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20.xml" ContentType="application/vnd.openxmlformats-officedocument.presentationml.notesSlide+xml"/>
  <Override PartName="/ppt/charts/chart14.xml" ContentType="application/vnd.openxmlformats-officedocument.drawingml.chart+xml"/>
  <Override PartName="/ppt/theme/themeOverride2.xml" ContentType="application/vnd.openxmlformats-officedocument.themeOverride+xml"/>
  <Override PartName="/ppt/charts/chart15.xml" ContentType="application/vnd.openxmlformats-officedocument.drawingml.chart+xml"/>
  <Override PartName="/ppt/theme/themeOverride3.xml" ContentType="application/vnd.openxmlformats-officedocument.themeOverride+xml"/>
  <Override PartName="/ppt/charts/chart16.xml" ContentType="application/vnd.openxmlformats-officedocument.drawingml.chart+xml"/>
  <Override PartName="/ppt/theme/themeOverride4.xml" ContentType="application/vnd.openxmlformats-officedocument.themeOverride+xml"/>
  <Override PartName="/ppt/charts/chart17.xml" ContentType="application/vnd.openxmlformats-officedocument.drawingml.chart+xml"/>
  <Override PartName="/ppt/theme/themeOverride5.xml" ContentType="application/vnd.openxmlformats-officedocument.themeOverride+xml"/>
  <Override PartName="/ppt/charts/chart18.xml" ContentType="application/vnd.openxmlformats-officedocument.drawingml.chart+xml"/>
  <Override PartName="/ppt/theme/themeOverride6.xml" ContentType="application/vnd.openxmlformats-officedocument.themeOverride+xml"/>
  <Override PartName="/ppt/notesSlides/notesSlide21.xml" ContentType="application/vnd.openxmlformats-officedocument.presentationml.notesSlide+xml"/>
  <Override PartName="/ppt/charts/chart19.xml" ContentType="application/vnd.openxmlformats-officedocument.drawingml.chart+xml"/>
  <Override PartName="/ppt/theme/themeOverride7.xml" ContentType="application/vnd.openxmlformats-officedocument.themeOverride+xml"/>
  <Override PartName="/ppt/charts/chart20.xml" ContentType="application/vnd.openxmlformats-officedocument.drawingml.chart+xml"/>
  <Override PartName="/ppt/theme/themeOverride8.xml" ContentType="application/vnd.openxmlformats-officedocument.themeOverride+xml"/>
  <Override PartName="/ppt/charts/chart21.xml" ContentType="application/vnd.openxmlformats-officedocument.drawingml.chart+xml"/>
  <Override PartName="/ppt/theme/themeOverride9.xml" ContentType="application/vnd.openxmlformats-officedocument.themeOverride+xml"/>
  <Override PartName="/ppt/charts/chart22.xml" ContentType="application/vnd.openxmlformats-officedocument.drawingml.chart+xml"/>
  <Override PartName="/ppt/theme/themeOverride10.xml" ContentType="application/vnd.openxmlformats-officedocument.themeOverride+xml"/>
  <Override PartName="/ppt/charts/chart23.xml" ContentType="application/vnd.openxmlformats-officedocument.drawingml.chart+xml"/>
  <Override PartName="/ppt/theme/themeOverride11.xml" ContentType="application/vnd.openxmlformats-officedocument.themeOverride+xml"/>
  <Override PartName="/ppt/notesSlides/notesSlide22.xml" ContentType="application/vnd.openxmlformats-officedocument.presentationml.notesSlide+xml"/>
  <Override PartName="/ppt/charts/chart24.xml" ContentType="application/vnd.openxmlformats-officedocument.drawingml.chart+xml"/>
  <Override PartName="/ppt/theme/themeOverride12.xml" ContentType="application/vnd.openxmlformats-officedocument.themeOverride+xml"/>
  <Override PartName="/ppt/charts/chart25.xml" ContentType="application/vnd.openxmlformats-officedocument.drawingml.chart+xml"/>
  <Override PartName="/ppt/theme/themeOverride13.xml" ContentType="application/vnd.openxmlformats-officedocument.themeOverride+xml"/>
  <Override PartName="/ppt/charts/chart26.xml" ContentType="application/vnd.openxmlformats-officedocument.drawingml.chart+xml"/>
  <Override PartName="/ppt/theme/themeOverride14.xml" ContentType="application/vnd.openxmlformats-officedocument.themeOverride+xml"/>
  <Override PartName="/ppt/charts/chart27.xml" ContentType="application/vnd.openxmlformats-officedocument.drawingml.chart+xml"/>
  <Override PartName="/ppt/theme/themeOverride15.xml" ContentType="application/vnd.openxmlformats-officedocument.themeOverride+xml"/>
  <Override PartName="/ppt/charts/chart28.xml" ContentType="application/vnd.openxmlformats-officedocument.drawingml.chart+xml"/>
  <Override PartName="/ppt/theme/themeOverride16.xml" ContentType="application/vnd.openxmlformats-officedocument.themeOverride+xml"/>
  <Override PartName="/ppt/notesSlides/notesSlide23.xml" ContentType="application/vnd.openxmlformats-officedocument.presentationml.notesSlide+xml"/>
  <Override PartName="/ppt/charts/chart29.xml" ContentType="application/vnd.openxmlformats-officedocument.drawingml.chart+xml"/>
  <Override PartName="/ppt/theme/themeOverride17.xml" ContentType="application/vnd.openxmlformats-officedocument.themeOverride+xml"/>
  <Override PartName="/ppt/charts/chart30.xml" ContentType="application/vnd.openxmlformats-officedocument.drawingml.chart+xml"/>
  <Override PartName="/ppt/theme/themeOverride18.xml" ContentType="application/vnd.openxmlformats-officedocument.themeOverride+xml"/>
  <Override PartName="/ppt/charts/chart31.xml" ContentType="application/vnd.openxmlformats-officedocument.drawingml.chart+xml"/>
  <Override PartName="/ppt/theme/themeOverride19.xml" ContentType="application/vnd.openxmlformats-officedocument.themeOverride+xml"/>
  <Override PartName="/ppt/charts/chart32.xml" ContentType="application/vnd.openxmlformats-officedocument.drawingml.chart+xml"/>
  <Override PartName="/ppt/theme/themeOverride20.xml" ContentType="application/vnd.openxmlformats-officedocument.themeOverride+xml"/>
  <Override PartName="/ppt/charts/chart33.xml" ContentType="application/vnd.openxmlformats-officedocument.drawingml.chart+xml"/>
  <Override PartName="/ppt/theme/themeOverride2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34.xml" ContentType="application/vnd.openxmlformats-officedocument.drawingml.chart+xml"/>
  <Override PartName="/ppt/notesSlides/notesSlide45.xml" ContentType="application/vnd.openxmlformats-officedocument.presentationml.notesSlide+xml"/>
  <Override PartName="/ppt/charts/chart35.xml" ContentType="application/vnd.openxmlformats-officedocument.drawingml.chart+xml"/>
  <Override PartName="/ppt/notesSlides/notesSlide46.xml" ContentType="application/vnd.openxmlformats-officedocument.presentationml.notesSlide+xml"/>
  <Override PartName="/ppt/charts/chart36.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37.xml" ContentType="application/vnd.openxmlformats-officedocument.drawingml.chart+xml"/>
  <Override PartName="/ppt/theme/themeOverride22.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6"/>
  </p:notesMasterIdLst>
  <p:sldIdLst>
    <p:sldId id="303" r:id="rId2"/>
    <p:sldId id="259" r:id="rId3"/>
    <p:sldId id="398" r:id="rId4"/>
    <p:sldId id="261" r:id="rId5"/>
    <p:sldId id="301" r:id="rId6"/>
    <p:sldId id="304" r:id="rId7"/>
    <p:sldId id="394" r:id="rId8"/>
    <p:sldId id="386" r:id="rId9"/>
    <p:sldId id="278" r:id="rId10"/>
    <p:sldId id="272" r:id="rId11"/>
    <p:sldId id="280" r:id="rId12"/>
    <p:sldId id="283" r:id="rId13"/>
    <p:sldId id="284" r:id="rId14"/>
    <p:sldId id="290" r:id="rId15"/>
    <p:sldId id="294" r:id="rId16"/>
    <p:sldId id="296" r:id="rId17"/>
    <p:sldId id="384" r:id="rId18"/>
    <p:sldId id="379" r:id="rId19"/>
    <p:sldId id="369" r:id="rId20"/>
    <p:sldId id="370" r:id="rId21"/>
    <p:sldId id="371" r:id="rId22"/>
    <p:sldId id="372" r:id="rId23"/>
    <p:sldId id="373" r:id="rId24"/>
    <p:sldId id="374" r:id="rId25"/>
    <p:sldId id="375" r:id="rId26"/>
    <p:sldId id="380" r:id="rId27"/>
    <p:sldId id="340" r:id="rId28"/>
    <p:sldId id="341" r:id="rId29"/>
    <p:sldId id="342" r:id="rId30"/>
    <p:sldId id="343" r:id="rId31"/>
    <p:sldId id="344" r:id="rId32"/>
    <p:sldId id="345" r:id="rId33"/>
    <p:sldId id="346" r:id="rId34"/>
    <p:sldId id="381" r:id="rId35"/>
    <p:sldId id="347" r:id="rId36"/>
    <p:sldId id="349" r:id="rId37"/>
    <p:sldId id="391" r:id="rId38"/>
    <p:sldId id="355" r:id="rId39"/>
    <p:sldId id="356" r:id="rId40"/>
    <p:sldId id="357" r:id="rId41"/>
    <p:sldId id="352" r:id="rId42"/>
    <p:sldId id="383" r:id="rId43"/>
    <p:sldId id="389" r:id="rId44"/>
    <p:sldId id="359" r:id="rId45"/>
    <p:sldId id="406" r:id="rId46"/>
    <p:sldId id="385" r:id="rId47"/>
    <p:sldId id="360" r:id="rId48"/>
    <p:sldId id="390" r:id="rId49"/>
    <p:sldId id="405" r:id="rId50"/>
    <p:sldId id="402" r:id="rId51"/>
    <p:sldId id="403" r:id="rId52"/>
    <p:sldId id="300" r:id="rId53"/>
    <p:sldId id="362" r:id="rId54"/>
    <p:sldId id="361" r:id="rId55"/>
    <p:sldId id="397" r:id="rId56"/>
    <p:sldId id="365" r:id="rId57"/>
    <p:sldId id="364" r:id="rId58"/>
    <p:sldId id="363" r:id="rId59"/>
    <p:sldId id="366" r:id="rId60"/>
    <p:sldId id="382" r:id="rId61"/>
    <p:sldId id="393" r:id="rId62"/>
    <p:sldId id="400" r:id="rId63"/>
    <p:sldId id="401" r:id="rId64"/>
    <p:sldId id="404" r:id="rId65"/>
  </p:sldIdLst>
  <p:sldSz cx="9144000" cy="6858000" type="screen4x3"/>
  <p:notesSz cx="6858000" cy="9144000"/>
  <p:embeddedFontLst>
    <p:embeddedFont>
      <p:font typeface="Franklin Gothic Demi Cond" pitchFamily="34" charset="0"/>
      <p:regular r:id="rId67"/>
    </p:embeddedFont>
    <p:embeddedFont>
      <p:font typeface="Calibri" pitchFamily="34" charset="0"/>
      <p:regular r:id="rId68"/>
      <p:bold r:id="rId69"/>
      <p:italic r:id="rId70"/>
      <p:boldItalic r:id="rId71"/>
    </p:embeddedFont>
    <p:embeddedFont>
      <p:font typeface="Times" pitchFamily="18" charset="0"/>
      <p:regular r:id="rId72"/>
      <p:bold r:id="rId73"/>
      <p:italic r:id="rId74"/>
      <p:boldItalic r:id="rId75"/>
    </p:embeddedFont>
    <p:embeddedFont>
      <p:font typeface="Franklin Gothic Heavy" pitchFamily="34" charset="0"/>
      <p:regular r:id="rId76"/>
      <p: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500" autoAdjust="0"/>
  </p:normalViewPr>
  <p:slideViewPr>
    <p:cSldViewPr>
      <p:cViewPr>
        <p:scale>
          <a:sx n="50" d="100"/>
          <a:sy n="50" d="100"/>
        </p:scale>
        <p:origin x="-5220" y="-149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research\papers\UbiComp2009-ThesisProposalForDoctoralConsortium\WaterUsagePerHousehold.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4.xml"/></Relationships>
</file>

<file path=ppt/charts/_rels/chart17.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5.xml"/></Relationships>
</file>

<file path=ppt/charts/_rels/chart18.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6.xml"/></Relationships>
</file>

<file path=ppt/charts/_rels/chart19.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0.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8.xml"/></Relationships>
</file>

<file path=ppt/charts/_rels/chart21.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9.xml"/></Relationships>
</file>

<file path=ppt/charts/_rels/chart22.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0.xml"/></Relationships>
</file>

<file path=ppt/charts/_rels/chart23.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1.xml"/></Relationships>
</file>

<file path=ppt/charts/_rels/chart24.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2.xml"/></Relationships>
</file>

<file path=ppt/charts/_rels/chart25.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3.xml"/></Relationships>
</file>

<file path=ppt/charts/_rels/chart26.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4.xml"/></Relationships>
</file>

<file path=ppt/charts/_rels/chart27.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5.xml"/></Relationships>
</file>

<file path=ppt/charts/_rels/chart28.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6.xml"/></Relationships>
</file>

<file path=ppt/charts/_rels/chart29.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7.xml"/></Relationships>
</file>

<file path=ppt/charts/_rels/chart3.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30.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8.xml"/></Relationships>
</file>

<file path=ppt/charts/_rels/chart31.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9.xml"/></Relationships>
</file>

<file path=ppt/charts/_rels/chart32.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20.xml"/></Relationships>
</file>

<file path=ppt/charts/_rels/chart33.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21.xml"/></Relationships>
</file>

<file path=ppt/charts/_rels/chart34.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37.xml.rels><?xml version="1.0" encoding="UTF-8" standalone="yes"?>
<Relationships xmlns="http://schemas.openxmlformats.org/package/2006/relationships"><Relationship Id="rId2" Type="http://schemas.openxmlformats.org/officeDocument/2006/relationships/oleObject" Target="file:///C:\research\projects\HomeSensing\Water\Analysis\AcrossValveFlowChart.xlsx" TargetMode="External"/><Relationship Id="rId1" Type="http://schemas.openxmlformats.org/officeDocument/2006/relationships/themeOverride" Target="../theme/themeOverride2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invertIfNegative val="0"/>
          <c:cat>
            <c:strRef>
              <c:f>Sheet1!$G$2:$G$9</c:f>
              <c:strCache>
                <c:ptCount val="8"/>
                <c:pt idx="0">
                  <c:v>Dishwasher</c:v>
                </c:pt>
                <c:pt idx="1">
                  <c:v>Baths</c:v>
                </c:pt>
                <c:pt idx="2">
                  <c:v>Other Domestic</c:v>
                </c:pt>
                <c:pt idx="3">
                  <c:v>Leaks</c:v>
                </c:pt>
                <c:pt idx="4">
                  <c:v>Faucets</c:v>
                </c:pt>
                <c:pt idx="5">
                  <c:v>Showers</c:v>
                </c:pt>
                <c:pt idx="6">
                  <c:v>Clothes Washer</c:v>
                </c:pt>
                <c:pt idx="7">
                  <c:v>Toilets</c:v>
                </c:pt>
              </c:strCache>
            </c:strRef>
          </c:cat>
          <c:val>
            <c:numRef>
              <c:f>Sheet1!$H$2:$H$9</c:f>
              <c:numCache>
                <c:formatCode>0.0%</c:formatCode>
                <c:ptCount val="8"/>
                <c:pt idx="0">
                  <c:v>1.4000000000000005E-2</c:v>
                </c:pt>
                <c:pt idx="1">
                  <c:v>1.7000000000000015E-2</c:v>
                </c:pt>
                <c:pt idx="2">
                  <c:v>2.2000000000000009E-2</c:v>
                </c:pt>
                <c:pt idx="3">
                  <c:v>0.13700000000000001</c:v>
                </c:pt>
                <c:pt idx="4">
                  <c:v>0.15700000000000008</c:v>
                </c:pt>
                <c:pt idx="5">
                  <c:v>0.16800000000000012</c:v>
                </c:pt>
                <c:pt idx="6">
                  <c:v>0.21700000000000008</c:v>
                </c:pt>
                <c:pt idx="7">
                  <c:v>0.26700000000000002</c:v>
                </c:pt>
              </c:numCache>
            </c:numRef>
          </c:val>
        </c:ser>
        <c:dLbls>
          <c:showLegendKey val="0"/>
          <c:showVal val="0"/>
          <c:showCatName val="0"/>
          <c:showSerName val="0"/>
          <c:showPercent val="0"/>
          <c:showBubbleSize val="0"/>
        </c:dLbls>
        <c:gapWidth val="56"/>
        <c:overlap val="33"/>
        <c:axId val="133842048"/>
        <c:axId val="133843584"/>
      </c:barChart>
      <c:catAx>
        <c:axId val="133842048"/>
        <c:scaling>
          <c:orientation val="minMax"/>
        </c:scaling>
        <c:delete val="0"/>
        <c:axPos val="l"/>
        <c:numFmt formatCode="General" sourceLinked="1"/>
        <c:majorTickMark val="out"/>
        <c:minorTickMark val="none"/>
        <c:tickLblPos val="nextTo"/>
        <c:txPr>
          <a:bodyPr/>
          <a:lstStyle/>
          <a:p>
            <a:pPr>
              <a:defRPr sz="2400" b="1"/>
            </a:pPr>
            <a:endParaRPr lang="en-US"/>
          </a:p>
        </c:txPr>
        <c:crossAx val="133843584"/>
        <c:crosses val="autoZero"/>
        <c:auto val="1"/>
        <c:lblAlgn val="ctr"/>
        <c:lblOffset val="100"/>
        <c:noMultiLvlLbl val="0"/>
      </c:catAx>
      <c:valAx>
        <c:axId val="133843584"/>
        <c:scaling>
          <c:orientation val="minMax"/>
        </c:scaling>
        <c:delete val="0"/>
        <c:axPos val="b"/>
        <c:majorGridlines>
          <c:spPr>
            <a:ln>
              <a:solidFill>
                <a:schemeClr val="bg1">
                  <a:lumMod val="85000"/>
                </a:schemeClr>
              </a:solidFill>
            </a:ln>
          </c:spPr>
        </c:majorGridlines>
        <c:numFmt formatCode="0%" sourceLinked="0"/>
        <c:majorTickMark val="out"/>
        <c:minorTickMark val="none"/>
        <c:tickLblPos val="nextTo"/>
        <c:txPr>
          <a:bodyPr/>
          <a:lstStyle/>
          <a:p>
            <a:pPr>
              <a:defRPr sz="1600"/>
            </a:pPr>
            <a:endParaRPr lang="en-US"/>
          </a:p>
        </c:txPr>
        <c:crossAx val="133842048"/>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38100">
              <a:solidFill>
                <a:schemeClr val="accent6">
                  <a:lumMod val="50000"/>
                </a:schemeClr>
              </a:solidFill>
            </a:ln>
          </c:spPr>
          <c:marker>
            <c:symbol val="none"/>
          </c:marker>
          <c:dPt>
            <c:idx val="37"/>
            <c:bubble3D val="0"/>
            <c:spPr>
              <a:ln w="38100">
                <a:solidFill>
                  <a:schemeClr val="accent6">
                    <a:lumMod val="50000"/>
                  </a:schemeClr>
                </a:solidFill>
                <a:prstDash val="sysDash"/>
              </a:ln>
            </c:spPr>
          </c:dPt>
          <c:xVal>
            <c:numRef>
              <c:f>faucetStreamToFile.csv!$A$1:$A$448</c:f>
              <c:numCache>
                <c:formatCode>General</c:formatCode>
                <c:ptCount val="448"/>
                <c:pt idx="0">
                  <c:v>1.0000000000000035E-3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1.0009999999999963</c:v>
                </c:pt>
                <c:pt idx="11">
                  <c:v>1.101</c:v>
                </c:pt>
                <c:pt idx="12">
                  <c:v>1.2009999999999958</c:v>
                </c:pt>
                <c:pt idx="13">
                  <c:v>1.3009999999999966</c:v>
                </c:pt>
                <c:pt idx="14">
                  <c:v>1.4009999999999954</c:v>
                </c:pt>
                <c:pt idx="15">
                  <c:v>1.5009999999999963</c:v>
                </c:pt>
                <c:pt idx="16">
                  <c:v>1.601</c:v>
                </c:pt>
                <c:pt idx="17">
                  <c:v>1.7009999999999958</c:v>
                </c:pt>
                <c:pt idx="18">
                  <c:v>1.8009999999999966</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0.13641000000000045</c:v>
                </c:pt>
                <c:pt idx="18">
                  <c:v>0.18639000000000044</c:v>
                </c:pt>
                <c:pt idx="19">
                  <c:v>0.22550000000000001</c:v>
                </c:pt>
                <c:pt idx="20">
                  <c:v>0.26285000000000008</c:v>
                </c:pt>
                <c:pt idx="21">
                  <c:v>0.30515000000000031</c:v>
                </c:pt>
                <c:pt idx="22">
                  <c:v>0.34807000000000032</c:v>
                </c:pt>
                <c:pt idx="23">
                  <c:v>0.37902000000000108</c:v>
                </c:pt>
                <c:pt idx="24">
                  <c:v>0.40086000000000038</c:v>
                </c:pt>
                <c:pt idx="25">
                  <c:v>0.41877000000000031</c:v>
                </c:pt>
                <c:pt idx="26">
                  <c:v>0.43737000000000137</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-1.7573999999999959</c:v>
                </c:pt>
                <c:pt idx="49">
                  <c:v>-1.4767999999999963</c:v>
                </c:pt>
                <c:pt idx="50">
                  <c:v>-1.3982000000000001</c:v>
                </c:pt>
                <c:pt idx="51">
                  <c:v>-1.2558999999999954</c:v>
                </c:pt>
                <c:pt idx="52">
                  <c:v>-1.0004999999999966</c:v>
                </c:pt>
                <c:pt idx="53">
                  <c:v>-0.86187000000000213</c:v>
                </c:pt>
                <c:pt idx="54">
                  <c:v>-0.75283000000000166</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0.40388000000000107</c:v>
                </c:pt>
                <c:pt idx="65">
                  <c:v>0.49953000000000031</c:v>
                </c:pt>
                <c:pt idx="66">
                  <c:v>0.57515000000000005</c:v>
                </c:pt>
                <c:pt idx="67">
                  <c:v>0.65983000000000214</c:v>
                </c:pt>
                <c:pt idx="68">
                  <c:v>0.75186000000000064</c:v>
                </c:pt>
                <c:pt idx="69">
                  <c:v>0.82394000000000189</c:v>
                </c:pt>
                <c:pt idx="70">
                  <c:v>0.88277000000000005</c:v>
                </c:pt>
                <c:pt idx="71">
                  <c:v>0.95420000000000005</c:v>
                </c:pt>
                <c:pt idx="72">
                  <c:v>1.0246999999999966</c:v>
                </c:pt>
                <c:pt idx="73">
                  <c:v>1.0789</c:v>
                </c:pt>
                <c:pt idx="74">
                  <c:v>1.1204000000000001</c:v>
                </c:pt>
                <c:pt idx="75">
                  <c:v>1.1611</c:v>
                </c:pt>
                <c:pt idx="76">
                  <c:v>1.2072999999999954</c:v>
                </c:pt>
                <c:pt idx="77">
                  <c:v>1.2401</c:v>
                </c:pt>
                <c:pt idx="78">
                  <c:v>1.2464</c:v>
                </c:pt>
                <c:pt idx="79">
                  <c:v>1.2372999999999958</c:v>
                </c:pt>
                <c:pt idx="80">
                  <c:v>1.2252999999999954</c:v>
                </c:pt>
                <c:pt idx="81">
                  <c:v>1.2122999999999966</c:v>
                </c:pt>
                <c:pt idx="82">
                  <c:v>1.1942999999999999</c:v>
                </c:pt>
                <c:pt idx="83">
                  <c:v>1.1704000000000001</c:v>
                </c:pt>
                <c:pt idx="84">
                  <c:v>1.1443000000000001</c:v>
                </c:pt>
                <c:pt idx="85">
                  <c:v>1.1214</c:v>
                </c:pt>
                <c:pt idx="86">
                  <c:v>1.1005</c:v>
                </c:pt>
                <c:pt idx="87">
                  <c:v>1.0631999999999964</c:v>
                </c:pt>
                <c:pt idx="88">
                  <c:v>1.0152999999999961</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0.64880000000000215</c:v>
                </c:pt>
                <c:pt idx="98">
                  <c:v>0.6010900000000019</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-0.61375000000000191</c:v>
                </c:pt>
                <c:pt idx="128">
                  <c:v>-0.61561999999999995</c:v>
                </c:pt>
                <c:pt idx="129">
                  <c:v>-0.6098000000000019</c:v>
                </c:pt>
                <c:pt idx="130">
                  <c:v>-0.60024000000000166</c:v>
                </c:pt>
                <c:pt idx="131">
                  <c:v>-0.60612999999999995</c:v>
                </c:pt>
                <c:pt idx="132">
                  <c:v>-0.60645000000000004</c:v>
                </c:pt>
                <c:pt idx="133">
                  <c:v>-0.59758999999999785</c:v>
                </c:pt>
                <c:pt idx="134">
                  <c:v>-0.58490999999999949</c:v>
                </c:pt>
                <c:pt idx="135">
                  <c:v>-0.56838</c:v>
                </c:pt>
                <c:pt idx="136">
                  <c:v>-0.54891999999999996</c:v>
                </c:pt>
                <c:pt idx="137">
                  <c:v>-0.52998999999999996</c:v>
                </c:pt>
                <c:pt idx="138">
                  <c:v>-0.50041999999999809</c:v>
                </c:pt>
                <c:pt idx="139">
                  <c:v>-0.46343000000000001</c:v>
                </c:pt>
                <c:pt idx="140">
                  <c:v>-0.43625000000000008</c:v>
                </c:pt>
                <c:pt idx="141">
                  <c:v>-0.39922000000000107</c:v>
                </c:pt>
                <c:pt idx="142">
                  <c:v>-0.35738000000000125</c:v>
                </c:pt>
                <c:pt idx="143">
                  <c:v>-0.34557000000000032</c:v>
                </c:pt>
                <c:pt idx="144">
                  <c:v>-0.33966000000000107</c:v>
                </c:pt>
                <c:pt idx="145">
                  <c:v>-0.30196000000000095</c:v>
                </c:pt>
                <c:pt idx="146">
                  <c:v>-0.25957000000000002</c:v>
                </c:pt>
                <c:pt idx="147">
                  <c:v>-0.23742000000000021</c:v>
                </c:pt>
                <c:pt idx="148">
                  <c:v>-0.21592000000000044</c:v>
                </c:pt>
                <c:pt idx="149">
                  <c:v>-0.18371000000000057</c:v>
                </c:pt>
                <c:pt idx="150">
                  <c:v>-0.14629000000000045</c:v>
                </c:pt>
                <c:pt idx="151">
                  <c:v>-0.11002000000000002</c:v>
                </c:pt>
                <c:pt idx="152">
                  <c:v>-8.1765000000000046E-2</c:v>
                </c:pt>
                <c:pt idx="153">
                  <c:v>-5.4496000000000246E-2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0.18334000000000045</c:v>
                </c:pt>
                <c:pt idx="170">
                  <c:v>0.17152000000000001</c:v>
                </c:pt>
                <c:pt idx="171">
                  <c:v>0.17885000000000001</c:v>
                </c:pt>
                <c:pt idx="172">
                  <c:v>0.2062100000000005</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4.4896000000000241E-2</c:v>
                </c:pt>
                <c:pt idx="183">
                  <c:v>3.6750000000000005E-2</c:v>
                </c:pt>
                <c:pt idx="184">
                  <c:v>4.3330000000000014E-2</c:v>
                </c:pt>
                <c:pt idx="185">
                  <c:v>5.1549999999999985E-2</c:v>
                </c:pt>
                <c:pt idx="186">
                  <c:v>4.3773000000000013E-2</c:v>
                </c:pt>
                <c:pt idx="187">
                  <c:v>8.4356000000000413E-3</c:v>
                </c:pt>
                <c:pt idx="188">
                  <c:v>-3.9203000000000016E-2</c:v>
                </c:pt>
                <c:pt idx="189">
                  <c:v>-8.4183000000000008E-2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-0.28148000000000095</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1.4016999999999933</c:v>
                </c:pt>
                <c:pt idx="210">
                  <c:v>0.51268999999999998</c:v>
                </c:pt>
                <c:pt idx="211">
                  <c:v>0.10317999999999998</c:v>
                </c:pt>
                <c:pt idx="212">
                  <c:v>0.90749000000000002</c:v>
                </c:pt>
                <c:pt idx="213">
                  <c:v>1.8992</c:v>
                </c:pt>
                <c:pt idx="214">
                  <c:v>2.0337000000000001</c:v>
                </c:pt>
                <c:pt idx="215">
                  <c:v>1.6544000000000001</c:v>
                </c:pt>
                <c:pt idx="216">
                  <c:v>1.7989999999999966</c:v>
                </c:pt>
                <c:pt idx="217">
                  <c:v>2.0101999999999998</c:v>
                </c:pt>
                <c:pt idx="218">
                  <c:v>1.7446999999999964</c:v>
                </c:pt>
                <c:pt idx="219">
                  <c:v>1.6781999999999999</c:v>
                </c:pt>
                <c:pt idx="220">
                  <c:v>1.8097999999999959</c:v>
                </c:pt>
                <c:pt idx="221">
                  <c:v>1.5549999999999966</c:v>
                </c:pt>
                <c:pt idx="222">
                  <c:v>1.3353999999999964</c:v>
                </c:pt>
                <c:pt idx="223">
                  <c:v>1.4461999999999966</c:v>
                </c:pt>
                <c:pt idx="224">
                  <c:v>1.3475999999999964</c:v>
                </c:pt>
                <c:pt idx="225">
                  <c:v>1.0611999999999964</c:v>
                </c:pt>
                <c:pt idx="226">
                  <c:v>1.0065999999999966</c:v>
                </c:pt>
                <c:pt idx="227">
                  <c:v>0.9785199999999995</c:v>
                </c:pt>
                <c:pt idx="228">
                  <c:v>0.80847999999999998</c:v>
                </c:pt>
                <c:pt idx="229">
                  <c:v>0.70206999999999997</c:v>
                </c:pt>
                <c:pt idx="230">
                  <c:v>0.5942999999999995</c:v>
                </c:pt>
                <c:pt idx="231">
                  <c:v>0.38484000000000107</c:v>
                </c:pt>
                <c:pt idx="232">
                  <c:v>0.23633999999999999</c:v>
                </c:pt>
                <c:pt idx="233">
                  <c:v>0.14566000000000001</c:v>
                </c:pt>
                <c:pt idx="234">
                  <c:v>-2.0125999999999998E-2</c:v>
                </c:pt>
                <c:pt idx="235">
                  <c:v>-0.1853400000000005</c:v>
                </c:pt>
                <c:pt idx="236">
                  <c:v>-0.29238000000000125</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-1.2118999999999942</c:v>
                </c:pt>
                <c:pt idx="246">
                  <c:v>-1.2608999999999964</c:v>
                </c:pt>
                <c:pt idx="247">
                  <c:v>-1.3087</c:v>
                </c:pt>
                <c:pt idx="248">
                  <c:v>-1.3398999999999961</c:v>
                </c:pt>
                <c:pt idx="249">
                  <c:v>-1.3636999999999964</c:v>
                </c:pt>
                <c:pt idx="250">
                  <c:v>-1.3920999999999999</c:v>
                </c:pt>
                <c:pt idx="251">
                  <c:v>-1.4013999999999942</c:v>
                </c:pt>
                <c:pt idx="252">
                  <c:v>-1.3988</c:v>
                </c:pt>
                <c:pt idx="253">
                  <c:v>-1.3997999999999966</c:v>
                </c:pt>
                <c:pt idx="254">
                  <c:v>-1.3973</c:v>
                </c:pt>
                <c:pt idx="255">
                  <c:v>-1.3772</c:v>
                </c:pt>
                <c:pt idx="256">
                  <c:v>-1.3386</c:v>
                </c:pt>
                <c:pt idx="257">
                  <c:v>-1.2956999999999959</c:v>
                </c:pt>
                <c:pt idx="258">
                  <c:v>-1.2652999999999961</c:v>
                </c:pt>
                <c:pt idx="259">
                  <c:v>-1.2458999999999945</c:v>
                </c:pt>
                <c:pt idx="260">
                  <c:v>-1.214</c:v>
                </c:pt>
                <c:pt idx="261">
                  <c:v>-1.1623000000000001</c:v>
                </c:pt>
                <c:pt idx="262">
                  <c:v>-1.1041000000000001</c:v>
                </c:pt>
                <c:pt idx="263">
                  <c:v>-1.0497999999999958</c:v>
                </c:pt>
                <c:pt idx="264">
                  <c:v>-0.99707000000000001</c:v>
                </c:pt>
                <c:pt idx="265">
                  <c:v>-0.94338999999999951</c:v>
                </c:pt>
                <c:pt idx="266">
                  <c:v>-0.89185999999999999</c:v>
                </c:pt>
                <c:pt idx="267">
                  <c:v>-0.83972000000000202</c:v>
                </c:pt>
                <c:pt idx="268">
                  <c:v>-0.77979000000000298</c:v>
                </c:pt>
                <c:pt idx="269">
                  <c:v>-0.71440999999999999</c:v>
                </c:pt>
                <c:pt idx="270">
                  <c:v>-0.64995000000000214</c:v>
                </c:pt>
                <c:pt idx="271">
                  <c:v>-0.59287000000000001</c:v>
                </c:pt>
                <c:pt idx="272">
                  <c:v>-0.53817999999999999</c:v>
                </c:pt>
                <c:pt idx="273">
                  <c:v>-0.47295000000000031</c:v>
                </c:pt>
                <c:pt idx="274">
                  <c:v>-0.38931000000000154</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0.43108000000000107</c:v>
                </c:pt>
                <c:pt idx="288">
                  <c:v>0.47342000000000095</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0.76985000000000214</c:v>
                </c:pt>
                <c:pt idx="300">
                  <c:v>0.76549000000000189</c:v>
                </c:pt>
                <c:pt idx="301">
                  <c:v>0.7466800000000019</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0.38751000000000108</c:v>
                </c:pt>
                <c:pt idx="316">
                  <c:v>0.36503000000000002</c:v>
                </c:pt>
                <c:pt idx="317">
                  <c:v>0.35545000000000032</c:v>
                </c:pt>
                <c:pt idx="318">
                  <c:v>0.34256000000000031</c:v>
                </c:pt>
                <c:pt idx="319">
                  <c:v>0.32061000000000095</c:v>
                </c:pt>
                <c:pt idx="320">
                  <c:v>0.28087000000000095</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-5.4718000000000218E-2</c:v>
                </c:pt>
                <c:pt idx="329">
                  <c:v>-7.1549000000000001E-2</c:v>
                </c:pt>
                <c:pt idx="330">
                  <c:v>-8.1904000000000046E-2</c:v>
                </c:pt>
                <c:pt idx="331">
                  <c:v>-0.10072000000000023</c:v>
                </c:pt>
                <c:pt idx="332">
                  <c:v>-0.12778999999999999</c:v>
                </c:pt>
                <c:pt idx="333">
                  <c:v>-0.14925000000000024</c:v>
                </c:pt>
                <c:pt idx="334">
                  <c:v>-0.1669400000000005</c:v>
                </c:pt>
                <c:pt idx="335">
                  <c:v>-0.19597999999999999</c:v>
                </c:pt>
                <c:pt idx="336">
                  <c:v>-0.23326000000000024</c:v>
                </c:pt>
                <c:pt idx="337">
                  <c:v>-0.26100000000000001</c:v>
                </c:pt>
                <c:pt idx="338">
                  <c:v>-0.28257000000000032</c:v>
                </c:pt>
                <c:pt idx="339">
                  <c:v>-0.30679000000000001</c:v>
                </c:pt>
                <c:pt idx="340">
                  <c:v>-0.32471000000000083</c:v>
                </c:pt>
                <c:pt idx="341">
                  <c:v>-0.33228000000000107</c:v>
                </c:pt>
                <c:pt idx="342">
                  <c:v>-0.34338000000000107</c:v>
                </c:pt>
                <c:pt idx="343">
                  <c:v>-0.35804000000000002</c:v>
                </c:pt>
                <c:pt idx="344">
                  <c:v>-0.37229000000000001</c:v>
                </c:pt>
                <c:pt idx="345">
                  <c:v>-0.38227000000000083</c:v>
                </c:pt>
                <c:pt idx="346">
                  <c:v>-0.39351000000000136</c:v>
                </c:pt>
                <c:pt idx="347">
                  <c:v>-0.40425</c:v>
                </c:pt>
                <c:pt idx="348">
                  <c:v>-0.40723000000000004</c:v>
                </c:pt>
                <c:pt idx="349">
                  <c:v>-0.40727000000000002</c:v>
                </c:pt>
                <c:pt idx="350">
                  <c:v>-0.41370000000000001</c:v>
                </c:pt>
                <c:pt idx="351">
                  <c:v>-0.42240000000000083</c:v>
                </c:pt>
                <c:pt idx="352">
                  <c:v>-0.41899000000000008</c:v>
                </c:pt>
                <c:pt idx="353">
                  <c:v>-0.40644000000000002</c:v>
                </c:pt>
                <c:pt idx="354">
                  <c:v>-0.38753000000000032</c:v>
                </c:pt>
                <c:pt idx="355">
                  <c:v>-0.36806000000000083</c:v>
                </c:pt>
                <c:pt idx="356">
                  <c:v>-0.35337000000000107</c:v>
                </c:pt>
                <c:pt idx="357">
                  <c:v>-0.34385000000000032</c:v>
                </c:pt>
                <c:pt idx="358">
                  <c:v>-0.3373200000000019</c:v>
                </c:pt>
                <c:pt idx="359">
                  <c:v>-0.32628000000000107</c:v>
                </c:pt>
                <c:pt idx="360">
                  <c:v>-0.31001000000000095</c:v>
                </c:pt>
                <c:pt idx="361">
                  <c:v>-0.29264000000000001</c:v>
                </c:pt>
                <c:pt idx="362">
                  <c:v>-0.27452000000000032</c:v>
                </c:pt>
                <c:pt idx="363">
                  <c:v>-0.24430000000000004</c:v>
                </c:pt>
                <c:pt idx="364">
                  <c:v>-0.2034900000000005</c:v>
                </c:pt>
                <c:pt idx="365">
                  <c:v>-0.16588</c:v>
                </c:pt>
                <c:pt idx="366">
                  <c:v>-0.14069999999999999</c:v>
                </c:pt>
                <c:pt idx="367">
                  <c:v>-0.12953000000000001</c:v>
                </c:pt>
                <c:pt idx="368">
                  <c:v>-0.12576999999999999</c:v>
                </c:pt>
                <c:pt idx="369">
                  <c:v>-0.12292000000000021</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7.5716000000000297E-2</c:v>
                </c:pt>
                <c:pt idx="381">
                  <c:v>9.3523000000000384E-2</c:v>
                </c:pt>
                <c:pt idx="382">
                  <c:v>0.10518000000000002</c:v>
                </c:pt>
                <c:pt idx="383">
                  <c:v>0.10740000000000002</c:v>
                </c:pt>
                <c:pt idx="384">
                  <c:v>0.11136</c:v>
                </c:pt>
                <c:pt idx="385">
                  <c:v>0.11965000000000002</c:v>
                </c:pt>
                <c:pt idx="386">
                  <c:v>0.12391000000000002</c:v>
                </c:pt>
                <c:pt idx="387">
                  <c:v>0.11862000000000021</c:v>
                </c:pt>
                <c:pt idx="388">
                  <c:v>0.1106</c:v>
                </c:pt>
                <c:pt idx="389">
                  <c:v>0.10345</c:v>
                </c:pt>
                <c:pt idx="390">
                  <c:v>9.6824000000000313E-2</c:v>
                </c:pt>
                <c:pt idx="391">
                  <c:v>9.7213000000000008E-2</c:v>
                </c:pt>
                <c:pt idx="392">
                  <c:v>0.10414000000000002</c:v>
                </c:pt>
                <c:pt idx="393">
                  <c:v>0.10906000000000023</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-7.9156000000000212E-2</c:v>
                </c:pt>
                <c:pt idx="411">
                  <c:v>-7.1470000000000006E-2</c:v>
                </c:pt>
                <c:pt idx="412">
                  <c:v>-7.9452000000000134E-2</c:v>
                </c:pt>
                <c:pt idx="413">
                  <c:v>-9.648799999999999E-2</c:v>
                </c:pt>
                <c:pt idx="414">
                  <c:v>-0.11398</c:v>
                </c:pt>
                <c:pt idx="415">
                  <c:v>-0.13503000000000001</c:v>
                </c:pt>
                <c:pt idx="416">
                  <c:v>-0.16461999999999999</c:v>
                </c:pt>
                <c:pt idx="417">
                  <c:v>-0.1948</c:v>
                </c:pt>
                <c:pt idx="418">
                  <c:v>-0.21239000000000041</c:v>
                </c:pt>
                <c:pt idx="419">
                  <c:v>-0.21874000000000068</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-0.17674000000000051</c:v>
                </c:pt>
                <c:pt idx="428">
                  <c:v>-0.15759000000000051</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0.15376000000000051</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145438208"/>
        <c:axId val="145439744"/>
      </c:scatterChart>
      <c:valAx>
        <c:axId val="145438208"/>
        <c:scaling>
          <c:orientation val="minMax"/>
          <c:max val="45"/>
          <c:min val="0"/>
        </c:scaling>
        <c:delete val="1"/>
        <c:axPos val="b"/>
        <c:numFmt formatCode="General" sourceLinked="1"/>
        <c:majorTickMark val="none"/>
        <c:minorTickMark val="none"/>
        <c:tickLblPos val="none"/>
        <c:crossAx val="145439744"/>
        <c:crosses val="autoZero"/>
        <c:crossBetween val="midCat"/>
        <c:majorUnit val="5"/>
        <c:minorUnit val="4"/>
      </c:valAx>
      <c:valAx>
        <c:axId val="145439744"/>
        <c:scaling>
          <c:orientation val="minMax"/>
          <c:max val="4"/>
          <c:min val="-4"/>
        </c:scaling>
        <c:delete val="1"/>
        <c:axPos val="l"/>
        <c:numFmt formatCode="General" sourceLinked="1"/>
        <c:majorTickMark val="out"/>
        <c:minorTickMark val="none"/>
        <c:tickLblPos val="none"/>
        <c:crossAx val="145438208"/>
        <c:crossesAt val="0"/>
        <c:crossBetween val="midCat"/>
        <c:majorUnit val="2"/>
      </c:valAx>
      <c:spPr>
        <a:noFill/>
        <a:ln w="25400">
          <a:noFill/>
        </a:ln>
      </c:spPr>
    </c:plotArea>
    <c:plotVisOnly val="1"/>
    <c:dispBlanksAs val="gap"/>
    <c:showDLblsOverMax val="0"/>
  </c:chart>
  <c:spPr>
    <a:noFill/>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38100">
              <a:solidFill>
                <a:schemeClr val="tx1"/>
              </a:solidFill>
            </a:ln>
          </c:spPr>
          <c:marker>
            <c:symbol val="none"/>
          </c:marker>
          <c:dPt>
            <c:idx val="37"/>
            <c:bubble3D val="0"/>
            <c:spPr>
              <a:ln w="38100">
                <a:solidFill>
                  <a:schemeClr val="tx1"/>
                </a:solidFill>
                <a:prstDash val="sysDash"/>
              </a:ln>
            </c:spPr>
          </c:dPt>
          <c:xVal>
            <c:numRef>
              <c:f>faucetStreamToFile.csv!$A$1:$A$448</c:f>
              <c:numCache>
                <c:formatCode>General</c:formatCode>
                <c:ptCount val="448"/>
                <c:pt idx="0">
                  <c:v>1.0000000000000035E-3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1.0009999999999963</c:v>
                </c:pt>
                <c:pt idx="11">
                  <c:v>1.101</c:v>
                </c:pt>
                <c:pt idx="12">
                  <c:v>1.2009999999999958</c:v>
                </c:pt>
                <c:pt idx="13">
                  <c:v>1.3009999999999966</c:v>
                </c:pt>
                <c:pt idx="14">
                  <c:v>1.4009999999999954</c:v>
                </c:pt>
                <c:pt idx="15">
                  <c:v>1.5009999999999963</c:v>
                </c:pt>
                <c:pt idx="16">
                  <c:v>1.601</c:v>
                </c:pt>
                <c:pt idx="17">
                  <c:v>1.7009999999999958</c:v>
                </c:pt>
                <c:pt idx="18">
                  <c:v>1.8009999999999966</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46.580999999999996</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46.692000000000107</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45.150999999999996</c:v>
                </c:pt>
                <c:pt idx="46">
                  <c:v>45.083000000000006</c:v>
                </c:pt>
                <c:pt idx="47">
                  <c:v>45.038000000000011</c:v>
                </c:pt>
                <c:pt idx="48">
                  <c:v>44.965000000000003</c:v>
                </c:pt>
                <c:pt idx="49">
                  <c:v>44.910999999999994</c:v>
                </c:pt>
                <c:pt idx="50">
                  <c:v>44.879999999999995</c:v>
                </c:pt>
                <c:pt idx="51">
                  <c:v>44.839000000000006</c:v>
                </c:pt>
                <c:pt idx="52">
                  <c:v>44.803999999999995</c:v>
                </c:pt>
                <c:pt idx="53">
                  <c:v>44.786000000000001</c:v>
                </c:pt>
                <c:pt idx="54">
                  <c:v>44.765000000000107</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44.955999999999996</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45.900999999999996</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46.195000000000107</c:v>
                </c:pt>
                <c:pt idx="99">
                  <c:v>46.213000000000001</c:v>
                </c:pt>
                <c:pt idx="100">
                  <c:v>46.229000000000013</c:v>
                </c:pt>
                <c:pt idx="101">
                  <c:v>46.242000000000012</c:v>
                </c:pt>
                <c:pt idx="102">
                  <c:v>46.254000000000005</c:v>
                </c:pt>
                <c:pt idx="103">
                  <c:v>46.263000000000012</c:v>
                </c:pt>
                <c:pt idx="104">
                  <c:v>46.268000000000107</c:v>
                </c:pt>
                <c:pt idx="105">
                  <c:v>46.27</c:v>
                </c:pt>
                <c:pt idx="106">
                  <c:v>46.27</c:v>
                </c:pt>
                <c:pt idx="107">
                  <c:v>46.265000000000107</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46.086999999999996</c:v>
                </c:pt>
                <c:pt idx="120">
                  <c:v>46.061</c:v>
                </c:pt>
                <c:pt idx="121">
                  <c:v>46.035000000000011</c:v>
                </c:pt>
                <c:pt idx="122">
                  <c:v>46.01</c:v>
                </c:pt>
                <c:pt idx="123">
                  <c:v>45.984999999999999</c:v>
                </c:pt>
                <c:pt idx="124">
                  <c:v>45.958999999999996</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45.628000000000107</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45.510999999999996</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45.628000000000107</c:v>
                </c:pt>
                <c:pt idx="175">
                  <c:v>45.635000000000012</c:v>
                </c:pt>
                <c:pt idx="176">
                  <c:v>45.64</c:v>
                </c:pt>
                <c:pt idx="177">
                  <c:v>45.645000000000003</c:v>
                </c:pt>
                <c:pt idx="178">
                  <c:v>45.648000000000003</c:v>
                </c:pt>
                <c:pt idx="179">
                  <c:v>45.650999999999996</c:v>
                </c:pt>
                <c:pt idx="180">
                  <c:v>45.652000000000001</c:v>
                </c:pt>
                <c:pt idx="181">
                  <c:v>45.653999999999996</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47.650999999999996</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47.722000000000122</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47.195000000000107</c:v>
                </c:pt>
                <c:pt idx="248">
                  <c:v>47.136000000000003</c:v>
                </c:pt>
                <c:pt idx="249">
                  <c:v>47.076000000000001</c:v>
                </c:pt>
                <c:pt idx="250">
                  <c:v>47.019000000000005</c:v>
                </c:pt>
                <c:pt idx="251">
                  <c:v>46.958999999999996</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46.192000000000107</c:v>
                </c:pt>
                <c:pt idx="269">
                  <c:v>46.168000000000013</c:v>
                </c:pt>
                <c:pt idx="270">
                  <c:v>46.145000000000003</c:v>
                </c:pt>
                <c:pt idx="271">
                  <c:v>46.125000000000107</c:v>
                </c:pt>
                <c:pt idx="272">
                  <c:v>46.109000000000002</c:v>
                </c:pt>
                <c:pt idx="273">
                  <c:v>46.097000000000001</c:v>
                </c:pt>
                <c:pt idx="274">
                  <c:v>46.088000000000001</c:v>
                </c:pt>
                <c:pt idx="275">
                  <c:v>46.080999999999996</c:v>
                </c:pt>
                <c:pt idx="276">
                  <c:v>46.076000000000001</c:v>
                </c:pt>
                <c:pt idx="277">
                  <c:v>46.072000000000003</c:v>
                </c:pt>
                <c:pt idx="278">
                  <c:v>46.071000000000005</c:v>
                </c:pt>
                <c:pt idx="279">
                  <c:v>46.072000000000003</c:v>
                </c:pt>
                <c:pt idx="280">
                  <c:v>46.077000000000005</c:v>
                </c:pt>
                <c:pt idx="281">
                  <c:v>46.083999999999996</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46.339999999999996</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46.653999999999996</c:v>
                </c:pt>
                <c:pt idx="304">
                  <c:v>46.684000000000005</c:v>
                </c:pt>
                <c:pt idx="305">
                  <c:v>46.714000000000006</c:v>
                </c:pt>
                <c:pt idx="306">
                  <c:v>46.744</c:v>
                </c:pt>
                <c:pt idx="307">
                  <c:v>46.77</c:v>
                </c:pt>
                <c:pt idx="308">
                  <c:v>46.795000000000122</c:v>
                </c:pt>
                <c:pt idx="309">
                  <c:v>46.818999999999996</c:v>
                </c:pt>
                <c:pt idx="310">
                  <c:v>46.840999999999994</c:v>
                </c:pt>
                <c:pt idx="311">
                  <c:v>46.862000000000002</c:v>
                </c:pt>
                <c:pt idx="312">
                  <c:v>46.879999999999995</c:v>
                </c:pt>
                <c:pt idx="313">
                  <c:v>46.894000000000005</c:v>
                </c:pt>
                <c:pt idx="314">
                  <c:v>46.910999999999994</c:v>
                </c:pt>
                <c:pt idx="315">
                  <c:v>46.925000000000011</c:v>
                </c:pt>
                <c:pt idx="316">
                  <c:v>46.94</c:v>
                </c:pt>
                <c:pt idx="317">
                  <c:v>46.952999999999996</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46.986999999999995</c:v>
                </c:pt>
                <c:pt idx="329">
                  <c:v>46.983000000000004</c:v>
                </c:pt>
                <c:pt idx="330">
                  <c:v>46.977000000000004</c:v>
                </c:pt>
                <c:pt idx="331">
                  <c:v>46.97</c:v>
                </c:pt>
                <c:pt idx="332">
                  <c:v>46.964000000000006</c:v>
                </c:pt>
                <c:pt idx="333">
                  <c:v>46.955999999999996</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46.836999999999996</c:v>
                </c:pt>
                <c:pt idx="343">
                  <c:v>46.82</c:v>
                </c:pt>
                <c:pt idx="344">
                  <c:v>46.803999999999995</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46.650999999999996</c:v>
                </c:pt>
                <c:pt idx="354">
                  <c:v>46.636000000000003</c:v>
                </c:pt>
                <c:pt idx="355">
                  <c:v>46.621000000000002</c:v>
                </c:pt>
                <c:pt idx="356">
                  <c:v>46.608000000000011</c:v>
                </c:pt>
                <c:pt idx="357">
                  <c:v>46.593000000000011</c:v>
                </c:pt>
                <c:pt idx="358">
                  <c:v>46.580999999999996</c:v>
                </c:pt>
                <c:pt idx="359">
                  <c:v>46.568000000000012</c:v>
                </c:pt>
                <c:pt idx="360">
                  <c:v>46.556999999999995</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46.516999999999996</c:v>
                </c:pt>
                <c:pt idx="381">
                  <c:v>46.522000000000013</c:v>
                </c:pt>
                <c:pt idx="382">
                  <c:v>46.526000000000003</c:v>
                </c:pt>
                <c:pt idx="383">
                  <c:v>46.532000000000011</c:v>
                </c:pt>
                <c:pt idx="384">
                  <c:v>46.537000000000006</c:v>
                </c:pt>
                <c:pt idx="385">
                  <c:v>46.542000000000002</c:v>
                </c:pt>
                <c:pt idx="386">
                  <c:v>46.546000000000006</c:v>
                </c:pt>
                <c:pt idx="387">
                  <c:v>46.550999999999995</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46.586999999999996</c:v>
                </c:pt>
                <c:pt idx="403">
                  <c:v>46.583000000000006</c:v>
                </c:pt>
                <c:pt idx="404">
                  <c:v>46.578000000000003</c:v>
                </c:pt>
                <c:pt idx="405">
                  <c:v>46.575000000000003</c:v>
                </c:pt>
                <c:pt idx="406">
                  <c:v>46.57</c:v>
                </c:pt>
                <c:pt idx="407">
                  <c:v>46.566000000000003</c:v>
                </c:pt>
                <c:pt idx="408">
                  <c:v>46.563000000000002</c:v>
                </c:pt>
                <c:pt idx="409">
                  <c:v>46.56</c:v>
                </c:pt>
                <c:pt idx="410">
                  <c:v>46.556999999999995</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46.416999999999994</c:v>
                </c:pt>
                <c:pt idx="429">
                  <c:v>46.411999999999999</c:v>
                </c:pt>
                <c:pt idx="430">
                  <c:v>46.408000000000001</c:v>
                </c:pt>
                <c:pt idx="431">
                  <c:v>46.403999999999996</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45455744"/>
        <c:axId val="145457536"/>
      </c:scatterChart>
      <c:valAx>
        <c:axId val="145455744"/>
        <c:scaling>
          <c:orientation val="minMax"/>
          <c:max val="45"/>
          <c:min val="0"/>
        </c:scaling>
        <c:delete val="1"/>
        <c:axPos val="b"/>
        <c:numFmt formatCode="General" sourceLinked="1"/>
        <c:majorTickMark val="in"/>
        <c:minorTickMark val="none"/>
        <c:tickLblPos val="none"/>
        <c:crossAx val="145457536"/>
        <c:crosses val="autoZero"/>
        <c:crossBetween val="midCat"/>
        <c:majorUnit val="5"/>
        <c:minorUnit val="4"/>
      </c:valAx>
      <c:valAx>
        <c:axId val="145457536"/>
        <c:scaling>
          <c:orientation val="minMax"/>
          <c:max val="50"/>
          <c:min val="42"/>
        </c:scaling>
        <c:delete val="1"/>
        <c:axPos val="l"/>
        <c:numFmt formatCode="General" sourceLinked="1"/>
        <c:majorTickMark val="out"/>
        <c:minorTickMark val="none"/>
        <c:tickLblPos val="none"/>
        <c:crossAx val="145455744"/>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1.0000000000000035E-3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1.0009999999999963</c:v>
                </c:pt>
                <c:pt idx="11">
                  <c:v>1.101</c:v>
                </c:pt>
                <c:pt idx="12">
                  <c:v>1.2009999999999958</c:v>
                </c:pt>
                <c:pt idx="13">
                  <c:v>1.3009999999999966</c:v>
                </c:pt>
                <c:pt idx="14">
                  <c:v>1.4009999999999954</c:v>
                </c:pt>
                <c:pt idx="15">
                  <c:v>1.5009999999999963</c:v>
                </c:pt>
                <c:pt idx="16">
                  <c:v>1.601</c:v>
                </c:pt>
                <c:pt idx="17">
                  <c:v>1.7009999999999958</c:v>
                </c:pt>
                <c:pt idx="18">
                  <c:v>1.8009999999999966</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44.725000000000122</c:v>
                </c:pt>
                <c:pt idx="59">
                  <c:v>44.897000000000006</c:v>
                </c:pt>
                <c:pt idx="60">
                  <c:v>44.759</c:v>
                </c:pt>
                <c:pt idx="61">
                  <c:v>44.765000000000107</c:v>
                </c:pt>
                <c:pt idx="62">
                  <c:v>44.620000000000012</c:v>
                </c:pt>
                <c:pt idx="63">
                  <c:v>44.774000000000001</c:v>
                </c:pt>
                <c:pt idx="64">
                  <c:v>44.798000000000123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45.268000000000107</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46.262000000000107</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46.225000000000122</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47.268000000000107</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47.692000000000107</c:v>
                </c:pt>
                <c:pt idx="237">
                  <c:v>47.572000000000003</c:v>
                </c:pt>
                <c:pt idx="238">
                  <c:v>47.628000000000107</c:v>
                </c:pt>
                <c:pt idx="239">
                  <c:v>47.742000000000012</c:v>
                </c:pt>
                <c:pt idx="240">
                  <c:v>47.516999999999996</c:v>
                </c:pt>
                <c:pt idx="241">
                  <c:v>47.375</c:v>
                </c:pt>
                <c:pt idx="242">
                  <c:v>47.438000000000002</c:v>
                </c:pt>
                <c:pt idx="243">
                  <c:v>47.52</c:v>
                </c:pt>
                <c:pt idx="244">
                  <c:v>47.365000000000002</c:v>
                </c:pt>
                <c:pt idx="245">
                  <c:v>47.262000000000107</c:v>
                </c:pt>
                <c:pt idx="246">
                  <c:v>47.273000000000003</c:v>
                </c:pt>
                <c:pt idx="247">
                  <c:v>47.222000000000122</c:v>
                </c:pt>
                <c:pt idx="248">
                  <c:v>47.047000000000004</c:v>
                </c:pt>
                <c:pt idx="249">
                  <c:v>47.073</c:v>
                </c:pt>
                <c:pt idx="250">
                  <c:v>46.908000000000001</c:v>
                </c:pt>
                <c:pt idx="251">
                  <c:v>46.832000000000001</c:v>
                </c:pt>
                <c:pt idx="252">
                  <c:v>46.817999999999998</c:v>
                </c:pt>
                <c:pt idx="253">
                  <c:v>46.833000000000006</c:v>
                </c:pt>
                <c:pt idx="254">
                  <c:v>46.728000000000122</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46.125000000000107</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46.295000000000122</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46.792000000000122</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45477632"/>
        <c:axId val="145479168"/>
      </c:scatterChart>
      <c:valAx>
        <c:axId val="145477632"/>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45479168"/>
        <c:crosses val="autoZero"/>
        <c:crossBetween val="midCat"/>
        <c:majorUnit val="5"/>
        <c:minorUnit val="4"/>
      </c:valAx>
      <c:valAx>
        <c:axId val="145479168"/>
        <c:scaling>
          <c:orientation val="minMax"/>
          <c:max val="48"/>
          <c:min val="44"/>
        </c:scaling>
        <c:delete val="0"/>
        <c:axPos val="l"/>
        <c:numFmt formatCode="General" sourceLinked="1"/>
        <c:majorTickMark val="out"/>
        <c:minorTickMark val="none"/>
        <c:tickLblPos val="nextTo"/>
        <c:txPr>
          <a:bodyPr/>
          <a:lstStyle/>
          <a:p>
            <a:pPr>
              <a:defRPr sz="1800"/>
            </a:pPr>
            <a:endParaRPr lang="en-US"/>
          </a:p>
        </c:txPr>
        <c:crossAx val="145477632"/>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88"/>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1.0000000000000035E-3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1.0009999999999963</c:v>
                </c:pt>
                <c:pt idx="11">
                  <c:v>1.101</c:v>
                </c:pt>
                <c:pt idx="12">
                  <c:v>1.2009999999999958</c:v>
                </c:pt>
                <c:pt idx="13">
                  <c:v>1.3009999999999966</c:v>
                </c:pt>
                <c:pt idx="14">
                  <c:v>1.4009999999999954</c:v>
                </c:pt>
                <c:pt idx="15">
                  <c:v>1.5009999999999963</c:v>
                </c:pt>
                <c:pt idx="16">
                  <c:v>1.601</c:v>
                </c:pt>
                <c:pt idx="17">
                  <c:v>1.7009999999999958</c:v>
                </c:pt>
                <c:pt idx="18">
                  <c:v>1.8009999999999966</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44.725000000000122</c:v>
                </c:pt>
                <c:pt idx="59">
                  <c:v>44.897000000000006</c:v>
                </c:pt>
                <c:pt idx="60">
                  <c:v>44.759</c:v>
                </c:pt>
                <c:pt idx="61">
                  <c:v>44.765000000000107</c:v>
                </c:pt>
                <c:pt idx="62">
                  <c:v>44.620000000000012</c:v>
                </c:pt>
                <c:pt idx="63">
                  <c:v>44.774000000000001</c:v>
                </c:pt>
                <c:pt idx="64">
                  <c:v>44.798000000000123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45.268000000000107</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46.262000000000107</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46.225000000000122</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47.268000000000107</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47.692000000000107</c:v>
                </c:pt>
                <c:pt idx="237">
                  <c:v>47.572000000000003</c:v>
                </c:pt>
                <c:pt idx="238">
                  <c:v>47.628000000000107</c:v>
                </c:pt>
                <c:pt idx="239">
                  <c:v>47.742000000000012</c:v>
                </c:pt>
                <c:pt idx="240">
                  <c:v>47.516999999999996</c:v>
                </c:pt>
                <c:pt idx="241">
                  <c:v>47.375</c:v>
                </c:pt>
                <c:pt idx="242">
                  <c:v>47.438000000000002</c:v>
                </c:pt>
                <c:pt idx="243">
                  <c:v>47.52</c:v>
                </c:pt>
                <c:pt idx="244">
                  <c:v>47.365000000000002</c:v>
                </c:pt>
                <c:pt idx="245">
                  <c:v>47.262000000000107</c:v>
                </c:pt>
                <c:pt idx="246">
                  <c:v>47.273000000000003</c:v>
                </c:pt>
                <c:pt idx="247">
                  <c:v>47.222000000000122</c:v>
                </c:pt>
                <c:pt idx="248">
                  <c:v>47.047000000000004</c:v>
                </c:pt>
                <c:pt idx="249">
                  <c:v>47.073</c:v>
                </c:pt>
                <c:pt idx="250">
                  <c:v>46.908000000000001</c:v>
                </c:pt>
                <c:pt idx="251">
                  <c:v>46.832000000000001</c:v>
                </c:pt>
                <c:pt idx="252">
                  <c:v>46.817999999999998</c:v>
                </c:pt>
                <c:pt idx="253">
                  <c:v>46.833000000000006</c:v>
                </c:pt>
                <c:pt idx="254">
                  <c:v>46.728000000000122</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46.125000000000107</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46.295000000000122</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46.792000000000122</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45314944"/>
        <c:axId val="145316480"/>
      </c:scatterChart>
      <c:valAx>
        <c:axId val="145314944"/>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45316480"/>
        <c:crosses val="autoZero"/>
        <c:crossBetween val="midCat"/>
        <c:majorUnit val="5"/>
        <c:minorUnit val="4"/>
      </c:valAx>
      <c:valAx>
        <c:axId val="145316480"/>
        <c:scaling>
          <c:orientation val="minMax"/>
          <c:max val="2"/>
          <c:min val="-2"/>
        </c:scaling>
        <c:delete val="0"/>
        <c:axPos val="l"/>
        <c:numFmt formatCode="General" sourceLinked="1"/>
        <c:majorTickMark val="out"/>
        <c:minorTickMark val="none"/>
        <c:tickLblPos val="nextTo"/>
        <c:txPr>
          <a:bodyPr/>
          <a:lstStyle/>
          <a:p>
            <a:pPr>
              <a:defRPr sz="1800"/>
            </a:pPr>
            <a:endParaRPr lang="en-US"/>
          </a:p>
        </c:txPr>
        <c:crossAx val="145314944"/>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rgbClr val="4F81BD"/>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50488192"/>
        <c:axId val="150489728"/>
      </c:scatterChart>
      <c:valAx>
        <c:axId val="150488192"/>
        <c:scaling>
          <c:orientation val="minMax"/>
          <c:max val="45"/>
          <c:min val="0"/>
        </c:scaling>
        <c:delete val="0"/>
        <c:axPos val="b"/>
        <c:numFmt formatCode="General" sourceLinked="1"/>
        <c:majorTickMark val="in"/>
        <c:minorTickMark val="none"/>
        <c:tickLblPos val="low"/>
        <c:txPr>
          <a:bodyPr rot="0" vert="horz"/>
          <a:lstStyle/>
          <a:p>
            <a:pPr>
              <a:defRPr sz="1800" b="0" i="0" u="none" strike="noStrike" baseline="0">
                <a:solidFill>
                  <a:srgbClr val="000000"/>
                </a:solidFill>
                <a:latin typeface="Calibri"/>
                <a:ea typeface="Calibri"/>
                <a:cs typeface="Calibri"/>
              </a:defRPr>
            </a:pPr>
            <a:endParaRPr lang="en-US"/>
          </a:p>
        </c:txPr>
        <c:crossAx val="150489728"/>
        <c:crosses val="autoZero"/>
        <c:crossBetween val="midCat"/>
        <c:majorUnit val="5"/>
        <c:minorUnit val="4"/>
      </c:valAx>
      <c:valAx>
        <c:axId val="150489728"/>
        <c:scaling>
          <c:orientation val="minMax"/>
          <c:max val="50"/>
          <c:min val="42"/>
        </c:scaling>
        <c:delete val="0"/>
        <c:axPos val="l"/>
        <c:numFmt formatCode="General" sourceLinked="1"/>
        <c:majorTickMark val="out"/>
        <c:minorTickMark val="none"/>
        <c:tickLblPos val="nextTo"/>
        <c:txPr>
          <a:bodyPr/>
          <a:lstStyle/>
          <a:p>
            <a:pPr>
              <a:defRPr sz="1800"/>
            </a:pPr>
            <a:endParaRPr lang="en-US"/>
          </a:p>
        </c:txPr>
        <c:crossAx val="150488192"/>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94"/>
          <c:y val="7.4016112569262174E-2"/>
          <c:w val="0.83516206628054679"/>
          <c:h val="0.70537802566345875"/>
        </c:manualLayout>
      </c:layout>
      <c:scatterChart>
        <c:scatterStyle val="smoothMarker"/>
        <c:varyColors val="0"/>
        <c:ser>
          <c:idx val="0"/>
          <c:order val="0"/>
          <c:spPr>
            <a:ln w="38100">
              <a:solidFill>
                <a:schemeClr val="accent6">
                  <a:lumMod val="50000"/>
                </a:schemeClr>
              </a:solidFill>
            </a:ln>
          </c:spPr>
          <c:marker>
            <c:symbol val="none"/>
          </c:marker>
          <c:dPt>
            <c:idx val="37"/>
            <c:bubble3D val="0"/>
            <c:spPr>
              <a:ln w="38100">
                <a:solidFill>
                  <a:schemeClr val="accent6">
                    <a:lumMod val="50000"/>
                  </a:schemeClr>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0.13641000000000048</c:v>
                </c:pt>
                <c:pt idx="18">
                  <c:v>0.18639000000000044</c:v>
                </c:pt>
                <c:pt idx="19">
                  <c:v>0.22550000000000001</c:v>
                </c:pt>
                <c:pt idx="20">
                  <c:v>0.26285000000000008</c:v>
                </c:pt>
                <c:pt idx="21">
                  <c:v>0.30515000000000031</c:v>
                </c:pt>
                <c:pt idx="22">
                  <c:v>0.34807000000000032</c:v>
                </c:pt>
                <c:pt idx="23">
                  <c:v>0.37902000000000113</c:v>
                </c:pt>
                <c:pt idx="24">
                  <c:v>0.40086000000000038</c:v>
                </c:pt>
                <c:pt idx="25">
                  <c:v>0.41877000000000031</c:v>
                </c:pt>
                <c:pt idx="26">
                  <c:v>0.43737000000000142</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-1.7573999999999956</c:v>
                </c:pt>
                <c:pt idx="49">
                  <c:v>-1.4767999999999959</c:v>
                </c:pt>
                <c:pt idx="50">
                  <c:v>-1.3982000000000001</c:v>
                </c:pt>
                <c:pt idx="51">
                  <c:v>-1.2558999999999951</c:v>
                </c:pt>
                <c:pt idx="52">
                  <c:v>-1.0004999999999964</c:v>
                </c:pt>
                <c:pt idx="53">
                  <c:v>-0.86187000000000225</c:v>
                </c:pt>
                <c:pt idx="54">
                  <c:v>-0.75283000000000178</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0.40388000000000113</c:v>
                </c:pt>
                <c:pt idx="65">
                  <c:v>0.49953000000000031</c:v>
                </c:pt>
                <c:pt idx="66">
                  <c:v>0.57515000000000005</c:v>
                </c:pt>
                <c:pt idx="67">
                  <c:v>0.65983000000000225</c:v>
                </c:pt>
                <c:pt idx="68">
                  <c:v>0.75186000000000064</c:v>
                </c:pt>
                <c:pt idx="69">
                  <c:v>0.823940000000002</c:v>
                </c:pt>
                <c:pt idx="70">
                  <c:v>0.88277000000000005</c:v>
                </c:pt>
                <c:pt idx="71">
                  <c:v>0.95420000000000005</c:v>
                </c:pt>
                <c:pt idx="72">
                  <c:v>1.0246999999999964</c:v>
                </c:pt>
                <c:pt idx="73">
                  <c:v>1.0789</c:v>
                </c:pt>
                <c:pt idx="74">
                  <c:v>1.1204000000000001</c:v>
                </c:pt>
                <c:pt idx="75">
                  <c:v>1.1611</c:v>
                </c:pt>
                <c:pt idx="76">
                  <c:v>1.2072999999999952</c:v>
                </c:pt>
                <c:pt idx="77">
                  <c:v>1.2401</c:v>
                </c:pt>
                <c:pt idx="78">
                  <c:v>1.2464</c:v>
                </c:pt>
                <c:pt idx="79">
                  <c:v>1.2372999999999956</c:v>
                </c:pt>
                <c:pt idx="80">
                  <c:v>1.2252999999999952</c:v>
                </c:pt>
                <c:pt idx="81">
                  <c:v>1.2122999999999964</c:v>
                </c:pt>
                <c:pt idx="82">
                  <c:v>1.1942999999999999</c:v>
                </c:pt>
                <c:pt idx="83">
                  <c:v>1.1704000000000001</c:v>
                </c:pt>
                <c:pt idx="84">
                  <c:v>1.1443000000000001</c:v>
                </c:pt>
                <c:pt idx="85">
                  <c:v>1.1214</c:v>
                </c:pt>
                <c:pt idx="86">
                  <c:v>1.1005</c:v>
                </c:pt>
                <c:pt idx="87">
                  <c:v>1.0631999999999961</c:v>
                </c:pt>
                <c:pt idx="88">
                  <c:v>1.0152999999999957</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0.64880000000000226</c:v>
                </c:pt>
                <c:pt idx="98">
                  <c:v>0.60109000000000201</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-0.61375000000000202</c:v>
                </c:pt>
                <c:pt idx="128">
                  <c:v>-0.61561999999999995</c:v>
                </c:pt>
                <c:pt idx="129">
                  <c:v>-0.60980000000000201</c:v>
                </c:pt>
                <c:pt idx="130">
                  <c:v>-0.60024000000000177</c:v>
                </c:pt>
                <c:pt idx="131">
                  <c:v>-0.60612999999999995</c:v>
                </c:pt>
                <c:pt idx="132">
                  <c:v>-0.60645000000000004</c:v>
                </c:pt>
                <c:pt idx="133">
                  <c:v>-0.59758999999999762</c:v>
                </c:pt>
                <c:pt idx="134">
                  <c:v>-0.58490999999999949</c:v>
                </c:pt>
                <c:pt idx="135">
                  <c:v>-0.56838</c:v>
                </c:pt>
                <c:pt idx="136">
                  <c:v>-0.54891999999999996</c:v>
                </c:pt>
                <c:pt idx="137">
                  <c:v>-0.52998999999999996</c:v>
                </c:pt>
                <c:pt idx="138">
                  <c:v>-0.50041999999999798</c:v>
                </c:pt>
                <c:pt idx="139">
                  <c:v>-0.46343000000000001</c:v>
                </c:pt>
                <c:pt idx="140">
                  <c:v>-0.43625000000000008</c:v>
                </c:pt>
                <c:pt idx="141">
                  <c:v>-0.39922000000000113</c:v>
                </c:pt>
                <c:pt idx="142">
                  <c:v>-0.35738000000000136</c:v>
                </c:pt>
                <c:pt idx="143">
                  <c:v>-0.34557000000000032</c:v>
                </c:pt>
                <c:pt idx="144">
                  <c:v>-0.33966000000000113</c:v>
                </c:pt>
                <c:pt idx="145">
                  <c:v>-0.30196000000000101</c:v>
                </c:pt>
                <c:pt idx="146">
                  <c:v>-0.25957000000000002</c:v>
                </c:pt>
                <c:pt idx="147">
                  <c:v>-0.23742000000000021</c:v>
                </c:pt>
                <c:pt idx="148">
                  <c:v>-0.21592000000000044</c:v>
                </c:pt>
                <c:pt idx="149">
                  <c:v>-0.18371000000000062</c:v>
                </c:pt>
                <c:pt idx="150">
                  <c:v>-0.14629000000000048</c:v>
                </c:pt>
                <c:pt idx="151">
                  <c:v>-0.11002000000000002</c:v>
                </c:pt>
                <c:pt idx="152">
                  <c:v>-8.1765000000000046E-2</c:v>
                </c:pt>
                <c:pt idx="153">
                  <c:v>-5.4496000000000273E-2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0.18334000000000047</c:v>
                </c:pt>
                <c:pt idx="170">
                  <c:v>0.17152000000000001</c:v>
                </c:pt>
                <c:pt idx="171">
                  <c:v>0.17885000000000001</c:v>
                </c:pt>
                <c:pt idx="172">
                  <c:v>0.20621000000000053</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4.4896000000000262E-2</c:v>
                </c:pt>
                <c:pt idx="183">
                  <c:v>3.6750000000000005E-2</c:v>
                </c:pt>
                <c:pt idx="184">
                  <c:v>4.3330000000000014E-2</c:v>
                </c:pt>
                <c:pt idx="185">
                  <c:v>5.1549999999999985E-2</c:v>
                </c:pt>
                <c:pt idx="186">
                  <c:v>4.3773000000000013E-2</c:v>
                </c:pt>
                <c:pt idx="187">
                  <c:v>8.4356000000000448E-3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-0.28148000000000101</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1.4016999999999928</c:v>
                </c:pt>
                <c:pt idx="210">
                  <c:v>0.51268999999999998</c:v>
                </c:pt>
                <c:pt idx="211">
                  <c:v>0.10317999999999998</c:v>
                </c:pt>
                <c:pt idx="212">
                  <c:v>0.90749000000000002</c:v>
                </c:pt>
                <c:pt idx="213">
                  <c:v>1.8992</c:v>
                </c:pt>
                <c:pt idx="214">
                  <c:v>2.0337000000000001</c:v>
                </c:pt>
                <c:pt idx="215">
                  <c:v>1.6544000000000001</c:v>
                </c:pt>
                <c:pt idx="216">
                  <c:v>1.7989999999999964</c:v>
                </c:pt>
                <c:pt idx="217">
                  <c:v>2.0101999999999998</c:v>
                </c:pt>
                <c:pt idx="218">
                  <c:v>1.7446999999999961</c:v>
                </c:pt>
                <c:pt idx="219">
                  <c:v>1.6781999999999999</c:v>
                </c:pt>
                <c:pt idx="220">
                  <c:v>1.8097999999999956</c:v>
                </c:pt>
                <c:pt idx="221">
                  <c:v>1.5549999999999964</c:v>
                </c:pt>
                <c:pt idx="222">
                  <c:v>1.3353999999999961</c:v>
                </c:pt>
                <c:pt idx="223">
                  <c:v>1.4461999999999964</c:v>
                </c:pt>
                <c:pt idx="224">
                  <c:v>1.3475999999999961</c:v>
                </c:pt>
                <c:pt idx="225">
                  <c:v>1.0611999999999961</c:v>
                </c:pt>
                <c:pt idx="226">
                  <c:v>1.0065999999999964</c:v>
                </c:pt>
                <c:pt idx="227">
                  <c:v>0.9785199999999995</c:v>
                </c:pt>
                <c:pt idx="228">
                  <c:v>0.80847999999999998</c:v>
                </c:pt>
                <c:pt idx="229">
                  <c:v>0.70206999999999997</c:v>
                </c:pt>
                <c:pt idx="230">
                  <c:v>0.5942999999999995</c:v>
                </c:pt>
                <c:pt idx="231">
                  <c:v>0.38484000000000113</c:v>
                </c:pt>
                <c:pt idx="232">
                  <c:v>0.23633999999999999</c:v>
                </c:pt>
                <c:pt idx="233">
                  <c:v>0.14566000000000001</c:v>
                </c:pt>
                <c:pt idx="234">
                  <c:v>-2.0125999999999998E-2</c:v>
                </c:pt>
                <c:pt idx="235">
                  <c:v>-0.18534000000000053</c:v>
                </c:pt>
                <c:pt idx="236">
                  <c:v>-0.29238000000000136</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-1.2118999999999938</c:v>
                </c:pt>
                <c:pt idx="246">
                  <c:v>-1.2608999999999961</c:v>
                </c:pt>
                <c:pt idx="247">
                  <c:v>-1.3087</c:v>
                </c:pt>
                <c:pt idx="248">
                  <c:v>-1.3398999999999957</c:v>
                </c:pt>
                <c:pt idx="249">
                  <c:v>-1.3636999999999961</c:v>
                </c:pt>
                <c:pt idx="250">
                  <c:v>-1.3920999999999999</c:v>
                </c:pt>
                <c:pt idx="251">
                  <c:v>-1.4013999999999938</c:v>
                </c:pt>
                <c:pt idx="252">
                  <c:v>-1.3988</c:v>
                </c:pt>
                <c:pt idx="253">
                  <c:v>-1.3997999999999964</c:v>
                </c:pt>
                <c:pt idx="254">
                  <c:v>-1.3973</c:v>
                </c:pt>
                <c:pt idx="255">
                  <c:v>-1.3772</c:v>
                </c:pt>
                <c:pt idx="256">
                  <c:v>-1.3386</c:v>
                </c:pt>
                <c:pt idx="257">
                  <c:v>-1.2956999999999956</c:v>
                </c:pt>
                <c:pt idx="258">
                  <c:v>-1.2652999999999957</c:v>
                </c:pt>
                <c:pt idx="259">
                  <c:v>-1.245899999999994</c:v>
                </c:pt>
                <c:pt idx="260">
                  <c:v>-1.214</c:v>
                </c:pt>
                <c:pt idx="261">
                  <c:v>-1.1623000000000001</c:v>
                </c:pt>
                <c:pt idx="262">
                  <c:v>-1.1041000000000001</c:v>
                </c:pt>
                <c:pt idx="263">
                  <c:v>-1.0497999999999956</c:v>
                </c:pt>
                <c:pt idx="264">
                  <c:v>-0.99707000000000001</c:v>
                </c:pt>
                <c:pt idx="265">
                  <c:v>-0.94338999999999951</c:v>
                </c:pt>
                <c:pt idx="266">
                  <c:v>-0.89185999999999999</c:v>
                </c:pt>
                <c:pt idx="267">
                  <c:v>-0.83972000000000213</c:v>
                </c:pt>
                <c:pt idx="268">
                  <c:v>-0.7797900000000032</c:v>
                </c:pt>
                <c:pt idx="269">
                  <c:v>-0.71440999999999999</c:v>
                </c:pt>
                <c:pt idx="270">
                  <c:v>-0.64995000000000225</c:v>
                </c:pt>
                <c:pt idx="271">
                  <c:v>-0.59287000000000001</c:v>
                </c:pt>
                <c:pt idx="272">
                  <c:v>-0.53817999999999999</c:v>
                </c:pt>
                <c:pt idx="273">
                  <c:v>-0.47295000000000031</c:v>
                </c:pt>
                <c:pt idx="274">
                  <c:v>-0.38931000000000165</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0.43108000000000113</c:v>
                </c:pt>
                <c:pt idx="288">
                  <c:v>0.47342000000000101</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0.76985000000000225</c:v>
                </c:pt>
                <c:pt idx="300">
                  <c:v>0.765490000000002</c:v>
                </c:pt>
                <c:pt idx="301">
                  <c:v>0.74668000000000201</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0.38751000000000113</c:v>
                </c:pt>
                <c:pt idx="316">
                  <c:v>0.36503000000000002</c:v>
                </c:pt>
                <c:pt idx="317">
                  <c:v>0.35545000000000032</c:v>
                </c:pt>
                <c:pt idx="318">
                  <c:v>0.34256000000000031</c:v>
                </c:pt>
                <c:pt idx="319">
                  <c:v>0.32061000000000101</c:v>
                </c:pt>
                <c:pt idx="320">
                  <c:v>0.28087000000000101</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-5.4718000000000239E-2</c:v>
                </c:pt>
                <c:pt idx="329">
                  <c:v>-7.1549000000000001E-2</c:v>
                </c:pt>
                <c:pt idx="330">
                  <c:v>-8.1904000000000046E-2</c:v>
                </c:pt>
                <c:pt idx="331">
                  <c:v>-0.10072000000000024</c:v>
                </c:pt>
                <c:pt idx="332">
                  <c:v>-0.12778999999999999</c:v>
                </c:pt>
                <c:pt idx="333">
                  <c:v>-0.14925000000000024</c:v>
                </c:pt>
                <c:pt idx="334">
                  <c:v>-0.16694000000000053</c:v>
                </c:pt>
                <c:pt idx="335">
                  <c:v>-0.19597999999999999</c:v>
                </c:pt>
                <c:pt idx="336">
                  <c:v>-0.23326000000000024</c:v>
                </c:pt>
                <c:pt idx="337">
                  <c:v>-0.26100000000000001</c:v>
                </c:pt>
                <c:pt idx="338">
                  <c:v>-0.28257000000000032</c:v>
                </c:pt>
                <c:pt idx="339">
                  <c:v>-0.30679000000000001</c:v>
                </c:pt>
                <c:pt idx="340">
                  <c:v>-0.32471000000000089</c:v>
                </c:pt>
                <c:pt idx="341">
                  <c:v>-0.33228000000000113</c:v>
                </c:pt>
                <c:pt idx="342">
                  <c:v>-0.34338000000000113</c:v>
                </c:pt>
                <c:pt idx="343">
                  <c:v>-0.35804000000000002</c:v>
                </c:pt>
                <c:pt idx="344">
                  <c:v>-0.37229000000000001</c:v>
                </c:pt>
                <c:pt idx="345">
                  <c:v>-0.38227000000000089</c:v>
                </c:pt>
                <c:pt idx="346">
                  <c:v>-0.39351000000000141</c:v>
                </c:pt>
                <c:pt idx="347">
                  <c:v>-0.40425</c:v>
                </c:pt>
                <c:pt idx="348">
                  <c:v>-0.40723000000000004</c:v>
                </c:pt>
                <c:pt idx="349">
                  <c:v>-0.40727000000000002</c:v>
                </c:pt>
                <c:pt idx="350">
                  <c:v>-0.41370000000000001</c:v>
                </c:pt>
                <c:pt idx="351">
                  <c:v>-0.42240000000000089</c:v>
                </c:pt>
                <c:pt idx="352">
                  <c:v>-0.41899000000000008</c:v>
                </c:pt>
                <c:pt idx="353">
                  <c:v>-0.40644000000000002</c:v>
                </c:pt>
                <c:pt idx="354">
                  <c:v>-0.38753000000000032</c:v>
                </c:pt>
                <c:pt idx="355">
                  <c:v>-0.36806000000000089</c:v>
                </c:pt>
                <c:pt idx="356">
                  <c:v>-0.35337000000000113</c:v>
                </c:pt>
                <c:pt idx="357">
                  <c:v>-0.34385000000000032</c:v>
                </c:pt>
                <c:pt idx="358">
                  <c:v>-0.33732000000000201</c:v>
                </c:pt>
                <c:pt idx="359">
                  <c:v>-0.32628000000000112</c:v>
                </c:pt>
                <c:pt idx="360">
                  <c:v>-0.31001000000000101</c:v>
                </c:pt>
                <c:pt idx="361">
                  <c:v>-0.29264000000000001</c:v>
                </c:pt>
                <c:pt idx="362">
                  <c:v>-0.27452000000000032</c:v>
                </c:pt>
                <c:pt idx="363">
                  <c:v>-0.24430000000000004</c:v>
                </c:pt>
                <c:pt idx="364">
                  <c:v>-0.20349000000000053</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7.5716000000000325E-2</c:v>
                </c:pt>
                <c:pt idx="381">
                  <c:v>9.3523000000000411E-2</c:v>
                </c:pt>
                <c:pt idx="382">
                  <c:v>0.10518000000000002</c:v>
                </c:pt>
                <c:pt idx="383">
                  <c:v>0.10740000000000002</c:v>
                </c:pt>
                <c:pt idx="384">
                  <c:v>0.11136</c:v>
                </c:pt>
                <c:pt idx="385">
                  <c:v>0.11965000000000002</c:v>
                </c:pt>
                <c:pt idx="386">
                  <c:v>0.12391000000000002</c:v>
                </c:pt>
                <c:pt idx="387">
                  <c:v>0.11862000000000023</c:v>
                </c:pt>
                <c:pt idx="388">
                  <c:v>0.1106</c:v>
                </c:pt>
                <c:pt idx="389">
                  <c:v>0.10345</c:v>
                </c:pt>
                <c:pt idx="390">
                  <c:v>9.682400000000034E-2</c:v>
                </c:pt>
                <c:pt idx="391">
                  <c:v>9.721299999999998E-2</c:v>
                </c:pt>
                <c:pt idx="392">
                  <c:v>0.10414000000000002</c:v>
                </c:pt>
                <c:pt idx="393">
                  <c:v>0.10906000000000024</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-7.9156000000000226E-2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-0.21874000000000074</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-0.17674000000000054</c:v>
                </c:pt>
                <c:pt idx="428">
                  <c:v>-0.15759000000000054</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0.15376000000000054</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150497536"/>
        <c:axId val="150507520"/>
      </c:scatterChart>
      <c:valAx>
        <c:axId val="150497536"/>
        <c:scaling>
          <c:orientation val="minMax"/>
          <c:max val="45"/>
          <c:min val="0"/>
        </c:scaling>
        <c:delete val="1"/>
        <c:axPos val="b"/>
        <c:numFmt formatCode="General" sourceLinked="1"/>
        <c:majorTickMark val="none"/>
        <c:minorTickMark val="none"/>
        <c:tickLblPos val="none"/>
        <c:crossAx val="150507520"/>
        <c:crosses val="autoZero"/>
        <c:crossBetween val="midCat"/>
        <c:majorUnit val="5"/>
        <c:minorUnit val="4"/>
      </c:valAx>
      <c:valAx>
        <c:axId val="150507520"/>
        <c:scaling>
          <c:orientation val="minMax"/>
          <c:max val="4"/>
          <c:min val="-4"/>
        </c:scaling>
        <c:delete val="1"/>
        <c:axPos val="l"/>
        <c:numFmt formatCode="General" sourceLinked="1"/>
        <c:majorTickMark val="out"/>
        <c:minorTickMark val="none"/>
        <c:tickLblPos val="none"/>
        <c:crossAx val="150497536"/>
        <c:crossesAt val="0"/>
        <c:crossBetween val="midCat"/>
        <c:majorUnit val="2"/>
      </c:valAx>
      <c:spPr>
        <a:noFill/>
        <a:ln w="25400">
          <a:noFill/>
        </a:ln>
      </c:spPr>
    </c:plotArea>
    <c:plotVisOnly val="1"/>
    <c:dispBlanksAs val="gap"/>
    <c:showDLblsOverMax val="0"/>
  </c:chart>
  <c:spPr>
    <a:noFill/>
    <a:ln>
      <a:noFill/>
    </a:ln>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38100">
              <a:solidFill>
                <a:schemeClr val="tx1"/>
              </a:solidFill>
            </a:ln>
          </c:spPr>
          <c:marker>
            <c:symbol val="none"/>
          </c:marker>
          <c:dPt>
            <c:idx val="37"/>
            <c:bubble3D val="0"/>
            <c:spPr>
              <a:ln w="38100">
                <a:solidFill>
                  <a:schemeClr val="tx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50515072"/>
        <c:axId val="150545536"/>
      </c:scatterChart>
      <c:valAx>
        <c:axId val="150515072"/>
        <c:scaling>
          <c:orientation val="minMax"/>
          <c:max val="45"/>
          <c:min val="0"/>
        </c:scaling>
        <c:delete val="1"/>
        <c:axPos val="b"/>
        <c:numFmt formatCode="General" sourceLinked="1"/>
        <c:majorTickMark val="in"/>
        <c:minorTickMark val="none"/>
        <c:tickLblPos val="none"/>
        <c:crossAx val="150545536"/>
        <c:crosses val="autoZero"/>
        <c:crossBetween val="midCat"/>
        <c:majorUnit val="5"/>
        <c:minorUnit val="4"/>
      </c:valAx>
      <c:valAx>
        <c:axId val="150545536"/>
        <c:scaling>
          <c:orientation val="minMax"/>
          <c:max val="50"/>
          <c:min val="42"/>
        </c:scaling>
        <c:delete val="1"/>
        <c:axPos val="l"/>
        <c:numFmt formatCode="General" sourceLinked="1"/>
        <c:majorTickMark val="out"/>
        <c:minorTickMark val="none"/>
        <c:tickLblPos val="none"/>
        <c:crossAx val="150515072"/>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94"/>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50594304"/>
        <c:axId val="150595840"/>
      </c:scatterChart>
      <c:valAx>
        <c:axId val="150594304"/>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50595840"/>
        <c:crosses val="autoZero"/>
        <c:crossBetween val="midCat"/>
        <c:majorUnit val="5"/>
        <c:minorUnit val="4"/>
      </c:valAx>
      <c:valAx>
        <c:axId val="150595840"/>
        <c:scaling>
          <c:orientation val="minMax"/>
          <c:max val="48"/>
          <c:min val="44"/>
        </c:scaling>
        <c:delete val="0"/>
        <c:axPos val="l"/>
        <c:numFmt formatCode="General" sourceLinked="1"/>
        <c:majorTickMark val="out"/>
        <c:minorTickMark val="none"/>
        <c:tickLblPos val="nextTo"/>
        <c:txPr>
          <a:bodyPr/>
          <a:lstStyle/>
          <a:p>
            <a:pPr>
              <a:defRPr sz="1800"/>
            </a:pPr>
            <a:endParaRPr lang="en-US"/>
          </a:p>
        </c:txPr>
        <c:crossAx val="150594304"/>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5"/>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50914944"/>
        <c:axId val="150916480"/>
      </c:scatterChart>
      <c:valAx>
        <c:axId val="150914944"/>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50916480"/>
        <c:crosses val="autoZero"/>
        <c:crossBetween val="midCat"/>
        <c:majorUnit val="5"/>
        <c:minorUnit val="4"/>
      </c:valAx>
      <c:valAx>
        <c:axId val="150916480"/>
        <c:scaling>
          <c:orientation val="minMax"/>
          <c:max val="2"/>
          <c:min val="-2"/>
        </c:scaling>
        <c:delete val="0"/>
        <c:axPos val="l"/>
        <c:numFmt formatCode="General" sourceLinked="1"/>
        <c:majorTickMark val="out"/>
        <c:minorTickMark val="none"/>
        <c:tickLblPos val="nextTo"/>
        <c:txPr>
          <a:bodyPr/>
          <a:lstStyle/>
          <a:p>
            <a:pPr>
              <a:defRPr sz="1800"/>
            </a:pPr>
            <a:endParaRPr lang="en-US"/>
          </a:p>
        </c:txPr>
        <c:crossAx val="150914944"/>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rgbClr val="4F81BD"/>
                </a:solidFill>
                <a:prstDash val="sysDash"/>
              </a:ln>
            </c:spPr>
          </c:dPt>
          <c:xVal>
            <c:numRef>
              <c:f>faucetStreamToFile.csv!$A$1:$A$448</c:f>
              <c:numCache>
                <c:formatCode>General</c:formatCode>
                <c:ptCount val="448"/>
                <c:pt idx="0">
                  <c:v>1.0000000000000039E-3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1.0009999999999957</c:v>
                </c:pt>
                <c:pt idx="11">
                  <c:v>1.101</c:v>
                </c:pt>
                <c:pt idx="12">
                  <c:v>1.2009999999999954</c:v>
                </c:pt>
                <c:pt idx="13">
                  <c:v>1.3009999999999962</c:v>
                </c:pt>
                <c:pt idx="14">
                  <c:v>1.4009999999999947</c:v>
                </c:pt>
                <c:pt idx="15">
                  <c:v>1.5009999999999957</c:v>
                </c:pt>
                <c:pt idx="16">
                  <c:v>1.601</c:v>
                </c:pt>
                <c:pt idx="17">
                  <c:v>1.7009999999999954</c:v>
                </c:pt>
                <c:pt idx="18">
                  <c:v>1.8009999999999962</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44.725000000000136</c:v>
                </c:pt>
                <c:pt idx="59">
                  <c:v>44.897000000000006</c:v>
                </c:pt>
                <c:pt idx="60">
                  <c:v>44.759</c:v>
                </c:pt>
                <c:pt idx="61">
                  <c:v>44.765000000000121</c:v>
                </c:pt>
                <c:pt idx="62">
                  <c:v>44.620000000000012</c:v>
                </c:pt>
                <c:pt idx="63">
                  <c:v>44.774000000000001</c:v>
                </c:pt>
                <c:pt idx="64">
                  <c:v>44.798000000000137</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45.268000000000121</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46.262000000000121</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46.225000000000136</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47.268000000000121</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47.692000000000121</c:v>
                </c:pt>
                <c:pt idx="237">
                  <c:v>47.572000000000003</c:v>
                </c:pt>
                <c:pt idx="238">
                  <c:v>47.628000000000121</c:v>
                </c:pt>
                <c:pt idx="239">
                  <c:v>47.742000000000012</c:v>
                </c:pt>
                <c:pt idx="240">
                  <c:v>47.516999999999996</c:v>
                </c:pt>
                <c:pt idx="241">
                  <c:v>47.375</c:v>
                </c:pt>
                <c:pt idx="242">
                  <c:v>47.438000000000002</c:v>
                </c:pt>
                <c:pt idx="243">
                  <c:v>47.52</c:v>
                </c:pt>
                <c:pt idx="244">
                  <c:v>47.365000000000002</c:v>
                </c:pt>
                <c:pt idx="245">
                  <c:v>47.262000000000121</c:v>
                </c:pt>
                <c:pt idx="246">
                  <c:v>47.273000000000003</c:v>
                </c:pt>
                <c:pt idx="247">
                  <c:v>47.222000000000136</c:v>
                </c:pt>
                <c:pt idx="248">
                  <c:v>47.047000000000004</c:v>
                </c:pt>
                <c:pt idx="249">
                  <c:v>47.073</c:v>
                </c:pt>
                <c:pt idx="250">
                  <c:v>46.908000000000001</c:v>
                </c:pt>
                <c:pt idx="251">
                  <c:v>46.832000000000001</c:v>
                </c:pt>
                <c:pt idx="252">
                  <c:v>46.817999999999998</c:v>
                </c:pt>
                <c:pt idx="253">
                  <c:v>46.833000000000006</c:v>
                </c:pt>
                <c:pt idx="254">
                  <c:v>46.728000000000137</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46.125000000000121</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46.295000000000137</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46.792000000000137</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50977152"/>
        <c:axId val="151077248"/>
      </c:scatterChart>
      <c:valAx>
        <c:axId val="150977152"/>
        <c:scaling>
          <c:orientation val="minMax"/>
          <c:max val="45"/>
          <c:min val="0"/>
        </c:scaling>
        <c:delete val="0"/>
        <c:axPos val="b"/>
        <c:numFmt formatCode="General" sourceLinked="1"/>
        <c:majorTickMark val="in"/>
        <c:minorTickMark val="none"/>
        <c:tickLblPos val="low"/>
        <c:txPr>
          <a:bodyPr rot="0" vert="horz"/>
          <a:lstStyle/>
          <a:p>
            <a:pPr>
              <a:defRPr sz="1800" b="0" i="0" u="none" strike="noStrike" baseline="0">
                <a:solidFill>
                  <a:srgbClr val="000000"/>
                </a:solidFill>
                <a:latin typeface="Calibri"/>
                <a:ea typeface="Calibri"/>
                <a:cs typeface="Calibri"/>
              </a:defRPr>
            </a:pPr>
            <a:endParaRPr lang="en-US"/>
          </a:p>
        </c:txPr>
        <c:crossAx val="151077248"/>
        <c:crosses val="autoZero"/>
        <c:crossBetween val="midCat"/>
        <c:majorUnit val="5"/>
        <c:minorUnit val="4"/>
      </c:valAx>
      <c:valAx>
        <c:axId val="151077248"/>
        <c:scaling>
          <c:orientation val="minMax"/>
          <c:max val="50"/>
          <c:min val="42"/>
        </c:scaling>
        <c:delete val="0"/>
        <c:axPos val="l"/>
        <c:numFmt formatCode="General" sourceLinked="1"/>
        <c:majorTickMark val="out"/>
        <c:minorTickMark val="none"/>
        <c:tickLblPos val="nextTo"/>
        <c:txPr>
          <a:bodyPr/>
          <a:lstStyle/>
          <a:p>
            <a:pPr>
              <a:defRPr sz="1800"/>
            </a:pPr>
            <a:endParaRPr lang="en-US"/>
          </a:p>
        </c:txPr>
        <c:crossAx val="150977152"/>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38100">
              <a:solidFill>
                <a:schemeClr val="accent6">
                  <a:lumMod val="50000"/>
                </a:schemeClr>
              </a:solidFill>
            </a:ln>
          </c:spPr>
          <c:marker>
            <c:symbol val="none"/>
          </c:marker>
          <c:dPt>
            <c:idx val="37"/>
            <c:bubble3D val="0"/>
            <c:spPr>
              <a:ln w="38100">
                <a:solidFill>
                  <a:schemeClr val="accent6">
                    <a:lumMod val="50000"/>
                  </a:schemeClr>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0.13641000000000048</c:v>
                </c:pt>
                <c:pt idx="18">
                  <c:v>0.18639000000000044</c:v>
                </c:pt>
                <c:pt idx="19">
                  <c:v>0.22550000000000001</c:v>
                </c:pt>
                <c:pt idx="20">
                  <c:v>0.26285000000000008</c:v>
                </c:pt>
                <c:pt idx="21">
                  <c:v>0.30515000000000031</c:v>
                </c:pt>
                <c:pt idx="22">
                  <c:v>0.34807000000000032</c:v>
                </c:pt>
                <c:pt idx="23">
                  <c:v>0.37902000000000113</c:v>
                </c:pt>
                <c:pt idx="24">
                  <c:v>0.40086000000000038</c:v>
                </c:pt>
                <c:pt idx="25">
                  <c:v>0.41877000000000031</c:v>
                </c:pt>
                <c:pt idx="26">
                  <c:v>0.43737000000000142</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-1.7573999999999956</c:v>
                </c:pt>
                <c:pt idx="49">
                  <c:v>-1.4767999999999959</c:v>
                </c:pt>
                <c:pt idx="50">
                  <c:v>-1.3982000000000001</c:v>
                </c:pt>
                <c:pt idx="51">
                  <c:v>-1.2558999999999951</c:v>
                </c:pt>
                <c:pt idx="52">
                  <c:v>-1.0004999999999964</c:v>
                </c:pt>
                <c:pt idx="53">
                  <c:v>-0.86187000000000225</c:v>
                </c:pt>
                <c:pt idx="54">
                  <c:v>-0.75283000000000178</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0.40388000000000113</c:v>
                </c:pt>
                <c:pt idx="65">
                  <c:v>0.49953000000000031</c:v>
                </c:pt>
                <c:pt idx="66">
                  <c:v>0.57515000000000005</c:v>
                </c:pt>
                <c:pt idx="67">
                  <c:v>0.65983000000000225</c:v>
                </c:pt>
                <c:pt idx="68">
                  <c:v>0.75186000000000064</c:v>
                </c:pt>
                <c:pt idx="69">
                  <c:v>0.823940000000002</c:v>
                </c:pt>
                <c:pt idx="70">
                  <c:v>0.88277000000000005</c:v>
                </c:pt>
                <c:pt idx="71">
                  <c:v>0.95420000000000005</c:v>
                </c:pt>
                <c:pt idx="72">
                  <c:v>1.0246999999999964</c:v>
                </c:pt>
                <c:pt idx="73">
                  <c:v>1.0789</c:v>
                </c:pt>
                <c:pt idx="74">
                  <c:v>1.1204000000000001</c:v>
                </c:pt>
                <c:pt idx="75">
                  <c:v>1.1611</c:v>
                </c:pt>
                <c:pt idx="76">
                  <c:v>1.2072999999999952</c:v>
                </c:pt>
                <c:pt idx="77">
                  <c:v>1.2401</c:v>
                </c:pt>
                <c:pt idx="78">
                  <c:v>1.2464</c:v>
                </c:pt>
                <c:pt idx="79">
                  <c:v>1.2372999999999956</c:v>
                </c:pt>
                <c:pt idx="80">
                  <c:v>1.2252999999999952</c:v>
                </c:pt>
                <c:pt idx="81">
                  <c:v>1.2122999999999964</c:v>
                </c:pt>
                <c:pt idx="82">
                  <c:v>1.1942999999999999</c:v>
                </c:pt>
                <c:pt idx="83">
                  <c:v>1.1704000000000001</c:v>
                </c:pt>
                <c:pt idx="84">
                  <c:v>1.1443000000000001</c:v>
                </c:pt>
                <c:pt idx="85">
                  <c:v>1.1214</c:v>
                </c:pt>
                <c:pt idx="86">
                  <c:v>1.1005</c:v>
                </c:pt>
                <c:pt idx="87">
                  <c:v>1.0631999999999961</c:v>
                </c:pt>
                <c:pt idx="88">
                  <c:v>1.0152999999999957</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0.64880000000000226</c:v>
                </c:pt>
                <c:pt idx="98">
                  <c:v>0.60109000000000201</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-0.61375000000000202</c:v>
                </c:pt>
                <c:pt idx="128">
                  <c:v>-0.61561999999999995</c:v>
                </c:pt>
                <c:pt idx="129">
                  <c:v>-0.60980000000000201</c:v>
                </c:pt>
                <c:pt idx="130">
                  <c:v>-0.60024000000000177</c:v>
                </c:pt>
                <c:pt idx="131">
                  <c:v>-0.60612999999999995</c:v>
                </c:pt>
                <c:pt idx="132">
                  <c:v>-0.60645000000000004</c:v>
                </c:pt>
                <c:pt idx="133">
                  <c:v>-0.59758999999999762</c:v>
                </c:pt>
                <c:pt idx="134">
                  <c:v>-0.58490999999999949</c:v>
                </c:pt>
                <c:pt idx="135">
                  <c:v>-0.56838</c:v>
                </c:pt>
                <c:pt idx="136">
                  <c:v>-0.54891999999999996</c:v>
                </c:pt>
                <c:pt idx="137">
                  <c:v>-0.52998999999999996</c:v>
                </c:pt>
                <c:pt idx="138">
                  <c:v>-0.50041999999999798</c:v>
                </c:pt>
                <c:pt idx="139">
                  <c:v>-0.46343000000000001</c:v>
                </c:pt>
                <c:pt idx="140">
                  <c:v>-0.43625000000000008</c:v>
                </c:pt>
                <c:pt idx="141">
                  <c:v>-0.39922000000000113</c:v>
                </c:pt>
                <c:pt idx="142">
                  <c:v>-0.35738000000000136</c:v>
                </c:pt>
                <c:pt idx="143">
                  <c:v>-0.34557000000000032</c:v>
                </c:pt>
                <c:pt idx="144">
                  <c:v>-0.33966000000000113</c:v>
                </c:pt>
                <c:pt idx="145">
                  <c:v>-0.30196000000000101</c:v>
                </c:pt>
                <c:pt idx="146">
                  <c:v>-0.25957000000000002</c:v>
                </c:pt>
                <c:pt idx="147">
                  <c:v>-0.23742000000000021</c:v>
                </c:pt>
                <c:pt idx="148">
                  <c:v>-0.21592000000000044</c:v>
                </c:pt>
                <c:pt idx="149">
                  <c:v>-0.18371000000000062</c:v>
                </c:pt>
                <c:pt idx="150">
                  <c:v>-0.14629000000000048</c:v>
                </c:pt>
                <c:pt idx="151">
                  <c:v>-0.11002000000000002</c:v>
                </c:pt>
                <c:pt idx="152">
                  <c:v>-8.1765000000000046E-2</c:v>
                </c:pt>
                <c:pt idx="153">
                  <c:v>-5.4496000000000273E-2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0.18334000000000047</c:v>
                </c:pt>
                <c:pt idx="170">
                  <c:v>0.17152000000000001</c:v>
                </c:pt>
                <c:pt idx="171">
                  <c:v>0.17885000000000001</c:v>
                </c:pt>
                <c:pt idx="172">
                  <c:v>0.20621000000000053</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4.4896000000000262E-2</c:v>
                </c:pt>
                <c:pt idx="183">
                  <c:v>3.6750000000000005E-2</c:v>
                </c:pt>
                <c:pt idx="184">
                  <c:v>4.3330000000000014E-2</c:v>
                </c:pt>
                <c:pt idx="185">
                  <c:v>5.1549999999999985E-2</c:v>
                </c:pt>
                <c:pt idx="186">
                  <c:v>4.3773000000000013E-2</c:v>
                </c:pt>
                <c:pt idx="187">
                  <c:v>8.4356000000000448E-3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-0.28148000000000101</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1.4016999999999928</c:v>
                </c:pt>
                <c:pt idx="210">
                  <c:v>0.51268999999999998</c:v>
                </c:pt>
                <c:pt idx="211">
                  <c:v>0.10317999999999998</c:v>
                </c:pt>
                <c:pt idx="212">
                  <c:v>0.90749000000000002</c:v>
                </c:pt>
                <c:pt idx="213">
                  <c:v>1.8992</c:v>
                </c:pt>
                <c:pt idx="214">
                  <c:v>2.0337000000000001</c:v>
                </c:pt>
                <c:pt idx="215">
                  <c:v>1.6544000000000001</c:v>
                </c:pt>
                <c:pt idx="216">
                  <c:v>1.7989999999999964</c:v>
                </c:pt>
                <c:pt idx="217">
                  <c:v>2.0101999999999998</c:v>
                </c:pt>
                <c:pt idx="218">
                  <c:v>1.7446999999999961</c:v>
                </c:pt>
                <c:pt idx="219">
                  <c:v>1.6781999999999999</c:v>
                </c:pt>
                <c:pt idx="220">
                  <c:v>1.8097999999999956</c:v>
                </c:pt>
                <c:pt idx="221">
                  <c:v>1.5549999999999964</c:v>
                </c:pt>
                <c:pt idx="222">
                  <c:v>1.3353999999999961</c:v>
                </c:pt>
                <c:pt idx="223">
                  <c:v>1.4461999999999964</c:v>
                </c:pt>
                <c:pt idx="224">
                  <c:v>1.3475999999999961</c:v>
                </c:pt>
                <c:pt idx="225">
                  <c:v>1.0611999999999961</c:v>
                </c:pt>
                <c:pt idx="226">
                  <c:v>1.0065999999999964</c:v>
                </c:pt>
                <c:pt idx="227">
                  <c:v>0.9785199999999995</c:v>
                </c:pt>
                <c:pt idx="228">
                  <c:v>0.80847999999999998</c:v>
                </c:pt>
                <c:pt idx="229">
                  <c:v>0.70206999999999997</c:v>
                </c:pt>
                <c:pt idx="230">
                  <c:v>0.5942999999999995</c:v>
                </c:pt>
                <c:pt idx="231">
                  <c:v>0.38484000000000113</c:v>
                </c:pt>
                <c:pt idx="232">
                  <c:v>0.23633999999999999</c:v>
                </c:pt>
                <c:pt idx="233">
                  <c:v>0.14566000000000001</c:v>
                </c:pt>
                <c:pt idx="234">
                  <c:v>-2.0125999999999998E-2</c:v>
                </c:pt>
                <c:pt idx="235">
                  <c:v>-0.18534000000000053</c:v>
                </c:pt>
                <c:pt idx="236">
                  <c:v>-0.29238000000000136</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-1.2118999999999938</c:v>
                </c:pt>
                <c:pt idx="246">
                  <c:v>-1.2608999999999961</c:v>
                </c:pt>
                <c:pt idx="247">
                  <c:v>-1.3087</c:v>
                </c:pt>
                <c:pt idx="248">
                  <c:v>-1.3398999999999957</c:v>
                </c:pt>
                <c:pt idx="249">
                  <c:v>-1.3636999999999961</c:v>
                </c:pt>
                <c:pt idx="250">
                  <c:v>-1.3920999999999999</c:v>
                </c:pt>
                <c:pt idx="251">
                  <c:v>-1.4013999999999938</c:v>
                </c:pt>
                <c:pt idx="252">
                  <c:v>-1.3988</c:v>
                </c:pt>
                <c:pt idx="253">
                  <c:v>-1.3997999999999964</c:v>
                </c:pt>
                <c:pt idx="254">
                  <c:v>-1.3973</c:v>
                </c:pt>
                <c:pt idx="255">
                  <c:v>-1.3772</c:v>
                </c:pt>
                <c:pt idx="256">
                  <c:v>-1.3386</c:v>
                </c:pt>
                <c:pt idx="257">
                  <c:v>-1.2956999999999956</c:v>
                </c:pt>
                <c:pt idx="258">
                  <c:v>-1.2652999999999957</c:v>
                </c:pt>
                <c:pt idx="259">
                  <c:v>-1.245899999999994</c:v>
                </c:pt>
                <c:pt idx="260">
                  <c:v>-1.214</c:v>
                </c:pt>
                <c:pt idx="261">
                  <c:v>-1.1623000000000001</c:v>
                </c:pt>
                <c:pt idx="262">
                  <c:v>-1.1041000000000001</c:v>
                </c:pt>
                <c:pt idx="263">
                  <c:v>-1.0497999999999956</c:v>
                </c:pt>
                <c:pt idx="264">
                  <c:v>-0.99707000000000001</c:v>
                </c:pt>
                <c:pt idx="265">
                  <c:v>-0.94338999999999951</c:v>
                </c:pt>
                <c:pt idx="266">
                  <c:v>-0.89185999999999999</c:v>
                </c:pt>
                <c:pt idx="267">
                  <c:v>-0.83972000000000213</c:v>
                </c:pt>
                <c:pt idx="268">
                  <c:v>-0.7797900000000032</c:v>
                </c:pt>
                <c:pt idx="269">
                  <c:v>-0.71440999999999999</c:v>
                </c:pt>
                <c:pt idx="270">
                  <c:v>-0.64995000000000225</c:v>
                </c:pt>
                <c:pt idx="271">
                  <c:v>-0.59287000000000001</c:v>
                </c:pt>
                <c:pt idx="272">
                  <c:v>-0.53817999999999999</c:v>
                </c:pt>
                <c:pt idx="273">
                  <c:v>-0.47295000000000031</c:v>
                </c:pt>
                <c:pt idx="274">
                  <c:v>-0.38931000000000165</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0.43108000000000113</c:v>
                </c:pt>
                <c:pt idx="288">
                  <c:v>0.47342000000000101</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0.76985000000000225</c:v>
                </c:pt>
                <c:pt idx="300">
                  <c:v>0.765490000000002</c:v>
                </c:pt>
                <c:pt idx="301">
                  <c:v>0.74668000000000201</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0.38751000000000113</c:v>
                </c:pt>
                <c:pt idx="316">
                  <c:v>0.36503000000000002</c:v>
                </c:pt>
                <c:pt idx="317">
                  <c:v>0.35545000000000032</c:v>
                </c:pt>
                <c:pt idx="318">
                  <c:v>0.34256000000000031</c:v>
                </c:pt>
                <c:pt idx="319">
                  <c:v>0.32061000000000101</c:v>
                </c:pt>
                <c:pt idx="320">
                  <c:v>0.28087000000000101</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-5.4718000000000239E-2</c:v>
                </c:pt>
                <c:pt idx="329">
                  <c:v>-7.1549000000000001E-2</c:v>
                </c:pt>
                <c:pt idx="330">
                  <c:v>-8.1904000000000046E-2</c:v>
                </c:pt>
                <c:pt idx="331">
                  <c:v>-0.10072000000000024</c:v>
                </c:pt>
                <c:pt idx="332">
                  <c:v>-0.12778999999999999</c:v>
                </c:pt>
                <c:pt idx="333">
                  <c:v>-0.14925000000000024</c:v>
                </c:pt>
                <c:pt idx="334">
                  <c:v>-0.16694000000000053</c:v>
                </c:pt>
                <c:pt idx="335">
                  <c:v>-0.19597999999999999</c:v>
                </c:pt>
                <c:pt idx="336">
                  <c:v>-0.23326000000000024</c:v>
                </c:pt>
                <c:pt idx="337">
                  <c:v>-0.26100000000000001</c:v>
                </c:pt>
                <c:pt idx="338">
                  <c:v>-0.28257000000000032</c:v>
                </c:pt>
                <c:pt idx="339">
                  <c:v>-0.30679000000000001</c:v>
                </c:pt>
                <c:pt idx="340">
                  <c:v>-0.32471000000000089</c:v>
                </c:pt>
                <c:pt idx="341">
                  <c:v>-0.33228000000000113</c:v>
                </c:pt>
                <c:pt idx="342">
                  <c:v>-0.34338000000000113</c:v>
                </c:pt>
                <c:pt idx="343">
                  <c:v>-0.35804000000000002</c:v>
                </c:pt>
                <c:pt idx="344">
                  <c:v>-0.37229000000000001</c:v>
                </c:pt>
                <c:pt idx="345">
                  <c:v>-0.38227000000000089</c:v>
                </c:pt>
                <c:pt idx="346">
                  <c:v>-0.39351000000000141</c:v>
                </c:pt>
                <c:pt idx="347">
                  <c:v>-0.40425</c:v>
                </c:pt>
                <c:pt idx="348">
                  <c:v>-0.40723000000000004</c:v>
                </c:pt>
                <c:pt idx="349">
                  <c:v>-0.40727000000000002</c:v>
                </c:pt>
                <c:pt idx="350">
                  <c:v>-0.41370000000000001</c:v>
                </c:pt>
                <c:pt idx="351">
                  <c:v>-0.42240000000000089</c:v>
                </c:pt>
                <c:pt idx="352">
                  <c:v>-0.41899000000000008</c:v>
                </c:pt>
                <c:pt idx="353">
                  <c:v>-0.40644000000000002</c:v>
                </c:pt>
                <c:pt idx="354">
                  <c:v>-0.38753000000000032</c:v>
                </c:pt>
                <c:pt idx="355">
                  <c:v>-0.36806000000000089</c:v>
                </c:pt>
                <c:pt idx="356">
                  <c:v>-0.35337000000000113</c:v>
                </c:pt>
                <c:pt idx="357">
                  <c:v>-0.34385000000000032</c:v>
                </c:pt>
                <c:pt idx="358">
                  <c:v>-0.33732000000000201</c:v>
                </c:pt>
                <c:pt idx="359">
                  <c:v>-0.32628000000000112</c:v>
                </c:pt>
                <c:pt idx="360">
                  <c:v>-0.31001000000000101</c:v>
                </c:pt>
                <c:pt idx="361">
                  <c:v>-0.29264000000000001</c:v>
                </c:pt>
                <c:pt idx="362">
                  <c:v>-0.27452000000000032</c:v>
                </c:pt>
                <c:pt idx="363">
                  <c:v>-0.24430000000000004</c:v>
                </c:pt>
                <c:pt idx="364">
                  <c:v>-0.20349000000000053</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7.5716000000000325E-2</c:v>
                </c:pt>
                <c:pt idx="381">
                  <c:v>9.3523000000000411E-2</c:v>
                </c:pt>
                <c:pt idx="382">
                  <c:v>0.10518000000000002</c:v>
                </c:pt>
                <c:pt idx="383">
                  <c:v>0.10740000000000002</c:v>
                </c:pt>
                <c:pt idx="384">
                  <c:v>0.11136</c:v>
                </c:pt>
                <c:pt idx="385">
                  <c:v>0.11965000000000002</c:v>
                </c:pt>
                <c:pt idx="386">
                  <c:v>0.12391000000000002</c:v>
                </c:pt>
                <c:pt idx="387">
                  <c:v>0.11862000000000023</c:v>
                </c:pt>
                <c:pt idx="388">
                  <c:v>0.1106</c:v>
                </c:pt>
                <c:pt idx="389">
                  <c:v>0.10345</c:v>
                </c:pt>
                <c:pt idx="390">
                  <c:v>9.682400000000034E-2</c:v>
                </c:pt>
                <c:pt idx="391">
                  <c:v>9.721299999999998E-2</c:v>
                </c:pt>
                <c:pt idx="392">
                  <c:v>0.10414000000000002</c:v>
                </c:pt>
                <c:pt idx="393">
                  <c:v>0.10906000000000024</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-7.9156000000000226E-2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-0.21874000000000074</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-0.17674000000000054</c:v>
                </c:pt>
                <c:pt idx="428">
                  <c:v>-0.15759000000000054</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0.15376000000000054</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144929920"/>
        <c:axId val="144931456"/>
      </c:scatterChart>
      <c:valAx>
        <c:axId val="144929920"/>
        <c:scaling>
          <c:orientation val="minMax"/>
          <c:max val="45"/>
          <c:min val="0"/>
        </c:scaling>
        <c:delete val="1"/>
        <c:axPos val="b"/>
        <c:numFmt formatCode="General" sourceLinked="1"/>
        <c:majorTickMark val="none"/>
        <c:minorTickMark val="none"/>
        <c:tickLblPos val="none"/>
        <c:crossAx val="144931456"/>
        <c:crosses val="autoZero"/>
        <c:crossBetween val="midCat"/>
        <c:majorUnit val="5"/>
        <c:minorUnit val="4"/>
      </c:valAx>
      <c:valAx>
        <c:axId val="144931456"/>
        <c:scaling>
          <c:orientation val="minMax"/>
          <c:max val="4"/>
          <c:min val="-4"/>
        </c:scaling>
        <c:delete val="1"/>
        <c:axPos val="l"/>
        <c:numFmt formatCode="General" sourceLinked="1"/>
        <c:majorTickMark val="out"/>
        <c:minorTickMark val="none"/>
        <c:tickLblPos val="none"/>
        <c:crossAx val="144929920"/>
        <c:crossesAt val="0"/>
        <c:crossBetween val="midCat"/>
        <c:majorUnit val="2"/>
      </c:valAx>
      <c:spPr>
        <a:noFill/>
        <a:ln w="25400">
          <a:noFill/>
        </a:ln>
      </c:spPr>
    </c:plotArea>
    <c:plotVisOnly val="1"/>
    <c:dispBlanksAs val="gap"/>
    <c:showDLblsOverMax val="0"/>
  </c:chart>
  <c:spPr>
    <a:noFill/>
    <a:ln>
      <a:noFill/>
    </a:ln>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8"/>
          <c:y val="7.4016112569262174E-2"/>
          <c:w val="0.83516206628054679"/>
          <c:h val="0.70537802566345875"/>
        </c:manualLayout>
      </c:layout>
      <c:scatterChart>
        <c:scatterStyle val="smoothMarker"/>
        <c:varyColors val="0"/>
        <c:ser>
          <c:idx val="0"/>
          <c:order val="0"/>
          <c:spPr>
            <a:ln w="38100">
              <a:solidFill>
                <a:schemeClr val="accent6">
                  <a:lumMod val="50000"/>
                </a:schemeClr>
              </a:solidFill>
            </a:ln>
          </c:spPr>
          <c:marker>
            <c:symbol val="none"/>
          </c:marker>
          <c:dPt>
            <c:idx val="37"/>
            <c:bubble3D val="0"/>
            <c:spPr>
              <a:ln w="38100">
                <a:solidFill>
                  <a:schemeClr val="accent6">
                    <a:lumMod val="50000"/>
                  </a:schemeClr>
                </a:solidFill>
                <a:prstDash val="sysDash"/>
              </a:ln>
            </c:spPr>
          </c:dPt>
          <c:xVal>
            <c:numRef>
              <c:f>faucetStreamToFile.csv!$A$1:$A$448</c:f>
              <c:numCache>
                <c:formatCode>General</c:formatCode>
                <c:ptCount val="448"/>
                <c:pt idx="0">
                  <c:v>1.0000000000000039E-3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1.0009999999999957</c:v>
                </c:pt>
                <c:pt idx="11">
                  <c:v>1.101</c:v>
                </c:pt>
                <c:pt idx="12">
                  <c:v>1.2009999999999954</c:v>
                </c:pt>
                <c:pt idx="13">
                  <c:v>1.3009999999999962</c:v>
                </c:pt>
                <c:pt idx="14">
                  <c:v>1.4009999999999947</c:v>
                </c:pt>
                <c:pt idx="15">
                  <c:v>1.5009999999999957</c:v>
                </c:pt>
                <c:pt idx="16">
                  <c:v>1.601</c:v>
                </c:pt>
                <c:pt idx="17">
                  <c:v>1.7009999999999954</c:v>
                </c:pt>
                <c:pt idx="18">
                  <c:v>1.8009999999999962</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-2.4673000000000091E-2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0.1364100000000005</c:v>
                </c:pt>
                <c:pt idx="18">
                  <c:v>0.18639000000000044</c:v>
                </c:pt>
                <c:pt idx="19">
                  <c:v>0.22550000000000001</c:v>
                </c:pt>
                <c:pt idx="20">
                  <c:v>0.26285000000000008</c:v>
                </c:pt>
                <c:pt idx="21">
                  <c:v>0.30515000000000031</c:v>
                </c:pt>
                <c:pt idx="22">
                  <c:v>0.34807000000000032</c:v>
                </c:pt>
                <c:pt idx="23">
                  <c:v>0.37902000000000124</c:v>
                </c:pt>
                <c:pt idx="24">
                  <c:v>0.40086000000000038</c:v>
                </c:pt>
                <c:pt idx="25">
                  <c:v>0.41877000000000031</c:v>
                </c:pt>
                <c:pt idx="26">
                  <c:v>0.43737000000000148</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-1.7573999999999954</c:v>
                </c:pt>
                <c:pt idx="49">
                  <c:v>-1.4767999999999957</c:v>
                </c:pt>
                <c:pt idx="50">
                  <c:v>-1.3982000000000001</c:v>
                </c:pt>
                <c:pt idx="51">
                  <c:v>-1.2558999999999947</c:v>
                </c:pt>
                <c:pt idx="52">
                  <c:v>-1.0004999999999962</c:v>
                </c:pt>
                <c:pt idx="53">
                  <c:v>-0.86187000000000236</c:v>
                </c:pt>
                <c:pt idx="54">
                  <c:v>-0.75283000000000189</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0.40388000000000124</c:v>
                </c:pt>
                <c:pt idx="65">
                  <c:v>0.49953000000000031</c:v>
                </c:pt>
                <c:pt idx="66">
                  <c:v>0.57515000000000005</c:v>
                </c:pt>
                <c:pt idx="67">
                  <c:v>0.65983000000000236</c:v>
                </c:pt>
                <c:pt idx="68">
                  <c:v>0.75186000000000064</c:v>
                </c:pt>
                <c:pt idx="69">
                  <c:v>0.82394000000000212</c:v>
                </c:pt>
                <c:pt idx="70">
                  <c:v>0.88277000000000005</c:v>
                </c:pt>
                <c:pt idx="71">
                  <c:v>0.95420000000000005</c:v>
                </c:pt>
                <c:pt idx="72">
                  <c:v>1.0246999999999962</c:v>
                </c:pt>
                <c:pt idx="73">
                  <c:v>1.0789</c:v>
                </c:pt>
                <c:pt idx="74">
                  <c:v>1.1204000000000001</c:v>
                </c:pt>
                <c:pt idx="75">
                  <c:v>1.1611</c:v>
                </c:pt>
                <c:pt idx="76">
                  <c:v>1.2072999999999949</c:v>
                </c:pt>
                <c:pt idx="77">
                  <c:v>1.2401</c:v>
                </c:pt>
                <c:pt idx="78">
                  <c:v>1.2464</c:v>
                </c:pt>
                <c:pt idx="79">
                  <c:v>1.2372999999999954</c:v>
                </c:pt>
                <c:pt idx="80">
                  <c:v>1.2252999999999949</c:v>
                </c:pt>
                <c:pt idx="81">
                  <c:v>1.2122999999999962</c:v>
                </c:pt>
                <c:pt idx="82">
                  <c:v>1.1942999999999999</c:v>
                </c:pt>
                <c:pt idx="83">
                  <c:v>1.1704000000000001</c:v>
                </c:pt>
                <c:pt idx="84">
                  <c:v>1.1443000000000001</c:v>
                </c:pt>
                <c:pt idx="85">
                  <c:v>1.1214</c:v>
                </c:pt>
                <c:pt idx="86">
                  <c:v>1.1005</c:v>
                </c:pt>
                <c:pt idx="87">
                  <c:v>1.0631999999999957</c:v>
                </c:pt>
                <c:pt idx="88">
                  <c:v>1.0152999999999954</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0.64880000000000249</c:v>
                </c:pt>
                <c:pt idx="98">
                  <c:v>0.60109000000000212</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-0.61375000000000213</c:v>
                </c:pt>
                <c:pt idx="128">
                  <c:v>-0.61561999999999995</c:v>
                </c:pt>
                <c:pt idx="129">
                  <c:v>-0.60980000000000212</c:v>
                </c:pt>
                <c:pt idx="130">
                  <c:v>-0.60024000000000188</c:v>
                </c:pt>
                <c:pt idx="131">
                  <c:v>-0.60612999999999995</c:v>
                </c:pt>
                <c:pt idx="132">
                  <c:v>-0.60645000000000004</c:v>
                </c:pt>
                <c:pt idx="133">
                  <c:v>-0.5975899999999974</c:v>
                </c:pt>
                <c:pt idx="134">
                  <c:v>-0.58490999999999949</c:v>
                </c:pt>
                <c:pt idx="135">
                  <c:v>-0.56838</c:v>
                </c:pt>
                <c:pt idx="136">
                  <c:v>-0.54891999999999996</c:v>
                </c:pt>
                <c:pt idx="137">
                  <c:v>-0.52998999999999996</c:v>
                </c:pt>
                <c:pt idx="138">
                  <c:v>-0.50041999999999787</c:v>
                </c:pt>
                <c:pt idx="139">
                  <c:v>-0.46343000000000001</c:v>
                </c:pt>
                <c:pt idx="140">
                  <c:v>-0.43625000000000008</c:v>
                </c:pt>
                <c:pt idx="141">
                  <c:v>-0.39922000000000124</c:v>
                </c:pt>
                <c:pt idx="142">
                  <c:v>-0.35738000000000142</c:v>
                </c:pt>
                <c:pt idx="143">
                  <c:v>-0.34557000000000032</c:v>
                </c:pt>
                <c:pt idx="144">
                  <c:v>-0.33966000000000124</c:v>
                </c:pt>
                <c:pt idx="145">
                  <c:v>-0.30196000000000106</c:v>
                </c:pt>
                <c:pt idx="146">
                  <c:v>-0.25957000000000002</c:v>
                </c:pt>
                <c:pt idx="147">
                  <c:v>-0.23742000000000021</c:v>
                </c:pt>
                <c:pt idx="148">
                  <c:v>-0.21592000000000044</c:v>
                </c:pt>
                <c:pt idx="149">
                  <c:v>-0.18371000000000068</c:v>
                </c:pt>
                <c:pt idx="150">
                  <c:v>-0.1462900000000005</c:v>
                </c:pt>
                <c:pt idx="151">
                  <c:v>-0.11002000000000002</c:v>
                </c:pt>
                <c:pt idx="152">
                  <c:v>-8.1765000000000046E-2</c:v>
                </c:pt>
                <c:pt idx="153">
                  <c:v>-5.4496000000000294E-2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0.1833400000000005</c:v>
                </c:pt>
                <c:pt idx="170">
                  <c:v>0.17152000000000001</c:v>
                </c:pt>
                <c:pt idx="171">
                  <c:v>0.17885000000000001</c:v>
                </c:pt>
                <c:pt idx="172">
                  <c:v>0.20621000000000056</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4.4896000000000283E-2</c:v>
                </c:pt>
                <c:pt idx="183">
                  <c:v>3.6750000000000005E-2</c:v>
                </c:pt>
                <c:pt idx="184">
                  <c:v>4.3330000000000014E-2</c:v>
                </c:pt>
                <c:pt idx="185">
                  <c:v>5.1549999999999985E-2</c:v>
                </c:pt>
                <c:pt idx="186">
                  <c:v>4.3773000000000013E-2</c:v>
                </c:pt>
                <c:pt idx="187">
                  <c:v>8.4356000000000465E-3</c:v>
                </c:pt>
                <c:pt idx="188">
                  <c:v>-3.9203000000000016E-2</c:v>
                </c:pt>
                <c:pt idx="189">
                  <c:v>-8.4183000000000008E-2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-0.28148000000000106</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1.4016999999999924</c:v>
                </c:pt>
                <c:pt idx="210">
                  <c:v>0.51268999999999998</c:v>
                </c:pt>
                <c:pt idx="211">
                  <c:v>0.10317999999999998</c:v>
                </c:pt>
                <c:pt idx="212">
                  <c:v>0.90749000000000002</c:v>
                </c:pt>
                <c:pt idx="213">
                  <c:v>1.8992</c:v>
                </c:pt>
                <c:pt idx="214">
                  <c:v>2.0337000000000001</c:v>
                </c:pt>
                <c:pt idx="215">
                  <c:v>1.6544000000000001</c:v>
                </c:pt>
                <c:pt idx="216">
                  <c:v>1.7989999999999962</c:v>
                </c:pt>
                <c:pt idx="217">
                  <c:v>2.0101999999999998</c:v>
                </c:pt>
                <c:pt idx="218">
                  <c:v>1.7446999999999957</c:v>
                </c:pt>
                <c:pt idx="219">
                  <c:v>1.6781999999999999</c:v>
                </c:pt>
                <c:pt idx="220">
                  <c:v>1.8097999999999954</c:v>
                </c:pt>
                <c:pt idx="221">
                  <c:v>1.5549999999999962</c:v>
                </c:pt>
                <c:pt idx="222">
                  <c:v>1.3353999999999957</c:v>
                </c:pt>
                <c:pt idx="223">
                  <c:v>1.4461999999999962</c:v>
                </c:pt>
                <c:pt idx="224">
                  <c:v>1.3475999999999957</c:v>
                </c:pt>
                <c:pt idx="225">
                  <c:v>1.0611999999999957</c:v>
                </c:pt>
                <c:pt idx="226">
                  <c:v>1.0065999999999962</c:v>
                </c:pt>
                <c:pt idx="227">
                  <c:v>0.9785199999999995</c:v>
                </c:pt>
                <c:pt idx="228">
                  <c:v>0.80847999999999998</c:v>
                </c:pt>
                <c:pt idx="229">
                  <c:v>0.70206999999999997</c:v>
                </c:pt>
                <c:pt idx="230">
                  <c:v>0.5942999999999995</c:v>
                </c:pt>
                <c:pt idx="231">
                  <c:v>0.38484000000000124</c:v>
                </c:pt>
                <c:pt idx="232">
                  <c:v>0.23633999999999999</c:v>
                </c:pt>
                <c:pt idx="233">
                  <c:v>0.14566000000000001</c:v>
                </c:pt>
                <c:pt idx="234">
                  <c:v>-2.0125999999999998E-2</c:v>
                </c:pt>
                <c:pt idx="235">
                  <c:v>-0.18534000000000056</c:v>
                </c:pt>
                <c:pt idx="236">
                  <c:v>-0.29238000000000142</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-1.2118999999999935</c:v>
                </c:pt>
                <c:pt idx="246">
                  <c:v>-1.2608999999999957</c:v>
                </c:pt>
                <c:pt idx="247">
                  <c:v>-1.3087</c:v>
                </c:pt>
                <c:pt idx="248">
                  <c:v>-1.3398999999999954</c:v>
                </c:pt>
                <c:pt idx="249">
                  <c:v>-1.3636999999999957</c:v>
                </c:pt>
                <c:pt idx="250">
                  <c:v>-1.3920999999999999</c:v>
                </c:pt>
                <c:pt idx="251">
                  <c:v>-1.4013999999999935</c:v>
                </c:pt>
                <c:pt idx="252">
                  <c:v>-1.3988</c:v>
                </c:pt>
                <c:pt idx="253">
                  <c:v>-1.3997999999999962</c:v>
                </c:pt>
                <c:pt idx="254">
                  <c:v>-1.3973</c:v>
                </c:pt>
                <c:pt idx="255">
                  <c:v>-1.3772</c:v>
                </c:pt>
                <c:pt idx="256">
                  <c:v>-1.3386</c:v>
                </c:pt>
                <c:pt idx="257">
                  <c:v>-1.2956999999999954</c:v>
                </c:pt>
                <c:pt idx="258">
                  <c:v>-1.2652999999999954</c:v>
                </c:pt>
                <c:pt idx="259">
                  <c:v>-1.2458999999999936</c:v>
                </c:pt>
                <c:pt idx="260">
                  <c:v>-1.214</c:v>
                </c:pt>
                <c:pt idx="261">
                  <c:v>-1.1623000000000001</c:v>
                </c:pt>
                <c:pt idx="262">
                  <c:v>-1.1041000000000001</c:v>
                </c:pt>
                <c:pt idx="263">
                  <c:v>-1.0497999999999954</c:v>
                </c:pt>
                <c:pt idx="264">
                  <c:v>-0.99707000000000001</c:v>
                </c:pt>
                <c:pt idx="265">
                  <c:v>-0.94338999999999951</c:v>
                </c:pt>
                <c:pt idx="266">
                  <c:v>-0.89185999999999999</c:v>
                </c:pt>
                <c:pt idx="267">
                  <c:v>-0.83972000000000224</c:v>
                </c:pt>
                <c:pt idx="268">
                  <c:v>-0.77979000000000342</c:v>
                </c:pt>
                <c:pt idx="269">
                  <c:v>-0.71440999999999999</c:v>
                </c:pt>
                <c:pt idx="270">
                  <c:v>-0.64995000000000236</c:v>
                </c:pt>
                <c:pt idx="271">
                  <c:v>-0.59287000000000001</c:v>
                </c:pt>
                <c:pt idx="272">
                  <c:v>-0.53817999999999999</c:v>
                </c:pt>
                <c:pt idx="273">
                  <c:v>-0.47295000000000031</c:v>
                </c:pt>
                <c:pt idx="274">
                  <c:v>-0.38931000000000177</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0.43108000000000124</c:v>
                </c:pt>
                <c:pt idx="288">
                  <c:v>0.47342000000000106</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0.76985000000000237</c:v>
                </c:pt>
                <c:pt idx="300">
                  <c:v>0.76549000000000211</c:v>
                </c:pt>
                <c:pt idx="301">
                  <c:v>0.74668000000000212</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0.38751000000000124</c:v>
                </c:pt>
                <c:pt idx="316">
                  <c:v>0.36503000000000002</c:v>
                </c:pt>
                <c:pt idx="317">
                  <c:v>0.35545000000000032</c:v>
                </c:pt>
                <c:pt idx="318">
                  <c:v>0.34256000000000031</c:v>
                </c:pt>
                <c:pt idx="319">
                  <c:v>0.32061000000000106</c:v>
                </c:pt>
                <c:pt idx="320">
                  <c:v>0.28087000000000106</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-5.4718000000000253E-2</c:v>
                </c:pt>
                <c:pt idx="329">
                  <c:v>-7.1549000000000001E-2</c:v>
                </c:pt>
                <c:pt idx="330">
                  <c:v>-8.1904000000000046E-2</c:v>
                </c:pt>
                <c:pt idx="331">
                  <c:v>-0.10072000000000025</c:v>
                </c:pt>
                <c:pt idx="332">
                  <c:v>-0.12778999999999999</c:v>
                </c:pt>
                <c:pt idx="333">
                  <c:v>-0.14925000000000024</c:v>
                </c:pt>
                <c:pt idx="334">
                  <c:v>-0.16694000000000056</c:v>
                </c:pt>
                <c:pt idx="335">
                  <c:v>-0.19597999999999999</c:v>
                </c:pt>
                <c:pt idx="336">
                  <c:v>-0.23326000000000024</c:v>
                </c:pt>
                <c:pt idx="337">
                  <c:v>-0.26100000000000001</c:v>
                </c:pt>
                <c:pt idx="338">
                  <c:v>-0.28257000000000032</c:v>
                </c:pt>
                <c:pt idx="339">
                  <c:v>-0.30679000000000001</c:v>
                </c:pt>
                <c:pt idx="340">
                  <c:v>-0.32471000000000094</c:v>
                </c:pt>
                <c:pt idx="341">
                  <c:v>-0.33228000000000124</c:v>
                </c:pt>
                <c:pt idx="342">
                  <c:v>-0.34338000000000124</c:v>
                </c:pt>
                <c:pt idx="343">
                  <c:v>-0.35804000000000002</c:v>
                </c:pt>
                <c:pt idx="344">
                  <c:v>-0.37229000000000001</c:v>
                </c:pt>
                <c:pt idx="345">
                  <c:v>-0.38227000000000094</c:v>
                </c:pt>
                <c:pt idx="346">
                  <c:v>-0.39351000000000147</c:v>
                </c:pt>
                <c:pt idx="347">
                  <c:v>-0.40425</c:v>
                </c:pt>
                <c:pt idx="348">
                  <c:v>-0.40723000000000004</c:v>
                </c:pt>
                <c:pt idx="349">
                  <c:v>-0.40727000000000002</c:v>
                </c:pt>
                <c:pt idx="350">
                  <c:v>-0.41370000000000001</c:v>
                </c:pt>
                <c:pt idx="351">
                  <c:v>-0.42240000000000094</c:v>
                </c:pt>
                <c:pt idx="352">
                  <c:v>-0.41899000000000008</c:v>
                </c:pt>
                <c:pt idx="353">
                  <c:v>-0.40644000000000002</c:v>
                </c:pt>
                <c:pt idx="354">
                  <c:v>-0.38753000000000032</c:v>
                </c:pt>
                <c:pt idx="355">
                  <c:v>-0.36806000000000094</c:v>
                </c:pt>
                <c:pt idx="356">
                  <c:v>-0.35337000000000124</c:v>
                </c:pt>
                <c:pt idx="357">
                  <c:v>-0.34385000000000032</c:v>
                </c:pt>
                <c:pt idx="358">
                  <c:v>-0.33732000000000212</c:v>
                </c:pt>
                <c:pt idx="359">
                  <c:v>-0.32628000000000118</c:v>
                </c:pt>
                <c:pt idx="360">
                  <c:v>-0.31001000000000106</c:v>
                </c:pt>
                <c:pt idx="361">
                  <c:v>-0.29264000000000001</c:v>
                </c:pt>
                <c:pt idx="362">
                  <c:v>-0.27452000000000032</c:v>
                </c:pt>
                <c:pt idx="363">
                  <c:v>-0.24430000000000004</c:v>
                </c:pt>
                <c:pt idx="364">
                  <c:v>-0.20349000000000056</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7.5716000000000352E-2</c:v>
                </c:pt>
                <c:pt idx="381">
                  <c:v>9.3523000000000453E-2</c:v>
                </c:pt>
                <c:pt idx="382">
                  <c:v>0.10518000000000002</c:v>
                </c:pt>
                <c:pt idx="383">
                  <c:v>0.10740000000000002</c:v>
                </c:pt>
                <c:pt idx="384">
                  <c:v>0.11136</c:v>
                </c:pt>
                <c:pt idx="385">
                  <c:v>0.11965000000000002</c:v>
                </c:pt>
                <c:pt idx="386">
                  <c:v>0.12391000000000002</c:v>
                </c:pt>
                <c:pt idx="387">
                  <c:v>0.11862000000000024</c:v>
                </c:pt>
                <c:pt idx="388">
                  <c:v>0.1106</c:v>
                </c:pt>
                <c:pt idx="389">
                  <c:v>0.10345</c:v>
                </c:pt>
                <c:pt idx="390">
                  <c:v>9.6824000000000354E-2</c:v>
                </c:pt>
                <c:pt idx="391">
                  <c:v>9.7213000000000008E-2</c:v>
                </c:pt>
                <c:pt idx="392">
                  <c:v>0.10414000000000002</c:v>
                </c:pt>
                <c:pt idx="393">
                  <c:v>0.10906000000000025</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-7.915600000000024E-2</c:v>
                </c:pt>
                <c:pt idx="411">
                  <c:v>-7.1470000000000006E-2</c:v>
                </c:pt>
                <c:pt idx="412">
                  <c:v>-7.9452000000000134E-2</c:v>
                </c:pt>
                <c:pt idx="413">
                  <c:v>-9.648799999999999E-2</c:v>
                </c:pt>
                <c:pt idx="414">
                  <c:v>-0.11398</c:v>
                </c:pt>
                <c:pt idx="415">
                  <c:v>-0.13503000000000001</c:v>
                </c:pt>
                <c:pt idx="416">
                  <c:v>-0.16461999999999999</c:v>
                </c:pt>
                <c:pt idx="417">
                  <c:v>-0.1948</c:v>
                </c:pt>
                <c:pt idx="418">
                  <c:v>-0.21239000000000041</c:v>
                </c:pt>
                <c:pt idx="419">
                  <c:v>-0.21874000000000077</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-0.17674000000000056</c:v>
                </c:pt>
                <c:pt idx="428">
                  <c:v>-0.15759000000000056</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0.15376000000000056</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151113728"/>
        <c:axId val="151115264"/>
      </c:scatterChart>
      <c:valAx>
        <c:axId val="151113728"/>
        <c:scaling>
          <c:orientation val="minMax"/>
          <c:max val="45"/>
          <c:min val="0"/>
        </c:scaling>
        <c:delete val="1"/>
        <c:axPos val="b"/>
        <c:numFmt formatCode="General" sourceLinked="1"/>
        <c:majorTickMark val="none"/>
        <c:minorTickMark val="none"/>
        <c:tickLblPos val="none"/>
        <c:crossAx val="151115264"/>
        <c:crosses val="autoZero"/>
        <c:crossBetween val="midCat"/>
        <c:majorUnit val="5"/>
        <c:minorUnit val="4"/>
      </c:valAx>
      <c:valAx>
        <c:axId val="151115264"/>
        <c:scaling>
          <c:orientation val="minMax"/>
          <c:max val="4"/>
          <c:min val="-4"/>
        </c:scaling>
        <c:delete val="1"/>
        <c:axPos val="l"/>
        <c:numFmt formatCode="General" sourceLinked="1"/>
        <c:majorTickMark val="out"/>
        <c:minorTickMark val="none"/>
        <c:tickLblPos val="none"/>
        <c:crossAx val="151113728"/>
        <c:crossesAt val="0"/>
        <c:crossBetween val="midCat"/>
        <c:majorUnit val="2"/>
      </c:valAx>
      <c:spPr>
        <a:noFill/>
        <a:ln w="25400">
          <a:noFill/>
        </a:ln>
      </c:spPr>
    </c:plotArea>
    <c:plotVisOnly val="1"/>
    <c:dispBlanksAs val="gap"/>
    <c:showDLblsOverMax val="0"/>
  </c:chart>
  <c:spPr>
    <a:noFill/>
    <a:ln>
      <a:noFill/>
    </a:ln>
  </c:sp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94"/>
          <c:y val="7.4016112569262174E-2"/>
          <c:w val="0.83516206628054679"/>
          <c:h val="0.70537802566345875"/>
        </c:manualLayout>
      </c:layout>
      <c:scatterChart>
        <c:scatterStyle val="smoothMarker"/>
        <c:varyColors val="0"/>
        <c:ser>
          <c:idx val="0"/>
          <c:order val="0"/>
          <c:spPr>
            <a:ln w="38100">
              <a:solidFill>
                <a:schemeClr val="tx1"/>
              </a:solidFill>
            </a:ln>
          </c:spPr>
          <c:marker>
            <c:symbol val="none"/>
          </c:marker>
          <c:dPt>
            <c:idx val="37"/>
            <c:bubble3D val="0"/>
            <c:spPr>
              <a:ln w="38100">
                <a:solidFill>
                  <a:schemeClr val="tx1"/>
                </a:solidFill>
                <a:prstDash val="sysDash"/>
              </a:ln>
            </c:spPr>
          </c:dPt>
          <c:xVal>
            <c:numRef>
              <c:f>faucetStreamToFile.csv!$A$1:$A$448</c:f>
              <c:numCache>
                <c:formatCode>General</c:formatCode>
                <c:ptCount val="448"/>
                <c:pt idx="0">
                  <c:v>1.0000000000000039E-3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1.0009999999999957</c:v>
                </c:pt>
                <c:pt idx="11">
                  <c:v>1.101</c:v>
                </c:pt>
                <c:pt idx="12">
                  <c:v>1.2009999999999954</c:v>
                </c:pt>
                <c:pt idx="13">
                  <c:v>1.3009999999999962</c:v>
                </c:pt>
                <c:pt idx="14">
                  <c:v>1.4009999999999947</c:v>
                </c:pt>
                <c:pt idx="15">
                  <c:v>1.5009999999999957</c:v>
                </c:pt>
                <c:pt idx="16">
                  <c:v>1.601</c:v>
                </c:pt>
                <c:pt idx="17">
                  <c:v>1.7009999999999954</c:v>
                </c:pt>
                <c:pt idx="18">
                  <c:v>1.8009999999999962</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46.580999999999996</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46.692000000000121</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45.150999999999996</c:v>
                </c:pt>
                <c:pt idx="46">
                  <c:v>45.083000000000006</c:v>
                </c:pt>
                <c:pt idx="47">
                  <c:v>45.038000000000011</c:v>
                </c:pt>
                <c:pt idx="48">
                  <c:v>44.965000000000003</c:v>
                </c:pt>
                <c:pt idx="49">
                  <c:v>44.910999999999994</c:v>
                </c:pt>
                <c:pt idx="50">
                  <c:v>44.879999999999995</c:v>
                </c:pt>
                <c:pt idx="51">
                  <c:v>44.839000000000006</c:v>
                </c:pt>
                <c:pt idx="52">
                  <c:v>44.803999999999995</c:v>
                </c:pt>
                <c:pt idx="53">
                  <c:v>44.786000000000001</c:v>
                </c:pt>
                <c:pt idx="54">
                  <c:v>44.765000000000121</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44.955999999999996</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45.900999999999996</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46.195000000000121</c:v>
                </c:pt>
                <c:pt idx="99">
                  <c:v>46.213000000000001</c:v>
                </c:pt>
                <c:pt idx="100">
                  <c:v>46.229000000000013</c:v>
                </c:pt>
                <c:pt idx="101">
                  <c:v>46.242000000000012</c:v>
                </c:pt>
                <c:pt idx="102">
                  <c:v>46.254000000000005</c:v>
                </c:pt>
                <c:pt idx="103">
                  <c:v>46.263000000000012</c:v>
                </c:pt>
                <c:pt idx="104">
                  <c:v>46.268000000000121</c:v>
                </c:pt>
                <c:pt idx="105">
                  <c:v>46.27</c:v>
                </c:pt>
                <c:pt idx="106">
                  <c:v>46.27</c:v>
                </c:pt>
                <c:pt idx="107">
                  <c:v>46.265000000000121</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46.086999999999996</c:v>
                </c:pt>
                <c:pt idx="120">
                  <c:v>46.061</c:v>
                </c:pt>
                <c:pt idx="121">
                  <c:v>46.035000000000011</c:v>
                </c:pt>
                <c:pt idx="122">
                  <c:v>46.01</c:v>
                </c:pt>
                <c:pt idx="123">
                  <c:v>45.984999999999999</c:v>
                </c:pt>
                <c:pt idx="124">
                  <c:v>45.958999999999996</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45.628000000000121</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45.510999999999996</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45.628000000000121</c:v>
                </c:pt>
                <c:pt idx="175">
                  <c:v>45.635000000000012</c:v>
                </c:pt>
                <c:pt idx="176">
                  <c:v>45.64</c:v>
                </c:pt>
                <c:pt idx="177">
                  <c:v>45.645000000000003</c:v>
                </c:pt>
                <c:pt idx="178">
                  <c:v>45.648000000000003</c:v>
                </c:pt>
                <c:pt idx="179">
                  <c:v>45.650999999999996</c:v>
                </c:pt>
                <c:pt idx="180">
                  <c:v>45.652000000000001</c:v>
                </c:pt>
                <c:pt idx="181">
                  <c:v>45.653999999999996</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47.650999999999996</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47.722000000000136</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47.195000000000121</c:v>
                </c:pt>
                <c:pt idx="248">
                  <c:v>47.136000000000003</c:v>
                </c:pt>
                <c:pt idx="249">
                  <c:v>47.076000000000001</c:v>
                </c:pt>
                <c:pt idx="250">
                  <c:v>47.019000000000005</c:v>
                </c:pt>
                <c:pt idx="251">
                  <c:v>46.958999999999996</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46.192000000000121</c:v>
                </c:pt>
                <c:pt idx="269">
                  <c:v>46.168000000000013</c:v>
                </c:pt>
                <c:pt idx="270">
                  <c:v>46.145000000000003</c:v>
                </c:pt>
                <c:pt idx="271">
                  <c:v>46.125000000000121</c:v>
                </c:pt>
                <c:pt idx="272">
                  <c:v>46.109000000000002</c:v>
                </c:pt>
                <c:pt idx="273">
                  <c:v>46.097000000000001</c:v>
                </c:pt>
                <c:pt idx="274">
                  <c:v>46.088000000000001</c:v>
                </c:pt>
                <c:pt idx="275">
                  <c:v>46.080999999999996</c:v>
                </c:pt>
                <c:pt idx="276">
                  <c:v>46.076000000000001</c:v>
                </c:pt>
                <c:pt idx="277">
                  <c:v>46.072000000000003</c:v>
                </c:pt>
                <c:pt idx="278">
                  <c:v>46.071000000000005</c:v>
                </c:pt>
                <c:pt idx="279">
                  <c:v>46.072000000000003</c:v>
                </c:pt>
                <c:pt idx="280">
                  <c:v>46.077000000000005</c:v>
                </c:pt>
                <c:pt idx="281">
                  <c:v>46.083999999999996</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46.339999999999996</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46.653999999999996</c:v>
                </c:pt>
                <c:pt idx="304">
                  <c:v>46.684000000000005</c:v>
                </c:pt>
                <c:pt idx="305">
                  <c:v>46.714000000000006</c:v>
                </c:pt>
                <c:pt idx="306">
                  <c:v>46.744</c:v>
                </c:pt>
                <c:pt idx="307">
                  <c:v>46.77</c:v>
                </c:pt>
                <c:pt idx="308">
                  <c:v>46.795000000000137</c:v>
                </c:pt>
                <c:pt idx="309">
                  <c:v>46.818999999999996</c:v>
                </c:pt>
                <c:pt idx="310">
                  <c:v>46.840999999999994</c:v>
                </c:pt>
                <c:pt idx="311">
                  <c:v>46.862000000000002</c:v>
                </c:pt>
                <c:pt idx="312">
                  <c:v>46.879999999999995</c:v>
                </c:pt>
                <c:pt idx="313">
                  <c:v>46.894000000000005</c:v>
                </c:pt>
                <c:pt idx="314">
                  <c:v>46.910999999999994</c:v>
                </c:pt>
                <c:pt idx="315">
                  <c:v>46.925000000000011</c:v>
                </c:pt>
                <c:pt idx="316">
                  <c:v>46.94</c:v>
                </c:pt>
                <c:pt idx="317">
                  <c:v>46.952999999999996</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46.986999999999995</c:v>
                </c:pt>
                <c:pt idx="329">
                  <c:v>46.983000000000004</c:v>
                </c:pt>
                <c:pt idx="330">
                  <c:v>46.977000000000004</c:v>
                </c:pt>
                <c:pt idx="331">
                  <c:v>46.97</c:v>
                </c:pt>
                <c:pt idx="332">
                  <c:v>46.964000000000006</c:v>
                </c:pt>
                <c:pt idx="333">
                  <c:v>46.955999999999996</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46.836999999999996</c:v>
                </c:pt>
                <c:pt idx="343">
                  <c:v>46.82</c:v>
                </c:pt>
                <c:pt idx="344">
                  <c:v>46.803999999999995</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46.650999999999996</c:v>
                </c:pt>
                <c:pt idx="354">
                  <c:v>46.636000000000003</c:v>
                </c:pt>
                <c:pt idx="355">
                  <c:v>46.621000000000002</c:v>
                </c:pt>
                <c:pt idx="356">
                  <c:v>46.608000000000011</c:v>
                </c:pt>
                <c:pt idx="357">
                  <c:v>46.593000000000011</c:v>
                </c:pt>
                <c:pt idx="358">
                  <c:v>46.580999999999996</c:v>
                </c:pt>
                <c:pt idx="359">
                  <c:v>46.568000000000012</c:v>
                </c:pt>
                <c:pt idx="360">
                  <c:v>46.556999999999995</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46.516999999999996</c:v>
                </c:pt>
                <c:pt idx="381">
                  <c:v>46.522000000000013</c:v>
                </c:pt>
                <c:pt idx="382">
                  <c:v>46.526000000000003</c:v>
                </c:pt>
                <c:pt idx="383">
                  <c:v>46.532000000000011</c:v>
                </c:pt>
                <c:pt idx="384">
                  <c:v>46.537000000000006</c:v>
                </c:pt>
                <c:pt idx="385">
                  <c:v>46.542000000000002</c:v>
                </c:pt>
                <c:pt idx="386">
                  <c:v>46.546000000000006</c:v>
                </c:pt>
                <c:pt idx="387">
                  <c:v>46.550999999999995</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46.586999999999996</c:v>
                </c:pt>
                <c:pt idx="403">
                  <c:v>46.583000000000006</c:v>
                </c:pt>
                <c:pt idx="404">
                  <c:v>46.578000000000003</c:v>
                </c:pt>
                <c:pt idx="405">
                  <c:v>46.575000000000003</c:v>
                </c:pt>
                <c:pt idx="406">
                  <c:v>46.57</c:v>
                </c:pt>
                <c:pt idx="407">
                  <c:v>46.566000000000003</c:v>
                </c:pt>
                <c:pt idx="408">
                  <c:v>46.563000000000002</c:v>
                </c:pt>
                <c:pt idx="409">
                  <c:v>46.56</c:v>
                </c:pt>
                <c:pt idx="410">
                  <c:v>46.556999999999995</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46.416999999999994</c:v>
                </c:pt>
                <c:pt idx="429">
                  <c:v>46.411999999999999</c:v>
                </c:pt>
                <c:pt idx="430">
                  <c:v>46.408000000000001</c:v>
                </c:pt>
                <c:pt idx="431">
                  <c:v>46.403999999999996</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51000192"/>
        <c:axId val="151001728"/>
      </c:scatterChart>
      <c:valAx>
        <c:axId val="151000192"/>
        <c:scaling>
          <c:orientation val="minMax"/>
          <c:max val="45"/>
          <c:min val="0"/>
        </c:scaling>
        <c:delete val="1"/>
        <c:axPos val="b"/>
        <c:numFmt formatCode="General" sourceLinked="1"/>
        <c:majorTickMark val="in"/>
        <c:minorTickMark val="none"/>
        <c:tickLblPos val="none"/>
        <c:crossAx val="151001728"/>
        <c:crosses val="autoZero"/>
        <c:crossBetween val="midCat"/>
        <c:majorUnit val="5"/>
        <c:minorUnit val="4"/>
      </c:valAx>
      <c:valAx>
        <c:axId val="151001728"/>
        <c:scaling>
          <c:orientation val="minMax"/>
          <c:max val="50"/>
          <c:min val="42"/>
        </c:scaling>
        <c:delete val="1"/>
        <c:axPos val="l"/>
        <c:numFmt formatCode="General" sourceLinked="1"/>
        <c:majorTickMark val="out"/>
        <c:minorTickMark val="none"/>
        <c:tickLblPos val="none"/>
        <c:crossAx val="151000192"/>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8"/>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1.0000000000000039E-3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1.0009999999999957</c:v>
                </c:pt>
                <c:pt idx="11">
                  <c:v>1.101</c:v>
                </c:pt>
                <c:pt idx="12">
                  <c:v>1.2009999999999954</c:v>
                </c:pt>
                <c:pt idx="13">
                  <c:v>1.3009999999999962</c:v>
                </c:pt>
                <c:pt idx="14">
                  <c:v>1.4009999999999947</c:v>
                </c:pt>
                <c:pt idx="15">
                  <c:v>1.5009999999999957</c:v>
                </c:pt>
                <c:pt idx="16">
                  <c:v>1.601</c:v>
                </c:pt>
                <c:pt idx="17">
                  <c:v>1.7009999999999954</c:v>
                </c:pt>
                <c:pt idx="18">
                  <c:v>1.8009999999999962</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44.725000000000136</c:v>
                </c:pt>
                <c:pt idx="59">
                  <c:v>44.897000000000006</c:v>
                </c:pt>
                <c:pt idx="60">
                  <c:v>44.759</c:v>
                </c:pt>
                <c:pt idx="61">
                  <c:v>44.765000000000121</c:v>
                </c:pt>
                <c:pt idx="62">
                  <c:v>44.620000000000012</c:v>
                </c:pt>
                <c:pt idx="63">
                  <c:v>44.774000000000001</c:v>
                </c:pt>
                <c:pt idx="64">
                  <c:v>44.798000000000137</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45.268000000000121</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46.262000000000121</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46.225000000000136</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47.268000000000121</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47.692000000000121</c:v>
                </c:pt>
                <c:pt idx="237">
                  <c:v>47.572000000000003</c:v>
                </c:pt>
                <c:pt idx="238">
                  <c:v>47.628000000000121</c:v>
                </c:pt>
                <c:pt idx="239">
                  <c:v>47.742000000000012</c:v>
                </c:pt>
                <c:pt idx="240">
                  <c:v>47.516999999999996</c:v>
                </c:pt>
                <c:pt idx="241">
                  <c:v>47.375</c:v>
                </c:pt>
                <c:pt idx="242">
                  <c:v>47.438000000000002</c:v>
                </c:pt>
                <c:pt idx="243">
                  <c:v>47.52</c:v>
                </c:pt>
                <c:pt idx="244">
                  <c:v>47.365000000000002</c:v>
                </c:pt>
                <c:pt idx="245">
                  <c:v>47.262000000000121</c:v>
                </c:pt>
                <c:pt idx="246">
                  <c:v>47.273000000000003</c:v>
                </c:pt>
                <c:pt idx="247">
                  <c:v>47.222000000000136</c:v>
                </c:pt>
                <c:pt idx="248">
                  <c:v>47.047000000000004</c:v>
                </c:pt>
                <c:pt idx="249">
                  <c:v>47.073</c:v>
                </c:pt>
                <c:pt idx="250">
                  <c:v>46.908000000000001</c:v>
                </c:pt>
                <c:pt idx="251">
                  <c:v>46.832000000000001</c:v>
                </c:pt>
                <c:pt idx="252">
                  <c:v>46.817999999999998</c:v>
                </c:pt>
                <c:pt idx="253">
                  <c:v>46.833000000000006</c:v>
                </c:pt>
                <c:pt idx="254">
                  <c:v>46.728000000000137</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46.125000000000121</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46.295000000000137</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46.792000000000137</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51197952"/>
        <c:axId val="151207936"/>
      </c:scatterChart>
      <c:valAx>
        <c:axId val="151197952"/>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51207936"/>
        <c:crosses val="autoZero"/>
        <c:crossBetween val="midCat"/>
        <c:majorUnit val="5"/>
        <c:minorUnit val="4"/>
      </c:valAx>
      <c:valAx>
        <c:axId val="151207936"/>
        <c:scaling>
          <c:orientation val="minMax"/>
          <c:max val="48"/>
          <c:min val="44"/>
        </c:scaling>
        <c:delete val="0"/>
        <c:axPos val="l"/>
        <c:numFmt formatCode="General" sourceLinked="1"/>
        <c:majorTickMark val="out"/>
        <c:minorTickMark val="none"/>
        <c:tickLblPos val="nextTo"/>
        <c:txPr>
          <a:bodyPr/>
          <a:lstStyle/>
          <a:p>
            <a:pPr>
              <a:defRPr sz="1800"/>
            </a:pPr>
            <a:endParaRPr lang="en-US"/>
          </a:p>
        </c:txPr>
        <c:crossAx val="151197952"/>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3"/>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1.0000000000000039E-3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1.0009999999999957</c:v>
                </c:pt>
                <c:pt idx="11">
                  <c:v>1.101</c:v>
                </c:pt>
                <c:pt idx="12">
                  <c:v>1.2009999999999954</c:v>
                </c:pt>
                <c:pt idx="13">
                  <c:v>1.3009999999999962</c:v>
                </c:pt>
                <c:pt idx="14">
                  <c:v>1.4009999999999947</c:v>
                </c:pt>
                <c:pt idx="15">
                  <c:v>1.5009999999999957</c:v>
                </c:pt>
                <c:pt idx="16">
                  <c:v>1.601</c:v>
                </c:pt>
                <c:pt idx="17">
                  <c:v>1.7009999999999954</c:v>
                </c:pt>
                <c:pt idx="18">
                  <c:v>1.8009999999999962</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44.725000000000136</c:v>
                </c:pt>
                <c:pt idx="59">
                  <c:v>44.897000000000006</c:v>
                </c:pt>
                <c:pt idx="60">
                  <c:v>44.759</c:v>
                </c:pt>
                <c:pt idx="61">
                  <c:v>44.765000000000121</c:v>
                </c:pt>
                <c:pt idx="62">
                  <c:v>44.620000000000012</c:v>
                </c:pt>
                <c:pt idx="63">
                  <c:v>44.774000000000001</c:v>
                </c:pt>
                <c:pt idx="64">
                  <c:v>44.798000000000137</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45.268000000000121</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46.262000000000121</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46.225000000000136</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47.268000000000121</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47.692000000000121</c:v>
                </c:pt>
                <c:pt idx="237">
                  <c:v>47.572000000000003</c:v>
                </c:pt>
                <c:pt idx="238">
                  <c:v>47.628000000000121</c:v>
                </c:pt>
                <c:pt idx="239">
                  <c:v>47.742000000000012</c:v>
                </c:pt>
                <c:pt idx="240">
                  <c:v>47.516999999999996</c:v>
                </c:pt>
                <c:pt idx="241">
                  <c:v>47.375</c:v>
                </c:pt>
                <c:pt idx="242">
                  <c:v>47.438000000000002</c:v>
                </c:pt>
                <c:pt idx="243">
                  <c:v>47.52</c:v>
                </c:pt>
                <c:pt idx="244">
                  <c:v>47.365000000000002</c:v>
                </c:pt>
                <c:pt idx="245">
                  <c:v>47.262000000000121</c:v>
                </c:pt>
                <c:pt idx="246">
                  <c:v>47.273000000000003</c:v>
                </c:pt>
                <c:pt idx="247">
                  <c:v>47.222000000000136</c:v>
                </c:pt>
                <c:pt idx="248">
                  <c:v>47.047000000000004</c:v>
                </c:pt>
                <c:pt idx="249">
                  <c:v>47.073</c:v>
                </c:pt>
                <c:pt idx="250">
                  <c:v>46.908000000000001</c:v>
                </c:pt>
                <c:pt idx="251">
                  <c:v>46.832000000000001</c:v>
                </c:pt>
                <c:pt idx="252">
                  <c:v>46.817999999999998</c:v>
                </c:pt>
                <c:pt idx="253">
                  <c:v>46.833000000000006</c:v>
                </c:pt>
                <c:pt idx="254">
                  <c:v>46.728000000000137</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46.125000000000121</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46.295000000000137</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46.792000000000137</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51215488"/>
        <c:axId val="151233664"/>
      </c:scatterChart>
      <c:valAx>
        <c:axId val="151215488"/>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51233664"/>
        <c:crosses val="autoZero"/>
        <c:crossBetween val="midCat"/>
        <c:majorUnit val="5"/>
        <c:minorUnit val="4"/>
      </c:valAx>
      <c:valAx>
        <c:axId val="151233664"/>
        <c:scaling>
          <c:orientation val="minMax"/>
          <c:max val="2"/>
          <c:min val="-2"/>
        </c:scaling>
        <c:delete val="0"/>
        <c:axPos val="l"/>
        <c:numFmt formatCode="General" sourceLinked="1"/>
        <c:majorTickMark val="out"/>
        <c:minorTickMark val="none"/>
        <c:tickLblPos val="nextTo"/>
        <c:txPr>
          <a:bodyPr/>
          <a:lstStyle/>
          <a:p>
            <a:pPr>
              <a:defRPr sz="1800"/>
            </a:pPr>
            <a:endParaRPr lang="en-US"/>
          </a:p>
        </c:txPr>
        <c:crossAx val="151215488"/>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94"/>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rgbClr val="4F81BD"/>
                </a:solidFill>
                <a:prstDash val="sysDash"/>
              </a:ln>
            </c:spPr>
          </c:dPt>
          <c:xVal>
            <c:numRef>
              <c:f>faucetStreamToFile.csv!$A$1:$A$448</c:f>
              <c:numCache>
                <c:formatCode>General</c:formatCode>
                <c:ptCount val="448"/>
                <c:pt idx="0">
                  <c:v>1.0000000000000041E-3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1.0009999999999954</c:v>
                </c:pt>
                <c:pt idx="11">
                  <c:v>1.101</c:v>
                </c:pt>
                <c:pt idx="12">
                  <c:v>1.2009999999999952</c:v>
                </c:pt>
                <c:pt idx="13">
                  <c:v>1.3009999999999959</c:v>
                </c:pt>
                <c:pt idx="14">
                  <c:v>1.4009999999999942</c:v>
                </c:pt>
                <c:pt idx="15">
                  <c:v>1.5009999999999954</c:v>
                </c:pt>
                <c:pt idx="16">
                  <c:v>1.601</c:v>
                </c:pt>
                <c:pt idx="17">
                  <c:v>1.7009999999999952</c:v>
                </c:pt>
                <c:pt idx="18">
                  <c:v>1.8009999999999959</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44.725000000000144</c:v>
                </c:pt>
                <c:pt idx="59">
                  <c:v>44.897000000000006</c:v>
                </c:pt>
                <c:pt idx="60">
                  <c:v>44.759</c:v>
                </c:pt>
                <c:pt idx="61">
                  <c:v>44.765000000000128</c:v>
                </c:pt>
                <c:pt idx="62">
                  <c:v>44.620000000000012</c:v>
                </c:pt>
                <c:pt idx="63">
                  <c:v>44.774000000000001</c:v>
                </c:pt>
                <c:pt idx="64">
                  <c:v>44.798000000000144</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45.268000000000129</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46.262000000000128</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46.225000000000144</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47.268000000000129</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47.692000000000128</c:v>
                </c:pt>
                <c:pt idx="237">
                  <c:v>47.572000000000003</c:v>
                </c:pt>
                <c:pt idx="238">
                  <c:v>47.628000000000128</c:v>
                </c:pt>
                <c:pt idx="239">
                  <c:v>47.742000000000012</c:v>
                </c:pt>
                <c:pt idx="240">
                  <c:v>47.517000000000003</c:v>
                </c:pt>
                <c:pt idx="241">
                  <c:v>47.375</c:v>
                </c:pt>
                <c:pt idx="242">
                  <c:v>47.438000000000002</c:v>
                </c:pt>
                <c:pt idx="243">
                  <c:v>47.52</c:v>
                </c:pt>
                <c:pt idx="244">
                  <c:v>47.365000000000002</c:v>
                </c:pt>
                <c:pt idx="245">
                  <c:v>47.262000000000128</c:v>
                </c:pt>
                <c:pt idx="246">
                  <c:v>47.273000000000003</c:v>
                </c:pt>
                <c:pt idx="247">
                  <c:v>47.222000000000143</c:v>
                </c:pt>
                <c:pt idx="248">
                  <c:v>47.047000000000004</c:v>
                </c:pt>
                <c:pt idx="249">
                  <c:v>47.073</c:v>
                </c:pt>
                <c:pt idx="250">
                  <c:v>46.908000000000001</c:v>
                </c:pt>
                <c:pt idx="251">
                  <c:v>46.832000000000001</c:v>
                </c:pt>
                <c:pt idx="252">
                  <c:v>46.817999999999998</c:v>
                </c:pt>
                <c:pt idx="253">
                  <c:v>46.833000000000006</c:v>
                </c:pt>
                <c:pt idx="254">
                  <c:v>46.728000000000144</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46.125000000000128</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46.295000000000144</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46.792000000000144</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47025920"/>
        <c:axId val="147027456"/>
      </c:scatterChart>
      <c:valAx>
        <c:axId val="147025920"/>
        <c:scaling>
          <c:orientation val="minMax"/>
          <c:max val="45"/>
          <c:min val="0"/>
        </c:scaling>
        <c:delete val="0"/>
        <c:axPos val="b"/>
        <c:numFmt formatCode="General" sourceLinked="1"/>
        <c:majorTickMark val="in"/>
        <c:minorTickMark val="none"/>
        <c:tickLblPos val="low"/>
        <c:txPr>
          <a:bodyPr rot="0" vert="horz"/>
          <a:lstStyle/>
          <a:p>
            <a:pPr>
              <a:defRPr sz="1800" b="0" i="0" u="none" strike="noStrike" baseline="0">
                <a:solidFill>
                  <a:srgbClr val="000000"/>
                </a:solidFill>
                <a:latin typeface="Calibri"/>
                <a:ea typeface="Calibri"/>
                <a:cs typeface="Calibri"/>
              </a:defRPr>
            </a:pPr>
            <a:endParaRPr lang="en-US"/>
          </a:p>
        </c:txPr>
        <c:crossAx val="147027456"/>
        <c:crosses val="autoZero"/>
        <c:crossBetween val="midCat"/>
        <c:majorUnit val="5"/>
        <c:minorUnit val="4"/>
      </c:valAx>
      <c:valAx>
        <c:axId val="147027456"/>
        <c:scaling>
          <c:orientation val="minMax"/>
          <c:max val="50"/>
          <c:min val="42"/>
        </c:scaling>
        <c:delete val="0"/>
        <c:axPos val="l"/>
        <c:numFmt formatCode="General" sourceLinked="1"/>
        <c:majorTickMark val="out"/>
        <c:minorTickMark val="none"/>
        <c:tickLblPos val="nextTo"/>
        <c:txPr>
          <a:bodyPr/>
          <a:lstStyle/>
          <a:p>
            <a:pPr>
              <a:defRPr sz="1800"/>
            </a:pPr>
            <a:endParaRPr lang="en-US"/>
          </a:p>
        </c:txPr>
        <c:crossAx val="147025920"/>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5"/>
          <c:y val="7.4016112569262174E-2"/>
          <c:w val="0.83516206628054679"/>
          <c:h val="0.70537802566345875"/>
        </c:manualLayout>
      </c:layout>
      <c:scatterChart>
        <c:scatterStyle val="smoothMarker"/>
        <c:varyColors val="0"/>
        <c:ser>
          <c:idx val="0"/>
          <c:order val="0"/>
          <c:spPr>
            <a:ln w="38100">
              <a:solidFill>
                <a:schemeClr val="accent6">
                  <a:lumMod val="50000"/>
                </a:schemeClr>
              </a:solidFill>
            </a:ln>
          </c:spPr>
          <c:marker>
            <c:symbol val="none"/>
          </c:marker>
          <c:dPt>
            <c:idx val="37"/>
            <c:bubble3D val="0"/>
            <c:spPr>
              <a:ln w="38100">
                <a:solidFill>
                  <a:schemeClr val="accent6">
                    <a:lumMod val="50000"/>
                  </a:schemeClr>
                </a:solidFill>
                <a:prstDash val="sysDash"/>
              </a:ln>
            </c:spPr>
          </c:dPt>
          <c:xVal>
            <c:numRef>
              <c:f>faucetStreamToFile.csv!$A$1:$A$448</c:f>
              <c:numCache>
                <c:formatCode>General</c:formatCode>
                <c:ptCount val="448"/>
                <c:pt idx="0">
                  <c:v>1.0000000000000041E-3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1.0009999999999954</c:v>
                </c:pt>
                <c:pt idx="11">
                  <c:v>1.101</c:v>
                </c:pt>
                <c:pt idx="12">
                  <c:v>1.2009999999999952</c:v>
                </c:pt>
                <c:pt idx="13">
                  <c:v>1.3009999999999959</c:v>
                </c:pt>
                <c:pt idx="14">
                  <c:v>1.4009999999999942</c:v>
                </c:pt>
                <c:pt idx="15">
                  <c:v>1.5009999999999954</c:v>
                </c:pt>
                <c:pt idx="16">
                  <c:v>1.601</c:v>
                </c:pt>
                <c:pt idx="17">
                  <c:v>1.7009999999999952</c:v>
                </c:pt>
                <c:pt idx="18">
                  <c:v>1.8009999999999959</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-2.4673000000000094E-2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0.13641000000000053</c:v>
                </c:pt>
                <c:pt idx="18">
                  <c:v>0.18639000000000044</c:v>
                </c:pt>
                <c:pt idx="19">
                  <c:v>0.22550000000000001</c:v>
                </c:pt>
                <c:pt idx="20">
                  <c:v>0.26285000000000008</c:v>
                </c:pt>
                <c:pt idx="21">
                  <c:v>0.30515000000000031</c:v>
                </c:pt>
                <c:pt idx="22">
                  <c:v>0.34807000000000032</c:v>
                </c:pt>
                <c:pt idx="23">
                  <c:v>0.37902000000000136</c:v>
                </c:pt>
                <c:pt idx="24">
                  <c:v>0.40086000000000038</c:v>
                </c:pt>
                <c:pt idx="25">
                  <c:v>0.41877000000000031</c:v>
                </c:pt>
                <c:pt idx="26">
                  <c:v>0.43737000000000154</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-1.7573999999999952</c:v>
                </c:pt>
                <c:pt idx="49">
                  <c:v>-1.4767999999999954</c:v>
                </c:pt>
                <c:pt idx="50">
                  <c:v>-1.3982000000000001</c:v>
                </c:pt>
                <c:pt idx="51">
                  <c:v>-1.2558999999999942</c:v>
                </c:pt>
                <c:pt idx="52">
                  <c:v>-1.0004999999999959</c:v>
                </c:pt>
                <c:pt idx="53">
                  <c:v>-0.86187000000000258</c:v>
                </c:pt>
                <c:pt idx="54">
                  <c:v>-0.752830000000002</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0.40388000000000135</c:v>
                </c:pt>
                <c:pt idx="65">
                  <c:v>0.49953000000000031</c:v>
                </c:pt>
                <c:pt idx="66">
                  <c:v>0.57515000000000005</c:v>
                </c:pt>
                <c:pt idx="67">
                  <c:v>0.65983000000000258</c:v>
                </c:pt>
                <c:pt idx="68">
                  <c:v>0.75186000000000064</c:v>
                </c:pt>
                <c:pt idx="69">
                  <c:v>0.82394000000000223</c:v>
                </c:pt>
                <c:pt idx="70">
                  <c:v>0.88277000000000005</c:v>
                </c:pt>
                <c:pt idx="71">
                  <c:v>0.95420000000000005</c:v>
                </c:pt>
                <c:pt idx="72">
                  <c:v>1.0246999999999959</c:v>
                </c:pt>
                <c:pt idx="73">
                  <c:v>1.0789</c:v>
                </c:pt>
                <c:pt idx="74">
                  <c:v>1.1204000000000001</c:v>
                </c:pt>
                <c:pt idx="75">
                  <c:v>1.1611</c:v>
                </c:pt>
                <c:pt idx="76">
                  <c:v>1.2072999999999945</c:v>
                </c:pt>
                <c:pt idx="77">
                  <c:v>1.2401</c:v>
                </c:pt>
                <c:pt idx="78">
                  <c:v>1.2464</c:v>
                </c:pt>
                <c:pt idx="79">
                  <c:v>1.2372999999999952</c:v>
                </c:pt>
                <c:pt idx="80">
                  <c:v>1.2252999999999945</c:v>
                </c:pt>
                <c:pt idx="81">
                  <c:v>1.2122999999999959</c:v>
                </c:pt>
                <c:pt idx="82">
                  <c:v>1.1942999999999999</c:v>
                </c:pt>
                <c:pt idx="83">
                  <c:v>1.1704000000000001</c:v>
                </c:pt>
                <c:pt idx="84">
                  <c:v>1.1443000000000001</c:v>
                </c:pt>
                <c:pt idx="85">
                  <c:v>1.1214</c:v>
                </c:pt>
                <c:pt idx="86">
                  <c:v>1.1005</c:v>
                </c:pt>
                <c:pt idx="87">
                  <c:v>1.0631999999999955</c:v>
                </c:pt>
                <c:pt idx="88">
                  <c:v>1.0152999999999952</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0.64880000000000271</c:v>
                </c:pt>
                <c:pt idx="98">
                  <c:v>0.60109000000000223</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-0.61375000000000224</c:v>
                </c:pt>
                <c:pt idx="128">
                  <c:v>-0.61561999999999995</c:v>
                </c:pt>
                <c:pt idx="129">
                  <c:v>-0.60980000000000223</c:v>
                </c:pt>
                <c:pt idx="130">
                  <c:v>-0.60024000000000199</c:v>
                </c:pt>
                <c:pt idx="131">
                  <c:v>-0.60612999999999995</c:v>
                </c:pt>
                <c:pt idx="132">
                  <c:v>-0.60645000000000004</c:v>
                </c:pt>
                <c:pt idx="133">
                  <c:v>-0.59758999999999729</c:v>
                </c:pt>
                <c:pt idx="134">
                  <c:v>-0.58490999999999949</c:v>
                </c:pt>
                <c:pt idx="135">
                  <c:v>-0.56838</c:v>
                </c:pt>
                <c:pt idx="136">
                  <c:v>-0.54891999999999996</c:v>
                </c:pt>
                <c:pt idx="137">
                  <c:v>-0.52998999999999996</c:v>
                </c:pt>
                <c:pt idx="138">
                  <c:v>-0.50041999999999776</c:v>
                </c:pt>
                <c:pt idx="139">
                  <c:v>-0.46343000000000001</c:v>
                </c:pt>
                <c:pt idx="140">
                  <c:v>-0.43625000000000008</c:v>
                </c:pt>
                <c:pt idx="141">
                  <c:v>-0.39922000000000135</c:v>
                </c:pt>
                <c:pt idx="142">
                  <c:v>-0.35738000000000147</c:v>
                </c:pt>
                <c:pt idx="143">
                  <c:v>-0.34557000000000032</c:v>
                </c:pt>
                <c:pt idx="144">
                  <c:v>-0.33966000000000135</c:v>
                </c:pt>
                <c:pt idx="145">
                  <c:v>-0.30196000000000112</c:v>
                </c:pt>
                <c:pt idx="146">
                  <c:v>-0.25957000000000002</c:v>
                </c:pt>
                <c:pt idx="147">
                  <c:v>-0.23742000000000021</c:v>
                </c:pt>
                <c:pt idx="148">
                  <c:v>-0.21592000000000044</c:v>
                </c:pt>
                <c:pt idx="149">
                  <c:v>-0.18371000000000073</c:v>
                </c:pt>
                <c:pt idx="150">
                  <c:v>-0.14629000000000053</c:v>
                </c:pt>
                <c:pt idx="151">
                  <c:v>-0.11002000000000002</c:v>
                </c:pt>
                <c:pt idx="152">
                  <c:v>-8.1765000000000046E-2</c:v>
                </c:pt>
                <c:pt idx="153">
                  <c:v>-5.4496000000000308E-2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0.18334000000000053</c:v>
                </c:pt>
                <c:pt idx="170">
                  <c:v>0.17152000000000001</c:v>
                </c:pt>
                <c:pt idx="171">
                  <c:v>0.17885000000000001</c:v>
                </c:pt>
                <c:pt idx="172">
                  <c:v>0.20621000000000059</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4.4896000000000304E-2</c:v>
                </c:pt>
                <c:pt idx="183">
                  <c:v>3.6750000000000005E-2</c:v>
                </c:pt>
                <c:pt idx="184">
                  <c:v>4.3330000000000014E-2</c:v>
                </c:pt>
                <c:pt idx="185">
                  <c:v>5.1549999999999985E-2</c:v>
                </c:pt>
                <c:pt idx="186">
                  <c:v>4.3773000000000013E-2</c:v>
                </c:pt>
                <c:pt idx="187">
                  <c:v>8.4356000000000483E-3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-0.28148000000000112</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c:v>
                </c:pt>
                <c:pt idx="210">
                  <c:v>0.51268999999999998</c:v>
                </c:pt>
                <c:pt idx="211">
                  <c:v>0.10317999999999998</c:v>
                </c:pt>
                <c:pt idx="212">
                  <c:v>0.90749000000000002</c:v>
                </c:pt>
                <c:pt idx="213">
                  <c:v>1.8992</c:v>
                </c:pt>
                <c:pt idx="214">
                  <c:v>2.0337000000000001</c:v>
                </c:pt>
                <c:pt idx="215">
                  <c:v>1.6544000000000001</c:v>
                </c:pt>
                <c:pt idx="216">
                  <c:v>1.7989999999999959</c:v>
                </c:pt>
                <c:pt idx="217">
                  <c:v>2.0101999999999998</c:v>
                </c:pt>
                <c:pt idx="218">
                  <c:v>1.7446999999999955</c:v>
                </c:pt>
                <c:pt idx="219">
                  <c:v>1.6781999999999999</c:v>
                </c:pt>
                <c:pt idx="220">
                  <c:v>1.8097999999999952</c:v>
                </c:pt>
                <c:pt idx="221">
                  <c:v>1.5549999999999959</c:v>
                </c:pt>
                <c:pt idx="222">
                  <c:v>1.3353999999999955</c:v>
                </c:pt>
                <c:pt idx="223">
                  <c:v>1.4461999999999959</c:v>
                </c:pt>
                <c:pt idx="224">
                  <c:v>1.3475999999999955</c:v>
                </c:pt>
                <c:pt idx="225">
                  <c:v>1.0611999999999955</c:v>
                </c:pt>
                <c:pt idx="226">
                  <c:v>1.0065999999999959</c:v>
                </c:pt>
                <c:pt idx="227">
                  <c:v>0.9785199999999995</c:v>
                </c:pt>
                <c:pt idx="228">
                  <c:v>0.80847999999999998</c:v>
                </c:pt>
                <c:pt idx="229">
                  <c:v>0.70206999999999997</c:v>
                </c:pt>
                <c:pt idx="230">
                  <c:v>0.5942999999999995</c:v>
                </c:pt>
                <c:pt idx="231">
                  <c:v>0.38484000000000135</c:v>
                </c:pt>
                <c:pt idx="232">
                  <c:v>0.23633999999999999</c:v>
                </c:pt>
                <c:pt idx="233">
                  <c:v>0.14566000000000001</c:v>
                </c:pt>
                <c:pt idx="234">
                  <c:v>-2.0125999999999998E-2</c:v>
                </c:pt>
                <c:pt idx="235">
                  <c:v>-0.18534000000000059</c:v>
                </c:pt>
                <c:pt idx="236">
                  <c:v>-0.29238000000000147</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-1.2118999999999931</c:v>
                </c:pt>
                <c:pt idx="246">
                  <c:v>-1.2608999999999955</c:v>
                </c:pt>
                <c:pt idx="247">
                  <c:v>-1.3087</c:v>
                </c:pt>
                <c:pt idx="248">
                  <c:v>-1.3398999999999952</c:v>
                </c:pt>
                <c:pt idx="249">
                  <c:v>-1.3636999999999955</c:v>
                </c:pt>
                <c:pt idx="250">
                  <c:v>-1.3920999999999999</c:v>
                </c:pt>
                <c:pt idx="251">
                  <c:v>-1.4013999999999931</c:v>
                </c:pt>
                <c:pt idx="252">
                  <c:v>-1.3988</c:v>
                </c:pt>
                <c:pt idx="253">
                  <c:v>-1.3997999999999959</c:v>
                </c:pt>
                <c:pt idx="254">
                  <c:v>-1.3973</c:v>
                </c:pt>
                <c:pt idx="255">
                  <c:v>-1.3772</c:v>
                </c:pt>
                <c:pt idx="256">
                  <c:v>-1.3386</c:v>
                </c:pt>
                <c:pt idx="257">
                  <c:v>-1.2956999999999952</c:v>
                </c:pt>
                <c:pt idx="258">
                  <c:v>-1.2652999999999952</c:v>
                </c:pt>
                <c:pt idx="259">
                  <c:v>-1.2458999999999933</c:v>
                </c:pt>
                <c:pt idx="260">
                  <c:v>-1.214</c:v>
                </c:pt>
                <c:pt idx="261">
                  <c:v>-1.1623000000000001</c:v>
                </c:pt>
                <c:pt idx="262">
                  <c:v>-1.1041000000000001</c:v>
                </c:pt>
                <c:pt idx="263">
                  <c:v>-1.0497999999999952</c:v>
                </c:pt>
                <c:pt idx="264">
                  <c:v>-0.99707000000000001</c:v>
                </c:pt>
                <c:pt idx="265">
                  <c:v>-0.94338999999999951</c:v>
                </c:pt>
                <c:pt idx="266">
                  <c:v>-0.89185999999999999</c:v>
                </c:pt>
                <c:pt idx="267">
                  <c:v>-0.83972000000000235</c:v>
                </c:pt>
                <c:pt idx="268">
                  <c:v>-0.77979000000000365</c:v>
                </c:pt>
                <c:pt idx="269">
                  <c:v>-0.71440999999999999</c:v>
                </c:pt>
                <c:pt idx="270">
                  <c:v>-0.64995000000000258</c:v>
                </c:pt>
                <c:pt idx="271">
                  <c:v>-0.59287000000000001</c:v>
                </c:pt>
                <c:pt idx="272">
                  <c:v>-0.53817999999999999</c:v>
                </c:pt>
                <c:pt idx="273">
                  <c:v>-0.47295000000000031</c:v>
                </c:pt>
                <c:pt idx="274">
                  <c:v>-0.38931000000000188</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0.43108000000000135</c:v>
                </c:pt>
                <c:pt idx="288">
                  <c:v>0.47342000000000112</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0.76985000000000259</c:v>
                </c:pt>
                <c:pt idx="300">
                  <c:v>0.76549000000000222</c:v>
                </c:pt>
                <c:pt idx="301">
                  <c:v>0.74668000000000223</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0.38751000000000135</c:v>
                </c:pt>
                <c:pt idx="316">
                  <c:v>0.36503000000000002</c:v>
                </c:pt>
                <c:pt idx="317">
                  <c:v>0.35545000000000032</c:v>
                </c:pt>
                <c:pt idx="318">
                  <c:v>0.34256000000000031</c:v>
                </c:pt>
                <c:pt idx="319">
                  <c:v>0.32061000000000112</c:v>
                </c:pt>
                <c:pt idx="320">
                  <c:v>0.28087000000000112</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-5.4718000000000273E-2</c:v>
                </c:pt>
                <c:pt idx="329">
                  <c:v>-7.1549000000000001E-2</c:v>
                </c:pt>
                <c:pt idx="330">
                  <c:v>-8.1904000000000046E-2</c:v>
                </c:pt>
                <c:pt idx="331">
                  <c:v>-0.10072000000000027</c:v>
                </c:pt>
                <c:pt idx="332">
                  <c:v>-0.12778999999999999</c:v>
                </c:pt>
                <c:pt idx="333">
                  <c:v>-0.14925000000000024</c:v>
                </c:pt>
                <c:pt idx="334">
                  <c:v>-0.16694000000000059</c:v>
                </c:pt>
                <c:pt idx="335">
                  <c:v>-0.19597999999999999</c:v>
                </c:pt>
                <c:pt idx="336">
                  <c:v>-0.23326000000000024</c:v>
                </c:pt>
                <c:pt idx="337">
                  <c:v>-0.26100000000000001</c:v>
                </c:pt>
                <c:pt idx="338">
                  <c:v>-0.28257000000000032</c:v>
                </c:pt>
                <c:pt idx="339">
                  <c:v>-0.30679000000000001</c:v>
                </c:pt>
                <c:pt idx="340">
                  <c:v>-0.324710000000001</c:v>
                </c:pt>
                <c:pt idx="341">
                  <c:v>-0.33228000000000135</c:v>
                </c:pt>
                <c:pt idx="342">
                  <c:v>-0.34338000000000135</c:v>
                </c:pt>
                <c:pt idx="343">
                  <c:v>-0.35804000000000002</c:v>
                </c:pt>
                <c:pt idx="344">
                  <c:v>-0.37229000000000001</c:v>
                </c:pt>
                <c:pt idx="345">
                  <c:v>-0.382270000000001</c:v>
                </c:pt>
                <c:pt idx="346">
                  <c:v>-0.39351000000000153</c:v>
                </c:pt>
                <c:pt idx="347">
                  <c:v>-0.40425</c:v>
                </c:pt>
                <c:pt idx="348">
                  <c:v>-0.40723000000000004</c:v>
                </c:pt>
                <c:pt idx="349">
                  <c:v>-0.40727000000000002</c:v>
                </c:pt>
                <c:pt idx="350">
                  <c:v>-0.41370000000000001</c:v>
                </c:pt>
                <c:pt idx="351">
                  <c:v>-0.422400000000001</c:v>
                </c:pt>
                <c:pt idx="352">
                  <c:v>-0.41899000000000008</c:v>
                </c:pt>
                <c:pt idx="353">
                  <c:v>-0.40644000000000002</c:v>
                </c:pt>
                <c:pt idx="354">
                  <c:v>-0.38753000000000032</c:v>
                </c:pt>
                <c:pt idx="355">
                  <c:v>-0.368060000000001</c:v>
                </c:pt>
                <c:pt idx="356">
                  <c:v>-0.35337000000000135</c:v>
                </c:pt>
                <c:pt idx="357">
                  <c:v>-0.34385000000000032</c:v>
                </c:pt>
                <c:pt idx="358">
                  <c:v>-0.33732000000000223</c:v>
                </c:pt>
                <c:pt idx="359">
                  <c:v>-0.32628000000000124</c:v>
                </c:pt>
                <c:pt idx="360">
                  <c:v>-0.31001000000000112</c:v>
                </c:pt>
                <c:pt idx="361">
                  <c:v>-0.29264000000000001</c:v>
                </c:pt>
                <c:pt idx="362">
                  <c:v>-0.27452000000000032</c:v>
                </c:pt>
                <c:pt idx="363">
                  <c:v>-0.24430000000000004</c:v>
                </c:pt>
                <c:pt idx="364">
                  <c:v>-0.20349000000000059</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7.571600000000038E-2</c:v>
                </c:pt>
                <c:pt idx="381">
                  <c:v>9.3523000000000481E-2</c:v>
                </c:pt>
                <c:pt idx="382">
                  <c:v>0.10518000000000002</c:v>
                </c:pt>
                <c:pt idx="383">
                  <c:v>0.10740000000000002</c:v>
                </c:pt>
                <c:pt idx="384">
                  <c:v>0.11136</c:v>
                </c:pt>
                <c:pt idx="385">
                  <c:v>0.11965000000000002</c:v>
                </c:pt>
                <c:pt idx="386">
                  <c:v>0.12391000000000002</c:v>
                </c:pt>
                <c:pt idx="387">
                  <c:v>0.11862000000000025</c:v>
                </c:pt>
                <c:pt idx="388">
                  <c:v>0.1106</c:v>
                </c:pt>
                <c:pt idx="389">
                  <c:v>0.10345</c:v>
                </c:pt>
                <c:pt idx="390">
                  <c:v>9.6824000000000382E-2</c:v>
                </c:pt>
                <c:pt idx="391">
                  <c:v>9.721299999999998E-2</c:v>
                </c:pt>
                <c:pt idx="392">
                  <c:v>0.10414000000000002</c:v>
                </c:pt>
                <c:pt idx="393">
                  <c:v>0.10906000000000027</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-7.9156000000000268E-2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-0.21874000000000082</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-0.17674000000000059</c:v>
                </c:pt>
                <c:pt idx="428">
                  <c:v>-0.15759000000000059</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0.15376000000000059</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147047552"/>
        <c:axId val="147049088"/>
      </c:scatterChart>
      <c:valAx>
        <c:axId val="147047552"/>
        <c:scaling>
          <c:orientation val="minMax"/>
          <c:max val="45"/>
          <c:min val="0"/>
        </c:scaling>
        <c:delete val="1"/>
        <c:axPos val="b"/>
        <c:numFmt formatCode="General" sourceLinked="1"/>
        <c:majorTickMark val="none"/>
        <c:minorTickMark val="none"/>
        <c:tickLblPos val="none"/>
        <c:crossAx val="147049088"/>
        <c:crosses val="autoZero"/>
        <c:crossBetween val="midCat"/>
        <c:majorUnit val="5"/>
        <c:minorUnit val="4"/>
      </c:valAx>
      <c:valAx>
        <c:axId val="147049088"/>
        <c:scaling>
          <c:orientation val="minMax"/>
          <c:max val="4"/>
          <c:min val="-4"/>
        </c:scaling>
        <c:delete val="1"/>
        <c:axPos val="l"/>
        <c:numFmt formatCode="General" sourceLinked="1"/>
        <c:majorTickMark val="out"/>
        <c:minorTickMark val="none"/>
        <c:tickLblPos val="none"/>
        <c:crossAx val="147047552"/>
        <c:crossesAt val="0"/>
        <c:crossBetween val="midCat"/>
        <c:majorUnit val="2"/>
      </c:valAx>
      <c:spPr>
        <a:noFill/>
        <a:ln w="25400">
          <a:noFill/>
        </a:ln>
      </c:spPr>
    </c:plotArea>
    <c:plotVisOnly val="1"/>
    <c:dispBlanksAs val="gap"/>
    <c:showDLblsOverMax val="0"/>
  </c:chart>
  <c:spPr>
    <a:noFill/>
    <a:ln>
      <a:noFill/>
    </a:ln>
  </c:sp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8"/>
          <c:y val="7.4016112569262174E-2"/>
          <c:w val="0.83516206628054679"/>
          <c:h val="0.70537802566345875"/>
        </c:manualLayout>
      </c:layout>
      <c:scatterChart>
        <c:scatterStyle val="smoothMarker"/>
        <c:varyColors val="0"/>
        <c:ser>
          <c:idx val="0"/>
          <c:order val="0"/>
          <c:spPr>
            <a:ln w="38100">
              <a:solidFill>
                <a:schemeClr val="tx1"/>
              </a:solidFill>
            </a:ln>
          </c:spPr>
          <c:marker>
            <c:symbol val="none"/>
          </c:marker>
          <c:dPt>
            <c:idx val="37"/>
            <c:bubble3D val="0"/>
            <c:spPr>
              <a:ln w="38100">
                <a:solidFill>
                  <a:schemeClr val="tx1"/>
                </a:solidFill>
                <a:prstDash val="sysDash"/>
              </a:ln>
            </c:spPr>
          </c:dPt>
          <c:xVal>
            <c:numRef>
              <c:f>faucetStreamToFile.csv!$A$1:$A$448</c:f>
              <c:numCache>
                <c:formatCode>General</c:formatCode>
                <c:ptCount val="448"/>
                <c:pt idx="0">
                  <c:v>1.0000000000000041E-3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1.0009999999999954</c:v>
                </c:pt>
                <c:pt idx="11">
                  <c:v>1.101</c:v>
                </c:pt>
                <c:pt idx="12">
                  <c:v>1.2009999999999952</c:v>
                </c:pt>
                <c:pt idx="13">
                  <c:v>1.3009999999999959</c:v>
                </c:pt>
                <c:pt idx="14">
                  <c:v>1.4009999999999942</c:v>
                </c:pt>
                <c:pt idx="15">
                  <c:v>1.5009999999999954</c:v>
                </c:pt>
                <c:pt idx="16">
                  <c:v>1.601</c:v>
                </c:pt>
                <c:pt idx="17">
                  <c:v>1.7009999999999952</c:v>
                </c:pt>
                <c:pt idx="18">
                  <c:v>1.8009999999999959</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46.692000000000128</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44.765000000000128</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46.195000000000128</c:v>
                </c:pt>
                <c:pt idx="99">
                  <c:v>46.213000000000001</c:v>
                </c:pt>
                <c:pt idx="100">
                  <c:v>46.229000000000013</c:v>
                </c:pt>
                <c:pt idx="101">
                  <c:v>46.242000000000012</c:v>
                </c:pt>
                <c:pt idx="102">
                  <c:v>46.254000000000005</c:v>
                </c:pt>
                <c:pt idx="103">
                  <c:v>46.263000000000012</c:v>
                </c:pt>
                <c:pt idx="104">
                  <c:v>46.268000000000129</c:v>
                </c:pt>
                <c:pt idx="105">
                  <c:v>46.27</c:v>
                </c:pt>
                <c:pt idx="106">
                  <c:v>46.27</c:v>
                </c:pt>
                <c:pt idx="107">
                  <c:v>46.265000000000128</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45.628000000000128</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45.628000000000128</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47.722000000000143</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47.195000000000128</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46.192000000000128</c:v>
                </c:pt>
                <c:pt idx="269">
                  <c:v>46.168000000000013</c:v>
                </c:pt>
                <c:pt idx="270">
                  <c:v>46.145000000000003</c:v>
                </c:pt>
                <c:pt idx="271">
                  <c:v>46.125000000000128</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46.795000000000144</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47114240"/>
        <c:axId val="147132416"/>
      </c:scatterChart>
      <c:valAx>
        <c:axId val="147114240"/>
        <c:scaling>
          <c:orientation val="minMax"/>
          <c:max val="45"/>
          <c:min val="0"/>
        </c:scaling>
        <c:delete val="1"/>
        <c:axPos val="b"/>
        <c:numFmt formatCode="General" sourceLinked="1"/>
        <c:majorTickMark val="in"/>
        <c:minorTickMark val="none"/>
        <c:tickLblPos val="none"/>
        <c:crossAx val="147132416"/>
        <c:crosses val="autoZero"/>
        <c:crossBetween val="midCat"/>
        <c:majorUnit val="5"/>
        <c:minorUnit val="4"/>
      </c:valAx>
      <c:valAx>
        <c:axId val="147132416"/>
        <c:scaling>
          <c:orientation val="minMax"/>
          <c:max val="50"/>
          <c:min val="42"/>
        </c:scaling>
        <c:delete val="1"/>
        <c:axPos val="l"/>
        <c:numFmt formatCode="General" sourceLinked="1"/>
        <c:majorTickMark val="out"/>
        <c:minorTickMark val="none"/>
        <c:tickLblPos val="none"/>
        <c:crossAx val="147114240"/>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5"/>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1.0000000000000041E-3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1.0009999999999954</c:v>
                </c:pt>
                <c:pt idx="11">
                  <c:v>1.101</c:v>
                </c:pt>
                <c:pt idx="12">
                  <c:v>1.2009999999999952</c:v>
                </c:pt>
                <c:pt idx="13">
                  <c:v>1.3009999999999959</c:v>
                </c:pt>
                <c:pt idx="14">
                  <c:v>1.4009999999999942</c:v>
                </c:pt>
                <c:pt idx="15">
                  <c:v>1.5009999999999954</c:v>
                </c:pt>
                <c:pt idx="16">
                  <c:v>1.601</c:v>
                </c:pt>
                <c:pt idx="17">
                  <c:v>1.7009999999999952</c:v>
                </c:pt>
                <c:pt idx="18">
                  <c:v>1.8009999999999959</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44.725000000000144</c:v>
                </c:pt>
                <c:pt idx="59">
                  <c:v>44.897000000000006</c:v>
                </c:pt>
                <c:pt idx="60">
                  <c:v>44.759</c:v>
                </c:pt>
                <c:pt idx="61">
                  <c:v>44.765000000000128</c:v>
                </c:pt>
                <c:pt idx="62">
                  <c:v>44.620000000000012</c:v>
                </c:pt>
                <c:pt idx="63">
                  <c:v>44.774000000000001</c:v>
                </c:pt>
                <c:pt idx="64">
                  <c:v>44.798000000000144</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45.268000000000129</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46.262000000000128</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46.225000000000144</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47.268000000000129</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47.692000000000128</c:v>
                </c:pt>
                <c:pt idx="237">
                  <c:v>47.572000000000003</c:v>
                </c:pt>
                <c:pt idx="238">
                  <c:v>47.628000000000128</c:v>
                </c:pt>
                <c:pt idx="239">
                  <c:v>47.742000000000012</c:v>
                </c:pt>
                <c:pt idx="240">
                  <c:v>47.517000000000003</c:v>
                </c:pt>
                <c:pt idx="241">
                  <c:v>47.375</c:v>
                </c:pt>
                <c:pt idx="242">
                  <c:v>47.438000000000002</c:v>
                </c:pt>
                <c:pt idx="243">
                  <c:v>47.52</c:v>
                </c:pt>
                <c:pt idx="244">
                  <c:v>47.365000000000002</c:v>
                </c:pt>
                <c:pt idx="245">
                  <c:v>47.262000000000128</c:v>
                </c:pt>
                <c:pt idx="246">
                  <c:v>47.273000000000003</c:v>
                </c:pt>
                <c:pt idx="247">
                  <c:v>47.222000000000143</c:v>
                </c:pt>
                <c:pt idx="248">
                  <c:v>47.047000000000004</c:v>
                </c:pt>
                <c:pt idx="249">
                  <c:v>47.073</c:v>
                </c:pt>
                <c:pt idx="250">
                  <c:v>46.908000000000001</c:v>
                </c:pt>
                <c:pt idx="251">
                  <c:v>46.832000000000001</c:v>
                </c:pt>
                <c:pt idx="252">
                  <c:v>46.817999999999998</c:v>
                </c:pt>
                <c:pt idx="253">
                  <c:v>46.833000000000006</c:v>
                </c:pt>
                <c:pt idx="254">
                  <c:v>46.728000000000144</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46.125000000000128</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46.295000000000144</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46.792000000000144</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47144064"/>
        <c:axId val="147154048"/>
      </c:scatterChart>
      <c:valAx>
        <c:axId val="147144064"/>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47154048"/>
        <c:crosses val="autoZero"/>
        <c:crossBetween val="midCat"/>
        <c:majorUnit val="5"/>
        <c:minorUnit val="4"/>
      </c:valAx>
      <c:valAx>
        <c:axId val="147154048"/>
        <c:scaling>
          <c:orientation val="minMax"/>
          <c:max val="48"/>
          <c:min val="44"/>
        </c:scaling>
        <c:delete val="0"/>
        <c:axPos val="l"/>
        <c:numFmt formatCode="General" sourceLinked="1"/>
        <c:majorTickMark val="out"/>
        <c:minorTickMark val="none"/>
        <c:tickLblPos val="nextTo"/>
        <c:txPr>
          <a:bodyPr/>
          <a:lstStyle/>
          <a:p>
            <a:pPr>
              <a:defRPr sz="1800"/>
            </a:pPr>
            <a:endParaRPr lang="en-US"/>
          </a:p>
        </c:txPr>
        <c:crossAx val="147144064"/>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1.0000000000000041E-3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1.0009999999999954</c:v>
                </c:pt>
                <c:pt idx="11">
                  <c:v>1.101</c:v>
                </c:pt>
                <c:pt idx="12">
                  <c:v>1.2009999999999952</c:v>
                </c:pt>
                <c:pt idx="13">
                  <c:v>1.3009999999999959</c:v>
                </c:pt>
                <c:pt idx="14">
                  <c:v>1.4009999999999942</c:v>
                </c:pt>
                <c:pt idx="15">
                  <c:v>1.5009999999999954</c:v>
                </c:pt>
                <c:pt idx="16">
                  <c:v>1.601</c:v>
                </c:pt>
                <c:pt idx="17">
                  <c:v>1.7009999999999952</c:v>
                </c:pt>
                <c:pt idx="18">
                  <c:v>1.8009999999999959</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44.725000000000144</c:v>
                </c:pt>
                <c:pt idx="59">
                  <c:v>44.897000000000006</c:v>
                </c:pt>
                <c:pt idx="60">
                  <c:v>44.759</c:v>
                </c:pt>
                <c:pt idx="61">
                  <c:v>44.765000000000128</c:v>
                </c:pt>
                <c:pt idx="62">
                  <c:v>44.620000000000012</c:v>
                </c:pt>
                <c:pt idx="63">
                  <c:v>44.774000000000001</c:v>
                </c:pt>
                <c:pt idx="64">
                  <c:v>44.798000000000144</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45.268000000000129</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46.262000000000128</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46.225000000000144</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47.268000000000129</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47.692000000000128</c:v>
                </c:pt>
                <c:pt idx="237">
                  <c:v>47.572000000000003</c:v>
                </c:pt>
                <c:pt idx="238">
                  <c:v>47.628000000000128</c:v>
                </c:pt>
                <c:pt idx="239">
                  <c:v>47.742000000000012</c:v>
                </c:pt>
                <c:pt idx="240">
                  <c:v>47.517000000000003</c:v>
                </c:pt>
                <c:pt idx="241">
                  <c:v>47.375</c:v>
                </c:pt>
                <c:pt idx="242">
                  <c:v>47.438000000000002</c:v>
                </c:pt>
                <c:pt idx="243">
                  <c:v>47.52</c:v>
                </c:pt>
                <c:pt idx="244">
                  <c:v>47.365000000000002</c:v>
                </c:pt>
                <c:pt idx="245">
                  <c:v>47.262000000000128</c:v>
                </c:pt>
                <c:pt idx="246">
                  <c:v>47.273000000000003</c:v>
                </c:pt>
                <c:pt idx="247">
                  <c:v>47.222000000000143</c:v>
                </c:pt>
                <c:pt idx="248">
                  <c:v>47.047000000000004</c:v>
                </c:pt>
                <c:pt idx="249">
                  <c:v>47.073</c:v>
                </c:pt>
                <c:pt idx="250">
                  <c:v>46.908000000000001</c:v>
                </c:pt>
                <c:pt idx="251">
                  <c:v>46.832000000000001</c:v>
                </c:pt>
                <c:pt idx="252">
                  <c:v>46.817999999999998</c:v>
                </c:pt>
                <c:pt idx="253">
                  <c:v>46.833000000000006</c:v>
                </c:pt>
                <c:pt idx="254">
                  <c:v>46.728000000000144</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46.125000000000128</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46.295000000000144</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46.792000000000144</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47182336"/>
        <c:axId val="147183872"/>
      </c:scatterChart>
      <c:valAx>
        <c:axId val="147182336"/>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47183872"/>
        <c:crosses val="autoZero"/>
        <c:crossBetween val="midCat"/>
        <c:majorUnit val="5"/>
        <c:minorUnit val="4"/>
      </c:valAx>
      <c:valAx>
        <c:axId val="147183872"/>
        <c:scaling>
          <c:orientation val="minMax"/>
          <c:max val="2"/>
          <c:min val="-2"/>
        </c:scaling>
        <c:delete val="0"/>
        <c:axPos val="l"/>
        <c:numFmt formatCode="General" sourceLinked="1"/>
        <c:majorTickMark val="out"/>
        <c:minorTickMark val="none"/>
        <c:tickLblPos val="nextTo"/>
        <c:txPr>
          <a:bodyPr/>
          <a:lstStyle/>
          <a:p>
            <a:pPr>
              <a:defRPr sz="1800"/>
            </a:pPr>
            <a:endParaRPr lang="en-US"/>
          </a:p>
        </c:txPr>
        <c:crossAx val="147182336"/>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8"/>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rgbClr val="4F81BD"/>
                </a:solidFill>
                <a:prstDash val="sysDash"/>
              </a:ln>
            </c:spPr>
          </c:dPt>
          <c:xVal>
            <c:numRef>
              <c:f>faucetStreamToFile.csv!$A$1:$A$448</c:f>
              <c:numCache>
                <c:formatCode>General</c:formatCode>
                <c:ptCount val="448"/>
                <c:pt idx="0">
                  <c:v>1.0000000000000041E-3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1.0009999999999952</c:v>
                </c:pt>
                <c:pt idx="11">
                  <c:v>1.101</c:v>
                </c:pt>
                <c:pt idx="12">
                  <c:v>1.200999999999995</c:v>
                </c:pt>
                <c:pt idx="13">
                  <c:v>1.3009999999999957</c:v>
                </c:pt>
                <c:pt idx="14">
                  <c:v>1.4009999999999938</c:v>
                </c:pt>
                <c:pt idx="15">
                  <c:v>1.5009999999999952</c:v>
                </c:pt>
                <c:pt idx="16">
                  <c:v>1.601</c:v>
                </c:pt>
                <c:pt idx="17">
                  <c:v>1.700999999999995</c:v>
                </c:pt>
                <c:pt idx="18">
                  <c:v>1.8009999999999957</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44.725000000000158</c:v>
                </c:pt>
                <c:pt idx="59">
                  <c:v>44.897000000000006</c:v>
                </c:pt>
                <c:pt idx="60">
                  <c:v>44.759</c:v>
                </c:pt>
                <c:pt idx="61">
                  <c:v>44.765000000000136</c:v>
                </c:pt>
                <c:pt idx="62">
                  <c:v>44.620000000000012</c:v>
                </c:pt>
                <c:pt idx="63">
                  <c:v>44.774000000000001</c:v>
                </c:pt>
                <c:pt idx="64">
                  <c:v>44.798000000000158</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45.268000000000136</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46.262000000000135</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46.225000000000158</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47.268000000000136</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47.692000000000135</c:v>
                </c:pt>
                <c:pt idx="237">
                  <c:v>47.572000000000003</c:v>
                </c:pt>
                <c:pt idx="238">
                  <c:v>47.628000000000135</c:v>
                </c:pt>
                <c:pt idx="239">
                  <c:v>47.742000000000012</c:v>
                </c:pt>
                <c:pt idx="240">
                  <c:v>47.516999999999996</c:v>
                </c:pt>
                <c:pt idx="241">
                  <c:v>47.375</c:v>
                </c:pt>
                <c:pt idx="242">
                  <c:v>47.438000000000002</c:v>
                </c:pt>
                <c:pt idx="243">
                  <c:v>47.52</c:v>
                </c:pt>
                <c:pt idx="244">
                  <c:v>47.365000000000002</c:v>
                </c:pt>
                <c:pt idx="245">
                  <c:v>47.262000000000135</c:v>
                </c:pt>
                <c:pt idx="246">
                  <c:v>47.273000000000003</c:v>
                </c:pt>
                <c:pt idx="247">
                  <c:v>47.222000000000151</c:v>
                </c:pt>
                <c:pt idx="248">
                  <c:v>47.047000000000004</c:v>
                </c:pt>
                <c:pt idx="249">
                  <c:v>47.073</c:v>
                </c:pt>
                <c:pt idx="250">
                  <c:v>46.908000000000001</c:v>
                </c:pt>
                <c:pt idx="251">
                  <c:v>46.832000000000001</c:v>
                </c:pt>
                <c:pt idx="252">
                  <c:v>46.817999999999998</c:v>
                </c:pt>
                <c:pt idx="253">
                  <c:v>46.833000000000006</c:v>
                </c:pt>
                <c:pt idx="254">
                  <c:v>46.728000000000158</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46.125000000000135</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46.295000000000158</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46.792000000000158</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66441728"/>
        <c:axId val="166443264"/>
      </c:scatterChart>
      <c:valAx>
        <c:axId val="166441728"/>
        <c:scaling>
          <c:orientation val="minMax"/>
          <c:max val="45"/>
          <c:min val="0"/>
        </c:scaling>
        <c:delete val="0"/>
        <c:axPos val="b"/>
        <c:numFmt formatCode="General" sourceLinked="1"/>
        <c:majorTickMark val="in"/>
        <c:minorTickMark val="none"/>
        <c:tickLblPos val="low"/>
        <c:txPr>
          <a:bodyPr rot="0" vert="horz"/>
          <a:lstStyle/>
          <a:p>
            <a:pPr>
              <a:defRPr sz="1800" b="0" i="0" u="none" strike="noStrike" baseline="0">
                <a:solidFill>
                  <a:srgbClr val="000000"/>
                </a:solidFill>
                <a:latin typeface="Calibri"/>
                <a:ea typeface="Calibri"/>
                <a:cs typeface="Calibri"/>
              </a:defRPr>
            </a:pPr>
            <a:endParaRPr lang="en-US"/>
          </a:p>
        </c:txPr>
        <c:crossAx val="166443264"/>
        <c:crosses val="autoZero"/>
        <c:crossBetween val="midCat"/>
        <c:majorUnit val="5"/>
        <c:minorUnit val="4"/>
      </c:valAx>
      <c:valAx>
        <c:axId val="166443264"/>
        <c:scaling>
          <c:orientation val="minMax"/>
          <c:max val="50"/>
          <c:min val="42"/>
        </c:scaling>
        <c:delete val="0"/>
        <c:axPos val="l"/>
        <c:numFmt formatCode="General" sourceLinked="1"/>
        <c:majorTickMark val="out"/>
        <c:minorTickMark val="none"/>
        <c:tickLblPos val="nextTo"/>
        <c:txPr>
          <a:bodyPr/>
          <a:lstStyle/>
          <a:p>
            <a:pPr>
              <a:defRPr sz="1800"/>
            </a:pPr>
            <a:endParaRPr lang="en-US"/>
          </a:p>
        </c:txPr>
        <c:crossAx val="166441728"/>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4"/>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44963840"/>
        <c:axId val="144965632"/>
      </c:scatterChart>
      <c:valAx>
        <c:axId val="144963840"/>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44965632"/>
        <c:crosses val="autoZero"/>
        <c:crossBetween val="midCat"/>
        <c:majorUnit val="5"/>
        <c:minorUnit val="4"/>
      </c:valAx>
      <c:valAx>
        <c:axId val="144965632"/>
        <c:scaling>
          <c:orientation val="minMax"/>
          <c:max val="2"/>
          <c:min val="-2"/>
        </c:scaling>
        <c:delete val="0"/>
        <c:axPos val="l"/>
        <c:numFmt formatCode="General" sourceLinked="1"/>
        <c:majorTickMark val="out"/>
        <c:minorTickMark val="none"/>
        <c:tickLblPos val="nextTo"/>
        <c:txPr>
          <a:bodyPr/>
          <a:lstStyle/>
          <a:p>
            <a:pPr>
              <a:defRPr sz="1800"/>
            </a:pPr>
            <a:endParaRPr lang="en-US"/>
          </a:p>
        </c:txPr>
        <c:crossAx val="144963840"/>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3"/>
          <c:y val="7.4016112569262174E-2"/>
          <c:w val="0.83516206628054679"/>
          <c:h val="0.70537802566345875"/>
        </c:manualLayout>
      </c:layout>
      <c:scatterChart>
        <c:scatterStyle val="smoothMarker"/>
        <c:varyColors val="0"/>
        <c:ser>
          <c:idx val="0"/>
          <c:order val="0"/>
          <c:spPr>
            <a:ln w="38100">
              <a:solidFill>
                <a:schemeClr val="accent6">
                  <a:lumMod val="50000"/>
                </a:schemeClr>
              </a:solidFill>
            </a:ln>
          </c:spPr>
          <c:marker>
            <c:symbol val="none"/>
          </c:marker>
          <c:dPt>
            <c:idx val="37"/>
            <c:bubble3D val="0"/>
            <c:spPr>
              <a:ln w="38100">
                <a:solidFill>
                  <a:schemeClr val="accent6">
                    <a:lumMod val="50000"/>
                  </a:schemeClr>
                </a:solidFill>
                <a:prstDash val="sysDash"/>
              </a:ln>
            </c:spPr>
          </c:dPt>
          <c:xVal>
            <c:numRef>
              <c:f>faucetStreamToFile.csv!$A$1:$A$448</c:f>
              <c:numCache>
                <c:formatCode>General</c:formatCode>
                <c:ptCount val="448"/>
                <c:pt idx="0">
                  <c:v>1.0000000000000041E-3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1.0009999999999952</c:v>
                </c:pt>
                <c:pt idx="11">
                  <c:v>1.101</c:v>
                </c:pt>
                <c:pt idx="12">
                  <c:v>1.200999999999995</c:v>
                </c:pt>
                <c:pt idx="13">
                  <c:v>1.3009999999999957</c:v>
                </c:pt>
                <c:pt idx="14">
                  <c:v>1.4009999999999938</c:v>
                </c:pt>
                <c:pt idx="15">
                  <c:v>1.5009999999999952</c:v>
                </c:pt>
                <c:pt idx="16">
                  <c:v>1.601</c:v>
                </c:pt>
                <c:pt idx="17">
                  <c:v>1.700999999999995</c:v>
                </c:pt>
                <c:pt idx="18">
                  <c:v>1.8009999999999957</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-2.4673000000000098E-2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0.13641000000000056</c:v>
                </c:pt>
                <c:pt idx="18">
                  <c:v>0.18639000000000044</c:v>
                </c:pt>
                <c:pt idx="19">
                  <c:v>0.22550000000000001</c:v>
                </c:pt>
                <c:pt idx="20">
                  <c:v>0.26285000000000008</c:v>
                </c:pt>
                <c:pt idx="21">
                  <c:v>0.30515000000000031</c:v>
                </c:pt>
                <c:pt idx="22">
                  <c:v>0.34807000000000032</c:v>
                </c:pt>
                <c:pt idx="23">
                  <c:v>0.37902000000000141</c:v>
                </c:pt>
                <c:pt idx="24">
                  <c:v>0.40086000000000038</c:v>
                </c:pt>
                <c:pt idx="25">
                  <c:v>0.41877000000000031</c:v>
                </c:pt>
                <c:pt idx="26">
                  <c:v>0.43737000000000165</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c:v>
                </c:pt>
                <c:pt idx="49">
                  <c:v>-1.4767999999999952</c:v>
                </c:pt>
                <c:pt idx="50">
                  <c:v>-1.3982000000000001</c:v>
                </c:pt>
                <c:pt idx="51">
                  <c:v>-1.2558999999999938</c:v>
                </c:pt>
                <c:pt idx="52">
                  <c:v>-1.0004999999999957</c:v>
                </c:pt>
                <c:pt idx="53">
                  <c:v>-0.8618700000000028</c:v>
                </c:pt>
                <c:pt idx="54">
                  <c:v>-0.75283000000000211</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0.4038800000000014</c:v>
                </c:pt>
                <c:pt idx="65">
                  <c:v>0.49953000000000031</c:v>
                </c:pt>
                <c:pt idx="66">
                  <c:v>0.57515000000000005</c:v>
                </c:pt>
                <c:pt idx="67">
                  <c:v>0.6598300000000028</c:v>
                </c:pt>
                <c:pt idx="68">
                  <c:v>0.75186000000000064</c:v>
                </c:pt>
                <c:pt idx="69">
                  <c:v>0.82394000000000234</c:v>
                </c:pt>
                <c:pt idx="70">
                  <c:v>0.88277000000000005</c:v>
                </c:pt>
                <c:pt idx="71">
                  <c:v>0.95420000000000005</c:v>
                </c:pt>
                <c:pt idx="72">
                  <c:v>1.0246999999999957</c:v>
                </c:pt>
                <c:pt idx="73">
                  <c:v>1.0789</c:v>
                </c:pt>
                <c:pt idx="74">
                  <c:v>1.1204000000000001</c:v>
                </c:pt>
                <c:pt idx="75">
                  <c:v>1.1611</c:v>
                </c:pt>
                <c:pt idx="76">
                  <c:v>1.207299999999994</c:v>
                </c:pt>
                <c:pt idx="77">
                  <c:v>1.2401</c:v>
                </c:pt>
                <c:pt idx="78">
                  <c:v>1.2464</c:v>
                </c:pt>
                <c:pt idx="79">
                  <c:v>1.237299999999995</c:v>
                </c:pt>
                <c:pt idx="80">
                  <c:v>1.2252999999999941</c:v>
                </c:pt>
                <c:pt idx="81">
                  <c:v>1.2122999999999957</c:v>
                </c:pt>
                <c:pt idx="82">
                  <c:v>1.1942999999999999</c:v>
                </c:pt>
                <c:pt idx="83">
                  <c:v>1.1704000000000001</c:v>
                </c:pt>
                <c:pt idx="84">
                  <c:v>1.1443000000000001</c:v>
                </c:pt>
                <c:pt idx="85">
                  <c:v>1.1214</c:v>
                </c:pt>
                <c:pt idx="86">
                  <c:v>1.1005</c:v>
                </c:pt>
                <c:pt idx="87">
                  <c:v>1.0631999999999953</c:v>
                </c:pt>
                <c:pt idx="88">
                  <c:v>1.015299999999995</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0.64880000000000282</c:v>
                </c:pt>
                <c:pt idx="98">
                  <c:v>0.60109000000000234</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-0.61375000000000235</c:v>
                </c:pt>
                <c:pt idx="128">
                  <c:v>-0.61561999999999995</c:v>
                </c:pt>
                <c:pt idx="129">
                  <c:v>-0.60980000000000234</c:v>
                </c:pt>
                <c:pt idx="130">
                  <c:v>-0.60024000000000211</c:v>
                </c:pt>
                <c:pt idx="131">
                  <c:v>-0.60612999999999995</c:v>
                </c:pt>
                <c:pt idx="132">
                  <c:v>-0.60645000000000004</c:v>
                </c:pt>
                <c:pt idx="133">
                  <c:v>-0.59758999999999718</c:v>
                </c:pt>
                <c:pt idx="134">
                  <c:v>-0.58490999999999949</c:v>
                </c:pt>
                <c:pt idx="135">
                  <c:v>-0.56838</c:v>
                </c:pt>
                <c:pt idx="136">
                  <c:v>-0.54891999999999996</c:v>
                </c:pt>
                <c:pt idx="137">
                  <c:v>-0.52998999999999996</c:v>
                </c:pt>
                <c:pt idx="138">
                  <c:v>-0.50041999999999764</c:v>
                </c:pt>
                <c:pt idx="139">
                  <c:v>-0.46343000000000001</c:v>
                </c:pt>
                <c:pt idx="140">
                  <c:v>-0.43625000000000008</c:v>
                </c:pt>
                <c:pt idx="141">
                  <c:v>-0.39922000000000141</c:v>
                </c:pt>
                <c:pt idx="142">
                  <c:v>-0.35738000000000153</c:v>
                </c:pt>
                <c:pt idx="143">
                  <c:v>-0.34557000000000032</c:v>
                </c:pt>
                <c:pt idx="144">
                  <c:v>-0.33966000000000141</c:v>
                </c:pt>
                <c:pt idx="145">
                  <c:v>-0.30196000000000117</c:v>
                </c:pt>
                <c:pt idx="146">
                  <c:v>-0.25957000000000002</c:v>
                </c:pt>
                <c:pt idx="147">
                  <c:v>-0.23742000000000021</c:v>
                </c:pt>
                <c:pt idx="148">
                  <c:v>-0.21592000000000044</c:v>
                </c:pt>
                <c:pt idx="149">
                  <c:v>-0.18371000000000076</c:v>
                </c:pt>
                <c:pt idx="150">
                  <c:v>-0.14629000000000056</c:v>
                </c:pt>
                <c:pt idx="151">
                  <c:v>-0.11002000000000002</c:v>
                </c:pt>
                <c:pt idx="152">
                  <c:v>-8.1765000000000046E-2</c:v>
                </c:pt>
                <c:pt idx="153">
                  <c:v>-5.4496000000000329E-2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0.18334000000000056</c:v>
                </c:pt>
                <c:pt idx="170">
                  <c:v>0.17152000000000001</c:v>
                </c:pt>
                <c:pt idx="171">
                  <c:v>0.17885000000000001</c:v>
                </c:pt>
                <c:pt idx="172">
                  <c:v>0.20621000000000062</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4.4896000000000318E-2</c:v>
                </c:pt>
                <c:pt idx="183">
                  <c:v>3.6750000000000005E-2</c:v>
                </c:pt>
                <c:pt idx="184">
                  <c:v>4.3330000000000014E-2</c:v>
                </c:pt>
                <c:pt idx="185">
                  <c:v>5.1549999999999985E-2</c:v>
                </c:pt>
                <c:pt idx="186">
                  <c:v>4.3773000000000013E-2</c:v>
                </c:pt>
                <c:pt idx="187">
                  <c:v>8.4356000000000517E-3</c:v>
                </c:pt>
                <c:pt idx="188">
                  <c:v>-3.9203000000000016E-2</c:v>
                </c:pt>
                <c:pt idx="189">
                  <c:v>-8.4183000000000008E-2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-0.28148000000000117</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1.4016999999999915</c:v>
                </c:pt>
                <c:pt idx="210">
                  <c:v>0.51268999999999998</c:v>
                </c:pt>
                <c:pt idx="211">
                  <c:v>0.10317999999999998</c:v>
                </c:pt>
                <c:pt idx="212">
                  <c:v>0.90749000000000002</c:v>
                </c:pt>
                <c:pt idx="213">
                  <c:v>1.8992</c:v>
                </c:pt>
                <c:pt idx="214">
                  <c:v>2.0337000000000001</c:v>
                </c:pt>
                <c:pt idx="215">
                  <c:v>1.6544000000000001</c:v>
                </c:pt>
                <c:pt idx="216">
                  <c:v>1.7989999999999957</c:v>
                </c:pt>
                <c:pt idx="217">
                  <c:v>2.0101999999999998</c:v>
                </c:pt>
                <c:pt idx="218">
                  <c:v>1.7446999999999953</c:v>
                </c:pt>
                <c:pt idx="219">
                  <c:v>1.6781999999999999</c:v>
                </c:pt>
                <c:pt idx="220">
                  <c:v>1.809799999999995</c:v>
                </c:pt>
                <c:pt idx="221">
                  <c:v>1.5549999999999957</c:v>
                </c:pt>
                <c:pt idx="222">
                  <c:v>1.3353999999999953</c:v>
                </c:pt>
                <c:pt idx="223">
                  <c:v>1.4461999999999957</c:v>
                </c:pt>
                <c:pt idx="224">
                  <c:v>1.3475999999999952</c:v>
                </c:pt>
                <c:pt idx="225">
                  <c:v>1.0611999999999953</c:v>
                </c:pt>
                <c:pt idx="226">
                  <c:v>1.0065999999999957</c:v>
                </c:pt>
                <c:pt idx="227">
                  <c:v>0.9785199999999995</c:v>
                </c:pt>
                <c:pt idx="228">
                  <c:v>0.80847999999999998</c:v>
                </c:pt>
                <c:pt idx="229">
                  <c:v>0.70206999999999997</c:v>
                </c:pt>
                <c:pt idx="230">
                  <c:v>0.5942999999999995</c:v>
                </c:pt>
                <c:pt idx="231">
                  <c:v>0.3848400000000014</c:v>
                </c:pt>
                <c:pt idx="232">
                  <c:v>0.23633999999999999</c:v>
                </c:pt>
                <c:pt idx="233">
                  <c:v>0.14566000000000001</c:v>
                </c:pt>
                <c:pt idx="234">
                  <c:v>-2.0125999999999998E-2</c:v>
                </c:pt>
                <c:pt idx="235">
                  <c:v>-0.18534000000000062</c:v>
                </c:pt>
                <c:pt idx="236">
                  <c:v>-0.29238000000000153</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-1.2118999999999926</c:v>
                </c:pt>
                <c:pt idx="246">
                  <c:v>-1.2608999999999952</c:v>
                </c:pt>
                <c:pt idx="247">
                  <c:v>-1.3087</c:v>
                </c:pt>
                <c:pt idx="248">
                  <c:v>-1.339899999999995</c:v>
                </c:pt>
                <c:pt idx="249">
                  <c:v>-1.3636999999999952</c:v>
                </c:pt>
                <c:pt idx="250">
                  <c:v>-1.3920999999999999</c:v>
                </c:pt>
                <c:pt idx="251">
                  <c:v>-1.4013999999999927</c:v>
                </c:pt>
                <c:pt idx="252">
                  <c:v>-1.3988</c:v>
                </c:pt>
                <c:pt idx="253">
                  <c:v>-1.3997999999999957</c:v>
                </c:pt>
                <c:pt idx="254">
                  <c:v>-1.3973</c:v>
                </c:pt>
                <c:pt idx="255">
                  <c:v>-1.3772</c:v>
                </c:pt>
                <c:pt idx="256">
                  <c:v>-1.3386</c:v>
                </c:pt>
                <c:pt idx="257">
                  <c:v>-1.295699999999995</c:v>
                </c:pt>
                <c:pt idx="258">
                  <c:v>-1.265299999999995</c:v>
                </c:pt>
                <c:pt idx="259">
                  <c:v>-1.2458999999999929</c:v>
                </c:pt>
                <c:pt idx="260">
                  <c:v>-1.214</c:v>
                </c:pt>
                <c:pt idx="261">
                  <c:v>-1.1623000000000001</c:v>
                </c:pt>
                <c:pt idx="262">
                  <c:v>-1.1041000000000001</c:v>
                </c:pt>
                <c:pt idx="263">
                  <c:v>-1.049799999999995</c:v>
                </c:pt>
                <c:pt idx="264">
                  <c:v>-0.99707000000000001</c:v>
                </c:pt>
                <c:pt idx="265">
                  <c:v>-0.94338999999999951</c:v>
                </c:pt>
                <c:pt idx="266">
                  <c:v>-0.89185999999999999</c:v>
                </c:pt>
                <c:pt idx="267">
                  <c:v>-0.83972000000000246</c:v>
                </c:pt>
                <c:pt idx="268">
                  <c:v>-0.77979000000000376</c:v>
                </c:pt>
                <c:pt idx="269">
                  <c:v>-0.71440999999999999</c:v>
                </c:pt>
                <c:pt idx="270">
                  <c:v>-0.6499500000000028</c:v>
                </c:pt>
                <c:pt idx="271">
                  <c:v>-0.59287000000000001</c:v>
                </c:pt>
                <c:pt idx="272">
                  <c:v>-0.53817999999999999</c:v>
                </c:pt>
                <c:pt idx="273">
                  <c:v>-0.47295000000000031</c:v>
                </c:pt>
                <c:pt idx="274">
                  <c:v>-0.38931000000000193</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0.43108000000000141</c:v>
                </c:pt>
                <c:pt idx="288">
                  <c:v>0.47342000000000117</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0.76985000000000281</c:v>
                </c:pt>
                <c:pt idx="300">
                  <c:v>0.76549000000000234</c:v>
                </c:pt>
                <c:pt idx="301">
                  <c:v>0.74668000000000234</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0.38751000000000141</c:v>
                </c:pt>
                <c:pt idx="316">
                  <c:v>0.36503000000000002</c:v>
                </c:pt>
                <c:pt idx="317">
                  <c:v>0.35545000000000032</c:v>
                </c:pt>
                <c:pt idx="318">
                  <c:v>0.34256000000000031</c:v>
                </c:pt>
                <c:pt idx="319">
                  <c:v>0.32061000000000117</c:v>
                </c:pt>
                <c:pt idx="320">
                  <c:v>0.28087000000000117</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-5.4718000000000287E-2</c:v>
                </c:pt>
                <c:pt idx="329">
                  <c:v>-7.1549000000000001E-2</c:v>
                </c:pt>
                <c:pt idx="330">
                  <c:v>-8.1904000000000046E-2</c:v>
                </c:pt>
                <c:pt idx="331">
                  <c:v>-0.10072000000000028</c:v>
                </c:pt>
                <c:pt idx="332">
                  <c:v>-0.12778999999999999</c:v>
                </c:pt>
                <c:pt idx="333">
                  <c:v>-0.14925000000000024</c:v>
                </c:pt>
                <c:pt idx="334">
                  <c:v>-0.16694000000000062</c:v>
                </c:pt>
                <c:pt idx="335">
                  <c:v>-0.19597999999999999</c:v>
                </c:pt>
                <c:pt idx="336">
                  <c:v>-0.23326000000000024</c:v>
                </c:pt>
                <c:pt idx="337">
                  <c:v>-0.26100000000000001</c:v>
                </c:pt>
                <c:pt idx="338">
                  <c:v>-0.28257000000000032</c:v>
                </c:pt>
                <c:pt idx="339">
                  <c:v>-0.30679000000000001</c:v>
                </c:pt>
                <c:pt idx="340">
                  <c:v>-0.32471000000000105</c:v>
                </c:pt>
                <c:pt idx="341">
                  <c:v>-0.33228000000000141</c:v>
                </c:pt>
                <c:pt idx="342">
                  <c:v>-0.34338000000000141</c:v>
                </c:pt>
                <c:pt idx="343">
                  <c:v>-0.35804000000000002</c:v>
                </c:pt>
                <c:pt idx="344">
                  <c:v>-0.37229000000000001</c:v>
                </c:pt>
                <c:pt idx="345">
                  <c:v>-0.38227000000000105</c:v>
                </c:pt>
                <c:pt idx="346">
                  <c:v>-0.39351000000000164</c:v>
                </c:pt>
                <c:pt idx="347">
                  <c:v>-0.40425</c:v>
                </c:pt>
                <c:pt idx="348">
                  <c:v>-0.40723000000000004</c:v>
                </c:pt>
                <c:pt idx="349">
                  <c:v>-0.40727000000000002</c:v>
                </c:pt>
                <c:pt idx="350">
                  <c:v>-0.41370000000000001</c:v>
                </c:pt>
                <c:pt idx="351">
                  <c:v>-0.42240000000000105</c:v>
                </c:pt>
                <c:pt idx="352">
                  <c:v>-0.41899000000000008</c:v>
                </c:pt>
                <c:pt idx="353">
                  <c:v>-0.40644000000000002</c:v>
                </c:pt>
                <c:pt idx="354">
                  <c:v>-0.38753000000000032</c:v>
                </c:pt>
                <c:pt idx="355">
                  <c:v>-0.36806000000000105</c:v>
                </c:pt>
                <c:pt idx="356">
                  <c:v>-0.35337000000000141</c:v>
                </c:pt>
                <c:pt idx="357">
                  <c:v>-0.34385000000000032</c:v>
                </c:pt>
                <c:pt idx="358">
                  <c:v>-0.3373200000000024</c:v>
                </c:pt>
                <c:pt idx="359">
                  <c:v>-0.32628000000000135</c:v>
                </c:pt>
                <c:pt idx="360">
                  <c:v>-0.31001000000000117</c:v>
                </c:pt>
                <c:pt idx="361">
                  <c:v>-0.29264000000000001</c:v>
                </c:pt>
                <c:pt idx="362">
                  <c:v>-0.27452000000000032</c:v>
                </c:pt>
                <c:pt idx="363">
                  <c:v>-0.24430000000000004</c:v>
                </c:pt>
                <c:pt idx="364">
                  <c:v>-0.20349000000000061</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7.5716000000000394E-2</c:v>
                </c:pt>
                <c:pt idx="381">
                  <c:v>9.3523000000000522E-2</c:v>
                </c:pt>
                <c:pt idx="382">
                  <c:v>0.10518000000000002</c:v>
                </c:pt>
                <c:pt idx="383">
                  <c:v>0.10740000000000002</c:v>
                </c:pt>
                <c:pt idx="384">
                  <c:v>0.11136</c:v>
                </c:pt>
                <c:pt idx="385">
                  <c:v>0.11965000000000002</c:v>
                </c:pt>
                <c:pt idx="386">
                  <c:v>0.12391000000000002</c:v>
                </c:pt>
                <c:pt idx="387">
                  <c:v>0.11862000000000027</c:v>
                </c:pt>
                <c:pt idx="388">
                  <c:v>0.1106</c:v>
                </c:pt>
                <c:pt idx="389">
                  <c:v>0.10345</c:v>
                </c:pt>
                <c:pt idx="390">
                  <c:v>9.682400000000041E-2</c:v>
                </c:pt>
                <c:pt idx="391">
                  <c:v>9.7213000000000008E-2</c:v>
                </c:pt>
                <c:pt idx="392">
                  <c:v>0.10414000000000002</c:v>
                </c:pt>
                <c:pt idx="393">
                  <c:v>0.10906000000000028</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-7.9156000000000282E-2</c:v>
                </c:pt>
                <c:pt idx="411">
                  <c:v>-7.1470000000000006E-2</c:v>
                </c:pt>
                <c:pt idx="412">
                  <c:v>-7.9452000000000134E-2</c:v>
                </c:pt>
                <c:pt idx="413">
                  <c:v>-9.648799999999999E-2</c:v>
                </c:pt>
                <c:pt idx="414">
                  <c:v>-0.11398</c:v>
                </c:pt>
                <c:pt idx="415">
                  <c:v>-0.13503000000000001</c:v>
                </c:pt>
                <c:pt idx="416">
                  <c:v>-0.16461999999999999</c:v>
                </c:pt>
                <c:pt idx="417">
                  <c:v>-0.1948</c:v>
                </c:pt>
                <c:pt idx="418">
                  <c:v>-0.21239000000000041</c:v>
                </c:pt>
                <c:pt idx="419">
                  <c:v>-0.21874000000000088</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-0.17674000000000062</c:v>
                </c:pt>
                <c:pt idx="428">
                  <c:v>-0.15759000000000062</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0.15376000000000062</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151410560"/>
        <c:axId val="151412096"/>
      </c:scatterChart>
      <c:valAx>
        <c:axId val="151410560"/>
        <c:scaling>
          <c:orientation val="minMax"/>
          <c:max val="45"/>
          <c:min val="0"/>
        </c:scaling>
        <c:delete val="1"/>
        <c:axPos val="b"/>
        <c:numFmt formatCode="General" sourceLinked="1"/>
        <c:majorTickMark val="none"/>
        <c:minorTickMark val="none"/>
        <c:tickLblPos val="none"/>
        <c:crossAx val="151412096"/>
        <c:crosses val="autoZero"/>
        <c:crossBetween val="midCat"/>
        <c:majorUnit val="5"/>
        <c:minorUnit val="4"/>
      </c:valAx>
      <c:valAx>
        <c:axId val="151412096"/>
        <c:scaling>
          <c:orientation val="minMax"/>
          <c:max val="4"/>
          <c:min val="-4"/>
        </c:scaling>
        <c:delete val="1"/>
        <c:axPos val="l"/>
        <c:numFmt formatCode="General" sourceLinked="1"/>
        <c:majorTickMark val="out"/>
        <c:minorTickMark val="none"/>
        <c:tickLblPos val="none"/>
        <c:crossAx val="151410560"/>
        <c:crossesAt val="0"/>
        <c:crossBetween val="midCat"/>
        <c:majorUnit val="2"/>
      </c:valAx>
      <c:spPr>
        <a:noFill/>
        <a:ln w="25400">
          <a:noFill/>
        </a:ln>
      </c:spPr>
    </c:plotArea>
    <c:plotVisOnly val="1"/>
    <c:dispBlanksAs val="gap"/>
    <c:showDLblsOverMax val="0"/>
  </c:chart>
  <c:spPr>
    <a:noFill/>
    <a:ln>
      <a:noFill/>
    </a:ln>
  </c:sp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5"/>
          <c:y val="7.4016112569262174E-2"/>
          <c:w val="0.83516206628054679"/>
          <c:h val="0.70537802566345875"/>
        </c:manualLayout>
      </c:layout>
      <c:scatterChart>
        <c:scatterStyle val="smoothMarker"/>
        <c:varyColors val="0"/>
        <c:ser>
          <c:idx val="0"/>
          <c:order val="0"/>
          <c:spPr>
            <a:ln w="38100">
              <a:solidFill>
                <a:schemeClr val="tx1"/>
              </a:solidFill>
            </a:ln>
          </c:spPr>
          <c:marker>
            <c:symbol val="none"/>
          </c:marker>
          <c:dPt>
            <c:idx val="37"/>
            <c:bubble3D val="0"/>
            <c:spPr>
              <a:ln w="38100">
                <a:solidFill>
                  <a:schemeClr val="tx1"/>
                </a:solidFill>
                <a:prstDash val="sysDash"/>
              </a:ln>
            </c:spPr>
          </c:dPt>
          <c:xVal>
            <c:numRef>
              <c:f>faucetStreamToFile.csv!$A$1:$A$448</c:f>
              <c:numCache>
                <c:formatCode>General</c:formatCode>
                <c:ptCount val="448"/>
                <c:pt idx="0">
                  <c:v>1.0000000000000041E-3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1.0009999999999952</c:v>
                </c:pt>
                <c:pt idx="11">
                  <c:v>1.101</c:v>
                </c:pt>
                <c:pt idx="12">
                  <c:v>1.200999999999995</c:v>
                </c:pt>
                <c:pt idx="13">
                  <c:v>1.3009999999999957</c:v>
                </c:pt>
                <c:pt idx="14">
                  <c:v>1.4009999999999938</c:v>
                </c:pt>
                <c:pt idx="15">
                  <c:v>1.5009999999999952</c:v>
                </c:pt>
                <c:pt idx="16">
                  <c:v>1.601</c:v>
                </c:pt>
                <c:pt idx="17">
                  <c:v>1.700999999999995</c:v>
                </c:pt>
                <c:pt idx="18">
                  <c:v>1.8009999999999957</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46.580999999999996</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46.692000000000135</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45.150999999999996</c:v>
                </c:pt>
                <c:pt idx="46">
                  <c:v>45.083000000000006</c:v>
                </c:pt>
                <c:pt idx="47">
                  <c:v>45.038000000000011</c:v>
                </c:pt>
                <c:pt idx="48">
                  <c:v>44.965000000000003</c:v>
                </c:pt>
                <c:pt idx="49">
                  <c:v>44.910999999999994</c:v>
                </c:pt>
                <c:pt idx="50">
                  <c:v>44.879999999999995</c:v>
                </c:pt>
                <c:pt idx="51">
                  <c:v>44.839000000000006</c:v>
                </c:pt>
                <c:pt idx="52">
                  <c:v>44.803999999999995</c:v>
                </c:pt>
                <c:pt idx="53">
                  <c:v>44.786000000000001</c:v>
                </c:pt>
                <c:pt idx="54">
                  <c:v>44.765000000000136</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44.955999999999996</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45.900999999999996</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46.195000000000135</c:v>
                </c:pt>
                <c:pt idx="99">
                  <c:v>46.213000000000001</c:v>
                </c:pt>
                <c:pt idx="100">
                  <c:v>46.229000000000013</c:v>
                </c:pt>
                <c:pt idx="101">
                  <c:v>46.242000000000012</c:v>
                </c:pt>
                <c:pt idx="102">
                  <c:v>46.254000000000005</c:v>
                </c:pt>
                <c:pt idx="103">
                  <c:v>46.263000000000012</c:v>
                </c:pt>
                <c:pt idx="104">
                  <c:v>46.268000000000136</c:v>
                </c:pt>
                <c:pt idx="105">
                  <c:v>46.27</c:v>
                </c:pt>
                <c:pt idx="106">
                  <c:v>46.27</c:v>
                </c:pt>
                <c:pt idx="107">
                  <c:v>46.265000000000136</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46.086999999999996</c:v>
                </c:pt>
                <c:pt idx="120">
                  <c:v>46.061</c:v>
                </c:pt>
                <c:pt idx="121">
                  <c:v>46.035000000000011</c:v>
                </c:pt>
                <c:pt idx="122">
                  <c:v>46.01</c:v>
                </c:pt>
                <c:pt idx="123">
                  <c:v>45.984999999999999</c:v>
                </c:pt>
                <c:pt idx="124">
                  <c:v>45.958999999999996</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45.628000000000135</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45.510999999999996</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45.628000000000135</c:v>
                </c:pt>
                <c:pt idx="175">
                  <c:v>45.635000000000012</c:v>
                </c:pt>
                <c:pt idx="176">
                  <c:v>45.64</c:v>
                </c:pt>
                <c:pt idx="177">
                  <c:v>45.645000000000003</c:v>
                </c:pt>
                <c:pt idx="178">
                  <c:v>45.648000000000003</c:v>
                </c:pt>
                <c:pt idx="179">
                  <c:v>45.650999999999996</c:v>
                </c:pt>
                <c:pt idx="180">
                  <c:v>45.652000000000001</c:v>
                </c:pt>
                <c:pt idx="181">
                  <c:v>45.653999999999996</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47.650999999999996</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47.722000000000151</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47.195000000000135</c:v>
                </c:pt>
                <c:pt idx="248">
                  <c:v>47.136000000000003</c:v>
                </c:pt>
                <c:pt idx="249">
                  <c:v>47.076000000000001</c:v>
                </c:pt>
                <c:pt idx="250">
                  <c:v>47.019000000000005</c:v>
                </c:pt>
                <c:pt idx="251">
                  <c:v>46.958999999999996</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46.192000000000135</c:v>
                </c:pt>
                <c:pt idx="269">
                  <c:v>46.168000000000013</c:v>
                </c:pt>
                <c:pt idx="270">
                  <c:v>46.145000000000003</c:v>
                </c:pt>
                <c:pt idx="271">
                  <c:v>46.125000000000135</c:v>
                </c:pt>
                <c:pt idx="272">
                  <c:v>46.109000000000002</c:v>
                </c:pt>
                <c:pt idx="273">
                  <c:v>46.097000000000001</c:v>
                </c:pt>
                <c:pt idx="274">
                  <c:v>46.088000000000001</c:v>
                </c:pt>
                <c:pt idx="275">
                  <c:v>46.080999999999996</c:v>
                </c:pt>
                <c:pt idx="276">
                  <c:v>46.076000000000001</c:v>
                </c:pt>
                <c:pt idx="277">
                  <c:v>46.072000000000003</c:v>
                </c:pt>
                <c:pt idx="278">
                  <c:v>46.071000000000005</c:v>
                </c:pt>
                <c:pt idx="279">
                  <c:v>46.072000000000003</c:v>
                </c:pt>
                <c:pt idx="280">
                  <c:v>46.077000000000005</c:v>
                </c:pt>
                <c:pt idx="281">
                  <c:v>46.083999999999996</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46.339999999999996</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46.653999999999996</c:v>
                </c:pt>
                <c:pt idx="304">
                  <c:v>46.684000000000005</c:v>
                </c:pt>
                <c:pt idx="305">
                  <c:v>46.714000000000006</c:v>
                </c:pt>
                <c:pt idx="306">
                  <c:v>46.744</c:v>
                </c:pt>
                <c:pt idx="307">
                  <c:v>46.77</c:v>
                </c:pt>
                <c:pt idx="308">
                  <c:v>46.795000000000158</c:v>
                </c:pt>
                <c:pt idx="309">
                  <c:v>46.818999999999996</c:v>
                </c:pt>
                <c:pt idx="310">
                  <c:v>46.840999999999994</c:v>
                </c:pt>
                <c:pt idx="311">
                  <c:v>46.862000000000002</c:v>
                </c:pt>
                <c:pt idx="312">
                  <c:v>46.879999999999995</c:v>
                </c:pt>
                <c:pt idx="313">
                  <c:v>46.894000000000005</c:v>
                </c:pt>
                <c:pt idx="314">
                  <c:v>46.910999999999994</c:v>
                </c:pt>
                <c:pt idx="315">
                  <c:v>46.925000000000011</c:v>
                </c:pt>
                <c:pt idx="316">
                  <c:v>46.94</c:v>
                </c:pt>
                <c:pt idx="317">
                  <c:v>46.952999999999996</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46.986999999999995</c:v>
                </c:pt>
                <c:pt idx="329">
                  <c:v>46.983000000000004</c:v>
                </c:pt>
                <c:pt idx="330">
                  <c:v>46.977000000000004</c:v>
                </c:pt>
                <c:pt idx="331">
                  <c:v>46.97</c:v>
                </c:pt>
                <c:pt idx="332">
                  <c:v>46.964000000000006</c:v>
                </c:pt>
                <c:pt idx="333">
                  <c:v>46.955999999999996</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46.836999999999996</c:v>
                </c:pt>
                <c:pt idx="343">
                  <c:v>46.82</c:v>
                </c:pt>
                <c:pt idx="344">
                  <c:v>46.803999999999995</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46.650999999999996</c:v>
                </c:pt>
                <c:pt idx="354">
                  <c:v>46.636000000000003</c:v>
                </c:pt>
                <c:pt idx="355">
                  <c:v>46.621000000000002</c:v>
                </c:pt>
                <c:pt idx="356">
                  <c:v>46.608000000000011</c:v>
                </c:pt>
                <c:pt idx="357">
                  <c:v>46.593000000000011</c:v>
                </c:pt>
                <c:pt idx="358">
                  <c:v>46.580999999999996</c:v>
                </c:pt>
                <c:pt idx="359">
                  <c:v>46.568000000000012</c:v>
                </c:pt>
                <c:pt idx="360">
                  <c:v>46.556999999999995</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46.516999999999996</c:v>
                </c:pt>
                <c:pt idx="381">
                  <c:v>46.522000000000013</c:v>
                </c:pt>
                <c:pt idx="382">
                  <c:v>46.526000000000003</c:v>
                </c:pt>
                <c:pt idx="383">
                  <c:v>46.532000000000011</c:v>
                </c:pt>
                <c:pt idx="384">
                  <c:v>46.537000000000006</c:v>
                </c:pt>
                <c:pt idx="385">
                  <c:v>46.542000000000002</c:v>
                </c:pt>
                <c:pt idx="386">
                  <c:v>46.546000000000006</c:v>
                </c:pt>
                <c:pt idx="387">
                  <c:v>46.550999999999995</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46.586999999999996</c:v>
                </c:pt>
                <c:pt idx="403">
                  <c:v>46.583000000000006</c:v>
                </c:pt>
                <c:pt idx="404">
                  <c:v>46.578000000000003</c:v>
                </c:pt>
                <c:pt idx="405">
                  <c:v>46.575000000000003</c:v>
                </c:pt>
                <c:pt idx="406">
                  <c:v>46.57</c:v>
                </c:pt>
                <c:pt idx="407">
                  <c:v>46.566000000000003</c:v>
                </c:pt>
                <c:pt idx="408">
                  <c:v>46.563000000000002</c:v>
                </c:pt>
                <c:pt idx="409">
                  <c:v>46.56</c:v>
                </c:pt>
                <c:pt idx="410">
                  <c:v>46.556999999999995</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46.416999999999994</c:v>
                </c:pt>
                <c:pt idx="429">
                  <c:v>46.411999999999999</c:v>
                </c:pt>
                <c:pt idx="430">
                  <c:v>46.408000000000001</c:v>
                </c:pt>
                <c:pt idx="431">
                  <c:v>46.403999999999996</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51424000"/>
        <c:axId val="151442176"/>
      </c:scatterChart>
      <c:valAx>
        <c:axId val="151424000"/>
        <c:scaling>
          <c:orientation val="minMax"/>
          <c:max val="45"/>
          <c:min val="0"/>
        </c:scaling>
        <c:delete val="1"/>
        <c:axPos val="b"/>
        <c:numFmt formatCode="General" sourceLinked="1"/>
        <c:majorTickMark val="in"/>
        <c:minorTickMark val="none"/>
        <c:tickLblPos val="none"/>
        <c:crossAx val="151442176"/>
        <c:crosses val="autoZero"/>
        <c:crossBetween val="midCat"/>
        <c:majorUnit val="5"/>
        <c:minorUnit val="4"/>
      </c:valAx>
      <c:valAx>
        <c:axId val="151442176"/>
        <c:scaling>
          <c:orientation val="minMax"/>
          <c:max val="50"/>
          <c:min val="42"/>
        </c:scaling>
        <c:delete val="1"/>
        <c:axPos val="l"/>
        <c:numFmt formatCode="General" sourceLinked="1"/>
        <c:majorTickMark val="out"/>
        <c:minorTickMark val="none"/>
        <c:tickLblPos val="none"/>
        <c:crossAx val="151424000"/>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83"/>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1.0000000000000041E-3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1.0009999999999952</c:v>
                </c:pt>
                <c:pt idx="11">
                  <c:v>1.101</c:v>
                </c:pt>
                <c:pt idx="12">
                  <c:v>1.200999999999995</c:v>
                </c:pt>
                <c:pt idx="13">
                  <c:v>1.3009999999999957</c:v>
                </c:pt>
                <c:pt idx="14">
                  <c:v>1.4009999999999938</c:v>
                </c:pt>
                <c:pt idx="15">
                  <c:v>1.5009999999999952</c:v>
                </c:pt>
                <c:pt idx="16">
                  <c:v>1.601</c:v>
                </c:pt>
                <c:pt idx="17">
                  <c:v>1.700999999999995</c:v>
                </c:pt>
                <c:pt idx="18">
                  <c:v>1.8009999999999957</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44.725000000000158</c:v>
                </c:pt>
                <c:pt idx="59">
                  <c:v>44.897000000000006</c:v>
                </c:pt>
                <c:pt idx="60">
                  <c:v>44.759</c:v>
                </c:pt>
                <c:pt idx="61">
                  <c:v>44.765000000000136</c:v>
                </c:pt>
                <c:pt idx="62">
                  <c:v>44.620000000000012</c:v>
                </c:pt>
                <c:pt idx="63">
                  <c:v>44.774000000000001</c:v>
                </c:pt>
                <c:pt idx="64">
                  <c:v>44.798000000000158</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45.268000000000136</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46.262000000000135</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46.225000000000158</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47.268000000000136</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47.692000000000135</c:v>
                </c:pt>
                <c:pt idx="237">
                  <c:v>47.572000000000003</c:v>
                </c:pt>
                <c:pt idx="238">
                  <c:v>47.628000000000135</c:v>
                </c:pt>
                <c:pt idx="239">
                  <c:v>47.742000000000012</c:v>
                </c:pt>
                <c:pt idx="240">
                  <c:v>47.516999999999996</c:v>
                </c:pt>
                <c:pt idx="241">
                  <c:v>47.375</c:v>
                </c:pt>
                <c:pt idx="242">
                  <c:v>47.438000000000002</c:v>
                </c:pt>
                <c:pt idx="243">
                  <c:v>47.52</c:v>
                </c:pt>
                <c:pt idx="244">
                  <c:v>47.365000000000002</c:v>
                </c:pt>
                <c:pt idx="245">
                  <c:v>47.262000000000135</c:v>
                </c:pt>
                <c:pt idx="246">
                  <c:v>47.273000000000003</c:v>
                </c:pt>
                <c:pt idx="247">
                  <c:v>47.222000000000151</c:v>
                </c:pt>
                <c:pt idx="248">
                  <c:v>47.047000000000004</c:v>
                </c:pt>
                <c:pt idx="249">
                  <c:v>47.073</c:v>
                </c:pt>
                <c:pt idx="250">
                  <c:v>46.908000000000001</c:v>
                </c:pt>
                <c:pt idx="251">
                  <c:v>46.832000000000001</c:v>
                </c:pt>
                <c:pt idx="252">
                  <c:v>46.817999999999998</c:v>
                </c:pt>
                <c:pt idx="253">
                  <c:v>46.833000000000006</c:v>
                </c:pt>
                <c:pt idx="254">
                  <c:v>46.728000000000158</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46.125000000000135</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46.295000000000158</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46.792000000000158</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66502784"/>
        <c:axId val="166504320"/>
      </c:scatterChart>
      <c:valAx>
        <c:axId val="166502784"/>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66504320"/>
        <c:crosses val="autoZero"/>
        <c:crossBetween val="midCat"/>
        <c:majorUnit val="5"/>
        <c:minorUnit val="4"/>
      </c:valAx>
      <c:valAx>
        <c:axId val="166504320"/>
        <c:scaling>
          <c:orientation val="minMax"/>
          <c:max val="48"/>
          <c:min val="44"/>
        </c:scaling>
        <c:delete val="0"/>
        <c:axPos val="l"/>
        <c:numFmt formatCode="General" sourceLinked="1"/>
        <c:majorTickMark val="out"/>
        <c:minorTickMark val="none"/>
        <c:tickLblPos val="nextTo"/>
        <c:txPr>
          <a:bodyPr/>
          <a:lstStyle/>
          <a:p>
            <a:pPr>
              <a:defRPr sz="1800"/>
            </a:pPr>
            <a:endParaRPr lang="en-US"/>
          </a:p>
        </c:txPr>
        <c:crossAx val="166502784"/>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477"/>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1.0000000000000041E-3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1.0009999999999952</c:v>
                </c:pt>
                <c:pt idx="11">
                  <c:v>1.101</c:v>
                </c:pt>
                <c:pt idx="12">
                  <c:v>1.200999999999995</c:v>
                </c:pt>
                <c:pt idx="13">
                  <c:v>1.3009999999999957</c:v>
                </c:pt>
                <c:pt idx="14">
                  <c:v>1.4009999999999938</c:v>
                </c:pt>
                <c:pt idx="15">
                  <c:v>1.5009999999999952</c:v>
                </c:pt>
                <c:pt idx="16">
                  <c:v>1.601</c:v>
                </c:pt>
                <c:pt idx="17">
                  <c:v>1.700999999999995</c:v>
                </c:pt>
                <c:pt idx="18">
                  <c:v>1.8009999999999957</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44.725000000000158</c:v>
                </c:pt>
                <c:pt idx="59">
                  <c:v>44.897000000000006</c:v>
                </c:pt>
                <c:pt idx="60">
                  <c:v>44.759</c:v>
                </c:pt>
                <c:pt idx="61">
                  <c:v>44.765000000000136</c:v>
                </c:pt>
                <c:pt idx="62">
                  <c:v>44.620000000000012</c:v>
                </c:pt>
                <c:pt idx="63">
                  <c:v>44.774000000000001</c:v>
                </c:pt>
                <c:pt idx="64">
                  <c:v>44.798000000000158</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45.268000000000136</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46.262000000000135</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46.225000000000158</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47.268000000000136</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47.692000000000135</c:v>
                </c:pt>
                <c:pt idx="237">
                  <c:v>47.572000000000003</c:v>
                </c:pt>
                <c:pt idx="238">
                  <c:v>47.628000000000135</c:v>
                </c:pt>
                <c:pt idx="239">
                  <c:v>47.742000000000012</c:v>
                </c:pt>
                <c:pt idx="240">
                  <c:v>47.516999999999996</c:v>
                </c:pt>
                <c:pt idx="241">
                  <c:v>47.375</c:v>
                </c:pt>
                <c:pt idx="242">
                  <c:v>47.438000000000002</c:v>
                </c:pt>
                <c:pt idx="243">
                  <c:v>47.52</c:v>
                </c:pt>
                <c:pt idx="244">
                  <c:v>47.365000000000002</c:v>
                </c:pt>
                <c:pt idx="245">
                  <c:v>47.262000000000135</c:v>
                </c:pt>
                <c:pt idx="246">
                  <c:v>47.273000000000003</c:v>
                </c:pt>
                <c:pt idx="247">
                  <c:v>47.222000000000151</c:v>
                </c:pt>
                <c:pt idx="248">
                  <c:v>47.047000000000004</c:v>
                </c:pt>
                <c:pt idx="249">
                  <c:v>47.073</c:v>
                </c:pt>
                <c:pt idx="250">
                  <c:v>46.908000000000001</c:v>
                </c:pt>
                <c:pt idx="251">
                  <c:v>46.832000000000001</c:v>
                </c:pt>
                <c:pt idx="252">
                  <c:v>46.817999999999998</c:v>
                </c:pt>
                <c:pt idx="253">
                  <c:v>46.833000000000006</c:v>
                </c:pt>
                <c:pt idx="254">
                  <c:v>46.728000000000158</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46.125000000000135</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46.295000000000158</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46.792000000000158</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66512128"/>
        <c:axId val="166513664"/>
      </c:scatterChart>
      <c:valAx>
        <c:axId val="166512128"/>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66513664"/>
        <c:crosses val="autoZero"/>
        <c:crossBetween val="midCat"/>
        <c:majorUnit val="5"/>
        <c:minorUnit val="4"/>
      </c:valAx>
      <c:valAx>
        <c:axId val="166513664"/>
        <c:scaling>
          <c:orientation val="minMax"/>
          <c:max val="2"/>
          <c:min val="-2"/>
        </c:scaling>
        <c:delete val="0"/>
        <c:axPos val="l"/>
        <c:numFmt formatCode="General" sourceLinked="1"/>
        <c:majorTickMark val="out"/>
        <c:minorTickMark val="none"/>
        <c:tickLblPos val="nextTo"/>
        <c:txPr>
          <a:bodyPr/>
          <a:lstStyle/>
          <a:p>
            <a:pPr>
              <a:defRPr sz="1800"/>
            </a:pPr>
            <a:endParaRPr lang="en-US"/>
          </a:p>
        </c:txPr>
        <c:crossAx val="166512128"/>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Open Events</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invertIfNegative val="0"/>
          <c:dLbls>
            <c:dLbl>
              <c:idx val="10"/>
              <c:layout>
                <c:manualLayout>
                  <c:x val="1.5277668416447942E-2"/>
                  <c:y val="-2.4803149606299258E-3"/>
                </c:manualLayout>
              </c:layout>
              <c:showLegendKey val="0"/>
              <c:showVal val="1"/>
              <c:showCatName val="0"/>
              <c:showSerName val="0"/>
              <c:showPercent val="0"/>
              <c:showBubbleSize val="0"/>
            </c:dLbl>
            <c:dLbl>
              <c:idx val="11"/>
              <c:layout>
                <c:manualLayout>
                  <c:x val="3.1944444444444442E-2"/>
                  <c:y val="-8.0645161290322682E-3"/>
                </c:manualLayout>
              </c:layout>
              <c:showLegendKey val="0"/>
              <c:showVal val="1"/>
              <c:showCatName val="0"/>
              <c:showSerName val="0"/>
              <c:showPercent val="0"/>
              <c:showBubbleSize val="0"/>
            </c:dLbl>
            <c:numFmt formatCode="0.0%" sourceLinked="0"/>
            <c:txPr>
              <a:bodyPr rot="-2700000"/>
              <a:lstStyle/>
              <a:p>
                <a:pPr>
                  <a:defRPr sz="1600"/>
                </a:pPr>
                <a:endParaRPr lang="en-US"/>
              </a:p>
            </c:txPr>
            <c:showLegendKey val="0"/>
            <c:showVal val="0"/>
            <c:showCatName val="0"/>
            <c:showSerName val="0"/>
            <c:showPercent val="0"/>
            <c:showBubbleSize val="0"/>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Sheet2!$B$1:$B$12</c:f>
              <c:numCache>
                <c:formatCode>0.00%</c:formatCode>
                <c:ptCount val="12"/>
                <c:pt idx="0">
                  <c:v>1</c:v>
                </c:pt>
                <c:pt idx="1">
                  <c:v>0.96400000000000063</c:v>
                </c:pt>
                <c:pt idx="2">
                  <c:v>1</c:v>
                </c:pt>
                <c:pt idx="3">
                  <c:v>0.96200000000000063</c:v>
                </c:pt>
                <c:pt idx="4">
                  <c:v>1</c:v>
                </c:pt>
                <c:pt idx="5">
                  <c:v>1</c:v>
                </c:pt>
                <c:pt idx="6">
                  <c:v>1</c:v>
                </c:pt>
                <c:pt idx="7">
                  <c:v>1</c:v>
                </c:pt>
                <c:pt idx="8">
                  <c:v>0.97100000000000064</c:v>
                </c:pt>
                <c:pt idx="9">
                  <c:v>0.97100000000000064</c:v>
                </c:pt>
                <c:pt idx="10">
                  <c:v>0.98899999999999999</c:v>
                </c:pt>
                <c:pt idx="11">
                  <c:v>0.97900000000000065</c:v>
                </c:pt>
              </c:numCache>
            </c:numRef>
          </c:val>
        </c:ser>
        <c:ser>
          <c:idx val="1"/>
          <c:order val="1"/>
          <c:tx>
            <c:v>Close Events</c:v>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invertIfNegative val="0"/>
          <c:dLbls>
            <c:dLbl>
              <c:idx val="10"/>
              <c:layout>
                <c:manualLayout>
                  <c:x val="2.9166666666666771E-2"/>
                  <c:y val="-1.3440860215053788E-2"/>
                </c:manualLayout>
              </c:layout>
              <c:showLegendKey val="0"/>
              <c:showVal val="1"/>
              <c:showCatName val="0"/>
              <c:showSerName val="0"/>
              <c:showPercent val="0"/>
              <c:showBubbleSize val="0"/>
            </c:dLbl>
            <c:numFmt formatCode="0.0%" sourceLinked="0"/>
            <c:txPr>
              <a:bodyPr rot="-2700000"/>
              <a:lstStyle/>
              <a:p>
                <a:pPr>
                  <a:defRPr sz="1600"/>
                </a:pPr>
                <a:endParaRPr lang="en-US"/>
              </a:p>
            </c:txPr>
            <c:showLegendKey val="0"/>
            <c:showVal val="0"/>
            <c:showCatName val="0"/>
            <c:showSerName val="0"/>
            <c:showPercent val="0"/>
            <c:showBubbleSize val="0"/>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Sheet2!$C$1:$C$12</c:f>
              <c:numCache>
                <c:formatCode>0.00%</c:formatCode>
                <c:ptCount val="12"/>
                <c:pt idx="0">
                  <c:v>1</c:v>
                </c:pt>
                <c:pt idx="1">
                  <c:v>1</c:v>
                </c:pt>
                <c:pt idx="2">
                  <c:v>1</c:v>
                </c:pt>
                <c:pt idx="3">
                  <c:v>1</c:v>
                </c:pt>
                <c:pt idx="4">
                  <c:v>1</c:v>
                </c:pt>
                <c:pt idx="5">
                  <c:v>0.9</c:v>
                </c:pt>
                <c:pt idx="6">
                  <c:v>1</c:v>
                </c:pt>
                <c:pt idx="7">
                  <c:v>0.97100000000000064</c:v>
                </c:pt>
                <c:pt idx="8">
                  <c:v>0.97100000000000064</c:v>
                </c:pt>
                <c:pt idx="9">
                  <c:v>0.77100000000000202</c:v>
                </c:pt>
                <c:pt idx="10">
                  <c:v>0.96800000000000064</c:v>
                </c:pt>
              </c:numCache>
            </c:numRef>
          </c:val>
        </c:ser>
        <c:dLbls>
          <c:showLegendKey val="0"/>
          <c:showVal val="1"/>
          <c:showCatName val="0"/>
          <c:showSerName val="0"/>
          <c:showPercent val="0"/>
          <c:showBubbleSize val="0"/>
        </c:dLbls>
        <c:gapWidth val="74"/>
        <c:overlap val="-1"/>
        <c:axId val="166971648"/>
        <c:axId val="151126016"/>
      </c:barChart>
      <c:catAx>
        <c:axId val="166971648"/>
        <c:scaling>
          <c:orientation val="minMax"/>
        </c:scaling>
        <c:delete val="0"/>
        <c:axPos val="b"/>
        <c:majorTickMark val="out"/>
        <c:minorTickMark val="none"/>
        <c:tickLblPos val="nextTo"/>
        <c:txPr>
          <a:bodyPr rot="-1980000" vert="horz"/>
          <a:lstStyle/>
          <a:p>
            <a:pPr>
              <a:defRPr sz="1600" b="1"/>
            </a:pPr>
            <a:endParaRPr lang="en-US"/>
          </a:p>
        </c:txPr>
        <c:crossAx val="151126016"/>
        <c:crosses val="autoZero"/>
        <c:auto val="1"/>
        <c:lblAlgn val="ctr"/>
        <c:lblOffset val="100"/>
        <c:noMultiLvlLbl val="0"/>
      </c:catAx>
      <c:valAx>
        <c:axId val="151126016"/>
        <c:scaling>
          <c:orientation val="minMax"/>
          <c:max val="1"/>
          <c:min val="0"/>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800"/>
            </a:pPr>
            <a:endParaRPr lang="en-US"/>
          </a:p>
        </c:txPr>
        <c:crossAx val="166971648"/>
        <c:crosses val="autoZero"/>
        <c:crossBetween val="between"/>
        <c:majorUnit val="0.2"/>
      </c:valAx>
    </c:plotArea>
    <c:legend>
      <c:legendPos val="t"/>
      <c:layout/>
      <c:overlay val="0"/>
      <c:txPr>
        <a:bodyPr/>
        <a:lstStyle/>
        <a:p>
          <a:pPr>
            <a:defRPr sz="1800"/>
          </a:pPr>
          <a:endParaRPr lang="en-US"/>
        </a:p>
      </c:txPr>
    </c:legend>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Open Events</c:v>
          </c:tx>
          <c:spPr>
            <a:ln w="57150"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marker>
            <c:spPr>
              <a:ln w="57150"/>
            </c:spPr>
          </c:marker>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Sheet2!$B$1:$B$12</c:f>
              <c:numCache>
                <c:formatCode>0.00%</c:formatCode>
                <c:ptCount val="12"/>
                <c:pt idx="0">
                  <c:v>1</c:v>
                </c:pt>
                <c:pt idx="1">
                  <c:v>0.96400000000000063</c:v>
                </c:pt>
                <c:pt idx="2">
                  <c:v>1</c:v>
                </c:pt>
                <c:pt idx="3">
                  <c:v>0.96200000000000063</c:v>
                </c:pt>
                <c:pt idx="4">
                  <c:v>1</c:v>
                </c:pt>
                <c:pt idx="5">
                  <c:v>1</c:v>
                </c:pt>
                <c:pt idx="6">
                  <c:v>1</c:v>
                </c:pt>
                <c:pt idx="7">
                  <c:v>1</c:v>
                </c:pt>
                <c:pt idx="8">
                  <c:v>0.97100000000000064</c:v>
                </c:pt>
                <c:pt idx="9">
                  <c:v>0.97100000000000064</c:v>
                </c:pt>
                <c:pt idx="10">
                  <c:v>0.98899999999999999</c:v>
                </c:pt>
                <c:pt idx="11">
                  <c:v>0.97900000000000065</c:v>
                </c:pt>
              </c:numCache>
            </c:numRef>
          </c:val>
          <c:smooth val="0"/>
        </c:ser>
        <c:ser>
          <c:idx val="1"/>
          <c:order val="1"/>
          <c:tx>
            <c:v>Close Events</c:v>
          </c:tx>
          <c:spPr>
            <a:ln w="57150"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marker>
            <c:spPr>
              <a:ln w="57150"/>
            </c:spPr>
          </c:marker>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Sheet2!$C$1:$C$12</c:f>
              <c:numCache>
                <c:formatCode>0.00%</c:formatCode>
                <c:ptCount val="12"/>
                <c:pt idx="0">
                  <c:v>1</c:v>
                </c:pt>
                <c:pt idx="1">
                  <c:v>1</c:v>
                </c:pt>
                <c:pt idx="2">
                  <c:v>1</c:v>
                </c:pt>
                <c:pt idx="3">
                  <c:v>1</c:v>
                </c:pt>
                <c:pt idx="4">
                  <c:v>1</c:v>
                </c:pt>
                <c:pt idx="5">
                  <c:v>0.9</c:v>
                </c:pt>
                <c:pt idx="6">
                  <c:v>1</c:v>
                </c:pt>
                <c:pt idx="7">
                  <c:v>0.97100000000000064</c:v>
                </c:pt>
                <c:pt idx="8">
                  <c:v>0.97100000000000064</c:v>
                </c:pt>
                <c:pt idx="9">
                  <c:v>0.77100000000000224</c:v>
                </c:pt>
                <c:pt idx="10">
                  <c:v>0.96800000000000064</c:v>
                </c:pt>
              </c:numCache>
            </c:numRef>
          </c:val>
          <c:smooth val="0"/>
        </c:ser>
        <c:dLbls>
          <c:showLegendKey val="0"/>
          <c:showVal val="1"/>
          <c:showCatName val="0"/>
          <c:showSerName val="0"/>
          <c:showPercent val="0"/>
          <c:showBubbleSize val="0"/>
        </c:dLbls>
        <c:marker val="1"/>
        <c:smooth val="0"/>
        <c:axId val="151140992"/>
        <c:axId val="151171840"/>
      </c:lineChart>
      <c:catAx>
        <c:axId val="151140992"/>
        <c:scaling>
          <c:orientation val="minMax"/>
        </c:scaling>
        <c:delete val="0"/>
        <c:axPos val="b"/>
        <c:majorTickMark val="out"/>
        <c:minorTickMark val="none"/>
        <c:tickLblPos val="nextTo"/>
        <c:txPr>
          <a:bodyPr rot="-1980000" vert="horz"/>
          <a:lstStyle/>
          <a:p>
            <a:pPr>
              <a:defRPr sz="2000" b="1"/>
            </a:pPr>
            <a:endParaRPr lang="en-US"/>
          </a:p>
        </c:txPr>
        <c:crossAx val="151171840"/>
        <c:crosses val="autoZero"/>
        <c:auto val="1"/>
        <c:lblAlgn val="ctr"/>
        <c:lblOffset val="100"/>
        <c:noMultiLvlLbl val="0"/>
      </c:catAx>
      <c:valAx>
        <c:axId val="151171840"/>
        <c:scaling>
          <c:orientation val="minMax"/>
          <c:max val="1"/>
          <c:min val="0.5"/>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800"/>
            </a:pPr>
            <a:endParaRPr lang="en-US"/>
          </a:p>
        </c:txPr>
        <c:crossAx val="151140992"/>
        <c:crosses val="autoZero"/>
        <c:crossBetween val="between"/>
        <c:majorUnit val="0.1"/>
      </c:valAx>
    </c:plotArea>
    <c:legend>
      <c:legendPos val="t"/>
      <c:layout/>
      <c:overlay val="0"/>
      <c:txPr>
        <a:bodyPr/>
        <a:lstStyle/>
        <a:p>
          <a:pPr>
            <a:defRPr sz="1800"/>
          </a:pPr>
          <a:endParaRPr lang="en-US"/>
        </a:p>
      </c:txPr>
    </c:legend>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Open Events</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invertIfNegative val="0"/>
          <c:dLbls>
            <c:numFmt formatCode="0%" sourceLinked="0"/>
            <c:txPr>
              <a:bodyPr rot="-5400000" vert="horz"/>
              <a:lstStyle/>
              <a:p>
                <a:pPr>
                  <a:defRPr sz="1800">
                    <a:solidFill>
                      <a:schemeClr val="bg1"/>
                    </a:solidFill>
                  </a:defRPr>
                </a:pPr>
                <a:endParaRPr lang="en-US"/>
              </a:p>
            </c:txPr>
            <c:dLblPos val="inEnd"/>
            <c:showLegendKey val="0"/>
            <c:showVal val="1"/>
            <c:showCatName val="0"/>
            <c:showSerName val="0"/>
            <c:showPercent val="0"/>
            <c:showBubbleSize val="0"/>
            <c:showLeaderLines val="0"/>
          </c:dLbls>
          <c:cat>
            <c:strRef>
              <c:f>Sheet3!$A$3:$A$8</c:f>
              <c:strCache>
                <c:ptCount val="6"/>
                <c:pt idx="0">
                  <c:v>Sinks</c:v>
                </c:pt>
                <c:pt idx="1">
                  <c:v>Toilets</c:v>
                </c:pt>
                <c:pt idx="2">
                  <c:v>Showers</c:v>
                </c:pt>
                <c:pt idx="3">
                  <c:v>Bathtubs</c:v>
                </c:pt>
                <c:pt idx="4">
                  <c:v>Clothes Washer</c:v>
                </c:pt>
                <c:pt idx="5">
                  <c:v>Dishwasher</c:v>
                </c:pt>
              </c:strCache>
            </c:strRef>
          </c:cat>
          <c:val>
            <c:numRef>
              <c:f>Sheet3!$B$3:$B$8</c:f>
              <c:numCache>
                <c:formatCode>0.00%</c:formatCode>
                <c:ptCount val="6"/>
                <c:pt idx="0">
                  <c:v>0.98099999999999998</c:v>
                </c:pt>
                <c:pt idx="1">
                  <c:v>0.98699999999999999</c:v>
                </c:pt>
                <c:pt idx="2">
                  <c:v>0.95500000000000063</c:v>
                </c:pt>
                <c:pt idx="3">
                  <c:v>1</c:v>
                </c:pt>
                <c:pt idx="4">
                  <c:v>1</c:v>
                </c:pt>
                <c:pt idx="5">
                  <c:v>1</c:v>
                </c:pt>
              </c:numCache>
            </c:numRef>
          </c:val>
        </c:ser>
        <c:ser>
          <c:idx val="1"/>
          <c:order val="1"/>
          <c:tx>
            <c:v>Close Events</c:v>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invertIfNegative val="0"/>
          <c:dLbls>
            <c:numFmt formatCode="0%" sourceLinked="0"/>
            <c:txPr>
              <a:bodyPr rot="-5400000" vert="horz"/>
              <a:lstStyle/>
              <a:p>
                <a:pPr>
                  <a:defRPr sz="1800">
                    <a:solidFill>
                      <a:schemeClr val="bg1"/>
                    </a:solidFill>
                  </a:defRPr>
                </a:pPr>
                <a:endParaRPr lang="en-US"/>
              </a:p>
            </c:txPr>
            <c:dLblPos val="inEnd"/>
            <c:showLegendKey val="0"/>
            <c:showVal val="1"/>
            <c:showCatName val="0"/>
            <c:showSerName val="0"/>
            <c:showPercent val="0"/>
            <c:showBubbleSize val="0"/>
            <c:showLeaderLines val="0"/>
          </c:dLbls>
          <c:cat>
            <c:strRef>
              <c:f>Sheet3!$A$3:$A$8</c:f>
              <c:strCache>
                <c:ptCount val="6"/>
                <c:pt idx="0">
                  <c:v>Sinks</c:v>
                </c:pt>
                <c:pt idx="1">
                  <c:v>Toilets</c:v>
                </c:pt>
                <c:pt idx="2">
                  <c:v>Showers</c:v>
                </c:pt>
                <c:pt idx="3">
                  <c:v>Bathtubs</c:v>
                </c:pt>
                <c:pt idx="4">
                  <c:v>Clothes Washer</c:v>
                </c:pt>
                <c:pt idx="5">
                  <c:v>Dishwasher</c:v>
                </c:pt>
              </c:strCache>
            </c:strRef>
          </c:cat>
          <c:val>
            <c:numRef>
              <c:f>Sheet3!$C$3:$C$7</c:f>
              <c:numCache>
                <c:formatCode>0.00%</c:formatCode>
                <c:ptCount val="5"/>
                <c:pt idx="0">
                  <c:v>0.95100000000000062</c:v>
                </c:pt>
                <c:pt idx="1">
                  <c:v>0.97500000000000064</c:v>
                </c:pt>
                <c:pt idx="2">
                  <c:v>0.89400000000000002</c:v>
                </c:pt>
                <c:pt idx="3">
                  <c:v>1</c:v>
                </c:pt>
                <c:pt idx="4">
                  <c:v>1</c:v>
                </c:pt>
              </c:numCache>
            </c:numRef>
          </c:val>
        </c:ser>
        <c:dLbls>
          <c:showLegendKey val="0"/>
          <c:showVal val="1"/>
          <c:showCatName val="0"/>
          <c:showSerName val="0"/>
          <c:showPercent val="0"/>
          <c:showBubbleSize val="0"/>
        </c:dLbls>
        <c:gapWidth val="74"/>
        <c:overlap val="-1"/>
        <c:axId val="168543744"/>
        <c:axId val="168545280"/>
      </c:barChart>
      <c:catAx>
        <c:axId val="168543744"/>
        <c:scaling>
          <c:orientation val="minMax"/>
        </c:scaling>
        <c:delete val="0"/>
        <c:axPos val="b"/>
        <c:numFmt formatCode="General" sourceLinked="1"/>
        <c:majorTickMark val="out"/>
        <c:minorTickMark val="none"/>
        <c:tickLblPos val="nextTo"/>
        <c:txPr>
          <a:bodyPr rot="0" vert="horz"/>
          <a:lstStyle/>
          <a:p>
            <a:pPr>
              <a:defRPr sz="1800" b="1"/>
            </a:pPr>
            <a:endParaRPr lang="en-US"/>
          </a:p>
        </c:txPr>
        <c:crossAx val="168545280"/>
        <c:crosses val="autoZero"/>
        <c:auto val="1"/>
        <c:lblAlgn val="ctr"/>
        <c:lblOffset val="100"/>
        <c:noMultiLvlLbl val="0"/>
      </c:catAx>
      <c:valAx>
        <c:axId val="168545280"/>
        <c:scaling>
          <c:orientation val="minMax"/>
          <c:max val="1"/>
          <c:min val="0"/>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800" b="1"/>
            </a:pPr>
            <a:endParaRPr lang="en-US"/>
          </a:p>
        </c:txPr>
        <c:crossAx val="168543744"/>
        <c:crosses val="autoZero"/>
        <c:crossBetween val="between"/>
        <c:majorUnit val="0.2"/>
      </c:valAx>
    </c:plotArea>
    <c:legend>
      <c:legendPos val="t"/>
      <c:layout/>
      <c:overlay val="0"/>
      <c:txPr>
        <a:bodyPr/>
        <a:lstStyle/>
        <a:p>
          <a:pPr>
            <a:defRPr sz="2000"/>
          </a:pPr>
          <a:endParaRPr lang="en-US"/>
        </a:p>
      </c:txPr>
    </c:legend>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381802274715671"/>
          <c:y val="2.4188496045837341E-2"/>
          <c:w val="0.84026846644169462"/>
          <c:h val="0.82453674103614161"/>
        </c:manualLayout>
      </c:layout>
      <c:lineChart>
        <c:grouping val="standard"/>
        <c:varyColors val="0"/>
        <c:ser>
          <c:idx val="0"/>
          <c:order val="0"/>
          <c:tx>
            <c:strRef>
              <c:f>'C:\research\projects\HomeSensing\Water\Analysis\[average_flow_estimate_for_5_files.xlsx]gpm'!$D$1</c:f>
              <c:strCache>
                <c:ptCount val="1"/>
                <c:pt idx="0">
                  <c:v>H1</c:v>
                </c:pt>
              </c:strCache>
            </c:strRef>
          </c:tx>
          <c:spPr>
            <a:ln w="38100"/>
          </c:spPr>
          <c:marker>
            <c:symbol val="none"/>
          </c:marker>
          <c:val>
            <c:numRef>
              <c:f>'C:\research\projects\HomeSensing\Water\Analysis\[average_flow_estimate_for_5_files.xlsx]gpm'!$D$2:$D$40</c:f>
              <c:numCache>
                <c:formatCode>General</c:formatCode>
                <c:ptCount val="39"/>
                <c:pt idx="0">
                  <c:v>0.59319999999999951</c:v>
                </c:pt>
                <c:pt idx="1">
                  <c:v>0.63157300000000005</c:v>
                </c:pt>
                <c:pt idx="2">
                  <c:v>0.3656350000000001</c:v>
                </c:pt>
                <c:pt idx="3">
                  <c:v>0.25366700000000003</c:v>
                </c:pt>
                <c:pt idx="4">
                  <c:v>0.18656000000000011</c:v>
                </c:pt>
                <c:pt idx="5">
                  <c:v>0.18328000000000011</c:v>
                </c:pt>
                <c:pt idx="6">
                  <c:v>0.18981200000000012</c:v>
                </c:pt>
                <c:pt idx="7">
                  <c:v>0.19859900000000011</c:v>
                </c:pt>
                <c:pt idx="8">
                  <c:v>0.16972200000000001</c:v>
                </c:pt>
                <c:pt idx="9">
                  <c:v>0.16570199999999999</c:v>
                </c:pt>
                <c:pt idx="10">
                  <c:v>0.17178299999999999</c:v>
                </c:pt>
                <c:pt idx="11">
                  <c:v>0.17129500000000011</c:v>
                </c:pt>
                <c:pt idx="12">
                  <c:v>0.17228900000000011</c:v>
                </c:pt>
                <c:pt idx="13">
                  <c:v>0.17755699999999999</c:v>
                </c:pt>
                <c:pt idx="14">
                  <c:v>0.17056900000000011</c:v>
                </c:pt>
                <c:pt idx="15">
                  <c:v>0.15718900000000011</c:v>
                </c:pt>
                <c:pt idx="16">
                  <c:v>0.16229299999999999</c:v>
                </c:pt>
                <c:pt idx="17">
                  <c:v>0.167627</c:v>
                </c:pt>
                <c:pt idx="18">
                  <c:v>0.16575100000000001</c:v>
                </c:pt>
                <c:pt idx="19">
                  <c:v>0.16879900000000012</c:v>
                </c:pt>
                <c:pt idx="20">
                  <c:v>0.17029500000000011</c:v>
                </c:pt>
                <c:pt idx="21">
                  <c:v>0.16740300000000011</c:v>
                </c:pt>
                <c:pt idx="22">
                  <c:v>0.17837500000000001</c:v>
                </c:pt>
                <c:pt idx="23">
                  <c:v>0.21295100000000011</c:v>
                </c:pt>
              </c:numCache>
            </c:numRef>
          </c:val>
          <c:smooth val="0"/>
        </c:ser>
        <c:ser>
          <c:idx val="1"/>
          <c:order val="1"/>
          <c:tx>
            <c:strRef>
              <c:f>'C:\research\projects\HomeSensing\Water\Analysis\[average_flow_estimate_for_5_files.xlsx]gpm'!$E$1</c:f>
              <c:strCache>
                <c:ptCount val="1"/>
                <c:pt idx="0">
                  <c:v>H4</c:v>
                </c:pt>
              </c:strCache>
            </c:strRef>
          </c:tx>
          <c:spPr>
            <a:ln w="38100"/>
          </c:spPr>
          <c:marker>
            <c:symbol val="none"/>
          </c:marker>
          <c:val>
            <c:numRef>
              <c:f>'C:\research\projects\HomeSensing\Water\Analysis\[average_flow_estimate_for_5_files.xlsx]gpm'!$E$2:$E$40</c:f>
              <c:numCache>
                <c:formatCode>General</c:formatCode>
                <c:ptCount val="39"/>
                <c:pt idx="0">
                  <c:v>2.0473100000000017</c:v>
                </c:pt>
                <c:pt idx="1">
                  <c:v>0.3182310000000001</c:v>
                </c:pt>
                <c:pt idx="2">
                  <c:v>0.34066400000000002</c:v>
                </c:pt>
                <c:pt idx="3">
                  <c:v>0.231601</c:v>
                </c:pt>
                <c:pt idx="4">
                  <c:v>0.233679</c:v>
                </c:pt>
                <c:pt idx="5">
                  <c:v>0.23930799999999999</c:v>
                </c:pt>
                <c:pt idx="6">
                  <c:v>0.24113699999999999</c:v>
                </c:pt>
                <c:pt idx="7">
                  <c:v>0.250583</c:v>
                </c:pt>
                <c:pt idx="8">
                  <c:v>0.24836200000000011</c:v>
                </c:pt>
                <c:pt idx="9">
                  <c:v>0.23910200000000001</c:v>
                </c:pt>
                <c:pt idx="10">
                  <c:v>0.22930900000000001</c:v>
                </c:pt>
                <c:pt idx="11">
                  <c:v>0.228182</c:v>
                </c:pt>
                <c:pt idx="12">
                  <c:v>0.22758700000000001</c:v>
                </c:pt>
                <c:pt idx="13">
                  <c:v>0.23328199999999999</c:v>
                </c:pt>
                <c:pt idx="14">
                  <c:v>0.23405599999999999</c:v>
                </c:pt>
                <c:pt idx="15">
                  <c:v>0.22958400000000001</c:v>
                </c:pt>
                <c:pt idx="16">
                  <c:v>0.23526300000000011</c:v>
                </c:pt>
                <c:pt idx="17">
                  <c:v>0.23348700000000011</c:v>
                </c:pt>
                <c:pt idx="18">
                  <c:v>0.23565900000000001</c:v>
                </c:pt>
                <c:pt idx="19">
                  <c:v>0.23814700000000011</c:v>
                </c:pt>
                <c:pt idx="20">
                  <c:v>0.24939300000000011</c:v>
                </c:pt>
                <c:pt idx="21">
                  <c:v>0.25209500000000001</c:v>
                </c:pt>
                <c:pt idx="22">
                  <c:v>0.25488400000000022</c:v>
                </c:pt>
                <c:pt idx="23">
                  <c:v>0.233129</c:v>
                </c:pt>
                <c:pt idx="24">
                  <c:v>0.252772</c:v>
                </c:pt>
                <c:pt idx="25">
                  <c:v>0.25898500000000002</c:v>
                </c:pt>
                <c:pt idx="26">
                  <c:v>0.24456900000000012</c:v>
                </c:pt>
                <c:pt idx="27">
                  <c:v>0.23175299999999999</c:v>
                </c:pt>
                <c:pt idx="28">
                  <c:v>0.13161700000000001</c:v>
                </c:pt>
              </c:numCache>
            </c:numRef>
          </c:val>
          <c:smooth val="0"/>
        </c:ser>
        <c:ser>
          <c:idx val="2"/>
          <c:order val="2"/>
          <c:tx>
            <c:strRef>
              <c:f>'C:\research\projects\HomeSensing\Water\Analysis\[average_flow_estimate_for_5_files.xlsx]gpm'!$F$1</c:f>
              <c:strCache>
                <c:ptCount val="1"/>
                <c:pt idx="0">
                  <c:v>H5</c:v>
                </c:pt>
              </c:strCache>
            </c:strRef>
          </c:tx>
          <c:spPr>
            <a:ln w="38100"/>
          </c:spPr>
          <c:marker>
            <c:symbol val="none"/>
          </c:marker>
          <c:val>
            <c:numRef>
              <c:f>'C:\research\projects\HomeSensing\Water\Analysis\[average_flow_estimate_for_5_files.xlsx]gpm'!$F$2:$F$40</c:f>
              <c:numCache>
                <c:formatCode>General</c:formatCode>
                <c:ptCount val="39"/>
                <c:pt idx="0">
                  <c:v>0.84440999999999999</c:v>
                </c:pt>
                <c:pt idx="1">
                  <c:v>0.55175600000000002</c:v>
                </c:pt>
                <c:pt idx="2">
                  <c:v>0.40443800000000002</c:v>
                </c:pt>
                <c:pt idx="3">
                  <c:v>0.39793100000000026</c:v>
                </c:pt>
                <c:pt idx="4">
                  <c:v>0.35897100000000026</c:v>
                </c:pt>
                <c:pt idx="5">
                  <c:v>0.33501200000000037</c:v>
                </c:pt>
                <c:pt idx="6">
                  <c:v>0.31099900000000008</c:v>
                </c:pt>
                <c:pt idx="7">
                  <c:v>0.30492900000000023</c:v>
                </c:pt>
                <c:pt idx="8">
                  <c:v>0.30991500000000022</c:v>
                </c:pt>
                <c:pt idx="9">
                  <c:v>0.31392400000000037</c:v>
                </c:pt>
                <c:pt idx="10">
                  <c:v>0.31834500000000032</c:v>
                </c:pt>
                <c:pt idx="11">
                  <c:v>0.31463100000000011</c:v>
                </c:pt>
                <c:pt idx="12">
                  <c:v>0.3065400000000002</c:v>
                </c:pt>
                <c:pt idx="13">
                  <c:v>0.2990460000000002</c:v>
                </c:pt>
                <c:pt idx="14">
                  <c:v>0.30129100000000003</c:v>
                </c:pt>
                <c:pt idx="15">
                  <c:v>0.30091900000000033</c:v>
                </c:pt>
                <c:pt idx="16">
                  <c:v>0.30455300000000002</c:v>
                </c:pt>
                <c:pt idx="17">
                  <c:v>0.30209900000000001</c:v>
                </c:pt>
                <c:pt idx="18">
                  <c:v>0.3070980000000002</c:v>
                </c:pt>
                <c:pt idx="19">
                  <c:v>0.31035400000000035</c:v>
                </c:pt>
                <c:pt idx="20">
                  <c:v>0.30942300000000023</c:v>
                </c:pt>
                <c:pt idx="21">
                  <c:v>0.30029600000000001</c:v>
                </c:pt>
                <c:pt idx="22">
                  <c:v>0.29969800000000002</c:v>
                </c:pt>
                <c:pt idx="23">
                  <c:v>0.29807900000000026</c:v>
                </c:pt>
                <c:pt idx="24">
                  <c:v>0.29100800000000027</c:v>
                </c:pt>
                <c:pt idx="25">
                  <c:v>0.28834900000000002</c:v>
                </c:pt>
                <c:pt idx="26">
                  <c:v>0.29944800000000027</c:v>
                </c:pt>
                <c:pt idx="27">
                  <c:v>0.30248700000000023</c:v>
                </c:pt>
                <c:pt idx="28">
                  <c:v>0.30785100000000032</c:v>
                </c:pt>
                <c:pt idx="29">
                  <c:v>0.31093400000000027</c:v>
                </c:pt>
                <c:pt idx="30">
                  <c:v>0.32164700000000002</c:v>
                </c:pt>
                <c:pt idx="31">
                  <c:v>0.32338800000000051</c:v>
                </c:pt>
                <c:pt idx="32">
                  <c:v>0.30125600000000002</c:v>
                </c:pt>
                <c:pt idx="33">
                  <c:v>0.31890500000000033</c:v>
                </c:pt>
                <c:pt idx="34">
                  <c:v>0.3101460000000002</c:v>
                </c:pt>
                <c:pt idx="35">
                  <c:v>0.32135000000000036</c:v>
                </c:pt>
                <c:pt idx="36">
                  <c:v>0.31468800000000036</c:v>
                </c:pt>
                <c:pt idx="37">
                  <c:v>0.31154000000000021</c:v>
                </c:pt>
                <c:pt idx="38">
                  <c:v>0.26595400000000002</c:v>
                </c:pt>
              </c:numCache>
            </c:numRef>
          </c:val>
          <c:smooth val="0"/>
        </c:ser>
        <c:ser>
          <c:idx val="3"/>
          <c:order val="3"/>
          <c:tx>
            <c:strRef>
              <c:f>'C:\research\projects\HomeSensing\Water\Analysis\[average_flow_estimate_for_5_files.xlsx]gpm'!$G$1</c:f>
              <c:strCache>
                <c:ptCount val="1"/>
                <c:pt idx="0">
                  <c:v>H7</c:v>
                </c:pt>
              </c:strCache>
            </c:strRef>
          </c:tx>
          <c:spPr>
            <a:ln w="38100"/>
          </c:spPr>
          <c:marker>
            <c:symbol val="none"/>
          </c:marker>
          <c:val>
            <c:numRef>
              <c:f>'C:\research\projects\HomeSensing\Water\Analysis\[average_flow_estimate_for_5_files.xlsx]gpm'!$G$2:$G$40</c:f>
              <c:numCache>
                <c:formatCode>General</c:formatCode>
                <c:ptCount val="39"/>
                <c:pt idx="0">
                  <c:v>0.6357490000000009</c:v>
                </c:pt>
                <c:pt idx="1">
                  <c:v>0.47070800000000002</c:v>
                </c:pt>
                <c:pt idx="2">
                  <c:v>0.4317450000000001</c:v>
                </c:pt>
                <c:pt idx="3">
                  <c:v>0.28623300000000002</c:v>
                </c:pt>
                <c:pt idx="4">
                  <c:v>0.29316300000000001</c:v>
                </c:pt>
                <c:pt idx="5">
                  <c:v>0.28330600000000022</c:v>
                </c:pt>
                <c:pt idx="6">
                  <c:v>0.29670300000000011</c:v>
                </c:pt>
                <c:pt idx="7">
                  <c:v>0.30897400000000041</c:v>
                </c:pt>
                <c:pt idx="8">
                  <c:v>0.32970900000000025</c:v>
                </c:pt>
                <c:pt idx="9">
                  <c:v>0.3363160000000005</c:v>
                </c:pt>
                <c:pt idx="10">
                  <c:v>0.33497500000000036</c:v>
                </c:pt>
                <c:pt idx="11">
                  <c:v>0.2612890000000001</c:v>
                </c:pt>
                <c:pt idx="12">
                  <c:v>0.27845700000000001</c:v>
                </c:pt>
                <c:pt idx="13">
                  <c:v>0.30525800000000008</c:v>
                </c:pt>
                <c:pt idx="14">
                  <c:v>0.30651900000000032</c:v>
                </c:pt>
                <c:pt idx="15">
                  <c:v>0.21765999999999999</c:v>
                </c:pt>
                <c:pt idx="16">
                  <c:v>0.208178</c:v>
                </c:pt>
                <c:pt idx="17">
                  <c:v>0.14055599999999999</c:v>
                </c:pt>
                <c:pt idx="18">
                  <c:v>0.145178</c:v>
                </c:pt>
                <c:pt idx="19">
                  <c:v>0.11111799999999993</c:v>
                </c:pt>
                <c:pt idx="20">
                  <c:v>0.13921500000000012</c:v>
                </c:pt>
                <c:pt idx="21">
                  <c:v>0.15676000000000018</c:v>
                </c:pt>
                <c:pt idx="22">
                  <c:v>0.16778999999999999</c:v>
                </c:pt>
              </c:numCache>
            </c:numRef>
          </c:val>
          <c:smooth val="0"/>
        </c:ser>
        <c:dLbls>
          <c:showLegendKey val="0"/>
          <c:showVal val="0"/>
          <c:showCatName val="0"/>
          <c:showSerName val="0"/>
          <c:showPercent val="0"/>
          <c:showBubbleSize val="0"/>
        </c:dLbls>
        <c:marker val="1"/>
        <c:smooth val="0"/>
        <c:axId val="144343808"/>
        <c:axId val="144345728"/>
      </c:lineChart>
      <c:catAx>
        <c:axId val="144343808"/>
        <c:scaling>
          <c:orientation val="minMax"/>
        </c:scaling>
        <c:delete val="0"/>
        <c:axPos val="b"/>
        <c:title>
          <c:tx>
            <c:rich>
              <a:bodyPr/>
              <a:lstStyle/>
              <a:p>
                <a:pPr>
                  <a:defRPr sz="1800"/>
                </a:pPr>
                <a:r>
                  <a:rPr lang="en-US" sz="1800"/>
                  <a:t>Number of Samples</a:t>
                </a:r>
              </a:p>
            </c:rich>
          </c:tx>
          <c:layout>
            <c:manualLayout>
              <c:xMode val="edge"/>
              <c:yMode val="edge"/>
              <c:x val="0.39002974628171488"/>
              <c:y val="0.94065680603735868"/>
            </c:manualLayout>
          </c:layout>
          <c:overlay val="0"/>
        </c:title>
        <c:majorTickMark val="out"/>
        <c:minorTickMark val="none"/>
        <c:tickLblPos val="nextTo"/>
        <c:txPr>
          <a:bodyPr/>
          <a:lstStyle/>
          <a:p>
            <a:pPr>
              <a:defRPr sz="1800"/>
            </a:pPr>
            <a:endParaRPr lang="en-US"/>
          </a:p>
        </c:txPr>
        <c:crossAx val="144345728"/>
        <c:crosses val="autoZero"/>
        <c:auto val="1"/>
        <c:lblAlgn val="ctr"/>
        <c:lblOffset val="100"/>
        <c:tickLblSkip val="5"/>
        <c:tickMarkSkip val="5"/>
        <c:noMultiLvlLbl val="0"/>
      </c:catAx>
      <c:valAx>
        <c:axId val="144345728"/>
        <c:scaling>
          <c:orientation val="minMax"/>
        </c:scaling>
        <c:delete val="0"/>
        <c:axPos val="l"/>
        <c:majorGridlines>
          <c:spPr>
            <a:ln>
              <a:solidFill>
                <a:schemeClr val="bg1">
                  <a:lumMod val="95000"/>
                </a:schemeClr>
              </a:solidFill>
            </a:ln>
          </c:spPr>
        </c:majorGridlines>
        <c:title>
          <c:tx>
            <c:rich>
              <a:bodyPr rot="-5400000" vert="horz"/>
              <a:lstStyle/>
              <a:p>
                <a:pPr>
                  <a:defRPr sz="2000"/>
                </a:pPr>
                <a:r>
                  <a:rPr lang="en-US" sz="2000"/>
                  <a:t>Average Error (GPM)</a:t>
                </a:r>
              </a:p>
            </c:rich>
          </c:tx>
          <c:layout>
            <c:manualLayout>
              <c:xMode val="edge"/>
              <c:yMode val="edge"/>
              <c:x val="4.1346081739782534E-3"/>
              <c:y val="0.23101465729399895"/>
            </c:manualLayout>
          </c:layout>
          <c:overlay val="0"/>
        </c:title>
        <c:numFmt formatCode="General" sourceLinked="1"/>
        <c:majorTickMark val="out"/>
        <c:minorTickMark val="none"/>
        <c:tickLblPos val="nextTo"/>
        <c:txPr>
          <a:bodyPr/>
          <a:lstStyle/>
          <a:p>
            <a:pPr>
              <a:defRPr sz="2000"/>
            </a:pPr>
            <a:endParaRPr lang="en-US"/>
          </a:p>
        </c:txPr>
        <c:crossAx val="144343808"/>
        <c:crosses val="autoZero"/>
        <c:crossBetween val="midCat"/>
      </c:valAx>
    </c:plotArea>
    <c:legend>
      <c:legendPos val="r"/>
      <c:layout>
        <c:manualLayout>
          <c:xMode val="edge"/>
          <c:yMode val="edge"/>
          <c:x val="0.66011273590801145"/>
          <c:y val="0.32569904325420984"/>
          <c:w val="0.23693225846769175"/>
          <c:h val="0.17265887204303795"/>
        </c:manualLayout>
      </c:layout>
      <c:overlay val="0"/>
      <c:spPr>
        <a:solidFill>
          <a:sysClr val="window" lastClr="FFFFFF"/>
        </a:solidFill>
        <a:ln>
          <a:solidFill>
            <a:sysClr val="window" lastClr="FFFFFF">
              <a:lumMod val="85000"/>
            </a:sysClr>
          </a:solidFill>
        </a:ln>
      </c:spPr>
      <c:txPr>
        <a:bodyPr/>
        <a:lstStyle/>
        <a:p>
          <a:pPr>
            <a:defRPr sz="2400"/>
          </a:pPr>
          <a:endParaRPr lang="en-US"/>
        </a:p>
      </c:txPr>
    </c:legend>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38100">
              <a:solidFill>
                <a:schemeClr val="tx1"/>
              </a:solidFill>
            </a:ln>
          </c:spPr>
          <c:marker>
            <c:symbol val="none"/>
          </c:marker>
          <c:dPt>
            <c:idx val="37"/>
            <c:bubble3D val="0"/>
            <c:spPr>
              <a:ln w="38100">
                <a:solidFill>
                  <a:schemeClr val="tx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44973184"/>
        <c:axId val="144987264"/>
      </c:scatterChart>
      <c:valAx>
        <c:axId val="144973184"/>
        <c:scaling>
          <c:orientation val="minMax"/>
          <c:max val="45"/>
          <c:min val="0"/>
        </c:scaling>
        <c:delete val="1"/>
        <c:axPos val="b"/>
        <c:numFmt formatCode="General" sourceLinked="1"/>
        <c:majorTickMark val="in"/>
        <c:minorTickMark val="none"/>
        <c:tickLblPos val="none"/>
        <c:crossAx val="144987264"/>
        <c:crosses val="autoZero"/>
        <c:crossBetween val="midCat"/>
        <c:majorUnit val="5"/>
        <c:minorUnit val="4"/>
      </c:valAx>
      <c:valAx>
        <c:axId val="144987264"/>
        <c:scaling>
          <c:orientation val="minMax"/>
          <c:max val="50"/>
          <c:min val="42"/>
        </c:scaling>
        <c:delete val="1"/>
        <c:axPos val="l"/>
        <c:numFmt formatCode="General" sourceLinked="1"/>
        <c:majorTickMark val="out"/>
        <c:minorTickMark val="none"/>
        <c:tickLblPos val="none"/>
        <c:crossAx val="144973184"/>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45015552"/>
        <c:axId val="145017088"/>
      </c:scatterChart>
      <c:valAx>
        <c:axId val="145015552"/>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45017088"/>
        <c:crosses val="autoZero"/>
        <c:crossBetween val="midCat"/>
        <c:majorUnit val="5"/>
        <c:minorUnit val="4"/>
      </c:valAx>
      <c:valAx>
        <c:axId val="145017088"/>
        <c:scaling>
          <c:orientation val="minMax"/>
          <c:max val="48"/>
          <c:min val="44"/>
        </c:scaling>
        <c:delete val="0"/>
        <c:axPos val="l"/>
        <c:numFmt formatCode="General" sourceLinked="1"/>
        <c:majorTickMark val="out"/>
        <c:minorTickMark val="none"/>
        <c:tickLblPos val="nextTo"/>
        <c:txPr>
          <a:bodyPr/>
          <a:lstStyle/>
          <a:p>
            <a:pPr>
              <a:defRPr sz="1800"/>
            </a:pPr>
            <a:endParaRPr lang="en-US"/>
          </a:p>
        </c:txPr>
        <c:crossAx val="145015552"/>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5"/>
          <c:y val="7.4016112569262174E-2"/>
          <c:w val="0.83516206628054679"/>
          <c:h val="0.70537802566345875"/>
        </c:manualLayout>
      </c:layout>
      <c:scatterChart>
        <c:scatterStyle val="smoothMarker"/>
        <c:varyColors val="0"/>
        <c:ser>
          <c:idx val="0"/>
          <c:order val="0"/>
          <c:spPr>
            <a:ln w="38100">
              <a:solidFill>
                <a:schemeClr val="tx1"/>
              </a:solidFill>
            </a:ln>
          </c:spPr>
          <c:marker>
            <c:symbol val="none"/>
          </c:marker>
          <c:dPt>
            <c:idx val="37"/>
            <c:bubble3D val="0"/>
            <c:spPr>
              <a:ln w="38100">
                <a:solidFill>
                  <a:schemeClr val="tx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45033088"/>
        <c:axId val="145034624"/>
      </c:scatterChart>
      <c:valAx>
        <c:axId val="145033088"/>
        <c:scaling>
          <c:orientation val="minMax"/>
          <c:max val="45"/>
          <c:min val="0"/>
        </c:scaling>
        <c:delete val="1"/>
        <c:axPos val="b"/>
        <c:numFmt formatCode="General" sourceLinked="1"/>
        <c:majorTickMark val="in"/>
        <c:minorTickMark val="none"/>
        <c:tickLblPos val="none"/>
        <c:crossAx val="145034624"/>
        <c:crosses val="autoZero"/>
        <c:crossBetween val="midCat"/>
        <c:majorUnit val="5"/>
        <c:minorUnit val="4"/>
      </c:valAx>
      <c:valAx>
        <c:axId val="145034624"/>
        <c:scaling>
          <c:orientation val="minMax"/>
          <c:max val="50"/>
          <c:min val="42"/>
        </c:scaling>
        <c:delete val="1"/>
        <c:axPos val="l"/>
        <c:numFmt formatCode="General" sourceLinked="1"/>
        <c:majorTickMark val="out"/>
        <c:minorTickMark val="none"/>
        <c:tickLblPos val="none"/>
        <c:crossAx val="145033088"/>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8"/>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chemeClr val="accent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45501184"/>
        <c:axId val="145507072"/>
      </c:scatterChart>
      <c:valAx>
        <c:axId val="145501184"/>
        <c:scaling>
          <c:orientation val="minMax"/>
          <c:max val="45"/>
          <c:min val="0"/>
        </c:scaling>
        <c:delete val="0"/>
        <c:axPos val="b"/>
        <c:numFmt formatCode="General" sourceLinked="1"/>
        <c:majorTickMark val="in"/>
        <c:minorTickMark val="none"/>
        <c:tickLblPos val="low"/>
        <c:txPr>
          <a:bodyPr rot="0" vert="horz"/>
          <a:lstStyle/>
          <a:p>
            <a:pPr>
              <a:defRPr sz="1800" b="0" i="0" u="none" strike="noStrike" baseline="0">
                <a:solidFill>
                  <a:srgbClr val="000000"/>
                </a:solidFill>
                <a:latin typeface="Calibri"/>
                <a:ea typeface="Calibri"/>
                <a:cs typeface="Calibri"/>
              </a:defRPr>
            </a:pPr>
            <a:endParaRPr lang="en-US"/>
          </a:p>
        </c:txPr>
        <c:crossAx val="145507072"/>
        <c:crosses val="autoZero"/>
        <c:crossBetween val="midCat"/>
        <c:majorUnit val="5"/>
        <c:minorUnit val="4"/>
      </c:valAx>
      <c:valAx>
        <c:axId val="145507072"/>
        <c:scaling>
          <c:orientation val="minMax"/>
          <c:max val="50"/>
          <c:min val="42"/>
        </c:scaling>
        <c:delete val="0"/>
        <c:axPos val="l"/>
        <c:numFmt formatCode="General" sourceLinked="1"/>
        <c:majorTickMark val="out"/>
        <c:minorTickMark val="none"/>
        <c:tickLblPos val="nextTo"/>
        <c:txPr>
          <a:bodyPr/>
          <a:lstStyle/>
          <a:p>
            <a:pPr>
              <a:defRPr sz="1800"/>
            </a:pPr>
            <a:endParaRPr lang="en-US"/>
          </a:p>
        </c:txPr>
        <c:crossAx val="145501184"/>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505"/>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rgbClr val="4F81BD"/>
                </a:solidFill>
                <a:prstDash val="sysDash"/>
              </a:ln>
            </c:spPr>
          </c:dPt>
          <c:xVal>
            <c:numRef>
              <c:f>faucetStreamToFile.csv!$A$1:$A$448</c:f>
              <c:numCache>
                <c:formatCode>General</c:formatCode>
                <c:ptCount val="448"/>
                <c:pt idx="0">
                  <c:v>1.0000000000000039E-3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1.0009999999999957</c:v>
                </c:pt>
                <c:pt idx="11">
                  <c:v>1.101</c:v>
                </c:pt>
                <c:pt idx="12">
                  <c:v>1.2009999999999954</c:v>
                </c:pt>
                <c:pt idx="13">
                  <c:v>1.3009999999999962</c:v>
                </c:pt>
                <c:pt idx="14">
                  <c:v>1.4009999999999947</c:v>
                </c:pt>
                <c:pt idx="15">
                  <c:v>1.5009999999999957</c:v>
                </c:pt>
                <c:pt idx="16">
                  <c:v>1.601</c:v>
                </c:pt>
                <c:pt idx="17">
                  <c:v>1.7009999999999954</c:v>
                </c:pt>
                <c:pt idx="18">
                  <c:v>1.8009999999999962</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44.725000000000136</c:v>
                </c:pt>
                <c:pt idx="59">
                  <c:v>44.897000000000006</c:v>
                </c:pt>
                <c:pt idx="60">
                  <c:v>44.759</c:v>
                </c:pt>
                <c:pt idx="61">
                  <c:v>44.765000000000121</c:v>
                </c:pt>
                <c:pt idx="62">
                  <c:v>44.620000000000012</c:v>
                </c:pt>
                <c:pt idx="63">
                  <c:v>44.774000000000001</c:v>
                </c:pt>
                <c:pt idx="64">
                  <c:v>44.798000000000137</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45.268000000000121</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46.262000000000121</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46.225000000000136</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47.268000000000121</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47.692000000000121</c:v>
                </c:pt>
                <c:pt idx="237">
                  <c:v>47.572000000000003</c:v>
                </c:pt>
                <c:pt idx="238">
                  <c:v>47.628000000000121</c:v>
                </c:pt>
                <c:pt idx="239">
                  <c:v>47.742000000000012</c:v>
                </c:pt>
                <c:pt idx="240">
                  <c:v>47.516999999999996</c:v>
                </c:pt>
                <c:pt idx="241">
                  <c:v>47.375</c:v>
                </c:pt>
                <c:pt idx="242">
                  <c:v>47.438000000000002</c:v>
                </c:pt>
                <c:pt idx="243">
                  <c:v>47.52</c:v>
                </c:pt>
                <c:pt idx="244">
                  <c:v>47.365000000000002</c:v>
                </c:pt>
                <c:pt idx="245">
                  <c:v>47.262000000000121</c:v>
                </c:pt>
                <c:pt idx="246">
                  <c:v>47.273000000000003</c:v>
                </c:pt>
                <c:pt idx="247">
                  <c:v>47.222000000000136</c:v>
                </c:pt>
                <c:pt idx="248">
                  <c:v>47.047000000000004</c:v>
                </c:pt>
                <c:pt idx="249">
                  <c:v>47.073</c:v>
                </c:pt>
                <c:pt idx="250">
                  <c:v>46.908000000000001</c:v>
                </c:pt>
                <c:pt idx="251">
                  <c:v>46.832000000000001</c:v>
                </c:pt>
                <c:pt idx="252">
                  <c:v>46.817999999999998</c:v>
                </c:pt>
                <c:pt idx="253">
                  <c:v>46.833000000000006</c:v>
                </c:pt>
                <c:pt idx="254">
                  <c:v>46.728000000000137</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46.125000000000121</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46.295000000000137</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46.792000000000137</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45548416"/>
        <c:axId val="145549952"/>
      </c:scatterChart>
      <c:valAx>
        <c:axId val="145548416"/>
        <c:scaling>
          <c:orientation val="minMax"/>
          <c:max val="45"/>
          <c:min val="0"/>
        </c:scaling>
        <c:delete val="1"/>
        <c:axPos val="b"/>
        <c:numFmt formatCode="General" sourceLinked="1"/>
        <c:majorTickMark val="in"/>
        <c:minorTickMark val="none"/>
        <c:tickLblPos val="none"/>
        <c:crossAx val="145549952"/>
        <c:crosses val="autoZero"/>
        <c:crossBetween val="midCat"/>
        <c:majorUnit val="5"/>
        <c:minorUnit val="4"/>
      </c:valAx>
      <c:valAx>
        <c:axId val="145549952"/>
        <c:scaling>
          <c:orientation val="minMax"/>
          <c:max val="50"/>
          <c:min val="42"/>
        </c:scaling>
        <c:delete val="1"/>
        <c:axPos val="l"/>
        <c:numFmt formatCode="General" sourceLinked="1"/>
        <c:majorTickMark val="out"/>
        <c:minorTickMark val="none"/>
        <c:tickLblPos val="none"/>
        <c:crossAx val="145548416"/>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5"/>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chemeClr val="accent1"/>
                </a:solidFill>
                <a:prstDash val="sysDash"/>
              </a:ln>
            </c:spPr>
          </c:dPt>
          <c:xVal>
            <c:numRef>
              <c:f>faucetStreamToFile.csv!$A$1:$A$448</c:f>
              <c:numCache>
                <c:formatCode>General</c:formatCode>
                <c:ptCount val="448"/>
                <c:pt idx="0">
                  <c:v>1.0000000000000035E-3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1.0009999999999963</c:v>
                </c:pt>
                <c:pt idx="11">
                  <c:v>1.101</c:v>
                </c:pt>
                <c:pt idx="12">
                  <c:v>1.2009999999999958</c:v>
                </c:pt>
                <c:pt idx="13">
                  <c:v>1.3009999999999966</c:v>
                </c:pt>
                <c:pt idx="14">
                  <c:v>1.4009999999999954</c:v>
                </c:pt>
                <c:pt idx="15">
                  <c:v>1.5009999999999963</c:v>
                </c:pt>
                <c:pt idx="16">
                  <c:v>1.601</c:v>
                </c:pt>
                <c:pt idx="17">
                  <c:v>1.7009999999999958</c:v>
                </c:pt>
                <c:pt idx="18">
                  <c:v>1.8009999999999966</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44.725000000000122</c:v>
                </c:pt>
                <c:pt idx="59">
                  <c:v>44.897000000000006</c:v>
                </c:pt>
                <c:pt idx="60">
                  <c:v>44.759</c:v>
                </c:pt>
                <c:pt idx="61">
                  <c:v>44.765000000000107</c:v>
                </c:pt>
                <c:pt idx="62">
                  <c:v>44.620000000000012</c:v>
                </c:pt>
                <c:pt idx="63">
                  <c:v>44.774000000000001</c:v>
                </c:pt>
                <c:pt idx="64">
                  <c:v>44.798000000000123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45.268000000000107</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46.262000000000107</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46.225000000000122</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47.268000000000107</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47.692000000000107</c:v>
                </c:pt>
                <c:pt idx="237">
                  <c:v>47.572000000000003</c:v>
                </c:pt>
                <c:pt idx="238">
                  <c:v>47.628000000000107</c:v>
                </c:pt>
                <c:pt idx="239">
                  <c:v>47.742000000000012</c:v>
                </c:pt>
                <c:pt idx="240">
                  <c:v>47.516999999999996</c:v>
                </c:pt>
                <c:pt idx="241">
                  <c:v>47.375</c:v>
                </c:pt>
                <c:pt idx="242">
                  <c:v>47.438000000000002</c:v>
                </c:pt>
                <c:pt idx="243">
                  <c:v>47.52</c:v>
                </c:pt>
                <c:pt idx="244">
                  <c:v>47.365000000000002</c:v>
                </c:pt>
                <c:pt idx="245">
                  <c:v>47.262000000000107</c:v>
                </c:pt>
                <c:pt idx="246">
                  <c:v>47.273000000000003</c:v>
                </c:pt>
                <c:pt idx="247">
                  <c:v>47.222000000000122</c:v>
                </c:pt>
                <c:pt idx="248">
                  <c:v>47.047000000000004</c:v>
                </c:pt>
                <c:pt idx="249">
                  <c:v>47.073</c:v>
                </c:pt>
                <c:pt idx="250">
                  <c:v>46.908000000000001</c:v>
                </c:pt>
                <c:pt idx="251">
                  <c:v>46.832000000000001</c:v>
                </c:pt>
                <c:pt idx="252">
                  <c:v>46.817999999999998</c:v>
                </c:pt>
                <c:pt idx="253">
                  <c:v>46.833000000000006</c:v>
                </c:pt>
                <c:pt idx="254">
                  <c:v>46.728000000000122</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46.125000000000107</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46.295000000000122</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46.792000000000122</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45383808"/>
        <c:axId val="145385344"/>
      </c:scatterChart>
      <c:valAx>
        <c:axId val="145383808"/>
        <c:scaling>
          <c:orientation val="minMax"/>
          <c:max val="45"/>
          <c:min val="0"/>
        </c:scaling>
        <c:delete val="0"/>
        <c:axPos val="b"/>
        <c:numFmt formatCode="General" sourceLinked="1"/>
        <c:majorTickMark val="in"/>
        <c:minorTickMark val="none"/>
        <c:tickLblPos val="low"/>
        <c:txPr>
          <a:bodyPr rot="0" vert="horz"/>
          <a:lstStyle/>
          <a:p>
            <a:pPr>
              <a:defRPr sz="1800" b="0" i="0" u="none" strike="noStrike" baseline="0">
                <a:solidFill>
                  <a:srgbClr val="000000"/>
                </a:solidFill>
                <a:latin typeface="Calibri"/>
                <a:ea typeface="Calibri"/>
                <a:cs typeface="Calibri"/>
              </a:defRPr>
            </a:pPr>
            <a:endParaRPr lang="en-US"/>
          </a:p>
        </c:txPr>
        <c:crossAx val="145385344"/>
        <c:crosses val="autoZero"/>
        <c:crossBetween val="midCat"/>
        <c:majorUnit val="5"/>
        <c:minorUnit val="4"/>
      </c:valAx>
      <c:valAx>
        <c:axId val="145385344"/>
        <c:scaling>
          <c:orientation val="minMax"/>
          <c:max val="50"/>
          <c:min val="42"/>
        </c:scaling>
        <c:delete val="0"/>
        <c:axPos val="l"/>
        <c:numFmt formatCode="General" sourceLinked="1"/>
        <c:majorTickMark val="out"/>
        <c:minorTickMark val="none"/>
        <c:tickLblPos val="nextTo"/>
        <c:txPr>
          <a:bodyPr/>
          <a:lstStyle/>
          <a:p>
            <a:pPr>
              <a:defRPr sz="1800"/>
            </a:pPr>
            <a:endParaRPr lang="en-US"/>
          </a:p>
        </c:txPr>
        <c:crossAx val="145383808"/>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2C338B-99E7-4786-B2ED-8DB2549C94A3}" type="datetimeFigureOut">
              <a:rPr lang="en-US" smtClean="0"/>
              <a:pPr/>
              <a:t>5/2/2012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B764D7-AFE2-482D-A449-9DE45B5E10AB}" type="slidenum">
              <a:rPr lang="en-US" smtClean="0"/>
              <a:pPr/>
              <a:t>‹#›</a:t>
            </a:fld>
            <a:endParaRPr lang="en-US"/>
          </a:p>
        </p:txBody>
      </p:sp>
    </p:spTree>
    <p:extLst>
      <p:ext uri="{BB962C8B-B14F-4D97-AF65-F5344CB8AC3E}">
        <p14:creationId xmlns:p14="http://schemas.microsoft.com/office/powerpoint/2010/main" val="363999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Pascal_(unit)" TargetMode="External"/><Relationship Id="rId3" Type="http://schemas.openxmlformats.org/officeDocument/2006/relationships/hyperlink" Target="http://en.wikipedia.org/wiki/Pressure" TargetMode="External"/><Relationship Id="rId7" Type="http://schemas.openxmlformats.org/officeDocument/2006/relationships/hyperlink" Target="http://en.wikipedia.org/wiki/Square_inch"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en.wikipedia.org/wiki/Pound-force" TargetMode="External"/><Relationship Id="rId5" Type="http://schemas.openxmlformats.org/officeDocument/2006/relationships/hyperlink" Target="http://en.wikipedia.org/wiki/Avoirdupois" TargetMode="External"/><Relationship Id="rId10" Type="http://schemas.openxmlformats.org/officeDocument/2006/relationships/hyperlink" Target="http://en.wikipedia.org/wiki/SI" TargetMode="External"/><Relationship Id="rId4" Type="http://schemas.openxmlformats.org/officeDocument/2006/relationships/hyperlink" Target="http://en.wikipedia.org/wiki/Stress_(physics)" TargetMode="External"/><Relationship Id="rId9" Type="http://schemas.openxmlformats.org/officeDocument/2006/relationships/hyperlink" Target="http://en.wikipedia.org/wiki/Pascal_(pressur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reenbiz.com/print/3566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Infrastructure-Mediated</a:t>
            </a:r>
            <a:r>
              <a:rPr lang="en-US" baseline="0" dirty="0" smtClean="0"/>
              <a:t> </a:t>
            </a:r>
            <a:r>
              <a:rPr lang="en-US" dirty="0" smtClean="0"/>
              <a:t>Single-Point Sensing of Whole-Home Water Activity</a:t>
            </a:r>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Cold water enters the home through a service line, typically at 40-100 pounds per square inch (psi) depending on such factors as the elevation and proximity to a water tower or pumping station.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Pressure is important to the proper functioning of </a:t>
            </a:r>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because it’s a pressure-based sensing solution.</a:t>
            </a:r>
            <a:endParaRPr lang="en-US" dirty="0" smtClean="0"/>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pound per square inch</a:t>
            </a:r>
            <a:r>
              <a:rPr lang="en-US" sz="1200" b="0" i="0" kern="1200" dirty="0" smtClean="0">
                <a:solidFill>
                  <a:schemeClr val="tx1"/>
                </a:solidFill>
                <a:latin typeface="+mn-lt"/>
                <a:ea typeface="+mn-ea"/>
                <a:cs typeface="+mn-cs"/>
              </a:rPr>
              <a:t> or, more accurately, </a:t>
            </a:r>
            <a:r>
              <a:rPr lang="en-US" sz="1200" b="1" i="0" kern="1200" dirty="0" smtClean="0">
                <a:solidFill>
                  <a:schemeClr val="tx1"/>
                </a:solidFill>
                <a:latin typeface="+mn-lt"/>
                <a:ea typeface="+mn-ea"/>
                <a:cs typeface="+mn-cs"/>
              </a:rPr>
              <a:t>pound-force per square inch</a:t>
            </a:r>
            <a:r>
              <a:rPr lang="en-US" sz="1200" b="0" i="0" kern="1200" dirty="0" smtClean="0">
                <a:solidFill>
                  <a:schemeClr val="tx1"/>
                </a:solidFill>
                <a:latin typeface="+mn-lt"/>
                <a:ea typeface="+mn-ea"/>
                <a:cs typeface="+mn-cs"/>
              </a:rPr>
              <a:t> (symbol: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a:t>
            </a:r>
            <a:r>
              <a:rPr lang="en-US" sz="1200" b="1" i="0" kern="1200" baseline="-25000" dirty="0" err="1" smtClean="0">
                <a:solidFill>
                  <a:schemeClr val="tx1"/>
                </a:solidFill>
                <a:latin typeface="+mn-lt"/>
                <a:ea typeface="+mn-ea"/>
                <a:cs typeface="+mn-cs"/>
              </a:rPr>
              <a:t>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is a unit of </a:t>
            </a:r>
            <a:r>
              <a:rPr lang="en-US" sz="1200" b="0" i="0" u="none" strike="noStrike" kern="1200" dirty="0" smtClean="0">
                <a:solidFill>
                  <a:schemeClr val="tx1"/>
                </a:solidFill>
                <a:latin typeface="+mn-lt"/>
                <a:ea typeface="+mn-ea"/>
                <a:cs typeface="+mn-cs"/>
                <a:hlinkClick r:id="rId3" action="ppaction://hlinkfile" tooltip="Pressure"/>
              </a:rPr>
              <a:t>pressure</a:t>
            </a:r>
            <a:r>
              <a:rPr lang="en-US" sz="1200" b="0" i="0" kern="1200" dirty="0" smtClean="0">
                <a:solidFill>
                  <a:schemeClr val="tx1"/>
                </a:solidFill>
                <a:latin typeface="+mn-lt"/>
                <a:ea typeface="+mn-ea"/>
                <a:cs typeface="+mn-cs"/>
              </a:rPr>
              <a:t> or of </a:t>
            </a:r>
            <a:r>
              <a:rPr lang="en-US" sz="1200" b="0" i="0" u="none" strike="noStrike" kern="1200" dirty="0" smtClean="0">
                <a:solidFill>
                  <a:schemeClr val="tx1"/>
                </a:solidFill>
                <a:latin typeface="+mn-lt"/>
                <a:ea typeface="+mn-ea"/>
                <a:cs typeface="+mn-cs"/>
                <a:hlinkClick r:id="rId4" action="ppaction://hlinkfile" tooltip="Stress (physics)"/>
              </a:rPr>
              <a:t>stress</a:t>
            </a:r>
            <a:r>
              <a:rPr lang="en-US" sz="1200" b="0" i="0" kern="1200" dirty="0" smtClean="0">
                <a:solidFill>
                  <a:schemeClr val="tx1"/>
                </a:solidFill>
                <a:latin typeface="+mn-lt"/>
                <a:ea typeface="+mn-ea"/>
                <a:cs typeface="+mn-cs"/>
              </a:rPr>
              <a:t> based on </a:t>
            </a:r>
            <a:r>
              <a:rPr lang="en-US" sz="1200" b="0" i="0" u="none" strike="noStrike" kern="1200" dirty="0" smtClean="0">
                <a:solidFill>
                  <a:schemeClr val="tx1"/>
                </a:solidFill>
                <a:latin typeface="+mn-lt"/>
                <a:ea typeface="+mn-ea"/>
                <a:cs typeface="+mn-cs"/>
                <a:hlinkClick r:id="rId5" action="ppaction://hlinkfile" tooltip="Avoirdupois"/>
              </a:rPr>
              <a:t>avoirdupois</a:t>
            </a:r>
            <a:r>
              <a:rPr lang="en-US" sz="1200" b="0" i="0" kern="1200" dirty="0" smtClean="0">
                <a:solidFill>
                  <a:schemeClr val="tx1"/>
                </a:solidFill>
                <a:latin typeface="+mn-lt"/>
                <a:ea typeface="+mn-ea"/>
                <a:cs typeface="+mn-cs"/>
              </a:rPr>
              <a:t> units. It is the pressure resulting from a force of one </a:t>
            </a:r>
            <a:r>
              <a:rPr lang="en-US" sz="1200" b="0" i="0" u="none" strike="noStrike" kern="1200" dirty="0" smtClean="0">
                <a:solidFill>
                  <a:schemeClr val="tx1"/>
                </a:solidFill>
                <a:latin typeface="+mn-lt"/>
                <a:ea typeface="+mn-ea"/>
                <a:cs typeface="+mn-cs"/>
                <a:hlinkClick r:id="rId6" action="ppaction://hlinkfile" tooltip="Pound-force"/>
              </a:rPr>
              <a:t>pound-force</a:t>
            </a:r>
            <a:r>
              <a:rPr lang="en-US" sz="1200" b="0" i="0" kern="1200" dirty="0" smtClean="0">
                <a:solidFill>
                  <a:schemeClr val="tx1"/>
                </a:solidFill>
                <a:latin typeface="+mn-lt"/>
                <a:ea typeface="+mn-ea"/>
                <a:cs typeface="+mn-cs"/>
              </a:rPr>
              <a:t> applied to an area of one </a:t>
            </a:r>
            <a:r>
              <a:rPr lang="en-US" sz="1200" b="0" i="0" u="none" strike="noStrike" kern="1200" dirty="0" smtClean="0">
                <a:solidFill>
                  <a:schemeClr val="tx1"/>
                </a:solidFill>
                <a:latin typeface="+mn-lt"/>
                <a:ea typeface="+mn-ea"/>
                <a:cs typeface="+mn-cs"/>
                <a:hlinkClick r:id="rId7" action="ppaction://hlinkfile" tooltip="Square inch"/>
              </a:rPr>
              <a:t>square inch</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1 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(6.894757 </a:t>
            </a:r>
            <a:r>
              <a:rPr lang="en-US" sz="1200" b="0" i="0" u="none" strike="noStrike" kern="1200" dirty="0" err="1" smtClean="0">
                <a:solidFill>
                  <a:schemeClr val="tx1"/>
                </a:solidFill>
                <a:latin typeface="+mn-lt"/>
                <a:ea typeface="+mn-ea"/>
                <a:cs typeface="+mn-cs"/>
                <a:hlinkClick r:id="rId8" action="ppaction://hlinkfile" tooltip="Pascal (unit)"/>
              </a:rPr>
              <a:t>kPa</a:t>
            </a:r>
            <a:r>
              <a:rPr lang="en-US" sz="1200" b="0" i="0" kern="1200" dirty="0" smtClean="0">
                <a:solidFill>
                  <a:schemeClr val="tx1"/>
                </a:solidFill>
                <a:latin typeface="+mn-lt"/>
                <a:ea typeface="+mn-ea"/>
                <a:cs typeface="+mn-cs"/>
              </a:rPr>
              <a:t>) : </a:t>
            </a:r>
            <a:r>
              <a:rPr lang="en-US" sz="1200" b="0" i="0" u="none" strike="noStrike" kern="1200" dirty="0" err="1" smtClean="0">
                <a:solidFill>
                  <a:schemeClr val="tx1"/>
                </a:solidFill>
                <a:latin typeface="+mn-lt"/>
                <a:ea typeface="+mn-ea"/>
                <a:cs typeface="+mn-cs"/>
                <a:hlinkClick r:id="rId9" action="ppaction://hlinkfile" tooltip="Pascal (pressure)"/>
              </a:rPr>
              <a:t>pascal</a:t>
            </a:r>
            <a:r>
              <a:rPr lang="en-US" sz="1200" b="0" i="0" kern="1200" dirty="0" smtClean="0">
                <a:solidFill>
                  <a:schemeClr val="tx1"/>
                </a:solidFill>
                <a:latin typeface="+mn-lt"/>
                <a:ea typeface="+mn-ea"/>
                <a:cs typeface="+mn-cs"/>
              </a:rPr>
              <a:t> (Pa) is the </a:t>
            </a:r>
            <a:r>
              <a:rPr lang="en-US" sz="1200" b="0" i="0" u="none" strike="noStrike" kern="1200" dirty="0" smtClean="0">
                <a:solidFill>
                  <a:schemeClr val="tx1"/>
                </a:solidFill>
                <a:latin typeface="+mn-lt"/>
                <a:ea typeface="+mn-ea"/>
                <a:cs typeface="+mn-cs"/>
                <a:hlinkClick r:id="rId10" action="ppaction://hlinkfile" tooltip="SI"/>
              </a:rPr>
              <a:t>SI</a:t>
            </a:r>
            <a:r>
              <a:rPr lang="en-US" sz="1200" b="0" i="0" kern="1200" dirty="0" smtClean="0">
                <a:solidFill>
                  <a:schemeClr val="tx1"/>
                </a:solidFill>
                <a:latin typeface="+mn-lt"/>
                <a:ea typeface="+mn-ea"/>
                <a:cs typeface="+mn-cs"/>
              </a:rPr>
              <a:t> unit of pressure.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40 psi is 275.79 kilopascals</a:t>
            </a:r>
          </a:p>
          <a:p>
            <a:r>
              <a:rPr lang="en-US" sz="1200" b="0" i="0" kern="1200" dirty="0" smtClean="0">
                <a:solidFill>
                  <a:schemeClr val="tx1"/>
                </a:solidFill>
                <a:latin typeface="+mn-lt"/>
                <a:ea typeface="+mn-ea"/>
                <a:cs typeface="+mn-cs"/>
              </a:rPr>
              <a:t>100 psi</a:t>
            </a:r>
            <a:r>
              <a:rPr lang="en-US" sz="1200" b="0" i="0" kern="1200" baseline="0" dirty="0" smtClean="0">
                <a:solidFill>
                  <a:schemeClr val="tx1"/>
                </a:solidFill>
                <a:latin typeface="+mn-lt"/>
                <a:ea typeface="+mn-ea"/>
                <a:cs typeface="+mn-cs"/>
              </a:rPr>
              <a:t> is </a:t>
            </a:r>
            <a:r>
              <a:rPr lang="en-US" sz="1200" b="0" i="0" kern="1200" dirty="0" smtClean="0">
                <a:solidFill>
                  <a:schemeClr val="tx1"/>
                </a:solidFill>
                <a:latin typeface="+mn-lt"/>
                <a:ea typeface="+mn-ea"/>
                <a:cs typeface="+mn-cs"/>
              </a:rPr>
              <a:t>689.47 kilopascals</a:t>
            </a:r>
            <a:endParaRPr lang="en-US" b="0" dirty="0" smtClean="0"/>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Many homes have a pressure regulator that stabilizes the water pressure and also reduces the incoming water pressure to a safe level for household fixtures.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From the regulator, most homes contain a combination of series plumbed and branched piping.</a:t>
            </a:r>
          </a:p>
        </p:txBody>
      </p:sp>
      <p:sp>
        <p:nvSpPr>
          <p:cNvPr id="4" name="Slide Number Placeholder 3"/>
          <p:cNvSpPr>
            <a:spLocks noGrp="1"/>
          </p:cNvSpPr>
          <p:nvPr>
            <p:ph type="sldNum" sz="quarter" idx="10"/>
          </p:nvPr>
        </p:nvSpPr>
        <p:spPr/>
        <p:txBody>
          <a:bodyPr/>
          <a:lstStyle/>
          <a:p>
            <a:fld id="{38B764D7-AFE2-482D-A449-9DE45B5E10A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B764D7-AFE2-482D-A449-9DE45B5E10A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hot water tank connects the cold water pipes to the hot water pipes.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 when you open a hot or cold water valve, the pressure signal is transmitted through the hot water heater thus allowing for a single-point pressure sensing solution.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Every hot water tank has a drain valve, which is of interest to us because it provides an easy potential installation point for our </a:t>
            </a:r>
            <a:r>
              <a:rPr lang="en-US" sz="1200" kern="1200" baseline="0" dirty="0" err="1" smtClean="0">
                <a:solidFill>
                  <a:schemeClr val="tx1"/>
                </a:solidFill>
                <a:latin typeface="+mn-lt"/>
                <a:ea typeface="+mn-ea"/>
                <a:cs typeface="+mn-cs"/>
              </a:rPr>
              <a:t>hydrosensor</a:t>
            </a:r>
            <a:r>
              <a:rPr lang="en-US" sz="1200" kern="1200" baseline="0" dirty="0" smtClean="0">
                <a:solidFill>
                  <a:schemeClr val="tx1"/>
                </a:solidFill>
                <a:latin typeface="+mn-lt"/>
                <a:ea typeface="+mn-ea"/>
                <a:cs typeface="+mn-cs"/>
              </a:rPr>
              <a:t>, particularly for locations like apartments which don’t have outdoor hose bibs.</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investigated placing </a:t>
            </a:r>
            <a:r>
              <a:rPr lang="en-US" dirty="0" err="1" smtClean="0"/>
              <a:t>HydroSense</a:t>
            </a:r>
            <a:r>
              <a:rPr lang="en-US" dirty="0" smtClean="0"/>
              <a:t> at a variety of installation points including the drain valve on the hot water heater, </a:t>
            </a:r>
            <a:r>
              <a:rPr lang="en-US" baseline="0" dirty="0" smtClean="0"/>
              <a:t>the outdoor hose spigot and the 3/8” hot and cold water inlet lines to bathroom and kitchen sinks.</a:t>
            </a:r>
          </a:p>
          <a:p>
            <a:endParaRPr lang="en-US" baseline="0" dirty="0" smtClean="0"/>
          </a:p>
          <a:p>
            <a:r>
              <a:rPr lang="en-US" baseline="0" dirty="0" smtClean="0"/>
              <a:t>Note: remember this is a single point sensing solution; I’m just showing single installation points that we’ve investigated.</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now let’s see what the raw</a:t>
            </a:r>
            <a:r>
              <a:rPr lang="en-US" baseline="0" dirty="0" smtClean="0"/>
              <a:t> pressure waveform looks like when you use a fixture in your house. (click)</a:t>
            </a:r>
          </a:p>
          <a:p>
            <a:endParaRPr lang="en-US" baseline="0" dirty="0" smtClean="0"/>
          </a:p>
          <a:p>
            <a:r>
              <a:rPr lang="en-US" baseline="0" dirty="0" smtClean="0"/>
              <a:t>Take particular notice to the pressure spike (or transient) that occurs when the valve is opened and closed.</a:t>
            </a:r>
          </a:p>
          <a:p>
            <a:endParaRPr lang="en-US" baseline="0" dirty="0" smtClean="0"/>
          </a:p>
          <a:p>
            <a:r>
              <a:rPr lang="en-US" baseline="0" dirty="0" smtClean="0"/>
              <a:t>Note that the signal resembles a dampening sinusoidal wave—we take advantage of this in our classification algorithms.</a:t>
            </a:r>
          </a:p>
        </p:txBody>
      </p:sp>
      <p:sp>
        <p:nvSpPr>
          <p:cNvPr id="4" name="Slide Number Placeholder 3"/>
          <p:cNvSpPr>
            <a:spLocks noGrp="1"/>
          </p:cNvSpPr>
          <p:nvPr>
            <p:ph type="sldNum" sz="quarter" idx="10"/>
          </p:nvPr>
        </p:nvSpPr>
        <p:spPr/>
        <p:txBody>
          <a:bodyPr/>
          <a:lstStyle/>
          <a:p>
            <a:fld id="{38B764D7-AFE2-482D-A449-9DE45B5E10A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instant a valve is opened or closed (be it a bathroom faucet or a mechanical valve in a dishwasher), a pressure change occurs and a pressure wave is generated in the home plumbing system.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transient can have a positive or negative rate of change depending on whether a valve is being opened or closed.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pressure drop is indicative of how much water is being used.</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how does this work exactly?</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raw pressure signal is smoothed using a low-pass filter. We then take the derivative of this smoothed signal to check for rapid changes in pressure (i.e., pressure transients).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These rapid changes in pressure (or pressure transients) are what indicate water usage.</a:t>
            </a:r>
          </a:p>
          <a:p>
            <a:endParaRPr lang="en-US" baseline="0" dirty="0" smtClean="0"/>
          </a:p>
          <a:p>
            <a:r>
              <a:rPr lang="en-US" baseline="0" dirty="0" smtClean="0"/>
              <a:t>----</a:t>
            </a:r>
          </a:p>
          <a:p>
            <a:endParaRPr lang="en-US" baseline="0" dirty="0" smtClean="0"/>
          </a:p>
          <a:p>
            <a:r>
              <a:rPr lang="en-US" baseline="0" dirty="0" smtClean="0"/>
              <a:t>The low pass filter is a </a:t>
            </a:r>
            <a:r>
              <a:rPr lang="en-US" sz="1200" kern="1200" baseline="0" dirty="0" smtClean="0">
                <a:solidFill>
                  <a:schemeClr val="tx1"/>
                </a:solidFill>
                <a:latin typeface="+mn-lt"/>
                <a:ea typeface="+mn-ea"/>
                <a:cs typeface="+mn-cs"/>
              </a:rPr>
              <a:t>low-pass linear phase finite impulse response filter. </a:t>
            </a:r>
            <a:endParaRPr lang="en-US" baseline="0" dirty="0" smtClean="0"/>
          </a:p>
          <a:p>
            <a:endParaRPr lang="en-US" baseline="0" dirty="0" smtClean="0"/>
          </a:p>
          <a:p>
            <a:r>
              <a:rPr lang="en-US" baseline="0" dirty="0" smtClean="0"/>
              <a:t>The smoothed signal is the 1 Hz envelope of the signal, calculated using a discrete </a:t>
            </a:r>
            <a:r>
              <a:rPr lang="en-US" baseline="0" dirty="0" err="1" smtClean="0"/>
              <a:t>prolate</a:t>
            </a:r>
            <a:r>
              <a:rPr lang="en-US" baseline="0" dirty="0" smtClean="0"/>
              <a:t> </a:t>
            </a:r>
            <a:r>
              <a:rPr lang="en-US" baseline="0" dirty="0" err="1" smtClean="0"/>
              <a:t>spheroidal</a:t>
            </a:r>
            <a:r>
              <a:rPr lang="en-US" baseline="0" dirty="0" smtClean="0"/>
              <a:t> window filter of length 1 second.</a:t>
            </a:r>
          </a:p>
          <a:p>
            <a:endParaRPr lang="en-US" baseline="0" dirty="0" smtClean="0"/>
          </a:p>
          <a:p>
            <a:r>
              <a:rPr lang="en-US" baseline="0" dirty="0" smtClean="0"/>
              <a:t>The </a:t>
            </a:r>
            <a:r>
              <a:rPr lang="en-US" baseline="0" dirty="0" err="1" smtClean="0"/>
              <a:t>bandpass</a:t>
            </a:r>
            <a:r>
              <a:rPr lang="en-US" baseline="0" dirty="0" smtClean="0"/>
              <a:t> derivative has a cutoff of 1Hz and a linearly increasing frequency response, it is also 1 second long. </a:t>
            </a:r>
          </a:p>
          <a:p>
            <a:endParaRPr lang="en-US" baseline="0" dirty="0" smtClean="0"/>
          </a:p>
          <a:p>
            <a:r>
              <a:rPr lang="en-US" baseline="0" dirty="0" smtClean="0"/>
              <a:t>These parameters were chosen based on the bandwidth with the highest energy concentration for all the data we collected in all homes.</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So, let’s see how this works in practice.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As we run a 1 sec sliding window over the data, we flag the signal when the derivative exceeds a specified threshold relative to the home’s static pressure</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Although energy usage and measurement has lately received a great deal of attention in the HCI and </a:t>
            </a:r>
            <a:r>
              <a:rPr lang="en-US" sz="1200" b="0" kern="1200" baseline="0" dirty="0" err="1" smtClean="0">
                <a:solidFill>
                  <a:schemeClr val="tx1"/>
                </a:solidFill>
                <a:latin typeface="+mn-lt"/>
                <a:ea typeface="+mn-ea"/>
                <a:cs typeface="+mn-cs"/>
              </a:rPr>
              <a:t>UbiComp</a:t>
            </a:r>
            <a:r>
              <a:rPr lang="en-US" sz="1200" b="0" kern="1200" baseline="0" dirty="0" smtClean="0">
                <a:solidFill>
                  <a:schemeClr val="tx1"/>
                </a:solidFill>
                <a:latin typeface="+mn-lt"/>
                <a:ea typeface="+mn-ea"/>
                <a:cs typeface="+mn-cs"/>
              </a:rPr>
              <a:t> communities, water has not.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And yet, the United Nations predicts that water will be the dominating issue over the next 20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And, as you can tell from this map, this is a problem that affects every continent on earth including the 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By 2025, more than 2.8 billion people living in 48 countries will face water shortages.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Environmental  water  stress  </a:t>
            </a:r>
            <a:r>
              <a:rPr lang="en-US" sz="1200" kern="1200" baseline="0" dirty="0" smtClean="0">
                <a:solidFill>
                  <a:schemeClr val="tx1"/>
                </a:solidFill>
                <a:latin typeface="+mn-lt"/>
                <a:ea typeface="+mn-ea"/>
                <a:cs typeface="+mn-cs"/>
              </a:rPr>
              <a:t>is  assessed  as  the  percentage  of  available  water  resources </a:t>
            </a:r>
          </a:p>
          <a:p>
            <a:r>
              <a:rPr lang="en-US" sz="1200" kern="1200" baseline="0" dirty="0" smtClean="0">
                <a:solidFill>
                  <a:schemeClr val="tx1"/>
                </a:solidFill>
                <a:latin typeface="+mn-lt"/>
                <a:ea typeface="+mn-ea"/>
                <a:cs typeface="+mn-cs"/>
              </a:rPr>
              <a:t>currently  abstracted  compared  to  environmental  water  requirements.  Environmental  water </a:t>
            </a:r>
          </a:p>
          <a:p>
            <a:r>
              <a:rPr lang="en-US" sz="1200" kern="1200" baseline="0" dirty="0" smtClean="0">
                <a:solidFill>
                  <a:schemeClr val="tx1"/>
                </a:solidFill>
                <a:latin typeface="+mn-lt"/>
                <a:ea typeface="+mn-ea"/>
                <a:cs typeface="+mn-cs"/>
              </a:rPr>
              <a:t>requirements  are  defined  as  the  volume  of  water  needed  by  a  river  to maintain  key  ecosystem</a:t>
            </a:r>
          </a:p>
          <a:p>
            <a:r>
              <a:rPr lang="en-US" sz="1200" kern="1200" baseline="0" dirty="0" smtClean="0">
                <a:solidFill>
                  <a:schemeClr val="tx1"/>
                </a:solidFill>
                <a:latin typeface="+mn-lt"/>
                <a:ea typeface="+mn-ea"/>
                <a:cs typeface="+mn-cs"/>
              </a:rPr>
              <a:t>functions and biodiversity. This is expressed as a % of the </a:t>
            </a:r>
            <a:r>
              <a:rPr lang="en-US" sz="1200" kern="1200" baseline="0" dirty="0" err="1" smtClean="0">
                <a:solidFill>
                  <a:schemeClr val="tx1"/>
                </a:solidFill>
                <a:latin typeface="+mn-lt"/>
                <a:ea typeface="+mn-ea"/>
                <a:cs typeface="+mn-cs"/>
              </a:rPr>
              <a:t>naturalised</a:t>
            </a:r>
            <a:r>
              <a:rPr lang="en-US" sz="1200" kern="1200" baseline="0" dirty="0" smtClean="0">
                <a:solidFill>
                  <a:schemeClr val="tx1"/>
                </a:solidFill>
                <a:latin typeface="+mn-lt"/>
                <a:ea typeface="+mn-ea"/>
                <a:cs typeface="+mn-cs"/>
              </a:rPr>
              <a:t> flow of a river, and can vary </a:t>
            </a:r>
          </a:p>
          <a:p>
            <a:r>
              <a:rPr lang="en-US" sz="1200" kern="1200" baseline="0" dirty="0" smtClean="0">
                <a:solidFill>
                  <a:schemeClr val="tx1"/>
                </a:solidFill>
                <a:latin typeface="+mn-lt"/>
                <a:ea typeface="+mn-ea"/>
                <a:cs typeface="+mn-cs"/>
              </a:rPr>
              <a:t>under  different  conditions,  notably  between  arid  and  non-arid  river  systems.  In  Figure  2  the  red </a:t>
            </a:r>
          </a:p>
          <a:p>
            <a:r>
              <a:rPr lang="en-US" sz="1200" kern="1200" baseline="0" dirty="0" smtClean="0">
                <a:solidFill>
                  <a:schemeClr val="tx1"/>
                </a:solidFill>
                <a:latin typeface="+mn-lt"/>
                <a:ea typeface="+mn-ea"/>
                <a:cs typeface="+mn-cs"/>
              </a:rPr>
              <a:t>depicts the systems under the highest environmental water stress.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11E5671-4418-4830-BFD5-1931A095E60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we look</a:t>
            </a:r>
            <a:r>
              <a:rPr lang="en-US" baseline="0" dirty="0" smtClean="0"/>
              <a:t> for when the “amplitude” of the derivative goes below 5% of the original magnitude</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direction of stabilized pressure change</a:t>
            </a:r>
            <a:r>
              <a:rPr lang="en-US" baseline="0" dirty="0" smtClean="0"/>
              <a:t> and the sign of derivative determines whether the event is an open or close event.</a:t>
            </a:r>
          </a:p>
          <a:p>
            <a:endParaRPr lang="en-US" baseline="0" dirty="0" smtClean="0"/>
          </a:p>
          <a:p>
            <a:r>
              <a:rPr lang="en-US" baseline="0" dirty="0" smtClean="0"/>
              <a:t>In this case, it’s a valve open event.</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Similarly, for a close event, we use the same process looking for the two critical points.</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difference here is that we have a pressure increase and a positive initial derivative.</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might imagine, the pressure signatures differ across fixture</a:t>
            </a:r>
            <a:r>
              <a:rPr lang="en-US" baseline="0" dirty="0" smtClean="0"/>
              <a:t> and valve types. However, the valve’s location in the home is also a strong determinant in shaping the signal. (click) </a:t>
            </a:r>
          </a:p>
          <a:p>
            <a:endParaRPr lang="en-US" baseline="0" dirty="0" smtClean="0"/>
          </a:p>
          <a:p>
            <a:r>
              <a:rPr lang="en-US" baseline="0" dirty="0" smtClean="0"/>
              <a:t>As a result we haven’t seen a lot of cross-home similarity between fixture event signals.</a:t>
            </a:r>
            <a:endParaRPr lang="en-US" dirty="0" smtClean="0"/>
          </a:p>
          <a:p>
            <a:endParaRPr lang="en-US" dirty="0" smtClean="0"/>
          </a:p>
          <a:p>
            <a:r>
              <a:rPr lang="en-US" dirty="0" smtClean="0"/>
              <a:t>From this point forward, the vertical-axis will always refer to psi and</a:t>
            </a:r>
            <a:r>
              <a:rPr lang="en-US" baseline="0" dirty="0" smtClean="0"/>
              <a:t> the horizontal-axis will refer to time in seconds</a:t>
            </a:r>
          </a:p>
          <a:p>
            <a:endParaRPr lang="en-US" baseline="0" dirty="0" smtClean="0"/>
          </a:p>
          <a:p>
            <a:r>
              <a:rPr lang="en-US" baseline="0" dirty="0" smtClean="0"/>
              <a:t>----</a:t>
            </a:r>
          </a:p>
          <a:p>
            <a:endParaRPr lang="en-US" baseline="0" dirty="0" smtClean="0"/>
          </a:p>
          <a:p>
            <a:r>
              <a:rPr lang="en-US" baseline="0" dirty="0" smtClean="0"/>
              <a:t>First, note that the transients are unique across fixtures. (click)</a:t>
            </a:r>
          </a:p>
          <a:p>
            <a:endParaRPr lang="en-US" baseline="0" dirty="0" smtClean="0"/>
          </a:p>
          <a:p>
            <a:r>
              <a:rPr lang="en-US" baseline="0" dirty="0" smtClean="0"/>
              <a:t>---</a:t>
            </a:r>
          </a:p>
          <a:p>
            <a:endParaRPr lang="en-US" baseline="0" dirty="0" smtClean="0"/>
          </a:p>
          <a:p>
            <a:r>
              <a:rPr lang="en-US" baseline="0" dirty="0" smtClean="0"/>
              <a:t>Now, I’m showing data from three different homes. Note how the signals differ for like fixtures across homes; this is because the signal is influenced both by the valve type as well as the pipe pathway to the valve.</a:t>
            </a:r>
          </a:p>
          <a:p>
            <a:endParaRPr lang="en-US" baseline="0" dirty="0" smtClean="0"/>
          </a:p>
          <a:p>
            <a:r>
              <a:rPr lang="en-US" baseline="0" dirty="0" smtClean="0"/>
              <a:t>Therefore, while detection and distinguishing between open and close can be done with a drop-in system in any home, actual fixture classification and flow must be calibrated on a per home basis. </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Now that we’ve automatically detected events and classified them as open or close, we need to determine where the events came from. </a:t>
            </a:r>
          </a:p>
          <a:p>
            <a:endParaRPr lang="en-US" baseline="0" dirty="0" smtClean="0"/>
          </a:p>
          <a:p>
            <a:r>
              <a:rPr lang="en-US" baseline="0" dirty="0" smtClean="0"/>
              <a:t>To do this we use a template matching approach and, in particular, we rely on matched filtering to compare our signals, which provides a measure of correlation between signals.</a:t>
            </a:r>
          </a:p>
        </p:txBody>
      </p:sp>
      <p:sp>
        <p:nvSpPr>
          <p:cNvPr id="4" name="Slide Number Placeholder 3"/>
          <p:cNvSpPr>
            <a:spLocks noGrp="1"/>
          </p:cNvSpPr>
          <p:nvPr>
            <p:ph type="sldNum" sz="quarter" idx="10"/>
          </p:nvPr>
        </p:nvSpPr>
        <p:spPr/>
        <p:txBody>
          <a:bodyPr/>
          <a:lstStyle/>
          <a:p>
            <a:fld id="{7EB3B8B9-2A37-496F-9799-2312CECE669A}"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chose three transformations in which to use the matched filter. (click) </a:t>
            </a:r>
          </a:p>
          <a:p>
            <a:endParaRPr lang="en-US" baseline="0" dirty="0" smtClean="0"/>
          </a:p>
          <a:p>
            <a:r>
              <a:rPr lang="en-US" baseline="0" dirty="0" smtClean="0"/>
              <a:t>1. The first transformation is the waveform with trending removed</a:t>
            </a:r>
          </a:p>
          <a:p>
            <a:endParaRPr lang="en-US" baseline="0" dirty="0" smtClean="0"/>
          </a:p>
          <a:p>
            <a:r>
              <a:rPr lang="en-US" baseline="0" dirty="0" smtClean="0"/>
              <a:t>2. The second transformation is the derivative waveform that we used in the open/close event detection step.</a:t>
            </a:r>
          </a:p>
          <a:p>
            <a:endParaRPr lang="en-US" baseline="0" dirty="0" smtClean="0"/>
          </a:p>
          <a:p>
            <a:r>
              <a:rPr lang="en-US" baseline="0" dirty="0" smtClean="0"/>
              <a:t>3. The final transformation is the </a:t>
            </a:r>
            <a:r>
              <a:rPr lang="en-US" baseline="0" dirty="0" err="1" smtClean="0"/>
              <a:t>cepstrum</a:t>
            </a:r>
            <a:r>
              <a:rPr lang="en-US" baseline="0" dirty="0" smtClean="0"/>
              <a:t> transformation, which is popular in the signal processing community and often used to separate a filter from its source.</a:t>
            </a:r>
          </a:p>
          <a:p>
            <a:endParaRPr lang="en-US" baseline="0" dirty="0" smtClean="0"/>
          </a:p>
          <a:p>
            <a:r>
              <a:rPr lang="en-US" baseline="0" dirty="0" smtClean="0"/>
              <a:t>---</a:t>
            </a:r>
          </a:p>
          <a:p>
            <a:endParaRPr lang="en-US" baseline="0" dirty="0" smtClean="0"/>
          </a:p>
          <a:p>
            <a:r>
              <a:rPr lang="en-US" baseline="0" dirty="0" smtClean="0"/>
              <a:t>The last space we chose was the </a:t>
            </a:r>
            <a:r>
              <a:rPr lang="en-US" baseline="0" dirty="0" err="1" smtClean="0"/>
              <a:t>Cepstral</a:t>
            </a:r>
            <a:r>
              <a:rPr lang="en-US" baseline="0" dirty="0" smtClean="0"/>
              <a:t> space. The real </a:t>
            </a:r>
            <a:r>
              <a:rPr lang="en-US" baseline="0" dirty="0" err="1" smtClean="0"/>
              <a:t>cepstrum</a:t>
            </a:r>
            <a:r>
              <a:rPr lang="en-US" baseline="0" dirty="0" smtClean="0"/>
              <a:t> is a transformation related to the Fourier transform and has been used in the speech recognition community for decades. It’s popular in the signal processing community to separate source from filter.</a:t>
            </a:r>
          </a:p>
          <a:p>
            <a:endParaRPr lang="en-US" baseline="0" dirty="0" smtClean="0"/>
          </a:p>
          <a:p>
            <a:r>
              <a:rPr lang="en-US" baseline="0" dirty="0" smtClean="0"/>
              <a:t>One property of the real </a:t>
            </a:r>
            <a:r>
              <a:rPr lang="en-US" baseline="0" dirty="0" err="1" smtClean="0"/>
              <a:t>cepstrum</a:t>
            </a:r>
            <a:r>
              <a:rPr lang="en-US" baseline="0" dirty="0" smtClean="0"/>
              <a:t> is that the space is highly orthogonal and thus is good fit for our application. </a:t>
            </a:r>
          </a:p>
          <a:p>
            <a:endParaRPr lang="en-US" baseline="0"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test for similarity,  we look at the transformations for each saved event in the library.</a:t>
            </a:r>
          </a:p>
          <a:p>
            <a:endParaRPr lang="en-US" baseline="0" dirty="0" smtClean="0"/>
          </a:p>
          <a:p>
            <a:r>
              <a:rPr lang="en-US" baseline="0" dirty="0" smtClean="0"/>
              <a:t>If the similarity is above a certain threshold in each subspace, we add the event to a list of possible events. The thresholds are learned using a leave one out cross validation of all other homes in our database.</a:t>
            </a:r>
          </a:p>
          <a:p>
            <a:endParaRPr lang="en-US" baseline="0" dirty="0" smtClean="0"/>
          </a:p>
          <a:p>
            <a:r>
              <a:rPr lang="en-US" baseline="0" dirty="0" smtClean="0"/>
              <a:t>--</a:t>
            </a:r>
          </a:p>
          <a:p>
            <a:endParaRPr lang="en-US" baseline="0" dirty="0" smtClean="0"/>
          </a:p>
          <a:p>
            <a:r>
              <a:rPr lang="en-US" baseline="0" dirty="0" smtClean="0"/>
              <a:t>We also use the mean squared error of the de-trended signal. If the MSE is above a cross validation threshold, it passes the similarity test.</a:t>
            </a:r>
          </a:p>
          <a:p>
            <a:endParaRPr lang="en-US" baseline="0"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repeat this process for every event in our library…</a:t>
            </a:r>
          </a:p>
          <a:p>
            <a:endParaRPr lang="en-US" baseline="0"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a toilet subspace fails a similarity test and thus it is discarded from the pool of possible events.</a:t>
            </a:r>
          </a:p>
        </p:txBody>
      </p:sp>
      <p:sp>
        <p:nvSpPr>
          <p:cNvPr id="4" name="Slide Number Placeholder 3"/>
          <p:cNvSpPr>
            <a:spLocks noGrp="1"/>
          </p:cNvSpPr>
          <p:nvPr>
            <p:ph type="sldNum" sz="quarter" idx="10"/>
          </p:nvPr>
        </p:nvSpPr>
        <p:spPr/>
        <p:txBody>
          <a:bodyPr/>
          <a:lstStyle/>
          <a:p>
            <a:fld id="{7EB3B8B9-2A37-496F-9799-2312CECE669A}"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Already, cities are going to unprecedented lengths to provide their residents with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For example, in April of last year, Barcelona, Spain took the unprecedented step of importing water by ship from neighboring nations at a cost of $35 million a month (Crawford, 2008).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Nearly 23m </a:t>
            </a:r>
            <a:r>
              <a:rPr lang="en-US" sz="1200" b="0" i="0" kern="1200" dirty="0" err="1" smtClean="0">
                <a:solidFill>
                  <a:schemeClr val="tx1"/>
                </a:solidFill>
                <a:latin typeface="+mn-lt"/>
                <a:ea typeface="+mn-ea"/>
                <a:cs typeface="+mn-cs"/>
              </a:rPr>
              <a:t>litres</a:t>
            </a:r>
            <a:r>
              <a:rPr lang="en-US" sz="1200" b="0" i="0" kern="1200" dirty="0" smtClean="0">
                <a:solidFill>
                  <a:schemeClr val="tx1"/>
                </a:solidFill>
                <a:latin typeface="+mn-lt"/>
                <a:ea typeface="+mn-ea"/>
                <a:cs typeface="+mn-cs"/>
              </a:rPr>
              <a:t> of drinking water - enough for 180,000 people for a day</a:t>
            </a:r>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occurs for each event in the library.</a:t>
            </a:r>
          </a:p>
        </p:txBody>
      </p:sp>
      <p:sp>
        <p:nvSpPr>
          <p:cNvPr id="4" name="Slide Number Placeholder 3"/>
          <p:cNvSpPr>
            <a:spLocks noGrp="1"/>
          </p:cNvSpPr>
          <p:nvPr>
            <p:ph type="sldNum" sz="quarter" idx="10"/>
          </p:nvPr>
        </p:nvSpPr>
        <p:spPr/>
        <p:txBody>
          <a:bodyPr/>
          <a:lstStyle/>
          <a:p>
            <a:fld id="{7EB3B8B9-2A37-496F-9799-2312CECE669A}"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more than one possible event is in our possible event pool, we perform one additional comparison.</a:t>
            </a:r>
          </a:p>
        </p:txBody>
      </p:sp>
      <p:sp>
        <p:nvSpPr>
          <p:cNvPr id="4" name="Slide Number Placeholder 3"/>
          <p:cNvSpPr>
            <a:spLocks noGrp="1"/>
          </p:cNvSpPr>
          <p:nvPr>
            <p:ph type="sldNum" sz="quarter" idx="10"/>
          </p:nvPr>
        </p:nvSpPr>
        <p:spPr/>
        <p:txBody>
          <a:bodyPr/>
          <a:lstStyle/>
          <a:p>
            <a:fld id="{7EB3B8B9-2A37-496F-9799-2312CECE669A}"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 the derivative waveform, which is the most orthogonal subspace. </a:t>
            </a:r>
          </a:p>
        </p:txBody>
      </p:sp>
      <p:sp>
        <p:nvSpPr>
          <p:cNvPr id="4" name="Slide Number Placeholder 3"/>
          <p:cNvSpPr>
            <a:spLocks noGrp="1"/>
          </p:cNvSpPr>
          <p:nvPr>
            <p:ph type="sldNum" sz="quarter" idx="10"/>
          </p:nvPr>
        </p:nvSpPr>
        <p:spPr/>
        <p:txBody>
          <a:bodyPr/>
          <a:lstStyle/>
          <a:p>
            <a:fld id="{7EB3B8B9-2A37-496F-9799-2312CECE669A}"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perform a nearest neighbor search on all remaining possible events using the matched filter similarity score in the derivative space.</a:t>
            </a:r>
          </a:p>
          <a:p>
            <a:endParaRPr lang="en-US" baseline="0" dirty="0" smtClean="0"/>
          </a:p>
          <a:p>
            <a:r>
              <a:rPr lang="en-US" baseline="0" dirty="0" smtClean="0"/>
              <a:t>Once the event is identified, we can assign flow, in </a:t>
            </a:r>
            <a:r>
              <a:rPr lang="en-US" baseline="0" dirty="0" err="1" smtClean="0"/>
              <a:t>gpm</a:t>
            </a:r>
            <a:r>
              <a:rPr lang="en-US" baseline="0" dirty="0" smtClean="0"/>
              <a:t>, using a calibrated fluid resistance value for the specific valve.</a:t>
            </a:r>
          </a:p>
        </p:txBody>
      </p:sp>
      <p:sp>
        <p:nvSpPr>
          <p:cNvPr id="4" name="Slide Number Placeholder 3"/>
          <p:cNvSpPr>
            <a:spLocks noGrp="1"/>
          </p:cNvSpPr>
          <p:nvPr>
            <p:ph type="sldNum" sz="quarter" idx="10"/>
          </p:nvPr>
        </p:nvSpPr>
        <p:spPr/>
        <p:txBody>
          <a:bodyPr/>
          <a:lstStyle/>
          <a:p>
            <a:fld id="{7EB3B8B9-2A37-496F-9799-2312CECE669A}"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estimate</a:t>
            </a:r>
            <a:r>
              <a:rPr lang="en-US" baseline="0" dirty="0" smtClean="0"/>
              <a:t> flow</a:t>
            </a:r>
            <a:r>
              <a:rPr lang="en-US" dirty="0" smtClean="0"/>
              <a:t>, we turn back to our</a:t>
            </a:r>
            <a:r>
              <a:rPr lang="en-US" baseline="0" dirty="0" smtClean="0"/>
              <a:t> example waveform and look at the stabilized pressure drop—this is delta P.</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Flow rate is related to pressure change via </a:t>
            </a:r>
            <a:r>
              <a:rPr lang="en-US" sz="1200" kern="1200" baseline="0" dirty="0" err="1" smtClean="0">
                <a:solidFill>
                  <a:schemeClr val="tx1"/>
                </a:solidFill>
                <a:latin typeface="+mn-lt"/>
                <a:ea typeface="+mn-ea"/>
                <a:cs typeface="+mn-cs"/>
              </a:rPr>
              <a:t>Poiseuille’s</a:t>
            </a:r>
            <a:r>
              <a:rPr lang="en-US" sz="1200" kern="1200" baseline="0" dirty="0" smtClean="0">
                <a:solidFill>
                  <a:schemeClr val="tx1"/>
                </a:solidFill>
                <a:latin typeface="+mn-lt"/>
                <a:ea typeface="+mn-ea"/>
                <a:cs typeface="+mn-cs"/>
              </a:rPr>
              <a:t> Law, which states that the volumetric flow rate of fluid in a pipe</a:t>
            </a:r>
          </a:p>
          <a:p>
            <a:r>
              <a:rPr lang="en-US" sz="1200" i="1" kern="1200" baseline="0" dirty="0" smtClean="0">
                <a:solidFill>
                  <a:schemeClr val="tx1"/>
                </a:solidFill>
                <a:latin typeface="+mn-lt"/>
                <a:ea typeface="+mn-ea"/>
                <a:cs typeface="+mn-cs"/>
              </a:rPr>
              <a:t>Q is dependent on the radius of the pipe r, the length of the </a:t>
            </a:r>
            <a:r>
              <a:rPr lang="en-US" sz="1200" kern="1200" baseline="0" dirty="0" smtClean="0">
                <a:solidFill>
                  <a:schemeClr val="tx1"/>
                </a:solidFill>
                <a:latin typeface="+mn-lt"/>
                <a:ea typeface="+mn-ea"/>
                <a:cs typeface="+mn-cs"/>
              </a:rPr>
              <a:t>pipe </a:t>
            </a:r>
            <a:r>
              <a:rPr lang="en-US" sz="1200" i="1" kern="1200" baseline="0" dirty="0" smtClean="0">
                <a:solidFill>
                  <a:schemeClr val="tx1"/>
                </a:solidFill>
                <a:latin typeface="+mn-lt"/>
                <a:ea typeface="+mn-ea"/>
                <a:cs typeface="+mn-cs"/>
              </a:rPr>
              <a:t>L, the viscosity of the fluid μ and the pressure drop ΔP.</a:t>
            </a:r>
          </a:p>
          <a:p>
            <a:endParaRPr lang="en-US" sz="1200" i="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can be simplified using the fluid resistance formulation, which states that the resistance of flow is proportional to the drop in pressure divided by the volumetric flow rate.</a:t>
            </a:r>
            <a:endParaRPr lang="en-US" sz="1200" i="1" kern="1200" baseline="0" dirty="0" smtClean="0">
              <a:solidFill>
                <a:schemeClr val="tx1"/>
              </a:solidFill>
              <a:latin typeface="+mn-lt"/>
              <a:ea typeface="+mn-ea"/>
              <a:cs typeface="+mn-cs"/>
            </a:endParaRPr>
          </a:p>
          <a:p>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(click)</a:t>
            </a:r>
          </a:p>
          <a:p>
            <a:endParaRPr lang="en-US" sz="1200" i="1"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Simple substitution leads to: flow rate = change in pressure / fluid resistance</a:t>
            </a: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So, we know the change in pressure because that’s what </a:t>
            </a:r>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measures but we want to know flow rate. To do that, we have to find values for the fluid resistance, which differ according to fixture and fixture location.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is analogous to ohms law, which relates voltage, resistance, and current.</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measures the change in pressure </a:t>
            </a:r>
            <a:r>
              <a:rPr lang="en-US" sz="1200" i="1" kern="1200" baseline="0" dirty="0" smtClean="0">
                <a:solidFill>
                  <a:schemeClr val="tx1"/>
                </a:solidFill>
                <a:latin typeface="+mn-lt"/>
                <a:ea typeface="+mn-ea"/>
                <a:cs typeface="+mn-cs"/>
              </a:rPr>
              <a:t>ΔP.  </a:t>
            </a:r>
            <a:r>
              <a:rPr lang="en-US" sz="1200" i="0" kern="1200" baseline="0" dirty="0" smtClean="0">
                <a:solidFill>
                  <a:schemeClr val="tx1"/>
                </a:solidFill>
                <a:latin typeface="+mn-lt"/>
                <a:ea typeface="+mn-ea"/>
                <a:cs typeface="+mn-cs"/>
              </a:rPr>
              <a:t>However, in order to estimate flow rate we must know Rf.</a:t>
            </a:r>
          </a:p>
          <a:p>
            <a:endParaRPr lang="en-US" sz="1200" i="0" kern="1200" baseline="0" dirty="0" smtClean="0">
              <a:solidFill>
                <a:schemeClr val="tx1"/>
              </a:solidFill>
              <a:latin typeface="+mn-lt"/>
              <a:ea typeface="+mn-ea"/>
              <a:cs typeface="+mn-cs"/>
            </a:endParaRPr>
          </a:p>
          <a:p>
            <a:endParaRPr lang="en-US" sz="1200" i="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B764D7-AFE2-482D-A449-9DE45B5E10A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to do this would be to measure Rf</a:t>
            </a:r>
            <a:r>
              <a:rPr lang="en-US" baseline="0" dirty="0" smtClean="0"/>
              <a:t> at every valve in the home and save this in a dictionary. Then, the fixture classification algorithms would look up this value and solve for Q.</a:t>
            </a:r>
          </a:p>
          <a:p>
            <a:endParaRPr lang="en-US" dirty="0" smtClean="0"/>
          </a:p>
          <a:p>
            <a:r>
              <a:rPr lang="en-US" dirty="0" smtClean="0"/>
              <a:t>---</a:t>
            </a:r>
          </a:p>
          <a:p>
            <a:r>
              <a:rPr lang="en-US" dirty="0" smtClean="0"/>
              <a:t>To acquire Rf, one could measure</a:t>
            </a:r>
            <a:r>
              <a:rPr lang="en-US" baseline="0" dirty="0" smtClean="0"/>
              <a:t> </a:t>
            </a:r>
            <a:r>
              <a:rPr lang="en-US" dirty="0" smtClean="0"/>
              <a:t>the flow rate (Q) at each individual valve</a:t>
            </a:r>
            <a:r>
              <a:rPr lang="en-US" baseline="0" dirty="0" smtClean="0"/>
              <a:t> as well as the corresponding pressure change (</a:t>
            </a:r>
            <a:r>
              <a:rPr lang="en-US" i="1" baseline="0" dirty="0" smtClean="0"/>
              <a:t>∆P) </a:t>
            </a:r>
            <a:r>
              <a:rPr lang="en-US" baseline="0" dirty="0" smtClean="0"/>
              <a:t>at the </a:t>
            </a:r>
            <a:r>
              <a:rPr lang="en-US" baseline="0" dirty="0" err="1" smtClean="0"/>
              <a:t>hydrosense</a:t>
            </a:r>
            <a:r>
              <a:rPr lang="en-US" baseline="0" dirty="0" smtClean="0"/>
              <a:t> installation location. The division of these two values results in Rf.</a:t>
            </a:r>
          </a:p>
          <a:p>
            <a:endParaRPr lang="en-US" i="0" baseline="0" dirty="0" smtClean="0"/>
          </a:p>
          <a:p>
            <a:r>
              <a:rPr lang="en-US" i="0" baseline="0" dirty="0" smtClean="0"/>
              <a:t>We can then use the learned Rf values for each valve to estimate flow during an automatically detected water usage event.</a:t>
            </a: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 will</a:t>
            </a:r>
            <a:r>
              <a:rPr lang="en-US" baseline="0" dirty="0" smtClean="0"/>
              <a:t> go over our in-home data collection and experimental validation.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installed </a:t>
            </a:r>
            <a:r>
              <a:rPr lang="en-US" dirty="0" err="1" smtClean="0"/>
              <a:t>HydroSense</a:t>
            </a:r>
            <a:r>
              <a:rPr lang="en-US" baseline="0" dirty="0" smtClean="0"/>
              <a:t> in a variety of locations: 8 houses, 1 apartment, and 1 cabin with a range in size from 750 sq feet to 4,000 sq ft.</a:t>
            </a:r>
          </a:p>
          <a:p>
            <a:endParaRPr lang="en-US" baseline="0" dirty="0" smtClean="0"/>
          </a:p>
          <a:p>
            <a:r>
              <a:rPr lang="en-US" baseline="0" dirty="0" smtClean="0"/>
              <a:t>We also used three different installation points: 8 hose bib, 1 water heater, and 1 utility faucet connection.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The US is not immune from such problems either. According to US government estimates, 36 states will face serious water shortages in the next five years (EPA, 2008).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Lake Mead, which supplies 90% of Las Vegas’ water, is estimated to drop below existing intake pipes by 2012 (</a:t>
            </a:r>
            <a:r>
              <a:rPr lang="en-US" sz="1200" kern="1200" baseline="0" dirty="0" err="1" smtClean="0">
                <a:solidFill>
                  <a:schemeClr val="tx1"/>
                </a:solidFill>
                <a:latin typeface="+mn-lt"/>
                <a:ea typeface="+mn-ea"/>
                <a:cs typeface="+mn-cs"/>
              </a:rPr>
              <a:t>Lippert</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Efstathiou</a:t>
            </a:r>
            <a:r>
              <a:rPr lang="en-US" sz="1200" kern="1200" baseline="0" dirty="0" smtClean="0">
                <a:solidFill>
                  <a:schemeClr val="tx1"/>
                </a:solidFill>
                <a:latin typeface="+mn-lt"/>
                <a:ea typeface="+mn-ea"/>
                <a:cs typeface="+mn-cs"/>
              </a:rPr>
              <a:t>, 2009). </a:t>
            </a:r>
            <a:endParaRPr lang="en-US" sz="1200" b="0" kern="1200" baseline="0" dirty="0" smtClean="0">
              <a:solidFill>
                <a:srgbClr val="FF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The city of </a:t>
            </a:r>
            <a:r>
              <a:rPr lang="en-US" sz="1200" b="0" i="0" kern="1200" dirty="0" smtClean="0">
                <a:solidFill>
                  <a:schemeClr val="tx1"/>
                </a:solidFill>
                <a:latin typeface="+mn-lt"/>
                <a:ea typeface="+mn-ea"/>
                <a:cs typeface="+mn-cs"/>
              </a:rPr>
              <a:t>Las Vegas is paying people to remove</a:t>
            </a:r>
            <a:r>
              <a:rPr lang="en-US" sz="1200" b="0" i="0" kern="1200" baseline="0" dirty="0" smtClean="0">
                <a:solidFill>
                  <a:schemeClr val="tx1"/>
                </a:solidFill>
                <a:latin typeface="+mn-lt"/>
                <a:ea typeface="+mn-ea"/>
                <a:cs typeface="+mn-cs"/>
              </a:rPr>
              <a:t> their lawns at </a:t>
            </a:r>
            <a:r>
              <a:rPr lang="en-US" sz="1200" b="0" i="0" kern="1200" dirty="0" smtClean="0">
                <a:solidFill>
                  <a:schemeClr val="tx1"/>
                </a:solidFill>
                <a:latin typeface="+mn-lt"/>
                <a:ea typeface="+mn-ea"/>
                <a:cs typeface="+mn-cs"/>
              </a:rPr>
              <a:t>$1.50 per square foot of lawn replaced with desert-friendly plants for a maximum of $300,000 per year in rebates. (</a:t>
            </a:r>
            <a:r>
              <a:rPr lang="en-US" dirty="0" smtClean="0">
                <a:hlinkClick r:id="rId3"/>
              </a:rPr>
              <a:t>http://www.greenbiz.com/print/35667</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utilities invest millions of dollars into conservation programs meant to educate</a:t>
            </a:r>
            <a:r>
              <a:rPr lang="en-US" baseline="0" dirty="0" smtClean="0"/>
              <a:t> their customers about water and cost savings.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rgbClr val="FF000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Each collection session was conducted by a pair of researchers: one would record the sensed pressure signatures to a laptop while the other activated the home’s water fixtures.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recorded five trials per valve. A sink, for example, has two valves (one hot, and one cold) and thus would receive 10 trials—5 for hot and 5 for cold.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each trial, the valve was open for ~5 seconds and then closed.</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B764D7-AFE2-482D-A449-9DE45B5E10A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4</a:t>
            </a:r>
            <a:r>
              <a:rPr lang="en-US" baseline="0" dirty="0" smtClean="0"/>
              <a:t> of the 10 homes we also gathered flow data. For the faucet and shower trials, we measured the time it took to fill 1 gallon of water into a calibrated bucket.</a:t>
            </a:r>
          </a:p>
          <a:p>
            <a:endParaRPr lang="en-US" baseline="0" dirty="0" smtClean="0"/>
          </a:p>
          <a:p>
            <a:r>
              <a:rPr lang="en-US" baseline="0" dirty="0" smtClean="0"/>
              <a:t>This provides </a:t>
            </a:r>
            <a:r>
              <a:rPr lang="en-US" i="1" baseline="0" dirty="0" smtClean="0"/>
              <a:t>Q </a:t>
            </a:r>
            <a:r>
              <a:rPr lang="en-US" i="0" baseline="0" dirty="0" smtClean="0"/>
              <a:t>(the flow rate) and allows us to solve for the fluid resistance at that valve and pipe pathway.</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all, we conducted experiments in 10 locations resulting in 706 trials</a:t>
            </a:r>
            <a:r>
              <a:rPr lang="en-US" baseline="0" dirty="0" smtClean="0"/>
              <a:t> with 155 flow rate trials and 84 total fixtures tested.</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conducted a cross-validation experiment that folds our data according to the home in which it was collected.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learn the thresholds for a single home from the other nine homes in the database.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Then, we use those thresholds to build the possible events library for each "unknown" event in the database. We classify each “unknown” event in the test home using a leave-one-out method.</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figure shows the accuracy of fixture-level identification of </a:t>
            </a:r>
            <a:r>
              <a:rPr lang="en-US" sz="1200" i="1" kern="1200" baseline="0" dirty="0" smtClean="0">
                <a:solidFill>
                  <a:schemeClr val="tx1"/>
                </a:solidFill>
                <a:latin typeface="+mn-lt"/>
                <a:ea typeface="+mn-ea"/>
                <a:cs typeface="+mn-cs"/>
              </a:rPr>
              <a:t>valve open and valve close </a:t>
            </a:r>
            <a:r>
              <a:rPr lang="en-US" sz="1200" i="0" kern="1200" baseline="0" dirty="0" smtClean="0">
                <a:solidFill>
                  <a:schemeClr val="tx1"/>
                </a:solidFill>
                <a:latin typeface="+mn-lt"/>
                <a:ea typeface="+mn-ea"/>
                <a:cs typeface="+mn-cs"/>
              </a:rPr>
              <a:t>events within each home </a:t>
            </a:r>
            <a:r>
              <a:rPr lang="en-US" sz="1200" kern="1200" baseline="0" dirty="0" smtClean="0">
                <a:solidFill>
                  <a:schemeClr val="tx1"/>
                </a:solidFill>
                <a:latin typeface="+mn-lt"/>
                <a:ea typeface="+mn-ea"/>
                <a:cs typeface="+mn-cs"/>
              </a:rPr>
              <a:t>as well as the aggregate 97.9% accuracy of fixture-level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Many homes resulted in 100% open and close fixture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worst performing house, H10, was due to noise from the eleven cabins that share the same supply line at the resort.</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figure shows the accuracy of fixture-level identification of </a:t>
            </a:r>
            <a:r>
              <a:rPr lang="en-US" sz="1200" i="1" kern="1200" baseline="0" dirty="0" smtClean="0">
                <a:solidFill>
                  <a:schemeClr val="tx1"/>
                </a:solidFill>
                <a:latin typeface="+mn-lt"/>
                <a:ea typeface="+mn-ea"/>
                <a:cs typeface="+mn-cs"/>
              </a:rPr>
              <a:t>valve open and valve close </a:t>
            </a:r>
            <a:r>
              <a:rPr lang="en-US" sz="1200" i="0" kern="1200" baseline="0" dirty="0" smtClean="0">
                <a:solidFill>
                  <a:schemeClr val="tx1"/>
                </a:solidFill>
                <a:latin typeface="+mn-lt"/>
                <a:ea typeface="+mn-ea"/>
                <a:cs typeface="+mn-cs"/>
              </a:rPr>
              <a:t>events within each home </a:t>
            </a:r>
            <a:r>
              <a:rPr lang="en-US" sz="1200" kern="1200" baseline="0" dirty="0" smtClean="0">
                <a:solidFill>
                  <a:schemeClr val="tx1"/>
                </a:solidFill>
                <a:latin typeface="+mn-lt"/>
                <a:ea typeface="+mn-ea"/>
                <a:cs typeface="+mn-cs"/>
              </a:rPr>
              <a:t>as well as the aggregate 97.9% accuracy of fixture-level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Many homes resulted in 100% open and close fixture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worst performing house, H10, was due to noise from the eleven cabins that share the same supply line at the resort.</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graph shows</a:t>
            </a:r>
            <a:r>
              <a:rPr lang="en-US" baseline="0" dirty="0" smtClean="0"/>
              <a:t> the same data as before but categorized by fixture. Again, nearly all fixtures are above 95% or better. </a:t>
            </a:r>
          </a:p>
          <a:p>
            <a:endParaRPr lang="en-US" baseline="0" dirty="0" smtClean="0"/>
          </a:p>
          <a:p>
            <a:r>
              <a:rPr lang="en-US" baseline="0" dirty="0" smtClean="0"/>
              <a:t>Here, the worst performer is the hot water valve in showers at 89%--although this is still pretty good, we’re not sure why this is and it warrants further investigation.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For our flow estimate results, three of four houses tested (H1, H4, H5) have error rates below 8% (or approximately 0.16 GPM**), comparable to 10% error rates found in empirical studies of traditional utility-supplied water meters [1]. (click)</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fourth house (H7), however, had an error rate above 20%. We believe this is</a:t>
            </a:r>
          </a:p>
          <a:p>
            <a:r>
              <a:rPr lang="en-US" sz="1200" kern="1200" baseline="0" dirty="0" smtClean="0">
                <a:solidFill>
                  <a:schemeClr val="tx1"/>
                </a:solidFill>
                <a:latin typeface="+mn-lt"/>
                <a:ea typeface="+mn-ea"/>
                <a:cs typeface="+mn-cs"/>
              </a:rPr>
              <a:t>due to the installation location of the sensor. Whereas the first three homes had </a:t>
            </a:r>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installed on an exterior water bib, H7’s installation used the hot water heater drain valve.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results in two confounding pressure sources (the supply water main and the gravitational pressure of the water in the tank). It seems the cold water valves were particularly affected.</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cold water valves are removed, H7 flow</a:t>
            </a:r>
            <a:r>
              <a:rPr lang="en-US" baseline="0" dirty="0" smtClean="0"/>
              <a:t> estimation results are on par with the other homes.</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Most residents</a:t>
            </a:r>
            <a:r>
              <a:rPr lang="en-US" baseline="0" dirty="0" smtClean="0"/>
              <a:t> have no idea how much water they use nor what the most water consuming activities are in the home.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ask yourself, what do you think the most water consuming activities are in your home?</a:t>
            </a:r>
          </a:p>
          <a:p>
            <a:endParaRPr lang="en-US" baseline="0" dirty="0" smtClean="0"/>
          </a:p>
          <a:p>
            <a:r>
              <a:rPr lang="en-US" baseline="0" dirty="0" smtClean="0"/>
              <a:t>Most people cannot accurately answer this question. We have been working with our local water utility, SPU…</a:t>
            </a:r>
          </a:p>
          <a:p>
            <a:endParaRPr lang="en-US" baseline="0" dirty="0" smtClean="0"/>
          </a:p>
          <a:p>
            <a:r>
              <a:rPr lang="en-US" baseline="0" dirty="0" smtClean="0"/>
              <a:t>M</a:t>
            </a:r>
            <a:r>
              <a:rPr lang="en-US" dirty="0" smtClean="0"/>
              <a:t>ost customers believe they use 20</a:t>
            </a:r>
            <a:r>
              <a:rPr lang="en-US" baseline="0" dirty="0" smtClean="0"/>
              <a:t> gallons a day (Al </a:t>
            </a:r>
            <a:r>
              <a:rPr lang="en-US" baseline="0" dirty="0" err="1" smtClean="0"/>
              <a:t>Dietemann</a:t>
            </a:r>
            <a:r>
              <a:rPr lang="en-US" baseline="0" dirty="0" smtClean="0"/>
              <a:t>) rather than roughly 70 and have no idea that toilets, clothes washers, and showers are the top water usage activities in the home. This is a striking disconnect considering that most of us have used modern plumbing all of our lives.</a:t>
            </a:r>
          </a:p>
          <a:p>
            <a:endParaRPr lang="en-US" baseline="0" dirty="0" smtClean="0"/>
          </a:p>
          <a:p>
            <a:r>
              <a:rPr lang="en-US" baseline="0" dirty="0" smtClean="0"/>
              <a:t>To close this gap, we have been working on new sensing techniques for water usage</a:t>
            </a:r>
          </a:p>
          <a:p>
            <a:endParaRPr lang="en-US" baseline="0" dirty="0" smtClean="0"/>
          </a:p>
          <a:p>
            <a:r>
              <a:rPr lang="en-US" baseline="0"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a recent survey at</a:t>
            </a:r>
            <a:r>
              <a:rPr lang="en-US" baseline="0" dirty="0" smtClean="0"/>
              <a:t> our local water utility in Seattle</a:t>
            </a:r>
            <a:r>
              <a:rPr lang="en-US" dirty="0" smtClean="0"/>
              <a:t>,  most customers believe they use 20</a:t>
            </a:r>
            <a:r>
              <a:rPr lang="en-US" baseline="0" dirty="0" smtClean="0"/>
              <a:t> gallons a day (Al </a:t>
            </a:r>
            <a:r>
              <a:rPr lang="en-US" baseline="0" dirty="0" err="1" smtClean="0"/>
              <a:t>Dietemann</a:t>
            </a:r>
            <a:r>
              <a:rPr lang="en-US" baseline="0" dirty="0" smtClean="0"/>
              <a:t>) rather than roughly 70.</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1E5671-4418-4830-BFD5-1931A095E60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baseline="0" dirty="0" smtClean="0"/>
              <a:t>The previous results assumed that we had measured Rf values for every fixture but one can also obtain approximate estimates of Rf by sampling at only certain strategic valves around the home and then using this Rf value for proximal valves.</a:t>
            </a: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Here we have flow data using interpolated Rf. The Y-Axis is the average error in GPM and the x-axis is the number of random </a:t>
            </a:r>
            <a:r>
              <a:rPr lang="en-US" sz="1200" i="1" kern="1200" baseline="0" dirty="0" err="1" smtClean="0">
                <a:solidFill>
                  <a:schemeClr val="tx1"/>
                </a:solidFill>
                <a:latin typeface="+mn-lt"/>
                <a:ea typeface="+mn-ea"/>
                <a:cs typeface="+mn-cs"/>
              </a:rPr>
              <a:t>Rf</a:t>
            </a:r>
            <a:r>
              <a:rPr lang="en-US" sz="1200" i="0" kern="1200" baseline="0" dirty="0" smtClean="0">
                <a:solidFill>
                  <a:schemeClr val="tx1"/>
                </a:solidFill>
                <a:latin typeface="+mn-lt"/>
                <a:ea typeface="+mn-ea"/>
                <a:cs typeface="+mn-cs"/>
              </a:rPr>
              <a:t> samples needed to obtain those error values. </a:t>
            </a: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As you can see, after randomly selecting five </a:t>
            </a:r>
            <a:r>
              <a:rPr lang="en-US" sz="1200" i="0" kern="1200" baseline="0" dirty="0" err="1" smtClean="0">
                <a:solidFill>
                  <a:schemeClr val="tx1"/>
                </a:solidFill>
                <a:latin typeface="+mn-lt"/>
                <a:ea typeface="+mn-ea"/>
                <a:cs typeface="+mn-cs"/>
              </a:rPr>
              <a:t>Rf</a:t>
            </a:r>
            <a:r>
              <a:rPr lang="en-US" sz="1200" i="0" kern="1200" baseline="0" dirty="0" smtClean="0">
                <a:solidFill>
                  <a:schemeClr val="tx1"/>
                </a:solidFill>
                <a:latin typeface="+mn-lt"/>
                <a:ea typeface="+mn-ea"/>
                <a:cs typeface="+mn-cs"/>
              </a:rPr>
              <a:t> values, the average error dropped 74% to 0.27 GPM.</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B764D7-AFE2-482D-A449-9DE45B5E10AB}"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a:t>
            </a:r>
            <a:r>
              <a:rPr lang="en-US" baseline="0" dirty="0" smtClean="0"/>
              <a:t> been working lately on a 2.0 version of </a:t>
            </a:r>
            <a:r>
              <a:rPr lang="en-US" baseline="0" dirty="0" err="1" smtClean="0"/>
              <a:t>HydroSense</a:t>
            </a:r>
            <a:r>
              <a:rPr lang="en-US" baseline="0" dirty="0" smtClean="0"/>
              <a:t>, which is focused primarily on naturalistic water usage.</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do this,</a:t>
            </a:r>
            <a:r>
              <a:rPr lang="en-US" baseline="0" dirty="0" smtClean="0"/>
              <a:t> we’ve built a range of small, lightweight sensors to distribute around the home to collect ground truth data on water fixture usage.</a:t>
            </a:r>
          </a:p>
        </p:txBody>
      </p:sp>
      <p:sp>
        <p:nvSpPr>
          <p:cNvPr id="4" name="Slide Number Placeholder 3"/>
          <p:cNvSpPr>
            <a:spLocks noGrp="1"/>
          </p:cNvSpPr>
          <p:nvPr>
            <p:ph type="sldNum" sz="quarter" idx="10"/>
          </p:nvPr>
        </p:nvSpPr>
        <p:spPr/>
        <p:txBody>
          <a:bodyPr/>
          <a:lstStyle/>
          <a:p>
            <a:fld id="{38B764D7-AFE2-482D-A449-9DE45B5E10AB}"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Infrastructure-Mediated</a:t>
            </a:r>
            <a:r>
              <a:rPr lang="en-US" baseline="0" dirty="0" smtClean="0"/>
              <a:t> </a:t>
            </a:r>
            <a:r>
              <a:rPr lang="en-US" dirty="0" smtClean="0"/>
              <a:t>Single-Point Sensing of Whole-Home Water Activity</a:t>
            </a:r>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57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1E5671-4418-4830-BFD5-1931A095E609}" type="slidenum">
              <a:rPr lang="en-US" smtClean="0"/>
              <a:pPr/>
              <a:t>59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time, go over slide </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Typical water meters only provide aggregate</a:t>
            </a:r>
            <a:r>
              <a:rPr lang="en-US" baseline="0" dirty="0" smtClean="0"/>
              <a:t> information on water usage and require costly pipe modifications to install. (click)</a:t>
            </a:r>
          </a:p>
          <a:p>
            <a:endParaRPr lang="en-US" baseline="0" dirty="0" smtClean="0"/>
          </a:p>
          <a:p>
            <a:r>
              <a:rPr lang="en-US" baseline="0" dirty="0" smtClean="0"/>
              <a:t>In </a:t>
            </a:r>
            <a:r>
              <a:rPr lang="en-US" baseline="0" dirty="0" err="1" smtClean="0"/>
              <a:t>constrast</a:t>
            </a:r>
            <a:r>
              <a:rPr lang="en-US" baseline="0" dirty="0" smtClean="0"/>
              <a:t>, the </a:t>
            </a:r>
            <a:r>
              <a:rPr lang="en-US" baseline="0" dirty="0" err="1" smtClean="0"/>
              <a:t>HydroSensor</a:t>
            </a:r>
            <a:r>
              <a:rPr lang="en-US" baseline="0" dirty="0" smtClean="0"/>
              <a:t> can simply screws on to a hose water bib.</a:t>
            </a:r>
          </a:p>
        </p:txBody>
      </p:sp>
      <p:sp>
        <p:nvSpPr>
          <p:cNvPr id="4" name="Slide Number Placeholder 3"/>
          <p:cNvSpPr>
            <a:spLocks noGrp="1"/>
          </p:cNvSpPr>
          <p:nvPr>
            <p:ph type="sldNum" sz="quarter" idx="10"/>
          </p:nvPr>
        </p:nvSpPr>
        <p:spPr/>
        <p:txBody>
          <a:bodyPr/>
          <a:lstStyle/>
          <a:p>
            <a:fld id="{38B764D7-AFE2-482D-A449-9DE45B5E10AB}" type="slidenum">
              <a:rPr lang="en-US" smtClean="0"/>
              <a:pPr/>
              <a:t>61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Match filtering allows us</a:t>
            </a:r>
            <a:r>
              <a:rPr lang="en-US" baseline="0" dirty="0" smtClean="0"/>
              <a:t> to </a:t>
            </a:r>
            <a:r>
              <a:rPr lang="en-US" dirty="0" smtClean="0"/>
              <a:t>compare two signals’</a:t>
            </a:r>
            <a:r>
              <a:rPr lang="en-US" baseline="0" dirty="0" smtClean="0"/>
              <a:t> similarity using a </a:t>
            </a:r>
            <a:r>
              <a:rPr lang="en-US" baseline="0" dirty="0" err="1" smtClean="0"/>
              <a:t>pointwise</a:t>
            </a:r>
            <a:r>
              <a:rPr lang="en-US" baseline="0" dirty="0" smtClean="0"/>
              <a:t> correlation coefficient</a:t>
            </a:r>
          </a:p>
          <a:p>
            <a:r>
              <a:rPr lang="en-US" baseline="0" dirty="0" smtClean="0"/>
              <a:t>(click) we save the maximum correlation as the degree to which the two signals are similar</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 been working on a water sensor called </a:t>
            </a:r>
            <a:r>
              <a:rPr lang="en-US" dirty="0" err="1" smtClean="0"/>
              <a:t>HydroSense</a:t>
            </a:r>
            <a:r>
              <a:rPr lang="en-US" dirty="0" smtClean="0"/>
              <a:t>, which is a pressure-based sensor</a:t>
            </a:r>
            <a:r>
              <a:rPr lang="en-US" baseline="0" dirty="0" smtClean="0"/>
              <a:t> capable of identifying water usage down to the individual fixture (e.g., dishwasher, toilet, faucet) and provide per-fixture flow estimates from a single sensing point </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two very similar signals will have a</a:t>
            </a:r>
            <a:r>
              <a:rPr lang="en-US" baseline="0" dirty="0" smtClean="0"/>
              <a:t> higher similarity value,</a:t>
            </a:r>
          </a:p>
          <a:p>
            <a:endParaRPr lang="en-US" baseline="0" dirty="0" smtClean="0"/>
          </a:p>
          <a:p>
            <a:r>
              <a:rPr lang="en-US" baseline="0" dirty="0" smtClean="0"/>
              <a:t>We can perform matched filtering in a variety of signal subspaces. The more orthogonal the different fixture signals are in the subspace, the better. </a:t>
            </a:r>
          </a:p>
          <a:p>
            <a:endParaRPr lang="en-US" baseline="0" dirty="0" smtClean="0"/>
          </a:p>
          <a:p>
            <a:r>
              <a:rPr lang="en-US" baseline="0" dirty="0" smtClean="0"/>
              <a:t>The reason behind this is that orthogonal signals have a correlation of zero (and, thus, a matched filter comparison close to zero), while similar signals are unaffected.</a:t>
            </a:r>
          </a:p>
        </p:txBody>
      </p:sp>
      <p:sp>
        <p:nvSpPr>
          <p:cNvPr id="4" name="Slide Number Placeholder 3"/>
          <p:cNvSpPr>
            <a:spLocks noGrp="1"/>
          </p:cNvSpPr>
          <p:nvPr>
            <p:ph type="sldNum" sz="quarter" idx="10"/>
          </p:nvPr>
        </p:nvSpPr>
        <p:spPr/>
        <p:txBody>
          <a:bodyPr/>
          <a:lstStyle/>
          <a:p>
            <a:fld id="{7EB3B8B9-2A37-496F-9799-2312CECE669A}" type="slidenum">
              <a:rPr lang="en-US" smtClean="0"/>
              <a:pPr/>
              <a:t>63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current means that provide feedback about water usage are water meters, which tend to be outside and are not designed to be read by the average person and bills, which only provide aggregate information on consumption. This can be extremely problematic, for example, James leak.</a:t>
            </a:r>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64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the pressure sensor</a:t>
            </a:r>
            <a:r>
              <a:rPr lang="en-US" baseline="0" dirty="0" smtClean="0"/>
              <a:t> to continuously look at changes in pressure when you open and close valves in the home.</a:t>
            </a:r>
          </a:p>
          <a:p>
            <a:endParaRPr lang="en-US" dirty="0" smtClean="0"/>
          </a:p>
          <a:p>
            <a:r>
              <a:rPr lang="en-US" dirty="0" smtClean="0"/>
              <a:t>The key insight here is that when you use the</a:t>
            </a:r>
            <a:r>
              <a:rPr lang="en-US" baseline="0" dirty="0" smtClean="0"/>
              <a:t> toilet or wash your hands, a water pressure transient is generated that is unique to that particular fixture.</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Our prototype </a:t>
            </a:r>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sensor implementation consists of two primary parts:</a:t>
            </a:r>
          </a:p>
          <a:p>
            <a:endParaRPr lang="en-US" sz="1200" kern="1200" baseline="0" dirty="0" smtClean="0">
              <a:solidFill>
                <a:schemeClr val="tx1"/>
              </a:solidFill>
              <a:latin typeface="+mn-lt"/>
              <a:ea typeface="+mn-ea"/>
              <a:cs typeface="+mn-cs"/>
            </a:endParaRPr>
          </a:p>
          <a:p>
            <a:pPr marL="228600" indent="-228600">
              <a:buAutoNum type="arabicPeriod"/>
            </a:pPr>
            <a:r>
              <a:rPr lang="en-US" sz="1200" kern="1200" baseline="0" dirty="0" smtClean="0">
                <a:solidFill>
                  <a:schemeClr val="tx1"/>
                </a:solidFill>
                <a:latin typeface="+mn-lt"/>
                <a:ea typeface="+mn-ea"/>
                <a:cs typeface="+mn-cs"/>
              </a:rPr>
              <a:t>a customized stainless steel pressure sensor</a:t>
            </a:r>
          </a:p>
          <a:p>
            <a:pPr marL="228600" indent="-228600">
              <a:buAutoNum type="arabicPeriod"/>
            </a:pPr>
            <a:endParaRPr lang="en-US" sz="1200" kern="1200" baseline="0" dirty="0" smtClean="0">
              <a:solidFill>
                <a:schemeClr val="tx1"/>
              </a:solidFill>
              <a:latin typeface="+mn-lt"/>
              <a:ea typeface="+mn-ea"/>
              <a:cs typeface="+mn-cs"/>
            </a:endParaRPr>
          </a:p>
          <a:p>
            <a:pPr marL="228600" indent="-228600">
              <a:buAutoNum type="arabicPeriod"/>
            </a:pPr>
            <a:r>
              <a:rPr lang="en-US" sz="1200" kern="1200" baseline="0" dirty="0" smtClean="0">
                <a:solidFill>
                  <a:schemeClr val="tx1"/>
                </a:solidFill>
                <a:latin typeface="+mn-lt"/>
                <a:ea typeface="+mn-ea"/>
                <a:cs typeface="+mn-cs"/>
              </a:rPr>
              <a:t>a 3d-printed encasement holding an analog to digital converter (ADC), a microcontroller, and a</a:t>
            </a:r>
          </a:p>
          <a:p>
            <a:r>
              <a:rPr lang="en-US" sz="1200" kern="1200" baseline="0" dirty="0" smtClean="0">
                <a:solidFill>
                  <a:schemeClr val="tx1"/>
                </a:solidFill>
                <a:latin typeface="+mn-lt"/>
                <a:ea typeface="+mn-ea"/>
                <a:cs typeface="+mn-cs"/>
              </a:rPr>
              <a:t>Bluetooth wireless radio (see Figure 4), which communicates the raw pressure data to a computer.</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 understand how </a:t>
            </a:r>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works, its useful to go over a brief primer of home water/pipe infrastructure.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Most households obtain water from a public water supply.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Public water is distributed by local utilities, relying on gravity and pumping stations to push water through major distribution pipes</a:t>
            </a:r>
          </a:p>
        </p:txBody>
      </p:sp>
      <p:sp>
        <p:nvSpPr>
          <p:cNvPr id="4" name="Slide Number Placeholder 3"/>
          <p:cNvSpPr>
            <a:spLocks noGrp="1"/>
          </p:cNvSpPr>
          <p:nvPr>
            <p:ph type="sldNum" sz="quarter" idx="10"/>
          </p:nvPr>
        </p:nvSpPr>
        <p:spPr/>
        <p:txBody>
          <a:bodyPr/>
          <a:lstStyle/>
          <a:p>
            <a:fld id="{38B764D7-AFE2-482D-A449-9DE45B5E10A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98438"/>
            <a:ext cx="8229600" cy="795528"/>
          </a:xfrm>
        </p:spPr>
        <p:txBody>
          <a:bodyPr vert="horz" lIns="91440" tIns="45720" rIns="91440" bIns="45720" rtlCol="0" anchor="ctr">
            <a:normAutofit/>
          </a:bodyPr>
          <a:lstStyle>
            <a:lvl1pPr>
              <a:defRPr lang="en-US" sz="4400" kern="1200" dirty="0">
                <a:solidFill>
                  <a:schemeClr val="tx1">
                    <a:lumMod val="50000"/>
                    <a:lumOff val="50000"/>
                  </a:schemeClr>
                </a:solidFill>
                <a:latin typeface="Franklin Gothic Heavy"/>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2.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chart" Target="../charts/chart8.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chart" Target="../charts/chart18.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chart" Target="../charts/chart23.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2.xml.rels><?xml version="1.0" encoding="UTF-8" standalone="yes"?>
<Relationships xmlns="http://schemas.openxmlformats.org/package/2006/relationships"><Relationship Id="rId3" Type="http://schemas.openxmlformats.org/officeDocument/2006/relationships/chart" Target="../charts/chart24.xml"/><Relationship Id="rId7" Type="http://schemas.openxmlformats.org/officeDocument/2006/relationships/chart" Target="../charts/chart28.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chart" Target="../charts/chart25.xml"/></Relationships>
</file>

<file path=ppt/slides/_rels/slide23.xml.rels><?xml version="1.0" encoding="UTF-8" standalone="yes"?>
<Relationships xmlns="http://schemas.openxmlformats.org/package/2006/relationships"><Relationship Id="rId3" Type="http://schemas.openxmlformats.org/officeDocument/2006/relationships/chart" Target="../charts/chart29.xml"/><Relationship Id="rId7" Type="http://schemas.openxmlformats.org/officeDocument/2006/relationships/chart" Target="../charts/chart33.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gif"/><Relationship Id="rId7" Type="http://schemas.openxmlformats.org/officeDocument/2006/relationships/image" Target="../media/image33.gi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9" Type="http://schemas.openxmlformats.org/officeDocument/2006/relationships/image" Target="../media/image35.gif"/></Relationships>
</file>

<file path=ppt/slides/_rels/slide26.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40.gif"/><Relationship Id="rId3" Type="http://schemas.openxmlformats.org/officeDocument/2006/relationships/image" Target="../media/image36.gif"/><Relationship Id="rId7" Type="http://schemas.openxmlformats.org/officeDocument/2006/relationships/image" Target="../media/image29.gif"/><Relationship Id="rId12" Type="http://schemas.openxmlformats.org/officeDocument/2006/relationships/image" Target="../media/image39.gi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4.gif"/><Relationship Id="rId11" Type="http://schemas.openxmlformats.org/officeDocument/2006/relationships/image" Target="../media/image33.gif"/><Relationship Id="rId5" Type="http://schemas.openxmlformats.org/officeDocument/2006/relationships/image" Target="../media/image38.gif"/><Relationship Id="rId15" Type="http://schemas.openxmlformats.org/officeDocument/2006/relationships/image" Target="../media/image35.gif"/><Relationship Id="rId10" Type="http://schemas.openxmlformats.org/officeDocument/2006/relationships/image" Target="../media/image32.gif"/><Relationship Id="rId4" Type="http://schemas.openxmlformats.org/officeDocument/2006/relationships/image" Target="../media/image37.gif"/><Relationship Id="rId9" Type="http://schemas.openxmlformats.org/officeDocument/2006/relationships/image" Target="../media/image31.gif"/><Relationship Id="rId14" Type="http://schemas.openxmlformats.org/officeDocument/2006/relationships/image" Target="../media/image41.gif"/></Relationships>
</file>

<file path=ppt/slides/_rels/slide2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40.gif"/><Relationship Id="rId3" Type="http://schemas.openxmlformats.org/officeDocument/2006/relationships/image" Target="../media/image41.gif"/><Relationship Id="rId7" Type="http://schemas.openxmlformats.org/officeDocument/2006/relationships/image" Target="../media/image31.gif"/><Relationship Id="rId12" Type="http://schemas.openxmlformats.org/officeDocument/2006/relationships/image" Target="../media/image38.gif"/><Relationship Id="rId2" Type="http://schemas.openxmlformats.org/officeDocument/2006/relationships/notesSlide" Target="../notesSlides/notesSlide27.xml"/><Relationship Id="rId16" Type="http://schemas.openxmlformats.org/officeDocument/2006/relationships/image" Target="../media/image35.gif"/><Relationship Id="rId1" Type="http://schemas.openxmlformats.org/officeDocument/2006/relationships/slideLayout" Target="../slideLayouts/slideLayout6.xml"/><Relationship Id="rId6" Type="http://schemas.openxmlformats.org/officeDocument/2006/relationships/image" Target="../media/image30.gif"/><Relationship Id="rId11" Type="http://schemas.openxmlformats.org/officeDocument/2006/relationships/image" Target="../media/image37.gif"/><Relationship Id="rId5" Type="http://schemas.openxmlformats.org/officeDocument/2006/relationships/image" Target="../media/image29.gif"/><Relationship Id="rId15" Type="http://schemas.openxmlformats.org/officeDocument/2006/relationships/image" Target="../media/image42.png"/><Relationship Id="rId10" Type="http://schemas.openxmlformats.org/officeDocument/2006/relationships/image" Target="../media/image36.gif"/><Relationship Id="rId4" Type="http://schemas.openxmlformats.org/officeDocument/2006/relationships/image" Target="../media/image34.gif"/><Relationship Id="rId9" Type="http://schemas.openxmlformats.org/officeDocument/2006/relationships/image" Target="../media/image33.gif"/><Relationship Id="rId14" Type="http://schemas.openxmlformats.org/officeDocument/2006/relationships/image" Target="../media/image39.gif"/></Relationships>
</file>

<file path=ppt/slides/_rels/slide28.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5.gif"/><Relationship Id="rId3" Type="http://schemas.openxmlformats.org/officeDocument/2006/relationships/image" Target="../media/image34.gif"/><Relationship Id="rId7" Type="http://schemas.openxmlformats.org/officeDocument/2006/relationships/image" Target="../media/image32.gif"/><Relationship Id="rId12" Type="http://schemas.openxmlformats.org/officeDocument/2006/relationships/image" Target="../media/image44.gi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1.gif"/><Relationship Id="rId11" Type="http://schemas.openxmlformats.org/officeDocument/2006/relationships/image" Target="../media/image43.gif"/><Relationship Id="rId5" Type="http://schemas.openxmlformats.org/officeDocument/2006/relationships/image" Target="../media/image30.gif"/><Relationship Id="rId10" Type="http://schemas.openxmlformats.org/officeDocument/2006/relationships/image" Target="../media/image38.gif"/><Relationship Id="rId4" Type="http://schemas.openxmlformats.org/officeDocument/2006/relationships/image" Target="../media/image29.gif"/><Relationship Id="rId9" Type="http://schemas.openxmlformats.org/officeDocument/2006/relationships/image" Target="../media/image37.gif"/><Relationship Id="rId14" Type="http://schemas.openxmlformats.org/officeDocument/2006/relationships/image" Target="../media/image33.gif"/></Relationships>
</file>

<file path=ppt/slides/_rels/slide29.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3.gif"/><Relationship Id="rId3" Type="http://schemas.openxmlformats.org/officeDocument/2006/relationships/image" Target="../media/image34.gif"/><Relationship Id="rId7" Type="http://schemas.openxmlformats.org/officeDocument/2006/relationships/image" Target="../media/image32.gif"/><Relationship Id="rId12" Type="http://schemas.openxmlformats.org/officeDocument/2006/relationships/image" Target="../media/image45.gif"/><Relationship Id="rId2" Type="http://schemas.openxmlformats.org/officeDocument/2006/relationships/notesSlide" Target="../notesSlides/notesSlide29.xml"/><Relationship Id="rId16" Type="http://schemas.openxmlformats.org/officeDocument/2006/relationships/image" Target="../media/image33.gif"/><Relationship Id="rId1" Type="http://schemas.openxmlformats.org/officeDocument/2006/relationships/slideLayout" Target="../slideLayouts/slideLayout6.xml"/><Relationship Id="rId6" Type="http://schemas.openxmlformats.org/officeDocument/2006/relationships/image" Target="../media/image31.gif"/><Relationship Id="rId11" Type="http://schemas.openxmlformats.org/officeDocument/2006/relationships/image" Target="../media/image44.gif"/><Relationship Id="rId5" Type="http://schemas.openxmlformats.org/officeDocument/2006/relationships/image" Target="../media/image30.gif"/><Relationship Id="rId15" Type="http://schemas.openxmlformats.org/officeDocument/2006/relationships/image" Target="../media/image46.png"/><Relationship Id="rId10" Type="http://schemas.openxmlformats.org/officeDocument/2006/relationships/image" Target="../media/image38.gif"/><Relationship Id="rId4" Type="http://schemas.openxmlformats.org/officeDocument/2006/relationships/image" Target="../media/image29.gif"/><Relationship Id="rId9" Type="http://schemas.openxmlformats.org/officeDocument/2006/relationships/image" Target="../media/image37.gif"/><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34.gif"/><Relationship Id="rId7" Type="http://schemas.openxmlformats.org/officeDocument/2006/relationships/image" Target="../media/image29.gif"/><Relationship Id="rId12" Type="http://schemas.openxmlformats.org/officeDocument/2006/relationships/image" Target="../media/image47.gif"/><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8.gif"/><Relationship Id="rId11" Type="http://schemas.openxmlformats.org/officeDocument/2006/relationships/image" Target="../media/image46.png"/><Relationship Id="rId5" Type="http://schemas.openxmlformats.org/officeDocument/2006/relationships/image" Target="../media/image37.gif"/><Relationship Id="rId10" Type="http://schemas.openxmlformats.org/officeDocument/2006/relationships/image" Target="../media/image32.gif"/><Relationship Id="rId4" Type="http://schemas.openxmlformats.org/officeDocument/2006/relationships/image" Target="../media/image36.gif"/><Relationship Id="rId9" Type="http://schemas.openxmlformats.org/officeDocument/2006/relationships/image" Target="../media/image31.gif"/></Relationships>
</file>

<file path=ppt/slides/_rels/slide31.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1.gif"/><Relationship Id="rId7" Type="http://schemas.openxmlformats.org/officeDocument/2006/relationships/image" Target="../media/image36.gif"/><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4.gif"/><Relationship Id="rId5" Type="http://schemas.openxmlformats.org/officeDocument/2006/relationships/image" Target="../media/image35.gif"/><Relationship Id="rId4" Type="http://schemas.openxmlformats.org/officeDocument/2006/relationships/image" Target="../media/image32.gif"/><Relationship Id="rId9" Type="http://schemas.openxmlformats.org/officeDocument/2006/relationships/image" Target="../media/image38.gif"/></Relationships>
</file>

<file path=ppt/slides/_rels/slide32.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1.gif"/><Relationship Id="rId7" Type="http://schemas.openxmlformats.org/officeDocument/2006/relationships/image" Target="../media/image36.gif"/><Relationship Id="rId12" Type="http://schemas.openxmlformats.org/officeDocument/2006/relationships/image" Target="../media/image48.gif"/><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4.gif"/><Relationship Id="rId11" Type="http://schemas.openxmlformats.org/officeDocument/2006/relationships/image" Target="../media/image45.gif"/><Relationship Id="rId5" Type="http://schemas.openxmlformats.org/officeDocument/2006/relationships/image" Target="../media/image35.gif"/><Relationship Id="rId10" Type="http://schemas.openxmlformats.org/officeDocument/2006/relationships/image" Target="../media/image40.gif"/><Relationship Id="rId4" Type="http://schemas.openxmlformats.org/officeDocument/2006/relationships/image" Target="../media/image32.gif"/><Relationship Id="rId9" Type="http://schemas.openxmlformats.org/officeDocument/2006/relationships/image" Target="../media/image38.gif"/></Relationships>
</file>

<file path=ppt/slides/_rels/slide33.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48.gif"/><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5.gif"/><Relationship Id="rId5" Type="http://schemas.openxmlformats.org/officeDocument/2006/relationships/image" Target="../media/image40.gif"/><Relationship Id="rId4" Type="http://schemas.openxmlformats.org/officeDocument/2006/relationships/image" Target="../media/image37.gif"/></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package" Target="../embeddings/Microsoft_Word_Document2.docx"/><Relationship Id="rId3" Type="http://schemas.openxmlformats.org/officeDocument/2006/relationships/notesSlide" Target="../notesSlides/notesSlide35.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emf"/><Relationship Id="rId5" Type="http://schemas.openxmlformats.org/officeDocument/2006/relationships/package" Target="../embeddings/Microsoft_Word_Document1.docx"/><Relationship Id="rId4" Type="http://schemas.openxmlformats.org/officeDocument/2006/relationships/oleObject" Target="../embeddings/oleObject1.bin"/><Relationship Id="rId9" Type="http://schemas.openxmlformats.org/officeDocument/2006/relationships/image" Target="../media/image50.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1.emf"/><Relationship Id="rId5" Type="http://schemas.openxmlformats.org/officeDocument/2006/relationships/package" Target="../embeddings/Microsoft_Word_Document3.docx"/><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7.xml"/><Relationship Id="rId7"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Microsoft_Word_Document4.docx"/><Relationship Id="rId5" Type="http://schemas.openxmlformats.org/officeDocument/2006/relationships/oleObject" Target="../embeddings/oleObject4.bin"/><Relationship Id="rId10" Type="http://schemas.openxmlformats.org/officeDocument/2006/relationships/image" Target="../media/image53.emf"/><Relationship Id="rId4" Type="http://schemas.openxmlformats.org/officeDocument/2006/relationships/image" Target="../media/image15.png"/><Relationship Id="rId9" Type="http://schemas.openxmlformats.org/officeDocument/2006/relationships/package" Target="../embeddings/Microsoft_Word_Document5.docx"/></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49.xml"/><Relationship Id="rId7"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Word_Document6.docx"/><Relationship Id="rId5" Type="http://schemas.openxmlformats.org/officeDocument/2006/relationships/oleObject" Target="../embeddings/oleObject6.bin"/><Relationship Id="rId10" Type="http://schemas.openxmlformats.org/officeDocument/2006/relationships/image" Target="../media/image53.emf"/><Relationship Id="rId4" Type="http://schemas.openxmlformats.org/officeDocument/2006/relationships/image" Target="../media/image15.png"/><Relationship Id="rId9" Type="http://schemas.openxmlformats.org/officeDocument/2006/relationships/package" Target="../embeddings/Microsoft_Word_Document7.docx"/></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50.xml"/><Relationship Id="rId7"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package" Target="../embeddings/Microsoft_Word_Document8.docx"/><Relationship Id="rId5" Type="http://schemas.openxmlformats.org/officeDocument/2006/relationships/oleObject" Target="../embeddings/oleObject8.bin"/><Relationship Id="rId10" Type="http://schemas.openxmlformats.org/officeDocument/2006/relationships/image" Target="../media/image53.emf"/><Relationship Id="rId4" Type="http://schemas.openxmlformats.org/officeDocument/2006/relationships/image" Target="../media/image15.png"/><Relationship Id="rId9" Type="http://schemas.openxmlformats.org/officeDocument/2006/relationships/package" Target="../embeddings/Microsoft_Word_Document9.docx"/></Relationships>
</file>

<file path=ppt/slides/_rels/slide5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research\talks\UbiComp2009-HydroSense\EasyToInstallShortened.wmv" TargetMode="External"/><Relationship Id="rId1" Type="http://schemas.microsoft.com/office/2007/relationships/media" Target="file:///C:\research\talks\UbiComp2009-HydroSense\EasyToInstallShortened.wmv" TargetMode="Externa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83.gif"/><Relationship Id="rId4" Type="http://schemas.openxmlformats.org/officeDocument/2006/relationships/image" Target="../media/image82.gif"/></Relationships>
</file>

<file path=ppt/slides/_rels/slide63.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82.gif"/><Relationship Id="rId4" Type="http://schemas.openxmlformats.org/officeDocument/2006/relationships/image" Target="../media/image83.gif"/></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C:\research\projects\HomeSensing\Water\Images\WaterSideview3_long.png"/>
          <p:cNvPicPr>
            <a:picLocks noChangeAspect="1" noChangeArrowheads="1"/>
          </p:cNvPicPr>
          <p:nvPr/>
        </p:nvPicPr>
        <p:blipFill>
          <a:blip r:embed="rId3" cstate="print"/>
          <a:srcRect t="3284" b="38438"/>
          <a:stretch>
            <a:fillRect/>
          </a:stretch>
        </p:blipFill>
        <p:spPr bwMode="auto">
          <a:xfrm>
            <a:off x="1" y="-95251"/>
            <a:ext cx="9405153" cy="6953251"/>
          </a:xfrm>
          <a:prstGeom prst="rect">
            <a:avLst/>
          </a:prstGeom>
          <a:noFill/>
        </p:spPr>
      </p:pic>
      <p:sp>
        <p:nvSpPr>
          <p:cNvPr id="13" name="Rectangle 12"/>
          <p:cNvSpPr/>
          <p:nvPr/>
        </p:nvSpPr>
        <p:spPr>
          <a:xfrm>
            <a:off x="666750" y="3404196"/>
            <a:ext cx="8839200" cy="361637"/>
          </a:xfrm>
          <a:prstGeom prst="rect">
            <a:avLst/>
          </a:prstGeom>
        </p:spPr>
        <p:txBody>
          <a:bodyPr wrap="square">
            <a:spAutoFit/>
          </a:bodyPr>
          <a:lstStyle/>
          <a:p>
            <a:pPr>
              <a:lnSpc>
                <a:spcPts val="2080"/>
              </a:lnSpc>
              <a:defRPr/>
            </a:pPr>
            <a:r>
              <a:rPr lang="en-US" sz="2100" dirty="0" smtClean="0">
                <a:solidFill>
                  <a:schemeClr val="tx1">
                    <a:lumMod val="75000"/>
                    <a:lumOff val="25000"/>
                  </a:schemeClr>
                </a:solidFill>
                <a:latin typeface="Franklin Gothic Demi Cond" pitchFamily="34" charset="0"/>
              </a:rPr>
              <a:t>Infrastructure-Mediated Single-Point Sensing of Whole-Home Water Activity</a:t>
            </a:r>
            <a:endParaRPr lang="en-US" sz="2100" dirty="0">
              <a:solidFill>
                <a:schemeClr val="tx1">
                  <a:lumMod val="75000"/>
                  <a:lumOff val="25000"/>
                </a:schemeClr>
              </a:solidFill>
              <a:latin typeface="Franklin Gothic Demi Cond" pitchFamily="34" charset="0"/>
            </a:endParaRPr>
          </a:p>
        </p:txBody>
      </p:sp>
      <p:pic>
        <p:nvPicPr>
          <p:cNvPr id="2052" name="Picture 4" descr="C:\research\projects\HomeSensing\Water\Logo\HydroSense_Logo_Final_CroppedBottom.png"/>
          <p:cNvPicPr>
            <a:picLocks noChangeAspect="1" noChangeArrowheads="1"/>
          </p:cNvPicPr>
          <p:nvPr/>
        </p:nvPicPr>
        <p:blipFill>
          <a:blip r:embed="rId4" cstate="print"/>
          <a:srcRect/>
          <a:stretch>
            <a:fillRect/>
          </a:stretch>
        </p:blipFill>
        <p:spPr bwMode="auto">
          <a:xfrm>
            <a:off x="731520" y="2209800"/>
            <a:ext cx="7680960" cy="1205732"/>
          </a:xfrm>
          <a:prstGeom prst="rect">
            <a:avLst/>
          </a:prstGeom>
          <a:noFill/>
        </p:spPr>
      </p:pic>
      <p:pic>
        <p:nvPicPr>
          <p:cNvPr id="8194" name="Picture 2" descr="C:\research\talks\UbiComp2009-HydroSense\dub logo.png"/>
          <p:cNvPicPr>
            <a:picLocks noChangeAspect="1" noChangeArrowheads="1"/>
          </p:cNvPicPr>
          <p:nvPr/>
        </p:nvPicPr>
        <p:blipFill>
          <a:blip r:embed="rId5" cstate="print">
            <a:lum bright="50000"/>
          </a:blip>
          <a:srcRect/>
          <a:stretch>
            <a:fillRect/>
          </a:stretch>
        </p:blipFill>
        <p:spPr bwMode="auto">
          <a:xfrm>
            <a:off x="152400" y="6137468"/>
            <a:ext cx="786554" cy="402336"/>
          </a:xfrm>
          <a:prstGeom prst="rect">
            <a:avLst/>
          </a:prstGeom>
          <a:noFill/>
        </p:spPr>
      </p:pic>
      <p:grpSp>
        <p:nvGrpSpPr>
          <p:cNvPr id="2" name="Group 20"/>
          <p:cNvGrpSpPr/>
          <p:nvPr/>
        </p:nvGrpSpPr>
        <p:grpSpPr>
          <a:xfrm>
            <a:off x="939808" y="6061268"/>
            <a:ext cx="684455" cy="548443"/>
            <a:chOff x="1371599" y="5757063"/>
            <a:chExt cx="1005841" cy="919609"/>
          </a:xfrm>
        </p:grpSpPr>
        <p:sp>
          <p:nvSpPr>
            <p:cNvPr id="29" name="TextBox 28"/>
            <p:cNvSpPr txBox="1"/>
            <p:nvPr/>
          </p:nvSpPr>
          <p:spPr>
            <a:xfrm>
              <a:off x="1371599" y="5757063"/>
              <a:ext cx="1005840" cy="464462"/>
            </a:xfrm>
            <a:prstGeom prst="rect">
              <a:avLst/>
            </a:prstGeom>
            <a:noFill/>
          </p:spPr>
          <p:txBody>
            <a:bodyPr wrap="square" rtlCol="0">
              <a:spAutoFit/>
            </a:bodyPr>
            <a:lstStyle/>
            <a:p>
              <a:r>
                <a:rPr lang="en-US" sz="1200" b="1" dirty="0" smtClean="0">
                  <a:solidFill>
                    <a:schemeClr val="bg1">
                      <a:lumMod val="50000"/>
                    </a:schemeClr>
                  </a:solidFill>
                </a:rPr>
                <a:t>design:</a:t>
              </a:r>
              <a:endParaRPr lang="en-US" sz="1200" b="1" dirty="0">
                <a:solidFill>
                  <a:schemeClr val="bg1">
                    <a:lumMod val="50000"/>
                  </a:schemeClr>
                </a:solidFill>
              </a:endParaRPr>
            </a:p>
          </p:txBody>
        </p:sp>
        <p:sp>
          <p:nvSpPr>
            <p:cNvPr id="30" name="Rectangle 29"/>
            <p:cNvSpPr/>
            <p:nvPr/>
          </p:nvSpPr>
          <p:spPr>
            <a:xfrm>
              <a:off x="1371600" y="5976798"/>
              <a:ext cx="1005840" cy="464462"/>
            </a:xfrm>
            <a:prstGeom prst="rect">
              <a:avLst/>
            </a:prstGeom>
          </p:spPr>
          <p:txBody>
            <a:bodyPr wrap="square">
              <a:spAutoFit/>
            </a:bodyPr>
            <a:lstStyle/>
            <a:p>
              <a:r>
                <a:rPr lang="en-US" sz="1200" b="1" dirty="0" smtClean="0">
                  <a:solidFill>
                    <a:schemeClr val="bg1">
                      <a:lumMod val="50000"/>
                    </a:schemeClr>
                  </a:solidFill>
                </a:rPr>
                <a:t>use:</a:t>
              </a:r>
            </a:p>
          </p:txBody>
        </p:sp>
        <p:sp>
          <p:nvSpPr>
            <p:cNvPr id="31" name="Rectangle 30"/>
            <p:cNvSpPr/>
            <p:nvPr/>
          </p:nvSpPr>
          <p:spPr>
            <a:xfrm>
              <a:off x="1371600" y="6212210"/>
              <a:ext cx="813186" cy="464462"/>
            </a:xfrm>
            <a:prstGeom prst="rect">
              <a:avLst/>
            </a:prstGeom>
          </p:spPr>
          <p:txBody>
            <a:bodyPr wrap="none">
              <a:spAutoFit/>
            </a:bodyPr>
            <a:lstStyle/>
            <a:p>
              <a:r>
                <a:rPr lang="en-US" sz="1200" b="1" dirty="0" smtClean="0">
                  <a:solidFill>
                    <a:schemeClr val="bg1">
                      <a:lumMod val="50000"/>
                    </a:schemeClr>
                  </a:solidFill>
                </a:rPr>
                <a:t>build:</a:t>
              </a:r>
              <a:endParaRPr lang="en-US" sz="1200" b="1" dirty="0">
                <a:solidFill>
                  <a:schemeClr val="bg1">
                    <a:lumMod val="50000"/>
                  </a:schemeClr>
                </a:solidFill>
              </a:endParaRPr>
            </a:p>
          </p:txBody>
        </p:sp>
      </p:grpSp>
      <p:sp>
        <p:nvSpPr>
          <p:cNvPr id="28" name="Rectangle 27"/>
          <p:cNvSpPr/>
          <p:nvPr/>
        </p:nvSpPr>
        <p:spPr>
          <a:xfrm>
            <a:off x="76200" y="6504801"/>
            <a:ext cx="1451873" cy="276999"/>
          </a:xfrm>
          <a:prstGeom prst="rect">
            <a:avLst/>
          </a:prstGeom>
        </p:spPr>
        <p:txBody>
          <a:bodyPr wrap="square">
            <a:spAutoFit/>
          </a:bodyPr>
          <a:lstStyle/>
          <a:p>
            <a:r>
              <a:rPr lang="en-US" sz="1200" dirty="0" err="1" smtClean="0">
                <a:solidFill>
                  <a:schemeClr val="bg1">
                    <a:lumMod val="50000"/>
                  </a:schemeClr>
                </a:solidFill>
              </a:rPr>
              <a:t>univ</a:t>
            </a:r>
            <a:r>
              <a:rPr lang="en-US" sz="1200" dirty="0" smtClean="0">
                <a:solidFill>
                  <a:schemeClr val="bg1">
                    <a:lumMod val="50000"/>
                  </a:schemeClr>
                </a:solidFill>
              </a:rPr>
              <a:t>. of </a:t>
            </a:r>
            <a:r>
              <a:rPr lang="en-US" sz="1200" dirty="0" err="1" smtClean="0">
                <a:solidFill>
                  <a:schemeClr val="bg1">
                    <a:lumMod val="50000"/>
                  </a:schemeClr>
                </a:solidFill>
              </a:rPr>
              <a:t>washington</a:t>
            </a:r>
            <a:endParaRPr lang="en-US" sz="1200" baseline="30000" dirty="0">
              <a:solidFill>
                <a:schemeClr val="bg1">
                  <a:lumMod val="50000"/>
                </a:schemeClr>
              </a:solidFill>
            </a:endParaRPr>
          </a:p>
        </p:txBody>
      </p:sp>
      <p:grpSp>
        <p:nvGrpSpPr>
          <p:cNvPr id="16" name="Group 15"/>
          <p:cNvGrpSpPr/>
          <p:nvPr/>
        </p:nvGrpSpPr>
        <p:grpSpPr>
          <a:xfrm>
            <a:off x="7391400" y="6172200"/>
            <a:ext cx="1752600" cy="510363"/>
            <a:chOff x="3962400" y="6172200"/>
            <a:chExt cx="1752600" cy="510363"/>
          </a:xfrm>
        </p:grpSpPr>
        <p:pic>
          <p:nvPicPr>
            <p:cNvPr id="8195" name="Picture 3" descr="C:\research\talks\UbiComp2009-HydroSense\CSE Logo.png"/>
            <p:cNvPicPr>
              <a:picLocks noChangeAspect="1" noChangeArrowheads="1"/>
            </p:cNvPicPr>
            <p:nvPr/>
          </p:nvPicPr>
          <p:blipFill>
            <a:blip r:embed="rId6" cstate="print">
              <a:lum bright="30000"/>
            </a:blip>
            <a:srcRect/>
            <a:stretch>
              <a:fillRect/>
            </a:stretch>
          </p:blipFill>
          <p:spPr bwMode="auto">
            <a:xfrm>
              <a:off x="3962400" y="6172200"/>
              <a:ext cx="548640" cy="510363"/>
            </a:xfrm>
            <a:prstGeom prst="rect">
              <a:avLst/>
            </a:prstGeom>
            <a:noFill/>
          </p:spPr>
        </p:pic>
        <p:sp>
          <p:nvSpPr>
            <p:cNvPr id="34" name="Rectangle 33"/>
            <p:cNvSpPr/>
            <p:nvPr/>
          </p:nvSpPr>
          <p:spPr>
            <a:xfrm>
              <a:off x="4486779" y="6198513"/>
              <a:ext cx="1228221" cy="430887"/>
            </a:xfrm>
            <a:prstGeom prst="rect">
              <a:avLst/>
            </a:prstGeom>
          </p:spPr>
          <p:txBody>
            <a:bodyPr wrap="none">
              <a:spAutoFit/>
            </a:bodyPr>
            <a:lstStyle/>
            <a:p>
              <a:r>
                <a:rPr lang="en-US" sz="1100" dirty="0" smtClean="0">
                  <a:solidFill>
                    <a:schemeClr val="bg1">
                      <a:lumMod val="50000"/>
                    </a:schemeClr>
                  </a:solidFill>
                </a:rPr>
                <a:t>computer science</a:t>
              </a:r>
              <a:br>
                <a:rPr lang="en-US" sz="1100" dirty="0" smtClean="0">
                  <a:solidFill>
                    <a:schemeClr val="bg1">
                      <a:lumMod val="50000"/>
                    </a:schemeClr>
                  </a:solidFill>
                </a:rPr>
              </a:br>
              <a:r>
                <a:rPr lang="en-US" sz="1100" dirty="0" smtClean="0">
                  <a:solidFill>
                    <a:schemeClr val="bg1">
                      <a:lumMod val="50000"/>
                    </a:schemeClr>
                  </a:solidFill>
                </a:rPr>
                <a:t>and engineering</a:t>
              </a:r>
            </a:p>
          </p:txBody>
        </p:sp>
      </p:grpSp>
      <p:sp>
        <p:nvSpPr>
          <p:cNvPr id="37" name="TextBox 36"/>
          <p:cNvSpPr txBox="1"/>
          <p:nvPr/>
        </p:nvSpPr>
        <p:spPr>
          <a:xfrm>
            <a:off x="819150" y="4114800"/>
            <a:ext cx="7505700" cy="1405513"/>
          </a:xfrm>
          <a:prstGeom prst="rect">
            <a:avLst/>
          </a:prstGeom>
          <a:noFill/>
        </p:spPr>
        <p:txBody>
          <a:bodyPr wrap="square" rtlCol="0">
            <a:spAutoFit/>
          </a:bodyPr>
          <a:lstStyle/>
          <a:p>
            <a:pPr algn="ctr"/>
            <a:r>
              <a:rPr lang="en-US" sz="2000" b="1" dirty="0" smtClean="0">
                <a:solidFill>
                  <a:schemeClr val="accent1">
                    <a:lumMod val="75000"/>
                  </a:schemeClr>
                </a:solidFill>
                <a:latin typeface="Arial" pitchFamily="34" charset="0"/>
                <a:cs typeface="Arial" pitchFamily="34" charset="0"/>
              </a:rPr>
              <a:t>Jon Froehlich</a:t>
            </a:r>
            <a:r>
              <a:rPr lang="en-US" sz="2000" b="1" baseline="30000" dirty="0" smtClean="0">
                <a:solidFill>
                  <a:schemeClr val="accent1">
                    <a:lumMod val="75000"/>
                  </a:schemeClr>
                </a:solidFill>
                <a:latin typeface="Arial" pitchFamily="34" charset="0"/>
                <a:cs typeface="Arial" pitchFamily="34" charset="0"/>
              </a:rPr>
              <a:t>1</a:t>
            </a:r>
            <a:r>
              <a:rPr lang="en-US" sz="2000" b="1" dirty="0" smtClean="0">
                <a:solidFill>
                  <a:schemeClr val="accent1">
                    <a:lumMod val="75000"/>
                  </a:schemeClr>
                </a:solidFill>
                <a:latin typeface="Arial" pitchFamily="34" charset="0"/>
                <a:cs typeface="Arial" pitchFamily="34" charset="0"/>
              </a:rPr>
              <a:t>, Eric Larson</a:t>
            </a:r>
            <a:r>
              <a:rPr lang="en-US" sz="2000" b="1" baseline="30000" dirty="0" smtClean="0">
                <a:solidFill>
                  <a:schemeClr val="accent1">
                    <a:lumMod val="75000"/>
                  </a:schemeClr>
                </a:solidFill>
                <a:latin typeface="Arial" pitchFamily="34" charset="0"/>
                <a:cs typeface="Arial" pitchFamily="34" charset="0"/>
              </a:rPr>
              <a:t>2</a:t>
            </a:r>
            <a:r>
              <a:rPr lang="en-US" sz="2000" b="1" dirty="0" smtClean="0">
                <a:solidFill>
                  <a:schemeClr val="accent1">
                    <a:lumMod val="75000"/>
                  </a:schemeClr>
                </a:solidFill>
                <a:latin typeface="Arial" pitchFamily="34" charset="0"/>
                <a:cs typeface="Arial" pitchFamily="34" charset="0"/>
              </a:rPr>
              <a:t>, Tim Campbell</a:t>
            </a:r>
            <a:r>
              <a:rPr lang="en-US" sz="2000" b="1" baseline="30000" dirty="0" smtClean="0">
                <a:solidFill>
                  <a:schemeClr val="accent1">
                    <a:lumMod val="75000"/>
                  </a:schemeClr>
                </a:solidFill>
                <a:latin typeface="Arial" pitchFamily="34" charset="0"/>
                <a:cs typeface="Arial" pitchFamily="34" charset="0"/>
              </a:rPr>
              <a:t>3</a:t>
            </a:r>
            <a:r>
              <a:rPr lang="en-US" sz="2000" b="1" dirty="0" smtClean="0">
                <a:solidFill>
                  <a:schemeClr val="accent1">
                    <a:lumMod val="75000"/>
                  </a:schemeClr>
                </a:solidFill>
                <a:latin typeface="Arial" pitchFamily="34" charset="0"/>
                <a:cs typeface="Arial" pitchFamily="34" charset="0"/>
              </a:rPr>
              <a:t>, </a:t>
            </a:r>
            <a:r>
              <a:rPr lang="en-US" sz="2000" b="1" dirty="0" err="1" smtClean="0">
                <a:solidFill>
                  <a:schemeClr val="accent1">
                    <a:lumMod val="75000"/>
                  </a:schemeClr>
                </a:solidFill>
                <a:latin typeface="Arial" pitchFamily="34" charset="0"/>
                <a:cs typeface="Arial" pitchFamily="34" charset="0"/>
              </a:rPr>
              <a:t>Conor</a:t>
            </a:r>
            <a:r>
              <a:rPr lang="en-US" sz="2000" b="1" dirty="0" smtClean="0">
                <a:solidFill>
                  <a:schemeClr val="accent1">
                    <a:lumMod val="75000"/>
                  </a:schemeClr>
                </a:solidFill>
                <a:latin typeface="Arial" pitchFamily="34" charset="0"/>
                <a:cs typeface="Arial" pitchFamily="34" charset="0"/>
              </a:rPr>
              <a:t> Haggerty</a:t>
            </a:r>
            <a:r>
              <a:rPr lang="en-US" sz="2000" b="1" baseline="30000" dirty="0" smtClean="0">
                <a:solidFill>
                  <a:schemeClr val="accent1">
                    <a:lumMod val="75000"/>
                  </a:schemeClr>
                </a:solidFill>
                <a:latin typeface="Arial" pitchFamily="34" charset="0"/>
                <a:cs typeface="Arial" pitchFamily="34" charset="0"/>
              </a:rPr>
              <a:t>4</a:t>
            </a:r>
            <a:r>
              <a:rPr lang="en-US" sz="2000" b="1" dirty="0" smtClean="0">
                <a:solidFill>
                  <a:schemeClr val="accent1">
                    <a:lumMod val="75000"/>
                  </a:schemeClr>
                </a:solidFill>
                <a:latin typeface="Arial" pitchFamily="34" charset="0"/>
                <a:cs typeface="Arial" pitchFamily="34" charset="0"/>
              </a:rPr>
              <a:t>, James Fogarty</a:t>
            </a:r>
            <a:r>
              <a:rPr lang="en-US" sz="2000" b="1" baseline="30000" dirty="0" smtClean="0">
                <a:solidFill>
                  <a:schemeClr val="accent1">
                    <a:lumMod val="75000"/>
                  </a:schemeClr>
                </a:solidFill>
                <a:latin typeface="Arial" pitchFamily="34" charset="0"/>
                <a:cs typeface="Arial" pitchFamily="34" charset="0"/>
              </a:rPr>
              <a:t>1</a:t>
            </a:r>
            <a:r>
              <a:rPr lang="en-US" sz="2000" b="1" dirty="0" smtClean="0">
                <a:solidFill>
                  <a:schemeClr val="accent1">
                    <a:lumMod val="75000"/>
                  </a:schemeClr>
                </a:solidFill>
                <a:latin typeface="Arial" pitchFamily="34" charset="0"/>
                <a:cs typeface="Arial" pitchFamily="34" charset="0"/>
              </a:rPr>
              <a:t>, </a:t>
            </a:r>
            <a:r>
              <a:rPr lang="en-US" sz="2000" b="1" dirty="0" err="1" smtClean="0">
                <a:solidFill>
                  <a:schemeClr val="accent1">
                    <a:lumMod val="75000"/>
                  </a:schemeClr>
                </a:solidFill>
                <a:latin typeface="Arial" pitchFamily="34" charset="0"/>
                <a:cs typeface="Arial" pitchFamily="34" charset="0"/>
              </a:rPr>
              <a:t>Shwetak</a:t>
            </a:r>
            <a:r>
              <a:rPr lang="en-US" sz="2000" b="1" dirty="0" smtClean="0">
                <a:solidFill>
                  <a:schemeClr val="accent1">
                    <a:lumMod val="75000"/>
                  </a:schemeClr>
                </a:solidFill>
                <a:latin typeface="Arial" pitchFamily="34" charset="0"/>
                <a:cs typeface="Arial" pitchFamily="34" charset="0"/>
              </a:rPr>
              <a:t> N. Patel</a:t>
            </a:r>
            <a:r>
              <a:rPr lang="en-US" sz="2000" b="1" baseline="30000" dirty="0" smtClean="0">
                <a:solidFill>
                  <a:schemeClr val="accent1">
                    <a:lumMod val="75000"/>
                  </a:schemeClr>
                </a:solidFill>
                <a:latin typeface="Arial" pitchFamily="34" charset="0"/>
                <a:cs typeface="Arial" pitchFamily="34" charset="0"/>
              </a:rPr>
              <a:t>1,2</a:t>
            </a:r>
          </a:p>
          <a:p>
            <a:pPr algn="ctr"/>
            <a:endParaRPr lang="en-US" sz="2000" baseline="30000" dirty="0" smtClean="0">
              <a:solidFill>
                <a:schemeClr val="accent1">
                  <a:lumMod val="75000"/>
                </a:schemeClr>
              </a:solidFill>
              <a:latin typeface="Arial" pitchFamily="34" charset="0"/>
              <a:cs typeface="Arial" pitchFamily="34" charset="0"/>
            </a:endParaRPr>
          </a:p>
          <a:p>
            <a:pPr algn="ctr"/>
            <a:r>
              <a:rPr lang="en-US" sz="1600" baseline="30000" dirty="0" smtClean="0">
                <a:solidFill>
                  <a:schemeClr val="accent1">
                    <a:lumMod val="75000"/>
                  </a:schemeClr>
                </a:solidFill>
                <a:latin typeface="Arial" pitchFamily="34" charset="0"/>
                <a:cs typeface="Arial" pitchFamily="34" charset="0"/>
              </a:rPr>
              <a:t>1</a:t>
            </a:r>
            <a:r>
              <a:rPr lang="en-US" sz="1600" dirty="0" smtClean="0">
                <a:solidFill>
                  <a:schemeClr val="accent1">
                    <a:lumMod val="75000"/>
                  </a:schemeClr>
                </a:solidFill>
                <a:latin typeface="Arial" pitchFamily="34" charset="0"/>
                <a:cs typeface="Arial" pitchFamily="34" charset="0"/>
              </a:rPr>
              <a:t>Computer Science &amp; Engineering, </a:t>
            </a:r>
            <a:r>
              <a:rPr lang="en-US" sz="1600" baseline="30000" dirty="0" smtClean="0">
                <a:solidFill>
                  <a:schemeClr val="accent1">
                    <a:lumMod val="75000"/>
                  </a:schemeClr>
                </a:solidFill>
                <a:latin typeface="Arial" pitchFamily="34" charset="0"/>
                <a:cs typeface="Arial" pitchFamily="34" charset="0"/>
              </a:rPr>
              <a:t>2</a:t>
            </a:r>
            <a:r>
              <a:rPr lang="en-US" sz="1600" dirty="0" smtClean="0">
                <a:solidFill>
                  <a:schemeClr val="accent1">
                    <a:lumMod val="75000"/>
                  </a:schemeClr>
                </a:solidFill>
                <a:latin typeface="Arial" pitchFamily="34" charset="0"/>
                <a:cs typeface="Arial" pitchFamily="34" charset="0"/>
              </a:rPr>
              <a:t>Electrical Engineering,</a:t>
            </a:r>
          </a:p>
          <a:p>
            <a:pPr algn="ctr"/>
            <a:r>
              <a:rPr lang="en-US" sz="1600" baseline="30000" dirty="0" smtClean="0">
                <a:solidFill>
                  <a:schemeClr val="accent1">
                    <a:lumMod val="75000"/>
                  </a:schemeClr>
                </a:solidFill>
                <a:latin typeface="Arial" pitchFamily="34" charset="0"/>
                <a:cs typeface="Arial" pitchFamily="34" charset="0"/>
              </a:rPr>
              <a:t>3</a:t>
            </a:r>
            <a:r>
              <a:rPr lang="en-US" sz="1600" dirty="0" smtClean="0">
                <a:solidFill>
                  <a:schemeClr val="accent1">
                    <a:lumMod val="75000"/>
                  </a:schemeClr>
                </a:solidFill>
                <a:latin typeface="Arial" pitchFamily="34" charset="0"/>
                <a:cs typeface="Arial" pitchFamily="34" charset="0"/>
              </a:rPr>
              <a:t>Mechanical Engineering, </a:t>
            </a:r>
            <a:r>
              <a:rPr lang="en-US" sz="1600" baseline="30000" dirty="0" smtClean="0">
                <a:solidFill>
                  <a:schemeClr val="accent1">
                    <a:lumMod val="75000"/>
                  </a:schemeClr>
                </a:solidFill>
                <a:latin typeface="Arial" pitchFamily="34" charset="0"/>
                <a:cs typeface="Arial" pitchFamily="34" charset="0"/>
              </a:rPr>
              <a:t>4</a:t>
            </a:r>
            <a:r>
              <a:rPr lang="en-US" sz="1600" dirty="0" smtClean="0">
                <a:solidFill>
                  <a:schemeClr val="accent1">
                    <a:lumMod val="75000"/>
                  </a:schemeClr>
                </a:solidFill>
                <a:latin typeface="Arial" pitchFamily="34" charset="0"/>
                <a:cs typeface="Arial" pitchFamily="34" charset="0"/>
              </a:rPr>
              <a:t>Community, Environment, and Planning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research\talks\UbiComp2009-HydroSense\WaterTower.png"/>
          <p:cNvPicPr>
            <a:picLocks noChangeAspect="1" noChangeArrowheads="1"/>
          </p:cNvPicPr>
          <p:nvPr/>
        </p:nvPicPr>
        <p:blipFill>
          <a:blip r:embed="rId3"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t>water tower</a:t>
            </a:r>
            <a:endParaRPr lang="en-US" sz="1400" dirty="0"/>
          </a:p>
        </p:txBody>
      </p: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Arrow Connector 6"/>
          <p:cNvCxnSpPr/>
          <p:nvPr/>
        </p:nvCxnSpPr>
        <p:spPr>
          <a:xfrm>
            <a:off x="381000" y="4724400"/>
            <a:ext cx="699282" cy="1822"/>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59" name="TextBox 7"/>
          <p:cNvSpPr txBox="1"/>
          <p:nvPr/>
        </p:nvSpPr>
        <p:spPr>
          <a:xfrm>
            <a:off x="54934" y="3918099"/>
            <a:ext cx="1219200" cy="738664"/>
          </a:xfrm>
          <a:prstGeom prst="rect">
            <a:avLst/>
          </a:prstGeom>
          <a:noFill/>
        </p:spPr>
        <p:txBody>
          <a:bodyPr wrap="square" rtlCol="0">
            <a:spAutoFit/>
          </a:bodyPr>
          <a:lstStyle/>
          <a:p>
            <a:pPr algn="ctr"/>
            <a:r>
              <a:rPr lang="en-US" sz="1400" dirty="0"/>
              <a:t>i</a:t>
            </a:r>
            <a:r>
              <a:rPr lang="en-US" sz="1400" dirty="0" smtClean="0"/>
              <a:t>ncoming cold water from supply line</a:t>
            </a:r>
            <a:endParaRPr lang="en-US" sz="1400" dirty="0"/>
          </a:p>
        </p:txBody>
      </p:sp>
      <p:cxnSp>
        <p:nvCxnSpPr>
          <p:cNvPr id="20" name="Straight Connector 19"/>
          <p:cNvCxnSpPr/>
          <p:nvPr/>
        </p:nvCxnSpPr>
        <p:spPr>
          <a:xfrm>
            <a:off x="-838200" y="4876800"/>
            <a:ext cx="335280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2486697" y="1752600"/>
            <a:ext cx="6352503" cy="5029200"/>
            <a:chOff x="2486697" y="1752600"/>
            <a:chExt cx="6352503" cy="5029200"/>
          </a:xfrm>
        </p:grpSpPr>
        <p:pic>
          <p:nvPicPr>
            <p:cNvPr id="162" name="Picture 4" descr="C:\research\talks\UbiComp2009-HydroSense\AnalogPressureGauge_Overlay.png"/>
            <p:cNvPicPr>
              <a:picLocks noChangeAspect="1" noChangeArrowheads="1"/>
            </p:cNvPicPr>
            <p:nvPr/>
          </p:nvPicPr>
          <p:blipFill>
            <a:blip r:embed="rId4" cstate="print"/>
            <a:srcRect l="6018" r="6018"/>
            <a:stretch>
              <a:fillRect/>
            </a:stretch>
          </p:blipFill>
          <p:spPr bwMode="auto">
            <a:xfrm>
              <a:off x="2486697" y="1752600"/>
              <a:ext cx="5161218" cy="4410666"/>
            </a:xfrm>
            <a:prstGeom prst="rect">
              <a:avLst/>
            </a:prstGeom>
            <a:noFill/>
          </p:spPr>
        </p:pic>
        <p:cxnSp>
          <p:nvCxnSpPr>
            <p:cNvPr id="13" name="Straight Arrow Connector 12"/>
            <p:cNvCxnSpPr/>
            <p:nvPr/>
          </p:nvCxnSpPr>
          <p:spPr>
            <a:xfrm>
              <a:off x="5077352" y="4022782"/>
              <a:ext cx="2861096" cy="85401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24800" y="4759656"/>
              <a:ext cx="914400" cy="461665"/>
            </a:xfrm>
            <a:prstGeom prst="rect">
              <a:avLst/>
            </a:prstGeom>
            <a:noFill/>
          </p:spPr>
          <p:txBody>
            <a:bodyPr wrap="square" rtlCol="0">
              <a:spAutoFit/>
            </a:bodyPr>
            <a:lstStyle/>
            <a:p>
              <a:r>
                <a:rPr lang="en-US" sz="2400" dirty="0" smtClean="0">
                  <a:solidFill>
                    <a:srgbClr val="FF0000"/>
                  </a:solidFill>
                </a:rPr>
                <a:t>40 psi</a:t>
              </a:r>
              <a:endParaRPr lang="en-US" sz="2400" dirty="0">
                <a:solidFill>
                  <a:srgbClr val="FF0000"/>
                </a:solidFill>
              </a:endParaRPr>
            </a:p>
          </p:txBody>
        </p:sp>
        <p:sp>
          <p:nvSpPr>
            <p:cNvPr id="17" name="TextBox 16"/>
            <p:cNvSpPr txBox="1"/>
            <p:nvPr/>
          </p:nvSpPr>
          <p:spPr>
            <a:xfrm>
              <a:off x="4267200" y="6320135"/>
              <a:ext cx="1066800" cy="461665"/>
            </a:xfrm>
            <a:prstGeom prst="rect">
              <a:avLst/>
            </a:prstGeom>
            <a:solidFill>
              <a:schemeClr val="lt1"/>
            </a:solidFill>
          </p:spPr>
          <p:txBody>
            <a:bodyPr wrap="square" rtlCol="0">
              <a:spAutoFit/>
            </a:bodyPr>
            <a:lstStyle/>
            <a:p>
              <a:r>
                <a:rPr lang="en-US" sz="2400" dirty="0" smtClean="0">
                  <a:solidFill>
                    <a:srgbClr val="FF0000"/>
                  </a:solidFill>
                </a:rPr>
                <a:t>100 psi</a:t>
              </a:r>
              <a:endParaRPr lang="en-US" sz="2400" dirty="0">
                <a:solidFill>
                  <a:srgbClr val="FF0000"/>
                </a:solidFill>
              </a:endParaRPr>
            </a:p>
          </p:txBody>
        </p:sp>
        <p:cxnSp>
          <p:nvCxnSpPr>
            <p:cNvPr id="14" name="Straight Arrow Connector 13"/>
            <p:cNvCxnSpPr/>
            <p:nvPr/>
          </p:nvCxnSpPr>
          <p:spPr>
            <a:xfrm rot="5400000">
              <a:off x="3758252" y="5080948"/>
              <a:ext cx="2362200" cy="27750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3" name="Title 12"/>
          <p:cNvSpPr txBox="1">
            <a:spLocks/>
          </p:cNvSpPr>
          <p:nvPr/>
        </p:nvSpPr>
        <p:spPr>
          <a:xfrm>
            <a:off x="2590800" y="762000"/>
            <a:ext cx="4648200" cy="7921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lumMod val="50000"/>
                    <a:lumOff val="50000"/>
                  </a:schemeClr>
                </a:solidFill>
                <a:effectLst/>
                <a:uLnTx/>
                <a:uFillTx/>
                <a:latin typeface="Franklin Gothic Heavy"/>
                <a:ea typeface="+mj-ea"/>
                <a:cs typeface="+mj-cs"/>
              </a:rPr>
              <a:t>1 psi = 6.89</a:t>
            </a:r>
            <a:r>
              <a:rPr kumimoji="0" lang="en-US" sz="4000" b="0" i="0" u="none" strike="noStrike" kern="1200" cap="none" spc="0" normalizeH="0" noProof="0" dirty="0" smtClean="0">
                <a:ln>
                  <a:noFill/>
                </a:ln>
                <a:solidFill>
                  <a:schemeClr val="tx1">
                    <a:lumMod val="50000"/>
                    <a:lumOff val="50000"/>
                  </a:schemeClr>
                </a:solidFill>
                <a:effectLst/>
                <a:uLnTx/>
                <a:uFillTx/>
                <a:latin typeface="Franklin Gothic Heavy"/>
                <a:ea typeface="+mj-ea"/>
                <a:cs typeface="+mj-cs"/>
              </a:rPr>
              <a:t> </a:t>
            </a:r>
            <a:r>
              <a:rPr kumimoji="0" lang="en-US" sz="4000" b="0" i="0" u="none" strike="noStrike" kern="1200" cap="none" spc="0" normalizeH="0" noProof="0" dirty="0" err="1" smtClean="0">
                <a:ln>
                  <a:noFill/>
                </a:ln>
                <a:solidFill>
                  <a:schemeClr val="tx1">
                    <a:lumMod val="50000"/>
                    <a:lumOff val="50000"/>
                  </a:schemeClr>
                </a:solidFill>
                <a:effectLst/>
                <a:uLnTx/>
                <a:uFillTx/>
                <a:latin typeface="Franklin Gothic Heavy"/>
                <a:ea typeface="+mj-ea"/>
                <a:cs typeface="+mj-cs"/>
              </a:rPr>
              <a:t>kpa</a:t>
            </a:r>
            <a:endParaRPr kumimoji="0" lang="en-US" sz="40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
        <p:nvSpPr>
          <p:cNvPr id="25" name="Title 12"/>
          <p:cNvSpPr>
            <a:spLocks noGrp="1"/>
          </p:cNvSpPr>
          <p:nvPr>
            <p:ph type="title"/>
          </p:nvPr>
        </p:nvSpPr>
        <p:spPr>
          <a:xfrm>
            <a:off x="1066800" y="731838"/>
            <a:ext cx="8077200" cy="792162"/>
          </a:xfrm>
        </p:spPr>
        <p:txBody>
          <a:bodyPr>
            <a:normAutofit/>
          </a:bodyPr>
          <a:lstStyle/>
          <a:p>
            <a:r>
              <a:rPr lang="en-US" sz="4000" dirty="0" smtClean="0">
                <a:solidFill>
                  <a:schemeClr val="tx1">
                    <a:lumMod val="50000"/>
                    <a:lumOff val="50000"/>
                  </a:schemeClr>
                </a:solidFill>
                <a:latin typeface="Franklin Gothic Heavy"/>
              </a:rPr>
              <a:t>brief plumbing primer</a:t>
            </a:r>
            <a:endParaRPr lang="en-US" sz="4000" dirty="0">
              <a:solidFill>
                <a:schemeClr val="tx1">
                  <a:lumMod val="50000"/>
                  <a:lumOff val="50000"/>
                </a:schemeClr>
              </a:solidFill>
              <a:latin typeface="Franklin Gothic Heav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7" name="Picture 3" descr="C:\research\talks\UbiComp2009-HydroSense\WaterTower.png"/>
          <p:cNvPicPr>
            <a:picLocks noChangeAspect="1" noChangeArrowheads="1"/>
          </p:cNvPicPr>
          <p:nvPr/>
        </p:nvPicPr>
        <p:blipFill>
          <a:blip r:embed="rId3"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t>water tower</a:t>
            </a:r>
            <a:endParaRPr lang="en-US" sz="1400" dirty="0"/>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5400000" flipH="1" flipV="1">
            <a:off x="2903136" y="4119759"/>
            <a:ext cx="182880"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t>i</a:t>
            </a:r>
            <a:r>
              <a:rPr lang="en-US" sz="1400" dirty="0" smtClean="0"/>
              <a:t>ncoming cold water from supply line</a:t>
            </a:r>
            <a:endParaRPr lang="en-US" sz="1400" dirty="0"/>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t>pressure regulator</a:t>
            </a:r>
            <a:endParaRPr lang="en-US" sz="1400" dirty="0"/>
          </a:p>
        </p:txBody>
      </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0" name="Straight Arrow Connector 6"/>
          <p:cNvCxnSpPr/>
          <p:nvPr/>
        </p:nvCxnSpPr>
        <p:spPr>
          <a:xfrm>
            <a:off x="381000" y="4724400"/>
            <a:ext cx="699282" cy="1822"/>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8" name="Rectangle 147"/>
            <p:cNvSpPr>
              <a:spLocks noChangeAspect="1"/>
            </p:cNvSpPr>
            <p:nvPr/>
          </p:nvSpPr>
          <p:spPr>
            <a:xfrm>
              <a:off x="3524250" y="3714750"/>
              <a:ext cx="36576" cy="365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9" name="Rectangle 148"/>
            <p:cNvSpPr/>
            <p:nvPr/>
          </p:nvSpPr>
          <p:spPr>
            <a:xfrm>
              <a:off x="3429000" y="3857625"/>
              <a:ext cx="228600" cy="1143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60" name="Rectangle 159"/>
          <p:cNvSpPr/>
          <p:nvPr/>
        </p:nvSpPr>
        <p:spPr>
          <a:xfrm>
            <a:off x="2209800" y="1524000"/>
            <a:ext cx="64008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p:cNvCxnSpPr/>
          <p:nvPr/>
        </p:nvCxnSpPr>
        <p:spPr>
          <a:xfrm rot="5400000">
            <a:off x="6427470" y="3992880"/>
            <a:ext cx="4937760" cy="0"/>
          </a:xfrm>
          <a:prstGeom prst="lin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64" name="Oval 163"/>
          <p:cNvSpPr/>
          <p:nvPr/>
        </p:nvSpPr>
        <p:spPr>
          <a:xfrm>
            <a:off x="1181100" y="4495800"/>
            <a:ext cx="1143000" cy="11430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itle 12"/>
          <p:cNvSpPr>
            <a:spLocks noGrp="1"/>
          </p:cNvSpPr>
          <p:nvPr>
            <p:ph type="title"/>
          </p:nvPr>
        </p:nvSpPr>
        <p:spPr>
          <a:xfrm>
            <a:off x="1143000" y="731838"/>
            <a:ext cx="8001000" cy="792162"/>
          </a:xfrm>
        </p:spPr>
        <p:txBody>
          <a:bodyPr>
            <a:normAutofit/>
          </a:bodyPr>
          <a:lstStyle/>
          <a:p>
            <a:r>
              <a:rPr lang="en-US" sz="4000" dirty="0" smtClean="0">
                <a:solidFill>
                  <a:schemeClr val="tx1">
                    <a:lumMod val="50000"/>
                    <a:lumOff val="50000"/>
                  </a:schemeClr>
                </a:solidFill>
                <a:latin typeface="Franklin Gothic Heavy"/>
              </a:rPr>
              <a:t>pipe layout</a:t>
            </a:r>
            <a:endParaRPr lang="en-US" sz="4000" dirty="0">
              <a:solidFill>
                <a:schemeClr val="tx1">
                  <a:lumMod val="50000"/>
                  <a:lumOff val="50000"/>
                </a:schemeClr>
              </a:solidFill>
              <a:latin typeface="Franklin Gothic Heav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3333E-6 L 0.675 -3.33333E-6 " pathEditMode="relative" rAng="0" ptsTypes="AA">
                                      <p:cBhvr>
                                        <p:cTn id="6" dur="2000" fill="hold"/>
                                        <p:tgtEl>
                                          <p:spTgt spid="160"/>
                                        </p:tgtEl>
                                        <p:attrNameLst>
                                          <p:attrName>ppt_x</p:attrName>
                                          <p:attrName>ppt_y</p:attrName>
                                        </p:attrNameLst>
                                      </p:cBhvr>
                                      <p:rCtr x="338" y="0"/>
                                    </p:animMotion>
                                  </p:childTnLst>
                                </p:cTn>
                              </p:par>
                              <p:par>
                                <p:cTn id="7" presetID="1" presetClass="exit" presetSubtype="0" fill="hold" grpId="0" nodeType="withEffect">
                                  <p:stCondLst>
                                    <p:cond delay="0"/>
                                  </p:stCondLst>
                                  <p:childTnLst>
                                    <p:set>
                                      <p:cBhvr>
                                        <p:cTn id="8" dur="1" fill="hold">
                                          <p:stCondLst>
                                            <p:cond delay="0"/>
                                          </p:stCondLst>
                                        </p:cTn>
                                        <p:tgtEl>
                                          <p:spTgt spid="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6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7" name="Picture 3" descr="C:\research\talks\UbiComp2009-HydroSense\WaterTower.png"/>
          <p:cNvPicPr>
            <a:picLocks noChangeAspect="1" noChangeArrowheads="1"/>
          </p:cNvPicPr>
          <p:nvPr/>
        </p:nvPicPr>
        <p:blipFill>
          <a:blip r:embed="rId3"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t>water tower</a:t>
            </a:r>
            <a:endParaRPr lang="en-US" sz="1400" dirty="0"/>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5400000" flipH="1" flipV="1">
            <a:off x="2776051" y="4246844"/>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t>i</a:t>
            </a:r>
            <a:r>
              <a:rPr lang="en-US" sz="1400" dirty="0" smtClean="0"/>
              <a:t>ncoming cold water from supply line</a:t>
            </a:r>
            <a:endParaRPr lang="en-US" sz="1400" dirty="0"/>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 name="Group 48"/>
          <p:cNvGrpSpPr/>
          <p:nvPr/>
        </p:nvGrpSpPr>
        <p:grpSpPr>
          <a:xfrm>
            <a:off x="4926260" y="5395009"/>
            <a:ext cx="782778" cy="874101"/>
            <a:chOff x="5867400" y="3657600"/>
            <a:chExt cx="990600" cy="1106170"/>
          </a:xfrm>
        </p:grpSpPr>
        <p:sp>
          <p:nvSpPr>
            <p:cNvPr id="139" name="Rectangle 138"/>
            <p:cNvSpPr/>
            <p:nvPr/>
          </p:nvSpPr>
          <p:spPr>
            <a:xfrm>
              <a:off x="5867400" y="3971290"/>
              <a:ext cx="990600" cy="792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40" name="Rectangle 139"/>
            <p:cNvSpPr/>
            <p:nvPr/>
          </p:nvSpPr>
          <p:spPr>
            <a:xfrm>
              <a:off x="5867400" y="3657600"/>
              <a:ext cx="990600" cy="264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1" name="Oval 140"/>
            <p:cNvSpPr/>
            <p:nvPr/>
          </p:nvSpPr>
          <p:spPr>
            <a:xfrm>
              <a:off x="596646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2" name="Rounded Rectangle 141"/>
            <p:cNvSpPr/>
            <p:nvPr/>
          </p:nvSpPr>
          <p:spPr>
            <a:xfrm>
              <a:off x="6172200" y="3723640"/>
              <a:ext cx="396240" cy="132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3" name="Oval 46"/>
            <p:cNvSpPr/>
            <p:nvPr/>
          </p:nvSpPr>
          <p:spPr>
            <a:xfrm>
              <a:off x="664972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4" name="Oval 47"/>
            <p:cNvSpPr/>
            <p:nvPr/>
          </p:nvSpPr>
          <p:spPr>
            <a:xfrm>
              <a:off x="6071356" y="3998232"/>
              <a:ext cx="609601" cy="609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126"/>
          <p:cNvGrpSpPr/>
          <p:nvPr/>
        </p:nvGrpSpPr>
        <p:grpSpPr>
          <a:xfrm>
            <a:off x="7373747" y="3511323"/>
            <a:ext cx="786692" cy="834768"/>
            <a:chOff x="5867400" y="2419350"/>
            <a:chExt cx="685800" cy="727710"/>
          </a:xfrm>
        </p:grpSpPr>
        <p:grpSp>
          <p:nvGrpSpPr>
            <p:cNvPr id="5" name="Group 45"/>
            <p:cNvGrpSpPr/>
            <p:nvPr/>
          </p:nvGrpSpPr>
          <p:grpSpPr>
            <a:xfrm>
              <a:off x="5867400" y="2419350"/>
              <a:ext cx="685800" cy="727710"/>
              <a:chOff x="5867400" y="2419350"/>
              <a:chExt cx="685800" cy="727710"/>
            </a:xfrm>
          </p:grpSpPr>
          <p:sp>
            <p:nvSpPr>
              <p:cNvPr id="115" name="Rectangle 31"/>
              <p:cNvSpPr/>
              <p:nvPr/>
            </p:nvSpPr>
            <p:spPr>
              <a:xfrm>
                <a:off x="5867400" y="2598420"/>
                <a:ext cx="68580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nvGrpSpPr>
              <p:cNvPr id="7" name="Group 36"/>
              <p:cNvGrpSpPr/>
              <p:nvPr/>
            </p:nvGrpSpPr>
            <p:grpSpPr>
              <a:xfrm>
                <a:off x="5867400" y="2419350"/>
                <a:ext cx="685800" cy="182880"/>
                <a:chOff x="5867400" y="2362200"/>
                <a:chExt cx="1143000" cy="304800"/>
              </a:xfrm>
            </p:grpSpPr>
            <p:sp>
              <p:nvSpPr>
                <p:cNvPr id="117" name="Rectangle 116"/>
                <p:cNvSpPr/>
                <p:nvPr/>
              </p:nvSpPr>
              <p:spPr>
                <a:xfrm>
                  <a:off x="5867400" y="2362200"/>
                  <a:ext cx="1143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8" name="Oval 33"/>
                <p:cNvSpPr/>
                <p:nvPr/>
              </p:nvSpPr>
              <p:spPr>
                <a:xfrm>
                  <a:off x="59817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9" name="Oval 118"/>
                <p:cNvSpPr/>
                <p:nvPr/>
              </p:nvSpPr>
              <p:spPr>
                <a:xfrm>
                  <a:off x="62103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0" name="Rounded Rectangle 119"/>
                <p:cNvSpPr/>
                <p:nvPr/>
              </p:nvSpPr>
              <p:spPr>
                <a:xfrm>
                  <a:off x="6438900" y="2438400"/>
                  <a:ext cx="457200" cy="152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114" name="Rectangle 113"/>
            <p:cNvSpPr/>
            <p:nvPr/>
          </p:nvSpPr>
          <p:spPr>
            <a:xfrm>
              <a:off x="5923057" y="2651098"/>
              <a:ext cx="576470" cy="4419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Group 70"/>
          <p:cNvGrpSpPr/>
          <p:nvPr/>
        </p:nvGrpSpPr>
        <p:grpSpPr>
          <a:xfrm>
            <a:off x="6259834" y="3249086"/>
            <a:ext cx="979166" cy="437080"/>
            <a:chOff x="6248400" y="3581400"/>
            <a:chExt cx="685800" cy="474904"/>
          </a:xfrm>
        </p:grpSpPr>
        <p:sp>
          <p:nvSpPr>
            <p:cNvPr id="105" name="Trapezoid 104"/>
            <p:cNvSpPr/>
            <p:nvPr/>
          </p:nvSpPr>
          <p:spPr>
            <a:xfrm>
              <a:off x="6534854" y="3581400"/>
              <a:ext cx="104071" cy="261176"/>
            </a:xfrm>
            <a:prstGeom prst="trapezoid">
              <a:avLst>
                <a:gd name="adj" fmla="val 1108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6" name="Rectangle 105"/>
            <p:cNvSpPr/>
            <p:nvPr/>
          </p:nvSpPr>
          <p:spPr>
            <a:xfrm>
              <a:off x="6416412"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11" name="Group 64"/>
            <p:cNvGrpSpPr/>
            <p:nvPr/>
          </p:nvGrpSpPr>
          <p:grpSpPr>
            <a:xfrm>
              <a:off x="6248400" y="3868367"/>
              <a:ext cx="685800" cy="187937"/>
              <a:chOff x="4876800" y="4215063"/>
              <a:chExt cx="1219200" cy="280737"/>
            </a:xfrm>
          </p:grpSpPr>
          <p:sp>
            <p:nvSpPr>
              <p:cNvPr id="110" name="Rectangle 109"/>
              <p:cNvSpPr/>
              <p:nvPr/>
            </p:nvSpPr>
            <p:spPr>
              <a:xfrm>
                <a:off x="4876800" y="4215064"/>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1" name="Rectangle 57"/>
              <p:cNvSpPr/>
              <p:nvPr/>
            </p:nvSpPr>
            <p:spPr>
              <a:xfrm>
                <a:off x="4876800" y="4271211"/>
                <a:ext cx="1219200" cy="224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2" name="Rectangle 111"/>
              <p:cNvSpPr/>
              <p:nvPr/>
            </p:nvSpPr>
            <p:spPr>
              <a:xfrm>
                <a:off x="5486400" y="4215063"/>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08" name="Rectangle 107"/>
            <p:cNvSpPr/>
            <p:nvPr/>
          </p:nvSpPr>
          <p:spPr>
            <a:xfrm>
              <a:off x="6711616"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9" name="Rectangle 108"/>
            <p:cNvSpPr/>
            <p:nvPr/>
          </p:nvSpPr>
          <p:spPr>
            <a:xfrm>
              <a:off x="6573792" y="3610635"/>
              <a:ext cx="25618" cy="137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grpSp>
        <p:nvGrpSpPr>
          <p:cNvPr id="18" name="Group 125"/>
          <p:cNvGrpSpPr/>
          <p:nvPr/>
        </p:nvGrpSpPr>
        <p:grpSpPr>
          <a:xfrm flipH="1">
            <a:off x="6324825" y="4892405"/>
            <a:ext cx="786691" cy="1398564"/>
            <a:chOff x="7543800" y="1600200"/>
            <a:chExt cx="763221" cy="1447800"/>
          </a:xfrm>
        </p:grpSpPr>
        <p:sp>
          <p:nvSpPr>
            <p:cNvPr id="99" name="Rectangle 98"/>
            <p:cNvSpPr/>
            <p:nvPr/>
          </p:nvSpPr>
          <p:spPr>
            <a:xfrm>
              <a:off x="7543800" y="1600200"/>
              <a:ext cx="762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0" name="Chord 99"/>
            <p:cNvSpPr/>
            <p:nvPr/>
          </p:nvSpPr>
          <p:spPr>
            <a:xfrm rot="7458291">
              <a:off x="8032269" y="1917219"/>
              <a:ext cx="160501" cy="160501"/>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1" name="Rectangle 84"/>
            <p:cNvSpPr/>
            <p:nvPr/>
          </p:nvSpPr>
          <p:spPr>
            <a:xfrm rot="-1800000">
              <a:off x="8154621" y="1863839"/>
              <a:ext cx="152400"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2" name="Rectangle 101"/>
            <p:cNvSpPr/>
            <p:nvPr/>
          </p:nvSpPr>
          <p:spPr>
            <a:xfrm>
              <a:off x="8239125" y="2362200"/>
              <a:ext cx="45719" cy="76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19" name="Group 152"/>
          <p:cNvGrpSpPr/>
          <p:nvPr/>
        </p:nvGrpSpPr>
        <p:grpSpPr>
          <a:xfrm>
            <a:off x="7198927" y="5110931"/>
            <a:ext cx="611872" cy="568167"/>
            <a:chOff x="4572000" y="2819400"/>
            <a:chExt cx="1066800" cy="990600"/>
          </a:xfrm>
        </p:grpSpPr>
        <p:sp>
          <p:nvSpPr>
            <p:cNvPr id="93" name="Chord 92"/>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4" name="Rectangle 93"/>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5" name="Trapezoid 94"/>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6" name="Rectangle 95"/>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7" name="Rectangle 96"/>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8" name="Rectangle 97"/>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0" name="Group 145"/>
          <p:cNvGrpSpPr/>
          <p:nvPr/>
        </p:nvGrpSpPr>
        <p:grpSpPr>
          <a:xfrm flipH="1">
            <a:off x="8100975" y="5257800"/>
            <a:ext cx="662025" cy="524462"/>
            <a:chOff x="3581400" y="1295400"/>
            <a:chExt cx="577121" cy="457200"/>
          </a:xfrm>
        </p:grpSpPr>
        <p:grpSp>
          <p:nvGrpSpPr>
            <p:cNvPr id="22" name="Group 127"/>
            <p:cNvGrpSpPr/>
            <p:nvPr/>
          </p:nvGrpSpPr>
          <p:grpSpPr>
            <a:xfrm>
              <a:off x="3581400" y="1295400"/>
              <a:ext cx="577121" cy="457200"/>
              <a:chOff x="3581400" y="1295400"/>
              <a:chExt cx="577121" cy="457200"/>
            </a:xfrm>
          </p:grpSpPr>
          <p:sp>
            <p:nvSpPr>
              <p:cNvPr id="89" name="Rectangle 72"/>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0" name="Rounded Rectangle 73"/>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1" name="Chord 90"/>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2" name="Chord 91"/>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88" name="Rectangle 87"/>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35" name="TextBox 34"/>
          <p:cNvSpPr txBox="1"/>
          <p:nvPr/>
        </p:nvSpPr>
        <p:spPr>
          <a:xfrm>
            <a:off x="2514600" y="3255635"/>
            <a:ext cx="1066800" cy="738664"/>
          </a:xfrm>
          <a:prstGeom prst="rect">
            <a:avLst/>
          </a:prstGeom>
          <a:noFill/>
        </p:spPr>
        <p:txBody>
          <a:bodyPr wrap="square" rtlCol="0">
            <a:spAutoFit/>
          </a:bodyPr>
          <a:lstStyle/>
          <a:p>
            <a:pPr algn="ctr"/>
            <a:r>
              <a:rPr lang="en-US" sz="1400" dirty="0" smtClean="0"/>
              <a:t>thermal </a:t>
            </a:r>
          </a:p>
          <a:p>
            <a:pPr algn="ctr"/>
            <a:r>
              <a:rPr lang="en-US" sz="1400" dirty="0" smtClean="0"/>
              <a:t>expansion </a:t>
            </a:r>
          </a:p>
          <a:p>
            <a:pPr algn="ctr"/>
            <a:r>
              <a:rPr lang="en-US" sz="1400" dirty="0" smtClean="0"/>
              <a:t>tank</a:t>
            </a:r>
            <a:endParaRPr lang="en-US" sz="1400" dirty="0"/>
          </a:p>
        </p:txBody>
      </p:sp>
      <p:sp>
        <p:nvSpPr>
          <p:cNvPr id="36" name="Rounded Rectangle 35"/>
          <p:cNvSpPr/>
          <p:nvPr/>
        </p:nvSpPr>
        <p:spPr>
          <a:xfrm>
            <a:off x="2819400" y="4149418"/>
            <a:ext cx="349641" cy="524462"/>
          </a:xfrm>
          <a:prstGeom prst="roundRect">
            <a:avLst>
              <a:gd name="adj" fmla="val 1046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7" name="TextBox 36"/>
          <p:cNvSpPr txBox="1"/>
          <p:nvPr/>
        </p:nvSpPr>
        <p:spPr>
          <a:xfrm>
            <a:off x="4821866" y="6087136"/>
            <a:ext cx="1015543" cy="237464"/>
          </a:xfrm>
          <a:prstGeom prst="rect">
            <a:avLst/>
          </a:prstGeom>
          <a:noFill/>
        </p:spPr>
        <p:txBody>
          <a:bodyPr wrap="square" rtlCol="0">
            <a:spAutoFit/>
          </a:bodyPr>
          <a:lstStyle/>
          <a:p>
            <a:pPr algn="ctr"/>
            <a:r>
              <a:rPr lang="en-US" sz="900" dirty="0" smtClean="0"/>
              <a:t>laundry</a:t>
            </a:r>
            <a:endParaRPr lang="en-US" sz="900" dirty="0"/>
          </a:p>
        </p:txBody>
      </p:sp>
      <p:grpSp>
        <p:nvGrpSpPr>
          <p:cNvPr id="24" name="Group 152"/>
          <p:cNvGrpSpPr/>
          <p:nvPr/>
        </p:nvGrpSpPr>
        <p:grpSpPr>
          <a:xfrm>
            <a:off x="7299446" y="1964802"/>
            <a:ext cx="1311154" cy="855682"/>
            <a:chOff x="5909625" y="2310681"/>
            <a:chExt cx="1311154" cy="855682"/>
          </a:xfrm>
        </p:grpSpPr>
        <p:cxnSp>
          <p:nvCxnSpPr>
            <p:cNvPr id="16" name="Straight Connector 15"/>
            <p:cNvCxnSpPr/>
            <p:nvPr/>
          </p:nvCxnSpPr>
          <p:spPr>
            <a:xfrm rot="5400000">
              <a:off x="5756202" y="2816867"/>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812044" y="2913992"/>
              <a:ext cx="502920"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6" name="Group 218"/>
            <p:cNvGrpSpPr/>
            <p:nvPr/>
          </p:nvGrpSpPr>
          <p:grpSpPr>
            <a:xfrm>
              <a:off x="5909625" y="2310681"/>
              <a:ext cx="1311154" cy="811666"/>
              <a:chOff x="5124450" y="2111829"/>
              <a:chExt cx="1143000" cy="707571"/>
            </a:xfrm>
          </p:grpSpPr>
          <p:sp>
            <p:nvSpPr>
              <p:cNvPr id="121" name="Moon 104"/>
              <p:cNvSpPr/>
              <p:nvPr/>
            </p:nvSpPr>
            <p:spPr>
              <a:xfrm rot="5400000" flipH="1">
                <a:off x="5532664" y="1812472"/>
                <a:ext cx="326571" cy="1143000"/>
              </a:xfrm>
              <a:prstGeom prst="moon">
                <a:avLst>
                  <a:gd name="adj"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22" name="Block Arc 11"/>
              <p:cNvSpPr/>
              <p:nvPr/>
            </p:nvSpPr>
            <p:spPr>
              <a:xfrm flipH="1">
                <a:off x="5178879"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23" name="Block Arc 122"/>
              <p:cNvSpPr/>
              <p:nvPr/>
            </p:nvSpPr>
            <p:spPr>
              <a:xfrm>
                <a:off x="5641982"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24"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7" name="Group 130"/>
          <p:cNvGrpSpPr/>
          <p:nvPr/>
        </p:nvGrpSpPr>
        <p:grpSpPr>
          <a:xfrm>
            <a:off x="5683859" y="1927989"/>
            <a:ext cx="662025" cy="524462"/>
            <a:chOff x="3581400" y="1295400"/>
            <a:chExt cx="577121" cy="457200"/>
          </a:xfrm>
        </p:grpSpPr>
        <p:grpSp>
          <p:nvGrpSpPr>
            <p:cNvPr id="28" name="Group 127"/>
            <p:cNvGrpSpPr/>
            <p:nvPr/>
          </p:nvGrpSpPr>
          <p:grpSpPr>
            <a:xfrm>
              <a:off x="3581400" y="1295400"/>
              <a:ext cx="577121" cy="457200"/>
              <a:chOff x="3581400" y="1295400"/>
              <a:chExt cx="577121" cy="457200"/>
            </a:xfrm>
          </p:grpSpPr>
          <p:sp>
            <p:nvSpPr>
              <p:cNvPr id="135" name="Rectangle 18"/>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6" name="Rounded Rectangle 19"/>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7" name="Chord 136"/>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8" name="Chord 24"/>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34" name="Rectangle 133"/>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42" name="TextBox 41"/>
          <p:cNvSpPr txBox="1"/>
          <p:nvPr/>
        </p:nvSpPr>
        <p:spPr>
          <a:xfrm>
            <a:off x="7162800" y="1447800"/>
            <a:ext cx="1600200"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bathroom 1</a:t>
            </a:r>
            <a:endParaRPr lang="en-US" sz="2000" dirty="0">
              <a:solidFill>
                <a:schemeClr val="tx1">
                  <a:lumMod val="85000"/>
                  <a:lumOff val="15000"/>
                </a:schemeClr>
              </a:solidFill>
              <a:latin typeface="Franklin Gothic Heavy"/>
            </a:endParaRPr>
          </a:p>
        </p:txBody>
      </p: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3" name="Group 30"/>
          <p:cNvGrpSpPr/>
          <p:nvPr/>
        </p:nvGrpSpPr>
        <p:grpSpPr>
          <a:xfrm>
            <a:off x="6510631" y="1465393"/>
            <a:ext cx="611872" cy="568167"/>
            <a:chOff x="4572000" y="2819400"/>
            <a:chExt cx="1066800" cy="990600"/>
          </a:xfrm>
        </p:grpSpPr>
        <p:sp>
          <p:nvSpPr>
            <p:cNvPr id="125" name="Chord 124"/>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6" name="Rectangle 22"/>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7" name="Trapezoid 110"/>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8" name="Rectangle 26"/>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9" name="Rectangle 28"/>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0" name="Rectangle 113"/>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8" name="Group 214"/>
          <p:cNvGrpSpPr/>
          <p:nvPr/>
        </p:nvGrpSpPr>
        <p:grpSpPr>
          <a:xfrm flipH="1">
            <a:off x="3429358" y="2423058"/>
            <a:ext cx="274640" cy="294398"/>
            <a:chOff x="6858000" y="1953157"/>
            <a:chExt cx="533400" cy="333180"/>
          </a:xfrm>
        </p:grpSpPr>
        <p:sp>
          <p:nvSpPr>
            <p:cNvPr id="74" name="Freeform 73"/>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39" name="Group 212"/>
            <p:cNvGrpSpPr/>
            <p:nvPr/>
          </p:nvGrpSpPr>
          <p:grpSpPr>
            <a:xfrm>
              <a:off x="7196851" y="2198741"/>
              <a:ext cx="194549" cy="87596"/>
              <a:chOff x="7331104" y="2438400"/>
              <a:chExt cx="317384" cy="152400"/>
            </a:xfrm>
          </p:grpSpPr>
          <p:sp>
            <p:nvSpPr>
              <p:cNvPr id="79" name="Rectangle 78"/>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80" name="Straight Connector 63"/>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64"/>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211"/>
            <p:cNvGrpSpPr/>
            <p:nvPr/>
          </p:nvGrpSpPr>
          <p:grpSpPr>
            <a:xfrm>
              <a:off x="6940141" y="1953157"/>
              <a:ext cx="312781" cy="111060"/>
              <a:chOff x="6781800" y="1676400"/>
              <a:chExt cx="838200" cy="457200"/>
            </a:xfrm>
          </p:grpSpPr>
          <p:sp>
            <p:nvSpPr>
              <p:cNvPr id="77" name="Rectangle 76"/>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78" name="Rectangle 77"/>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52" name="TextBox 51"/>
          <p:cNvSpPr txBox="1"/>
          <p:nvPr/>
        </p:nvSpPr>
        <p:spPr>
          <a:xfrm>
            <a:off x="2971800" y="1838980"/>
            <a:ext cx="1223744" cy="523220"/>
          </a:xfrm>
          <a:prstGeom prst="rect">
            <a:avLst/>
          </a:prstGeom>
          <a:noFill/>
        </p:spPr>
        <p:txBody>
          <a:bodyPr wrap="square" rtlCol="0">
            <a:spAutoFit/>
          </a:bodyPr>
          <a:lstStyle/>
          <a:p>
            <a:pPr algn="ctr"/>
            <a:r>
              <a:rPr lang="en-US" sz="1400" dirty="0" smtClean="0"/>
              <a:t>hose</a:t>
            </a:r>
          </a:p>
          <a:p>
            <a:pPr algn="ctr"/>
            <a:r>
              <a:rPr lang="en-US" sz="1400" dirty="0" smtClean="0"/>
              <a:t>spigot</a:t>
            </a:r>
            <a:endParaRPr lang="en-US" sz="1400" dirty="0"/>
          </a:p>
        </p:txBody>
      </p:sp>
      <p:grpSp>
        <p:nvGrpSpPr>
          <p:cNvPr id="41" name="Group 166"/>
          <p:cNvGrpSpPr/>
          <p:nvPr/>
        </p:nvGrpSpPr>
        <p:grpSpPr>
          <a:xfrm>
            <a:off x="3462138" y="5926260"/>
            <a:ext cx="218526" cy="238391"/>
            <a:chOff x="4182648" y="6006664"/>
            <a:chExt cx="190500" cy="207818"/>
          </a:xfrm>
        </p:grpSpPr>
        <p:sp>
          <p:nvSpPr>
            <p:cNvPr id="65" name="Freeform 64"/>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43" name="Group 212"/>
            <p:cNvGrpSpPr/>
            <p:nvPr/>
          </p:nvGrpSpPr>
          <p:grpSpPr>
            <a:xfrm flipH="1">
              <a:off x="4182648" y="6160794"/>
              <a:ext cx="69482" cy="53688"/>
              <a:chOff x="7331104" y="2438400"/>
              <a:chExt cx="317384" cy="152400"/>
            </a:xfrm>
          </p:grpSpPr>
          <p:sp>
            <p:nvSpPr>
              <p:cNvPr id="70" name="Rectangle 69"/>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71" name="Straight Connector 70"/>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211"/>
            <p:cNvGrpSpPr/>
            <p:nvPr/>
          </p:nvGrpSpPr>
          <p:grpSpPr>
            <a:xfrm flipH="1">
              <a:off x="4193995" y="6006664"/>
              <a:ext cx="111709" cy="68070"/>
              <a:chOff x="6781800" y="1676400"/>
              <a:chExt cx="838200" cy="457200"/>
            </a:xfrm>
          </p:grpSpPr>
          <p:sp>
            <p:nvSpPr>
              <p:cNvPr id="68" name="Rectangle 67"/>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69" name="Rectangle 68"/>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54" name="Freeform 53"/>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5" name="Rounded Rectangle 8"/>
          <p:cNvSpPr/>
          <p:nvPr/>
        </p:nvSpPr>
        <p:spPr>
          <a:xfrm>
            <a:off x="3647885" y="4433501"/>
            <a:ext cx="786692" cy="1827669"/>
          </a:xfrm>
          <a:prstGeom prst="roundRect">
            <a:avLst>
              <a:gd name="adj" fmla="val 8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52792" y="5509736"/>
            <a:ext cx="1223744" cy="738664"/>
          </a:xfrm>
          <a:prstGeom prst="rect">
            <a:avLst/>
          </a:prstGeom>
          <a:noFill/>
        </p:spPr>
        <p:txBody>
          <a:bodyPr wrap="square" rtlCol="0">
            <a:spAutoFit/>
          </a:bodyPr>
          <a:lstStyle/>
          <a:p>
            <a:pPr algn="ctr"/>
            <a:r>
              <a:rPr lang="en-US" sz="1400" dirty="0"/>
              <a:t>h</a:t>
            </a:r>
            <a:r>
              <a:rPr lang="en-US" sz="1400" dirty="0" smtClean="0"/>
              <a:t>ot </a:t>
            </a:r>
          </a:p>
          <a:p>
            <a:pPr algn="ctr"/>
            <a:r>
              <a:rPr lang="en-US" sz="1400" dirty="0" smtClean="0"/>
              <a:t>water </a:t>
            </a:r>
            <a:br>
              <a:rPr lang="en-US" sz="1400" dirty="0" smtClean="0"/>
            </a:br>
            <a:r>
              <a:rPr lang="en-US" sz="1400" dirty="0" smtClean="0"/>
              <a:t>heater</a:t>
            </a:r>
            <a:endParaRPr lang="en-US" sz="1400" dirty="0"/>
          </a:p>
        </p:txBody>
      </p: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7162800" y="5833646"/>
            <a:ext cx="1600200"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bathroom 2</a:t>
            </a:r>
            <a:endParaRPr lang="en-US" sz="2000" dirty="0">
              <a:solidFill>
                <a:schemeClr val="tx1">
                  <a:lumMod val="85000"/>
                  <a:lumOff val="15000"/>
                </a:schemeClr>
              </a:solidFill>
              <a:latin typeface="Franklin Gothic Heavy"/>
            </a:endParaRPr>
          </a:p>
        </p:txBody>
      </p:sp>
      <p:sp>
        <p:nvSpPr>
          <p:cNvPr id="156" name="TextBox 155"/>
          <p:cNvSpPr txBox="1"/>
          <p:nvPr/>
        </p:nvSpPr>
        <p:spPr>
          <a:xfrm>
            <a:off x="6781800" y="2971800"/>
            <a:ext cx="1223744"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kitchen</a:t>
            </a:r>
            <a:endParaRPr lang="en-US" sz="2000" dirty="0">
              <a:solidFill>
                <a:schemeClr val="tx1">
                  <a:lumMod val="85000"/>
                  <a:lumOff val="15000"/>
                </a:schemeClr>
              </a:solidFill>
              <a:latin typeface="Franklin Gothic Heavy"/>
            </a:endParaRPr>
          </a:p>
        </p:txBody>
      </p:sp>
      <p:sp>
        <p:nvSpPr>
          <p:cNvPr id="157" name="TextBox 156"/>
          <p:cNvSpPr txBox="1"/>
          <p:nvPr/>
        </p:nvSpPr>
        <p:spPr>
          <a:xfrm>
            <a:off x="7327602" y="4088227"/>
            <a:ext cx="882501" cy="246221"/>
          </a:xfrm>
          <a:prstGeom prst="rect">
            <a:avLst/>
          </a:prstGeom>
          <a:noFill/>
        </p:spPr>
        <p:txBody>
          <a:bodyPr wrap="square" rtlCol="0">
            <a:spAutoFit/>
          </a:bodyPr>
          <a:lstStyle/>
          <a:p>
            <a:pPr algn="ctr"/>
            <a:r>
              <a:rPr lang="en-US" sz="1000" dirty="0" smtClean="0"/>
              <a:t>dishwasher</a:t>
            </a:r>
            <a:endParaRPr lang="en-US" sz="1000" dirty="0"/>
          </a:p>
        </p:txBody>
      </p:sp>
      <p:cxnSp>
        <p:nvCxnSpPr>
          <p:cNvPr id="150" name="Straight Arrow Connector 6"/>
          <p:cNvCxnSpPr/>
          <p:nvPr/>
        </p:nvCxnSpPr>
        <p:spPr>
          <a:xfrm>
            <a:off x="381000" y="4724400"/>
            <a:ext cx="699282" cy="1822"/>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t>pressure regulator</a:t>
            </a:r>
            <a:endParaRPr lang="en-US" sz="1400" dirty="0"/>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8" name="Rectangle 147"/>
            <p:cNvSpPr>
              <a:spLocks noChangeAspect="1"/>
            </p:cNvSpPr>
            <p:nvPr/>
          </p:nvSpPr>
          <p:spPr>
            <a:xfrm>
              <a:off x="3524250" y="3714750"/>
              <a:ext cx="36576" cy="365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9" name="Rectangle 148"/>
            <p:cNvSpPr/>
            <p:nvPr/>
          </p:nvSpPr>
          <p:spPr>
            <a:xfrm>
              <a:off x="3429000" y="3857625"/>
              <a:ext cx="228600" cy="1143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59" name="Title 12"/>
          <p:cNvSpPr>
            <a:spLocks noGrp="1"/>
          </p:cNvSpPr>
          <p:nvPr>
            <p:ph type="title"/>
          </p:nvPr>
        </p:nvSpPr>
        <p:spPr>
          <a:xfrm>
            <a:off x="1066800" y="731838"/>
            <a:ext cx="8077200" cy="792162"/>
          </a:xfrm>
        </p:spPr>
        <p:txBody>
          <a:bodyPr>
            <a:normAutofit/>
          </a:bodyPr>
          <a:lstStyle/>
          <a:p>
            <a:r>
              <a:rPr lang="en-US" sz="4000" dirty="0" smtClean="0">
                <a:solidFill>
                  <a:schemeClr val="tx1">
                    <a:lumMod val="50000"/>
                    <a:lumOff val="50000"/>
                  </a:schemeClr>
                </a:solidFill>
                <a:latin typeface="Franklin Gothic Heavy"/>
              </a:rPr>
              <a:t>closed pressure system</a:t>
            </a:r>
            <a:endParaRPr lang="en-US" sz="4000" dirty="0">
              <a:solidFill>
                <a:schemeClr val="tx1">
                  <a:lumMod val="50000"/>
                  <a:lumOff val="50000"/>
                </a:schemeClr>
              </a:solidFill>
              <a:latin typeface="Franklin Gothic Heavy"/>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Freeform 158"/>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5400000" flipH="1" flipV="1">
            <a:off x="2776051" y="4246844"/>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solidFill>
                  <a:schemeClr val="bg1">
                    <a:lumMod val="85000"/>
                  </a:schemeClr>
                </a:solidFill>
              </a:rPr>
              <a:t>i</a:t>
            </a:r>
            <a:r>
              <a:rPr lang="en-US" sz="1400" dirty="0" smtClean="0">
                <a:solidFill>
                  <a:schemeClr val="bg1">
                    <a:lumMod val="85000"/>
                  </a:schemeClr>
                </a:solidFill>
              </a:rPr>
              <a:t>ncoming cold water from supply line</a:t>
            </a:r>
            <a:endParaRPr lang="en-US" sz="1400" dirty="0">
              <a:solidFill>
                <a:schemeClr val="bg1">
                  <a:lumMod val="85000"/>
                </a:schemeClr>
              </a:solidFill>
            </a:endParaRPr>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 name="Group 48"/>
          <p:cNvGrpSpPr/>
          <p:nvPr/>
        </p:nvGrpSpPr>
        <p:grpSpPr>
          <a:xfrm>
            <a:off x="4926260" y="5395009"/>
            <a:ext cx="782778" cy="874101"/>
            <a:chOff x="5867400" y="3657600"/>
            <a:chExt cx="990600" cy="1106170"/>
          </a:xfrm>
        </p:grpSpPr>
        <p:sp>
          <p:nvSpPr>
            <p:cNvPr id="139" name="Rectangle 138"/>
            <p:cNvSpPr/>
            <p:nvPr/>
          </p:nvSpPr>
          <p:spPr>
            <a:xfrm>
              <a:off x="5867400" y="3971290"/>
              <a:ext cx="990600" cy="79248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bg1">
                    <a:lumMod val="85000"/>
                  </a:schemeClr>
                </a:solidFill>
              </a:endParaRPr>
            </a:p>
          </p:txBody>
        </p:sp>
        <p:sp>
          <p:nvSpPr>
            <p:cNvPr id="140" name="Rectangle 139"/>
            <p:cNvSpPr/>
            <p:nvPr/>
          </p:nvSpPr>
          <p:spPr>
            <a:xfrm>
              <a:off x="5867400" y="3657600"/>
              <a:ext cx="990600" cy="2641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1" name="Oval 140"/>
            <p:cNvSpPr/>
            <p:nvPr/>
          </p:nvSpPr>
          <p:spPr>
            <a:xfrm>
              <a:off x="5966460" y="3723640"/>
              <a:ext cx="132080" cy="13208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2" name="Rounded Rectangle 141"/>
            <p:cNvSpPr/>
            <p:nvPr/>
          </p:nvSpPr>
          <p:spPr>
            <a:xfrm>
              <a:off x="6172200" y="3723640"/>
              <a:ext cx="396240" cy="1320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3" name="Oval 46"/>
            <p:cNvSpPr/>
            <p:nvPr/>
          </p:nvSpPr>
          <p:spPr>
            <a:xfrm>
              <a:off x="6649720" y="3723640"/>
              <a:ext cx="132080" cy="13208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4" name="Oval 47"/>
            <p:cNvSpPr/>
            <p:nvPr/>
          </p:nvSpPr>
          <p:spPr>
            <a:xfrm>
              <a:off x="6071356" y="3998232"/>
              <a:ext cx="609601" cy="6096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bg1">
                    <a:lumMod val="85000"/>
                  </a:schemeClr>
                </a:solidFill>
              </a:endParaRPr>
            </a:p>
          </p:txBody>
        </p:sp>
      </p:gr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126"/>
          <p:cNvGrpSpPr/>
          <p:nvPr/>
        </p:nvGrpSpPr>
        <p:grpSpPr>
          <a:xfrm>
            <a:off x="7373747" y="3511323"/>
            <a:ext cx="786692" cy="834768"/>
            <a:chOff x="5867400" y="2419350"/>
            <a:chExt cx="685800" cy="727710"/>
          </a:xfrm>
        </p:grpSpPr>
        <p:grpSp>
          <p:nvGrpSpPr>
            <p:cNvPr id="5" name="Group 45"/>
            <p:cNvGrpSpPr/>
            <p:nvPr/>
          </p:nvGrpSpPr>
          <p:grpSpPr>
            <a:xfrm>
              <a:off x="5867400" y="2419350"/>
              <a:ext cx="685800" cy="727710"/>
              <a:chOff x="5867400" y="2419350"/>
              <a:chExt cx="685800" cy="727710"/>
            </a:xfrm>
          </p:grpSpPr>
          <p:sp>
            <p:nvSpPr>
              <p:cNvPr id="115" name="Rectangle 31"/>
              <p:cNvSpPr/>
              <p:nvPr/>
            </p:nvSpPr>
            <p:spPr>
              <a:xfrm>
                <a:off x="5867400" y="2598420"/>
                <a:ext cx="685800" cy="54864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bg1">
                      <a:lumMod val="85000"/>
                    </a:schemeClr>
                  </a:solidFill>
                </a:endParaRPr>
              </a:p>
            </p:txBody>
          </p:sp>
          <p:grpSp>
            <p:nvGrpSpPr>
              <p:cNvPr id="7" name="Group 36"/>
              <p:cNvGrpSpPr/>
              <p:nvPr/>
            </p:nvGrpSpPr>
            <p:grpSpPr>
              <a:xfrm>
                <a:off x="5867400" y="2419350"/>
                <a:ext cx="685800" cy="182880"/>
                <a:chOff x="5867400" y="2362200"/>
                <a:chExt cx="1143000" cy="304800"/>
              </a:xfrm>
            </p:grpSpPr>
            <p:sp>
              <p:nvSpPr>
                <p:cNvPr id="117" name="Rectangle 116"/>
                <p:cNvSpPr/>
                <p:nvPr/>
              </p:nvSpPr>
              <p:spPr>
                <a:xfrm>
                  <a:off x="5867400" y="2362200"/>
                  <a:ext cx="1143000" cy="3048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18" name="Oval 33"/>
                <p:cNvSpPr/>
                <p:nvPr/>
              </p:nvSpPr>
              <p:spPr>
                <a:xfrm>
                  <a:off x="5981700" y="2438400"/>
                  <a:ext cx="152400" cy="1524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19" name="Oval 118"/>
                <p:cNvSpPr/>
                <p:nvPr/>
              </p:nvSpPr>
              <p:spPr>
                <a:xfrm>
                  <a:off x="6210300" y="2438400"/>
                  <a:ext cx="152400" cy="1524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0" name="Rounded Rectangle 119"/>
                <p:cNvSpPr/>
                <p:nvPr/>
              </p:nvSpPr>
              <p:spPr>
                <a:xfrm>
                  <a:off x="6438900" y="2438400"/>
                  <a:ext cx="457200" cy="15240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sp>
          <p:nvSpPr>
            <p:cNvPr id="114" name="Rectangle 113"/>
            <p:cNvSpPr/>
            <p:nvPr/>
          </p:nvSpPr>
          <p:spPr>
            <a:xfrm>
              <a:off x="5923057" y="2651098"/>
              <a:ext cx="576470" cy="4419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Group 70"/>
          <p:cNvGrpSpPr/>
          <p:nvPr/>
        </p:nvGrpSpPr>
        <p:grpSpPr>
          <a:xfrm>
            <a:off x="6259834" y="3249086"/>
            <a:ext cx="979166" cy="437080"/>
            <a:chOff x="6248400" y="3581400"/>
            <a:chExt cx="685800" cy="474904"/>
          </a:xfrm>
        </p:grpSpPr>
        <p:sp>
          <p:nvSpPr>
            <p:cNvPr id="105" name="Trapezoid 104"/>
            <p:cNvSpPr/>
            <p:nvPr/>
          </p:nvSpPr>
          <p:spPr>
            <a:xfrm>
              <a:off x="6534854" y="3581400"/>
              <a:ext cx="104071" cy="261176"/>
            </a:xfrm>
            <a:prstGeom prst="trapezoid">
              <a:avLst>
                <a:gd name="adj" fmla="val 1108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06" name="Rectangle 105"/>
            <p:cNvSpPr/>
            <p:nvPr/>
          </p:nvSpPr>
          <p:spPr>
            <a:xfrm>
              <a:off x="6416412" y="3737118"/>
              <a:ext cx="54572" cy="104324"/>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nvGrpSpPr>
            <p:cNvPr id="11" name="Group 64"/>
            <p:cNvGrpSpPr/>
            <p:nvPr/>
          </p:nvGrpSpPr>
          <p:grpSpPr>
            <a:xfrm>
              <a:off x="6248400" y="3868367"/>
              <a:ext cx="685800" cy="187937"/>
              <a:chOff x="4876800" y="4215063"/>
              <a:chExt cx="1219200" cy="280737"/>
            </a:xfrm>
          </p:grpSpPr>
          <p:sp>
            <p:nvSpPr>
              <p:cNvPr id="110" name="Rectangle 109"/>
              <p:cNvSpPr/>
              <p:nvPr/>
            </p:nvSpPr>
            <p:spPr>
              <a:xfrm>
                <a:off x="4876800" y="4215064"/>
                <a:ext cx="609600" cy="56147"/>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11" name="Rectangle 57"/>
              <p:cNvSpPr/>
              <p:nvPr/>
            </p:nvSpPr>
            <p:spPr>
              <a:xfrm>
                <a:off x="4876800" y="4271211"/>
                <a:ext cx="1219200" cy="22458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12" name="Rectangle 111"/>
              <p:cNvSpPr/>
              <p:nvPr/>
            </p:nvSpPr>
            <p:spPr>
              <a:xfrm>
                <a:off x="5486400" y="4215063"/>
                <a:ext cx="609600" cy="56147"/>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108" name="Rectangle 107"/>
            <p:cNvSpPr/>
            <p:nvPr/>
          </p:nvSpPr>
          <p:spPr>
            <a:xfrm>
              <a:off x="6711616" y="3737118"/>
              <a:ext cx="54572" cy="104324"/>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09" name="Rectangle 108"/>
            <p:cNvSpPr/>
            <p:nvPr/>
          </p:nvSpPr>
          <p:spPr>
            <a:xfrm>
              <a:off x="6573792" y="3610635"/>
              <a:ext cx="25618" cy="1371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grpSp>
        <p:nvGrpSpPr>
          <p:cNvPr id="18" name="Group 125"/>
          <p:cNvGrpSpPr/>
          <p:nvPr/>
        </p:nvGrpSpPr>
        <p:grpSpPr>
          <a:xfrm flipH="1">
            <a:off x="6324825" y="4892405"/>
            <a:ext cx="786691" cy="1398564"/>
            <a:chOff x="7543800" y="1600200"/>
            <a:chExt cx="763221" cy="1447800"/>
          </a:xfrm>
        </p:grpSpPr>
        <p:sp>
          <p:nvSpPr>
            <p:cNvPr id="99" name="Rectangle 98"/>
            <p:cNvSpPr/>
            <p:nvPr/>
          </p:nvSpPr>
          <p:spPr>
            <a:xfrm>
              <a:off x="7543800" y="1600200"/>
              <a:ext cx="762000" cy="14478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00" name="Chord 99"/>
            <p:cNvSpPr/>
            <p:nvPr/>
          </p:nvSpPr>
          <p:spPr>
            <a:xfrm rot="7458291">
              <a:off x="8032269" y="1917219"/>
              <a:ext cx="160501" cy="160501"/>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01" name="Rectangle 84"/>
            <p:cNvSpPr/>
            <p:nvPr/>
          </p:nvSpPr>
          <p:spPr>
            <a:xfrm rot="-1800000">
              <a:off x="8154621" y="1863839"/>
              <a:ext cx="152400"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02" name="Rectangle 101"/>
            <p:cNvSpPr/>
            <p:nvPr/>
          </p:nvSpPr>
          <p:spPr>
            <a:xfrm>
              <a:off x="8239125" y="2362200"/>
              <a:ext cx="45719" cy="762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19" name="Group 152"/>
          <p:cNvGrpSpPr/>
          <p:nvPr/>
        </p:nvGrpSpPr>
        <p:grpSpPr>
          <a:xfrm>
            <a:off x="7198927" y="5110931"/>
            <a:ext cx="611872" cy="568167"/>
            <a:chOff x="4572000" y="2819400"/>
            <a:chExt cx="1066800" cy="990600"/>
          </a:xfrm>
        </p:grpSpPr>
        <p:sp>
          <p:nvSpPr>
            <p:cNvPr id="93" name="Chord 92"/>
            <p:cNvSpPr/>
            <p:nvPr/>
          </p:nvSpPr>
          <p:spPr>
            <a:xfrm rot="16200000">
              <a:off x="4648200" y="2895600"/>
              <a:ext cx="914400" cy="9144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4" name="Rectangle 93"/>
            <p:cNvSpPr/>
            <p:nvPr/>
          </p:nvSpPr>
          <p:spPr>
            <a:xfrm>
              <a:off x="4572000" y="3227313"/>
              <a:ext cx="1066800" cy="9489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5" name="Trapezoid 94"/>
            <p:cNvSpPr/>
            <p:nvPr/>
          </p:nvSpPr>
          <p:spPr>
            <a:xfrm>
              <a:off x="4953000" y="2819400"/>
              <a:ext cx="304800" cy="381000"/>
            </a:xfrm>
            <a:prstGeom prst="trapezoid">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6" name="Rectangle 95"/>
            <p:cNvSpPr/>
            <p:nvPr/>
          </p:nvSpPr>
          <p:spPr>
            <a:xfrm>
              <a:off x="5048250" y="2895600"/>
              <a:ext cx="118110" cy="11811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7" name="Rectangle 96"/>
            <p:cNvSpPr/>
            <p:nvPr/>
          </p:nvSpPr>
          <p:spPr>
            <a:xfrm>
              <a:off x="47515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8" name="Rectangle 97"/>
            <p:cNvSpPr/>
            <p:nvPr/>
          </p:nvSpPr>
          <p:spPr>
            <a:xfrm>
              <a:off x="53611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0" name="Group 145"/>
          <p:cNvGrpSpPr/>
          <p:nvPr/>
        </p:nvGrpSpPr>
        <p:grpSpPr>
          <a:xfrm flipH="1">
            <a:off x="8100975" y="5257800"/>
            <a:ext cx="662025" cy="524462"/>
            <a:chOff x="3581400" y="1295400"/>
            <a:chExt cx="577121" cy="457200"/>
          </a:xfrm>
        </p:grpSpPr>
        <p:grpSp>
          <p:nvGrpSpPr>
            <p:cNvPr id="22" name="Group 127"/>
            <p:cNvGrpSpPr/>
            <p:nvPr/>
          </p:nvGrpSpPr>
          <p:grpSpPr>
            <a:xfrm>
              <a:off x="3581400" y="1295400"/>
              <a:ext cx="577121" cy="457200"/>
              <a:chOff x="3581400" y="1295400"/>
              <a:chExt cx="577121" cy="457200"/>
            </a:xfrm>
          </p:grpSpPr>
          <p:sp>
            <p:nvSpPr>
              <p:cNvPr id="89" name="Rectangle 72"/>
              <p:cNvSpPr/>
              <p:nvPr/>
            </p:nvSpPr>
            <p:spPr>
              <a:xfrm>
                <a:off x="3978639" y="1332875"/>
                <a:ext cx="149902" cy="41972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0" name="Rounded Rectangle 73"/>
              <p:cNvSpPr/>
              <p:nvPr/>
            </p:nvSpPr>
            <p:spPr>
              <a:xfrm>
                <a:off x="3948659" y="1295400"/>
                <a:ext cx="209862" cy="299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1" name="Chord 90"/>
              <p:cNvSpPr/>
              <p:nvPr/>
            </p:nvSpPr>
            <p:spPr>
              <a:xfrm rot="16200000">
                <a:off x="3581400" y="1371600"/>
                <a:ext cx="3810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2" name="Chord 91"/>
              <p:cNvSpPr/>
              <p:nvPr/>
            </p:nvSpPr>
            <p:spPr>
              <a:xfrm rot="5400000" flipV="1">
                <a:off x="3733800" y="1341009"/>
                <a:ext cx="762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88" name="Rectangle 87"/>
            <p:cNvSpPr/>
            <p:nvPr/>
          </p:nvSpPr>
          <p:spPr>
            <a:xfrm>
              <a:off x="4019550" y="1371600"/>
              <a:ext cx="73152"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35" name="TextBox 34"/>
          <p:cNvSpPr txBox="1"/>
          <p:nvPr/>
        </p:nvSpPr>
        <p:spPr>
          <a:xfrm>
            <a:off x="2514600" y="3255635"/>
            <a:ext cx="1066800" cy="738664"/>
          </a:xfrm>
          <a:prstGeom prst="rect">
            <a:avLst/>
          </a:prstGeom>
          <a:noFill/>
        </p:spPr>
        <p:txBody>
          <a:bodyPr wrap="square" rtlCol="0">
            <a:spAutoFit/>
          </a:bodyPr>
          <a:lstStyle/>
          <a:p>
            <a:pPr algn="ctr"/>
            <a:r>
              <a:rPr lang="en-US" sz="1400" dirty="0" smtClean="0">
                <a:solidFill>
                  <a:schemeClr val="bg1">
                    <a:lumMod val="85000"/>
                  </a:schemeClr>
                </a:solidFill>
              </a:rPr>
              <a:t>thermal </a:t>
            </a:r>
          </a:p>
          <a:p>
            <a:pPr algn="ctr"/>
            <a:r>
              <a:rPr lang="en-US" sz="1400" dirty="0" smtClean="0">
                <a:solidFill>
                  <a:schemeClr val="bg1">
                    <a:lumMod val="85000"/>
                  </a:schemeClr>
                </a:solidFill>
              </a:rPr>
              <a:t>expansion </a:t>
            </a:r>
          </a:p>
          <a:p>
            <a:pPr algn="ctr"/>
            <a:r>
              <a:rPr lang="en-US" sz="1400" dirty="0" smtClean="0">
                <a:solidFill>
                  <a:schemeClr val="bg1">
                    <a:lumMod val="85000"/>
                  </a:schemeClr>
                </a:solidFill>
              </a:rPr>
              <a:t>tank</a:t>
            </a:r>
            <a:endParaRPr lang="en-US" sz="1400" dirty="0">
              <a:solidFill>
                <a:schemeClr val="bg1">
                  <a:lumMod val="85000"/>
                </a:schemeClr>
              </a:solidFill>
            </a:endParaRPr>
          </a:p>
        </p:txBody>
      </p:sp>
      <p:sp>
        <p:nvSpPr>
          <p:cNvPr id="36" name="Rounded Rectangle 35"/>
          <p:cNvSpPr/>
          <p:nvPr/>
        </p:nvSpPr>
        <p:spPr>
          <a:xfrm>
            <a:off x="2819400" y="4149418"/>
            <a:ext cx="349641" cy="524462"/>
          </a:xfrm>
          <a:prstGeom prst="roundRect">
            <a:avLst>
              <a:gd name="adj" fmla="val 10466"/>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37" name="TextBox 36"/>
          <p:cNvSpPr txBox="1"/>
          <p:nvPr/>
        </p:nvSpPr>
        <p:spPr>
          <a:xfrm>
            <a:off x="4821866" y="6087136"/>
            <a:ext cx="1015543" cy="237464"/>
          </a:xfrm>
          <a:prstGeom prst="rect">
            <a:avLst/>
          </a:prstGeom>
          <a:noFill/>
        </p:spPr>
        <p:txBody>
          <a:bodyPr wrap="square" rtlCol="0">
            <a:spAutoFit/>
          </a:bodyPr>
          <a:lstStyle/>
          <a:p>
            <a:pPr algn="ctr"/>
            <a:r>
              <a:rPr lang="en-US" sz="900" dirty="0" smtClean="0">
                <a:solidFill>
                  <a:schemeClr val="bg1">
                    <a:lumMod val="85000"/>
                  </a:schemeClr>
                </a:solidFill>
              </a:rPr>
              <a:t>laundry</a:t>
            </a:r>
            <a:endParaRPr lang="en-US" sz="900" dirty="0">
              <a:solidFill>
                <a:schemeClr val="bg1">
                  <a:lumMod val="85000"/>
                </a:schemeClr>
              </a:solidFill>
            </a:endParaRPr>
          </a:p>
        </p:txBody>
      </p:sp>
      <p:grpSp>
        <p:nvGrpSpPr>
          <p:cNvPr id="24" name="Group 152"/>
          <p:cNvGrpSpPr/>
          <p:nvPr/>
        </p:nvGrpSpPr>
        <p:grpSpPr>
          <a:xfrm>
            <a:off x="7299446" y="1964802"/>
            <a:ext cx="1311154" cy="855682"/>
            <a:chOff x="5909625" y="2310681"/>
            <a:chExt cx="1311154" cy="855682"/>
          </a:xfrm>
        </p:grpSpPr>
        <p:cxnSp>
          <p:nvCxnSpPr>
            <p:cNvPr id="16" name="Straight Connector 15"/>
            <p:cNvCxnSpPr/>
            <p:nvPr/>
          </p:nvCxnSpPr>
          <p:spPr>
            <a:xfrm rot="5400000">
              <a:off x="5756202" y="2816867"/>
              <a:ext cx="437962" cy="182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812044" y="2913992"/>
              <a:ext cx="502920" cy="182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6" name="Group 218"/>
            <p:cNvGrpSpPr/>
            <p:nvPr/>
          </p:nvGrpSpPr>
          <p:grpSpPr>
            <a:xfrm>
              <a:off x="5909625" y="2310681"/>
              <a:ext cx="1311154" cy="811666"/>
              <a:chOff x="5124450" y="2111829"/>
              <a:chExt cx="1143000" cy="707571"/>
            </a:xfrm>
          </p:grpSpPr>
          <p:sp>
            <p:nvSpPr>
              <p:cNvPr id="121" name="Moon 104"/>
              <p:cNvSpPr/>
              <p:nvPr/>
            </p:nvSpPr>
            <p:spPr>
              <a:xfrm rot="5400000" flipH="1">
                <a:off x="5532664" y="1812472"/>
                <a:ext cx="326571" cy="1143000"/>
              </a:xfrm>
              <a:prstGeom prst="moon">
                <a:avLst>
                  <a:gd name="adj" fmla="val 875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bg1">
                      <a:lumMod val="85000"/>
                    </a:schemeClr>
                  </a:solidFill>
                </a:endParaRPr>
              </a:p>
            </p:txBody>
          </p:sp>
          <p:sp>
            <p:nvSpPr>
              <p:cNvPr id="122" name="Block Arc 11"/>
              <p:cNvSpPr/>
              <p:nvPr/>
            </p:nvSpPr>
            <p:spPr>
              <a:xfrm flipH="1">
                <a:off x="5178879" y="2329543"/>
                <a:ext cx="544286" cy="489857"/>
              </a:xfrm>
              <a:prstGeom prst="blockArc">
                <a:avLst>
                  <a:gd name="adj1" fmla="val 18649797"/>
                  <a:gd name="adj2" fmla="val 21524460"/>
                  <a:gd name="adj3" fmla="val 11431"/>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3" name="Block Arc 122"/>
              <p:cNvSpPr/>
              <p:nvPr/>
            </p:nvSpPr>
            <p:spPr>
              <a:xfrm>
                <a:off x="5641982" y="2329543"/>
                <a:ext cx="544286" cy="489857"/>
              </a:xfrm>
              <a:prstGeom prst="blockArc">
                <a:avLst>
                  <a:gd name="adj1" fmla="val 18649797"/>
                  <a:gd name="adj2" fmla="val 21524460"/>
                  <a:gd name="adj3" fmla="val 11431"/>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4"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7" name="Group 130"/>
          <p:cNvGrpSpPr/>
          <p:nvPr/>
        </p:nvGrpSpPr>
        <p:grpSpPr>
          <a:xfrm>
            <a:off x="5683859" y="1927989"/>
            <a:ext cx="662025" cy="524462"/>
            <a:chOff x="3581400" y="1295400"/>
            <a:chExt cx="577121" cy="457200"/>
          </a:xfrm>
        </p:grpSpPr>
        <p:grpSp>
          <p:nvGrpSpPr>
            <p:cNvPr id="28" name="Group 127"/>
            <p:cNvGrpSpPr/>
            <p:nvPr/>
          </p:nvGrpSpPr>
          <p:grpSpPr>
            <a:xfrm>
              <a:off x="3581400" y="1295400"/>
              <a:ext cx="577121" cy="457200"/>
              <a:chOff x="3581400" y="1295400"/>
              <a:chExt cx="577121" cy="457200"/>
            </a:xfrm>
          </p:grpSpPr>
          <p:sp>
            <p:nvSpPr>
              <p:cNvPr id="135" name="Rectangle 18"/>
              <p:cNvSpPr/>
              <p:nvPr/>
            </p:nvSpPr>
            <p:spPr>
              <a:xfrm>
                <a:off x="3978639" y="1332875"/>
                <a:ext cx="149902" cy="41972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36" name="Rounded Rectangle 19"/>
              <p:cNvSpPr/>
              <p:nvPr/>
            </p:nvSpPr>
            <p:spPr>
              <a:xfrm>
                <a:off x="3948659" y="1295400"/>
                <a:ext cx="209862" cy="299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37" name="Chord 136"/>
              <p:cNvSpPr/>
              <p:nvPr/>
            </p:nvSpPr>
            <p:spPr>
              <a:xfrm rot="16200000">
                <a:off x="3581400" y="1371600"/>
                <a:ext cx="3810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38" name="Chord 24"/>
              <p:cNvSpPr/>
              <p:nvPr/>
            </p:nvSpPr>
            <p:spPr>
              <a:xfrm rot="5400000" flipV="1">
                <a:off x="3733800" y="1341009"/>
                <a:ext cx="762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134" name="Rectangle 133"/>
            <p:cNvSpPr/>
            <p:nvPr/>
          </p:nvSpPr>
          <p:spPr>
            <a:xfrm>
              <a:off x="4019550" y="1371600"/>
              <a:ext cx="73152"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42" name="TextBox 41"/>
          <p:cNvSpPr txBox="1"/>
          <p:nvPr/>
        </p:nvSpPr>
        <p:spPr>
          <a:xfrm>
            <a:off x="7162800" y="1447800"/>
            <a:ext cx="1600200" cy="400110"/>
          </a:xfrm>
          <a:prstGeom prst="rect">
            <a:avLst/>
          </a:prstGeom>
          <a:noFill/>
        </p:spPr>
        <p:txBody>
          <a:bodyPr wrap="square" rtlCol="0">
            <a:spAutoFit/>
          </a:bodyPr>
          <a:lstStyle/>
          <a:p>
            <a:pPr algn="ctr"/>
            <a:r>
              <a:rPr lang="en-US" sz="2000" dirty="0" smtClean="0">
                <a:solidFill>
                  <a:schemeClr val="bg1">
                    <a:lumMod val="85000"/>
                  </a:schemeClr>
                </a:solidFill>
                <a:latin typeface="Franklin Gothic Heavy"/>
              </a:rPr>
              <a:t>bathroom 1</a:t>
            </a:r>
            <a:endParaRPr lang="en-US" sz="2000" dirty="0">
              <a:solidFill>
                <a:schemeClr val="bg1">
                  <a:lumMod val="85000"/>
                </a:schemeClr>
              </a:solidFill>
              <a:latin typeface="Franklin Gothic Heavy"/>
            </a:endParaRPr>
          </a:p>
        </p:txBody>
      </p: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3" name="Group 30"/>
          <p:cNvGrpSpPr/>
          <p:nvPr/>
        </p:nvGrpSpPr>
        <p:grpSpPr>
          <a:xfrm>
            <a:off x="6510631" y="1465393"/>
            <a:ext cx="611872" cy="568167"/>
            <a:chOff x="4572000" y="2819400"/>
            <a:chExt cx="1066800" cy="990600"/>
          </a:xfrm>
        </p:grpSpPr>
        <p:sp>
          <p:nvSpPr>
            <p:cNvPr id="125" name="Chord 124"/>
            <p:cNvSpPr/>
            <p:nvPr/>
          </p:nvSpPr>
          <p:spPr>
            <a:xfrm rot="16200000">
              <a:off x="4648200" y="2895600"/>
              <a:ext cx="914400" cy="9144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6" name="Rectangle 22"/>
            <p:cNvSpPr/>
            <p:nvPr/>
          </p:nvSpPr>
          <p:spPr>
            <a:xfrm>
              <a:off x="4572000" y="3227313"/>
              <a:ext cx="1066800" cy="9489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7" name="Trapezoid 110"/>
            <p:cNvSpPr/>
            <p:nvPr/>
          </p:nvSpPr>
          <p:spPr>
            <a:xfrm>
              <a:off x="4953000" y="2819400"/>
              <a:ext cx="304800" cy="381000"/>
            </a:xfrm>
            <a:prstGeom prst="trapezoid">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8" name="Rectangle 26"/>
            <p:cNvSpPr/>
            <p:nvPr/>
          </p:nvSpPr>
          <p:spPr>
            <a:xfrm>
              <a:off x="5048250" y="2895600"/>
              <a:ext cx="118110" cy="11811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9" name="Rectangle 28"/>
            <p:cNvSpPr/>
            <p:nvPr/>
          </p:nvSpPr>
          <p:spPr>
            <a:xfrm>
              <a:off x="47515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30" name="Rectangle 113"/>
            <p:cNvSpPr/>
            <p:nvPr/>
          </p:nvSpPr>
          <p:spPr>
            <a:xfrm>
              <a:off x="53611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8" name="Group 214"/>
          <p:cNvGrpSpPr/>
          <p:nvPr/>
        </p:nvGrpSpPr>
        <p:grpSpPr>
          <a:xfrm flipH="1">
            <a:off x="3429358" y="2423058"/>
            <a:ext cx="274640" cy="294398"/>
            <a:chOff x="6858000" y="1953157"/>
            <a:chExt cx="533400" cy="333180"/>
          </a:xfrm>
        </p:grpSpPr>
        <p:sp>
          <p:nvSpPr>
            <p:cNvPr id="74" name="Freeform 73"/>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nvGrpSpPr>
            <p:cNvPr id="39" name="Group 212"/>
            <p:cNvGrpSpPr/>
            <p:nvPr/>
          </p:nvGrpSpPr>
          <p:grpSpPr>
            <a:xfrm>
              <a:off x="7196851" y="2198741"/>
              <a:ext cx="194549" cy="87596"/>
              <a:chOff x="7331104" y="2438400"/>
              <a:chExt cx="317384" cy="152400"/>
            </a:xfrm>
          </p:grpSpPr>
          <p:sp>
            <p:nvSpPr>
              <p:cNvPr id="79" name="Rectangle 78"/>
              <p:cNvSpPr/>
              <p:nvPr/>
            </p:nvSpPr>
            <p:spPr>
              <a:xfrm>
                <a:off x="7335296" y="2438400"/>
                <a:ext cx="3048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cxnSp>
            <p:nvCxnSpPr>
              <p:cNvPr id="80" name="Straight Connector 63"/>
              <p:cNvCxnSpPr/>
              <p:nvPr/>
            </p:nvCxnSpPr>
            <p:spPr>
              <a:xfrm rot="10800000" flipH="1">
                <a:off x="7335296" y="2506732"/>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64"/>
              <p:cNvCxnSpPr/>
              <p:nvPr/>
            </p:nvCxnSpPr>
            <p:spPr>
              <a:xfrm rot="10800000" flipH="1">
                <a:off x="7331104" y="2542432"/>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H="1">
                <a:off x="7343688" y="2474184"/>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211"/>
            <p:cNvGrpSpPr/>
            <p:nvPr/>
          </p:nvGrpSpPr>
          <p:grpSpPr>
            <a:xfrm>
              <a:off x="6940141" y="1953157"/>
              <a:ext cx="312781" cy="111060"/>
              <a:chOff x="6781800" y="1676400"/>
              <a:chExt cx="838200" cy="457200"/>
            </a:xfrm>
          </p:grpSpPr>
          <p:sp>
            <p:nvSpPr>
              <p:cNvPr id="77" name="Rectangle 76"/>
              <p:cNvSpPr/>
              <p:nvPr/>
            </p:nvSpPr>
            <p:spPr>
              <a:xfrm>
                <a:off x="7086600" y="1905000"/>
                <a:ext cx="228600" cy="2286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78" name="Rectangle 77"/>
              <p:cNvSpPr/>
              <p:nvPr/>
            </p:nvSpPr>
            <p:spPr>
              <a:xfrm>
                <a:off x="6781800" y="1676400"/>
                <a:ext cx="838200" cy="2286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sp>
        <p:nvSpPr>
          <p:cNvPr id="52" name="TextBox 51"/>
          <p:cNvSpPr txBox="1"/>
          <p:nvPr/>
        </p:nvSpPr>
        <p:spPr>
          <a:xfrm>
            <a:off x="2971800" y="1838980"/>
            <a:ext cx="1223744" cy="523220"/>
          </a:xfrm>
          <a:prstGeom prst="rect">
            <a:avLst/>
          </a:prstGeom>
          <a:noFill/>
        </p:spPr>
        <p:txBody>
          <a:bodyPr wrap="square" rtlCol="0">
            <a:spAutoFit/>
          </a:bodyPr>
          <a:lstStyle/>
          <a:p>
            <a:pPr algn="ctr"/>
            <a:r>
              <a:rPr lang="en-US" sz="1400" dirty="0" smtClean="0">
                <a:solidFill>
                  <a:schemeClr val="bg1">
                    <a:lumMod val="85000"/>
                  </a:schemeClr>
                </a:solidFill>
              </a:rPr>
              <a:t>hose</a:t>
            </a:r>
          </a:p>
          <a:p>
            <a:pPr algn="ctr"/>
            <a:r>
              <a:rPr lang="en-US" sz="1400" dirty="0" smtClean="0">
                <a:solidFill>
                  <a:schemeClr val="bg1">
                    <a:lumMod val="85000"/>
                  </a:schemeClr>
                </a:solidFill>
              </a:rPr>
              <a:t>spigot</a:t>
            </a:r>
            <a:endParaRPr lang="en-US" sz="1400" dirty="0">
              <a:solidFill>
                <a:schemeClr val="bg1">
                  <a:lumMod val="85000"/>
                </a:schemeClr>
              </a:solidFill>
            </a:endParaRPr>
          </a:p>
        </p:txBody>
      </p:sp>
      <p:sp>
        <p:nvSpPr>
          <p:cNvPr id="59" name="TextBox 58"/>
          <p:cNvSpPr txBox="1"/>
          <p:nvPr/>
        </p:nvSpPr>
        <p:spPr>
          <a:xfrm>
            <a:off x="3452792" y="5509736"/>
            <a:ext cx="1223744" cy="738664"/>
          </a:xfrm>
          <a:prstGeom prst="rect">
            <a:avLst/>
          </a:prstGeom>
          <a:noFill/>
        </p:spPr>
        <p:txBody>
          <a:bodyPr wrap="square" rtlCol="0">
            <a:spAutoFit/>
          </a:bodyPr>
          <a:lstStyle/>
          <a:p>
            <a:pPr algn="ctr"/>
            <a:r>
              <a:rPr lang="en-US" sz="1400" dirty="0"/>
              <a:t>h</a:t>
            </a:r>
            <a:r>
              <a:rPr lang="en-US" sz="1400" dirty="0" smtClean="0"/>
              <a:t>ot </a:t>
            </a:r>
          </a:p>
          <a:p>
            <a:pPr algn="ctr"/>
            <a:r>
              <a:rPr lang="en-US" sz="1400" dirty="0" smtClean="0"/>
              <a:t>water </a:t>
            </a:r>
            <a:br>
              <a:rPr lang="en-US" sz="1400" dirty="0" smtClean="0"/>
            </a:br>
            <a:r>
              <a:rPr lang="en-US" sz="1400" dirty="0" smtClean="0"/>
              <a:t>heater</a:t>
            </a:r>
            <a:endParaRPr lang="en-US" sz="1400" dirty="0"/>
          </a:p>
        </p:txBody>
      </p: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7162800" y="5833646"/>
            <a:ext cx="1600200" cy="400110"/>
          </a:xfrm>
          <a:prstGeom prst="rect">
            <a:avLst/>
          </a:prstGeom>
          <a:noFill/>
        </p:spPr>
        <p:txBody>
          <a:bodyPr wrap="square" rtlCol="0">
            <a:spAutoFit/>
          </a:bodyPr>
          <a:lstStyle/>
          <a:p>
            <a:pPr algn="ctr"/>
            <a:r>
              <a:rPr lang="en-US" sz="2000" dirty="0" smtClean="0">
                <a:solidFill>
                  <a:schemeClr val="bg1">
                    <a:lumMod val="85000"/>
                  </a:schemeClr>
                </a:solidFill>
                <a:latin typeface="Franklin Gothic Heavy"/>
              </a:rPr>
              <a:t>bathroom 2</a:t>
            </a:r>
            <a:endParaRPr lang="en-US" sz="2000" dirty="0">
              <a:solidFill>
                <a:schemeClr val="bg1">
                  <a:lumMod val="85000"/>
                </a:schemeClr>
              </a:solidFill>
              <a:latin typeface="Franklin Gothic Heavy"/>
            </a:endParaRPr>
          </a:p>
        </p:txBody>
      </p:sp>
      <p:sp>
        <p:nvSpPr>
          <p:cNvPr id="156" name="TextBox 155"/>
          <p:cNvSpPr txBox="1"/>
          <p:nvPr/>
        </p:nvSpPr>
        <p:spPr>
          <a:xfrm>
            <a:off x="6781800" y="2971800"/>
            <a:ext cx="1223744" cy="400110"/>
          </a:xfrm>
          <a:prstGeom prst="rect">
            <a:avLst/>
          </a:prstGeom>
          <a:noFill/>
        </p:spPr>
        <p:txBody>
          <a:bodyPr wrap="square" rtlCol="0">
            <a:spAutoFit/>
          </a:bodyPr>
          <a:lstStyle/>
          <a:p>
            <a:pPr algn="ctr"/>
            <a:r>
              <a:rPr lang="en-US" sz="2000" dirty="0" smtClean="0">
                <a:solidFill>
                  <a:schemeClr val="bg1">
                    <a:lumMod val="85000"/>
                  </a:schemeClr>
                </a:solidFill>
                <a:latin typeface="Franklin Gothic Heavy"/>
              </a:rPr>
              <a:t>kitchen</a:t>
            </a:r>
            <a:endParaRPr lang="en-US" sz="2000" dirty="0">
              <a:solidFill>
                <a:schemeClr val="bg1">
                  <a:lumMod val="85000"/>
                </a:schemeClr>
              </a:solidFill>
              <a:latin typeface="Franklin Gothic Heavy"/>
            </a:endParaRPr>
          </a:p>
        </p:txBody>
      </p:sp>
      <p:sp>
        <p:nvSpPr>
          <p:cNvPr id="157" name="TextBox 156"/>
          <p:cNvSpPr txBox="1"/>
          <p:nvPr/>
        </p:nvSpPr>
        <p:spPr>
          <a:xfrm>
            <a:off x="7327602" y="4088227"/>
            <a:ext cx="882501" cy="246221"/>
          </a:xfrm>
          <a:prstGeom prst="rect">
            <a:avLst/>
          </a:prstGeom>
          <a:noFill/>
        </p:spPr>
        <p:txBody>
          <a:bodyPr wrap="square" rtlCol="0">
            <a:spAutoFit/>
          </a:bodyPr>
          <a:lstStyle/>
          <a:p>
            <a:pPr algn="ctr"/>
            <a:r>
              <a:rPr lang="en-US" sz="1000" dirty="0" smtClean="0">
                <a:solidFill>
                  <a:schemeClr val="bg1">
                    <a:lumMod val="85000"/>
                  </a:schemeClr>
                </a:solidFill>
              </a:rPr>
              <a:t>dishwasher</a:t>
            </a:r>
            <a:endParaRPr lang="en-US" sz="1000" dirty="0">
              <a:solidFill>
                <a:schemeClr val="bg1">
                  <a:lumMod val="85000"/>
                </a:schemeClr>
              </a:solidFill>
            </a:endParaRPr>
          </a:p>
        </p:txBody>
      </p:sp>
      <p:cxnSp>
        <p:nvCxnSpPr>
          <p:cNvPr id="150" name="Straight Arrow Connector 6"/>
          <p:cNvCxnSpPr/>
          <p:nvPr/>
        </p:nvCxnSpPr>
        <p:spPr>
          <a:xfrm>
            <a:off x="381000" y="4724400"/>
            <a:ext cx="699282" cy="1822"/>
          </a:xfrm>
          <a:prstGeom prst="straightConnector1">
            <a:avLst/>
          </a:prstGeom>
          <a:ln w="28575">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solidFill>
                  <a:schemeClr val="bg1">
                    <a:lumMod val="85000"/>
                  </a:schemeClr>
                </a:solidFill>
              </a:rPr>
              <a:t>pressure regulator</a:t>
            </a:r>
            <a:endParaRPr lang="en-US" sz="1400" dirty="0">
              <a:solidFill>
                <a:schemeClr val="bg1">
                  <a:lumMod val="85000"/>
                </a:schemeClr>
              </a:solidFill>
            </a:endParaRPr>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8" name="Rectangle 147"/>
            <p:cNvSpPr>
              <a:spLocks noChangeAspect="1"/>
            </p:cNvSpPr>
            <p:nvPr/>
          </p:nvSpPr>
          <p:spPr>
            <a:xfrm>
              <a:off x="3524250" y="3714750"/>
              <a:ext cx="36576" cy="3657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9" name="Rectangle 148"/>
            <p:cNvSpPr/>
            <p:nvPr/>
          </p:nvSpPr>
          <p:spPr>
            <a:xfrm>
              <a:off x="3429000" y="3857625"/>
              <a:ext cx="228600" cy="1143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pic>
        <p:nvPicPr>
          <p:cNvPr id="160" name="Picture 3" descr="C:\research\talks\UbiComp2009-HydroSense\WaterTower.png"/>
          <p:cNvPicPr>
            <a:picLocks noChangeAspect="1" noChangeArrowheads="1"/>
          </p:cNvPicPr>
          <p:nvPr/>
        </p:nvPicPr>
        <p:blipFill>
          <a:blip r:embed="rId3" cstate="print">
            <a:lum bright="45000" contrast="18000"/>
          </a:blip>
          <a:srcRect/>
          <a:stretch>
            <a:fillRect/>
          </a:stretch>
        </p:blipFill>
        <p:spPr bwMode="auto">
          <a:xfrm>
            <a:off x="311467" y="180975"/>
            <a:ext cx="755333" cy="1114425"/>
          </a:xfrm>
          <a:prstGeom prst="rect">
            <a:avLst/>
          </a:prstGeom>
          <a:noFill/>
        </p:spPr>
      </p:pic>
      <p:sp>
        <p:nvSpPr>
          <p:cNvPr id="161" name="TextBox 160"/>
          <p:cNvSpPr txBox="1"/>
          <p:nvPr/>
        </p:nvSpPr>
        <p:spPr>
          <a:xfrm>
            <a:off x="838200" y="235525"/>
            <a:ext cx="1219200" cy="307777"/>
          </a:xfrm>
          <a:prstGeom prst="rect">
            <a:avLst/>
          </a:prstGeom>
          <a:noFill/>
        </p:spPr>
        <p:txBody>
          <a:bodyPr wrap="square" rtlCol="0">
            <a:spAutoFit/>
          </a:bodyPr>
          <a:lstStyle/>
          <a:p>
            <a:r>
              <a:rPr lang="en-US" sz="1400" dirty="0" smtClean="0">
                <a:solidFill>
                  <a:schemeClr val="bg1">
                    <a:lumMod val="85000"/>
                  </a:schemeClr>
                </a:solidFill>
              </a:rPr>
              <a:t>water tower</a:t>
            </a:r>
            <a:endParaRPr lang="en-US" sz="1400" dirty="0">
              <a:solidFill>
                <a:schemeClr val="bg1">
                  <a:lumMod val="85000"/>
                </a:schemeClr>
              </a:solidFill>
            </a:endParaRPr>
          </a:p>
        </p:txBody>
      </p:sp>
      <p:sp>
        <p:nvSpPr>
          <p:cNvPr id="162" name="Rectangle 161"/>
          <p:cNvSpPr/>
          <p:nvPr/>
        </p:nvSpPr>
        <p:spPr>
          <a:xfrm>
            <a:off x="0" y="0"/>
            <a:ext cx="9144000" cy="6858000"/>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6" name="TextBox 55"/>
          <p:cNvSpPr txBox="1"/>
          <p:nvPr/>
        </p:nvSpPr>
        <p:spPr>
          <a:xfrm>
            <a:off x="1600200" y="5562600"/>
            <a:ext cx="1696698" cy="923330"/>
          </a:xfrm>
          <a:prstGeom prst="rect">
            <a:avLst/>
          </a:prstGeom>
          <a:noFill/>
        </p:spPr>
        <p:txBody>
          <a:bodyPr wrap="square" rtlCol="0">
            <a:spAutoFit/>
          </a:bodyPr>
          <a:lstStyle/>
          <a:p>
            <a:pPr algn="ctr"/>
            <a:r>
              <a:rPr lang="en-US" dirty="0">
                <a:solidFill>
                  <a:schemeClr val="bg1"/>
                </a:solidFill>
              </a:rPr>
              <a:t>h</a:t>
            </a:r>
            <a:r>
              <a:rPr lang="en-US" dirty="0" smtClean="0">
                <a:solidFill>
                  <a:schemeClr val="bg1"/>
                </a:solidFill>
              </a:rPr>
              <a:t>ot water heater drain valve</a:t>
            </a:r>
            <a:endParaRPr lang="en-US" dirty="0">
              <a:solidFill>
                <a:schemeClr val="bg1"/>
              </a:solidFill>
            </a:endParaRPr>
          </a:p>
        </p:txBody>
      </p:sp>
      <p:cxnSp>
        <p:nvCxnSpPr>
          <p:cNvPr id="57" name="Straight Arrow Connector 56"/>
          <p:cNvCxnSpPr/>
          <p:nvPr/>
        </p:nvCxnSpPr>
        <p:spPr>
          <a:xfrm flipV="1">
            <a:off x="3110793" y="6016036"/>
            <a:ext cx="318207" cy="100115"/>
          </a:xfrm>
          <a:prstGeom prst="straightConnector1">
            <a:avLst/>
          </a:prstGeom>
          <a:ln w="28575">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166"/>
          <p:cNvGrpSpPr/>
          <p:nvPr/>
        </p:nvGrpSpPr>
        <p:grpSpPr>
          <a:xfrm>
            <a:off x="3462138" y="5926260"/>
            <a:ext cx="218526" cy="238391"/>
            <a:chOff x="4182648" y="6006664"/>
            <a:chExt cx="190500" cy="207818"/>
          </a:xfrm>
        </p:grpSpPr>
        <p:sp>
          <p:nvSpPr>
            <p:cNvPr id="65" name="Freeform 64"/>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43" name="Group 212"/>
            <p:cNvGrpSpPr/>
            <p:nvPr/>
          </p:nvGrpSpPr>
          <p:grpSpPr>
            <a:xfrm flipH="1">
              <a:off x="4182648" y="6160794"/>
              <a:ext cx="69482" cy="53688"/>
              <a:chOff x="7331104" y="2438400"/>
              <a:chExt cx="317384" cy="152400"/>
            </a:xfrm>
          </p:grpSpPr>
          <p:sp>
            <p:nvSpPr>
              <p:cNvPr id="70" name="Rectangle 69"/>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71" name="Straight Connector 70"/>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211"/>
            <p:cNvGrpSpPr/>
            <p:nvPr/>
          </p:nvGrpSpPr>
          <p:grpSpPr>
            <a:xfrm flipH="1">
              <a:off x="4193995" y="6006664"/>
              <a:ext cx="111709" cy="68070"/>
              <a:chOff x="6781800" y="1676400"/>
              <a:chExt cx="838200" cy="457200"/>
            </a:xfrm>
          </p:grpSpPr>
          <p:sp>
            <p:nvSpPr>
              <p:cNvPr id="68" name="Rectangle 67"/>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69" name="Rectangle 68"/>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55" name="Rounded Rectangle 8"/>
          <p:cNvSpPr/>
          <p:nvPr/>
        </p:nvSpPr>
        <p:spPr>
          <a:xfrm>
            <a:off x="3647885" y="4433501"/>
            <a:ext cx="786692" cy="1827669"/>
          </a:xfrm>
          <a:prstGeom prst="roundRect">
            <a:avLst>
              <a:gd name="adj" fmla="val 8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3456432" y="5513832"/>
            <a:ext cx="1223744" cy="738664"/>
          </a:xfrm>
          <a:prstGeom prst="rect">
            <a:avLst/>
          </a:prstGeom>
          <a:noFill/>
        </p:spPr>
        <p:txBody>
          <a:bodyPr wrap="square" rtlCol="0">
            <a:spAutoFit/>
          </a:bodyPr>
          <a:lstStyle/>
          <a:p>
            <a:pPr algn="ctr"/>
            <a:r>
              <a:rPr lang="en-US" sz="1400" dirty="0"/>
              <a:t>h</a:t>
            </a:r>
            <a:r>
              <a:rPr lang="en-US" sz="1400" dirty="0" smtClean="0"/>
              <a:t>ot </a:t>
            </a:r>
          </a:p>
          <a:p>
            <a:pPr algn="ctr"/>
            <a:r>
              <a:rPr lang="en-US" sz="1400" dirty="0" smtClean="0"/>
              <a:t>water </a:t>
            </a:r>
            <a:br>
              <a:rPr lang="en-US" sz="1400" dirty="0" smtClean="0"/>
            </a:br>
            <a:r>
              <a:rPr lang="en-US" sz="1400" dirty="0" smtClean="0"/>
              <a:t>heater</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7" name="Picture 3" descr="C:\research\talks\UbiComp2009-HydroSense\WaterTower.png"/>
          <p:cNvPicPr>
            <a:picLocks noChangeAspect="1" noChangeArrowheads="1"/>
          </p:cNvPicPr>
          <p:nvPr/>
        </p:nvPicPr>
        <p:blipFill>
          <a:blip r:embed="rId3" cstate="print">
            <a:lum bright="45000" contrast="18000"/>
          </a:blip>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solidFill>
                  <a:schemeClr val="bg1">
                    <a:lumMod val="85000"/>
                  </a:schemeClr>
                </a:solidFill>
              </a:rPr>
              <a:t>water tower</a:t>
            </a:r>
            <a:endParaRPr lang="en-US" sz="1400" dirty="0">
              <a:solidFill>
                <a:schemeClr val="bg1">
                  <a:lumMod val="85000"/>
                </a:schemeClr>
              </a:solidFill>
            </a:endParaRPr>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5400000" flipH="1" flipV="1">
            <a:off x="2776051" y="4246844"/>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solidFill>
                  <a:schemeClr val="bg1">
                    <a:lumMod val="85000"/>
                  </a:schemeClr>
                </a:solidFill>
              </a:rPr>
              <a:t>i</a:t>
            </a:r>
            <a:r>
              <a:rPr lang="en-US" sz="1400" dirty="0" smtClean="0">
                <a:solidFill>
                  <a:schemeClr val="bg1">
                    <a:lumMod val="85000"/>
                  </a:schemeClr>
                </a:solidFill>
              </a:rPr>
              <a:t>ncoming cold water from supply line</a:t>
            </a:r>
            <a:endParaRPr lang="en-US" sz="1400" dirty="0">
              <a:solidFill>
                <a:schemeClr val="bg1">
                  <a:lumMod val="85000"/>
                </a:schemeClr>
              </a:solidFill>
            </a:endParaRPr>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 name="Group 48"/>
          <p:cNvGrpSpPr/>
          <p:nvPr/>
        </p:nvGrpSpPr>
        <p:grpSpPr>
          <a:xfrm>
            <a:off x="4926260" y="5395009"/>
            <a:ext cx="782778" cy="874101"/>
            <a:chOff x="5867400" y="3657600"/>
            <a:chExt cx="990600" cy="1106170"/>
          </a:xfrm>
        </p:grpSpPr>
        <p:sp>
          <p:nvSpPr>
            <p:cNvPr id="139" name="Rectangle 138"/>
            <p:cNvSpPr/>
            <p:nvPr/>
          </p:nvSpPr>
          <p:spPr>
            <a:xfrm>
              <a:off x="5867400" y="3971290"/>
              <a:ext cx="990600" cy="79248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bg1">
                    <a:lumMod val="85000"/>
                  </a:schemeClr>
                </a:solidFill>
              </a:endParaRPr>
            </a:p>
          </p:txBody>
        </p:sp>
        <p:sp>
          <p:nvSpPr>
            <p:cNvPr id="140" name="Rectangle 139"/>
            <p:cNvSpPr/>
            <p:nvPr/>
          </p:nvSpPr>
          <p:spPr>
            <a:xfrm>
              <a:off x="5867400" y="3657600"/>
              <a:ext cx="990600" cy="2641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1" name="Oval 140"/>
            <p:cNvSpPr/>
            <p:nvPr/>
          </p:nvSpPr>
          <p:spPr>
            <a:xfrm>
              <a:off x="5966460" y="3723640"/>
              <a:ext cx="132080" cy="13208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2" name="Rounded Rectangle 141"/>
            <p:cNvSpPr/>
            <p:nvPr/>
          </p:nvSpPr>
          <p:spPr>
            <a:xfrm>
              <a:off x="6172200" y="3723640"/>
              <a:ext cx="396240" cy="1320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3" name="Oval 46"/>
            <p:cNvSpPr/>
            <p:nvPr/>
          </p:nvSpPr>
          <p:spPr>
            <a:xfrm>
              <a:off x="6649720" y="3723640"/>
              <a:ext cx="132080" cy="13208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4" name="Oval 47"/>
            <p:cNvSpPr/>
            <p:nvPr/>
          </p:nvSpPr>
          <p:spPr>
            <a:xfrm>
              <a:off x="6071356" y="3998232"/>
              <a:ext cx="609601" cy="6096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bg1">
                    <a:lumMod val="85000"/>
                  </a:schemeClr>
                </a:solidFill>
              </a:endParaRPr>
            </a:p>
          </p:txBody>
        </p:sp>
      </p:gr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126"/>
          <p:cNvGrpSpPr/>
          <p:nvPr/>
        </p:nvGrpSpPr>
        <p:grpSpPr>
          <a:xfrm>
            <a:off x="7373747" y="3511323"/>
            <a:ext cx="786692" cy="834768"/>
            <a:chOff x="5867400" y="2419350"/>
            <a:chExt cx="685800" cy="727710"/>
          </a:xfrm>
        </p:grpSpPr>
        <p:grpSp>
          <p:nvGrpSpPr>
            <p:cNvPr id="5" name="Group 45"/>
            <p:cNvGrpSpPr/>
            <p:nvPr/>
          </p:nvGrpSpPr>
          <p:grpSpPr>
            <a:xfrm>
              <a:off x="5867400" y="2419350"/>
              <a:ext cx="685800" cy="727710"/>
              <a:chOff x="5867400" y="2419350"/>
              <a:chExt cx="685800" cy="727710"/>
            </a:xfrm>
          </p:grpSpPr>
          <p:sp>
            <p:nvSpPr>
              <p:cNvPr id="115" name="Rectangle 31"/>
              <p:cNvSpPr/>
              <p:nvPr/>
            </p:nvSpPr>
            <p:spPr>
              <a:xfrm>
                <a:off x="5867400" y="2598420"/>
                <a:ext cx="685800" cy="54864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bg1">
                      <a:lumMod val="85000"/>
                    </a:schemeClr>
                  </a:solidFill>
                </a:endParaRPr>
              </a:p>
            </p:txBody>
          </p:sp>
          <p:grpSp>
            <p:nvGrpSpPr>
              <p:cNvPr id="7" name="Group 36"/>
              <p:cNvGrpSpPr/>
              <p:nvPr/>
            </p:nvGrpSpPr>
            <p:grpSpPr>
              <a:xfrm>
                <a:off x="5867400" y="2419350"/>
                <a:ext cx="685800" cy="182880"/>
                <a:chOff x="5867400" y="2362200"/>
                <a:chExt cx="1143000" cy="304800"/>
              </a:xfrm>
            </p:grpSpPr>
            <p:sp>
              <p:nvSpPr>
                <p:cNvPr id="117" name="Rectangle 116"/>
                <p:cNvSpPr/>
                <p:nvPr/>
              </p:nvSpPr>
              <p:spPr>
                <a:xfrm>
                  <a:off x="5867400" y="2362200"/>
                  <a:ext cx="1143000" cy="3048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18" name="Oval 33"/>
                <p:cNvSpPr/>
                <p:nvPr/>
              </p:nvSpPr>
              <p:spPr>
                <a:xfrm>
                  <a:off x="5981700" y="2438400"/>
                  <a:ext cx="152400" cy="1524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19" name="Oval 118"/>
                <p:cNvSpPr/>
                <p:nvPr/>
              </p:nvSpPr>
              <p:spPr>
                <a:xfrm>
                  <a:off x="6210300" y="2438400"/>
                  <a:ext cx="152400" cy="152400"/>
                </a:xfrm>
                <a:prstGeom prst="ellipse">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0" name="Rounded Rectangle 119"/>
                <p:cNvSpPr/>
                <p:nvPr/>
              </p:nvSpPr>
              <p:spPr>
                <a:xfrm>
                  <a:off x="6438900" y="2438400"/>
                  <a:ext cx="457200" cy="15240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sp>
          <p:nvSpPr>
            <p:cNvPr id="114" name="Rectangle 113"/>
            <p:cNvSpPr/>
            <p:nvPr/>
          </p:nvSpPr>
          <p:spPr>
            <a:xfrm>
              <a:off x="5923057" y="2651098"/>
              <a:ext cx="576470" cy="4419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Group 70"/>
          <p:cNvGrpSpPr/>
          <p:nvPr/>
        </p:nvGrpSpPr>
        <p:grpSpPr>
          <a:xfrm>
            <a:off x="6259834" y="3249086"/>
            <a:ext cx="979166" cy="437080"/>
            <a:chOff x="6248400" y="3581400"/>
            <a:chExt cx="685800" cy="474904"/>
          </a:xfrm>
        </p:grpSpPr>
        <p:sp>
          <p:nvSpPr>
            <p:cNvPr id="105" name="Trapezoid 104"/>
            <p:cNvSpPr/>
            <p:nvPr/>
          </p:nvSpPr>
          <p:spPr>
            <a:xfrm>
              <a:off x="6534854" y="3581400"/>
              <a:ext cx="104071" cy="261176"/>
            </a:xfrm>
            <a:prstGeom prst="trapezoid">
              <a:avLst>
                <a:gd name="adj" fmla="val 1108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06" name="Rectangle 105"/>
            <p:cNvSpPr/>
            <p:nvPr/>
          </p:nvSpPr>
          <p:spPr>
            <a:xfrm>
              <a:off x="6416412" y="3737118"/>
              <a:ext cx="54572" cy="104324"/>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nvGrpSpPr>
            <p:cNvPr id="11" name="Group 64"/>
            <p:cNvGrpSpPr/>
            <p:nvPr/>
          </p:nvGrpSpPr>
          <p:grpSpPr>
            <a:xfrm>
              <a:off x="6248400" y="3868367"/>
              <a:ext cx="685800" cy="187937"/>
              <a:chOff x="4876800" y="4215063"/>
              <a:chExt cx="1219200" cy="280737"/>
            </a:xfrm>
          </p:grpSpPr>
          <p:sp>
            <p:nvSpPr>
              <p:cNvPr id="110" name="Rectangle 109"/>
              <p:cNvSpPr/>
              <p:nvPr/>
            </p:nvSpPr>
            <p:spPr>
              <a:xfrm>
                <a:off x="4876800" y="4215064"/>
                <a:ext cx="609600" cy="56147"/>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11" name="Rectangle 57"/>
              <p:cNvSpPr/>
              <p:nvPr/>
            </p:nvSpPr>
            <p:spPr>
              <a:xfrm>
                <a:off x="4876800" y="4271211"/>
                <a:ext cx="1219200" cy="22458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12" name="Rectangle 111"/>
              <p:cNvSpPr/>
              <p:nvPr/>
            </p:nvSpPr>
            <p:spPr>
              <a:xfrm>
                <a:off x="5486400" y="4215063"/>
                <a:ext cx="609600" cy="56147"/>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108" name="Rectangle 107"/>
            <p:cNvSpPr/>
            <p:nvPr/>
          </p:nvSpPr>
          <p:spPr>
            <a:xfrm>
              <a:off x="6711616" y="3737118"/>
              <a:ext cx="54572" cy="104324"/>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09" name="Rectangle 108"/>
            <p:cNvSpPr/>
            <p:nvPr/>
          </p:nvSpPr>
          <p:spPr>
            <a:xfrm>
              <a:off x="6573792" y="3610635"/>
              <a:ext cx="25618" cy="13716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grpSp>
        <p:nvGrpSpPr>
          <p:cNvPr id="18" name="Group 125"/>
          <p:cNvGrpSpPr/>
          <p:nvPr/>
        </p:nvGrpSpPr>
        <p:grpSpPr>
          <a:xfrm flipH="1">
            <a:off x="6324825" y="4892405"/>
            <a:ext cx="786691" cy="1398564"/>
            <a:chOff x="7543800" y="1600200"/>
            <a:chExt cx="763221" cy="1447800"/>
          </a:xfrm>
        </p:grpSpPr>
        <p:sp>
          <p:nvSpPr>
            <p:cNvPr id="99" name="Rectangle 98"/>
            <p:cNvSpPr/>
            <p:nvPr/>
          </p:nvSpPr>
          <p:spPr>
            <a:xfrm>
              <a:off x="7543800" y="1600200"/>
              <a:ext cx="762000" cy="14478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00" name="Chord 99"/>
            <p:cNvSpPr/>
            <p:nvPr/>
          </p:nvSpPr>
          <p:spPr>
            <a:xfrm rot="7458291">
              <a:off x="8032269" y="1917219"/>
              <a:ext cx="160501" cy="160501"/>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01" name="Rectangle 84"/>
            <p:cNvSpPr/>
            <p:nvPr/>
          </p:nvSpPr>
          <p:spPr>
            <a:xfrm rot="-1800000">
              <a:off x="8154621" y="1863839"/>
              <a:ext cx="152400"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02" name="Rectangle 101"/>
            <p:cNvSpPr/>
            <p:nvPr/>
          </p:nvSpPr>
          <p:spPr>
            <a:xfrm>
              <a:off x="8239125" y="2362200"/>
              <a:ext cx="45719" cy="762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19" name="Group 152"/>
          <p:cNvGrpSpPr/>
          <p:nvPr/>
        </p:nvGrpSpPr>
        <p:grpSpPr>
          <a:xfrm>
            <a:off x="7198927" y="5110931"/>
            <a:ext cx="611872" cy="568167"/>
            <a:chOff x="4572000" y="2819400"/>
            <a:chExt cx="1066800" cy="990600"/>
          </a:xfrm>
        </p:grpSpPr>
        <p:sp>
          <p:nvSpPr>
            <p:cNvPr id="93" name="Chord 92"/>
            <p:cNvSpPr/>
            <p:nvPr/>
          </p:nvSpPr>
          <p:spPr>
            <a:xfrm rot="16200000">
              <a:off x="4648200" y="2895600"/>
              <a:ext cx="914400" cy="9144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4" name="Rectangle 93"/>
            <p:cNvSpPr/>
            <p:nvPr/>
          </p:nvSpPr>
          <p:spPr>
            <a:xfrm>
              <a:off x="4572000" y="3227313"/>
              <a:ext cx="1066800" cy="9489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5" name="Trapezoid 94"/>
            <p:cNvSpPr/>
            <p:nvPr/>
          </p:nvSpPr>
          <p:spPr>
            <a:xfrm>
              <a:off x="4953000" y="2819400"/>
              <a:ext cx="304800" cy="381000"/>
            </a:xfrm>
            <a:prstGeom prst="trapezoid">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6" name="Rectangle 95"/>
            <p:cNvSpPr/>
            <p:nvPr/>
          </p:nvSpPr>
          <p:spPr>
            <a:xfrm>
              <a:off x="5048250" y="2895600"/>
              <a:ext cx="118110" cy="11811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7" name="Rectangle 96"/>
            <p:cNvSpPr/>
            <p:nvPr/>
          </p:nvSpPr>
          <p:spPr>
            <a:xfrm>
              <a:off x="47515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8" name="Rectangle 97"/>
            <p:cNvSpPr/>
            <p:nvPr/>
          </p:nvSpPr>
          <p:spPr>
            <a:xfrm>
              <a:off x="53611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0" name="Group 145"/>
          <p:cNvGrpSpPr/>
          <p:nvPr/>
        </p:nvGrpSpPr>
        <p:grpSpPr>
          <a:xfrm flipH="1">
            <a:off x="8100975" y="5257800"/>
            <a:ext cx="662025" cy="524462"/>
            <a:chOff x="3581400" y="1295400"/>
            <a:chExt cx="577121" cy="457200"/>
          </a:xfrm>
        </p:grpSpPr>
        <p:grpSp>
          <p:nvGrpSpPr>
            <p:cNvPr id="22" name="Group 127"/>
            <p:cNvGrpSpPr/>
            <p:nvPr/>
          </p:nvGrpSpPr>
          <p:grpSpPr>
            <a:xfrm>
              <a:off x="3581400" y="1295400"/>
              <a:ext cx="577121" cy="457200"/>
              <a:chOff x="3581400" y="1295400"/>
              <a:chExt cx="577121" cy="457200"/>
            </a:xfrm>
          </p:grpSpPr>
          <p:sp>
            <p:nvSpPr>
              <p:cNvPr id="89" name="Rectangle 72"/>
              <p:cNvSpPr/>
              <p:nvPr/>
            </p:nvSpPr>
            <p:spPr>
              <a:xfrm>
                <a:off x="3978639" y="1332875"/>
                <a:ext cx="149902" cy="41972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0" name="Rounded Rectangle 73"/>
              <p:cNvSpPr/>
              <p:nvPr/>
            </p:nvSpPr>
            <p:spPr>
              <a:xfrm>
                <a:off x="3948659" y="1295400"/>
                <a:ext cx="209862" cy="299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1" name="Chord 90"/>
              <p:cNvSpPr/>
              <p:nvPr/>
            </p:nvSpPr>
            <p:spPr>
              <a:xfrm rot="16200000">
                <a:off x="3581400" y="1371600"/>
                <a:ext cx="3810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92" name="Chord 91"/>
              <p:cNvSpPr/>
              <p:nvPr/>
            </p:nvSpPr>
            <p:spPr>
              <a:xfrm rot="5400000" flipV="1">
                <a:off x="3733800" y="1341009"/>
                <a:ext cx="762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88" name="Rectangle 87"/>
            <p:cNvSpPr/>
            <p:nvPr/>
          </p:nvSpPr>
          <p:spPr>
            <a:xfrm>
              <a:off x="4019550" y="1371600"/>
              <a:ext cx="73152"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35" name="TextBox 34"/>
          <p:cNvSpPr txBox="1"/>
          <p:nvPr/>
        </p:nvSpPr>
        <p:spPr>
          <a:xfrm>
            <a:off x="2514600" y="3255635"/>
            <a:ext cx="1066800" cy="738664"/>
          </a:xfrm>
          <a:prstGeom prst="rect">
            <a:avLst/>
          </a:prstGeom>
          <a:noFill/>
        </p:spPr>
        <p:txBody>
          <a:bodyPr wrap="square" rtlCol="0">
            <a:spAutoFit/>
          </a:bodyPr>
          <a:lstStyle/>
          <a:p>
            <a:pPr algn="ctr"/>
            <a:r>
              <a:rPr lang="en-US" sz="1400" dirty="0" smtClean="0">
                <a:solidFill>
                  <a:schemeClr val="bg1">
                    <a:lumMod val="85000"/>
                  </a:schemeClr>
                </a:solidFill>
              </a:rPr>
              <a:t>thermal </a:t>
            </a:r>
          </a:p>
          <a:p>
            <a:pPr algn="ctr"/>
            <a:r>
              <a:rPr lang="en-US" sz="1400" dirty="0" smtClean="0">
                <a:solidFill>
                  <a:schemeClr val="bg1">
                    <a:lumMod val="85000"/>
                  </a:schemeClr>
                </a:solidFill>
              </a:rPr>
              <a:t>expansion </a:t>
            </a:r>
          </a:p>
          <a:p>
            <a:pPr algn="ctr"/>
            <a:r>
              <a:rPr lang="en-US" sz="1400" dirty="0" smtClean="0">
                <a:solidFill>
                  <a:schemeClr val="bg1">
                    <a:lumMod val="85000"/>
                  </a:schemeClr>
                </a:solidFill>
              </a:rPr>
              <a:t>tank</a:t>
            </a:r>
            <a:endParaRPr lang="en-US" sz="1400" dirty="0">
              <a:solidFill>
                <a:schemeClr val="bg1">
                  <a:lumMod val="85000"/>
                </a:schemeClr>
              </a:solidFill>
            </a:endParaRPr>
          </a:p>
        </p:txBody>
      </p:sp>
      <p:sp>
        <p:nvSpPr>
          <p:cNvPr id="36" name="Rounded Rectangle 35"/>
          <p:cNvSpPr/>
          <p:nvPr/>
        </p:nvSpPr>
        <p:spPr>
          <a:xfrm>
            <a:off x="2819400" y="4149418"/>
            <a:ext cx="349641" cy="524462"/>
          </a:xfrm>
          <a:prstGeom prst="roundRect">
            <a:avLst>
              <a:gd name="adj" fmla="val 10466"/>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37" name="TextBox 36"/>
          <p:cNvSpPr txBox="1"/>
          <p:nvPr/>
        </p:nvSpPr>
        <p:spPr>
          <a:xfrm>
            <a:off x="4821866" y="6087136"/>
            <a:ext cx="1015543" cy="237464"/>
          </a:xfrm>
          <a:prstGeom prst="rect">
            <a:avLst/>
          </a:prstGeom>
          <a:noFill/>
        </p:spPr>
        <p:txBody>
          <a:bodyPr wrap="square" rtlCol="0">
            <a:spAutoFit/>
          </a:bodyPr>
          <a:lstStyle/>
          <a:p>
            <a:pPr algn="ctr"/>
            <a:r>
              <a:rPr lang="en-US" sz="900" dirty="0" smtClean="0">
                <a:solidFill>
                  <a:schemeClr val="bg1">
                    <a:lumMod val="85000"/>
                  </a:schemeClr>
                </a:solidFill>
              </a:rPr>
              <a:t>laundry</a:t>
            </a:r>
            <a:endParaRPr lang="en-US" sz="900" dirty="0">
              <a:solidFill>
                <a:schemeClr val="bg1">
                  <a:lumMod val="85000"/>
                </a:schemeClr>
              </a:solidFill>
            </a:endParaRPr>
          </a:p>
        </p:txBody>
      </p:sp>
      <p:grpSp>
        <p:nvGrpSpPr>
          <p:cNvPr id="24" name="Group 152"/>
          <p:cNvGrpSpPr/>
          <p:nvPr/>
        </p:nvGrpSpPr>
        <p:grpSpPr>
          <a:xfrm>
            <a:off x="7299446" y="1964802"/>
            <a:ext cx="1311154" cy="855682"/>
            <a:chOff x="5909625" y="2310681"/>
            <a:chExt cx="1311154" cy="855682"/>
          </a:xfrm>
        </p:grpSpPr>
        <p:cxnSp>
          <p:nvCxnSpPr>
            <p:cNvPr id="16" name="Straight Connector 15"/>
            <p:cNvCxnSpPr/>
            <p:nvPr/>
          </p:nvCxnSpPr>
          <p:spPr>
            <a:xfrm rot="5400000">
              <a:off x="5756202" y="2816867"/>
              <a:ext cx="437962" cy="182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812044" y="2913992"/>
              <a:ext cx="502920" cy="182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6" name="Group 218"/>
            <p:cNvGrpSpPr/>
            <p:nvPr/>
          </p:nvGrpSpPr>
          <p:grpSpPr>
            <a:xfrm>
              <a:off x="5909625" y="2310681"/>
              <a:ext cx="1311154" cy="811666"/>
              <a:chOff x="5124450" y="2111829"/>
              <a:chExt cx="1143000" cy="707571"/>
            </a:xfrm>
          </p:grpSpPr>
          <p:sp>
            <p:nvSpPr>
              <p:cNvPr id="121" name="Moon 104"/>
              <p:cNvSpPr/>
              <p:nvPr/>
            </p:nvSpPr>
            <p:spPr>
              <a:xfrm rot="5400000" flipH="1">
                <a:off x="5532664" y="1812472"/>
                <a:ext cx="326571" cy="1143000"/>
              </a:xfrm>
              <a:prstGeom prst="moon">
                <a:avLst>
                  <a:gd name="adj" fmla="val 875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bg1">
                      <a:lumMod val="85000"/>
                    </a:schemeClr>
                  </a:solidFill>
                </a:endParaRPr>
              </a:p>
            </p:txBody>
          </p:sp>
          <p:sp>
            <p:nvSpPr>
              <p:cNvPr id="122" name="Block Arc 11"/>
              <p:cNvSpPr/>
              <p:nvPr/>
            </p:nvSpPr>
            <p:spPr>
              <a:xfrm flipH="1">
                <a:off x="5178879" y="2329543"/>
                <a:ext cx="544286" cy="489857"/>
              </a:xfrm>
              <a:prstGeom prst="blockArc">
                <a:avLst>
                  <a:gd name="adj1" fmla="val 18649797"/>
                  <a:gd name="adj2" fmla="val 21524460"/>
                  <a:gd name="adj3" fmla="val 11431"/>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3" name="Block Arc 122"/>
              <p:cNvSpPr/>
              <p:nvPr/>
            </p:nvSpPr>
            <p:spPr>
              <a:xfrm>
                <a:off x="5641982" y="2329543"/>
                <a:ext cx="544286" cy="489857"/>
              </a:xfrm>
              <a:prstGeom prst="blockArc">
                <a:avLst>
                  <a:gd name="adj1" fmla="val 18649797"/>
                  <a:gd name="adj2" fmla="val 21524460"/>
                  <a:gd name="adj3" fmla="val 11431"/>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4"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7" name="Group 130"/>
          <p:cNvGrpSpPr/>
          <p:nvPr/>
        </p:nvGrpSpPr>
        <p:grpSpPr>
          <a:xfrm>
            <a:off x="5683859" y="1927989"/>
            <a:ext cx="662025" cy="524462"/>
            <a:chOff x="3581400" y="1295400"/>
            <a:chExt cx="577121" cy="457200"/>
          </a:xfrm>
        </p:grpSpPr>
        <p:grpSp>
          <p:nvGrpSpPr>
            <p:cNvPr id="28" name="Group 127"/>
            <p:cNvGrpSpPr/>
            <p:nvPr/>
          </p:nvGrpSpPr>
          <p:grpSpPr>
            <a:xfrm>
              <a:off x="3581400" y="1295400"/>
              <a:ext cx="577121" cy="457200"/>
              <a:chOff x="3581400" y="1295400"/>
              <a:chExt cx="577121" cy="457200"/>
            </a:xfrm>
          </p:grpSpPr>
          <p:sp>
            <p:nvSpPr>
              <p:cNvPr id="135" name="Rectangle 18"/>
              <p:cNvSpPr/>
              <p:nvPr/>
            </p:nvSpPr>
            <p:spPr>
              <a:xfrm>
                <a:off x="3978639" y="1332875"/>
                <a:ext cx="149902" cy="41972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36" name="Rounded Rectangle 19"/>
              <p:cNvSpPr/>
              <p:nvPr/>
            </p:nvSpPr>
            <p:spPr>
              <a:xfrm>
                <a:off x="3948659" y="1295400"/>
                <a:ext cx="209862" cy="29980"/>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37" name="Chord 136"/>
              <p:cNvSpPr/>
              <p:nvPr/>
            </p:nvSpPr>
            <p:spPr>
              <a:xfrm rot="16200000">
                <a:off x="3581400" y="1371600"/>
                <a:ext cx="3810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38" name="Chord 24"/>
              <p:cNvSpPr/>
              <p:nvPr/>
            </p:nvSpPr>
            <p:spPr>
              <a:xfrm rot="5400000" flipV="1">
                <a:off x="3733800" y="1341009"/>
                <a:ext cx="76200" cy="3810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134" name="Rectangle 133"/>
            <p:cNvSpPr/>
            <p:nvPr/>
          </p:nvSpPr>
          <p:spPr>
            <a:xfrm>
              <a:off x="4019550" y="1371600"/>
              <a:ext cx="73152" cy="4571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42" name="TextBox 41"/>
          <p:cNvSpPr txBox="1"/>
          <p:nvPr/>
        </p:nvSpPr>
        <p:spPr>
          <a:xfrm>
            <a:off x="7162800" y="1447800"/>
            <a:ext cx="1600200" cy="400110"/>
          </a:xfrm>
          <a:prstGeom prst="rect">
            <a:avLst/>
          </a:prstGeom>
          <a:noFill/>
        </p:spPr>
        <p:txBody>
          <a:bodyPr wrap="square" rtlCol="0">
            <a:spAutoFit/>
          </a:bodyPr>
          <a:lstStyle/>
          <a:p>
            <a:pPr algn="ctr"/>
            <a:r>
              <a:rPr lang="en-US" sz="2000" dirty="0" smtClean="0">
                <a:solidFill>
                  <a:schemeClr val="bg1">
                    <a:lumMod val="85000"/>
                  </a:schemeClr>
                </a:solidFill>
                <a:latin typeface="Franklin Gothic Heavy"/>
              </a:rPr>
              <a:t>bathroom 1</a:t>
            </a:r>
            <a:endParaRPr lang="en-US" sz="2000" dirty="0">
              <a:solidFill>
                <a:schemeClr val="bg1">
                  <a:lumMod val="85000"/>
                </a:schemeClr>
              </a:solidFill>
              <a:latin typeface="Franklin Gothic Heavy"/>
            </a:endParaRPr>
          </a:p>
        </p:txBody>
      </p: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3" name="Group 30"/>
          <p:cNvGrpSpPr/>
          <p:nvPr/>
        </p:nvGrpSpPr>
        <p:grpSpPr>
          <a:xfrm>
            <a:off x="6510631" y="1465393"/>
            <a:ext cx="611872" cy="568167"/>
            <a:chOff x="4572000" y="2819400"/>
            <a:chExt cx="1066800" cy="990600"/>
          </a:xfrm>
        </p:grpSpPr>
        <p:sp>
          <p:nvSpPr>
            <p:cNvPr id="125" name="Chord 124"/>
            <p:cNvSpPr/>
            <p:nvPr/>
          </p:nvSpPr>
          <p:spPr>
            <a:xfrm rot="16200000">
              <a:off x="4648200" y="2895600"/>
              <a:ext cx="914400" cy="914400"/>
            </a:xfrm>
            <a:prstGeom prst="chord">
              <a:avLst>
                <a:gd name="adj1" fmla="val 5404788"/>
                <a:gd name="adj2" fmla="val 16200000"/>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6" name="Rectangle 22"/>
            <p:cNvSpPr/>
            <p:nvPr/>
          </p:nvSpPr>
          <p:spPr>
            <a:xfrm>
              <a:off x="4572000" y="3227313"/>
              <a:ext cx="1066800" cy="9489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7" name="Trapezoid 110"/>
            <p:cNvSpPr/>
            <p:nvPr/>
          </p:nvSpPr>
          <p:spPr>
            <a:xfrm>
              <a:off x="4953000" y="2819400"/>
              <a:ext cx="304800" cy="381000"/>
            </a:xfrm>
            <a:prstGeom prst="trapezoid">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8" name="Rectangle 26"/>
            <p:cNvSpPr/>
            <p:nvPr/>
          </p:nvSpPr>
          <p:spPr>
            <a:xfrm>
              <a:off x="5048250" y="2895600"/>
              <a:ext cx="118110" cy="11811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29" name="Rectangle 28"/>
            <p:cNvSpPr/>
            <p:nvPr/>
          </p:nvSpPr>
          <p:spPr>
            <a:xfrm>
              <a:off x="47515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30" name="Rectangle 113"/>
            <p:cNvSpPr/>
            <p:nvPr/>
          </p:nvSpPr>
          <p:spPr>
            <a:xfrm>
              <a:off x="5361192" y="3048000"/>
              <a:ext cx="762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8" name="Group 214"/>
          <p:cNvGrpSpPr/>
          <p:nvPr/>
        </p:nvGrpSpPr>
        <p:grpSpPr>
          <a:xfrm flipH="1">
            <a:off x="3429354" y="2423064"/>
            <a:ext cx="274643" cy="294392"/>
            <a:chOff x="6857991" y="1953157"/>
            <a:chExt cx="533405" cy="333172"/>
          </a:xfrm>
        </p:grpSpPr>
        <p:sp>
          <p:nvSpPr>
            <p:cNvPr id="74" name="Freeform 73"/>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nvGrpSpPr>
            <p:cNvPr id="39" name="Group 212"/>
            <p:cNvGrpSpPr/>
            <p:nvPr/>
          </p:nvGrpSpPr>
          <p:grpSpPr>
            <a:xfrm>
              <a:off x="7196848" y="2198733"/>
              <a:ext cx="194548" cy="87596"/>
              <a:chOff x="7331104" y="2438400"/>
              <a:chExt cx="317384" cy="152400"/>
            </a:xfrm>
          </p:grpSpPr>
          <p:sp>
            <p:nvSpPr>
              <p:cNvPr id="79" name="Rectangle 78"/>
              <p:cNvSpPr/>
              <p:nvPr/>
            </p:nvSpPr>
            <p:spPr>
              <a:xfrm>
                <a:off x="7335296" y="2438400"/>
                <a:ext cx="304800" cy="1524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cxnSp>
            <p:nvCxnSpPr>
              <p:cNvPr id="80" name="Straight Connector 63"/>
              <p:cNvCxnSpPr/>
              <p:nvPr/>
            </p:nvCxnSpPr>
            <p:spPr>
              <a:xfrm rot="10800000" flipH="1">
                <a:off x="7335296" y="2506732"/>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64"/>
              <p:cNvCxnSpPr/>
              <p:nvPr/>
            </p:nvCxnSpPr>
            <p:spPr>
              <a:xfrm rot="10800000" flipH="1">
                <a:off x="7331104" y="2542432"/>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H="1">
                <a:off x="7343688" y="2474184"/>
                <a:ext cx="304800" cy="158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211"/>
            <p:cNvGrpSpPr/>
            <p:nvPr/>
          </p:nvGrpSpPr>
          <p:grpSpPr>
            <a:xfrm>
              <a:off x="6940143" y="1953157"/>
              <a:ext cx="312780" cy="111060"/>
              <a:chOff x="6781800" y="1676400"/>
              <a:chExt cx="838200" cy="457200"/>
            </a:xfrm>
          </p:grpSpPr>
          <p:sp>
            <p:nvSpPr>
              <p:cNvPr id="77" name="Rectangle 76"/>
              <p:cNvSpPr/>
              <p:nvPr/>
            </p:nvSpPr>
            <p:spPr>
              <a:xfrm>
                <a:off x="7086600" y="1905000"/>
                <a:ext cx="228600" cy="2286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78" name="Rectangle 77"/>
              <p:cNvSpPr/>
              <p:nvPr/>
            </p:nvSpPr>
            <p:spPr>
              <a:xfrm>
                <a:off x="6781800" y="1676400"/>
                <a:ext cx="838200" cy="2286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sp>
        <p:nvSpPr>
          <p:cNvPr id="52" name="TextBox 51"/>
          <p:cNvSpPr txBox="1"/>
          <p:nvPr/>
        </p:nvSpPr>
        <p:spPr>
          <a:xfrm>
            <a:off x="2971800" y="1838980"/>
            <a:ext cx="1223744" cy="523220"/>
          </a:xfrm>
          <a:prstGeom prst="rect">
            <a:avLst/>
          </a:prstGeom>
          <a:noFill/>
        </p:spPr>
        <p:txBody>
          <a:bodyPr wrap="square" rtlCol="0">
            <a:spAutoFit/>
          </a:bodyPr>
          <a:lstStyle/>
          <a:p>
            <a:pPr algn="ctr"/>
            <a:r>
              <a:rPr lang="en-US" sz="1400" dirty="0" smtClean="0">
                <a:solidFill>
                  <a:schemeClr val="bg1">
                    <a:lumMod val="75000"/>
                  </a:schemeClr>
                </a:solidFill>
              </a:rPr>
              <a:t>hose</a:t>
            </a:r>
          </a:p>
          <a:p>
            <a:pPr algn="ctr"/>
            <a:r>
              <a:rPr lang="en-US" sz="1400" dirty="0" smtClean="0">
                <a:solidFill>
                  <a:schemeClr val="bg1">
                    <a:lumMod val="75000"/>
                  </a:schemeClr>
                </a:solidFill>
              </a:rPr>
              <a:t>spigot</a:t>
            </a:r>
            <a:endParaRPr lang="en-US" sz="1400" dirty="0">
              <a:solidFill>
                <a:schemeClr val="bg1">
                  <a:lumMod val="75000"/>
                </a:schemeClr>
              </a:solidFill>
            </a:endParaRPr>
          </a:p>
        </p:txBody>
      </p: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7162800" y="5833646"/>
            <a:ext cx="1600200" cy="400110"/>
          </a:xfrm>
          <a:prstGeom prst="rect">
            <a:avLst/>
          </a:prstGeom>
          <a:noFill/>
        </p:spPr>
        <p:txBody>
          <a:bodyPr wrap="square" rtlCol="0">
            <a:spAutoFit/>
          </a:bodyPr>
          <a:lstStyle/>
          <a:p>
            <a:pPr algn="ctr"/>
            <a:r>
              <a:rPr lang="en-US" sz="2000" dirty="0" smtClean="0">
                <a:solidFill>
                  <a:schemeClr val="bg1">
                    <a:lumMod val="85000"/>
                  </a:schemeClr>
                </a:solidFill>
                <a:latin typeface="Franklin Gothic Heavy"/>
              </a:rPr>
              <a:t>bathroom 2</a:t>
            </a:r>
            <a:endParaRPr lang="en-US" sz="2000" dirty="0">
              <a:solidFill>
                <a:schemeClr val="bg1">
                  <a:lumMod val="85000"/>
                </a:schemeClr>
              </a:solidFill>
              <a:latin typeface="Franklin Gothic Heavy"/>
            </a:endParaRPr>
          </a:p>
        </p:txBody>
      </p:sp>
      <p:sp>
        <p:nvSpPr>
          <p:cNvPr id="156" name="TextBox 155"/>
          <p:cNvSpPr txBox="1"/>
          <p:nvPr/>
        </p:nvSpPr>
        <p:spPr>
          <a:xfrm>
            <a:off x="6781800" y="2971800"/>
            <a:ext cx="1223744" cy="400110"/>
          </a:xfrm>
          <a:prstGeom prst="rect">
            <a:avLst/>
          </a:prstGeom>
          <a:noFill/>
        </p:spPr>
        <p:txBody>
          <a:bodyPr wrap="square" rtlCol="0">
            <a:spAutoFit/>
          </a:bodyPr>
          <a:lstStyle/>
          <a:p>
            <a:pPr algn="ctr"/>
            <a:r>
              <a:rPr lang="en-US" sz="2000" dirty="0" smtClean="0">
                <a:solidFill>
                  <a:schemeClr val="bg1">
                    <a:lumMod val="85000"/>
                  </a:schemeClr>
                </a:solidFill>
                <a:latin typeface="Franklin Gothic Heavy"/>
              </a:rPr>
              <a:t>kitchen</a:t>
            </a:r>
            <a:endParaRPr lang="en-US" sz="2000" dirty="0">
              <a:solidFill>
                <a:schemeClr val="bg1">
                  <a:lumMod val="85000"/>
                </a:schemeClr>
              </a:solidFill>
              <a:latin typeface="Franklin Gothic Heavy"/>
            </a:endParaRPr>
          </a:p>
        </p:txBody>
      </p:sp>
      <p:sp>
        <p:nvSpPr>
          <p:cNvPr id="157" name="TextBox 156"/>
          <p:cNvSpPr txBox="1"/>
          <p:nvPr/>
        </p:nvSpPr>
        <p:spPr>
          <a:xfrm>
            <a:off x="7327602" y="4088227"/>
            <a:ext cx="882501" cy="246221"/>
          </a:xfrm>
          <a:prstGeom prst="rect">
            <a:avLst/>
          </a:prstGeom>
          <a:noFill/>
        </p:spPr>
        <p:txBody>
          <a:bodyPr wrap="square" rtlCol="0">
            <a:spAutoFit/>
          </a:bodyPr>
          <a:lstStyle/>
          <a:p>
            <a:pPr algn="ctr"/>
            <a:r>
              <a:rPr lang="en-US" sz="1000" dirty="0" smtClean="0">
                <a:solidFill>
                  <a:schemeClr val="bg1">
                    <a:lumMod val="85000"/>
                  </a:schemeClr>
                </a:solidFill>
              </a:rPr>
              <a:t>dishwasher</a:t>
            </a:r>
            <a:endParaRPr lang="en-US" sz="1000" dirty="0">
              <a:solidFill>
                <a:schemeClr val="bg1">
                  <a:lumMod val="85000"/>
                </a:schemeClr>
              </a:solidFill>
            </a:endParaRPr>
          </a:p>
        </p:txBody>
      </p:sp>
      <p:cxnSp>
        <p:nvCxnSpPr>
          <p:cNvPr id="150" name="Straight Arrow Connector 6"/>
          <p:cNvCxnSpPr/>
          <p:nvPr/>
        </p:nvCxnSpPr>
        <p:spPr>
          <a:xfrm>
            <a:off x="381000" y="4724400"/>
            <a:ext cx="699282" cy="1822"/>
          </a:xfrm>
          <a:prstGeom prst="straightConnector1">
            <a:avLst/>
          </a:prstGeom>
          <a:ln w="28575">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solidFill>
                  <a:schemeClr val="bg1">
                    <a:lumMod val="85000"/>
                  </a:schemeClr>
                </a:solidFill>
              </a:rPr>
              <a:t>pressure regulator</a:t>
            </a:r>
            <a:endParaRPr lang="en-US" sz="1400" dirty="0">
              <a:solidFill>
                <a:schemeClr val="bg1">
                  <a:lumMod val="85000"/>
                </a:schemeClr>
              </a:solidFill>
            </a:endParaRPr>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8" name="Rectangle 147"/>
            <p:cNvSpPr>
              <a:spLocks noChangeAspect="1"/>
            </p:cNvSpPr>
            <p:nvPr/>
          </p:nvSpPr>
          <p:spPr>
            <a:xfrm>
              <a:off x="3524250" y="3714750"/>
              <a:ext cx="36576" cy="36576"/>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49" name="Rectangle 148"/>
            <p:cNvSpPr/>
            <p:nvPr/>
          </p:nvSpPr>
          <p:spPr>
            <a:xfrm>
              <a:off x="3429000" y="3857625"/>
              <a:ext cx="228600" cy="11430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202" name="Rectangle 201"/>
          <p:cNvSpPr/>
          <p:nvPr/>
        </p:nvSpPr>
        <p:spPr>
          <a:xfrm>
            <a:off x="0" y="0"/>
            <a:ext cx="9144000" cy="6858000"/>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p:cNvGrpSpPr/>
          <p:nvPr/>
        </p:nvGrpSpPr>
        <p:grpSpPr>
          <a:xfrm>
            <a:off x="1524000" y="4189863"/>
            <a:ext cx="1956179" cy="2366518"/>
            <a:chOff x="1524000" y="4189863"/>
            <a:chExt cx="1956179" cy="2366518"/>
          </a:xfrm>
        </p:grpSpPr>
        <p:sp>
          <p:nvSpPr>
            <p:cNvPr id="163" name="Freeform 162"/>
            <p:cNvSpPr/>
            <p:nvPr/>
          </p:nvSpPr>
          <p:spPr>
            <a:xfrm>
              <a:off x="3070746" y="4189863"/>
              <a:ext cx="409433" cy="2361062"/>
            </a:xfrm>
            <a:custGeom>
              <a:avLst/>
              <a:gdLst>
                <a:gd name="connsiteX0" fmla="*/ 122830 w 409433"/>
                <a:gd name="connsiteY0" fmla="*/ 0 h 2361062"/>
                <a:gd name="connsiteX1" fmla="*/ 409433 w 409433"/>
                <a:gd name="connsiteY1" fmla="*/ 1746913 h 2361062"/>
                <a:gd name="connsiteX2" fmla="*/ 395785 w 409433"/>
                <a:gd name="connsiteY2" fmla="*/ 1992573 h 2361062"/>
                <a:gd name="connsiteX3" fmla="*/ 122830 w 409433"/>
                <a:gd name="connsiteY3" fmla="*/ 2361062 h 2361062"/>
                <a:gd name="connsiteX4" fmla="*/ 0 w 409433"/>
                <a:gd name="connsiteY4" fmla="*/ 0 h 2361062"/>
                <a:gd name="connsiteX5" fmla="*/ 122830 w 409433"/>
                <a:gd name="connsiteY5" fmla="*/ 0 h 236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433" h="2361062">
                  <a:moveTo>
                    <a:pt x="122830" y="0"/>
                  </a:moveTo>
                  <a:lnTo>
                    <a:pt x="409433" y="1746913"/>
                  </a:lnTo>
                  <a:lnTo>
                    <a:pt x="395785" y="1992573"/>
                  </a:lnTo>
                  <a:lnTo>
                    <a:pt x="122830" y="2361062"/>
                  </a:lnTo>
                  <a:lnTo>
                    <a:pt x="0" y="0"/>
                  </a:lnTo>
                  <a:lnTo>
                    <a:pt x="12283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Picture 158" descr="C:\research\projects\HomeSensing\Water\Pictures\2009_04_14 - Jon's Home Deployment\IMG_9308 (768x1024).jpg"/>
            <p:cNvPicPr>
              <a:picLocks noChangeAspect="1" noChangeArrowheads="1"/>
            </p:cNvPicPr>
            <p:nvPr/>
          </p:nvPicPr>
          <p:blipFill>
            <a:blip r:embed="rId4" cstate="print"/>
            <a:srcRect t="15101" r="27662" b="8854"/>
            <a:stretch>
              <a:fillRect/>
            </a:stretch>
          </p:blipFill>
          <p:spPr bwMode="auto">
            <a:xfrm>
              <a:off x="1524000" y="4191000"/>
              <a:ext cx="1687545" cy="2365381"/>
            </a:xfrm>
            <a:prstGeom prst="rect">
              <a:avLst/>
            </a:prstGeom>
            <a:solidFill>
              <a:srgbClr val="FFFFFF">
                <a:shade val="85000"/>
              </a:srgbClr>
            </a:solidFill>
            <a:ln>
              <a:noFill/>
            </a:ln>
            <a:effectLst/>
          </p:spPr>
        </p:pic>
      </p:grpSp>
      <p:grpSp>
        <p:nvGrpSpPr>
          <p:cNvPr id="173" name="Group 172"/>
          <p:cNvGrpSpPr/>
          <p:nvPr/>
        </p:nvGrpSpPr>
        <p:grpSpPr>
          <a:xfrm>
            <a:off x="1438275" y="1381125"/>
            <a:ext cx="1987312" cy="2047877"/>
            <a:chOff x="1438275" y="1381125"/>
            <a:chExt cx="1987312" cy="2047877"/>
          </a:xfrm>
        </p:grpSpPr>
        <p:sp>
          <p:nvSpPr>
            <p:cNvPr id="166" name="Freeform 165"/>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Picture 160" descr="C:\research\projects\HomeSensing\Water\Pictures\2009_04_14 - Jon's Home Deployment\IMG_9321 (1024x768).jpg"/>
            <p:cNvPicPr>
              <a:picLocks noChangeAspect="1" noChangeArrowheads="1"/>
            </p:cNvPicPr>
            <p:nvPr/>
          </p:nvPicPr>
          <p:blipFill>
            <a:blip r:embed="rId5" cstate="print"/>
            <a:srcRect l="29470" t="4634" r="27085" b="14268"/>
            <a:stretch>
              <a:fillRect/>
            </a:stretch>
          </p:blipFill>
          <p:spPr bwMode="auto">
            <a:xfrm>
              <a:off x="1438275" y="1381125"/>
              <a:ext cx="1447800" cy="2026920"/>
            </a:xfrm>
            <a:prstGeom prst="rect">
              <a:avLst/>
            </a:prstGeom>
            <a:solidFill>
              <a:schemeClr val="accent3">
                <a:lumMod val="60000"/>
                <a:lumOff val="40000"/>
                <a:alpha val="65000"/>
              </a:schemeClr>
            </a:solidFill>
            <a:ln>
              <a:noFill/>
            </a:ln>
          </p:spPr>
        </p:pic>
      </p:grpSp>
      <p:grpSp>
        <p:nvGrpSpPr>
          <p:cNvPr id="174" name="Group 173"/>
          <p:cNvGrpSpPr/>
          <p:nvPr/>
        </p:nvGrpSpPr>
        <p:grpSpPr>
          <a:xfrm>
            <a:off x="3733800" y="685800"/>
            <a:ext cx="2967251" cy="1634319"/>
            <a:chOff x="3733800" y="685800"/>
            <a:chExt cx="2967251" cy="1634319"/>
          </a:xfrm>
        </p:grpSpPr>
        <p:sp>
          <p:nvSpPr>
            <p:cNvPr id="167" name="Freeform 166"/>
            <p:cNvSpPr/>
            <p:nvPr/>
          </p:nvSpPr>
          <p:spPr>
            <a:xfrm>
              <a:off x="3766782" y="696036"/>
              <a:ext cx="2934269" cy="1624083"/>
            </a:xfrm>
            <a:custGeom>
              <a:avLst/>
              <a:gdLst>
                <a:gd name="connsiteX0" fmla="*/ 2538484 w 2934269"/>
                <a:gd name="connsiteY0" fmla="*/ 0 h 1624083"/>
                <a:gd name="connsiteX1" fmla="*/ 2934269 w 2934269"/>
                <a:gd name="connsiteY1" fmla="*/ 1514901 h 1624083"/>
                <a:gd name="connsiteX2" fmla="*/ 2934269 w 2934269"/>
                <a:gd name="connsiteY2" fmla="*/ 1624083 h 1624083"/>
                <a:gd name="connsiteX3" fmla="*/ 0 w 2934269"/>
                <a:gd name="connsiteY3" fmla="*/ 1228298 h 1624083"/>
                <a:gd name="connsiteX4" fmla="*/ 2483893 w 2934269"/>
                <a:gd name="connsiteY4" fmla="*/ 54591 h 162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269" h="1624083">
                  <a:moveTo>
                    <a:pt x="2538484" y="0"/>
                  </a:moveTo>
                  <a:lnTo>
                    <a:pt x="2934269" y="1514901"/>
                  </a:lnTo>
                  <a:lnTo>
                    <a:pt x="2934269" y="1624083"/>
                  </a:lnTo>
                  <a:lnTo>
                    <a:pt x="0" y="1228298"/>
                  </a:lnTo>
                  <a:lnTo>
                    <a:pt x="2483893" y="54591"/>
                  </a:lnTo>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026" name="Picture 2" descr="C:\research\projects\HomeSensing\Water\Pictures\2009_05_31 - Jon's Apartment Installation\IMG_9819 (1280x960).jpg"/>
            <p:cNvPicPr>
              <a:picLocks noChangeAspect="1" noChangeArrowheads="1"/>
            </p:cNvPicPr>
            <p:nvPr/>
          </p:nvPicPr>
          <p:blipFill>
            <a:blip r:embed="rId6" cstate="print"/>
            <a:srcRect t="16016" b="21484"/>
            <a:stretch>
              <a:fillRect/>
            </a:stretch>
          </p:blipFill>
          <p:spPr bwMode="auto">
            <a:xfrm flipH="1">
              <a:off x="3733800" y="685800"/>
              <a:ext cx="2600959" cy="1219200"/>
            </a:xfrm>
            <a:prstGeom prst="rect">
              <a:avLst/>
            </a:prstGeom>
            <a:noFill/>
          </p:spPr>
        </p:pic>
      </p:grpSp>
      <p:grpSp>
        <p:nvGrpSpPr>
          <p:cNvPr id="175" name="Group 174"/>
          <p:cNvGrpSpPr/>
          <p:nvPr/>
        </p:nvGrpSpPr>
        <p:grpSpPr>
          <a:xfrm>
            <a:off x="5681519" y="3810000"/>
            <a:ext cx="1805131" cy="2514600"/>
            <a:chOff x="5681519" y="3810000"/>
            <a:chExt cx="1805131" cy="2514600"/>
          </a:xfrm>
        </p:grpSpPr>
        <p:sp>
          <p:nvSpPr>
            <p:cNvPr id="171" name="Freeform 170"/>
            <p:cNvSpPr/>
            <p:nvPr/>
          </p:nvSpPr>
          <p:spPr>
            <a:xfrm>
              <a:off x="5695950" y="3810000"/>
              <a:ext cx="1790700" cy="1028700"/>
            </a:xfrm>
            <a:custGeom>
              <a:avLst/>
              <a:gdLst>
                <a:gd name="connsiteX0" fmla="*/ 1238250 w 1790700"/>
                <a:gd name="connsiteY0" fmla="*/ 0 h 1028700"/>
                <a:gd name="connsiteX1" fmla="*/ 0 w 1790700"/>
                <a:gd name="connsiteY1" fmla="*/ 571500 h 1028700"/>
                <a:gd name="connsiteX2" fmla="*/ 914400 w 1790700"/>
                <a:gd name="connsiteY2" fmla="*/ 1028700 h 1028700"/>
                <a:gd name="connsiteX3" fmla="*/ 1790700 w 1790700"/>
                <a:gd name="connsiteY3" fmla="*/ 552450 h 1028700"/>
                <a:gd name="connsiteX4" fmla="*/ 1352550 w 179070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00" h="1028700">
                  <a:moveTo>
                    <a:pt x="1238250" y="0"/>
                  </a:moveTo>
                  <a:lnTo>
                    <a:pt x="0" y="571500"/>
                  </a:lnTo>
                  <a:lnTo>
                    <a:pt x="914400" y="1028700"/>
                  </a:lnTo>
                  <a:lnTo>
                    <a:pt x="1790700" y="552450"/>
                  </a:lnTo>
                  <a:lnTo>
                    <a:pt x="1352550" y="0"/>
                  </a:lnTo>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46" name="Picture 3" descr="C:\research\talks\UbiComp2009-HydroSense\HydroSenseBelowSink.png"/>
            <p:cNvPicPr>
              <a:picLocks noChangeAspect="1" noChangeArrowheads="1"/>
            </p:cNvPicPr>
            <p:nvPr/>
          </p:nvPicPr>
          <p:blipFill>
            <a:blip r:embed="rId7" cstate="print"/>
            <a:srcRect l="33116" r="29706" b="45000"/>
            <a:stretch>
              <a:fillRect/>
            </a:stretch>
          </p:blipFill>
          <p:spPr bwMode="auto">
            <a:xfrm>
              <a:off x="5681519" y="4343400"/>
              <a:ext cx="1786081" cy="1981200"/>
            </a:xfrm>
            <a:prstGeom prst="rect">
              <a:avLst/>
            </a:prstGeom>
            <a:noFill/>
          </p:spPr>
        </p:pic>
      </p:grpSp>
      <p:grpSp>
        <p:nvGrpSpPr>
          <p:cNvPr id="176" name="Group 70"/>
          <p:cNvGrpSpPr/>
          <p:nvPr/>
        </p:nvGrpSpPr>
        <p:grpSpPr>
          <a:xfrm>
            <a:off x="6259480" y="3244629"/>
            <a:ext cx="979166" cy="437080"/>
            <a:chOff x="6248400" y="3581400"/>
            <a:chExt cx="685800" cy="474904"/>
          </a:xfrm>
        </p:grpSpPr>
        <p:sp>
          <p:nvSpPr>
            <p:cNvPr id="177" name="Trapezoid 176"/>
            <p:cNvSpPr/>
            <p:nvPr/>
          </p:nvSpPr>
          <p:spPr>
            <a:xfrm>
              <a:off x="6534854" y="3581400"/>
              <a:ext cx="104071" cy="261176"/>
            </a:xfrm>
            <a:prstGeom prst="trapezoid">
              <a:avLst>
                <a:gd name="adj" fmla="val 11080"/>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78" name="Rectangle 177"/>
            <p:cNvSpPr/>
            <p:nvPr/>
          </p:nvSpPr>
          <p:spPr>
            <a:xfrm>
              <a:off x="6416412" y="3737118"/>
              <a:ext cx="54572" cy="10432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nvGrpSpPr>
            <p:cNvPr id="179" name="Group 64"/>
            <p:cNvGrpSpPr/>
            <p:nvPr/>
          </p:nvGrpSpPr>
          <p:grpSpPr>
            <a:xfrm>
              <a:off x="6248400" y="3868367"/>
              <a:ext cx="685800" cy="187937"/>
              <a:chOff x="4876800" y="4215063"/>
              <a:chExt cx="1219200" cy="280737"/>
            </a:xfrm>
          </p:grpSpPr>
          <p:sp>
            <p:nvSpPr>
              <p:cNvPr id="182" name="Rectangle 181"/>
              <p:cNvSpPr/>
              <p:nvPr/>
            </p:nvSpPr>
            <p:spPr>
              <a:xfrm>
                <a:off x="4876800" y="4215064"/>
                <a:ext cx="609600" cy="5614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83" name="Rectangle 57"/>
              <p:cNvSpPr/>
              <p:nvPr/>
            </p:nvSpPr>
            <p:spPr>
              <a:xfrm>
                <a:off x="4876800" y="4271211"/>
                <a:ext cx="1219200" cy="22458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84" name="Rectangle 183"/>
              <p:cNvSpPr/>
              <p:nvPr/>
            </p:nvSpPr>
            <p:spPr>
              <a:xfrm>
                <a:off x="5486400" y="4215063"/>
                <a:ext cx="609600" cy="5614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sp>
          <p:nvSpPr>
            <p:cNvPr id="180" name="Rectangle 179"/>
            <p:cNvSpPr/>
            <p:nvPr/>
          </p:nvSpPr>
          <p:spPr>
            <a:xfrm>
              <a:off x="6711616" y="3737118"/>
              <a:ext cx="54572" cy="10432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81" name="Rectangle 180"/>
            <p:cNvSpPr/>
            <p:nvPr/>
          </p:nvSpPr>
          <p:spPr>
            <a:xfrm>
              <a:off x="6573792" y="3610635"/>
              <a:ext cx="25618" cy="1371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nvGrpSpPr>
          <p:cNvPr id="185" name="Group 30"/>
          <p:cNvGrpSpPr/>
          <p:nvPr/>
        </p:nvGrpSpPr>
        <p:grpSpPr>
          <a:xfrm>
            <a:off x="6510277" y="1460936"/>
            <a:ext cx="611872" cy="568167"/>
            <a:chOff x="4572000" y="2819400"/>
            <a:chExt cx="1066800" cy="990600"/>
          </a:xfrm>
        </p:grpSpPr>
        <p:sp>
          <p:nvSpPr>
            <p:cNvPr id="186" name="Chord 185"/>
            <p:cNvSpPr/>
            <p:nvPr/>
          </p:nvSpPr>
          <p:spPr>
            <a:xfrm rot="16200000">
              <a:off x="4648200" y="2895600"/>
              <a:ext cx="914400" cy="914400"/>
            </a:xfrm>
            <a:prstGeom prst="chord">
              <a:avLst>
                <a:gd name="adj1" fmla="val 5404788"/>
                <a:gd name="adj2" fmla="val 16200000"/>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87" name="Rectangle 22"/>
            <p:cNvSpPr/>
            <p:nvPr/>
          </p:nvSpPr>
          <p:spPr>
            <a:xfrm>
              <a:off x="4572000" y="3227313"/>
              <a:ext cx="1066800" cy="9489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88" name="Trapezoid 110"/>
            <p:cNvSpPr/>
            <p:nvPr/>
          </p:nvSpPr>
          <p:spPr>
            <a:xfrm>
              <a:off x="4953000" y="2819400"/>
              <a:ext cx="304800" cy="381000"/>
            </a:xfrm>
            <a:prstGeom prst="trapezoid">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89" name="Rectangle 26"/>
            <p:cNvSpPr/>
            <p:nvPr/>
          </p:nvSpPr>
          <p:spPr>
            <a:xfrm>
              <a:off x="5048250" y="2895600"/>
              <a:ext cx="118110" cy="11811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90" name="Rectangle 28"/>
            <p:cNvSpPr/>
            <p:nvPr/>
          </p:nvSpPr>
          <p:spPr>
            <a:xfrm>
              <a:off x="4751592" y="3048000"/>
              <a:ext cx="76200" cy="1524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91" name="Rectangle 113"/>
            <p:cNvSpPr/>
            <p:nvPr/>
          </p:nvSpPr>
          <p:spPr>
            <a:xfrm>
              <a:off x="5361192" y="3048000"/>
              <a:ext cx="76200" cy="1524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nvGrpSpPr>
          <p:cNvPr id="192" name="Group 214"/>
          <p:cNvGrpSpPr/>
          <p:nvPr/>
        </p:nvGrpSpPr>
        <p:grpSpPr>
          <a:xfrm flipH="1">
            <a:off x="3429000" y="2418607"/>
            <a:ext cx="274643" cy="294392"/>
            <a:chOff x="6857991" y="1953157"/>
            <a:chExt cx="533405" cy="333172"/>
          </a:xfrm>
        </p:grpSpPr>
        <p:sp>
          <p:nvSpPr>
            <p:cNvPr id="193" name="Freeform 192"/>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nvGrpSpPr>
            <p:cNvPr id="194" name="Group 212"/>
            <p:cNvGrpSpPr/>
            <p:nvPr/>
          </p:nvGrpSpPr>
          <p:grpSpPr>
            <a:xfrm>
              <a:off x="7196846" y="2198733"/>
              <a:ext cx="194548" cy="87596"/>
              <a:chOff x="7331104" y="2438400"/>
              <a:chExt cx="317384" cy="152400"/>
            </a:xfrm>
          </p:grpSpPr>
          <p:sp>
            <p:nvSpPr>
              <p:cNvPr id="198" name="Rectangle 197"/>
              <p:cNvSpPr/>
              <p:nvPr/>
            </p:nvSpPr>
            <p:spPr>
              <a:xfrm>
                <a:off x="7335296" y="2438400"/>
                <a:ext cx="304800" cy="1524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cxnSp>
            <p:nvCxnSpPr>
              <p:cNvPr id="199" name="Straight Connector 63"/>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64"/>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5" name="Group 211"/>
            <p:cNvGrpSpPr/>
            <p:nvPr/>
          </p:nvGrpSpPr>
          <p:grpSpPr>
            <a:xfrm>
              <a:off x="6940151" y="1953157"/>
              <a:ext cx="312781" cy="111060"/>
              <a:chOff x="6781800" y="1676400"/>
              <a:chExt cx="838200" cy="457200"/>
            </a:xfrm>
          </p:grpSpPr>
          <p:sp>
            <p:nvSpPr>
              <p:cNvPr id="196" name="Rectangle 195"/>
              <p:cNvSpPr/>
              <p:nvPr/>
            </p:nvSpPr>
            <p:spPr>
              <a:xfrm>
                <a:off x="7086600" y="1905000"/>
                <a:ext cx="228600" cy="2286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sp>
            <p:nvSpPr>
              <p:cNvPr id="197" name="Rectangle 196"/>
              <p:cNvSpPr/>
              <p:nvPr/>
            </p:nvSpPr>
            <p:spPr>
              <a:xfrm>
                <a:off x="6781800" y="1676400"/>
                <a:ext cx="838200" cy="2286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bg1">
                      <a:lumMod val="85000"/>
                    </a:schemeClr>
                  </a:solidFill>
                </a:endParaRPr>
              </a:p>
            </p:txBody>
          </p:sp>
        </p:grpSp>
      </p:grpSp>
      <p:sp>
        <p:nvSpPr>
          <p:cNvPr id="54" name="Freeform 53"/>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41" name="Group 166"/>
          <p:cNvGrpSpPr/>
          <p:nvPr/>
        </p:nvGrpSpPr>
        <p:grpSpPr>
          <a:xfrm>
            <a:off x="3462138" y="5926260"/>
            <a:ext cx="218526" cy="238391"/>
            <a:chOff x="4182648" y="6006664"/>
            <a:chExt cx="190500" cy="207818"/>
          </a:xfrm>
        </p:grpSpPr>
        <p:sp>
          <p:nvSpPr>
            <p:cNvPr id="65" name="Freeform 64"/>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43" name="Group 212"/>
            <p:cNvGrpSpPr/>
            <p:nvPr/>
          </p:nvGrpSpPr>
          <p:grpSpPr>
            <a:xfrm flipH="1">
              <a:off x="4182648" y="6160794"/>
              <a:ext cx="69482" cy="53688"/>
              <a:chOff x="7331104" y="2438400"/>
              <a:chExt cx="317384" cy="152400"/>
            </a:xfrm>
          </p:grpSpPr>
          <p:sp>
            <p:nvSpPr>
              <p:cNvPr id="70" name="Rectangle 69"/>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71" name="Straight Connector 70"/>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211"/>
            <p:cNvGrpSpPr/>
            <p:nvPr/>
          </p:nvGrpSpPr>
          <p:grpSpPr>
            <a:xfrm flipH="1">
              <a:off x="4193995" y="6006664"/>
              <a:ext cx="111709" cy="68070"/>
              <a:chOff x="6781800" y="1676400"/>
              <a:chExt cx="838200" cy="457200"/>
            </a:xfrm>
          </p:grpSpPr>
          <p:sp>
            <p:nvSpPr>
              <p:cNvPr id="68" name="Rectangle 67"/>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69" name="Rectangle 68"/>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55" name="Rounded Rectangle 8"/>
          <p:cNvSpPr/>
          <p:nvPr/>
        </p:nvSpPr>
        <p:spPr>
          <a:xfrm>
            <a:off x="3647885" y="4433501"/>
            <a:ext cx="786692" cy="1827669"/>
          </a:xfrm>
          <a:prstGeom prst="roundRect">
            <a:avLst>
              <a:gd name="adj" fmla="val 8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52792" y="5509736"/>
            <a:ext cx="1223744" cy="738664"/>
          </a:xfrm>
          <a:prstGeom prst="rect">
            <a:avLst/>
          </a:prstGeom>
          <a:noFill/>
        </p:spPr>
        <p:txBody>
          <a:bodyPr wrap="square" rtlCol="0">
            <a:spAutoFit/>
          </a:bodyPr>
          <a:lstStyle/>
          <a:p>
            <a:pPr algn="ctr"/>
            <a:r>
              <a:rPr lang="en-US" sz="1400" dirty="0"/>
              <a:t>h</a:t>
            </a:r>
            <a:r>
              <a:rPr lang="en-US" sz="1400" dirty="0" smtClean="0"/>
              <a:t>ot </a:t>
            </a:r>
          </a:p>
          <a:p>
            <a:pPr algn="ctr"/>
            <a:r>
              <a:rPr lang="en-US" sz="1400" dirty="0" smtClean="0"/>
              <a:t>water </a:t>
            </a:r>
            <a:br>
              <a:rPr lang="en-US" sz="1400" dirty="0" smtClean="0"/>
            </a:br>
            <a:r>
              <a:rPr lang="en-US" sz="1400" dirty="0" smtClean="0"/>
              <a:t>heater</a:t>
            </a:r>
            <a:endParaRPr lang="en-US" sz="1400" dirty="0"/>
          </a:p>
        </p:txBody>
      </p: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04" name="Title 1"/>
          <p:cNvSpPr txBox="1">
            <a:spLocks/>
          </p:cNvSpPr>
          <p:nvPr/>
        </p:nvSpPr>
        <p:spPr>
          <a:xfrm>
            <a:off x="-381000" y="-185928"/>
            <a:ext cx="9982200" cy="795528"/>
          </a:xfrm>
          <a:prstGeom prst="rect">
            <a:avLst/>
          </a:prstGeom>
          <a:solidFill>
            <a:schemeClr val="tx1">
              <a:alpha val="5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noProof="0" dirty="0" smtClean="0">
                <a:solidFill>
                  <a:schemeClr val="bg1">
                    <a:lumMod val="95000"/>
                  </a:schemeClr>
                </a:solidFill>
                <a:latin typeface="Franklin Gothic Heavy"/>
                <a:ea typeface="+mj-ea"/>
                <a:cs typeface="+mj-cs"/>
              </a:rPr>
              <a:t>some possible installation points</a:t>
            </a:r>
            <a:endParaRPr kumimoji="0" lang="en-US" sz="3600" b="0" i="0" u="none" strike="noStrike" kern="1200" cap="none" spc="0" normalizeH="0" baseline="0" noProof="0" dirty="0">
              <a:ln>
                <a:noFill/>
              </a:ln>
              <a:solidFill>
                <a:schemeClr val="bg1">
                  <a:lumMod val="95000"/>
                </a:schemeClr>
              </a:solidFill>
              <a:effectLst/>
              <a:uLnTx/>
              <a:uFillTx/>
              <a:latin typeface="Franklin Gothic Heavy"/>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orUsingLandaysSin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71500" y="0"/>
            <a:ext cx="10287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6106"/>
          <a:stretch>
            <a:fillRect/>
          </a:stretch>
        </p:blipFill>
        <p:spPr bwMode="auto">
          <a:xfrm>
            <a:off x="352925" y="1042737"/>
            <a:ext cx="8329708" cy="5281863"/>
          </a:xfrm>
          <a:prstGeom prst="rect">
            <a:avLst/>
          </a:prstGeom>
          <a:noFill/>
          <a:ln w="9525">
            <a:noFill/>
            <a:miter lim="800000"/>
            <a:headEnd/>
            <a:tailEnd/>
          </a:ln>
        </p:spPr>
      </p:pic>
      <p:sp>
        <p:nvSpPr>
          <p:cNvPr id="10" name="Title 12"/>
          <p:cNvSpPr txBox="1">
            <a:spLocks/>
          </p:cNvSpPr>
          <p:nvPr/>
        </p:nvSpPr>
        <p:spPr>
          <a:xfrm>
            <a:off x="304800" y="198438"/>
            <a:ext cx="8229600" cy="792162"/>
          </a:xfrm>
          <a:prstGeom prst="rect">
            <a:avLst/>
          </a:prstGeom>
        </p:spPr>
        <p:txBody>
          <a:bodyPr vert="horz" lIns="91440" tIns="45720" rIns="91440" bIns="45720" rtlCol="0" anchor="ctr">
            <a:noAutofit/>
          </a:bodyPr>
          <a:lstStyle/>
          <a:p>
            <a:pPr lvl="0">
              <a:spcBef>
                <a:spcPct val="0"/>
              </a:spcBef>
            </a:pPr>
            <a:r>
              <a:rPr lang="en-US" sz="4400" dirty="0" smtClean="0">
                <a:solidFill>
                  <a:schemeClr val="tx1">
                    <a:lumMod val="50000"/>
                    <a:lumOff val="50000"/>
                  </a:schemeClr>
                </a:solidFill>
                <a:latin typeface="Franklin Gothic Heavy"/>
              </a:rPr>
              <a:t>raw </a:t>
            </a:r>
            <a:r>
              <a:rPr lang="en-US" sz="4400" dirty="0" smtClean="0">
                <a:solidFill>
                  <a:schemeClr val="tx1">
                    <a:lumMod val="50000"/>
                    <a:lumOff val="50000"/>
                  </a:schemeClr>
                </a:solidFill>
                <a:latin typeface="Franklin Gothic Heavy"/>
                <a:ea typeface="+mj-ea"/>
                <a:cs typeface="+mj-cs"/>
              </a:rPr>
              <a:t>b</a:t>
            </a:r>
            <a:r>
              <a:rPr kumimoji="0" lang="en-US" sz="4400" b="0" i="0" u="none" strike="noStrike" kern="1200" cap="none" spc="0" normalizeH="0" baseline="0" noProof="0" dirty="0" err="1" smtClean="0">
                <a:ln>
                  <a:noFill/>
                </a:ln>
                <a:solidFill>
                  <a:schemeClr val="tx1">
                    <a:lumMod val="50000"/>
                    <a:lumOff val="50000"/>
                  </a:schemeClr>
                </a:solidFill>
                <a:effectLst/>
                <a:uLnTx/>
                <a:uFillTx/>
                <a:latin typeface="Franklin Gothic Heavy"/>
                <a:ea typeface="+mj-ea"/>
                <a:cs typeface="+mj-cs"/>
              </a:rPr>
              <a:t>athroom</a:t>
            </a:r>
            <a:r>
              <a:rPr kumimoji="0" lang="en-US" sz="4400" b="0" i="0" u="none" strike="noStrike" kern="1200" cap="none" spc="0" normalizeH="0" baseline="0" noProof="0" dirty="0" smtClean="0">
                <a:ln>
                  <a:noFill/>
                </a:ln>
                <a:solidFill>
                  <a:schemeClr val="tx1">
                    <a:lumMod val="50000"/>
                    <a:lumOff val="50000"/>
                  </a:schemeClr>
                </a:solidFill>
                <a:effectLst/>
                <a:uLnTx/>
                <a:uFillTx/>
                <a:latin typeface="Franklin Gothic Heavy"/>
                <a:ea typeface="+mj-ea"/>
                <a:cs typeface="+mj-cs"/>
              </a:rPr>
              <a:t> sink</a:t>
            </a:r>
            <a:r>
              <a:rPr kumimoji="0" lang="en-US" sz="4400" b="0" i="0" u="none" strike="noStrike" kern="1200" cap="none" spc="0" normalizeH="0" noProof="0" dirty="0" smtClean="0">
                <a:ln>
                  <a:noFill/>
                </a:ln>
                <a:solidFill>
                  <a:schemeClr val="tx1">
                    <a:lumMod val="50000"/>
                    <a:lumOff val="50000"/>
                  </a:schemeClr>
                </a:solidFill>
                <a:effectLst/>
                <a:uLnTx/>
                <a:uFillTx/>
                <a:latin typeface="Franklin Gothic Heavy"/>
                <a:ea typeface="+mj-ea"/>
                <a:cs typeface="+mj-cs"/>
              </a:rPr>
              <a:t> </a:t>
            </a:r>
            <a:r>
              <a:rPr lang="en-US" sz="4400" dirty="0" smtClean="0">
                <a:solidFill>
                  <a:schemeClr val="tx1">
                    <a:lumMod val="50000"/>
                    <a:lumOff val="50000"/>
                  </a:schemeClr>
                </a:solidFill>
                <a:latin typeface="Franklin Gothic Heavy"/>
                <a:ea typeface="+mj-ea"/>
                <a:cs typeface="+mj-cs"/>
              </a:rPr>
              <a:t>signal</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
        <p:nvSpPr>
          <p:cNvPr id="21" name="TextBox 20"/>
          <p:cNvSpPr txBox="1"/>
          <p:nvPr/>
        </p:nvSpPr>
        <p:spPr>
          <a:xfrm>
            <a:off x="3104864" y="3096904"/>
            <a:ext cx="2272140" cy="830997"/>
          </a:xfrm>
          <a:prstGeom prst="rect">
            <a:avLst/>
          </a:prstGeom>
          <a:noFill/>
        </p:spPr>
        <p:txBody>
          <a:bodyPr wrap="square" rtlCol="0">
            <a:spAutoFit/>
          </a:bodyPr>
          <a:lstStyle/>
          <a:p>
            <a:r>
              <a:rPr lang="en-US" sz="2400" dirty="0" smtClean="0"/>
              <a:t>stabilized </a:t>
            </a:r>
          </a:p>
          <a:p>
            <a:r>
              <a:rPr lang="en-US" sz="2400" dirty="0" smtClean="0"/>
              <a:t>pressure drop</a:t>
            </a:r>
            <a:endParaRPr lang="en-US" sz="2400" dirty="0"/>
          </a:p>
        </p:txBody>
      </p:sp>
      <p:grpSp>
        <p:nvGrpSpPr>
          <p:cNvPr id="30" name="Group 29"/>
          <p:cNvGrpSpPr/>
          <p:nvPr/>
        </p:nvGrpSpPr>
        <p:grpSpPr>
          <a:xfrm>
            <a:off x="1905000" y="1233237"/>
            <a:ext cx="838200" cy="4599432"/>
            <a:chOff x="1905000" y="1233237"/>
            <a:chExt cx="838200" cy="4599432"/>
          </a:xfrm>
        </p:grpSpPr>
        <p:sp>
          <p:nvSpPr>
            <p:cNvPr id="11" name="Rectangle 10"/>
            <p:cNvSpPr/>
            <p:nvPr/>
          </p:nvSpPr>
          <p:spPr>
            <a:xfrm>
              <a:off x="1905000" y="1233237"/>
              <a:ext cx="838200" cy="459943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05000" y="1524000"/>
              <a:ext cx="838200" cy="830997"/>
            </a:xfrm>
            <a:prstGeom prst="rect">
              <a:avLst/>
            </a:prstGeom>
            <a:noFill/>
          </p:spPr>
          <p:txBody>
            <a:bodyPr wrap="square" rtlCol="0">
              <a:spAutoFit/>
            </a:bodyPr>
            <a:lstStyle/>
            <a:p>
              <a:pPr algn="ctr"/>
              <a:r>
                <a:rPr lang="en-US" sz="2400" dirty="0" smtClean="0"/>
                <a:t>open</a:t>
              </a:r>
            </a:p>
            <a:p>
              <a:pPr algn="ctr"/>
              <a:r>
                <a:rPr lang="en-US" sz="2400" dirty="0" smtClean="0"/>
                <a:t>valve</a:t>
              </a:r>
              <a:endParaRPr lang="en-US" sz="2400" dirty="0"/>
            </a:p>
          </p:txBody>
        </p:sp>
      </p:grpSp>
      <p:grpSp>
        <p:nvGrpSpPr>
          <p:cNvPr id="31" name="Group 30"/>
          <p:cNvGrpSpPr/>
          <p:nvPr/>
        </p:nvGrpSpPr>
        <p:grpSpPr>
          <a:xfrm>
            <a:off x="5791200" y="1233237"/>
            <a:ext cx="2209800" cy="4599432"/>
            <a:chOff x="5791200" y="1233237"/>
            <a:chExt cx="2209800" cy="4599432"/>
          </a:xfrm>
        </p:grpSpPr>
        <p:sp>
          <p:nvSpPr>
            <p:cNvPr id="13" name="Rectangle 12"/>
            <p:cNvSpPr/>
            <p:nvPr/>
          </p:nvSpPr>
          <p:spPr>
            <a:xfrm>
              <a:off x="5791200" y="1233237"/>
              <a:ext cx="2209800" cy="459943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791200" y="1524000"/>
              <a:ext cx="2133600" cy="830997"/>
            </a:xfrm>
            <a:prstGeom prst="rect">
              <a:avLst/>
            </a:prstGeom>
            <a:noFill/>
          </p:spPr>
          <p:txBody>
            <a:bodyPr wrap="square" rtlCol="0">
              <a:spAutoFit/>
            </a:bodyPr>
            <a:lstStyle/>
            <a:p>
              <a:pPr algn="ctr"/>
              <a:r>
                <a:rPr lang="en-US" sz="2400" dirty="0" smtClean="0"/>
                <a:t>close</a:t>
              </a:r>
            </a:p>
            <a:p>
              <a:pPr algn="ctr"/>
              <a:r>
                <a:rPr lang="en-US" sz="2400" dirty="0" smtClean="0"/>
                <a:t>valve</a:t>
              </a:r>
              <a:endParaRPr lang="en-US" sz="2400" dirty="0"/>
            </a:p>
          </p:txBody>
        </p:sp>
      </p:grpSp>
      <p:cxnSp>
        <p:nvCxnSpPr>
          <p:cNvPr id="25" name="Straight Connector 24"/>
          <p:cNvCxnSpPr/>
          <p:nvPr/>
        </p:nvCxnSpPr>
        <p:spPr>
          <a:xfrm>
            <a:off x="1219200" y="3481137"/>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2885791" y="3743609"/>
            <a:ext cx="420624" cy="794"/>
          </a:xfrm>
          <a:prstGeom prst="straightConnector1">
            <a:avLst/>
          </a:prstGeom>
          <a:ln>
            <a:solidFill>
              <a:schemeClr val="tx1"/>
            </a:solidFill>
            <a:headEnd type="arrow"/>
            <a:tailEnd type="arrow"/>
          </a:ln>
          <a:effectLst/>
        </p:spPr>
        <p:style>
          <a:lnRef idx="2">
            <a:schemeClr val="accent2"/>
          </a:lnRef>
          <a:fillRef idx="0">
            <a:schemeClr val="accent2"/>
          </a:fillRef>
          <a:effectRef idx="1">
            <a:schemeClr val="accent2"/>
          </a:effectRef>
          <a:fontRef idx="minor">
            <a:schemeClr val="tx1"/>
          </a:fontRef>
        </p:style>
      </p:cxnSp>
      <p:sp>
        <p:nvSpPr>
          <p:cNvPr id="32" name="TextBox 31"/>
          <p:cNvSpPr txBox="1"/>
          <p:nvPr/>
        </p:nvSpPr>
        <p:spPr>
          <a:xfrm>
            <a:off x="3886200" y="6324600"/>
            <a:ext cx="1905000" cy="369332"/>
          </a:xfrm>
          <a:prstGeom prst="rect">
            <a:avLst/>
          </a:prstGeom>
          <a:noFill/>
        </p:spPr>
        <p:txBody>
          <a:bodyPr wrap="square" rtlCol="0">
            <a:spAutoFit/>
          </a:bodyPr>
          <a:lstStyle/>
          <a:p>
            <a:pPr algn="ctr"/>
            <a:r>
              <a:rPr lang="en-US" b="1" dirty="0" smtClean="0"/>
              <a:t>time (t)</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research\projects\HomeSensing\Water\Pictures\2009_04_14 - Tim and Conor Uncle Deployment\IMG_4953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1"/>
          <p:cNvSpPr txBox="1">
            <a:spLocks/>
          </p:cNvSpPr>
          <p:nvPr/>
        </p:nvSpPr>
        <p:spPr>
          <a:xfrm>
            <a:off x="-381000" y="457200"/>
            <a:ext cx="9982200" cy="795528"/>
          </a:xfrm>
          <a:prstGeom prst="rect">
            <a:avLst/>
          </a:prstGeom>
          <a:solidFill>
            <a:schemeClr val="tx1">
              <a:alpha val="55000"/>
            </a:schemeClr>
          </a:solidFill>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400" dirty="0" smtClean="0">
                <a:solidFill>
                  <a:schemeClr val="bg1">
                    <a:lumMod val="95000"/>
                  </a:schemeClr>
                </a:solidFill>
                <a:latin typeface="Franklin Gothic Heavy"/>
                <a:ea typeface="+mj-ea"/>
                <a:cs typeface="+mj-cs"/>
              </a:rPr>
              <a:t>	detecting water usage events</a:t>
            </a:r>
            <a:endParaRPr kumimoji="0" lang="en-US" sz="4400" b="0" i="0" u="none" strike="noStrike" kern="1200" cap="none" spc="0" normalizeH="0" baseline="0" noProof="0" dirty="0">
              <a:ln>
                <a:noFill/>
              </a:ln>
              <a:solidFill>
                <a:schemeClr val="bg1">
                  <a:lumMod val="95000"/>
                </a:schemeClr>
              </a:solidFill>
              <a:effectLst/>
              <a:uLnTx/>
              <a:uFillTx/>
              <a:latin typeface="Franklin Gothic Heavy"/>
              <a:ea typeface="+mj-ea"/>
              <a:cs typeface="+mj-cs"/>
            </a:endParaRPr>
          </a:p>
        </p:txBody>
      </p:sp>
      <p:sp>
        <p:nvSpPr>
          <p:cNvPr id="6" name="TextBox 5"/>
          <p:cNvSpPr txBox="1"/>
          <p:nvPr/>
        </p:nvSpPr>
        <p:spPr>
          <a:xfrm>
            <a:off x="2971800" y="3733800"/>
            <a:ext cx="5791200" cy="2971800"/>
          </a:xfrm>
          <a:prstGeom prst="rect">
            <a:avLst/>
          </a:prstGeom>
          <a:solidFill>
            <a:schemeClr val="tx1">
              <a:alpha val="70000"/>
            </a:schemeClr>
          </a:solidFill>
        </p:spPr>
        <p:txBody>
          <a:bodyPr vert="horz" lIns="91440" tIns="45720" rIns="91440" bIns="45720" rtlCol="0" anchor="t">
            <a:noAutofit/>
          </a:bodyPr>
          <a:lstStyle/>
          <a:p>
            <a:pPr marL="514350" indent="-514350">
              <a:spcBef>
                <a:spcPct val="0"/>
              </a:spcBef>
            </a:pPr>
            <a:r>
              <a:rPr lang="en-US" sz="2400" dirty="0" smtClean="0">
                <a:solidFill>
                  <a:schemeClr val="bg1">
                    <a:lumMod val="95000"/>
                  </a:schemeClr>
                </a:solidFill>
                <a:latin typeface="Franklin Gothic Heavy"/>
                <a:ea typeface="+mj-ea"/>
                <a:cs typeface="+mj-cs"/>
              </a:rPr>
              <a:t>1. detect a water event</a:t>
            </a:r>
          </a:p>
          <a:p>
            <a:pPr marL="514350" indent="-514350">
              <a:spcBef>
                <a:spcPct val="0"/>
              </a:spcBef>
            </a:pPr>
            <a:endParaRPr lang="en-US" sz="2400" dirty="0" smtClean="0">
              <a:solidFill>
                <a:schemeClr val="bg1">
                  <a:lumMod val="95000"/>
                </a:schemeClr>
              </a:solidFill>
              <a:latin typeface="Franklin Gothic Heavy"/>
              <a:ea typeface="+mj-ea"/>
              <a:cs typeface="+mj-cs"/>
            </a:endParaRPr>
          </a:p>
          <a:p>
            <a:pPr>
              <a:spcBef>
                <a:spcPct val="0"/>
              </a:spcBef>
            </a:pPr>
            <a:r>
              <a:rPr lang="en-US" sz="2400" dirty="0" smtClean="0">
                <a:solidFill>
                  <a:schemeClr val="bg1">
                    <a:lumMod val="95000"/>
                  </a:schemeClr>
                </a:solidFill>
                <a:latin typeface="Franklin Gothic Heavy"/>
                <a:ea typeface="+mj-ea"/>
                <a:cs typeface="+mj-cs"/>
              </a:rPr>
              <a:t>2. classify event as “open” or “close”</a:t>
            </a:r>
          </a:p>
          <a:p>
            <a:pPr>
              <a:spcBef>
                <a:spcPct val="0"/>
              </a:spcBef>
            </a:pPr>
            <a:endParaRPr lang="en-US" sz="2400" dirty="0" smtClean="0">
              <a:solidFill>
                <a:schemeClr val="bg1">
                  <a:lumMod val="95000"/>
                </a:schemeClr>
              </a:solidFill>
              <a:latin typeface="Franklin Gothic Heavy"/>
              <a:ea typeface="+mj-ea"/>
              <a:cs typeface="+mj-cs"/>
            </a:endParaRPr>
          </a:p>
          <a:p>
            <a:pPr>
              <a:spcBef>
                <a:spcPct val="0"/>
              </a:spcBef>
            </a:pPr>
            <a:r>
              <a:rPr lang="en-US" sz="2400" dirty="0" smtClean="0">
                <a:solidFill>
                  <a:schemeClr val="bg1">
                    <a:lumMod val="95000"/>
                  </a:schemeClr>
                </a:solidFill>
                <a:latin typeface="Franklin Gothic Heavy"/>
                <a:ea typeface="+mj-ea"/>
                <a:cs typeface="+mj-cs"/>
              </a:rPr>
              <a:t>3. determine source of event (e.g., toilet, kitchen sink).</a:t>
            </a:r>
          </a:p>
          <a:p>
            <a:pPr>
              <a:spcBef>
                <a:spcPct val="0"/>
              </a:spcBef>
            </a:pPr>
            <a:endParaRPr lang="en-US" sz="2400" dirty="0" smtClean="0">
              <a:solidFill>
                <a:schemeClr val="bg1">
                  <a:lumMod val="95000"/>
                </a:schemeClr>
              </a:solidFill>
              <a:latin typeface="Franklin Gothic Heavy"/>
              <a:ea typeface="+mj-ea"/>
              <a:cs typeface="+mj-cs"/>
            </a:endParaRPr>
          </a:p>
          <a:p>
            <a:pPr>
              <a:spcBef>
                <a:spcPct val="0"/>
              </a:spcBef>
            </a:pPr>
            <a:r>
              <a:rPr lang="en-US" sz="2400" dirty="0" smtClean="0">
                <a:solidFill>
                  <a:schemeClr val="bg1">
                    <a:lumMod val="95000"/>
                  </a:schemeClr>
                </a:solidFill>
                <a:latin typeface="Franklin Gothic Heavy"/>
                <a:ea typeface="+mj-ea"/>
                <a:cs typeface="+mj-cs"/>
              </a:rPr>
              <a:t>4. provide flow estimate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nvGraphicFramePr>
        <p:xfrm>
          <a:off x="838200" y="4648200"/>
          <a:ext cx="7477125"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nvGraphicFramePr>
        <p:xfrm>
          <a:off x="838200" y="4419600"/>
          <a:ext cx="7477125" cy="2209800"/>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angle 29"/>
          <p:cNvSpPr/>
          <p:nvPr/>
        </p:nvSpPr>
        <p:spPr>
          <a:xfrm>
            <a:off x="1828800" y="4876800"/>
            <a:ext cx="6858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3" name="Chart 32"/>
          <p:cNvGraphicFramePr>
            <a:graphicFrameLocks/>
          </p:cNvGraphicFramePr>
          <p:nvPr/>
        </p:nvGraphicFramePr>
        <p:xfrm>
          <a:off x="838200"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nvGraphicFramePr>
        <p:xfrm>
          <a:off x="838200" y="2895600"/>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p:cNvGraphicFramePr>
            <a:graphicFrameLocks/>
          </p:cNvGraphicFramePr>
          <p:nvPr/>
        </p:nvGraphicFramePr>
        <p:xfrm>
          <a:off x="838200" y="2895600"/>
          <a:ext cx="7477125"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7" name="Rectangle 16"/>
          <p:cNvSpPr/>
          <p:nvPr/>
        </p:nvSpPr>
        <p:spPr>
          <a:xfrm>
            <a:off x="1828800" y="2971800"/>
            <a:ext cx="6858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hart 19"/>
          <p:cNvGraphicFramePr>
            <a:graphicFrameLocks/>
          </p:cNvGraphicFramePr>
          <p:nvPr/>
        </p:nvGraphicFramePr>
        <p:xfrm>
          <a:off x="838200" y="762000"/>
          <a:ext cx="7477125" cy="27432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1" name="Chart 30"/>
          <p:cNvGraphicFramePr>
            <a:graphicFrameLocks/>
          </p:cNvGraphicFramePr>
          <p:nvPr/>
        </p:nvGraphicFramePr>
        <p:xfrm>
          <a:off x="838200" y="762000"/>
          <a:ext cx="7477125" cy="2743200"/>
        </p:xfrm>
        <a:graphic>
          <a:graphicData uri="http://schemas.openxmlformats.org/drawingml/2006/chart">
            <c:chart xmlns:c="http://schemas.openxmlformats.org/drawingml/2006/chart" xmlns:r="http://schemas.openxmlformats.org/officeDocument/2006/relationships" r:id="rId9"/>
          </a:graphicData>
        </a:graphic>
      </p:graphicFrame>
      <p:sp>
        <p:nvSpPr>
          <p:cNvPr id="16" name="Rectangle 15"/>
          <p:cNvSpPr/>
          <p:nvPr/>
        </p:nvSpPr>
        <p:spPr>
          <a:xfrm>
            <a:off x="1828800" y="1028700"/>
            <a:ext cx="6324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5400000">
            <a:off x="92178" y="1295376"/>
            <a:ext cx="1107996" cy="1444752"/>
          </a:xfrm>
          <a:prstGeom prst="rect">
            <a:avLst/>
          </a:prstGeom>
          <a:noFill/>
        </p:spPr>
        <p:txBody>
          <a:bodyPr vert="vert270" wrap="square" rtlCol="0">
            <a:spAutoFit/>
          </a:bodyPr>
          <a:lstStyle/>
          <a:p>
            <a:pPr algn="ctr"/>
            <a:r>
              <a:rPr lang="en-US" sz="2000" b="1" dirty="0" smtClean="0"/>
              <a:t>raw pressure (psi)</a:t>
            </a:r>
            <a:endParaRPr lang="en-US" sz="2000" b="1" dirty="0"/>
          </a:p>
        </p:txBody>
      </p:sp>
      <p:sp>
        <p:nvSpPr>
          <p:cNvPr id="12" name="TextBox 11"/>
          <p:cNvSpPr txBox="1"/>
          <p:nvPr/>
        </p:nvSpPr>
        <p:spPr>
          <a:xfrm rot="5400000">
            <a:off x="323791" y="3371790"/>
            <a:ext cx="800219" cy="1447800"/>
          </a:xfrm>
          <a:prstGeom prst="rect">
            <a:avLst/>
          </a:prstGeom>
          <a:noFill/>
        </p:spPr>
        <p:txBody>
          <a:bodyPr vert="vert270" wrap="square" rtlCol="0">
            <a:spAutoFit/>
          </a:bodyPr>
          <a:lstStyle/>
          <a:p>
            <a:pPr algn="ctr"/>
            <a:r>
              <a:rPr lang="en-US" sz="2000" b="1" dirty="0" smtClean="0"/>
              <a:t>smoothed pressure</a:t>
            </a:r>
            <a:endParaRPr lang="en-US" sz="2000" b="1" dirty="0"/>
          </a:p>
        </p:txBody>
      </p:sp>
      <p:sp>
        <p:nvSpPr>
          <p:cNvPr id="13" name="TextBox 12"/>
          <p:cNvSpPr txBox="1"/>
          <p:nvPr/>
        </p:nvSpPr>
        <p:spPr>
          <a:xfrm rot="5400000">
            <a:off x="477678" y="4781610"/>
            <a:ext cx="492443" cy="1447800"/>
          </a:xfrm>
          <a:prstGeom prst="rect">
            <a:avLst/>
          </a:prstGeom>
          <a:noFill/>
        </p:spPr>
        <p:txBody>
          <a:bodyPr vert="vert270" wrap="square" rtlCol="0">
            <a:spAutoFit/>
          </a:bodyPr>
          <a:lstStyle/>
          <a:p>
            <a:pPr algn="ctr"/>
            <a:r>
              <a:rPr lang="en-US" sz="2000" b="1" dirty="0" smtClean="0"/>
              <a:t>derivative</a:t>
            </a:r>
            <a:endParaRPr lang="en-US" sz="2000" b="1" dirty="0"/>
          </a:p>
        </p:txBody>
      </p:sp>
      <p:sp>
        <p:nvSpPr>
          <p:cNvPr id="18" name="Title 12"/>
          <p:cNvSpPr txBox="1">
            <a:spLocks/>
          </p:cNvSpPr>
          <p:nvPr/>
        </p:nvSpPr>
        <p:spPr>
          <a:xfrm>
            <a:off x="304800" y="198438"/>
            <a:ext cx="8229600" cy="7921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dirty="0" smtClean="0">
                <a:solidFill>
                  <a:schemeClr val="tx1">
                    <a:lumMod val="50000"/>
                    <a:lumOff val="50000"/>
                  </a:schemeClr>
                </a:solidFill>
                <a:latin typeface="Franklin Gothic Heavy"/>
                <a:ea typeface="+mj-ea"/>
                <a:cs typeface="+mj-cs"/>
              </a:rPr>
              <a:t>event detection</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
        <p:nvSpPr>
          <p:cNvPr id="26" name="TextBox 25"/>
          <p:cNvSpPr txBox="1"/>
          <p:nvPr/>
        </p:nvSpPr>
        <p:spPr>
          <a:xfrm rot="5400000">
            <a:off x="8404002" y="2495646"/>
            <a:ext cx="492443" cy="1444752"/>
          </a:xfrm>
          <a:prstGeom prst="rect">
            <a:avLst/>
          </a:prstGeom>
          <a:noFill/>
        </p:spPr>
        <p:txBody>
          <a:bodyPr vert="vert270" wrap="square" rtlCol="0">
            <a:spAutoFit/>
          </a:bodyPr>
          <a:lstStyle/>
          <a:p>
            <a:pPr algn="ctr"/>
            <a:r>
              <a:rPr lang="en-US" sz="2000" b="1" dirty="0" smtClean="0"/>
              <a:t>time (s)</a:t>
            </a:r>
            <a:endParaRPr lang="en-US" sz="2000" b="1" dirty="0"/>
          </a:p>
        </p:txBody>
      </p:sp>
      <p:sp>
        <p:nvSpPr>
          <p:cNvPr id="19" name="Rectangle 18"/>
          <p:cNvSpPr/>
          <p:nvPr/>
        </p:nvSpPr>
        <p:spPr>
          <a:xfrm>
            <a:off x="0" y="3352800"/>
            <a:ext cx="9144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4876800"/>
            <a:ext cx="9144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5.55112E-17 L 1.0875 5.55112E-17 " pathEditMode="relative" rAng="0" ptsTypes="AA">
                                      <p:cBhvr>
                                        <p:cTn id="6" dur="1000" fill="hold"/>
                                        <p:tgtEl>
                                          <p:spTgt spid="16"/>
                                        </p:tgtEl>
                                        <p:attrNameLst>
                                          <p:attrName>ppt_x</p:attrName>
                                          <p:attrName>ppt_y</p:attrName>
                                        </p:attrNameLst>
                                      </p:cBhvr>
                                      <p:rCtr x="544"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42" presetClass="path" presetSubtype="0" accel="50000" decel="50000" fill="hold" grpId="0" nodeType="afterEffect">
                                  <p:stCondLst>
                                    <p:cond delay="0"/>
                                  </p:stCondLst>
                                  <p:childTnLst>
                                    <p:animMotion origin="layout" path="M -8.33333E-7 -0.00555 L -8.33333E-7 0.30556 " pathEditMode="relative" rAng="0" ptsTypes="AA">
                                      <p:cBhvr>
                                        <p:cTn id="15" dur="1000" fill="hold"/>
                                        <p:tgtEl>
                                          <p:spTgt spid="31"/>
                                        </p:tgtEl>
                                        <p:attrNameLst>
                                          <p:attrName>ppt_x</p:attrName>
                                          <p:attrName>ppt_y</p:attrName>
                                        </p:attrNameLst>
                                      </p:cBhvr>
                                      <p:rCtr x="0" y="156"/>
                                    </p:animMotion>
                                  </p:childTnLst>
                                </p:cTn>
                              </p:par>
                            </p:childTnLst>
                          </p:cTn>
                        </p:par>
                        <p:par>
                          <p:cTn id="16" fill="hold">
                            <p:stCondLst>
                              <p:cond delay="1000"/>
                            </p:stCondLst>
                            <p:childTnLst>
                              <p:par>
                                <p:cTn id="17" presetID="63" presetClass="path" presetSubtype="0" accel="50000" decel="50000" fill="hold" grpId="0" nodeType="afterEffect">
                                  <p:stCondLst>
                                    <p:cond delay="0"/>
                                  </p:stCondLst>
                                  <p:childTnLst>
                                    <p:animMotion origin="layout" path="M 0 0.02223 L 1.11667 0.02223 " pathEditMode="relative" rAng="0" ptsTypes="AA">
                                      <p:cBhvr>
                                        <p:cTn id="18" dur="1000" fill="hold"/>
                                        <p:tgtEl>
                                          <p:spTgt spid="17"/>
                                        </p:tgtEl>
                                        <p:attrNameLst>
                                          <p:attrName>ppt_x</p:attrName>
                                          <p:attrName>ppt_y</p:attrName>
                                        </p:attrNameLst>
                                      </p:cBhvr>
                                      <p:rCtr x="558" y="0"/>
                                    </p:animMotion>
                                  </p:childTnLst>
                                </p:cTn>
                              </p:par>
                            </p:childTnLst>
                          </p:cTn>
                        </p:par>
                        <p:par>
                          <p:cTn id="19" fill="hold">
                            <p:stCondLst>
                              <p:cond delay="2000"/>
                            </p:stCondLst>
                            <p:childTnLst>
                              <p:par>
                                <p:cTn id="20" presetID="1" presetClass="exit" presetSubtype="0" fill="hold" grpId="1" nodeType="afterEffect">
                                  <p:stCondLst>
                                    <p:cond delay="0"/>
                                  </p:stCondLst>
                                  <p:childTnLst>
                                    <p:set>
                                      <p:cBhvr>
                                        <p:cTn id="21" dur="1" fill="hold">
                                          <p:stCondLst>
                                            <p:cond delay="0"/>
                                          </p:stCondLst>
                                        </p:cTn>
                                        <p:tgtEl>
                                          <p:spTgt spid="31"/>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2000"/>
                            </p:stCondLst>
                            <p:childTnLst>
                              <p:par>
                                <p:cTn id="27" presetID="42" presetClass="path" presetSubtype="0" accel="50000" decel="50000" fill="hold" grpId="0" nodeType="afterEffect">
                                  <p:stCondLst>
                                    <p:cond delay="0"/>
                                  </p:stCondLst>
                                  <p:childTnLst>
                                    <p:animMotion origin="layout" path="M -8.33333E-7 -1.11111E-6 L -8.33333E-7 0.22222 " pathEditMode="relative" rAng="0" ptsTypes="AA">
                                      <p:cBhvr>
                                        <p:cTn id="28" dur="1000" fill="hold"/>
                                        <p:tgtEl>
                                          <p:spTgt spid="22"/>
                                        </p:tgtEl>
                                        <p:attrNameLst>
                                          <p:attrName>ppt_x</p:attrName>
                                          <p:attrName>ppt_y</p:attrName>
                                        </p:attrNameLst>
                                      </p:cBhvr>
                                      <p:rCtr x="0" y="111"/>
                                    </p:animMotion>
                                  </p:childTnLst>
                                </p:cTn>
                              </p:par>
                            </p:childTnLst>
                          </p:cTn>
                        </p:par>
                        <p:par>
                          <p:cTn id="29" fill="hold">
                            <p:stCondLst>
                              <p:cond delay="3000"/>
                            </p:stCondLst>
                            <p:childTnLst>
                              <p:par>
                                <p:cTn id="30" presetID="63" presetClass="path" presetSubtype="0" accel="50000" decel="50000" fill="hold" grpId="0" nodeType="afterEffect">
                                  <p:stCondLst>
                                    <p:cond delay="0"/>
                                  </p:stCondLst>
                                  <p:childTnLst>
                                    <p:animMotion origin="layout" path="M -3.61111E-6 -3.33333E-6 L 1.12483 -3.33333E-6 " pathEditMode="relative" rAng="0" ptsTypes="AA">
                                      <p:cBhvr>
                                        <p:cTn id="31" dur="1000" fill="hold"/>
                                        <p:tgtEl>
                                          <p:spTgt spid="30"/>
                                        </p:tgtEl>
                                        <p:attrNameLst>
                                          <p:attrName>ppt_x</p:attrName>
                                          <p:attrName>ppt_y</p:attrName>
                                        </p:attrNameLst>
                                      </p:cBhvr>
                                      <p:rCtr x="562" y="0"/>
                                    </p:animMotion>
                                  </p:childTnLst>
                                </p:cTn>
                              </p:par>
                            </p:childTnLst>
                          </p:cTn>
                        </p:par>
                        <p:par>
                          <p:cTn id="32" fill="hold">
                            <p:stCondLst>
                              <p:cond delay="4000"/>
                            </p:stCondLst>
                            <p:childTnLst>
                              <p:par>
                                <p:cTn id="33" presetID="1" presetClass="exit" presetSubtype="0" fill="hold" grpId="1" nodeType="after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Graphic spid="22" grpId="0">
        <p:bldAsOne/>
      </p:bldGraphic>
      <p:bldGraphic spid="22" grpId="1">
        <p:bldAsOne/>
      </p:bldGraphic>
      <p:bldP spid="17" grpId="0" animBg="1"/>
      <p:bldGraphic spid="31" grpId="0">
        <p:bldAsOne/>
      </p:bldGraphic>
      <p:bldGraphic spid="31" grpId="1">
        <p:bldAsOne/>
      </p:bldGraphic>
      <p:bldP spid="16" grpId="0" animBg="1"/>
      <p:bldP spid="13" grpId="0"/>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p:cNvGraphicFramePr>
            <a:graphicFrameLocks/>
          </p:cNvGraphicFramePr>
          <p:nvPr/>
        </p:nvGraphicFramePr>
        <p:xfrm>
          <a:off x="838200" y="762000"/>
          <a:ext cx="747712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a:graphicFrameLocks/>
          </p:cNvGraphicFramePr>
          <p:nvPr/>
        </p:nvGraphicFramePr>
        <p:xfrm>
          <a:off x="838200" y="46482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p:cNvGraphicFramePr>
            <a:graphicFrameLocks/>
          </p:cNvGraphicFramePr>
          <p:nvPr/>
        </p:nvGraphicFramePr>
        <p:xfrm>
          <a:off x="838200"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p:cNvGraphicFramePr>
            <a:graphicFrameLocks/>
          </p:cNvGraphicFramePr>
          <p:nvPr/>
        </p:nvGraphicFramePr>
        <p:xfrm>
          <a:off x="838200" y="2895600"/>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a:graphicFrameLocks/>
          </p:cNvGraphicFramePr>
          <p:nvPr/>
        </p:nvGraphicFramePr>
        <p:xfrm>
          <a:off x="838200" y="4419600"/>
          <a:ext cx="7477125" cy="2209800"/>
        </p:xfrm>
        <a:graphic>
          <a:graphicData uri="http://schemas.openxmlformats.org/drawingml/2006/chart">
            <c:chart xmlns:c="http://schemas.openxmlformats.org/drawingml/2006/chart" xmlns:r="http://schemas.openxmlformats.org/officeDocument/2006/relationships" r:id="rId7"/>
          </a:graphicData>
        </a:graphic>
      </p:graphicFrame>
      <p:sp>
        <p:nvSpPr>
          <p:cNvPr id="2" name="Title 1"/>
          <p:cNvSpPr>
            <a:spLocks noGrp="1"/>
          </p:cNvSpPr>
          <p:nvPr>
            <p:ph type="title"/>
          </p:nvPr>
        </p:nvSpPr>
        <p:spPr>
          <a:xfrm>
            <a:off x="304800" y="7938"/>
            <a:ext cx="8229600" cy="795528"/>
          </a:xfrm>
        </p:spPr>
        <p:txBody>
          <a:bodyPr/>
          <a:lstStyle/>
          <a:p>
            <a:pPr algn="l"/>
            <a:r>
              <a:rPr lang="en-US" dirty="0" smtClean="0"/>
              <a:t>event detection</a:t>
            </a:r>
            <a:endParaRPr lang="en-US" dirty="0"/>
          </a:p>
        </p:txBody>
      </p:sp>
      <p:grpSp>
        <p:nvGrpSpPr>
          <p:cNvPr id="3" name="Group 17"/>
          <p:cNvGrpSpPr/>
          <p:nvPr/>
        </p:nvGrpSpPr>
        <p:grpSpPr>
          <a:xfrm>
            <a:off x="1828800" y="914400"/>
            <a:ext cx="6477000" cy="5486400"/>
            <a:chOff x="2057400" y="1013345"/>
            <a:chExt cx="6324600" cy="5158855"/>
          </a:xfrm>
          <a:solidFill>
            <a:schemeClr val="bg1"/>
          </a:solidFill>
        </p:grpSpPr>
        <p:sp>
          <p:nvSpPr>
            <p:cNvPr id="16" name="Rectangle 15"/>
            <p:cNvSpPr/>
            <p:nvPr/>
          </p:nvSpPr>
          <p:spPr>
            <a:xfrm>
              <a:off x="2057400" y="1013345"/>
              <a:ext cx="6324600" cy="1757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3505200"/>
              <a:ext cx="6324600" cy="2667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4"/>
          <p:cNvGrpSpPr/>
          <p:nvPr/>
        </p:nvGrpSpPr>
        <p:grpSpPr>
          <a:xfrm>
            <a:off x="1868724" y="5478959"/>
            <a:ext cx="417276" cy="769441"/>
            <a:chOff x="2057400" y="5358825"/>
            <a:chExt cx="417276" cy="769441"/>
          </a:xfrm>
        </p:grpSpPr>
        <p:sp>
          <p:nvSpPr>
            <p:cNvPr id="21" name="Oval 20"/>
            <p:cNvSpPr/>
            <p:nvPr/>
          </p:nvSpPr>
          <p:spPr>
            <a:xfrm>
              <a:off x="2337516" y="583305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TextBox 21"/>
            <p:cNvSpPr txBox="1"/>
            <p:nvPr/>
          </p:nvSpPr>
          <p:spPr>
            <a:xfrm>
              <a:off x="2057400" y="5358825"/>
              <a:ext cx="304800" cy="769441"/>
            </a:xfrm>
            <a:prstGeom prst="rect">
              <a:avLst/>
            </a:prstGeom>
            <a:solidFill>
              <a:srgbClr val="FFFF00">
                <a:alpha val="50000"/>
              </a:srgbClr>
            </a:solidFill>
          </p:spPr>
          <p:txBody>
            <a:bodyPr wrap="square" rtlCol="0">
              <a:spAutoFit/>
            </a:bodyPr>
            <a:lstStyle/>
            <a:p>
              <a:r>
                <a:rPr lang="en-US" sz="4400" b="1" dirty="0" smtClean="0">
                  <a:solidFill>
                    <a:srgbClr val="FF0000"/>
                  </a:solidFill>
                </a:rPr>
                <a:t>!</a:t>
              </a:r>
              <a:endParaRPr lang="en-US" sz="4400" b="1" dirty="0">
                <a:solidFill>
                  <a:srgbClr val="FF0000"/>
                </a:solidFill>
              </a:endParaRPr>
            </a:p>
          </p:txBody>
        </p:sp>
      </p:grpSp>
      <p:grpSp>
        <p:nvGrpSpPr>
          <p:cNvPr id="5" name="Group 25"/>
          <p:cNvGrpSpPr/>
          <p:nvPr/>
        </p:nvGrpSpPr>
        <p:grpSpPr>
          <a:xfrm>
            <a:off x="2381250" y="4724400"/>
            <a:ext cx="4248150" cy="1238249"/>
            <a:chOff x="2381250" y="4724400"/>
            <a:chExt cx="4248150" cy="1238249"/>
          </a:xfrm>
        </p:grpSpPr>
        <p:sp>
          <p:nvSpPr>
            <p:cNvPr id="23" name="TextBox 22"/>
            <p:cNvSpPr txBox="1"/>
            <p:nvPr/>
          </p:nvSpPr>
          <p:spPr>
            <a:xfrm>
              <a:off x="3657600" y="4724400"/>
              <a:ext cx="2971800" cy="400110"/>
            </a:xfrm>
            <a:prstGeom prst="rect">
              <a:avLst/>
            </a:prstGeom>
            <a:noFill/>
          </p:spPr>
          <p:txBody>
            <a:bodyPr wrap="square" rtlCol="0">
              <a:spAutoFit/>
            </a:bodyPr>
            <a:lstStyle/>
            <a:p>
              <a:r>
                <a:rPr lang="en-US" sz="2000" b="1" dirty="0" smtClean="0">
                  <a:solidFill>
                    <a:srgbClr val="FF0000"/>
                  </a:solidFill>
                </a:rPr>
                <a:t>critical change in pressure</a:t>
              </a:r>
              <a:endParaRPr lang="en-US" sz="2000" b="1" dirty="0">
                <a:solidFill>
                  <a:srgbClr val="FF0000"/>
                </a:solidFill>
              </a:endParaRPr>
            </a:p>
          </p:txBody>
        </p:sp>
        <p:cxnSp>
          <p:nvCxnSpPr>
            <p:cNvPr id="24" name="Straight Arrow Connector 23"/>
            <p:cNvCxnSpPr>
              <a:stCxn id="23" idx="1"/>
            </p:cNvCxnSpPr>
            <p:nvPr/>
          </p:nvCxnSpPr>
          <p:spPr>
            <a:xfrm rot="10800000" flipV="1">
              <a:off x="2381250" y="4924454"/>
              <a:ext cx="1276350" cy="1038195"/>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grpSp>
      <p:sp>
        <p:nvSpPr>
          <p:cNvPr id="39" name="TextBox 38"/>
          <p:cNvSpPr txBox="1"/>
          <p:nvPr/>
        </p:nvSpPr>
        <p:spPr>
          <a:xfrm rot="5400000">
            <a:off x="92178" y="1279422"/>
            <a:ext cx="1107996" cy="1444752"/>
          </a:xfrm>
          <a:prstGeom prst="rect">
            <a:avLst/>
          </a:prstGeom>
          <a:noFill/>
        </p:spPr>
        <p:txBody>
          <a:bodyPr vert="vert270" wrap="square" rtlCol="0">
            <a:spAutoFit/>
          </a:bodyPr>
          <a:lstStyle/>
          <a:p>
            <a:pPr algn="ctr"/>
            <a:r>
              <a:rPr lang="en-US" sz="2000" b="1" dirty="0" smtClean="0"/>
              <a:t>raw pressure (psi)</a:t>
            </a:r>
            <a:endParaRPr lang="en-US" sz="2000" b="1" dirty="0"/>
          </a:p>
        </p:txBody>
      </p:sp>
      <p:sp>
        <p:nvSpPr>
          <p:cNvPr id="40" name="TextBox 39"/>
          <p:cNvSpPr txBox="1"/>
          <p:nvPr/>
        </p:nvSpPr>
        <p:spPr>
          <a:xfrm rot="5400000">
            <a:off x="323791" y="3371790"/>
            <a:ext cx="800219" cy="1447800"/>
          </a:xfrm>
          <a:prstGeom prst="rect">
            <a:avLst/>
          </a:prstGeom>
          <a:noFill/>
        </p:spPr>
        <p:txBody>
          <a:bodyPr vert="vert270" wrap="square" rtlCol="0">
            <a:spAutoFit/>
          </a:bodyPr>
          <a:lstStyle/>
          <a:p>
            <a:pPr algn="ctr"/>
            <a:r>
              <a:rPr lang="en-US" sz="2000" b="1" dirty="0" smtClean="0"/>
              <a:t>smoothed pressure</a:t>
            </a:r>
            <a:endParaRPr lang="en-US" sz="2000" b="1" dirty="0"/>
          </a:p>
        </p:txBody>
      </p:sp>
      <p:sp>
        <p:nvSpPr>
          <p:cNvPr id="41" name="TextBox 40"/>
          <p:cNvSpPr txBox="1"/>
          <p:nvPr/>
        </p:nvSpPr>
        <p:spPr>
          <a:xfrm rot="5400000">
            <a:off x="477678" y="4781610"/>
            <a:ext cx="492443" cy="1447800"/>
          </a:xfrm>
          <a:prstGeom prst="rect">
            <a:avLst/>
          </a:prstGeom>
          <a:noFill/>
        </p:spPr>
        <p:txBody>
          <a:bodyPr vert="vert270" wrap="square" rtlCol="0">
            <a:spAutoFit/>
          </a:bodyPr>
          <a:lstStyle/>
          <a:p>
            <a:pPr algn="ctr"/>
            <a:r>
              <a:rPr lang="en-US" sz="2000" b="1" dirty="0" smtClean="0"/>
              <a:t>derivative</a:t>
            </a:r>
            <a:endParaRPr lang="en-US" sz="2000" b="1" dirty="0"/>
          </a:p>
        </p:txBody>
      </p:sp>
      <p:sp>
        <p:nvSpPr>
          <p:cNvPr id="20" name="TextBox 19"/>
          <p:cNvSpPr txBox="1"/>
          <p:nvPr/>
        </p:nvSpPr>
        <p:spPr>
          <a:xfrm rot="5400000">
            <a:off x="8404002" y="2495646"/>
            <a:ext cx="492443" cy="1444752"/>
          </a:xfrm>
          <a:prstGeom prst="rect">
            <a:avLst/>
          </a:prstGeom>
          <a:noFill/>
        </p:spPr>
        <p:txBody>
          <a:bodyPr vert="vert270" wrap="square" rtlCol="0">
            <a:spAutoFit/>
          </a:bodyPr>
          <a:lstStyle/>
          <a:p>
            <a:pPr algn="ctr"/>
            <a:r>
              <a:rPr lang="en-US" sz="2000" b="1" dirty="0" smtClean="0"/>
              <a:t>time (s)</a:t>
            </a:r>
            <a:endParaRPr lang="en-US" sz="2000" b="1" dirty="0"/>
          </a:p>
        </p:txBody>
      </p:sp>
      <p:sp>
        <p:nvSpPr>
          <p:cNvPr id="25" name="TextBox 24"/>
          <p:cNvSpPr txBox="1"/>
          <p:nvPr/>
        </p:nvSpPr>
        <p:spPr>
          <a:xfrm rot="5400000">
            <a:off x="1271200" y="5919400"/>
            <a:ext cx="553998" cy="1323201"/>
          </a:xfrm>
          <a:prstGeom prst="rect">
            <a:avLst/>
          </a:prstGeom>
          <a:noFill/>
        </p:spPr>
        <p:txBody>
          <a:bodyPr vert="vert270" wrap="square" rtlCol="0">
            <a:spAutoFit/>
          </a:bodyPr>
          <a:lstStyle/>
          <a:p>
            <a:pPr algn="ctr"/>
            <a:r>
              <a:rPr lang="en-US" sz="2400" dirty="0" smtClean="0"/>
              <a:t>time(s)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11667 0 " pathEditMode="relative" rAng="0" ptsTypes="AA">
                                      <p:cBhvr>
                                        <p:cTn id="6" dur="2000" fill="hold"/>
                                        <p:tgtEl>
                                          <p:spTgt spid="3"/>
                                        </p:tgtEl>
                                        <p:attrNameLst>
                                          <p:attrName>ppt_x</p:attrName>
                                          <p:attrName>ppt_y</p:attrName>
                                        </p:attrNameLst>
                                      </p:cBhvr>
                                      <p:rCtr x="58" y="0"/>
                                    </p:animMotion>
                                  </p:childTnLst>
                                </p:cTn>
                              </p:par>
                              <p:par>
                                <p:cTn id="7" presetID="1" presetClass="entr" presetSubtype="0" fill="hold" nodeType="withEffect">
                                  <p:stCondLst>
                                    <p:cond delay="100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research\projects\HomeSensing\Water\BPC\BusinessPlan\water-scarcity-index.jpg"/>
          <p:cNvPicPr>
            <a:picLocks noChangeAspect="1" noChangeArrowheads="1"/>
          </p:cNvPicPr>
          <p:nvPr/>
        </p:nvPicPr>
        <p:blipFill>
          <a:blip r:embed="rId3" cstate="print"/>
          <a:srcRect l="3448" r="6034"/>
          <a:stretch>
            <a:fillRect/>
          </a:stretch>
        </p:blipFill>
        <p:spPr bwMode="auto">
          <a:xfrm>
            <a:off x="0" y="914400"/>
            <a:ext cx="9182100" cy="5474667"/>
          </a:xfrm>
          <a:prstGeom prst="rect">
            <a:avLst/>
          </a:prstGeom>
          <a:noFill/>
        </p:spPr>
      </p:pic>
      <p:sp>
        <p:nvSpPr>
          <p:cNvPr id="13" name="Title 12"/>
          <p:cNvSpPr>
            <a:spLocks noGrp="1"/>
          </p:cNvSpPr>
          <p:nvPr>
            <p:ph type="title"/>
          </p:nvPr>
        </p:nvSpPr>
        <p:spPr>
          <a:xfrm>
            <a:off x="304800" y="198438"/>
            <a:ext cx="8229600" cy="792162"/>
          </a:xfrm>
        </p:spPr>
        <p:txBody>
          <a:bodyPr/>
          <a:lstStyle/>
          <a:p>
            <a:pPr algn="l"/>
            <a:r>
              <a:rPr lang="en-US" dirty="0" smtClean="0">
                <a:solidFill>
                  <a:schemeClr val="tx1">
                    <a:lumMod val="50000"/>
                    <a:lumOff val="50000"/>
                  </a:schemeClr>
                </a:solidFill>
                <a:latin typeface="Franklin Gothic Heavy"/>
              </a:rPr>
              <a:t>water scarcity</a:t>
            </a:r>
            <a:endParaRPr lang="en-US" dirty="0">
              <a:solidFill>
                <a:schemeClr val="tx1">
                  <a:lumMod val="50000"/>
                  <a:lumOff val="50000"/>
                </a:schemeClr>
              </a:solidFill>
              <a:latin typeface="Franklin Gothic Heavy"/>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p:cNvGraphicFramePr>
            <a:graphicFrameLocks/>
          </p:cNvGraphicFramePr>
          <p:nvPr/>
        </p:nvGraphicFramePr>
        <p:xfrm>
          <a:off x="838200" y="762000"/>
          <a:ext cx="747712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a:graphicFrameLocks/>
          </p:cNvGraphicFramePr>
          <p:nvPr/>
        </p:nvGraphicFramePr>
        <p:xfrm>
          <a:off x="838200" y="46482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p:cNvGraphicFramePr>
            <a:graphicFrameLocks/>
          </p:cNvGraphicFramePr>
          <p:nvPr/>
        </p:nvGraphicFramePr>
        <p:xfrm>
          <a:off x="838200"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p:cNvGraphicFramePr>
            <a:graphicFrameLocks/>
          </p:cNvGraphicFramePr>
          <p:nvPr/>
        </p:nvGraphicFramePr>
        <p:xfrm>
          <a:off x="838200" y="2895600"/>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a:graphicFrameLocks/>
          </p:cNvGraphicFramePr>
          <p:nvPr/>
        </p:nvGraphicFramePr>
        <p:xfrm>
          <a:off x="838200" y="4419600"/>
          <a:ext cx="7477125" cy="2209800"/>
        </p:xfrm>
        <a:graphic>
          <a:graphicData uri="http://schemas.openxmlformats.org/drawingml/2006/chart">
            <c:chart xmlns:c="http://schemas.openxmlformats.org/drawingml/2006/chart" xmlns:r="http://schemas.openxmlformats.org/officeDocument/2006/relationships" r:id="rId7"/>
          </a:graphicData>
        </a:graphic>
      </p:graphicFrame>
      <p:sp>
        <p:nvSpPr>
          <p:cNvPr id="2" name="Title 1"/>
          <p:cNvSpPr>
            <a:spLocks noGrp="1"/>
          </p:cNvSpPr>
          <p:nvPr>
            <p:ph type="title"/>
          </p:nvPr>
        </p:nvSpPr>
        <p:spPr>
          <a:xfrm>
            <a:off x="304800" y="7938"/>
            <a:ext cx="8229600" cy="795528"/>
          </a:xfrm>
        </p:spPr>
        <p:txBody>
          <a:bodyPr/>
          <a:lstStyle/>
          <a:p>
            <a:pPr algn="l"/>
            <a:r>
              <a:rPr lang="en-US" dirty="0" smtClean="0"/>
              <a:t>event detection</a:t>
            </a:r>
            <a:endParaRPr lang="en-US" dirty="0"/>
          </a:p>
        </p:txBody>
      </p:sp>
      <p:sp>
        <p:nvSpPr>
          <p:cNvPr id="15" name="TextBox 14"/>
          <p:cNvSpPr txBox="1"/>
          <p:nvPr/>
        </p:nvSpPr>
        <p:spPr>
          <a:xfrm rot="5400000">
            <a:off x="1271200" y="5919400"/>
            <a:ext cx="553998" cy="1323201"/>
          </a:xfrm>
          <a:prstGeom prst="rect">
            <a:avLst/>
          </a:prstGeom>
          <a:noFill/>
        </p:spPr>
        <p:txBody>
          <a:bodyPr vert="vert270" wrap="square" rtlCol="0">
            <a:spAutoFit/>
          </a:bodyPr>
          <a:lstStyle/>
          <a:p>
            <a:pPr algn="ctr"/>
            <a:r>
              <a:rPr lang="en-US" sz="2400" dirty="0" smtClean="0"/>
              <a:t>time(s)</a:t>
            </a:r>
            <a:endParaRPr lang="en-US" sz="2400" dirty="0"/>
          </a:p>
        </p:txBody>
      </p:sp>
      <p:grpSp>
        <p:nvGrpSpPr>
          <p:cNvPr id="3" name="Group 17"/>
          <p:cNvGrpSpPr/>
          <p:nvPr/>
        </p:nvGrpSpPr>
        <p:grpSpPr>
          <a:xfrm>
            <a:off x="2895600" y="990600"/>
            <a:ext cx="5257800" cy="5105400"/>
            <a:chOff x="2057400" y="1066800"/>
            <a:chExt cx="6324600" cy="5105400"/>
          </a:xfrm>
          <a:solidFill>
            <a:schemeClr val="bg1"/>
          </a:solidFill>
        </p:grpSpPr>
        <p:sp>
          <p:nvSpPr>
            <p:cNvPr id="16" name="Rectangle 15"/>
            <p:cNvSpPr/>
            <p:nvPr/>
          </p:nvSpPr>
          <p:spPr>
            <a:xfrm>
              <a:off x="2057400" y="1066800"/>
              <a:ext cx="63246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3581400"/>
              <a:ext cx="6324600" cy="2590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4"/>
          <p:cNvGrpSpPr/>
          <p:nvPr/>
        </p:nvGrpSpPr>
        <p:grpSpPr>
          <a:xfrm>
            <a:off x="1868724" y="5478959"/>
            <a:ext cx="417276" cy="769441"/>
            <a:chOff x="2057400" y="5358825"/>
            <a:chExt cx="417276" cy="769441"/>
          </a:xfrm>
        </p:grpSpPr>
        <p:sp>
          <p:nvSpPr>
            <p:cNvPr id="21" name="Oval 20"/>
            <p:cNvSpPr/>
            <p:nvPr/>
          </p:nvSpPr>
          <p:spPr>
            <a:xfrm>
              <a:off x="2337516" y="583305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TextBox 21"/>
            <p:cNvSpPr txBox="1"/>
            <p:nvPr/>
          </p:nvSpPr>
          <p:spPr>
            <a:xfrm>
              <a:off x="2057400" y="5358825"/>
              <a:ext cx="304800" cy="769441"/>
            </a:xfrm>
            <a:prstGeom prst="rect">
              <a:avLst/>
            </a:prstGeom>
            <a:solidFill>
              <a:srgbClr val="FFFF00">
                <a:alpha val="49000"/>
              </a:srgbClr>
            </a:solidFill>
          </p:spPr>
          <p:txBody>
            <a:bodyPr wrap="square" rtlCol="0">
              <a:spAutoFit/>
            </a:bodyPr>
            <a:lstStyle/>
            <a:p>
              <a:r>
                <a:rPr lang="en-US" sz="4400" b="1" dirty="0" smtClean="0">
                  <a:solidFill>
                    <a:srgbClr val="FF0000"/>
                  </a:solidFill>
                </a:rPr>
                <a:t>!</a:t>
              </a:r>
              <a:endParaRPr lang="en-US" sz="3200" b="1" dirty="0">
                <a:solidFill>
                  <a:srgbClr val="FF0000"/>
                </a:solidFill>
              </a:endParaRPr>
            </a:p>
          </p:txBody>
        </p:sp>
      </p:grpSp>
      <p:grpSp>
        <p:nvGrpSpPr>
          <p:cNvPr id="5" name="Group 25"/>
          <p:cNvGrpSpPr/>
          <p:nvPr/>
        </p:nvGrpSpPr>
        <p:grpSpPr>
          <a:xfrm>
            <a:off x="4024647" y="5027406"/>
            <a:ext cx="417276" cy="769441"/>
            <a:chOff x="2057400" y="5358825"/>
            <a:chExt cx="417276" cy="769441"/>
          </a:xfrm>
        </p:grpSpPr>
        <p:sp>
          <p:nvSpPr>
            <p:cNvPr id="34" name="Oval 33"/>
            <p:cNvSpPr/>
            <p:nvPr/>
          </p:nvSpPr>
          <p:spPr>
            <a:xfrm>
              <a:off x="2337516" y="583305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5" name="TextBox 34"/>
            <p:cNvSpPr txBox="1"/>
            <p:nvPr/>
          </p:nvSpPr>
          <p:spPr>
            <a:xfrm>
              <a:off x="2057400" y="5358825"/>
              <a:ext cx="304800" cy="769441"/>
            </a:xfrm>
            <a:prstGeom prst="rect">
              <a:avLst/>
            </a:prstGeom>
            <a:solidFill>
              <a:srgbClr val="FFFF00">
                <a:alpha val="49000"/>
              </a:srgbClr>
            </a:solidFill>
          </p:spPr>
          <p:txBody>
            <a:bodyPr wrap="square" rtlCol="0">
              <a:spAutoFit/>
            </a:bodyPr>
            <a:lstStyle/>
            <a:p>
              <a:r>
                <a:rPr lang="en-US" sz="4400" b="1" dirty="0" smtClean="0">
                  <a:solidFill>
                    <a:srgbClr val="FF0000"/>
                  </a:solidFill>
                </a:rPr>
                <a:t>!</a:t>
              </a:r>
              <a:endParaRPr lang="en-US" sz="3200" b="1" dirty="0">
                <a:solidFill>
                  <a:srgbClr val="FF0000"/>
                </a:solidFill>
              </a:endParaRPr>
            </a:p>
          </p:txBody>
        </p:sp>
      </p:grpSp>
      <p:grpSp>
        <p:nvGrpSpPr>
          <p:cNvPr id="6" name="Group 28"/>
          <p:cNvGrpSpPr/>
          <p:nvPr/>
        </p:nvGrpSpPr>
        <p:grpSpPr>
          <a:xfrm>
            <a:off x="4572000" y="4544449"/>
            <a:ext cx="3810000" cy="990599"/>
            <a:chOff x="2819400" y="4724400"/>
            <a:chExt cx="3810000" cy="990599"/>
          </a:xfrm>
        </p:grpSpPr>
        <p:sp>
          <p:nvSpPr>
            <p:cNvPr id="37" name="TextBox 36"/>
            <p:cNvSpPr txBox="1"/>
            <p:nvPr/>
          </p:nvSpPr>
          <p:spPr>
            <a:xfrm>
              <a:off x="3657600" y="4724400"/>
              <a:ext cx="2971800" cy="400110"/>
            </a:xfrm>
            <a:prstGeom prst="rect">
              <a:avLst/>
            </a:prstGeom>
            <a:noFill/>
          </p:spPr>
          <p:txBody>
            <a:bodyPr wrap="square" rtlCol="0">
              <a:spAutoFit/>
            </a:bodyPr>
            <a:lstStyle/>
            <a:p>
              <a:r>
                <a:rPr lang="en-US" sz="2000" b="1" dirty="0" smtClean="0">
                  <a:solidFill>
                    <a:srgbClr val="FF0000"/>
                  </a:solidFill>
                </a:rPr>
                <a:t>critical stabilization point</a:t>
              </a:r>
              <a:endParaRPr lang="en-US" sz="2000" b="1" dirty="0">
                <a:solidFill>
                  <a:srgbClr val="FF0000"/>
                </a:solidFill>
              </a:endParaRPr>
            </a:p>
          </p:txBody>
        </p:sp>
        <p:cxnSp>
          <p:nvCxnSpPr>
            <p:cNvPr id="38" name="Straight Arrow Connector 37"/>
            <p:cNvCxnSpPr>
              <a:stCxn id="37" idx="1"/>
            </p:cNvCxnSpPr>
            <p:nvPr/>
          </p:nvCxnSpPr>
          <p:spPr>
            <a:xfrm rot="10800000" flipV="1">
              <a:off x="2819400" y="4924455"/>
              <a:ext cx="838200" cy="790544"/>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grpSp>
      <p:sp>
        <p:nvSpPr>
          <p:cNvPr id="39" name="TextBox 38"/>
          <p:cNvSpPr txBox="1"/>
          <p:nvPr/>
        </p:nvSpPr>
        <p:spPr>
          <a:xfrm rot="5400000">
            <a:off x="92178" y="1279422"/>
            <a:ext cx="1107996" cy="1444752"/>
          </a:xfrm>
          <a:prstGeom prst="rect">
            <a:avLst/>
          </a:prstGeom>
          <a:noFill/>
        </p:spPr>
        <p:txBody>
          <a:bodyPr vert="vert270" wrap="square" rtlCol="0">
            <a:spAutoFit/>
          </a:bodyPr>
          <a:lstStyle/>
          <a:p>
            <a:pPr algn="ctr"/>
            <a:r>
              <a:rPr lang="en-US" sz="2000" b="1" dirty="0" smtClean="0"/>
              <a:t>raw pressure (psi)</a:t>
            </a:r>
            <a:endParaRPr lang="en-US" sz="2000" b="1" dirty="0"/>
          </a:p>
        </p:txBody>
      </p:sp>
      <p:sp>
        <p:nvSpPr>
          <p:cNvPr id="40" name="TextBox 39"/>
          <p:cNvSpPr txBox="1"/>
          <p:nvPr/>
        </p:nvSpPr>
        <p:spPr>
          <a:xfrm rot="5400000">
            <a:off x="323791" y="3371790"/>
            <a:ext cx="800219" cy="1447800"/>
          </a:xfrm>
          <a:prstGeom prst="rect">
            <a:avLst/>
          </a:prstGeom>
          <a:noFill/>
        </p:spPr>
        <p:txBody>
          <a:bodyPr vert="vert270" wrap="square" rtlCol="0">
            <a:spAutoFit/>
          </a:bodyPr>
          <a:lstStyle/>
          <a:p>
            <a:pPr algn="ctr"/>
            <a:r>
              <a:rPr lang="en-US" sz="2000" b="1" dirty="0" smtClean="0"/>
              <a:t>smoothed pressure</a:t>
            </a:r>
            <a:endParaRPr lang="en-US" sz="2000" b="1" dirty="0"/>
          </a:p>
        </p:txBody>
      </p:sp>
      <p:sp>
        <p:nvSpPr>
          <p:cNvPr id="41" name="TextBox 40"/>
          <p:cNvSpPr txBox="1"/>
          <p:nvPr/>
        </p:nvSpPr>
        <p:spPr>
          <a:xfrm rot="5400000">
            <a:off x="477678" y="4781610"/>
            <a:ext cx="492443" cy="1447800"/>
          </a:xfrm>
          <a:prstGeom prst="rect">
            <a:avLst/>
          </a:prstGeom>
          <a:noFill/>
        </p:spPr>
        <p:txBody>
          <a:bodyPr vert="vert270" wrap="square" rtlCol="0">
            <a:spAutoFit/>
          </a:bodyPr>
          <a:lstStyle/>
          <a:p>
            <a:pPr algn="ctr"/>
            <a:r>
              <a:rPr lang="en-US" sz="2000" b="1" dirty="0" smtClean="0"/>
              <a:t>derivative</a:t>
            </a:r>
            <a:endParaRPr lang="en-US" sz="2000" b="1" dirty="0"/>
          </a:p>
        </p:txBody>
      </p:sp>
      <p:sp>
        <p:nvSpPr>
          <p:cNvPr id="24" name="TextBox 23"/>
          <p:cNvSpPr txBox="1"/>
          <p:nvPr/>
        </p:nvSpPr>
        <p:spPr>
          <a:xfrm rot="5400000">
            <a:off x="8404002" y="2495646"/>
            <a:ext cx="492443" cy="1444752"/>
          </a:xfrm>
          <a:prstGeom prst="rect">
            <a:avLst/>
          </a:prstGeom>
          <a:noFill/>
        </p:spPr>
        <p:txBody>
          <a:bodyPr vert="vert270" wrap="square" rtlCol="0">
            <a:spAutoFit/>
          </a:bodyPr>
          <a:lstStyle/>
          <a:p>
            <a:pPr algn="ctr"/>
            <a:r>
              <a:rPr lang="en-US" sz="2000" b="1" dirty="0" smtClean="0"/>
              <a:t>time (s)</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0 L 0.17916 0 " pathEditMode="relative" rAng="0" ptsTypes="AA">
                                      <p:cBhvr>
                                        <p:cTn id="6" dur="2000" fill="hold"/>
                                        <p:tgtEl>
                                          <p:spTgt spid="3"/>
                                        </p:tgtEl>
                                        <p:attrNameLst>
                                          <p:attrName>ppt_x</p:attrName>
                                          <p:attrName>ppt_y</p:attrName>
                                        </p:attrNameLst>
                                      </p:cBhvr>
                                      <p:rCtr x="90" y="0"/>
                                    </p:animMotion>
                                  </p:childTnLst>
                                </p:cTn>
                              </p:par>
                              <p:par>
                                <p:cTn id="7" presetID="1" presetClass="entr" presetSubtype="0" fill="hold" nodeType="withEffect">
                                  <p:stCondLst>
                                    <p:cond delay="150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p:cNvGraphicFramePr>
            <a:graphicFrameLocks/>
          </p:cNvGraphicFramePr>
          <p:nvPr/>
        </p:nvGraphicFramePr>
        <p:xfrm>
          <a:off x="838200" y="762000"/>
          <a:ext cx="747712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a:graphicFrameLocks/>
          </p:cNvGraphicFramePr>
          <p:nvPr/>
        </p:nvGraphicFramePr>
        <p:xfrm>
          <a:off x="838200" y="46482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p:cNvGraphicFramePr>
            <a:graphicFrameLocks/>
          </p:cNvGraphicFramePr>
          <p:nvPr/>
        </p:nvGraphicFramePr>
        <p:xfrm>
          <a:off x="838200"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p:cNvGraphicFramePr>
            <a:graphicFrameLocks/>
          </p:cNvGraphicFramePr>
          <p:nvPr/>
        </p:nvGraphicFramePr>
        <p:xfrm>
          <a:off x="838200" y="2895600"/>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a:graphicFrameLocks/>
          </p:cNvGraphicFramePr>
          <p:nvPr/>
        </p:nvGraphicFramePr>
        <p:xfrm>
          <a:off x="838200" y="4419600"/>
          <a:ext cx="7477125" cy="2209800"/>
        </p:xfrm>
        <a:graphic>
          <a:graphicData uri="http://schemas.openxmlformats.org/drawingml/2006/chart">
            <c:chart xmlns:c="http://schemas.openxmlformats.org/drawingml/2006/chart" xmlns:r="http://schemas.openxmlformats.org/officeDocument/2006/relationships" r:id="rId7"/>
          </a:graphicData>
        </a:graphic>
      </p:graphicFrame>
      <p:sp>
        <p:nvSpPr>
          <p:cNvPr id="2" name="Title 1"/>
          <p:cNvSpPr>
            <a:spLocks noGrp="1"/>
          </p:cNvSpPr>
          <p:nvPr>
            <p:ph type="title"/>
          </p:nvPr>
        </p:nvSpPr>
        <p:spPr>
          <a:xfrm>
            <a:off x="304800" y="7938"/>
            <a:ext cx="8229600" cy="795528"/>
          </a:xfrm>
        </p:spPr>
        <p:txBody>
          <a:bodyPr/>
          <a:lstStyle/>
          <a:p>
            <a:pPr algn="l"/>
            <a:r>
              <a:rPr lang="en-US" dirty="0" smtClean="0"/>
              <a:t>event detection</a:t>
            </a:r>
            <a:endParaRPr lang="en-US" dirty="0"/>
          </a:p>
        </p:txBody>
      </p:sp>
      <p:sp>
        <p:nvSpPr>
          <p:cNvPr id="15" name="TextBox 14"/>
          <p:cNvSpPr txBox="1"/>
          <p:nvPr/>
        </p:nvSpPr>
        <p:spPr>
          <a:xfrm rot="5400000">
            <a:off x="1271200" y="5919400"/>
            <a:ext cx="553998" cy="1323201"/>
          </a:xfrm>
          <a:prstGeom prst="rect">
            <a:avLst/>
          </a:prstGeom>
          <a:noFill/>
        </p:spPr>
        <p:txBody>
          <a:bodyPr vert="vert270" wrap="square" rtlCol="0">
            <a:spAutoFit/>
          </a:bodyPr>
          <a:lstStyle/>
          <a:p>
            <a:pPr algn="ctr"/>
            <a:r>
              <a:rPr lang="en-US" sz="2400" dirty="0" smtClean="0"/>
              <a:t>time(s)</a:t>
            </a:r>
            <a:endParaRPr lang="en-US" sz="2400" dirty="0"/>
          </a:p>
        </p:txBody>
      </p:sp>
      <p:grpSp>
        <p:nvGrpSpPr>
          <p:cNvPr id="3" name="Group 24"/>
          <p:cNvGrpSpPr/>
          <p:nvPr/>
        </p:nvGrpSpPr>
        <p:grpSpPr>
          <a:xfrm>
            <a:off x="1868724" y="5478959"/>
            <a:ext cx="417276" cy="769441"/>
            <a:chOff x="2057400" y="5358825"/>
            <a:chExt cx="417276" cy="769441"/>
          </a:xfrm>
        </p:grpSpPr>
        <p:sp>
          <p:nvSpPr>
            <p:cNvPr id="21" name="Oval 20"/>
            <p:cNvSpPr/>
            <p:nvPr/>
          </p:nvSpPr>
          <p:spPr>
            <a:xfrm>
              <a:off x="2337516" y="583305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TextBox 21"/>
            <p:cNvSpPr txBox="1"/>
            <p:nvPr/>
          </p:nvSpPr>
          <p:spPr>
            <a:xfrm>
              <a:off x="2057400" y="5358825"/>
              <a:ext cx="304800" cy="769441"/>
            </a:xfrm>
            <a:prstGeom prst="rect">
              <a:avLst/>
            </a:prstGeom>
            <a:solidFill>
              <a:srgbClr val="FFFF00">
                <a:alpha val="50000"/>
              </a:srgbClr>
            </a:solidFill>
          </p:spPr>
          <p:txBody>
            <a:bodyPr wrap="square" rtlCol="0">
              <a:spAutoFit/>
            </a:bodyPr>
            <a:lstStyle/>
            <a:p>
              <a:r>
                <a:rPr lang="en-US" sz="4400" b="1" dirty="0" smtClean="0">
                  <a:solidFill>
                    <a:srgbClr val="FF0000"/>
                  </a:solidFill>
                </a:rPr>
                <a:t>!</a:t>
              </a:r>
              <a:endParaRPr lang="en-US" sz="3200" b="1" dirty="0">
                <a:solidFill>
                  <a:srgbClr val="FF0000"/>
                </a:solidFill>
              </a:endParaRPr>
            </a:p>
          </p:txBody>
        </p:sp>
      </p:grpSp>
      <p:grpSp>
        <p:nvGrpSpPr>
          <p:cNvPr id="4" name="Group 25"/>
          <p:cNvGrpSpPr/>
          <p:nvPr/>
        </p:nvGrpSpPr>
        <p:grpSpPr>
          <a:xfrm>
            <a:off x="4024647" y="5027406"/>
            <a:ext cx="417276" cy="769441"/>
            <a:chOff x="2057400" y="5358825"/>
            <a:chExt cx="417276" cy="769441"/>
          </a:xfrm>
        </p:grpSpPr>
        <p:sp>
          <p:nvSpPr>
            <p:cNvPr id="34" name="Oval 33"/>
            <p:cNvSpPr/>
            <p:nvPr/>
          </p:nvSpPr>
          <p:spPr>
            <a:xfrm>
              <a:off x="2337516" y="583305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5" name="TextBox 34"/>
            <p:cNvSpPr txBox="1"/>
            <p:nvPr/>
          </p:nvSpPr>
          <p:spPr>
            <a:xfrm>
              <a:off x="2057400" y="5358825"/>
              <a:ext cx="304800" cy="769441"/>
            </a:xfrm>
            <a:prstGeom prst="rect">
              <a:avLst/>
            </a:prstGeom>
            <a:solidFill>
              <a:srgbClr val="FFFF00">
                <a:alpha val="51000"/>
              </a:srgbClr>
            </a:solidFill>
          </p:spPr>
          <p:txBody>
            <a:bodyPr wrap="square" rtlCol="0">
              <a:spAutoFit/>
            </a:bodyPr>
            <a:lstStyle/>
            <a:p>
              <a:r>
                <a:rPr lang="en-US" sz="4400" b="1" dirty="0" smtClean="0">
                  <a:solidFill>
                    <a:srgbClr val="FF0000"/>
                  </a:solidFill>
                </a:rPr>
                <a:t>!</a:t>
              </a:r>
              <a:endParaRPr lang="en-US" sz="3200" b="1" dirty="0">
                <a:solidFill>
                  <a:srgbClr val="FF0000"/>
                </a:solidFill>
              </a:endParaRPr>
            </a:p>
          </p:txBody>
        </p:sp>
      </p:grpSp>
      <p:sp>
        <p:nvSpPr>
          <p:cNvPr id="39" name="TextBox 38"/>
          <p:cNvSpPr txBox="1"/>
          <p:nvPr/>
        </p:nvSpPr>
        <p:spPr>
          <a:xfrm rot="5400000">
            <a:off x="92178" y="1279422"/>
            <a:ext cx="1107996" cy="1444752"/>
          </a:xfrm>
          <a:prstGeom prst="rect">
            <a:avLst/>
          </a:prstGeom>
          <a:noFill/>
        </p:spPr>
        <p:txBody>
          <a:bodyPr vert="vert270" wrap="square" rtlCol="0">
            <a:spAutoFit/>
          </a:bodyPr>
          <a:lstStyle/>
          <a:p>
            <a:pPr algn="ctr"/>
            <a:r>
              <a:rPr lang="en-US" sz="2000" b="1" dirty="0" smtClean="0"/>
              <a:t>raw pressure (psi)</a:t>
            </a:r>
            <a:endParaRPr lang="en-US" sz="2000" b="1" dirty="0"/>
          </a:p>
        </p:txBody>
      </p:sp>
      <p:sp>
        <p:nvSpPr>
          <p:cNvPr id="40" name="TextBox 39"/>
          <p:cNvSpPr txBox="1"/>
          <p:nvPr/>
        </p:nvSpPr>
        <p:spPr>
          <a:xfrm rot="5400000">
            <a:off x="323791" y="3371790"/>
            <a:ext cx="800219" cy="1447800"/>
          </a:xfrm>
          <a:prstGeom prst="rect">
            <a:avLst/>
          </a:prstGeom>
          <a:noFill/>
        </p:spPr>
        <p:txBody>
          <a:bodyPr vert="vert270" wrap="square" rtlCol="0">
            <a:spAutoFit/>
          </a:bodyPr>
          <a:lstStyle/>
          <a:p>
            <a:pPr algn="ctr"/>
            <a:r>
              <a:rPr lang="en-US" sz="2000" b="1" dirty="0" smtClean="0"/>
              <a:t>smoothed pressure</a:t>
            </a:r>
            <a:endParaRPr lang="en-US" sz="2000" b="1" dirty="0"/>
          </a:p>
        </p:txBody>
      </p:sp>
      <p:sp>
        <p:nvSpPr>
          <p:cNvPr id="41" name="TextBox 40"/>
          <p:cNvSpPr txBox="1"/>
          <p:nvPr/>
        </p:nvSpPr>
        <p:spPr>
          <a:xfrm rot="5400000">
            <a:off x="477678" y="4781610"/>
            <a:ext cx="492443" cy="1447800"/>
          </a:xfrm>
          <a:prstGeom prst="rect">
            <a:avLst/>
          </a:prstGeom>
          <a:noFill/>
        </p:spPr>
        <p:txBody>
          <a:bodyPr vert="vert270" wrap="square" rtlCol="0">
            <a:spAutoFit/>
          </a:bodyPr>
          <a:lstStyle/>
          <a:p>
            <a:pPr algn="ctr"/>
            <a:r>
              <a:rPr lang="en-US" sz="2000" b="1" dirty="0" smtClean="0"/>
              <a:t>derivative</a:t>
            </a:r>
            <a:endParaRPr lang="en-US" sz="2000" b="1" dirty="0"/>
          </a:p>
        </p:txBody>
      </p:sp>
      <p:grpSp>
        <p:nvGrpSpPr>
          <p:cNvPr id="5" name="Group 17"/>
          <p:cNvGrpSpPr/>
          <p:nvPr/>
        </p:nvGrpSpPr>
        <p:grpSpPr>
          <a:xfrm>
            <a:off x="4572000" y="1143000"/>
            <a:ext cx="4114800" cy="4876800"/>
            <a:chOff x="2057400" y="1295400"/>
            <a:chExt cx="6324600" cy="4876800"/>
          </a:xfrm>
          <a:solidFill>
            <a:schemeClr val="bg1"/>
          </a:solidFill>
        </p:grpSpPr>
        <p:sp>
          <p:nvSpPr>
            <p:cNvPr id="28" name="Rectangle 27"/>
            <p:cNvSpPr/>
            <p:nvPr/>
          </p:nvSpPr>
          <p:spPr>
            <a:xfrm>
              <a:off x="2057400" y="1295400"/>
              <a:ext cx="63246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057400" y="3733800"/>
              <a:ext cx="6324600" cy="243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5029200" y="4953000"/>
            <a:ext cx="3657600" cy="584775"/>
          </a:xfrm>
          <a:prstGeom prst="rect">
            <a:avLst/>
          </a:prstGeom>
          <a:noFill/>
        </p:spPr>
        <p:txBody>
          <a:bodyPr wrap="square" rtlCol="0">
            <a:spAutoFit/>
          </a:bodyPr>
          <a:lstStyle/>
          <a:p>
            <a:pPr algn="ctr"/>
            <a:r>
              <a:rPr lang="en-US" sz="3200" b="1" dirty="0" smtClean="0">
                <a:solidFill>
                  <a:srgbClr val="FF0000"/>
                </a:solidFill>
              </a:rPr>
              <a:t>=  valve open event</a:t>
            </a:r>
            <a:endParaRPr lang="en-US" sz="3200" b="1" dirty="0">
              <a:solidFill>
                <a:srgbClr val="FF0000"/>
              </a:solidFill>
            </a:endParaRPr>
          </a:p>
        </p:txBody>
      </p:sp>
      <p:grpSp>
        <p:nvGrpSpPr>
          <p:cNvPr id="8" name="Group 36"/>
          <p:cNvGrpSpPr/>
          <p:nvPr/>
        </p:nvGrpSpPr>
        <p:grpSpPr>
          <a:xfrm>
            <a:off x="2133600" y="3862450"/>
            <a:ext cx="5696604" cy="404750"/>
            <a:chOff x="2133600" y="3862450"/>
            <a:chExt cx="5696604" cy="404750"/>
          </a:xfrm>
        </p:grpSpPr>
        <p:sp>
          <p:nvSpPr>
            <p:cNvPr id="50" name="Oval 49"/>
            <p:cNvSpPr/>
            <p:nvPr/>
          </p:nvSpPr>
          <p:spPr>
            <a:xfrm>
              <a:off x="2133600" y="386245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1" name="Oval 50"/>
            <p:cNvSpPr/>
            <p:nvPr/>
          </p:nvSpPr>
          <p:spPr>
            <a:xfrm>
              <a:off x="4495800" y="41276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52" name="Straight Connector 51"/>
            <p:cNvCxnSpPr/>
            <p:nvPr/>
          </p:nvCxnSpPr>
          <p:spPr>
            <a:xfrm>
              <a:off x="2270760" y="3915264"/>
              <a:ext cx="2560320" cy="762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858404" y="3867090"/>
              <a:ext cx="2971800" cy="400110"/>
            </a:xfrm>
            <a:prstGeom prst="rect">
              <a:avLst/>
            </a:prstGeom>
            <a:noFill/>
          </p:spPr>
          <p:txBody>
            <a:bodyPr wrap="square" rtlCol="0">
              <a:spAutoFit/>
            </a:bodyPr>
            <a:lstStyle/>
            <a:p>
              <a:r>
                <a:rPr lang="en-US" sz="2000" b="1" dirty="0" smtClean="0">
                  <a:solidFill>
                    <a:srgbClr val="FF0000"/>
                  </a:solidFill>
                </a:rPr>
                <a:t>pressure decrease</a:t>
              </a:r>
              <a:endParaRPr lang="en-US" sz="2000" b="1" dirty="0">
                <a:solidFill>
                  <a:srgbClr val="FF0000"/>
                </a:solidFill>
              </a:endParaRPr>
            </a:p>
          </p:txBody>
        </p:sp>
      </p:grpSp>
      <p:sp>
        <p:nvSpPr>
          <p:cNvPr id="48" name="TextBox 47"/>
          <p:cNvSpPr txBox="1"/>
          <p:nvPr/>
        </p:nvSpPr>
        <p:spPr>
          <a:xfrm>
            <a:off x="4876800" y="4114800"/>
            <a:ext cx="1905000" cy="1015663"/>
          </a:xfrm>
          <a:prstGeom prst="rect">
            <a:avLst/>
          </a:prstGeom>
          <a:noFill/>
        </p:spPr>
        <p:txBody>
          <a:bodyPr wrap="square" rtlCol="0">
            <a:spAutoFit/>
          </a:bodyPr>
          <a:lstStyle/>
          <a:p>
            <a:pPr algn="ctr"/>
            <a:r>
              <a:rPr lang="en-US" sz="2000" b="1" dirty="0" smtClean="0">
                <a:solidFill>
                  <a:srgbClr val="FF0000"/>
                </a:solidFill>
              </a:rPr>
              <a:t>and </a:t>
            </a:r>
          </a:p>
          <a:p>
            <a:pPr algn="ctr"/>
            <a:r>
              <a:rPr lang="en-US" sz="2000" b="1" dirty="0" smtClean="0">
                <a:solidFill>
                  <a:srgbClr val="FF0000"/>
                </a:solidFill>
              </a:rPr>
              <a:t>negative initial</a:t>
            </a:r>
          </a:p>
          <a:p>
            <a:pPr algn="ctr"/>
            <a:r>
              <a:rPr lang="en-US" sz="2000" b="1" dirty="0" smtClean="0">
                <a:solidFill>
                  <a:srgbClr val="FF0000"/>
                </a:solidFill>
              </a:rPr>
              <a:t> derivative </a:t>
            </a:r>
            <a:endParaRPr lang="en-US" sz="2000" b="1" dirty="0">
              <a:solidFill>
                <a:srgbClr val="FF0000"/>
              </a:solidFill>
            </a:endParaRPr>
          </a:p>
        </p:txBody>
      </p:sp>
      <p:cxnSp>
        <p:nvCxnSpPr>
          <p:cNvPr id="49" name="Straight Arrow Connector 48"/>
          <p:cNvCxnSpPr/>
          <p:nvPr/>
        </p:nvCxnSpPr>
        <p:spPr>
          <a:xfrm rot="10800000" flipV="1">
            <a:off x="2208212" y="4724400"/>
            <a:ext cx="2668588"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133600" y="894910"/>
            <a:ext cx="2438400" cy="2011680"/>
          </a:xfrm>
          <a:prstGeom prst="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8" name="TextBox 37"/>
          <p:cNvSpPr txBox="1"/>
          <p:nvPr/>
        </p:nvSpPr>
        <p:spPr>
          <a:xfrm rot="5400000">
            <a:off x="8404002" y="2495646"/>
            <a:ext cx="492443" cy="1444752"/>
          </a:xfrm>
          <a:prstGeom prst="rect">
            <a:avLst/>
          </a:prstGeom>
          <a:noFill/>
        </p:spPr>
        <p:txBody>
          <a:bodyPr vert="vert270" wrap="square" rtlCol="0">
            <a:spAutoFit/>
          </a:bodyPr>
          <a:lstStyle/>
          <a:p>
            <a:pPr algn="ctr"/>
            <a:r>
              <a:rPr lang="en-US" sz="2000" b="1" dirty="0" smtClean="0"/>
              <a:t>time (s)</a:t>
            </a:r>
            <a:endParaRPr lang="en-US" sz="2000" b="1" dirty="0"/>
          </a:p>
        </p:txBody>
      </p:sp>
      <p:sp>
        <p:nvSpPr>
          <p:cNvPr id="36" name="TextBox 35"/>
          <p:cNvSpPr txBox="1"/>
          <p:nvPr/>
        </p:nvSpPr>
        <p:spPr>
          <a:xfrm>
            <a:off x="2133600" y="901010"/>
            <a:ext cx="2438400" cy="707886"/>
          </a:xfrm>
          <a:prstGeom prst="rect">
            <a:avLst/>
          </a:prstGeom>
          <a:noFill/>
        </p:spPr>
        <p:txBody>
          <a:bodyPr wrap="square" rtlCol="0">
            <a:spAutoFit/>
          </a:bodyPr>
          <a:lstStyle/>
          <a:p>
            <a:pPr algn="ctr"/>
            <a:r>
              <a:rPr lang="en-US" sz="2000" b="1" dirty="0" smtClean="0">
                <a:solidFill>
                  <a:schemeClr val="tx2"/>
                </a:solidFill>
              </a:rPr>
              <a:t>automatically detected event</a:t>
            </a:r>
            <a:endParaRPr lang="en-US" sz="2000" b="1" dirty="0">
              <a:solidFill>
                <a:schemeClr val="tx2"/>
              </a:solidFill>
            </a:endParaRPr>
          </a:p>
        </p:txBody>
      </p:sp>
      <p:cxnSp>
        <p:nvCxnSpPr>
          <p:cNvPr id="56" name="Straight Arrow Connector 55"/>
          <p:cNvCxnSpPr/>
          <p:nvPr/>
        </p:nvCxnSpPr>
        <p:spPr>
          <a:xfrm rot="5400000">
            <a:off x="4609048" y="4092724"/>
            <a:ext cx="320040" cy="1588"/>
          </a:xfrm>
          <a:prstGeom prst="straightConnector1">
            <a:avLst/>
          </a:prstGeom>
          <a:ln>
            <a:solidFill>
              <a:srgbClr val="FF0000"/>
            </a:solidFill>
            <a:headEnd type="triangle"/>
            <a:tailEnd type="triangle"/>
          </a:ln>
          <a:effectLst/>
        </p:spPr>
        <p:style>
          <a:lnRef idx="2">
            <a:schemeClr val="accent2"/>
          </a:lnRef>
          <a:fillRef idx="0">
            <a:schemeClr val="accent2"/>
          </a:fillRef>
          <a:effectRef idx="1">
            <a:schemeClr val="accent2"/>
          </a:effectRef>
          <a:fontRef idx="minor">
            <a:schemeClr val="tx1"/>
          </a:fontRef>
        </p:style>
      </p:cxnSp>
      <p:sp>
        <p:nvSpPr>
          <p:cNvPr id="33" name="TextBox 32"/>
          <p:cNvSpPr txBox="1"/>
          <p:nvPr/>
        </p:nvSpPr>
        <p:spPr>
          <a:xfrm>
            <a:off x="2133600" y="901010"/>
            <a:ext cx="2438400" cy="400110"/>
          </a:xfrm>
          <a:prstGeom prst="rect">
            <a:avLst/>
          </a:prstGeom>
          <a:noFill/>
        </p:spPr>
        <p:txBody>
          <a:bodyPr wrap="square" rtlCol="0">
            <a:spAutoFit/>
          </a:bodyPr>
          <a:lstStyle/>
          <a:p>
            <a:pPr algn="ctr"/>
            <a:r>
              <a:rPr lang="en-US" sz="2000" b="1" dirty="0" smtClean="0">
                <a:solidFill>
                  <a:schemeClr val="tx2"/>
                </a:solidFill>
              </a:rPr>
              <a:t>valve open event</a:t>
            </a:r>
            <a:endParaRPr lang="en-US" sz="20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par>
                                <p:cTn id="22" presetID="1" presetClass="exit"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p:bldP spid="36"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p:cNvGraphicFramePr>
            <a:graphicFrameLocks/>
          </p:cNvGraphicFramePr>
          <p:nvPr/>
        </p:nvGraphicFramePr>
        <p:xfrm>
          <a:off x="838200" y="762000"/>
          <a:ext cx="747712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a:graphicFrameLocks/>
          </p:cNvGraphicFramePr>
          <p:nvPr/>
        </p:nvGraphicFramePr>
        <p:xfrm>
          <a:off x="838200" y="46482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p:cNvGraphicFramePr>
            <a:graphicFrameLocks/>
          </p:cNvGraphicFramePr>
          <p:nvPr/>
        </p:nvGraphicFramePr>
        <p:xfrm>
          <a:off x="838200"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p:cNvGraphicFramePr>
            <a:graphicFrameLocks/>
          </p:cNvGraphicFramePr>
          <p:nvPr/>
        </p:nvGraphicFramePr>
        <p:xfrm>
          <a:off x="838200" y="2895600"/>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a:graphicFrameLocks/>
          </p:cNvGraphicFramePr>
          <p:nvPr/>
        </p:nvGraphicFramePr>
        <p:xfrm>
          <a:off x="838200" y="4419600"/>
          <a:ext cx="7477125" cy="2209800"/>
        </p:xfrm>
        <a:graphic>
          <a:graphicData uri="http://schemas.openxmlformats.org/drawingml/2006/chart">
            <c:chart xmlns:c="http://schemas.openxmlformats.org/drawingml/2006/chart" xmlns:r="http://schemas.openxmlformats.org/officeDocument/2006/relationships" r:id="rId7"/>
          </a:graphicData>
        </a:graphic>
      </p:graphicFrame>
      <p:sp>
        <p:nvSpPr>
          <p:cNvPr id="2" name="Title 1"/>
          <p:cNvSpPr>
            <a:spLocks noGrp="1"/>
          </p:cNvSpPr>
          <p:nvPr>
            <p:ph type="title"/>
          </p:nvPr>
        </p:nvSpPr>
        <p:spPr>
          <a:xfrm>
            <a:off x="304800" y="7938"/>
            <a:ext cx="8229600" cy="795528"/>
          </a:xfrm>
        </p:spPr>
        <p:txBody>
          <a:bodyPr/>
          <a:lstStyle/>
          <a:p>
            <a:pPr algn="l"/>
            <a:r>
              <a:rPr lang="en-US" dirty="0" smtClean="0"/>
              <a:t>event detection</a:t>
            </a:r>
            <a:endParaRPr lang="en-US" dirty="0"/>
          </a:p>
        </p:txBody>
      </p:sp>
      <p:sp>
        <p:nvSpPr>
          <p:cNvPr id="15" name="TextBox 14"/>
          <p:cNvSpPr txBox="1"/>
          <p:nvPr/>
        </p:nvSpPr>
        <p:spPr>
          <a:xfrm rot="5400000">
            <a:off x="1271200" y="5919400"/>
            <a:ext cx="553998" cy="1323201"/>
          </a:xfrm>
          <a:prstGeom prst="rect">
            <a:avLst/>
          </a:prstGeom>
          <a:noFill/>
        </p:spPr>
        <p:txBody>
          <a:bodyPr vert="vert270" wrap="square" rtlCol="0">
            <a:spAutoFit/>
          </a:bodyPr>
          <a:lstStyle/>
          <a:p>
            <a:pPr algn="ctr"/>
            <a:r>
              <a:rPr lang="en-US" sz="2400" dirty="0" smtClean="0"/>
              <a:t>time(s)</a:t>
            </a:r>
            <a:endParaRPr lang="en-US" sz="2400" dirty="0"/>
          </a:p>
        </p:txBody>
      </p:sp>
      <p:sp>
        <p:nvSpPr>
          <p:cNvPr id="39" name="TextBox 38"/>
          <p:cNvSpPr txBox="1"/>
          <p:nvPr/>
        </p:nvSpPr>
        <p:spPr>
          <a:xfrm rot="5400000">
            <a:off x="92178" y="1279422"/>
            <a:ext cx="1107996" cy="1444752"/>
          </a:xfrm>
          <a:prstGeom prst="rect">
            <a:avLst/>
          </a:prstGeom>
          <a:noFill/>
        </p:spPr>
        <p:txBody>
          <a:bodyPr vert="vert270" wrap="square" rtlCol="0">
            <a:spAutoFit/>
          </a:bodyPr>
          <a:lstStyle/>
          <a:p>
            <a:pPr algn="ctr"/>
            <a:r>
              <a:rPr lang="en-US" sz="2000" b="1" dirty="0" smtClean="0"/>
              <a:t>raw pressure (psi)</a:t>
            </a:r>
            <a:endParaRPr lang="en-US" sz="2000" b="1" dirty="0"/>
          </a:p>
        </p:txBody>
      </p:sp>
      <p:sp>
        <p:nvSpPr>
          <p:cNvPr id="40" name="TextBox 39"/>
          <p:cNvSpPr txBox="1"/>
          <p:nvPr/>
        </p:nvSpPr>
        <p:spPr>
          <a:xfrm rot="5400000">
            <a:off x="323791" y="3371790"/>
            <a:ext cx="800219" cy="1447800"/>
          </a:xfrm>
          <a:prstGeom prst="rect">
            <a:avLst/>
          </a:prstGeom>
          <a:noFill/>
        </p:spPr>
        <p:txBody>
          <a:bodyPr vert="vert270" wrap="square" rtlCol="0">
            <a:spAutoFit/>
          </a:bodyPr>
          <a:lstStyle/>
          <a:p>
            <a:pPr algn="ctr"/>
            <a:r>
              <a:rPr lang="en-US" sz="2000" b="1" dirty="0" smtClean="0"/>
              <a:t>smoothed pressure</a:t>
            </a:r>
            <a:endParaRPr lang="en-US" sz="2000" b="1" dirty="0"/>
          </a:p>
        </p:txBody>
      </p:sp>
      <p:sp>
        <p:nvSpPr>
          <p:cNvPr id="41" name="TextBox 40"/>
          <p:cNvSpPr txBox="1"/>
          <p:nvPr/>
        </p:nvSpPr>
        <p:spPr>
          <a:xfrm rot="5400000">
            <a:off x="477678" y="4781610"/>
            <a:ext cx="492443" cy="1447800"/>
          </a:xfrm>
          <a:prstGeom prst="rect">
            <a:avLst/>
          </a:prstGeom>
          <a:noFill/>
        </p:spPr>
        <p:txBody>
          <a:bodyPr vert="vert270" wrap="square" rtlCol="0">
            <a:spAutoFit/>
          </a:bodyPr>
          <a:lstStyle/>
          <a:p>
            <a:pPr algn="ctr"/>
            <a:r>
              <a:rPr lang="en-US" sz="2000" b="1" dirty="0" smtClean="0"/>
              <a:t>derivative</a:t>
            </a:r>
            <a:endParaRPr lang="en-US" sz="2000" b="1" dirty="0"/>
          </a:p>
        </p:txBody>
      </p:sp>
      <p:grpSp>
        <p:nvGrpSpPr>
          <p:cNvPr id="3" name="Group 17"/>
          <p:cNvGrpSpPr/>
          <p:nvPr/>
        </p:nvGrpSpPr>
        <p:grpSpPr>
          <a:xfrm>
            <a:off x="4572000" y="990600"/>
            <a:ext cx="3581400" cy="5181600"/>
            <a:chOff x="2057400" y="990600"/>
            <a:chExt cx="6324600" cy="5181600"/>
          </a:xfrm>
          <a:solidFill>
            <a:schemeClr val="bg1"/>
          </a:solidFill>
        </p:grpSpPr>
        <p:sp>
          <p:nvSpPr>
            <p:cNvPr id="38" name="Rectangle 37"/>
            <p:cNvSpPr/>
            <p:nvPr/>
          </p:nvSpPr>
          <p:spPr>
            <a:xfrm>
              <a:off x="2057400" y="990600"/>
              <a:ext cx="63246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057400" y="3505200"/>
              <a:ext cx="6324600" cy="2667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4"/>
          <p:cNvGrpSpPr/>
          <p:nvPr/>
        </p:nvGrpSpPr>
        <p:grpSpPr>
          <a:xfrm>
            <a:off x="4267200" y="4468248"/>
            <a:ext cx="417276" cy="769441"/>
            <a:chOff x="2057400" y="5358825"/>
            <a:chExt cx="417276" cy="769441"/>
          </a:xfrm>
        </p:grpSpPr>
        <p:sp>
          <p:nvSpPr>
            <p:cNvPr id="47" name="Oval 46"/>
            <p:cNvSpPr/>
            <p:nvPr/>
          </p:nvSpPr>
          <p:spPr>
            <a:xfrm>
              <a:off x="2337516" y="583305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6" name="TextBox 55"/>
            <p:cNvSpPr txBox="1"/>
            <p:nvPr/>
          </p:nvSpPr>
          <p:spPr>
            <a:xfrm>
              <a:off x="2057400" y="5358825"/>
              <a:ext cx="304800" cy="769441"/>
            </a:xfrm>
            <a:prstGeom prst="rect">
              <a:avLst/>
            </a:prstGeom>
            <a:solidFill>
              <a:srgbClr val="FFFF00">
                <a:alpha val="43000"/>
              </a:srgbClr>
            </a:solidFill>
          </p:spPr>
          <p:txBody>
            <a:bodyPr wrap="square" rtlCol="0">
              <a:spAutoFit/>
            </a:bodyPr>
            <a:lstStyle/>
            <a:p>
              <a:r>
                <a:rPr lang="en-US" sz="4400" b="1" dirty="0" smtClean="0">
                  <a:solidFill>
                    <a:srgbClr val="FF0000"/>
                  </a:solidFill>
                </a:rPr>
                <a:t>!</a:t>
              </a:r>
              <a:endParaRPr lang="en-US" sz="3200" b="1" dirty="0">
                <a:solidFill>
                  <a:srgbClr val="FF0000"/>
                </a:solidFill>
              </a:endParaRPr>
            </a:p>
          </p:txBody>
        </p:sp>
      </p:grpSp>
      <p:grpSp>
        <p:nvGrpSpPr>
          <p:cNvPr id="5" name="Group 37"/>
          <p:cNvGrpSpPr/>
          <p:nvPr/>
        </p:nvGrpSpPr>
        <p:grpSpPr>
          <a:xfrm>
            <a:off x="7136829" y="5027406"/>
            <a:ext cx="417276" cy="769441"/>
            <a:chOff x="2057400" y="5358825"/>
            <a:chExt cx="417276" cy="769441"/>
          </a:xfrm>
        </p:grpSpPr>
        <p:sp>
          <p:nvSpPr>
            <p:cNvPr id="58" name="Oval 57"/>
            <p:cNvSpPr/>
            <p:nvPr/>
          </p:nvSpPr>
          <p:spPr>
            <a:xfrm>
              <a:off x="2337516" y="583305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9" name="TextBox 58"/>
            <p:cNvSpPr txBox="1"/>
            <p:nvPr/>
          </p:nvSpPr>
          <p:spPr>
            <a:xfrm>
              <a:off x="2057400" y="5358825"/>
              <a:ext cx="304800" cy="769441"/>
            </a:xfrm>
            <a:prstGeom prst="rect">
              <a:avLst/>
            </a:prstGeom>
            <a:solidFill>
              <a:srgbClr val="FFFF00">
                <a:alpha val="51000"/>
              </a:srgbClr>
            </a:solidFill>
          </p:spPr>
          <p:txBody>
            <a:bodyPr wrap="square" rtlCol="0">
              <a:spAutoFit/>
            </a:bodyPr>
            <a:lstStyle/>
            <a:p>
              <a:r>
                <a:rPr lang="en-US" sz="4400" b="1" dirty="0" smtClean="0">
                  <a:solidFill>
                    <a:srgbClr val="FF0000"/>
                  </a:solidFill>
                </a:rPr>
                <a:t>!</a:t>
              </a:r>
              <a:endParaRPr lang="en-US" sz="3200" b="1" dirty="0">
                <a:solidFill>
                  <a:srgbClr val="FF0000"/>
                </a:solidFill>
              </a:endParaRPr>
            </a:p>
          </p:txBody>
        </p:sp>
      </p:grpSp>
      <p:sp>
        <p:nvSpPr>
          <p:cNvPr id="22" name="Rectangle 21"/>
          <p:cNvSpPr/>
          <p:nvPr/>
        </p:nvSpPr>
        <p:spPr>
          <a:xfrm>
            <a:off x="2133600" y="894910"/>
            <a:ext cx="2438400" cy="2011680"/>
          </a:xfrm>
          <a:prstGeom prst="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TextBox 22"/>
          <p:cNvSpPr txBox="1"/>
          <p:nvPr/>
        </p:nvSpPr>
        <p:spPr>
          <a:xfrm>
            <a:off x="2133600" y="901010"/>
            <a:ext cx="2438400" cy="400110"/>
          </a:xfrm>
          <a:prstGeom prst="rect">
            <a:avLst/>
          </a:prstGeom>
          <a:noFill/>
        </p:spPr>
        <p:txBody>
          <a:bodyPr wrap="square" rtlCol="0">
            <a:spAutoFit/>
          </a:bodyPr>
          <a:lstStyle/>
          <a:p>
            <a:pPr algn="ctr"/>
            <a:r>
              <a:rPr lang="en-US" sz="2000" b="1" dirty="0" smtClean="0">
                <a:solidFill>
                  <a:schemeClr val="tx2"/>
                </a:solidFill>
              </a:rPr>
              <a:t>valve open event</a:t>
            </a:r>
            <a:endParaRPr lang="en-US" sz="20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1.21184E-6 L 0.3875 -1.21184E-6 " pathEditMode="relative" rAng="0" ptsTypes="AA">
                                      <p:cBhvr>
                                        <p:cTn id="6" dur="2000" fill="hold"/>
                                        <p:tgtEl>
                                          <p:spTgt spid="3"/>
                                        </p:tgtEl>
                                        <p:attrNameLst>
                                          <p:attrName>ppt_x</p:attrName>
                                          <p:attrName>ppt_y</p:attrName>
                                        </p:attrNameLst>
                                      </p:cBhvr>
                                      <p:rCtr x="194" y="0"/>
                                    </p:animMotion>
                                  </p:childTnLst>
                                </p:cTn>
                              </p:par>
                              <p:par>
                                <p:cTn id="7" presetID="1" presetClass="entr" presetSubtype="0"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17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p:cNvGraphicFramePr>
            <a:graphicFrameLocks/>
          </p:cNvGraphicFramePr>
          <p:nvPr/>
        </p:nvGraphicFramePr>
        <p:xfrm>
          <a:off x="838200" y="762000"/>
          <a:ext cx="747712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a:graphicFrameLocks/>
          </p:cNvGraphicFramePr>
          <p:nvPr/>
        </p:nvGraphicFramePr>
        <p:xfrm>
          <a:off x="838200" y="46482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p:cNvGraphicFramePr>
            <a:graphicFrameLocks/>
          </p:cNvGraphicFramePr>
          <p:nvPr/>
        </p:nvGraphicFramePr>
        <p:xfrm>
          <a:off x="838200"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p:cNvGraphicFramePr>
            <a:graphicFrameLocks/>
          </p:cNvGraphicFramePr>
          <p:nvPr/>
        </p:nvGraphicFramePr>
        <p:xfrm>
          <a:off x="838200" y="2895600"/>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a:graphicFrameLocks/>
          </p:cNvGraphicFramePr>
          <p:nvPr/>
        </p:nvGraphicFramePr>
        <p:xfrm>
          <a:off x="838200" y="4419600"/>
          <a:ext cx="7477125" cy="2209800"/>
        </p:xfrm>
        <a:graphic>
          <a:graphicData uri="http://schemas.openxmlformats.org/drawingml/2006/chart">
            <c:chart xmlns:c="http://schemas.openxmlformats.org/drawingml/2006/chart" xmlns:r="http://schemas.openxmlformats.org/officeDocument/2006/relationships" r:id="rId7"/>
          </a:graphicData>
        </a:graphic>
      </p:graphicFrame>
      <p:sp>
        <p:nvSpPr>
          <p:cNvPr id="2" name="Title 1"/>
          <p:cNvSpPr>
            <a:spLocks noGrp="1"/>
          </p:cNvSpPr>
          <p:nvPr>
            <p:ph type="title"/>
          </p:nvPr>
        </p:nvSpPr>
        <p:spPr>
          <a:xfrm>
            <a:off x="304800" y="7938"/>
            <a:ext cx="8229600" cy="795528"/>
          </a:xfrm>
        </p:spPr>
        <p:txBody>
          <a:bodyPr/>
          <a:lstStyle/>
          <a:p>
            <a:pPr algn="l"/>
            <a:r>
              <a:rPr lang="en-US" dirty="0" smtClean="0"/>
              <a:t>event detection</a:t>
            </a:r>
            <a:endParaRPr lang="en-US" dirty="0"/>
          </a:p>
        </p:txBody>
      </p:sp>
      <p:sp>
        <p:nvSpPr>
          <p:cNvPr id="15" name="TextBox 14"/>
          <p:cNvSpPr txBox="1"/>
          <p:nvPr/>
        </p:nvSpPr>
        <p:spPr>
          <a:xfrm rot="5400000">
            <a:off x="1271200" y="5919400"/>
            <a:ext cx="553998" cy="1323201"/>
          </a:xfrm>
          <a:prstGeom prst="rect">
            <a:avLst/>
          </a:prstGeom>
          <a:noFill/>
        </p:spPr>
        <p:txBody>
          <a:bodyPr vert="vert270" wrap="square" rtlCol="0">
            <a:spAutoFit/>
          </a:bodyPr>
          <a:lstStyle/>
          <a:p>
            <a:pPr algn="ctr"/>
            <a:r>
              <a:rPr lang="en-US" sz="2400" b="1" dirty="0" smtClean="0"/>
              <a:t>time(s)</a:t>
            </a:r>
            <a:endParaRPr lang="en-US" sz="2400" b="1" dirty="0"/>
          </a:p>
        </p:txBody>
      </p:sp>
      <p:sp>
        <p:nvSpPr>
          <p:cNvPr id="39" name="TextBox 38"/>
          <p:cNvSpPr txBox="1"/>
          <p:nvPr/>
        </p:nvSpPr>
        <p:spPr>
          <a:xfrm rot="5400000">
            <a:off x="92178" y="1279422"/>
            <a:ext cx="1107996" cy="1444752"/>
          </a:xfrm>
          <a:prstGeom prst="rect">
            <a:avLst/>
          </a:prstGeom>
          <a:noFill/>
        </p:spPr>
        <p:txBody>
          <a:bodyPr vert="vert270" wrap="square" rtlCol="0">
            <a:spAutoFit/>
          </a:bodyPr>
          <a:lstStyle/>
          <a:p>
            <a:pPr algn="ctr"/>
            <a:r>
              <a:rPr lang="en-US" sz="2000" b="1" dirty="0" smtClean="0"/>
              <a:t>raw pressure (psi)</a:t>
            </a:r>
            <a:endParaRPr lang="en-US" sz="2000" b="1" dirty="0"/>
          </a:p>
        </p:txBody>
      </p:sp>
      <p:sp>
        <p:nvSpPr>
          <p:cNvPr id="40" name="TextBox 39"/>
          <p:cNvSpPr txBox="1"/>
          <p:nvPr/>
        </p:nvSpPr>
        <p:spPr>
          <a:xfrm rot="5400000">
            <a:off x="323791" y="3371790"/>
            <a:ext cx="800219" cy="1447800"/>
          </a:xfrm>
          <a:prstGeom prst="rect">
            <a:avLst/>
          </a:prstGeom>
          <a:noFill/>
        </p:spPr>
        <p:txBody>
          <a:bodyPr vert="vert270" wrap="square" rtlCol="0">
            <a:spAutoFit/>
          </a:bodyPr>
          <a:lstStyle/>
          <a:p>
            <a:pPr algn="ctr"/>
            <a:r>
              <a:rPr lang="en-US" sz="2000" b="1" dirty="0" smtClean="0"/>
              <a:t>smoothed pressure</a:t>
            </a:r>
            <a:endParaRPr lang="en-US" sz="2000" b="1" dirty="0"/>
          </a:p>
        </p:txBody>
      </p:sp>
      <p:sp>
        <p:nvSpPr>
          <p:cNvPr id="41" name="TextBox 40"/>
          <p:cNvSpPr txBox="1"/>
          <p:nvPr/>
        </p:nvSpPr>
        <p:spPr>
          <a:xfrm rot="5400000">
            <a:off x="477678" y="4781610"/>
            <a:ext cx="492443" cy="1447800"/>
          </a:xfrm>
          <a:prstGeom prst="rect">
            <a:avLst/>
          </a:prstGeom>
          <a:noFill/>
        </p:spPr>
        <p:txBody>
          <a:bodyPr vert="vert270" wrap="square" rtlCol="0">
            <a:spAutoFit/>
          </a:bodyPr>
          <a:lstStyle/>
          <a:p>
            <a:pPr algn="ctr"/>
            <a:r>
              <a:rPr lang="en-US" sz="2000" b="1" dirty="0" smtClean="0"/>
              <a:t>derivative</a:t>
            </a:r>
            <a:endParaRPr lang="en-US" sz="2000" b="1" dirty="0"/>
          </a:p>
        </p:txBody>
      </p:sp>
      <p:grpSp>
        <p:nvGrpSpPr>
          <p:cNvPr id="3" name="Group 34"/>
          <p:cNvGrpSpPr/>
          <p:nvPr/>
        </p:nvGrpSpPr>
        <p:grpSpPr>
          <a:xfrm>
            <a:off x="4267200" y="4468248"/>
            <a:ext cx="417276" cy="769441"/>
            <a:chOff x="2057400" y="5358825"/>
            <a:chExt cx="417276" cy="769441"/>
          </a:xfrm>
        </p:grpSpPr>
        <p:sp>
          <p:nvSpPr>
            <p:cNvPr id="47" name="Oval 46"/>
            <p:cNvSpPr/>
            <p:nvPr/>
          </p:nvSpPr>
          <p:spPr>
            <a:xfrm>
              <a:off x="2337516" y="583305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6" name="TextBox 55"/>
            <p:cNvSpPr txBox="1"/>
            <p:nvPr/>
          </p:nvSpPr>
          <p:spPr>
            <a:xfrm>
              <a:off x="2057400" y="5358825"/>
              <a:ext cx="304800" cy="769441"/>
            </a:xfrm>
            <a:prstGeom prst="rect">
              <a:avLst/>
            </a:prstGeom>
            <a:solidFill>
              <a:srgbClr val="FFFF00">
                <a:alpha val="51000"/>
              </a:srgbClr>
            </a:solidFill>
          </p:spPr>
          <p:txBody>
            <a:bodyPr wrap="square" rtlCol="0">
              <a:spAutoFit/>
            </a:bodyPr>
            <a:lstStyle/>
            <a:p>
              <a:r>
                <a:rPr lang="en-US" sz="4400" b="1" dirty="0" smtClean="0">
                  <a:solidFill>
                    <a:srgbClr val="FF0000"/>
                  </a:solidFill>
                </a:rPr>
                <a:t>!</a:t>
              </a:r>
              <a:endParaRPr lang="en-US" sz="3200" b="1" dirty="0">
                <a:solidFill>
                  <a:srgbClr val="FF0000"/>
                </a:solidFill>
              </a:endParaRPr>
            </a:p>
          </p:txBody>
        </p:sp>
      </p:grpSp>
      <p:grpSp>
        <p:nvGrpSpPr>
          <p:cNvPr id="4" name="Group 37"/>
          <p:cNvGrpSpPr/>
          <p:nvPr/>
        </p:nvGrpSpPr>
        <p:grpSpPr>
          <a:xfrm>
            <a:off x="7136829" y="5027406"/>
            <a:ext cx="417276" cy="769441"/>
            <a:chOff x="2057400" y="5358825"/>
            <a:chExt cx="417276" cy="769441"/>
          </a:xfrm>
        </p:grpSpPr>
        <p:sp>
          <p:nvSpPr>
            <p:cNvPr id="58" name="Oval 57"/>
            <p:cNvSpPr/>
            <p:nvPr/>
          </p:nvSpPr>
          <p:spPr>
            <a:xfrm>
              <a:off x="2337516" y="583305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p>
          </p:txBody>
        </p:sp>
        <p:sp>
          <p:nvSpPr>
            <p:cNvPr id="59" name="TextBox 58"/>
            <p:cNvSpPr txBox="1"/>
            <p:nvPr/>
          </p:nvSpPr>
          <p:spPr>
            <a:xfrm>
              <a:off x="2057400" y="5358825"/>
              <a:ext cx="304800" cy="769441"/>
            </a:xfrm>
            <a:prstGeom prst="rect">
              <a:avLst/>
            </a:prstGeom>
            <a:solidFill>
              <a:srgbClr val="FFFF00">
                <a:alpha val="51000"/>
              </a:srgbClr>
            </a:solidFill>
          </p:spPr>
          <p:txBody>
            <a:bodyPr wrap="square" rtlCol="0">
              <a:spAutoFit/>
            </a:bodyPr>
            <a:lstStyle/>
            <a:p>
              <a:r>
                <a:rPr lang="en-US" sz="4400" b="1" dirty="0" smtClean="0">
                  <a:solidFill>
                    <a:srgbClr val="FF0000"/>
                  </a:solidFill>
                </a:rPr>
                <a:t>!</a:t>
              </a:r>
              <a:endParaRPr lang="en-US" sz="3200" b="1" dirty="0">
                <a:solidFill>
                  <a:srgbClr val="FF0000"/>
                </a:solidFill>
              </a:endParaRPr>
            </a:p>
          </p:txBody>
        </p:sp>
      </p:grpSp>
      <p:sp>
        <p:nvSpPr>
          <p:cNvPr id="31" name="TextBox 30"/>
          <p:cNvSpPr txBox="1"/>
          <p:nvPr/>
        </p:nvSpPr>
        <p:spPr>
          <a:xfrm>
            <a:off x="5257800" y="4191000"/>
            <a:ext cx="3657600" cy="523220"/>
          </a:xfrm>
          <a:prstGeom prst="rect">
            <a:avLst/>
          </a:prstGeom>
          <a:solidFill>
            <a:schemeClr val="bg1"/>
          </a:solidFill>
        </p:spPr>
        <p:txBody>
          <a:bodyPr wrap="square" rtlCol="0">
            <a:spAutoFit/>
          </a:bodyPr>
          <a:lstStyle/>
          <a:p>
            <a:pPr algn="ctr"/>
            <a:r>
              <a:rPr lang="en-US" sz="2800" b="1" dirty="0" smtClean="0">
                <a:solidFill>
                  <a:srgbClr val="FF0000"/>
                </a:solidFill>
              </a:rPr>
              <a:t>=  valve close event</a:t>
            </a:r>
            <a:endParaRPr lang="en-US" sz="2800" b="1" dirty="0">
              <a:solidFill>
                <a:srgbClr val="FF0000"/>
              </a:solidFill>
            </a:endParaRPr>
          </a:p>
        </p:txBody>
      </p:sp>
      <p:sp>
        <p:nvSpPr>
          <p:cNvPr id="50" name="Rectangle 49"/>
          <p:cNvSpPr/>
          <p:nvPr/>
        </p:nvSpPr>
        <p:spPr>
          <a:xfrm>
            <a:off x="4629150" y="894910"/>
            <a:ext cx="2838450" cy="2011680"/>
          </a:xfrm>
          <a:prstGeom prst="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p:cNvSpPr/>
          <p:nvPr/>
        </p:nvSpPr>
        <p:spPr>
          <a:xfrm>
            <a:off x="2133600" y="894910"/>
            <a:ext cx="2438400" cy="2011680"/>
          </a:xfrm>
          <a:prstGeom prst="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5" name="TextBox 24"/>
          <p:cNvSpPr txBox="1"/>
          <p:nvPr/>
        </p:nvSpPr>
        <p:spPr>
          <a:xfrm>
            <a:off x="5105400" y="2057400"/>
            <a:ext cx="2590800" cy="707886"/>
          </a:xfrm>
          <a:prstGeom prst="rect">
            <a:avLst/>
          </a:prstGeom>
          <a:noFill/>
        </p:spPr>
        <p:txBody>
          <a:bodyPr wrap="square" rtlCol="0">
            <a:spAutoFit/>
          </a:bodyPr>
          <a:lstStyle/>
          <a:p>
            <a:pPr algn="ctr"/>
            <a:r>
              <a:rPr lang="en-US" sz="2000" b="1" dirty="0" smtClean="0">
                <a:solidFill>
                  <a:schemeClr val="tx2"/>
                </a:solidFill>
              </a:rPr>
              <a:t>automatically detected event</a:t>
            </a:r>
            <a:endParaRPr lang="en-US" sz="2000" b="1" dirty="0">
              <a:solidFill>
                <a:schemeClr val="tx2"/>
              </a:solidFill>
            </a:endParaRPr>
          </a:p>
        </p:txBody>
      </p:sp>
      <p:sp>
        <p:nvSpPr>
          <p:cNvPr id="34" name="TextBox 33"/>
          <p:cNvSpPr txBox="1"/>
          <p:nvPr/>
        </p:nvSpPr>
        <p:spPr>
          <a:xfrm>
            <a:off x="2133600" y="901010"/>
            <a:ext cx="2438400" cy="400110"/>
          </a:xfrm>
          <a:prstGeom prst="rect">
            <a:avLst/>
          </a:prstGeom>
          <a:noFill/>
        </p:spPr>
        <p:txBody>
          <a:bodyPr wrap="square" rtlCol="0">
            <a:spAutoFit/>
          </a:bodyPr>
          <a:lstStyle/>
          <a:p>
            <a:pPr algn="ctr"/>
            <a:r>
              <a:rPr lang="en-US" sz="2000" b="1" dirty="0" smtClean="0">
                <a:solidFill>
                  <a:schemeClr val="tx2"/>
                </a:solidFill>
              </a:rPr>
              <a:t>valve open event</a:t>
            </a:r>
            <a:endParaRPr lang="en-US" sz="2000" b="1" dirty="0">
              <a:solidFill>
                <a:schemeClr val="tx2"/>
              </a:solidFill>
            </a:endParaRPr>
          </a:p>
        </p:txBody>
      </p:sp>
      <p:grpSp>
        <p:nvGrpSpPr>
          <p:cNvPr id="38" name="Group 37"/>
          <p:cNvGrpSpPr/>
          <p:nvPr/>
        </p:nvGrpSpPr>
        <p:grpSpPr>
          <a:xfrm>
            <a:off x="1295400" y="3657600"/>
            <a:ext cx="6172200" cy="1752600"/>
            <a:chOff x="1295400" y="3657600"/>
            <a:chExt cx="6172200" cy="1752600"/>
          </a:xfrm>
        </p:grpSpPr>
        <p:grpSp>
          <p:nvGrpSpPr>
            <p:cNvPr id="6" name="Group 43"/>
            <p:cNvGrpSpPr/>
            <p:nvPr/>
          </p:nvGrpSpPr>
          <p:grpSpPr>
            <a:xfrm>
              <a:off x="1295400" y="3657600"/>
              <a:ext cx="6172200" cy="1752600"/>
              <a:chOff x="1295400" y="3657600"/>
              <a:chExt cx="6172200" cy="1752600"/>
            </a:xfrm>
          </p:grpSpPr>
          <p:grpSp>
            <p:nvGrpSpPr>
              <p:cNvPr id="7" name="Group 36"/>
              <p:cNvGrpSpPr/>
              <p:nvPr/>
            </p:nvGrpSpPr>
            <p:grpSpPr>
              <a:xfrm>
                <a:off x="2438400" y="3657600"/>
                <a:ext cx="5029200" cy="594360"/>
                <a:chOff x="2438400" y="3657600"/>
                <a:chExt cx="5029200" cy="594360"/>
              </a:xfrm>
            </p:grpSpPr>
            <p:sp>
              <p:nvSpPr>
                <p:cNvPr id="43" name="Oval 42"/>
                <p:cNvSpPr/>
                <p:nvPr/>
              </p:nvSpPr>
              <p:spPr>
                <a:xfrm>
                  <a:off x="7330440" y="384810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Oval 44"/>
                <p:cNvSpPr/>
                <p:nvPr/>
              </p:nvSpPr>
              <p:spPr>
                <a:xfrm>
                  <a:off x="4495800" y="411480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46" name="Straight Connector 45"/>
                <p:cNvCxnSpPr/>
                <p:nvPr/>
              </p:nvCxnSpPr>
              <p:spPr>
                <a:xfrm rot="5400000" flipH="1" flipV="1">
                  <a:off x="5805260" y="2563862"/>
                  <a:ext cx="12878" cy="2631798"/>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438400" y="3657600"/>
                  <a:ext cx="2971800" cy="400110"/>
                </a:xfrm>
                <a:prstGeom prst="rect">
                  <a:avLst/>
                </a:prstGeom>
                <a:noFill/>
              </p:spPr>
              <p:txBody>
                <a:bodyPr wrap="square" rtlCol="0">
                  <a:spAutoFit/>
                </a:bodyPr>
                <a:lstStyle/>
                <a:p>
                  <a:r>
                    <a:rPr lang="en-US" sz="2000" b="1" dirty="0" smtClean="0">
                      <a:solidFill>
                        <a:srgbClr val="FF0000"/>
                      </a:solidFill>
                    </a:rPr>
                    <a:t>pressure increase</a:t>
                  </a:r>
                  <a:endParaRPr lang="en-US" sz="2000" b="1" dirty="0">
                    <a:solidFill>
                      <a:srgbClr val="FF0000"/>
                    </a:solidFill>
                  </a:endParaRPr>
                </a:p>
              </p:txBody>
            </p:sp>
          </p:grpSp>
          <p:sp>
            <p:nvSpPr>
              <p:cNvPr id="37" name="TextBox 36"/>
              <p:cNvSpPr txBox="1"/>
              <p:nvPr/>
            </p:nvSpPr>
            <p:spPr>
              <a:xfrm>
                <a:off x="1295400" y="4473714"/>
                <a:ext cx="2971800" cy="707886"/>
              </a:xfrm>
              <a:prstGeom prst="rect">
                <a:avLst/>
              </a:prstGeom>
              <a:solidFill>
                <a:schemeClr val="bg1"/>
              </a:solidFill>
            </p:spPr>
            <p:txBody>
              <a:bodyPr wrap="square" rtlCol="0">
                <a:spAutoFit/>
              </a:bodyPr>
              <a:lstStyle/>
              <a:p>
                <a:pPr algn="ctr"/>
                <a:r>
                  <a:rPr lang="en-US" sz="2000" b="1" dirty="0" smtClean="0">
                    <a:solidFill>
                      <a:srgbClr val="FF0000"/>
                    </a:solidFill>
                  </a:rPr>
                  <a:t>and</a:t>
                </a:r>
              </a:p>
              <a:p>
                <a:pPr algn="ctr"/>
                <a:r>
                  <a:rPr lang="en-US" sz="2000" b="1" dirty="0" smtClean="0">
                    <a:solidFill>
                      <a:srgbClr val="FF0000"/>
                    </a:solidFill>
                  </a:rPr>
                  <a:t>positive initial derivative </a:t>
                </a:r>
                <a:endParaRPr lang="en-US" sz="2000" b="1" dirty="0">
                  <a:solidFill>
                    <a:srgbClr val="FF0000"/>
                  </a:solidFill>
                </a:endParaRPr>
              </a:p>
            </p:txBody>
          </p:sp>
          <p:cxnSp>
            <p:nvCxnSpPr>
              <p:cNvPr id="42" name="Straight Arrow Connector 41"/>
              <p:cNvCxnSpPr/>
              <p:nvPr/>
            </p:nvCxnSpPr>
            <p:spPr>
              <a:xfrm rot="16200000" flipH="1">
                <a:off x="3763891" y="4678291"/>
                <a:ext cx="282716" cy="11811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rot="5400000">
              <a:off x="4283234" y="3984466"/>
              <a:ext cx="274320" cy="1588"/>
            </a:xfrm>
            <a:prstGeom prst="straightConnector1">
              <a:avLst/>
            </a:prstGeom>
            <a:ln>
              <a:solidFill>
                <a:srgbClr val="FF0000"/>
              </a:solidFill>
              <a:headEnd type="triangle"/>
              <a:tailEnd type="triangle"/>
            </a:ln>
            <a:effectLst/>
          </p:spPr>
          <p:style>
            <a:lnRef idx="2">
              <a:schemeClr val="accent2"/>
            </a:lnRef>
            <a:fillRef idx="0">
              <a:schemeClr val="accent2"/>
            </a:fillRef>
            <a:effectRef idx="1">
              <a:schemeClr val="accent2"/>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762000" y="1524000"/>
            <a:ext cx="2743200" cy="1648960"/>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a:stretch>
            <a:fillRect/>
          </a:stretch>
        </p:blipFill>
        <p:spPr bwMode="auto">
          <a:xfrm>
            <a:off x="3581400" y="1524000"/>
            <a:ext cx="2743200" cy="1648960"/>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cstate="print"/>
          <a:srcRect/>
          <a:stretch>
            <a:fillRect/>
          </a:stretch>
        </p:blipFill>
        <p:spPr bwMode="auto">
          <a:xfrm>
            <a:off x="6248400" y="1524000"/>
            <a:ext cx="2743200" cy="1645160"/>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cstate="print"/>
          <a:srcRect/>
          <a:stretch>
            <a:fillRect/>
          </a:stretch>
        </p:blipFill>
        <p:spPr bwMode="auto">
          <a:xfrm>
            <a:off x="762000" y="3352800"/>
            <a:ext cx="2743200" cy="1648960"/>
          </a:xfrm>
          <a:prstGeom prst="rect">
            <a:avLst/>
          </a:prstGeom>
          <a:noFill/>
          <a:ln w="9525">
            <a:noFill/>
            <a:miter lim="800000"/>
            <a:headEnd/>
            <a:tailEnd/>
          </a:ln>
          <a:effectLst/>
        </p:spPr>
      </p:pic>
      <p:pic>
        <p:nvPicPr>
          <p:cNvPr id="2057" name="Picture 9"/>
          <p:cNvPicPr>
            <a:picLocks noChangeAspect="1" noChangeArrowheads="1"/>
          </p:cNvPicPr>
          <p:nvPr/>
        </p:nvPicPr>
        <p:blipFill>
          <a:blip r:embed="rId7" cstate="print"/>
          <a:srcRect/>
          <a:stretch>
            <a:fillRect/>
          </a:stretch>
        </p:blipFill>
        <p:spPr bwMode="auto">
          <a:xfrm>
            <a:off x="3581400" y="3352800"/>
            <a:ext cx="2743200" cy="164896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8" cstate="print"/>
          <a:srcRect/>
          <a:stretch>
            <a:fillRect/>
          </a:stretch>
        </p:blipFill>
        <p:spPr bwMode="auto">
          <a:xfrm>
            <a:off x="6248400" y="3352800"/>
            <a:ext cx="2743200" cy="1647442"/>
          </a:xfrm>
          <a:prstGeom prst="rect">
            <a:avLst/>
          </a:prstGeom>
          <a:noFill/>
          <a:ln w="9525">
            <a:noFill/>
            <a:miter lim="800000"/>
            <a:headEnd/>
            <a:tailEnd/>
          </a:ln>
          <a:effectLst/>
        </p:spPr>
      </p:pic>
      <p:pic>
        <p:nvPicPr>
          <p:cNvPr id="2059" name="Picture 11"/>
          <p:cNvPicPr>
            <a:picLocks noChangeAspect="1" noChangeArrowheads="1"/>
          </p:cNvPicPr>
          <p:nvPr/>
        </p:nvPicPr>
        <p:blipFill>
          <a:blip r:embed="rId9" cstate="print"/>
          <a:srcRect/>
          <a:stretch>
            <a:fillRect/>
          </a:stretch>
        </p:blipFill>
        <p:spPr bwMode="auto">
          <a:xfrm>
            <a:off x="762000" y="5029200"/>
            <a:ext cx="2743200" cy="164896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0" cstate="print"/>
          <a:srcRect/>
          <a:stretch>
            <a:fillRect/>
          </a:stretch>
        </p:blipFill>
        <p:spPr bwMode="auto">
          <a:xfrm>
            <a:off x="3581400" y="5029200"/>
            <a:ext cx="2743200" cy="1648960"/>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1" cstate="print"/>
          <a:srcRect/>
          <a:stretch>
            <a:fillRect/>
          </a:stretch>
        </p:blipFill>
        <p:spPr bwMode="auto">
          <a:xfrm>
            <a:off x="6248400" y="5029200"/>
            <a:ext cx="2743200" cy="1651247"/>
          </a:xfrm>
          <a:prstGeom prst="rect">
            <a:avLst/>
          </a:prstGeom>
          <a:noFill/>
          <a:ln w="9525">
            <a:noFill/>
            <a:miter lim="800000"/>
            <a:headEnd/>
            <a:tailEnd/>
          </a:ln>
          <a:effectLst/>
        </p:spPr>
      </p:pic>
      <p:sp>
        <p:nvSpPr>
          <p:cNvPr id="16" name="TextBox 15"/>
          <p:cNvSpPr txBox="1"/>
          <p:nvPr/>
        </p:nvSpPr>
        <p:spPr>
          <a:xfrm>
            <a:off x="1447800" y="1230868"/>
            <a:ext cx="1600200" cy="369332"/>
          </a:xfrm>
          <a:prstGeom prst="rect">
            <a:avLst/>
          </a:prstGeom>
          <a:noFill/>
        </p:spPr>
        <p:txBody>
          <a:bodyPr wrap="square" rtlCol="0">
            <a:spAutoFit/>
          </a:bodyPr>
          <a:lstStyle/>
          <a:p>
            <a:pPr algn="ctr"/>
            <a:r>
              <a:rPr lang="en-US" dirty="0" smtClean="0"/>
              <a:t>home 1</a:t>
            </a:r>
            <a:endParaRPr lang="en-US" dirty="0"/>
          </a:p>
        </p:txBody>
      </p:sp>
      <p:sp>
        <p:nvSpPr>
          <p:cNvPr id="17" name="TextBox 16"/>
          <p:cNvSpPr txBox="1"/>
          <p:nvPr/>
        </p:nvSpPr>
        <p:spPr>
          <a:xfrm>
            <a:off x="4152900" y="1230868"/>
            <a:ext cx="1600200" cy="369332"/>
          </a:xfrm>
          <a:prstGeom prst="rect">
            <a:avLst/>
          </a:prstGeom>
          <a:noFill/>
        </p:spPr>
        <p:txBody>
          <a:bodyPr wrap="square" rtlCol="0">
            <a:spAutoFit/>
          </a:bodyPr>
          <a:lstStyle/>
          <a:p>
            <a:pPr algn="ctr"/>
            <a:r>
              <a:rPr lang="en-US" dirty="0" smtClean="0"/>
              <a:t>home 2</a:t>
            </a:r>
            <a:endParaRPr lang="en-US" dirty="0"/>
          </a:p>
        </p:txBody>
      </p:sp>
      <p:sp>
        <p:nvSpPr>
          <p:cNvPr id="18" name="TextBox 17"/>
          <p:cNvSpPr txBox="1"/>
          <p:nvPr/>
        </p:nvSpPr>
        <p:spPr>
          <a:xfrm>
            <a:off x="6858000" y="1230868"/>
            <a:ext cx="1600200" cy="369332"/>
          </a:xfrm>
          <a:prstGeom prst="rect">
            <a:avLst/>
          </a:prstGeom>
          <a:noFill/>
        </p:spPr>
        <p:txBody>
          <a:bodyPr wrap="square" rtlCol="0">
            <a:spAutoFit/>
          </a:bodyPr>
          <a:lstStyle/>
          <a:p>
            <a:pPr algn="ctr"/>
            <a:r>
              <a:rPr lang="en-US" dirty="0" smtClean="0"/>
              <a:t>home 3</a:t>
            </a:r>
            <a:endParaRPr lang="en-US" dirty="0"/>
          </a:p>
        </p:txBody>
      </p:sp>
      <p:sp>
        <p:nvSpPr>
          <p:cNvPr id="19" name="TextBox 18"/>
          <p:cNvSpPr txBox="1"/>
          <p:nvPr/>
        </p:nvSpPr>
        <p:spPr>
          <a:xfrm>
            <a:off x="221650" y="1828800"/>
            <a:ext cx="461665" cy="685800"/>
          </a:xfrm>
          <a:prstGeom prst="rect">
            <a:avLst/>
          </a:prstGeom>
          <a:noFill/>
        </p:spPr>
        <p:txBody>
          <a:bodyPr vert="vert270" wrap="square" rtlCol="0">
            <a:spAutoFit/>
          </a:bodyPr>
          <a:lstStyle/>
          <a:p>
            <a:pPr algn="ctr"/>
            <a:r>
              <a:rPr lang="en-US" dirty="0" smtClean="0"/>
              <a:t>toilet</a:t>
            </a:r>
            <a:endParaRPr lang="en-US" dirty="0"/>
          </a:p>
        </p:txBody>
      </p:sp>
      <p:sp>
        <p:nvSpPr>
          <p:cNvPr id="20" name="TextBox 19"/>
          <p:cNvSpPr txBox="1"/>
          <p:nvPr/>
        </p:nvSpPr>
        <p:spPr>
          <a:xfrm>
            <a:off x="221650" y="3505200"/>
            <a:ext cx="461665" cy="762000"/>
          </a:xfrm>
          <a:prstGeom prst="rect">
            <a:avLst/>
          </a:prstGeom>
          <a:noFill/>
        </p:spPr>
        <p:txBody>
          <a:bodyPr vert="vert270" wrap="square" rtlCol="0">
            <a:spAutoFit/>
          </a:bodyPr>
          <a:lstStyle/>
          <a:p>
            <a:pPr algn="ctr"/>
            <a:r>
              <a:rPr lang="en-US" dirty="0" smtClean="0"/>
              <a:t>faucet</a:t>
            </a:r>
            <a:endParaRPr lang="en-US" dirty="0"/>
          </a:p>
        </p:txBody>
      </p:sp>
      <p:sp>
        <p:nvSpPr>
          <p:cNvPr id="21" name="TextBox 20"/>
          <p:cNvSpPr txBox="1"/>
          <p:nvPr/>
        </p:nvSpPr>
        <p:spPr>
          <a:xfrm>
            <a:off x="221650" y="5257800"/>
            <a:ext cx="461665" cy="838200"/>
          </a:xfrm>
          <a:prstGeom prst="rect">
            <a:avLst/>
          </a:prstGeom>
          <a:noFill/>
        </p:spPr>
        <p:txBody>
          <a:bodyPr vert="vert270" wrap="square" rtlCol="0">
            <a:spAutoFit/>
          </a:bodyPr>
          <a:lstStyle/>
          <a:p>
            <a:pPr algn="ctr"/>
            <a:r>
              <a:rPr lang="en-US" dirty="0" smtClean="0"/>
              <a:t>shower</a:t>
            </a:r>
            <a:endParaRPr lang="en-US" dirty="0"/>
          </a:p>
        </p:txBody>
      </p:sp>
      <p:cxnSp>
        <p:nvCxnSpPr>
          <p:cNvPr id="24" name="Straight Connector 23"/>
          <p:cNvCxnSpPr/>
          <p:nvPr/>
        </p:nvCxnSpPr>
        <p:spPr>
          <a:xfrm rot="5400000">
            <a:off x="876300" y="3924300"/>
            <a:ext cx="5410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3582731" y="3923506"/>
            <a:ext cx="5410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 y="3200400"/>
            <a:ext cx="86106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04800" y="4953000"/>
            <a:ext cx="86106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942306" y="3923506"/>
            <a:ext cx="5410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8600" y="1548684"/>
            <a:ext cx="86106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itle 12"/>
          <p:cNvSpPr txBox="1">
            <a:spLocks/>
          </p:cNvSpPr>
          <p:nvPr/>
        </p:nvSpPr>
        <p:spPr>
          <a:xfrm>
            <a:off x="304800" y="198438"/>
            <a:ext cx="8229600" cy="7921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dirty="0" smtClean="0">
                <a:solidFill>
                  <a:schemeClr val="tx1">
                    <a:lumMod val="50000"/>
                    <a:lumOff val="50000"/>
                  </a:schemeClr>
                </a:solidFill>
                <a:latin typeface="Franklin Gothic Heavy"/>
                <a:ea typeface="+mj-ea"/>
                <a:cs typeface="+mj-cs"/>
              </a:rPr>
              <a:t>example open events</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
        <p:nvSpPr>
          <p:cNvPr id="27" name="Rectangle 26"/>
          <p:cNvSpPr/>
          <p:nvPr/>
        </p:nvSpPr>
        <p:spPr>
          <a:xfrm>
            <a:off x="3581400" y="1143000"/>
            <a:ext cx="55626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962400" y="1981200"/>
            <a:ext cx="4800600" cy="1981200"/>
          </a:xfrm>
          <a:prstGeom prst="rect">
            <a:avLst/>
          </a:prstGeom>
          <a:noFill/>
        </p:spPr>
        <p:txBody>
          <a:bodyPr vert="horz" lIns="91440" tIns="45720" rIns="91440" bIns="45720" rtlCol="0" anchor="t">
            <a:noAutofit/>
          </a:bodyPr>
          <a:lstStyle/>
          <a:p>
            <a:pPr>
              <a:spcBef>
                <a:spcPct val="0"/>
              </a:spcBef>
            </a:pPr>
            <a:r>
              <a:rPr lang="en-US" sz="2800" dirty="0" smtClean="0">
                <a:solidFill>
                  <a:schemeClr val="tx1">
                    <a:lumMod val="50000"/>
                    <a:lumOff val="50000"/>
                  </a:schemeClr>
                </a:solidFill>
                <a:latin typeface="Franklin Gothic Heavy"/>
                <a:ea typeface="+mj-ea"/>
                <a:cs typeface="+mj-cs"/>
              </a:rPr>
              <a:t>signature dependent on:</a:t>
            </a:r>
          </a:p>
          <a:p>
            <a:pPr lvl="1">
              <a:spcBef>
                <a:spcPct val="0"/>
              </a:spcBef>
              <a:buFontTx/>
              <a:buChar char="-"/>
            </a:pPr>
            <a:r>
              <a:rPr lang="en-US" sz="2800" dirty="0" smtClean="0">
                <a:solidFill>
                  <a:schemeClr val="tx1">
                    <a:lumMod val="50000"/>
                    <a:lumOff val="50000"/>
                  </a:schemeClr>
                </a:solidFill>
                <a:latin typeface="Franklin Gothic Heavy"/>
                <a:ea typeface="+mj-ea"/>
                <a:cs typeface="+mj-cs"/>
              </a:rPr>
              <a:t> fixture type</a:t>
            </a:r>
          </a:p>
          <a:p>
            <a:pPr lvl="1">
              <a:spcBef>
                <a:spcPct val="0"/>
              </a:spcBef>
              <a:buFontTx/>
              <a:buChar char="-"/>
            </a:pPr>
            <a:r>
              <a:rPr lang="en-US" sz="2800" dirty="0" smtClean="0">
                <a:solidFill>
                  <a:schemeClr val="tx1">
                    <a:lumMod val="50000"/>
                    <a:lumOff val="50000"/>
                  </a:schemeClr>
                </a:solidFill>
                <a:latin typeface="Franklin Gothic Heavy"/>
                <a:ea typeface="+mj-ea"/>
                <a:cs typeface="+mj-cs"/>
              </a:rPr>
              <a:t> valve type</a:t>
            </a:r>
          </a:p>
          <a:p>
            <a:pPr lvl="1">
              <a:spcBef>
                <a:spcPct val="0"/>
              </a:spcBef>
              <a:buFontTx/>
              <a:buChar char="-"/>
            </a:pPr>
            <a:r>
              <a:rPr lang="en-US" sz="2800" dirty="0" smtClean="0">
                <a:solidFill>
                  <a:schemeClr val="tx1">
                    <a:lumMod val="50000"/>
                    <a:lumOff val="50000"/>
                  </a:schemeClr>
                </a:solidFill>
                <a:latin typeface="Franklin Gothic Heavy"/>
                <a:ea typeface="+mj-ea"/>
                <a:cs typeface="+mj-cs"/>
              </a:rPr>
              <a:t> valve location in home</a:t>
            </a:r>
          </a:p>
          <a:p>
            <a:pPr>
              <a:spcBef>
                <a:spcPct val="0"/>
              </a:spcBef>
              <a:buFontTx/>
              <a:buChar char="-"/>
            </a:pPr>
            <a:endParaRPr lang="en-US" sz="2800" dirty="0" smtClean="0">
              <a:solidFill>
                <a:schemeClr val="tx1">
                  <a:lumMod val="50000"/>
                  <a:lumOff val="50000"/>
                </a:schemeClr>
              </a:solidFill>
              <a:latin typeface="Franklin Gothic Heavy"/>
              <a:ea typeface="+mj-ea"/>
              <a:cs typeface="+mj-cs"/>
            </a:endParaRPr>
          </a:p>
          <a:p>
            <a:pPr>
              <a:spcBef>
                <a:spcPct val="0"/>
              </a:spcBef>
            </a:pPr>
            <a:endParaRPr lang="en-US" sz="2800" dirty="0" smtClean="0">
              <a:solidFill>
                <a:schemeClr val="tx1">
                  <a:lumMod val="50000"/>
                  <a:lumOff val="50000"/>
                </a:schemeClr>
              </a:solidFill>
              <a:latin typeface="Franklin Gothic Heavy"/>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85681E-6 L 0.62084 3.85681E-6 " pathEditMode="relative" rAng="0" ptsTypes="AA">
                                      <p:cBhvr>
                                        <p:cTn id="6" dur="2000" fill="hold"/>
                                        <p:tgtEl>
                                          <p:spTgt spid="27"/>
                                        </p:tgtEl>
                                        <p:attrNameLst>
                                          <p:attrName>ppt_x</p:attrName>
                                          <p:attrName>ppt_y</p:attrName>
                                        </p:attrNameLst>
                                      </p:cBhvr>
                                      <p:rCtr x="310" y="0"/>
                                    </p:animMotion>
                                  </p:childTnLst>
                                </p:cTn>
                              </p:par>
                              <p:par>
                                <p:cTn id="7" presetID="1" presetClass="exit"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5562600" y="2561304"/>
            <a:ext cx="3581400" cy="2571750"/>
            <a:chOff x="1828800" y="3657600"/>
            <a:chExt cx="3581400" cy="2571750"/>
          </a:xfrm>
        </p:grpSpPr>
        <p:pic>
          <p:nvPicPr>
            <p:cNvPr id="1038" name="Picture 14"/>
            <p:cNvPicPr>
              <a:picLocks noChangeAspect="1" noChangeArrowheads="1"/>
            </p:cNvPicPr>
            <p:nvPr/>
          </p:nvPicPr>
          <p:blipFill>
            <a:blip r:embed="rId3"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a:r>
                <a:rPr lang="en-US" dirty="0" smtClean="0"/>
                <a:t>bath tub </a:t>
              </a:r>
              <a:endParaRPr lang="en-US" dirty="0"/>
            </a:p>
          </p:txBody>
        </p:sp>
      </p:grpSp>
      <p:grpSp>
        <p:nvGrpSpPr>
          <p:cNvPr id="3" name="Group 24"/>
          <p:cNvGrpSpPr/>
          <p:nvPr/>
        </p:nvGrpSpPr>
        <p:grpSpPr>
          <a:xfrm>
            <a:off x="5308969" y="2438400"/>
            <a:ext cx="3585865" cy="2438400"/>
            <a:chOff x="2819400" y="4419600"/>
            <a:chExt cx="3585865" cy="2438400"/>
          </a:xfrm>
        </p:grpSpPr>
        <p:pic>
          <p:nvPicPr>
            <p:cNvPr id="1037" name="Picture 13"/>
            <p:cNvPicPr>
              <a:picLocks noChangeAspect="1" noChangeArrowheads="1"/>
            </p:cNvPicPr>
            <p:nvPr/>
          </p:nvPicPr>
          <p:blipFill>
            <a:blip r:embed="rId4"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a:r>
                <a:rPr lang="en-US" dirty="0" smtClean="0"/>
                <a:t>bath faucet </a:t>
              </a:r>
              <a:endParaRPr lang="en-US" dirty="0"/>
            </a:p>
          </p:txBody>
        </p:sp>
      </p:grpSp>
      <p:grpSp>
        <p:nvGrpSpPr>
          <p:cNvPr id="4" name="Group 21"/>
          <p:cNvGrpSpPr/>
          <p:nvPr/>
        </p:nvGrpSpPr>
        <p:grpSpPr>
          <a:xfrm>
            <a:off x="5063161" y="2305050"/>
            <a:ext cx="3585865" cy="2343150"/>
            <a:chOff x="3276600" y="3733800"/>
            <a:chExt cx="3585865" cy="2343150"/>
          </a:xfrm>
        </p:grpSpPr>
        <p:pic>
          <p:nvPicPr>
            <p:cNvPr id="1036" name="Picture 12"/>
            <p:cNvPicPr>
              <a:picLocks noChangeAspect="1" noChangeArrowheads="1"/>
            </p:cNvPicPr>
            <p:nvPr/>
          </p:nvPicPr>
          <p:blipFill>
            <a:blip r:embed="rId5"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a:r>
                <a:rPr lang="en-US" dirty="0" smtClean="0"/>
                <a:t>kitchen faucet </a:t>
              </a:r>
              <a:endParaRPr lang="en-US" dirty="0"/>
            </a:p>
          </p:txBody>
        </p:sp>
      </p:grpSp>
      <p:grpSp>
        <p:nvGrpSpPr>
          <p:cNvPr id="5" name="Group 17"/>
          <p:cNvGrpSpPr/>
          <p:nvPr/>
        </p:nvGrpSpPr>
        <p:grpSpPr>
          <a:xfrm>
            <a:off x="4805065" y="2391696"/>
            <a:ext cx="3598153" cy="2008854"/>
            <a:chOff x="4038600" y="4296696"/>
            <a:chExt cx="3598153" cy="2008854"/>
          </a:xfrm>
        </p:grpSpPr>
        <p:pic>
          <p:nvPicPr>
            <p:cNvPr id="1034" name="Picture 10"/>
            <p:cNvPicPr>
              <a:picLocks noChangeAspect="1" noChangeArrowheads="1"/>
            </p:cNvPicPr>
            <p:nvPr/>
          </p:nvPicPr>
          <p:blipFill>
            <a:blip r:embed="rId6"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a:r>
                <a:rPr lang="en-US" dirty="0" smtClean="0"/>
                <a:t>dishwasher</a:t>
              </a:r>
              <a:endParaRPr lang="en-US" dirty="0"/>
            </a:p>
          </p:txBody>
        </p:sp>
      </p:grpSp>
      <p:grpSp>
        <p:nvGrpSpPr>
          <p:cNvPr id="6" name="Group 14"/>
          <p:cNvGrpSpPr/>
          <p:nvPr/>
        </p:nvGrpSpPr>
        <p:grpSpPr>
          <a:xfrm>
            <a:off x="4576465" y="2137902"/>
            <a:ext cx="3581400" cy="2006394"/>
            <a:chOff x="4953000" y="3689556"/>
            <a:chExt cx="3581400" cy="2006394"/>
          </a:xfrm>
        </p:grpSpPr>
        <p:pic>
          <p:nvPicPr>
            <p:cNvPr id="1033" name="Picture 9"/>
            <p:cNvPicPr>
              <a:picLocks noChangeAspect="1" noChangeArrowheads="1"/>
            </p:cNvPicPr>
            <p:nvPr/>
          </p:nvPicPr>
          <p:blipFill>
            <a:blip r:embed="rId7"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a:r>
                <a:rPr lang="en-US" dirty="0" smtClean="0"/>
                <a:t>toilet</a:t>
              </a:r>
              <a:endParaRPr lang="en-US" dirty="0"/>
            </a:p>
          </p:txBody>
        </p:sp>
      </p:grpSp>
      <p:pic>
        <p:nvPicPr>
          <p:cNvPr id="1029" name="Picture 5"/>
          <p:cNvPicPr>
            <a:picLocks noChangeAspect="1" noChangeArrowheads="1"/>
          </p:cNvPicPr>
          <p:nvPr/>
        </p:nvPicPr>
        <p:blipFill>
          <a:blip r:embed="rId8" cstate="print"/>
          <a:srcRect/>
          <a:stretch>
            <a:fillRect/>
          </a:stretch>
        </p:blipFill>
        <p:spPr bwMode="auto">
          <a:xfrm>
            <a:off x="123825" y="1582992"/>
            <a:ext cx="3914775" cy="2286000"/>
          </a:xfrm>
          <a:prstGeom prst="rect">
            <a:avLst/>
          </a:prstGeom>
          <a:noFill/>
          <a:ln w="9525">
            <a:noFill/>
            <a:miter lim="800000"/>
            <a:headEnd/>
            <a:tailEnd/>
          </a:ln>
          <a:effectLst/>
        </p:spPr>
      </p:pic>
      <p:grpSp>
        <p:nvGrpSpPr>
          <p:cNvPr id="7" name="Group 12"/>
          <p:cNvGrpSpPr/>
          <p:nvPr/>
        </p:nvGrpSpPr>
        <p:grpSpPr>
          <a:xfrm>
            <a:off x="4343400" y="1919748"/>
            <a:ext cx="3585866" cy="1962150"/>
            <a:chOff x="4495800" y="1524000"/>
            <a:chExt cx="3585866" cy="1962150"/>
          </a:xfrm>
        </p:grpSpPr>
        <p:pic>
          <p:nvPicPr>
            <p:cNvPr id="1032" name="Picture 8"/>
            <p:cNvPicPr>
              <a:picLocks noChangeAspect="1" noChangeArrowheads="1"/>
            </p:cNvPicPr>
            <p:nvPr/>
          </p:nvPicPr>
          <p:blipFill>
            <a:blip r:embed="rId9"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Box 11"/>
            <p:cNvSpPr txBox="1"/>
            <p:nvPr/>
          </p:nvSpPr>
          <p:spPr>
            <a:xfrm>
              <a:off x="7620001" y="1524000"/>
              <a:ext cx="461665" cy="838200"/>
            </a:xfrm>
            <a:prstGeom prst="rect">
              <a:avLst/>
            </a:prstGeom>
            <a:noFill/>
            <a:ln>
              <a:noFill/>
            </a:ln>
          </p:spPr>
          <p:txBody>
            <a:bodyPr vert="vert270" wrap="square" rtlCol="0">
              <a:spAutoFit/>
            </a:bodyPr>
            <a:lstStyle/>
            <a:p>
              <a:pPr algn="ctr"/>
              <a:r>
                <a:rPr lang="en-US" dirty="0" smtClean="0"/>
                <a:t>shower</a:t>
              </a:r>
              <a:endParaRPr lang="en-US" dirty="0"/>
            </a:p>
          </p:txBody>
        </p:sp>
      </p:grpSp>
      <p:sp>
        <p:nvSpPr>
          <p:cNvPr id="29" name="TextBox 28"/>
          <p:cNvSpPr txBox="1"/>
          <p:nvPr/>
        </p:nvSpPr>
        <p:spPr>
          <a:xfrm>
            <a:off x="336332" y="1219200"/>
            <a:ext cx="3429000"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unclassified open event</a:t>
            </a:r>
            <a:endParaRPr lang="en-US" sz="2400" b="1" dirty="0">
              <a:solidFill>
                <a:schemeClr val="tx1">
                  <a:lumMod val="50000"/>
                  <a:lumOff val="50000"/>
                </a:schemeClr>
              </a:solidFill>
            </a:endParaRPr>
          </a:p>
        </p:txBody>
      </p:sp>
      <p:sp>
        <p:nvSpPr>
          <p:cNvPr id="30" name="TextBox 29"/>
          <p:cNvSpPr txBox="1"/>
          <p:nvPr/>
        </p:nvSpPr>
        <p:spPr>
          <a:xfrm>
            <a:off x="4267199" y="1219200"/>
            <a:ext cx="4719145"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open event library</a:t>
            </a:r>
            <a:endParaRPr lang="en-US" sz="2400" b="1" dirty="0">
              <a:solidFill>
                <a:schemeClr val="tx1">
                  <a:lumMod val="50000"/>
                  <a:lumOff val="50000"/>
                </a:schemeClr>
              </a:solidFill>
            </a:endParaRPr>
          </a:p>
        </p:txBody>
      </p:sp>
      <p:sp>
        <p:nvSpPr>
          <p:cNvPr id="28" name="Title 12"/>
          <p:cNvSpPr txBox="1">
            <a:spLocks/>
          </p:cNvSpPr>
          <p:nvPr/>
        </p:nvSpPr>
        <p:spPr>
          <a:xfrm>
            <a:off x="304800" y="198438"/>
            <a:ext cx="8229600" cy="7921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dirty="0" smtClean="0">
                <a:solidFill>
                  <a:schemeClr val="tx1">
                    <a:lumMod val="50000"/>
                    <a:lumOff val="50000"/>
                  </a:schemeClr>
                </a:solidFill>
                <a:latin typeface="Franklin Gothic Heavy"/>
                <a:ea typeface="+mj-ea"/>
                <a:cs typeface="+mj-cs"/>
              </a:rPr>
              <a:t>fixture classification</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7"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444064" y="2743200"/>
            <a:ext cx="3591908" cy="1349266"/>
            <a:chOff x="444064" y="2743200"/>
            <a:chExt cx="3591908" cy="1349266"/>
          </a:xfrm>
        </p:grpSpPr>
        <p:pic>
          <p:nvPicPr>
            <p:cNvPr id="5127" name="Picture 7"/>
            <p:cNvPicPr>
              <a:picLocks noChangeAspect="1" noChangeArrowheads="1"/>
            </p:cNvPicPr>
            <p:nvPr/>
          </p:nvPicPr>
          <p:blipFill>
            <a:blip r:embed="rId3"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r>
                <a:rPr lang="en-US" dirty="0" err="1" smtClean="0">
                  <a:solidFill>
                    <a:schemeClr val="tx2"/>
                  </a:solidFill>
                </a:rPr>
                <a:t>detrended</a:t>
              </a:r>
              <a:r>
                <a:rPr lang="en-US" baseline="-25000" dirty="0" err="1" smtClean="0">
                  <a:solidFill>
                    <a:schemeClr val="tx2"/>
                  </a:solidFill>
                </a:rPr>
                <a:t>unclassified</a:t>
              </a:r>
              <a:endParaRPr lang="en-US" baseline="-25000" dirty="0">
                <a:solidFill>
                  <a:schemeClr val="tx2"/>
                </a:solidFill>
              </a:endParaRPr>
            </a:p>
          </p:txBody>
        </p:sp>
      </p:grpSp>
      <p:grpSp>
        <p:nvGrpSpPr>
          <p:cNvPr id="39" name="Group 38"/>
          <p:cNvGrpSpPr/>
          <p:nvPr/>
        </p:nvGrpSpPr>
        <p:grpSpPr>
          <a:xfrm>
            <a:off x="444064" y="3962400"/>
            <a:ext cx="3593592" cy="1334814"/>
            <a:chOff x="444064" y="3962400"/>
            <a:chExt cx="3593592" cy="1334814"/>
          </a:xfrm>
        </p:grpSpPr>
        <p:pic>
          <p:nvPicPr>
            <p:cNvPr id="5128" name="Picture 8"/>
            <p:cNvPicPr>
              <a:picLocks noChangeArrowheads="1"/>
            </p:cNvPicPr>
            <p:nvPr/>
          </p:nvPicPr>
          <p:blipFill>
            <a:blip r:embed="rId4"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grpSp>
      <p:grpSp>
        <p:nvGrpSpPr>
          <p:cNvPr id="47" name="Group 46"/>
          <p:cNvGrpSpPr/>
          <p:nvPr/>
        </p:nvGrpSpPr>
        <p:grpSpPr>
          <a:xfrm>
            <a:off x="444064" y="5312033"/>
            <a:ext cx="3593592" cy="1241167"/>
            <a:chOff x="444064" y="5312033"/>
            <a:chExt cx="3593592" cy="1241167"/>
          </a:xfrm>
        </p:grpSpPr>
        <p:pic>
          <p:nvPicPr>
            <p:cNvPr id="5129" name="Picture 9"/>
            <p:cNvPicPr>
              <a:picLocks noChangeArrowheads="1"/>
            </p:cNvPicPr>
            <p:nvPr/>
          </p:nvPicPr>
          <p:blipFill>
            <a:blip r:embed="rId5"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grpSp>
      <p:pic>
        <p:nvPicPr>
          <p:cNvPr id="33" name="Picture 5"/>
          <p:cNvPicPr>
            <a:picLocks noChangeAspect="1" noChangeArrowheads="1"/>
          </p:cNvPicPr>
          <p:nvPr/>
        </p:nvPicPr>
        <p:blipFill>
          <a:blip r:embed="rId6"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7"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a:r>
                <a:rPr lang="en-US" dirty="0" smtClean="0"/>
                <a:t>bath tub </a:t>
              </a:r>
              <a:endParaRPr lang="en-US" dirty="0"/>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8"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a:r>
                <a:rPr lang="en-US" dirty="0" smtClean="0"/>
                <a:t>bath faucet </a:t>
              </a:r>
              <a:endParaRPr lang="en-US" dirty="0"/>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9"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a:r>
                <a:rPr lang="en-US" dirty="0" smtClean="0"/>
                <a:t>kitchen faucet </a:t>
              </a:r>
              <a:endParaRPr lang="en-US" dirty="0"/>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10"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a:r>
                <a:rPr lang="en-US" dirty="0" smtClean="0"/>
                <a:t>dishwasher</a:t>
              </a:r>
              <a:endParaRPr lang="en-US" dirty="0"/>
            </a:p>
          </p:txBody>
        </p:sp>
      </p:grpSp>
      <p:grpSp>
        <p:nvGrpSpPr>
          <p:cNvPr id="6" name="Group 14"/>
          <p:cNvGrpSpPr/>
          <p:nvPr/>
        </p:nvGrpSpPr>
        <p:grpSpPr>
          <a:xfrm>
            <a:off x="4576465" y="732504"/>
            <a:ext cx="3581400" cy="2006394"/>
            <a:chOff x="4953000" y="3689556"/>
            <a:chExt cx="3581400" cy="2006394"/>
          </a:xfrm>
        </p:grpSpPr>
        <p:pic>
          <p:nvPicPr>
            <p:cNvPr id="1033" name="Picture 9"/>
            <p:cNvPicPr>
              <a:picLocks noChangeAspect="1" noChangeArrowheads="1"/>
            </p:cNvPicPr>
            <p:nvPr/>
          </p:nvPicPr>
          <p:blipFill>
            <a:blip r:embed="rId11"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a:r>
                <a:rPr lang="en-US" dirty="0" smtClean="0"/>
                <a:t>toilet</a:t>
              </a:r>
              <a:endParaRPr lang="en-US" dirty="0"/>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unclassified open event</a:t>
            </a:r>
            <a:endParaRPr lang="en-US" sz="2400" b="1" dirty="0">
              <a:solidFill>
                <a:schemeClr val="tx1">
                  <a:lumMod val="50000"/>
                  <a:lumOff val="50000"/>
                </a:schemeClr>
              </a:solidFill>
            </a:endParaRPr>
          </a:p>
        </p:txBody>
      </p:sp>
      <p:grpSp>
        <p:nvGrpSpPr>
          <p:cNvPr id="48" name="Group 47"/>
          <p:cNvGrpSpPr/>
          <p:nvPr/>
        </p:nvGrpSpPr>
        <p:grpSpPr>
          <a:xfrm>
            <a:off x="4295553" y="679656"/>
            <a:ext cx="4901610" cy="3381981"/>
            <a:chOff x="4295553" y="679656"/>
            <a:chExt cx="4901610" cy="3381981"/>
          </a:xfrm>
        </p:grpSpPr>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724399" y="2743200"/>
            <a:ext cx="3095182" cy="1371600"/>
            <a:chOff x="4724399" y="2743200"/>
            <a:chExt cx="3095182" cy="1371600"/>
          </a:xfrm>
        </p:grpSpPr>
        <p:pic>
          <p:nvPicPr>
            <p:cNvPr id="40" name="Picture 2"/>
            <p:cNvPicPr>
              <a:picLocks noChangeAspect="1" noChangeArrowheads="1"/>
            </p:cNvPicPr>
            <p:nvPr/>
          </p:nvPicPr>
          <p:blipFill>
            <a:blip r:embed="rId12" cstate="print"/>
            <a:srcRect/>
            <a:stretch>
              <a:fillRect/>
            </a:stretch>
          </p:blipFill>
          <p:spPr bwMode="auto">
            <a:xfrm>
              <a:off x="4724399" y="2790825"/>
              <a:ext cx="3095182" cy="1323975"/>
            </a:xfrm>
            <a:prstGeom prst="rect">
              <a:avLst/>
            </a:prstGeom>
            <a:noFill/>
            <a:ln w="9525">
              <a:noFill/>
              <a:miter lim="800000"/>
              <a:headEnd/>
              <a:tailEnd/>
            </a:ln>
            <a:effectLst/>
          </p:spPr>
        </p:pic>
        <p:sp>
          <p:nvSpPr>
            <p:cNvPr id="43" name="TextBox 42"/>
            <p:cNvSpPr txBox="1"/>
            <p:nvPr/>
          </p:nvSpPr>
          <p:spPr>
            <a:xfrm>
              <a:off x="4914900" y="2743200"/>
              <a:ext cx="1981200" cy="369332"/>
            </a:xfrm>
            <a:prstGeom prst="rect">
              <a:avLst/>
            </a:prstGeom>
            <a:noFill/>
          </p:spPr>
          <p:txBody>
            <a:bodyPr wrap="square" rtlCol="0">
              <a:spAutoFit/>
            </a:bodyPr>
            <a:lstStyle/>
            <a:p>
              <a:r>
                <a:rPr lang="en-US" smtClean="0">
                  <a:solidFill>
                    <a:schemeClr val="tx2"/>
                  </a:solidFill>
                </a:rPr>
                <a:t>detrended</a:t>
              </a:r>
              <a:r>
                <a:rPr lang="en-US" baseline="-25000" smtClean="0">
                  <a:solidFill>
                    <a:schemeClr val="tx2"/>
                  </a:solidFill>
                </a:rPr>
                <a:t>shower</a:t>
              </a:r>
              <a:r>
                <a:rPr lang="en-US" smtClean="0">
                  <a:solidFill>
                    <a:schemeClr val="tx2"/>
                  </a:solidFill>
                </a:rPr>
                <a:t> </a:t>
              </a:r>
              <a:endParaRPr lang="en-US" dirty="0">
                <a:solidFill>
                  <a:schemeClr val="tx2"/>
                </a:solidFill>
              </a:endParaRPr>
            </a:p>
          </p:txBody>
        </p:sp>
      </p:grpSp>
      <p:grpSp>
        <p:nvGrpSpPr>
          <p:cNvPr id="50" name="Group 49"/>
          <p:cNvGrpSpPr/>
          <p:nvPr/>
        </p:nvGrpSpPr>
        <p:grpSpPr>
          <a:xfrm>
            <a:off x="4724399" y="3962400"/>
            <a:ext cx="3099816" cy="1447800"/>
            <a:chOff x="4724399" y="3962400"/>
            <a:chExt cx="3099816" cy="1447800"/>
          </a:xfrm>
        </p:grpSpPr>
        <p:pic>
          <p:nvPicPr>
            <p:cNvPr id="41" name="Picture 3"/>
            <p:cNvPicPr>
              <a:picLocks noChangeArrowheads="1"/>
            </p:cNvPicPr>
            <p:nvPr/>
          </p:nvPicPr>
          <p:blipFill>
            <a:blip r:embed="rId13" cstate="print"/>
            <a:srcRect/>
            <a:stretch>
              <a:fillRect/>
            </a:stretch>
          </p:blipFill>
          <p:spPr bwMode="auto">
            <a:xfrm>
              <a:off x="4724399" y="4086225"/>
              <a:ext cx="3099816" cy="1323975"/>
            </a:xfrm>
            <a:prstGeom prst="rect">
              <a:avLst/>
            </a:prstGeom>
            <a:noFill/>
            <a:ln w="9525">
              <a:noFill/>
              <a:miter lim="800000"/>
              <a:headEnd/>
              <a:tailEnd/>
            </a:ln>
            <a:effectLst/>
          </p:spPr>
        </p:pic>
        <p:sp>
          <p:nvSpPr>
            <p:cNvPr id="44" name="TextBox 43"/>
            <p:cNvSpPr txBox="1"/>
            <p:nvPr/>
          </p:nvSpPr>
          <p:spPr>
            <a:xfrm>
              <a:off x="4914900" y="3962400"/>
              <a:ext cx="1981200" cy="369332"/>
            </a:xfrm>
            <a:prstGeom prst="rect">
              <a:avLst/>
            </a:prstGeom>
            <a:noFill/>
          </p:spPr>
          <p:txBody>
            <a:bodyPr wrap="square" rtlCol="0">
              <a:spAutoFit/>
            </a:bodyPr>
            <a:lstStyle/>
            <a:p>
              <a:r>
                <a:rPr lang="en-US" smtClean="0">
                  <a:solidFill>
                    <a:srgbClr val="C00000"/>
                  </a:solidFill>
                </a:rPr>
                <a:t>derivative</a:t>
              </a:r>
              <a:r>
                <a:rPr lang="en-US" baseline="-25000" smtClean="0">
                  <a:solidFill>
                    <a:srgbClr val="C00000"/>
                  </a:solidFill>
                </a:rPr>
                <a:t>shower </a:t>
              </a:r>
              <a:endParaRPr lang="en-US" baseline="-25000" dirty="0">
                <a:solidFill>
                  <a:srgbClr val="C00000"/>
                </a:solidFill>
              </a:endParaRPr>
            </a:p>
          </p:txBody>
        </p:sp>
      </p:grpSp>
      <p:grpSp>
        <p:nvGrpSpPr>
          <p:cNvPr id="51" name="Group 50"/>
          <p:cNvGrpSpPr/>
          <p:nvPr/>
        </p:nvGrpSpPr>
        <p:grpSpPr>
          <a:xfrm>
            <a:off x="4724399" y="5312033"/>
            <a:ext cx="3099816" cy="1345942"/>
            <a:chOff x="4724399" y="5312033"/>
            <a:chExt cx="3099816" cy="1345942"/>
          </a:xfrm>
        </p:grpSpPr>
        <p:pic>
          <p:nvPicPr>
            <p:cNvPr id="42" name="Picture 4"/>
            <p:cNvPicPr>
              <a:picLocks noChangeArrowheads="1"/>
            </p:cNvPicPr>
            <p:nvPr/>
          </p:nvPicPr>
          <p:blipFill>
            <a:blip r:embed="rId14" cstate="print"/>
            <a:srcRect/>
            <a:stretch>
              <a:fillRect/>
            </a:stretch>
          </p:blipFill>
          <p:spPr bwMode="auto">
            <a:xfrm>
              <a:off x="4724399" y="5334000"/>
              <a:ext cx="3099816" cy="1323975"/>
            </a:xfrm>
            <a:prstGeom prst="rect">
              <a:avLst/>
            </a:prstGeom>
            <a:noFill/>
            <a:ln w="9525">
              <a:noFill/>
              <a:miter lim="800000"/>
              <a:headEnd/>
              <a:tailEnd/>
            </a:ln>
            <a:effectLst/>
          </p:spPr>
        </p:pic>
        <p:sp>
          <p:nvSpPr>
            <p:cNvPr id="45" name="TextBox 44"/>
            <p:cNvSpPr txBox="1"/>
            <p:nvPr/>
          </p:nvSpPr>
          <p:spPr>
            <a:xfrm>
              <a:off x="4914900" y="5312033"/>
              <a:ext cx="1981200" cy="369332"/>
            </a:xfrm>
            <a:prstGeom prst="rect">
              <a:avLst/>
            </a:prstGeom>
            <a:noFill/>
          </p:spPr>
          <p:txBody>
            <a:bodyPr wrap="square" rtlCol="0">
              <a:spAutoFit/>
            </a:bodyPr>
            <a:lstStyle/>
            <a:p>
              <a:r>
                <a:rPr lang="en-US" smtClean="0">
                  <a:solidFill>
                    <a:srgbClr val="00B050"/>
                  </a:solidFill>
                </a:rPr>
                <a:t>cepstrum</a:t>
              </a:r>
              <a:r>
                <a:rPr lang="en-US" baseline="-25000" smtClean="0">
                  <a:solidFill>
                    <a:srgbClr val="00B050"/>
                  </a:solidFill>
                </a:rPr>
                <a:t>shower</a:t>
              </a:r>
              <a:endParaRPr lang="en-US" baseline="-25000" dirty="0">
                <a:solidFill>
                  <a:srgbClr val="00B050"/>
                </a:solidFill>
              </a:endParaRPr>
            </a:p>
          </p:txBody>
        </p:sp>
      </p:grpSp>
      <p:sp>
        <p:nvSpPr>
          <p:cNvPr id="52" name="Rectangle 51"/>
          <p:cNvSpPr/>
          <p:nvPr/>
        </p:nvSpPr>
        <p:spPr>
          <a:xfrm>
            <a:off x="4114800" y="-126124"/>
            <a:ext cx="5594131" cy="735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270248" y="48546"/>
            <a:ext cx="4718304"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open event library</a:t>
            </a:r>
            <a:endParaRPr lang="en-US" sz="2400" b="1" dirty="0">
              <a:solidFill>
                <a:schemeClr val="tx1">
                  <a:lumMod val="50000"/>
                  <a:lumOff val="50000"/>
                </a:schemeClr>
              </a:solidFill>
            </a:endParaRPr>
          </a:p>
        </p:txBody>
      </p:sp>
      <p:grpSp>
        <p:nvGrpSpPr>
          <p:cNvPr id="7" name="Group 12"/>
          <p:cNvGrpSpPr/>
          <p:nvPr/>
        </p:nvGrpSpPr>
        <p:grpSpPr>
          <a:xfrm>
            <a:off x="4343400" y="514350"/>
            <a:ext cx="3585866" cy="1962150"/>
            <a:chOff x="4495800" y="1524000"/>
            <a:chExt cx="3585866" cy="1962150"/>
          </a:xfrm>
        </p:grpSpPr>
        <p:pic>
          <p:nvPicPr>
            <p:cNvPr id="1032" name="Picture 8"/>
            <p:cNvPicPr>
              <a:picLocks noChangeAspect="1" noChangeArrowheads="1"/>
            </p:cNvPicPr>
            <p:nvPr/>
          </p:nvPicPr>
          <p:blipFill>
            <a:blip r:embed="rId15"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Box 11"/>
            <p:cNvSpPr txBox="1"/>
            <p:nvPr/>
          </p:nvSpPr>
          <p:spPr>
            <a:xfrm>
              <a:off x="7620001" y="1524000"/>
              <a:ext cx="461665" cy="838200"/>
            </a:xfrm>
            <a:prstGeom prst="rect">
              <a:avLst/>
            </a:prstGeom>
            <a:noFill/>
            <a:ln>
              <a:noFill/>
            </a:ln>
          </p:spPr>
          <p:txBody>
            <a:bodyPr vert="vert270" wrap="square" rtlCol="0">
              <a:spAutoFit/>
            </a:bodyPr>
            <a:lstStyle/>
            <a:p>
              <a:pPr algn="ctr"/>
              <a:r>
                <a:rPr lang="en-US" dirty="0" smtClean="0"/>
                <a:t>shower</a:t>
              </a: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ppt_x"/>
                                          </p:val>
                                        </p:tav>
                                        <p:tav tm="100000">
                                          <p:val>
                                            <p:strVal val="#ppt_x"/>
                                          </p:val>
                                        </p:tav>
                                      </p:tavLst>
                                    </p:anim>
                                    <p:anim calcmode="lin" valueType="num">
                                      <p:cBhvr additive="base">
                                        <p:cTn id="8"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1000" fill="hold"/>
                                        <p:tgtEl>
                                          <p:spTgt spid="39"/>
                                        </p:tgtEl>
                                        <p:attrNameLst>
                                          <p:attrName>ppt_x</p:attrName>
                                        </p:attrNameLst>
                                      </p:cBhvr>
                                      <p:tavLst>
                                        <p:tav tm="0">
                                          <p:val>
                                            <p:strVal val="#ppt_x"/>
                                          </p:val>
                                        </p:tav>
                                        <p:tav tm="100000">
                                          <p:val>
                                            <p:strVal val="#ppt_x"/>
                                          </p:val>
                                        </p:tav>
                                      </p:tavLst>
                                    </p:anim>
                                    <p:anim calcmode="lin" valueType="num">
                                      <p:cBhvr additive="base">
                                        <p:cTn id="14"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000" fill="hold"/>
                                        <p:tgtEl>
                                          <p:spTgt spid="47"/>
                                        </p:tgtEl>
                                        <p:attrNameLst>
                                          <p:attrName>ppt_x</p:attrName>
                                        </p:attrNameLst>
                                      </p:cBhvr>
                                      <p:tavLst>
                                        <p:tav tm="0">
                                          <p:val>
                                            <p:strVal val="#ppt_x"/>
                                          </p:val>
                                        </p:tav>
                                        <p:tav tm="100000">
                                          <p:val>
                                            <p:strVal val="#ppt_x"/>
                                          </p:val>
                                        </p:tav>
                                      </p:tavLst>
                                    </p:anim>
                                    <p:anim calcmode="lin" valueType="num">
                                      <p:cBhvr additive="base">
                                        <p:cTn id="20"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par>
                          <p:cTn id="26" fill="hold">
                            <p:stCondLst>
                              <p:cond delay="500"/>
                            </p:stCondLst>
                            <p:childTnLst>
                              <p:par>
                                <p:cTn id="27" presetID="2" presetClass="entr" presetSubtype="1"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 fill="hold"/>
                                        <p:tgtEl>
                                          <p:spTgt spid="51"/>
                                        </p:tgtEl>
                                        <p:attrNameLst>
                                          <p:attrName>ppt_x</p:attrName>
                                        </p:attrNameLst>
                                      </p:cBhvr>
                                      <p:tavLst>
                                        <p:tav tm="0">
                                          <p:val>
                                            <p:strVal val="#ppt_x"/>
                                          </p:val>
                                        </p:tav>
                                        <p:tav tm="100000">
                                          <p:val>
                                            <p:strVal val="#ppt_x"/>
                                          </p:val>
                                        </p:tav>
                                      </p:tavLst>
                                    </p:anim>
                                    <p:anim calcmode="lin" valueType="num">
                                      <p:cBhvr additive="base">
                                        <p:cTn id="3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4"/>
          <p:cNvPicPr>
            <a:picLocks noChangeArrowheads="1"/>
          </p:cNvPicPr>
          <p:nvPr/>
        </p:nvPicPr>
        <p:blipFill>
          <a:blip r:embed="rId3" cstate="print"/>
          <a:srcRect/>
          <a:stretch>
            <a:fillRect/>
          </a:stretch>
        </p:blipFill>
        <p:spPr bwMode="auto">
          <a:xfrm>
            <a:off x="4724399" y="5334000"/>
            <a:ext cx="3099816" cy="1323975"/>
          </a:xfrm>
          <a:prstGeom prst="rect">
            <a:avLst/>
          </a:prstGeom>
          <a:noFill/>
          <a:ln w="9525">
            <a:noFill/>
            <a:miter lim="800000"/>
            <a:headEnd/>
            <a:tailEnd/>
          </a:ln>
          <a:effectLst/>
        </p:spPr>
      </p:pic>
      <p:pic>
        <p:nvPicPr>
          <p:cNvPr id="33" name="Picture 5"/>
          <p:cNvPicPr>
            <a:picLocks noChangeAspect="1" noChangeArrowheads="1"/>
          </p:cNvPicPr>
          <p:nvPr/>
        </p:nvPicPr>
        <p:blipFill>
          <a:blip r:embed="rId4"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5"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a:r>
                <a:rPr lang="en-US" dirty="0" smtClean="0"/>
                <a:t>bath tub </a:t>
              </a:r>
              <a:endParaRPr lang="en-US" dirty="0"/>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6"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a:r>
                <a:rPr lang="en-US" dirty="0" smtClean="0"/>
                <a:t>bath faucet </a:t>
              </a:r>
              <a:endParaRPr lang="en-US" dirty="0"/>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7"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a:r>
                <a:rPr lang="en-US" dirty="0" smtClean="0"/>
                <a:t>kitchen faucet </a:t>
              </a:r>
              <a:endParaRPr lang="en-US" dirty="0"/>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8"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a:r>
                <a:rPr lang="en-US" dirty="0" smtClean="0"/>
                <a:t>dishwasher</a:t>
              </a:r>
              <a:endParaRPr lang="en-US" dirty="0"/>
            </a:p>
          </p:txBody>
        </p:sp>
      </p:grpSp>
      <p:grpSp>
        <p:nvGrpSpPr>
          <p:cNvPr id="6" name="Group 14"/>
          <p:cNvGrpSpPr/>
          <p:nvPr/>
        </p:nvGrpSpPr>
        <p:grpSpPr>
          <a:xfrm>
            <a:off x="4576465" y="732504"/>
            <a:ext cx="3581400" cy="2006394"/>
            <a:chOff x="4953000" y="3689556"/>
            <a:chExt cx="3581400" cy="2006394"/>
          </a:xfrm>
        </p:grpSpPr>
        <p:pic>
          <p:nvPicPr>
            <p:cNvPr id="1033" name="Picture 9"/>
            <p:cNvPicPr>
              <a:picLocks noChangeAspect="1" noChangeArrowheads="1"/>
            </p:cNvPicPr>
            <p:nvPr/>
          </p:nvPicPr>
          <p:blipFill>
            <a:blip r:embed="rId9"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a:r>
                <a:rPr lang="en-US" dirty="0" smtClean="0"/>
                <a:t>toilet</a:t>
              </a:r>
              <a:endParaRPr lang="en-US" dirty="0"/>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unclassified open event</a:t>
            </a:r>
            <a:endParaRPr lang="en-US" sz="2400" b="1" dirty="0">
              <a:solidFill>
                <a:schemeClr val="tx1">
                  <a:lumMod val="50000"/>
                  <a:lumOff val="50000"/>
                </a:scheme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open event library</a:t>
            </a:r>
            <a:endParaRPr lang="en-US" sz="2400" b="1" dirty="0">
              <a:solidFill>
                <a:schemeClr val="tx1">
                  <a:lumMod val="50000"/>
                  <a:lumOff val="50000"/>
                </a:schemeClr>
              </a:solidFill>
            </a:endParaRPr>
          </a:p>
        </p:txBody>
      </p:sp>
      <p:pic>
        <p:nvPicPr>
          <p:cNvPr id="5127" name="Picture 7"/>
          <p:cNvPicPr>
            <a:picLocks noChangeAspect="1" noChangeArrowheads="1"/>
          </p:cNvPicPr>
          <p:nvPr/>
        </p:nvPicPr>
        <p:blipFill>
          <a:blip r:embed="rId10"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r>
              <a:rPr lang="en-US" dirty="0" err="1" smtClean="0">
                <a:solidFill>
                  <a:schemeClr val="tx2"/>
                </a:solidFill>
              </a:rPr>
              <a:t>detrended</a:t>
            </a:r>
            <a:r>
              <a:rPr lang="en-US" baseline="-25000" dirty="0" err="1" smtClean="0">
                <a:solidFill>
                  <a:schemeClr val="tx2"/>
                </a:solidFill>
              </a:rPr>
              <a:t>unclassified</a:t>
            </a:r>
            <a:endParaRPr lang="en-US" baseline="-25000" dirty="0">
              <a:solidFill>
                <a:schemeClr val="tx2"/>
              </a:solidFill>
            </a:endParaRPr>
          </a:p>
        </p:txBody>
      </p:sp>
      <p:pic>
        <p:nvPicPr>
          <p:cNvPr id="5128" name="Picture 8"/>
          <p:cNvPicPr>
            <a:picLocks noChangeArrowheads="1"/>
          </p:cNvPicPr>
          <p:nvPr/>
        </p:nvPicPr>
        <p:blipFill>
          <a:blip r:embed="rId11"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12"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3"/>
          <p:cNvPicPr>
            <a:picLocks noChangeArrowheads="1"/>
          </p:cNvPicPr>
          <p:nvPr/>
        </p:nvPicPr>
        <p:blipFill>
          <a:blip r:embed="rId13" cstate="print"/>
          <a:srcRect/>
          <a:stretch>
            <a:fillRect/>
          </a:stretch>
        </p:blipFill>
        <p:spPr bwMode="auto">
          <a:xfrm>
            <a:off x="4724399" y="4086225"/>
            <a:ext cx="3099816" cy="1323975"/>
          </a:xfrm>
          <a:prstGeom prst="rect">
            <a:avLst/>
          </a:prstGeom>
          <a:noFill/>
          <a:ln w="9525">
            <a:noFill/>
            <a:miter lim="800000"/>
            <a:headEnd/>
            <a:tailEnd/>
          </a:ln>
          <a:effectLst/>
        </p:spPr>
      </p:pic>
      <p:sp>
        <p:nvSpPr>
          <p:cNvPr id="45" name="TextBox 44"/>
          <p:cNvSpPr txBox="1"/>
          <p:nvPr/>
        </p:nvSpPr>
        <p:spPr>
          <a:xfrm>
            <a:off x="4914900" y="5312033"/>
            <a:ext cx="1981200" cy="369332"/>
          </a:xfrm>
          <a:prstGeom prst="rect">
            <a:avLst/>
          </a:prstGeom>
          <a:noFill/>
        </p:spPr>
        <p:txBody>
          <a:bodyPr wrap="square" rtlCol="0">
            <a:spAutoFit/>
          </a:bodyPr>
          <a:lstStyle/>
          <a:p>
            <a:r>
              <a:rPr lang="en-US" smtClean="0">
                <a:solidFill>
                  <a:srgbClr val="00B050"/>
                </a:solidFill>
              </a:rPr>
              <a:t>cepstrum</a:t>
            </a:r>
            <a:r>
              <a:rPr lang="en-US" baseline="-25000" smtClean="0">
                <a:solidFill>
                  <a:srgbClr val="00B050"/>
                </a:solidFill>
              </a:rPr>
              <a:t>shower</a:t>
            </a:r>
            <a:endParaRPr lang="en-US" baseline="-25000" dirty="0">
              <a:solidFill>
                <a:srgbClr val="00B050"/>
              </a:solidFill>
            </a:endParaRPr>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p:cNvPicPr>
            <a:picLocks noChangeAspect="1" noChangeArrowheads="1"/>
          </p:cNvPicPr>
          <p:nvPr/>
        </p:nvPicPr>
        <p:blipFill>
          <a:blip r:embed="rId14" cstate="print"/>
          <a:srcRect/>
          <a:stretch>
            <a:fillRect/>
          </a:stretch>
        </p:blipFill>
        <p:spPr bwMode="auto">
          <a:xfrm>
            <a:off x="4724399" y="2790825"/>
            <a:ext cx="3095182" cy="1323975"/>
          </a:xfrm>
          <a:prstGeom prst="rect">
            <a:avLst/>
          </a:prstGeom>
          <a:noFill/>
          <a:ln w="9525">
            <a:noFill/>
            <a:miter lim="800000"/>
            <a:headEnd/>
            <a:tailEnd/>
          </a:ln>
          <a:effectLst/>
        </p:spPr>
      </p:pic>
      <p:sp>
        <p:nvSpPr>
          <p:cNvPr id="43" name="TextBox 42"/>
          <p:cNvSpPr txBox="1"/>
          <p:nvPr/>
        </p:nvSpPr>
        <p:spPr>
          <a:xfrm>
            <a:off x="4914900" y="2743200"/>
            <a:ext cx="1981200" cy="369332"/>
          </a:xfrm>
          <a:prstGeom prst="rect">
            <a:avLst/>
          </a:prstGeom>
          <a:noFill/>
        </p:spPr>
        <p:txBody>
          <a:bodyPr wrap="square" rtlCol="0">
            <a:spAutoFit/>
          </a:bodyPr>
          <a:lstStyle/>
          <a:p>
            <a:r>
              <a:rPr lang="en-US" smtClean="0">
                <a:solidFill>
                  <a:schemeClr val="tx2"/>
                </a:solidFill>
              </a:rPr>
              <a:t>detrended</a:t>
            </a:r>
            <a:r>
              <a:rPr lang="en-US" baseline="-25000" smtClean="0">
                <a:solidFill>
                  <a:schemeClr val="tx2"/>
                </a:solidFill>
              </a:rPr>
              <a:t>shower</a:t>
            </a:r>
            <a:r>
              <a:rPr lang="en-US" smtClean="0">
                <a:solidFill>
                  <a:schemeClr val="tx2"/>
                </a:solidFill>
              </a:rPr>
              <a:t> </a:t>
            </a:r>
            <a:endParaRPr lang="en-US" dirty="0">
              <a:solidFill>
                <a:schemeClr val="tx2"/>
              </a:solidFill>
            </a:endParaRPr>
          </a:p>
        </p:txBody>
      </p:sp>
      <p:sp>
        <p:nvSpPr>
          <p:cNvPr id="44" name="TextBox 43"/>
          <p:cNvSpPr txBox="1"/>
          <p:nvPr/>
        </p:nvSpPr>
        <p:spPr>
          <a:xfrm>
            <a:off x="4914900" y="3962400"/>
            <a:ext cx="1981200" cy="369332"/>
          </a:xfrm>
          <a:prstGeom prst="rect">
            <a:avLst/>
          </a:prstGeom>
          <a:noFill/>
        </p:spPr>
        <p:txBody>
          <a:bodyPr wrap="square" rtlCol="0">
            <a:spAutoFit/>
          </a:bodyPr>
          <a:lstStyle/>
          <a:p>
            <a:r>
              <a:rPr lang="en-US" smtClean="0">
                <a:solidFill>
                  <a:srgbClr val="C00000"/>
                </a:solidFill>
              </a:rPr>
              <a:t>derivative</a:t>
            </a:r>
            <a:r>
              <a:rPr lang="en-US" baseline="-25000" smtClean="0">
                <a:solidFill>
                  <a:srgbClr val="C00000"/>
                </a:solidFill>
              </a:rPr>
              <a:t>shower </a:t>
            </a:r>
            <a:endParaRPr lang="en-US" baseline="-25000" dirty="0">
              <a:solidFill>
                <a:srgbClr val="C00000"/>
              </a:solidFill>
            </a:endParaRPr>
          </a:p>
        </p:txBody>
      </p:sp>
      <p:sp>
        <p:nvSpPr>
          <p:cNvPr id="82" name="Flowchart: Magnetic Disk 8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chemeClr val="tx1">
                    <a:lumMod val="65000"/>
                    <a:lumOff val="35000"/>
                  </a:schemeClr>
                </a:solidFill>
              </a:rPr>
              <a:t>possible events</a:t>
            </a:r>
            <a:endParaRPr lang="en-US" sz="1600" dirty="0">
              <a:solidFill>
                <a:schemeClr val="tx1">
                  <a:lumMod val="65000"/>
                  <a:lumOff val="35000"/>
                </a:schemeClr>
              </a:solidFill>
            </a:endParaRPr>
          </a:p>
        </p:txBody>
      </p:sp>
      <p:grpSp>
        <p:nvGrpSpPr>
          <p:cNvPr id="93" name="Group 92"/>
          <p:cNvGrpSpPr/>
          <p:nvPr/>
        </p:nvGrpSpPr>
        <p:grpSpPr>
          <a:xfrm>
            <a:off x="3352800" y="2971800"/>
            <a:ext cx="1828800" cy="726594"/>
            <a:chOff x="3352800" y="3312006"/>
            <a:chExt cx="1828800" cy="726594"/>
          </a:xfrm>
        </p:grpSpPr>
        <p:grpSp>
          <p:nvGrpSpPr>
            <p:cNvPr id="94" name="Group 37"/>
            <p:cNvGrpSpPr/>
            <p:nvPr/>
          </p:nvGrpSpPr>
          <p:grpSpPr>
            <a:xfrm>
              <a:off x="3352800" y="3602822"/>
              <a:ext cx="1828800" cy="435778"/>
              <a:chOff x="3352800" y="3221822"/>
              <a:chExt cx="1828800" cy="435778"/>
            </a:xfrm>
          </p:grpSpPr>
          <p:sp>
            <p:nvSpPr>
              <p:cNvPr id="96" name="TextBox 95"/>
              <p:cNvSpPr txBox="1"/>
              <p:nvPr/>
            </p:nvSpPr>
            <p:spPr>
              <a:xfrm>
                <a:off x="3352800" y="3288268"/>
                <a:ext cx="1828800" cy="369332"/>
              </a:xfrm>
              <a:prstGeom prst="rect">
                <a:avLst/>
              </a:prstGeom>
              <a:noFill/>
            </p:spPr>
            <p:txBody>
              <a:bodyPr wrap="square" rtlCol="0">
                <a:spAutoFit/>
              </a:bodyPr>
              <a:lstStyle/>
              <a:p>
                <a:pPr algn="ctr"/>
                <a:r>
                  <a:rPr lang="en-US" dirty="0" smtClean="0">
                    <a:solidFill>
                      <a:schemeClr val="tx1">
                        <a:lumMod val="65000"/>
                        <a:lumOff val="35000"/>
                      </a:schemeClr>
                    </a:solidFill>
                    <a:latin typeface="Franklin Gothic Demi Cond" pitchFamily="34" charset="0"/>
                  </a:rPr>
                  <a:t>matched filter</a:t>
                </a:r>
                <a:endParaRPr lang="en-US" dirty="0">
                  <a:solidFill>
                    <a:schemeClr val="tx1">
                      <a:lumMod val="65000"/>
                      <a:lumOff val="35000"/>
                    </a:schemeClr>
                  </a:solidFill>
                  <a:latin typeface="Franklin Gothic Demi Cond" pitchFamily="34" charset="0"/>
                </a:endParaRPr>
              </a:p>
            </p:txBody>
          </p:sp>
          <p:sp>
            <p:nvSpPr>
              <p:cNvPr id="97" name="Right Arrow 96"/>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ight Arrow 97"/>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5" name="Picture 1" descr="C:\research\talks\UbiComp2009-HydroSense\checkmark.png"/>
            <p:cNvPicPr>
              <a:picLocks noChangeAspect="1" noChangeArrowheads="1"/>
            </p:cNvPicPr>
            <p:nvPr/>
          </p:nvPicPr>
          <p:blipFill>
            <a:blip r:embed="rId15" cstate="print"/>
            <a:srcRect/>
            <a:stretch>
              <a:fillRect/>
            </a:stretch>
          </p:blipFill>
          <p:spPr bwMode="auto">
            <a:xfrm>
              <a:off x="4114800" y="3312006"/>
              <a:ext cx="609600" cy="421794"/>
            </a:xfrm>
            <a:prstGeom prst="rect">
              <a:avLst/>
            </a:prstGeom>
            <a:noFill/>
          </p:spPr>
        </p:pic>
      </p:grpSp>
      <p:grpSp>
        <p:nvGrpSpPr>
          <p:cNvPr id="99" name="Group 98"/>
          <p:cNvGrpSpPr/>
          <p:nvPr/>
        </p:nvGrpSpPr>
        <p:grpSpPr>
          <a:xfrm>
            <a:off x="3352800" y="4378806"/>
            <a:ext cx="1828800" cy="726594"/>
            <a:chOff x="3352800" y="3312006"/>
            <a:chExt cx="1828800" cy="726594"/>
          </a:xfrm>
        </p:grpSpPr>
        <p:grpSp>
          <p:nvGrpSpPr>
            <p:cNvPr id="100" name="Group 37"/>
            <p:cNvGrpSpPr/>
            <p:nvPr/>
          </p:nvGrpSpPr>
          <p:grpSpPr>
            <a:xfrm>
              <a:off x="3352800" y="3602822"/>
              <a:ext cx="1828800" cy="435778"/>
              <a:chOff x="3352800" y="3221822"/>
              <a:chExt cx="1828800" cy="435778"/>
            </a:xfrm>
          </p:grpSpPr>
          <p:sp>
            <p:nvSpPr>
              <p:cNvPr id="102" name="TextBox 101"/>
              <p:cNvSpPr txBox="1"/>
              <p:nvPr/>
            </p:nvSpPr>
            <p:spPr>
              <a:xfrm>
                <a:off x="3352800" y="3288268"/>
                <a:ext cx="1828800" cy="369332"/>
              </a:xfrm>
              <a:prstGeom prst="rect">
                <a:avLst/>
              </a:prstGeom>
              <a:noFill/>
            </p:spPr>
            <p:txBody>
              <a:bodyPr wrap="square" rtlCol="0">
                <a:spAutoFit/>
              </a:bodyPr>
              <a:lstStyle/>
              <a:p>
                <a:pPr algn="ctr"/>
                <a:r>
                  <a:rPr lang="en-US" dirty="0" smtClean="0">
                    <a:solidFill>
                      <a:schemeClr val="tx1">
                        <a:lumMod val="65000"/>
                        <a:lumOff val="35000"/>
                      </a:schemeClr>
                    </a:solidFill>
                    <a:latin typeface="Franklin Gothic Demi Cond" pitchFamily="34" charset="0"/>
                  </a:rPr>
                  <a:t>matched filter</a:t>
                </a:r>
                <a:endParaRPr lang="en-US" dirty="0">
                  <a:solidFill>
                    <a:schemeClr val="tx1">
                      <a:lumMod val="65000"/>
                      <a:lumOff val="35000"/>
                    </a:schemeClr>
                  </a:solidFill>
                  <a:latin typeface="Franklin Gothic Demi Cond" pitchFamily="34" charset="0"/>
                </a:endParaRPr>
              </a:p>
            </p:txBody>
          </p:sp>
          <p:sp>
            <p:nvSpPr>
              <p:cNvPr id="103" name="Right Arrow 102"/>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Arrow 103"/>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1" name="Picture 1" descr="C:\research\talks\UbiComp2009-HydroSense\checkmark.png"/>
            <p:cNvPicPr>
              <a:picLocks noChangeAspect="1" noChangeArrowheads="1"/>
            </p:cNvPicPr>
            <p:nvPr/>
          </p:nvPicPr>
          <p:blipFill>
            <a:blip r:embed="rId15" cstate="print"/>
            <a:srcRect/>
            <a:stretch>
              <a:fillRect/>
            </a:stretch>
          </p:blipFill>
          <p:spPr bwMode="auto">
            <a:xfrm>
              <a:off x="4114800" y="3312006"/>
              <a:ext cx="609600" cy="421794"/>
            </a:xfrm>
            <a:prstGeom prst="rect">
              <a:avLst/>
            </a:prstGeom>
            <a:noFill/>
          </p:spPr>
        </p:pic>
      </p:grpSp>
      <p:grpSp>
        <p:nvGrpSpPr>
          <p:cNvPr id="105" name="Group 104"/>
          <p:cNvGrpSpPr/>
          <p:nvPr/>
        </p:nvGrpSpPr>
        <p:grpSpPr>
          <a:xfrm>
            <a:off x="3352800" y="5486400"/>
            <a:ext cx="1828800" cy="726594"/>
            <a:chOff x="3352800" y="3312006"/>
            <a:chExt cx="1828800" cy="726594"/>
          </a:xfrm>
        </p:grpSpPr>
        <p:grpSp>
          <p:nvGrpSpPr>
            <p:cNvPr id="106" name="Group 37"/>
            <p:cNvGrpSpPr/>
            <p:nvPr/>
          </p:nvGrpSpPr>
          <p:grpSpPr>
            <a:xfrm>
              <a:off x="3352800" y="3602822"/>
              <a:ext cx="1828800" cy="435778"/>
              <a:chOff x="3352800" y="3221822"/>
              <a:chExt cx="1828800" cy="435778"/>
            </a:xfrm>
          </p:grpSpPr>
          <p:sp>
            <p:nvSpPr>
              <p:cNvPr id="108" name="TextBox 107"/>
              <p:cNvSpPr txBox="1"/>
              <p:nvPr/>
            </p:nvSpPr>
            <p:spPr>
              <a:xfrm>
                <a:off x="3352800" y="3288268"/>
                <a:ext cx="1828800" cy="369332"/>
              </a:xfrm>
              <a:prstGeom prst="rect">
                <a:avLst/>
              </a:prstGeom>
              <a:noFill/>
            </p:spPr>
            <p:txBody>
              <a:bodyPr wrap="square" rtlCol="0">
                <a:spAutoFit/>
              </a:bodyPr>
              <a:lstStyle/>
              <a:p>
                <a:pPr algn="ctr"/>
                <a:r>
                  <a:rPr lang="en-US" dirty="0" smtClean="0">
                    <a:solidFill>
                      <a:schemeClr val="tx1">
                        <a:lumMod val="65000"/>
                        <a:lumOff val="35000"/>
                      </a:schemeClr>
                    </a:solidFill>
                    <a:latin typeface="Franklin Gothic Demi Cond" pitchFamily="34" charset="0"/>
                  </a:rPr>
                  <a:t>matched filter</a:t>
                </a:r>
                <a:endParaRPr lang="en-US" dirty="0">
                  <a:solidFill>
                    <a:schemeClr val="tx1">
                      <a:lumMod val="65000"/>
                      <a:lumOff val="35000"/>
                    </a:schemeClr>
                  </a:solidFill>
                  <a:latin typeface="Franklin Gothic Demi Cond" pitchFamily="34" charset="0"/>
                </a:endParaRPr>
              </a:p>
            </p:txBody>
          </p:sp>
          <p:sp>
            <p:nvSpPr>
              <p:cNvPr id="109" name="Right Arrow 108"/>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ight Arrow 109"/>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7" name="Picture 1" descr="C:\research\talks\UbiComp2009-HydroSense\checkmark.png"/>
            <p:cNvPicPr>
              <a:picLocks noChangeAspect="1" noChangeArrowheads="1"/>
            </p:cNvPicPr>
            <p:nvPr/>
          </p:nvPicPr>
          <p:blipFill>
            <a:blip r:embed="rId15" cstate="print"/>
            <a:srcRect/>
            <a:stretch>
              <a:fillRect/>
            </a:stretch>
          </p:blipFill>
          <p:spPr bwMode="auto">
            <a:xfrm>
              <a:off x="4114800" y="3312006"/>
              <a:ext cx="609600" cy="421794"/>
            </a:xfrm>
            <a:prstGeom prst="rect">
              <a:avLst/>
            </a:prstGeom>
            <a:noFill/>
          </p:spPr>
        </p:pic>
      </p:grpSp>
      <p:grpSp>
        <p:nvGrpSpPr>
          <p:cNvPr id="7" name="Group 12"/>
          <p:cNvGrpSpPr/>
          <p:nvPr/>
        </p:nvGrpSpPr>
        <p:grpSpPr>
          <a:xfrm>
            <a:off x="4343400" y="514350"/>
            <a:ext cx="3585866" cy="1962150"/>
            <a:chOff x="4495800" y="1524000"/>
            <a:chExt cx="3585866" cy="1962150"/>
          </a:xfrm>
        </p:grpSpPr>
        <p:pic>
          <p:nvPicPr>
            <p:cNvPr id="1032" name="Picture 8"/>
            <p:cNvPicPr>
              <a:picLocks noChangeAspect="1" noChangeArrowheads="1"/>
            </p:cNvPicPr>
            <p:nvPr/>
          </p:nvPicPr>
          <p:blipFill>
            <a:blip r:embed="rId16"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Box 11"/>
            <p:cNvSpPr txBox="1"/>
            <p:nvPr/>
          </p:nvSpPr>
          <p:spPr>
            <a:xfrm>
              <a:off x="7620001" y="1524000"/>
              <a:ext cx="461665" cy="838200"/>
            </a:xfrm>
            <a:prstGeom prst="rect">
              <a:avLst/>
            </a:prstGeom>
            <a:noFill/>
            <a:ln>
              <a:noFill/>
            </a:ln>
          </p:spPr>
          <p:txBody>
            <a:bodyPr vert="vert270" wrap="square" rtlCol="0">
              <a:spAutoFit/>
            </a:bodyPr>
            <a:lstStyle/>
            <a:p>
              <a:pPr algn="ctr"/>
              <a:r>
                <a:rPr lang="en-US" smtClean="0"/>
                <a:t>shower</a:t>
              </a:r>
              <a:endParaRPr lang="en-US" dirty="0"/>
            </a:p>
          </p:txBody>
        </p:sp>
      </p:grpSp>
      <p:grpSp>
        <p:nvGrpSpPr>
          <p:cNvPr id="111" name="Group 110"/>
          <p:cNvGrpSpPr/>
          <p:nvPr/>
        </p:nvGrpSpPr>
        <p:grpSpPr>
          <a:xfrm>
            <a:off x="2667000" y="1364159"/>
            <a:ext cx="3352800" cy="1151235"/>
            <a:chOff x="2667000" y="1364159"/>
            <a:chExt cx="3352800" cy="1151235"/>
          </a:xfrm>
        </p:grpSpPr>
        <p:sp>
          <p:nvSpPr>
            <p:cNvPr id="112" name="TextBox 111"/>
            <p:cNvSpPr txBox="1"/>
            <p:nvPr/>
          </p:nvSpPr>
          <p:spPr>
            <a:xfrm>
              <a:off x="2667000" y="1364159"/>
              <a:ext cx="3352800" cy="769441"/>
            </a:xfrm>
            <a:prstGeom prst="rect">
              <a:avLst/>
            </a:prstGeom>
            <a:solidFill>
              <a:schemeClr val="bg1"/>
            </a:solidFill>
          </p:spPr>
          <p:txBody>
            <a:bodyPr wrap="square" rtlCol="0">
              <a:spAutoFit/>
            </a:bodyPr>
            <a:lstStyle/>
            <a:p>
              <a:pPr algn="ctr"/>
              <a:r>
                <a:rPr lang="en-US" sz="4400" dirty="0" smtClean="0"/>
                <a:t>test similarity</a:t>
              </a:r>
              <a:endParaRPr lang="en-US" sz="4400" dirty="0"/>
            </a:p>
          </p:txBody>
        </p:sp>
        <p:cxnSp>
          <p:nvCxnSpPr>
            <p:cNvPr id="113" name="Straight Arrow Connector 112"/>
            <p:cNvCxnSpPr>
              <a:stCxn id="112" idx="2"/>
            </p:cNvCxnSpPr>
            <p:nvPr/>
          </p:nvCxnSpPr>
          <p:spPr>
            <a:xfrm rot="5400000">
              <a:off x="4152900" y="2324100"/>
              <a:ext cx="381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000" fill="hold"/>
                                        <p:tgtEl>
                                          <p:spTgt spid="111"/>
                                        </p:tgtEl>
                                        <p:attrNameLst>
                                          <p:attrName>ppt_x</p:attrName>
                                        </p:attrNameLst>
                                      </p:cBhvr>
                                      <p:tavLst>
                                        <p:tav tm="0">
                                          <p:val>
                                            <p:strVal val="#ppt_x"/>
                                          </p:val>
                                        </p:tav>
                                        <p:tav tm="100000">
                                          <p:val>
                                            <p:strVal val="#ppt_x"/>
                                          </p:val>
                                        </p:tav>
                                      </p:tavLst>
                                    </p:anim>
                                    <p:anim calcmode="lin" valueType="num">
                                      <p:cBhvr additive="base">
                                        <p:cTn id="8" dur="1000" fill="hold"/>
                                        <p:tgtEl>
                                          <p:spTgt spid="111"/>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4" presetClass="path" presetSubtype="0" accel="50000" decel="50000" fill="hold" nodeType="clickEffect">
                                  <p:stCondLst>
                                    <p:cond delay="0"/>
                                  </p:stCondLst>
                                  <p:childTnLst>
                                    <p:animMotion origin="layout" path="M 3.05556E-6 4.44444E-6 C 0.00399 -0.01598 0.01909 -0.03195 0.0243 -0.03195 C 0.05781 -0.03195 0.09201 0.21967 0.09201 0.47129 C 0.09201 0.34421 0.10902 0.21967 0.12552 0.21967 C 0.14236 0.21967 0.15885 0.34629 0.15885 0.47129 C 0.15885 0.40856 0.16736 0.34421 0.17587 0.34421 C 0.1842 0.34421 0.19288 0.40671 0.19288 0.47129 C 0.19288 0.43888 0.19722 0.40856 0.20156 0.40856 C 0.20573 0.40856 0.21007 0.44074 0.21007 0.47129 C 0.21007 0.45486 0.21232 0.43888 0.21441 0.43888 C 0.21545 0.43888 0.21857 0.45486 0.21857 0.47129 C 0.21857 0.46296 0.21979 0.45486 0.22083 0.45486 C 0.22083 0.45694 0.22326 0.46296 0.22326 0.47129 C 0.22326 0.46689 0.22326 0.46296 0.2243 0.46296 C 0.2243 0.46504 0.22552 0.46713 0.22552 0.47129 C 0.22552 0.46898 0.22552 0.46689 0.22552 0.46504 C 0.22639 0.46504 0.22639 0.46713 0.22639 0.46944 C 0.2276 0.46944 0.2276 0.46713 0.2276 0.46504 C 0.22899 0.46504 0.22899 0.46713 0.22899 0.46944 " pathEditMode="relative" rAng="0" ptsTypes="fffffffffffffffffff">
                                      <p:cBhvr>
                                        <p:cTn id="26" dur="2000" fill="hold"/>
                                        <p:tgtEl>
                                          <p:spTgt spid="7"/>
                                        </p:tgtEl>
                                        <p:attrNameLst>
                                          <p:attrName>ppt_x</p:attrName>
                                          <p:attrName>ppt_y</p:attrName>
                                        </p:attrNameLst>
                                      </p:cBhvr>
                                      <p:rCtr x="11400" y="22000"/>
                                    </p:animMotion>
                                  </p:childTnLst>
                                </p:cTn>
                              </p:par>
                            </p:childTnLst>
                          </p:cTn>
                        </p:par>
                        <p:par>
                          <p:cTn id="27" fill="hold">
                            <p:stCondLst>
                              <p:cond delay="2000"/>
                            </p:stCondLst>
                            <p:childTnLst>
                              <p:par>
                                <p:cTn id="28" presetID="23" presetClass="exit" presetSubtype="32" fill="hold" nodeType="afterEffect">
                                  <p:stCondLst>
                                    <p:cond delay="0"/>
                                  </p:stCondLst>
                                  <p:childTnLst>
                                    <p:anim calcmode="lin" valueType="num">
                                      <p:cBhvr>
                                        <p:cTn id="29" dur="500"/>
                                        <p:tgtEl>
                                          <p:spTgt spid="7"/>
                                        </p:tgtEl>
                                        <p:attrNameLst>
                                          <p:attrName>ppt_w</p:attrName>
                                        </p:attrNameLst>
                                      </p:cBhvr>
                                      <p:tavLst>
                                        <p:tav tm="0">
                                          <p:val>
                                            <p:strVal val="ppt_w"/>
                                          </p:val>
                                        </p:tav>
                                        <p:tav tm="100000">
                                          <p:val>
                                            <p:fltVal val="0"/>
                                          </p:val>
                                        </p:tav>
                                      </p:tavLst>
                                    </p:anim>
                                    <p:anim calcmode="lin" valueType="num">
                                      <p:cBhvr>
                                        <p:cTn id="30" dur="500"/>
                                        <p:tgtEl>
                                          <p:spTgt spid="7"/>
                                        </p:tgtEl>
                                        <p:attrNameLst>
                                          <p:attrName>ppt_h</p:attrName>
                                        </p:attrNameLst>
                                      </p:cBhvr>
                                      <p:tavLst>
                                        <p:tav tm="0">
                                          <p:val>
                                            <p:strVal val="ppt_h"/>
                                          </p:val>
                                        </p:tav>
                                        <p:tav tm="100000">
                                          <p:val>
                                            <p:fltVal val="0"/>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4"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a:r>
                <a:rPr lang="en-US" dirty="0" smtClean="0"/>
                <a:t>bath tub </a:t>
              </a:r>
              <a:endParaRPr lang="en-US" dirty="0"/>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5"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a:r>
                <a:rPr lang="en-US" dirty="0" smtClean="0"/>
                <a:t>bath faucet </a:t>
              </a:r>
              <a:endParaRPr lang="en-US" dirty="0"/>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6"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a:r>
                <a:rPr lang="en-US" dirty="0" smtClean="0"/>
                <a:t>kitchen faucet </a:t>
              </a:r>
              <a:endParaRPr lang="en-US" dirty="0"/>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7"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a:r>
                <a:rPr lang="en-US" dirty="0" smtClean="0"/>
                <a:t>dishwasher</a:t>
              </a:r>
              <a:endParaRPr lang="en-US" dirty="0"/>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unclassified open event</a:t>
            </a:r>
            <a:endParaRPr lang="en-US" sz="2400" b="1" dirty="0">
              <a:solidFill>
                <a:schemeClr val="tx1">
                  <a:lumMod val="50000"/>
                  <a:lumOff val="50000"/>
                </a:schemeClr>
              </a:solidFill>
            </a:endParaRPr>
          </a:p>
        </p:txBody>
      </p:sp>
      <p:pic>
        <p:nvPicPr>
          <p:cNvPr id="5127" name="Picture 7"/>
          <p:cNvPicPr>
            <a:picLocks noChangeAspect="1" noChangeArrowheads="1"/>
          </p:cNvPicPr>
          <p:nvPr/>
        </p:nvPicPr>
        <p:blipFill>
          <a:blip r:embed="rId8"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r>
              <a:rPr lang="en-US" dirty="0" err="1" smtClean="0">
                <a:solidFill>
                  <a:schemeClr val="tx2"/>
                </a:solidFill>
              </a:rPr>
              <a:t>detrended</a:t>
            </a:r>
            <a:r>
              <a:rPr lang="en-US" baseline="-25000" dirty="0" err="1" smtClean="0">
                <a:solidFill>
                  <a:schemeClr val="tx2"/>
                </a:solidFill>
              </a:rPr>
              <a:t>unclassified</a:t>
            </a:r>
            <a:endParaRPr lang="en-US" baseline="-25000" dirty="0">
              <a:solidFill>
                <a:schemeClr val="tx2"/>
              </a:solidFill>
            </a:endParaRPr>
          </a:p>
        </p:txBody>
      </p:sp>
      <p:pic>
        <p:nvPicPr>
          <p:cNvPr id="5128" name="Picture 8"/>
          <p:cNvPicPr>
            <a:picLocks noChangeArrowheads="1"/>
          </p:cNvPicPr>
          <p:nvPr/>
        </p:nvPicPr>
        <p:blipFill>
          <a:blip r:embed="rId9"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10"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Magnetic Disk 8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chemeClr val="tx1">
                    <a:lumMod val="65000"/>
                    <a:lumOff val="35000"/>
                  </a:schemeClr>
                </a:solidFill>
              </a:rPr>
              <a:t>possible events</a:t>
            </a:r>
            <a:endParaRPr lang="en-US" sz="1600" dirty="0">
              <a:solidFill>
                <a:schemeClr val="tx1">
                  <a:lumMod val="65000"/>
                  <a:lumOff val="35000"/>
                </a:schemeClr>
              </a:solidFill>
            </a:endParaRPr>
          </a:p>
        </p:txBody>
      </p:sp>
      <p:grpSp>
        <p:nvGrpSpPr>
          <p:cNvPr id="60" name="Group 59"/>
          <p:cNvGrpSpPr/>
          <p:nvPr/>
        </p:nvGrpSpPr>
        <p:grpSpPr>
          <a:xfrm>
            <a:off x="4727448" y="5312033"/>
            <a:ext cx="3099816" cy="1342894"/>
            <a:chOff x="4727448" y="5312033"/>
            <a:chExt cx="3099816" cy="1342894"/>
          </a:xfrm>
        </p:grpSpPr>
        <p:pic>
          <p:nvPicPr>
            <p:cNvPr id="52" name="Picture 4"/>
            <p:cNvPicPr>
              <a:picLocks noChangeArrowheads="1"/>
            </p:cNvPicPr>
            <p:nvPr/>
          </p:nvPicPr>
          <p:blipFill>
            <a:blip r:embed="rId11" cstate="print"/>
            <a:srcRect/>
            <a:stretch>
              <a:fillRect/>
            </a:stretch>
          </p:blipFill>
          <p:spPr bwMode="auto">
            <a:xfrm>
              <a:off x="4727448" y="5330952"/>
              <a:ext cx="3099816" cy="1323975"/>
            </a:xfrm>
            <a:prstGeom prst="rect">
              <a:avLst/>
            </a:prstGeom>
            <a:noFill/>
            <a:ln w="9525">
              <a:noFill/>
              <a:miter lim="800000"/>
              <a:headEnd/>
              <a:tailEnd/>
            </a:ln>
            <a:effectLst/>
          </p:spPr>
        </p:pic>
        <p:sp>
          <p:nvSpPr>
            <p:cNvPr id="53" name="TextBox 52"/>
            <p:cNvSpPr txBox="1"/>
            <p:nvPr/>
          </p:nvSpPr>
          <p:spPr>
            <a:xfrm>
              <a:off x="4914900" y="5312033"/>
              <a:ext cx="1981200" cy="369332"/>
            </a:xfrm>
            <a:prstGeom prst="rect">
              <a:avLst/>
            </a:prstGeom>
            <a:noFill/>
          </p:spPr>
          <p:txBody>
            <a:bodyPr wrap="square" rtlCol="0">
              <a:spAutoFit/>
            </a:bodyPr>
            <a:lstStyle/>
            <a:p>
              <a:r>
                <a:rPr lang="en-US" dirty="0" err="1" smtClean="0">
                  <a:solidFill>
                    <a:srgbClr val="00B050"/>
                  </a:solidFill>
                </a:rPr>
                <a:t>cepstrum</a:t>
              </a:r>
              <a:r>
                <a:rPr lang="en-US" baseline="-25000" dirty="0" err="1" smtClean="0">
                  <a:solidFill>
                    <a:srgbClr val="00B050"/>
                  </a:solidFill>
                </a:rPr>
                <a:t>toilet</a:t>
              </a:r>
              <a:endParaRPr lang="en-US" baseline="-25000" dirty="0">
                <a:solidFill>
                  <a:srgbClr val="00B050"/>
                </a:solidFill>
              </a:endParaRPr>
            </a:p>
          </p:txBody>
        </p:sp>
      </p:grpSp>
      <p:grpSp>
        <p:nvGrpSpPr>
          <p:cNvPr id="58" name="Group 57"/>
          <p:cNvGrpSpPr/>
          <p:nvPr/>
        </p:nvGrpSpPr>
        <p:grpSpPr>
          <a:xfrm>
            <a:off x="4727448" y="2743200"/>
            <a:ext cx="3099816" cy="1369695"/>
            <a:chOff x="4727448" y="2743200"/>
            <a:chExt cx="3099816" cy="1369695"/>
          </a:xfrm>
        </p:grpSpPr>
        <p:pic>
          <p:nvPicPr>
            <p:cNvPr id="50" name="Picture 2"/>
            <p:cNvPicPr>
              <a:picLocks noChangeArrowheads="1"/>
            </p:cNvPicPr>
            <p:nvPr/>
          </p:nvPicPr>
          <p:blipFill>
            <a:blip r:embed="rId12" cstate="print"/>
            <a:srcRect/>
            <a:stretch>
              <a:fillRect/>
            </a:stretch>
          </p:blipFill>
          <p:spPr bwMode="auto">
            <a:xfrm>
              <a:off x="4727448" y="2788920"/>
              <a:ext cx="3099816" cy="1323975"/>
            </a:xfrm>
            <a:prstGeom prst="rect">
              <a:avLst/>
            </a:prstGeom>
            <a:noFill/>
            <a:ln w="9525">
              <a:noFill/>
              <a:miter lim="800000"/>
              <a:headEnd/>
              <a:tailEnd/>
            </a:ln>
            <a:effectLst/>
          </p:spPr>
        </p:pic>
        <p:sp>
          <p:nvSpPr>
            <p:cNvPr id="54" name="TextBox 53"/>
            <p:cNvSpPr txBox="1"/>
            <p:nvPr/>
          </p:nvSpPr>
          <p:spPr>
            <a:xfrm>
              <a:off x="4914900" y="2743200"/>
              <a:ext cx="1981200" cy="369332"/>
            </a:xfrm>
            <a:prstGeom prst="rect">
              <a:avLst/>
            </a:prstGeom>
            <a:noFill/>
          </p:spPr>
          <p:txBody>
            <a:bodyPr wrap="square" rtlCol="0">
              <a:spAutoFit/>
            </a:bodyPr>
            <a:lstStyle/>
            <a:p>
              <a:r>
                <a:rPr lang="en-US" dirty="0" err="1" smtClean="0">
                  <a:solidFill>
                    <a:schemeClr val="tx2"/>
                  </a:solidFill>
                </a:rPr>
                <a:t>detrended</a:t>
              </a:r>
              <a:r>
                <a:rPr lang="en-US" baseline="-25000" dirty="0" err="1" smtClean="0">
                  <a:solidFill>
                    <a:schemeClr val="tx2"/>
                  </a:solidFill>
                </a:rPr>
                <a:t>toilet</a:t>
              </a:r>
              <a:r>
                <a:rPr lang="en-US" dirty="0" smtClean="0">
                  <a:solidFill>
                    <a:schemeClr val="tx2"/>
                  </a:solidFill>
                </a:rPr>
                <a:t> </a:t>
              </a:r>
              <a:endParaRPr lang="en-US" dirty="0">
                <a:solidFill>
                  <a:schemeClr val="tx2"/>
                </a:solidFill>
              </a:endParaRPr>
            </a:p>
          </p:txBody>
        </p:sp>
      </p:grpSp>
      <p:grpSp>
        <p:nvGrpSpPr>
          <p:cNvPr id="59" name="Group 58"/>
          <p:cNvGrpSpPr/>
          <p:nvPr/>
        </p:nvGrpSpPr>
        <p:grpSpPr>
          <a:xfrm>
            <a:off x="4727448" y="3962400"/>
            <a:ext cx="3099816" cy="1448943"/>
            <a:chOff x="4727448" y="3962400"/>
            <a:chExt cx="3099816" cy="1448943"/>
          </a:xfrm>
        </p:grpSpPr>
        <p:pic>
          <p:nvPicPr>
            <p:cNvPr id="51" name="Picture 3"/>
            <p:cNvPicPr>
              <a:picLocks noChangeArrowheads="1"/>
            </p:cNvPicPr>
            <p:nvPr/>
          </p:nvPicPr>
          <p:blipFill>
            <a:blip r:embed="rId13" cstate="print"/>
            <a:srcRect/>
            <a:stretch>
              <a:fillRect/>
            </a:stretch>
          </p:blipFill>
          <p:spPr bwMode="auto">
            <a:xfrm>
              <a:off x="4727448" y="4087368"/>
              <a:ext cx="3099816" cy="1323975"/>
            </a:xfrm>
            <a:prstGeom prst="rect">
              <a:avLst/>
            </a:prstGeom>
            <a:noFill/>
            <a:ln w="9525">
              <a:noFill/>
              <a:miter lim="800000"/>
              <a:headEnd/>
              <a:tailEnd/>
            </a:ln>
            <a:effectLst/>
          </p:spPr>
        </p:pic>
        <p:sp>
          <p:nvSpPr>
            <p:cNvPr id="56" name="TextBox 55"/>
            <p:cNvSpPr txBox="1"/>
            <p:nvPr/>
          </p:nvSpPr>
          <p:spPr>
            <a:xfrm>
              <a:off x="4914900" y="3962400"/>
              <a:ext cx="19812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grpSp>
      <p:sp>
        <p:nvSpPr>
          <p:cNvPr id="57" name="Rectangle 56"/>
          <p:cNvSpPr/>
          <p:nvPr/>
        </p:nvSpPr>
        <p:spPr>
          <a:xfrm>
            <a:off x="4191000" y="-126124"/>
            <a:ext cx="5594131" cy="96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270248" y="48546"/>
            <a:ext cx="4718304"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open event library</a:t>
            </a:r>
            <a:endParaRPr lang="en-US" sz="2400" b="1" dirty="0">
              <a:solidFill>
                <a:schemeClr val="tx1">
                  <a:lumMod val="50000"/>
                  <a:lumOff val="50000"/>
                </a:schemeClr>
              </a:solidFill>
            </a:endParaRPr>
          </a:p>
        </p:txBody>
      </p:sp>
      <p:grpSp>
        <p:nvGrpSpPr>
          <p:cNvPr id="6" name="Group 14"/>
          <p:cNvGrpSpPr/>
          <p:nvPr/>
        </p:nvGrpSpPr>
        <p:grpSpPr>
          <a:xfrm>
            <a:off x="4576465" y="732504"/>
            <a:ext cx="3581400" cy="2006394"/>
            <a:chOff x="4953000" y="3689556"/>
            <a:chExt cx="3581400" cy="2006394"/>
          </a:xfrm>
        </p:grpSpPr>
        <p:pic>
          <p:nvPicPr>
            <p:cNvPr id="1033" name="Picture 9"/>
            <p:cNvPicPr>
              <a:picLocks noChangeAspect="1" noChangeArrowheads="1"/>
            </p:cNvPicPr>
            <p:nvPr/>
          </p:nvPicPr>
          <p:blipFill>
            <a:blip r:embed="rId14"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a:r>
                <a:rPr lang="en-US" dirty="0" smtClean="0"/>
                <a:t>toilet</a:t>
              </a: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5.18519E-6 L -0.01667 -0.02223 " pathEditMode="relative" ptsTypes="AA">
                                      <p:cBhvr>
                                        <p:cTn id="6" dur="500" fill="hold"/>
                                        <p:tgtEl>
                                          <p:spTgt spid="6"/>
                                        </p:tgtEl>
                                        <p:attrNameLst>
                                          <p:attrName>ppt_x</p:attrName>
                                          <p:attrName>ppt_y</p:attrName>
                                        </p:attrNameLst>
                                      </p:cBhvr>
                                    </p:animMotion>
                                  </p:childTnLst>
                                </p:cTn>
                              </p:par>
                            </p:childTnLst>
                          </p:cTn>
                        </p:par>
                        <p:par>
                          <p:cTn id="7" fill="hold">
                            <p:stCondLst>
                              <p:cond delay="500"/>
                            </p:stCondLst>
                            <p:childTnLst>
                              <p:par>
                                <p:cTn id="8" presetID="2" presetClass="entr" presetSubtype="1" fill="hold" nodeType="afterEffect">
                                  <p:stCondLst>
                                    <p:cond delay="0"/>
                                  </p:stCondLst>
                                  <p:childTnLst>
                                    <p:set>
                                      <p:cBhvr>
                                        <p:cTn id="9" dur="1" fill="hold">
                                          <p:stCondLst>
                                            <p:cond delay="0"/>
                                          </p:stCondLst>
                                        </p:cTn>
                                        <p:tgtEl>
                                          <p:spTgt spid="58"/>
                                        </p:tgtEl>
                                        <p:attrNameLst>
                                          <p:attrName>style.visibility</p:attrName>
                                        </p:attrNameLst>
                                      </p:cBhvr>
                                      <p:to>
                                        <p:strVal val="visible"/>
                                      </p:to>
                                    </p:set>
                                    <p:anim calcmode="lin" valueType="num">
                                      <p:cBhvr additive="base">
                                        <p:cTn id="10" dur="1000" fill="hold"/>
                                        <p:tgtEl>
                                          <p:spTgt spid="58"/>
                                        </p:tgtEl>
                                        <p:attrNameLst>
                                          <p:attrName>ppt_x</p:attrName>
                                        </p:attrNameLst>
                                      </p:cBhvr>
                                      <p:tavLst>
                                        <p:tav tm="0">
                                          <p:val>
                                            <p:strVal val="#ppt_x"/>
                                          </p:val>
                                        </p:tav>
                                        <p:tav tm="100000">
                                          <p:val>
                                            <p:strVal val="#ppt_x"/>
                                          </p:val>
                                        </p:tav>
                                      </p:tavLst>
                                    </p:anim>
                                    <p:anim calcmode="lin" valueType="num">
                                      <p:cBhvr additive="base">
                                        <p:cTn id="11" dur="1000" fill="hold"/>
                                        <p:tgtEl>
                                          <p:spTgt spid="58"/>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additive="base">
                                        <p:cTn id="14" dur="1000" fill="hold"/>
                                        <p:tgtEl>
                                          <p:spTgt spid="59"/>
                                        </p:tgtEl>
                                        <p:attrNameLst>
                                          <p:attrName>ppt_x</p:attrName>
                                        </p:attrNameLst>
                                      </p:cBhvr>
                                      <p:tavLst>
                                        <p:tav tm="0">
                                          <p:val>
                                            <p:strVal val="#ppt_x"/>
                                          </p:val>
                                        </p:tav>
                                        <p:tav tm="100000">
                                          <p:val>
                                            <p:strVal val="#ppt_x"/>
                                          </p:val>
                                        </p:tav>
                                      </p:tavLst>
                                    </p:anim>
                                    <p:anim calcmode="lin" valueType="num">
                                      <p:cBhvr additive="base">
                                        <p:cTn id="15" dur="1000" fill="hold"/>
                                        <p:tgtEl>
                                          <p:spTgt spid="59"/>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additive="base">
                                        <p:cTn id="18" dur="1000" fill="hold"/>
                                        <p:tgtEl>
                                          <p:spTgt spid="60"/>
                                        </p:tgtEl>
                                        <p:attrNameLst>
                                          <p:attrName>ppt_x</p:attrName>
                                        </p:attrNameLst>
                                      </p:cBhvr>
                                      <p:tavLst>
                                        <p:tav tm="0">
                                          <p:val>
                                            <p:strVal val="#ppt_x"/>
                                          </p:val>
                                        </p:tav>
                                        <p:tav tm="100000">
                                          <p:val>
                                            <p:strVal val="#ppt_x"/>
                                          </p:val>
                                        </p:tav>
                                      </p:tavLst>
                                    </p:anim>
                                    <p:anim calcmode="lin" valueType="num">
                                      <p:cBhvr additive="base">
                                        <p:cTn id="19"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4"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a:r>
                <a:rPr lang="en-US" dirty="0" smtClean="0"/>
                <a:t>bath tub </a:t>
              </a:r>
              <a:endParaRPr lang="en-US" dirty="0"/>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5"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a:r>
                <a:rPr lang="en-US" dirty="0" smtClean="0"/>
                <a:t>bath faucet </a:t>
              </a:r>
              <a:endParaRPr lang="en-US" dirty="0"/>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6"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a:r>
                <a:rPr lang="en-US" dirty="0" smtClean="0"/>
                <a:t>kitchen faucet </a:t>
              </a:r>
              <a:endParaRPr lang="en-US" dirty="0"/>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7"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a:r>
                <a:rPr lang="en-US" dirty="0" smtClean="0"/>
                <a:t>dishwasher</a:t>
              </a:r>
              <a:endParaRPr lang="en-US" dirty="0"/>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unclassified open event</a:t>
            </a:r>
            <a:endParaRPr lang="en-US" sz="2400" b="1" dirty="0">
              <a:solidFill>
                <a:schemeClr val="tx1">
                  <a:lumMod val="50000"/>
                  <a:lumOff val="50000"/>
                </a:scheme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open event library</a:t>
            </a:r>
            <a:endParaRPr lang="en-US" sz="2400" b="1" dirty="0">
              <a:solidFill>
                <a:schemeClr val="tx1">
                  <a:lumMod val="50000"/>
                  <a:lumOff val="50000"/>
                </a:schemeClr>
              </a:solidFill>
            </a:endParaRPr>
          </a:p>
        </p:txBody>
      </p:sp>
      <p:pic>
        <p:nvPicPr>
          <p:cNvPr id="5127" name="Picture 7"/>
          <p:cNvPicPr>
            <a:picLocks noChangeAspect="1" noChangeArrowheads="1"/>
          </p:cNvPicPr>
          <p:nvPr/>
        </p:nvPicPr>
        <p:blipFill>
          <a:blip r:embed="rId8"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r>
              <a:rPr lang="en-US" dirty="0" err="1" smtClean="0">
                <a:solidFill>
                  <a:schemeClr val="tx2"/>
                </a:solidFill>
              </a:rPr>
              <a:t>detrended</a:t>
            </a:r>
            <a:r>
              <a:rPr lang="en-US" baseline="-25000" dirty="0" err="1" smtClean="0">
                <a:solidFill>
                  <a:schemeClr val="tx2"/>
                </a:solidFill>
              </a:rPr>
              <a:t>unclassified</a:t>
            </a:r>
            <a:endParaRPr lang="en-US" baseline="-25000" dirty="0">
              <a:solidFill>
                <a:schemeClr val="tx2"/>
              </a:solidFill>
            </a:endParaRPr>
          </a:p>
        </p:txBody>
      </p:sp>
      <p:pic>
        <p:nvPicPr>
          <p:cNvPr id="5128" name="Picture 8"/>
          <p:cNvPicPr>
            <a:picLocks noChangeArrowheads="1"/>
          </p:cNvPicPr>
          <p:nvPr/>
        </p:nvPicPr>
        <p:blipFill>
          <a:blip r:embed="rId9"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10"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Magnetic Disk 8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chemeClr val="tx1">
                    <a:lumMod val="65000"/>
                    <a:lumOff val="35000"/>
                  </a:schemeClr>
                </a:solidFill>
              </a:rPr>
              <a:t>possible events</a:t>
            </a:r>
            <a:endParaRPr lang="en-US" sz="1600" dirty="0">
              <a:solidFill>
                <a:schemeClr val="tx1">
                  <a:lumMod val="65000"/>
                  <a:lumOff val="35000"/>
                </a:schemeClr>
              </a:solidFill>
            </a:endParaRPr>
          </a:p>
        </p:txBody>
      </p:sp>
      <p:pic>
        <p:nvPicPr>
          <p:cNvPr id="50" name="Picture 2"/>
          <p:cNvPicPr>
            <a:picLocks noChangeArrowheads="1"/>
          </p:cNvPicPr>
          <p:nvPr/>
        </p:nvPicPr>
        <p:blipFill>
          <a:blip r:embed="rId11" cstate="print"/>
          <a:srcRect/>
          <a:stretch>
            <a:fillRect/>
          </a:stretch>
        </p:blipFill>
        <p:spPr bwMode="auto">
          <a:xfrm>
            <a:off x="4727448" y="2788920"/>
            <a:ext cx="3099816" cy="1323975"/>
          </a:xfrm>
          <a:prstGeom prst="rect">
            <a:avLst/>
          </a:prstGeom>
          <a:noFill/>
          <a:ln w="9525">
            <a:noFill/>
            <a:miter lim="800000"/>
            <a:headEnd/>
            <a:tailEnd/>
          </a:ln>
          <a:effectLst/>
        </p:spPr>
      </p:pic>
      <p:pic>
        <p:nvPicPr>
          <p:cNvPr id="51" name="Picture 3"/>
          <p:cNvPicPr>
            <a:picLocks noChangeArrowheads="1"/>
          </p:cNvPicPr>
          <p:nvPr/>
        </p:nvPicPr>
        <p:blipFill>
          <a:blip r:embed="rId12" cstate="print"/>
          <a:srcRect/>
          <a:stretch>
            <a:fillRect/>
          </a:stretch>
        </p:blipFill>
        <p:spPr bwMode="auto">
          <a:xfrm>
            <a:off x="4727448" y="4087368"/>
            <a:ext cx="3099816" cy="1323975"/>
          </a:xfrm>
          <a:prstGeom prst="rect">
            <a:avLst/>
          </a:prstGeom>
          <a:noFill/>
          <a:ln w="9525">
            <a:noFill/>
            <a:miter lim="800000"/>
            <a:headEnd/>
            <a:tailEnd/>
          </a:ln>
          <a:effectLst/>
        </p:spPr>
      </p:pic>
      <p:pic>
        <p:nvPicPr>
          <p:cNvPr id="52" name="Picture 4"/>
          <p:cNvPicPr>
            <a:picLocks noChangeArrowheads="1"/>
          </p:cNvPicPr>
          <p:nvPr/>
        </p:nvPicPr>
        <p:blipFill>
          <a:blip r:embed="rId13" cstate="print"/>
          <a:srcRect/>
          <a:stretch>
            <a:fillRect/>
          </a:stretch>
        </p:blipFill>
        <p:spPr bwMode="auto">
          <a:xfrm>
            <a:off x="4727448" y="5330952"/>
            <a:ext cx="3099816" cy="1323975"/>
          </a:xfrm>
          <a:prstGeom prst="rect">
            <a:avLst/>
          </a:prstGeom>
          <a:noFill/>
          <a:ln w="9525">
            <a:noFill/>
            <a:miter lim="800000"/>
            <a:headEnd/>
            <a:tailEnd/>
          </a:ln>
          <a:effectLst/>
        </p:spPr>
      </p:pic>
      <p:sp>
        <p:nvSpPr>
          <p:cNvPr id="53" name="TextBox 52"/>
          <p:cNvSpPr txBox="1"/>
          <p:nvPr/>
        </p:nvSpPr>
        <p:spPr>
          <a:xfrm>
            <a:off x="4914900" y="5312033"/>
            <a:ext cx="1981200" cy="369332"/>
          </a:xfrm>
          <a:prstGeom prst="rect">
            <a:avLst/>
          </a:prstGeom>
          <a:noFill/>
        </p:spPr>
        <p:txBody>
          <a:bodyPr wrap="square" rtlCol="0">
            <a:spAutoFit/>
          </a:bodyPr>
          <a:lstStyle/>
          <a:p>
            <a:r>
              <a:rPr lang="en-US" dirty="0" err="1" smtClean="0">
                <a:solidFill>
                  <a:srgbClr val="00B050"/>
                </a:solidFill>
              </a:rPr>
              <a:t>cepstrum</a:t>
            </a:r>
            <a:r>
              <a:rPr lang="en-US" baseline="-25000" dirty="0" err="1" smtClean="0">
                <a:solidFill>
                  <a:srgbClr val="00B050"/>
                </a:solidFill>
              </a:rPr>
              <a:t>toilet</a:t>
            </a:r>
            <a:endParaRPr lang="en-US" baseline="-25000" dirty="0">
              <a:solidFill>
                <a:srgbClr val="00B050"/>
              </a:solidFill>
            </a:endParaRPr>
          </a:p>
        </p:txBody>
      </p:sp>
      <p:sp>
        <p:nvSpPr>
          <p:cNvPr id="54" name="TextBox 53"/>
          <p:cNvSpPr txBox="1"/>
          <p:nvPr/>
        </p:nvSpPr>
        <p:spPr>
          <a:xfrm>
            <a:off x="4914900" y="2743200"/>
            <a:ext cx="1981200" cy="369332"/>
          </a:xfrm>
          <a:prstGeom prst="rect">
            <a:avLst/>
          </a:prstGeom>
          <a:noFill/>
        </p:spPr>
        <p:txBody>
          <a:bodyPr wrap="square" rtlCol="0">
            <a:spAutoFit/>
          </a:bodyPr>
          <a:lstStyle/>
          <a:p>
            <a:r>
              <a:rPr lang="en-US" dirty="0" err="1" smtClean="0">
                <a:solidFill>
                  <a:schemeClr val="tx2"/>
                </a:solidFill>
              </a:rPr>
              <a:t>detrended</a:t>
            </a:r>
            <a:r>
              <a:rPr lang="en-US" baseline="-25000" dirty="0" err="1" smtClean="0">
                <a:solidFill>
                  <a:schemeClr val="tx2"/>
                </a:solidFill>
              </a:rPr>
              <a:t>toilet</a:t>
            </a:r>
            <a:r>
              <a:rPr lang="en-US" dirty="0" smtClean="0">
                <a:solidFill>
                  <a:schemeClr val="tx2"/>
                </a:solidFill>
              </a:rPr>
              <a:t> </a:t>
            </a:r>
            <a:endParaRPr lang="en-US" dirty="0">
              <a:solidFill>
                <a:schemeClr val="tx2"/>
              </a:solidFill>
            </a:endParaRPr>
          </a:p>
        </p:txBody>
      </p:sp>
      <p:sp>
        <p:nvSpPr>
          <p:cNvPr id="56" name="TextBox 55"/>
          <p:cNvSpPr txBox="1"/>
          <p:nvPr/>
        </p:nvSpPr>
        <p:spPr>
          <a:xfrm>
            <a:off x="4914900" y="3962400"/>
            <a:ext cx="19812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grpSp>
        <p:nvGrpSpPr>
          <p:cNvPr id="68" name="Group 67"/>
          <p:cNvGrpSpPr/>
          <p:nvPr/>
        </p:nvGrpSpPr>
        <p:grpSpPr>
          <a:xfrm>
            <a:off x="3352800" y="2854806"/>
            <a:ext cx="1828800" cy="726594"/>
            <a:chOff x="3352800" y="3312006"/>
            <a:chExt cx="1828800" cy="726594"/>
          </a:xfrm>
        </p:grpSpPr>
        <p:grpSp>
          <p:nvGrpSpPr>
            <p:cNvPr id="38" name="Group 37"/>
            <p:cNvGrpSpPr/>
            <p:nvPr/>
          </p:nvGrpSpPr>
          <p:grpSpPr>
            <a:xfrm>
              <a:off x="3352800" y="3602822"/>
              <a:ext cx="1828800" cy="435778"/>
              <a:chOff x="3352800" y="3221822"/>
              <a:chExt cx="1828800" cy="435778"/>
            </a:xfrm>
          </p:grpSpPr>
          <p:sp>
            <p:nvSpPr>
              <p:cNvPr id="39" name="TextBox 38"/>
              <p:cNvSpPr txBox="1"/>
              <p:nvPr/>
            </p:nvSpPr>
            <p:spPr>
              <a:xfrm>
                <a:off x="3352800" y="3288268"/>
                <a:ext cx="1828800" cy="369332"/>
              </a:xfrm>
              <a:prstGeom prst="rect">
                <a:avLst/>
              </a:prstGeom>
              <a:noFill/>
            </p:spPr>
            <p:txBody>
              <a:bodyPr wrap="square" rtlCol="0">
                <a:spAutoFit/>
              </a:bodyPr>
              <a:lstStyle/>
              <a:p>
                <a:pPr algn="ctr"/>
                <a:r>
                  <a:rPr lang="en-US" dirty="0" smtClean="0">
                    <a:solidFill>
                      <a:schemeClr val="tx1">
                        <a:lumMod val="65000"/>
                        <a:lumOff val="35000"/>
                      </a:schemeClr>
                    </a:solidFill>
                    <a:latin typeface="Franklin Gothic Demi Cond" pitchFamily="34" charset="0"/>
                  </a:rPr>
                  <a:t>matched filter</a:t>
                </a:r>
                <a:endParaRPr lang="en-US" dirty="0">
                  <a:solidFill>
                    <a:schemeClr val="tx1">
                      <a:lumMod val="65000"/>
                      <a:lumOff val="35000"/>
                    </a:schemeClr>
                  </a:solidFill>
                  <a:latin typeface="Franklin Gothic Demi Cond" pitchFamily="34" charset="0"/>
                </a:endParaRPr>
              </a:p>
            </p:txBody>
          </p:sp>
          <p:sp>
            <p:nvSpPr>
              <p:cNvPr id="40" name="Right Arrow 39"/>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1" descr="C:\research\talks\UbiComp2009-HydroSense\checkmark.png"/>
            <p:cNvPicPr>
              <a:picLocks noChangeAspect="1" noChangeArrowheads="1"/>
            </p:cNvPicPr>
            <p:nvPr/>
          </p:nvPicPr>
          <p:blipFill>
            <a:blip r:embed="rId14" cstate="print"/>
            <a:srcRect/>
            <a:stretch>
              <a:fillRect/>
            </a:stretch>
          </p:blipFill>
          <p:spPr bwMode="auto">
            <a:xfrm>
              <a:off x="4114800" y="3312006"/>
              <a:ext cx="609600" cy="421794"/>
            </a:xfrm>
            <a:prstGeom prst="rect">
              <a:avLst/>
            </a:prstGeom>
            <a:noFill/>
          </p:spPr>
        </p:pic>
      </p:grpSp>
      <p:grpSp>
        <p:nvGrpSpPr>
          <p:cNvPr id="69" name="Group 68"/>
          <p:cNvGrpSpPr/>
          <p:nvPr/>
        </p:nvGrpSpPr>
        <p:grpSpPr>
          <a:xfrm>
            <a:off x="3352800" y="4114800"/>
            <a:ext cx="1828800" cy="726594"/>
            <a:chOff x="3352800" y="3312006"/>
            <a:chExt cx="1828800" cy="726594"/>
          </a:xfrm>
        </p:grpSpPr>
        <p:grpSp>
          <p:nvGrpSpPr>
            <p:cNvPr id="70" name="Group 37"/>
            <p:cNvGrpSpPr/>
            <p:nvPr/>
          </p:nvGrpSpPr>
          <p:grpSpPr>
            <a:xfrm>
              <a:off x="3352800" y="3602822"/>
              <a:ext cx="1828800" cy="435778"/>
              <a:chOff x="3352800" y="3221822"/>
              <a:chExt cx="1828800" cy="435778"/>
            </a:xfrm>
          </p:grpSpPr>
          <p:sp>
            <p:nvSpPr>
              <p:cNvPr id="72" name="TextBox 71"/>
              <p:cNvSpPr txBox="1"/>
              <p:nvPr/>
            </p:nvSpPr>
            <p:spPr>
              <a:xfrm>
                <a:off x="3352800" y="3288268"/>
                <a:ext cx="1828800" cy="369332"/>
              </a:xfrm>
              <a:prstGeom prst="rect">
                <a:avLst/>
              </a:prstGeom>
              <a:noFill/>
            </p:spPr>
            <p:txBody>
              <a:bodyPr wrap="square" rtlCol="0">
                <a:spAutoFit/>
              </a:bodyPr>
              <a:lstStyle/>
              <a:p>
                <a:pPr algn="ctr"/>
                <a:r>
                  <a:rPr lang="en-US" dirty="0" smtClean="0">
                    <a:solidFill>
                      <a:schemeClr val="tx1">
                        <a:lumMod val="65000"/>
                        <a:lumOff val="35000"/>
                      </a:schemeClr>
                    </a:solidFill>
                    <a:latin typeface="Franklin Gothic Demi Cond" pitchFamily="34" charset="0"/>
                  </a:rPr>
                  <a:t>matched filter</a:t>
                </a:r>
                <a:endParaRPr lang="en-US" dirty="0">
                  <a:solidFill>
                    <a:schemeClr val="tx1">
                      <a:lumMod val="65000"/>
                      <a:lumOff val="35000"/>
                    </a:schemeClr>
                  </a:solidFill>
                  <a:latin typeface="Franklin Gothic Demi Cond" pitchFamily="34" charset="0"/>
                </a:endParaRPr>
              </a:p>
            </p:txBody>
          </p:sp>
          <p:sp>
            <p:nvSpPr>
              <p:cNvPr id="73" name="Right Arrow 72"/>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1" descr="C:\research\talks\UbiComp2009-HydroSense\checkmark.png"/>
            <p:cNvPicPr>
              <a:picLocks noChangeAspect="1" noChangeArrowheads="1"/>
            </p:cNvPicPr>
            <p:nvPr/>
          </p:nvPicPr>
          <p:blipFill>
            <a:blip r:embed="rId14" cstate="print"/>
            <a:srcRect/>
            <a:stretch>
              <a:fillRect/>
            </a:stretch>
          </p:blipFill>
          <p:spPr bwMode="auto">
            <a:xfrm>
              <a:off x="4114800" y="3312006"/>
              <a:ext cx="609600" cy="421794"/>
            </a:xfrm>
            <a:prstGeom prst="rect">
              <a:avLst/>
            </a:prstGeom>
            <a:noFill/>
          </p:spPr>
        </p:pic>
      </p:grpSp>
      <p:grpSp>
        <p:nvGrpSpPr>
          <p:cNvPr id="85" name="Group 84"/>
          <p:cNvGrpSpPr/>
          <p:nvPr/>
        </p:nvGrpSpPr>
        <p:grpSpPr>
          <a:xfrm>
            <a:off x="3352800" y="5635435"/>
            <a:ext cx="1828800" cy="577559"/>
            <a:chOff x="3352800" y="5635435"/>
            <a:chExt cx="1828800" cy="577559"/>
          </a:xfrm>
        </p:grpSpPr>
        <p:grpSp>
          <p:nvGrpSpPr>
            <p:cNvPr id="76" name="Group 37"/>
            <p:cNvGrpSpPr/>
            <p:nvPr/>
          </p:nvGrpSpPr>
          <p:grpSpPr>
            <a:xfrm>
              <a:off x="3352800" y="5777216"/>
              <a:ext cx="1828800" cy="435778"/>
              <a:chOff x="3352800" y="3221822"/>
              <a:chExt cx="1828800" cy="435778"/>
            </a:xfrm>
          </p:grpSpPr>
          <p:sp>
            <p:nvSpPr>
              <p:cNvPr id="78" name="TextBox 77"/>
              <p:cNvSpPr txBox="1"/>
              <p:nvPr/>
            </p:nvSpPr>
            <p:spPr>
              <a:xfrm>
                <a:off x="3352800" y="3288268"/>
                <a:ext cx="1828800" cy="369332"/>
              </a:xfrm>
              <a:prstGeom prst="rect">
                <a:avLst/>
              </a:prstGeom>
              <a:noFill/>
            </p:spPr>
            <p:txBody>
              <a:bodyPr wrap="square" rtlCol="0">
                <a:spAutoFit/>
              </a:bodyPr>
              <a:lstStyle/>
              <a:p>
                <a:pPr algn="ctr"/>
                <a:r>
                  <a:rPr lang="en-US" dirty="0" smtClean="0">
                    <a:solidFill>
                      <a:schemeClr val="tx1">
                        <a:lumMod val="65000"/>
                        <a:lumOff val="35000"/>
                      </a:schemeClr>
                    </a:solidFill>
                    <a:latin typeface="Franklin Gothic Demi Cond" pitchFamily="34" charset="0"/>
                  </a:rPr>
                  <a:t>matched filter</a:t>
                </a:r>
                <a:endParaRPr lang="en-US" dirty="0">
                  <a:solidFill>
                    <a:schemeClr val="tx1">
                      <a:lumMod val="65000"/>
                      <a:lumOff val="35000"/>
                    </a:schemeClr>
                  </a:solidFill>
                  <a:latin typeface="Franklin Gothic Demi Cond" pitchFamily="34" charset="0"/>
                </a:endParaRPr>
              </a:p>
            </p:txBody>
          </p:sp>
          <p:sp>
            <p:nvSpPr>
              <p:cNvPr id="79" name="Right Arrow 78"/>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Arrow 79"/>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1"/>
            <p:cNvGrpSpPr>
              <a:grpSpLocks noChangeAspect="1"/>
            </p:cNvGrpSpPr>
            <p:nvPr/>
          </p:nvGrpSpPr>
          <p:grpSpPr>
            <a:xfrm>
              <a:off x="4150425" y="5635435"/>
              <a:ext cx="280035" cy="320040"/>
              <a:chOff x="3962400" y="5852652"/>
              <a:chExt cx="466725" cy="533400"/>
            </a:xfrm>
          </p:grpSpPr>
          <p:sp>
            <p:nvSpPr>
              <p:cNvPr id="83" name="Rectangle 82"/>
              <p:cNvSpPr/>
              <p:nvPr/>
            </p:nvSpPr>
            <p:spPr>
              <a:xfrm>
                <a:off x="4038600" y="5943600"/>
                <a:ext cx="304800" cy="304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6" descr="http://upload.wikimedia.org/wikipedia/commons/thumb/a/a2/X_mark.svg/525px-X_mark.svg.png"/>
              <p:cNvPicPr>
                <a:picLocks noChangeAspect="1" noChangeArrowheads="1"/>
              </p:cNvPicPr>
              <p:nvPr/>
            </p:nvPicPr>
            <p:blipFill>
              <a:blip r:embed="rId15" cstate="print"/>
              <a:srcRect/>
              <a:stretch>
                <a:fillRect/>
              </a:stretch>
            </p:blipFill>
            <p:spPr bwMode="auto">
              <a:xfrm>
                <a:off x="3962400" y="5852652"/>
                <a:ext cx="466725" cy="533400"/>
              </a:xfrm>
              <a:prstGeom prst="rect">
                <a:avLst/>
              </a:prstGeom>
              <a:noFill/>
              <a:effectLst>
                <a:outerShdw blurRad="50800" dist="38100" dir="2700000" algn="tl" rotWithShape="0">
                  <a:prstClr val="black">
                    <a:alpha val="40000"/>
                  </a:prstClr>
                </a:outerShdw>
              </a:effectLst>
            </p:spPr>
          </p:pic>
        </p:grpSp>
      </p:grpSp>
      <p:grpSp>
        <p:nvGrpSpPr>
          <p:cNvPr id="86" name="Group 14"/>
          <p:cNvGrpSpPr/>
          <p:nvPr/>
        </p:nvGrpSpPr>
        <p:grpSpPr>
          <a:xfrm>
            <a:off x="4438650" y="571500"/>
            <a:ext cx="3581400" cy="2006394"/>
            <a:chOff x="4953000" y="3689556"/>
            <a:chExt cx="3581400" cy="2006394"/>
          </a:xfrm>
        </p:grpSpPr>
        <p:pic>
          <p:nvPicPr>
            <p:cNvPr id="87" name="Picture 9"/>
            <p:cNvPicPr>
              <a:picLocks noChangeAspect="1" noChangeArrowheads="1"/>
            </p:cNvPicPr>
            <p:nvPr/>
          </p:nvPicPr>
          <p:blipFill>
            <a:blip r:embed="rId16"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8" name="TextBox 87"/>
            <p:cNvSpPr txBox="1"/>
            <p:nvPr/>
          </p:nvSpPr>
          <p:spPr>
            <a:xfrm>
              <a:off x="8072735" y="3689556"/>
              <a:ext cx="461665" cy="838200"/>
            </a:xfrm>
            <a:prstGeom prst="rect">
              <a:avLst/>
            </a:prstGeom>
            <a:noFill/>
          </p:spPr>
          <p:txBody>
            <a:bodyPr vert="vert270" wrap="square" rtlCol="0">
              <a:spAutoFit/>
            </a:bodyPr>
            <a:lstStyle/>
            <a:p>
              <a:pPr algn="ctr"/>
              <a:r>
                <a:rPr lang="en-US" dirty="0" smtClean="0"/>
                <a:t>toilet</a:t>
              </a: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xit" presetSubtype="0" fill="hold" nodeType="clickEffect">
                                  <p:stCondLst>
                                    <p:cond delay="0"/>
                                  </p:stCondLst>
                                  <p:childTnLst>
                                    <p:anim calcmode="lin" valueType="num">
                                      <p:cBhvr>
                                        <p:cTn id="18" dur="1000"/>
                                        <p:tgtEl>
                                          <p:spTgt spid="86"/>
                                        </p:tgtEl>
                                        <p:attrNameLst>
                                          <p:attrName>ppt_w</p:attrName>
                                        </p:attrNameLst>
                                      </p:cBhvr>
                                      <p:tavLst>
                                        <p:tav tm="0">
                                          <p:val>
                                            <p:strVal val="ppt_w"/>
                                          </p:val>
                                        </p:tav>
                                        <p:tav tm="100000">
                                          <p:val>
                                            <p:fltVal val="0"/>
                                          </p:val>
                                        </p:tav>
                                      </p:tavLst>
                                    </p:anim>
                                    <p:anim calcmode="lin" valueType="num">
                                      <p:cBhvr>
                                        <p:cTn id="19" dur="1000"/>
                                        <p:tgtEl>
                                          <p:spTgt spid="86"/>
                                        </p:tgtEl>
                                        <p:attrNameLst>
                                          <p:attrName>ppt_h</p:attrName>
                                        </p:attrNameLst>
                                      </p:cBhvr>
                                      <p:tavLst>
                                        <p:tav tm="0">
                                          <p:val>
                                            <p:strVal val="ppt_h"/>
                                          </p:val>
                                        </p:tav>
                                        <p:tav tm="100000">
                                          <p:val>
                                            <p:fltVal val="0"/>
                                          </p:val>
                                        </p:tav>
                                      </p:tavLst>
                                    </p:anim>
                                    <p:anim calcmode="lin" valueType="num">
                                      <p:cBhvr>
                                        <p:cTn id="20" dur="1000"/>
                                        <p:tgtEl>
                                          <p:spTgt spid="8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1" dur="1000"/>
                                        <p:tgtEl>
                                          <p:spTgt spid="8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2" dur="1" fill="hold">
                                          <p:stCondLst>
                                            <p:cond delay="999"/>
                                          </p:stCondLst>
                                        </p:cTn>
                                        <p:tgtEl>
                                          <p:spTgt spid="86"/>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51"/>
                                        </p:tgtEl>
                                      </p:cBhvr>
                                    </p:animEffect>
                                    <p:set>
                                      <p:cBhvr>
                                        <p:cTn id="28" dur="1" fill="hold">
                                          <p:stCondLst>
                                            <p:cond delay="499"/>
                                          </p:stCondLst>
                                        </p:cTn>
                                        <p:tgtEl>
                                          <p:spTgt spid="51"/>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52"/>
                                        </p:tgtEl>
                                      </p:cBhvr>
                                    </p:animEffect>
                                    <p:set>
                                      <p:cBhvr>
                                        <p:cTn id="31" dur="1" fill="hold">
                                          <p:stCondLst>
                                            <p:cond delay="499"/>
                                          </p:stCondLst>
                                        </p:cTn>
                                        <p:tgtEl>
                                          <p:spTgt spid="52"/>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69"/>
                                        </p:tgtEl>
                                      </p:cBhvr>
                                    </p:animEffect>
                                    <p:set>
                                      <p:cBhvr>
                                        <p:cTn id="46" dur="1" fill="hold">
                                          <p:stCondLst>
                                            <p:cond delay="499"/>
                                          </p:stCondLst>
                                        </p:cTn>
                                        <p:tgtEl>
                                          <p:spTgt spid="69"/>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85"/>
                                        </p:tgtEl>
                                      </p:cBhvr>
                                    </p:animEffect>
                                    <p:set>
                                      <p:cBhvr>
                                        <p:cTn id="49" dur="1" fill="hold">
                                          <p:stCondLst>
                                            <p:cond delay="4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C:\research\thesis\ThesisProposalTalk\111171662_541123ba3f_b.jpg"/>
          <p:cNvPicPr>
            <a:picLocks noChangeAspect="1" noChangeArrowheads="1"/>
          </p:cNvPicPr>
          <p:nvPr/>
        </p:nvPicPr>
        <p:blipFill>
          <a:blip r:embed="rId3" cstate="print"/>
          <a:srcRect/>
          <a:stretch>
            <a:fillRect/>
          </a:stretch>
        </p:blipFill>
        <p:spPr bwMode="auto">
          <a:xfrm>
            <a:off x="-76200" y="-381000"/>
            <a:ext cx="9753601" cy="7315200"/>
          </a:xfrm>
          <a:prstGeom prst="rect">
            <a:avLst/>
          </a:prstGeom>
          <a:noFill/>
        </p:spPr>
      </p:pic>
      <p:sp>
        <p:nvSpPr>
          <p:cNvPr id="5" name="TextBox 4"/>
          <p:cNvSpPr txBox="1"/>
          <p:nvPr/>
        </p:nvSpPr>
        <p:spPr>
          <a:xfrm>
            <a:off x="3429000" y="0"/>
            <a:ext cx="5638800" cy="707886"/>
          </a:xfrm>
          <a:prstGeom prst="rect">
            <a:avLst/>
          </a:prstGeom>
          <a:noFill/>
        </p:spPr>
        <p:txBody>
          <a:bodyPr wrap="square" rtlCol="0">
            <a:spAutoFit/>
          </a:bodyPr>
          <a:lstStyle/>
          <a:p>
            <a:pPr algn="r"/>
            <a:r>
              <a:rPr lang="en-US" sz="4000" dirty="0" err="1" smtClean="0">
                <a:solidFill>
                  <a:schemeClr val="bg1">
                    <a:lumMod val="95000"/>
                  </a:schemeClr>
                </a:solidFill>
                <a:latin typeface="Franklin Gothic Heavy" pitchFamily="34" charset="0"/>
              </a:rPr>
              <a:t>barcelona</a:t>
            </a:r>
            <a:r>
              <a:rPr lang="en-US" sz="4000" dirty="0" smtClean="0">
                <a:solidFill>
                  <a:schemeClr val="bg1">
                    <a:lumMod val="95000"/>
                  </a:schemeClr>
                </a:solidFill>
                <a:latin typeface="Franklin Gothic Heavy" pitchFamily="34" charset="0"/>
              </a:rPr>
              <a:t>, </a:t>
            </a:r>
            <a:r>
              <a:rPr lang="en-US" sz="4000" dirty="0" err="1" smtClean="0">
                <a:solidFill>
                  <a:schemeClr val="bg1">
                    <a:lumMod val="95000"/>
                  </a:schemeClr>
                </a:solidFill>
                <a:latin typeface="Franklin Gothic Heavy" pitchFamily="34" charset="0"/>
              </a:rPr>
              <a:t>spain</a:t>
            </a:r>
            <a:endParaRPr lang="en-US" sz="4000" dirty="0">
              <a:solidFill>
                <a:schemeClr val="bg1">
                  <a:lumMod val="95000"/>
                </a:schemeClr>
              </a:solidFill>
              <a:latin typeface="Franklin Gothic Heavy"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Flowchart: Magnetic Disk 83"/>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chemeClr val="tx1">
                    <a:lumMod val="65000"/>
                    <a:lumOff val="35000"/>
                  </a:schemeClr>
                </a:solidFill>
              </a:rPr>
              <a:t>possible events</a:t>
            </a:r>
            <a:endParaRPr lang="en-US" sz="1600" dirty="0">
              <a:solidFill>
                <a:schemeClr val="tx1">
                  <a:lumMod val="65000"/>
                  <a:lumOff val="35000"/>
                </a:schemeClr>
              </a:solidFill>
            </a:endParaRPr>
          </a:p>
        </p:txBody>
      </p:sp>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unclassified open event</a:t>
            </a:r>
            <a:endParaRPr lang="en-US" sz="2400" b="1" dirty="0">
              <a:solidFill>
                <a:schemeClr val="tx1">
                  <a:lumMod val="50000"/>
                  <a:lumOff val="50000"/>
                </a:scheme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open event library</a:t>
            </a:r>
            <a:endParaRPr lang="en-US" sz="2400" b="1" dirty="0">
              <a:solidFill>
                <a:schemeClr val="tx1">
                  <a:lumMod val="50000"/>
                  <a:lumOff val="50000"/>
                </a:schemeClr>
              </a:solidFill>
            </a:endParaRPr>
          </a:p>
        </p:txBody>
      </p:sp>
      <p:pic>
        <p:nvPicPr>
          <p:cNvPr id="5127" name="Picture 7"/>
          <p:cNvPicPr>
            <a:picLocks noChangeAspect="1" noChangeArrowheads="1"/>
          </p:cNvPicPr>
          <p:nvPr/>
        </p:nvPicPr>
        <p:blipFill>
          <a:blip r:embed="rId4"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r>
              <a:rPr lang="en-US" dirty="0" err="1" smtClean="0">
                <a:solidFill>
                  <a:schemeClr val="tx2"/>
                </a:solidFill>
              </a:rPr>
              <a:t>detrended</a:t>
            </a:r>
            <a:r>
              <a:rPr lang="en-US" baseline="-25000" dirty="0" err="1" smtClean="0">
                <a:solidFill>
                  <a:schemeClr val="tx2"/>
                </a:solidFill>
              </a:rPr>
              <a:t>unclassified</a:t>
            </a:r>
            <a:endParaRPr lang="en-US" baseline="-25000" dirty="0">
              <a:solidFill>
                <a:schemeClr val="tx2"/>
              </a:solidFill>
            </a:endParaRPr>
          </a:p>
        </p:txBody>
      </p:sp>
      <p:pic>
        <p:nvPicPr>
          <p:cNvPr id="5128" name="Picture 8"/>
          <p:cNvPicPr>
            <a:picLocks noChangeArrowheads="1"/>
          </p:cNvPicPr>
          <p:nvPr/>
        </p:nvPicPr>
        <p:blipFill>
          <a:blip r:embed="rId5"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6"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grpSp>
        <p:nvGrpSpPr>
          <p:cNvPr id="61" name="Group 83"/>
          <p:cNvGrpSpPr/>
          <p:nvPr/>
        </p:nvGrpSpPr>
        <p:grpSpPr>
          <a:xfrm>
            <a:off x="5308969" y="1039146"/>
            <a:ext cx="3835031" cy="2694654"/>
            <a:chOff x="5308969" y="1267746"/>
            <a:chExt cx="3835031" cy="2694654"/>
          </a:xfrm>
        </p:grpSpPr>
        <p:grpSp>
          <p:nvGrpSpPr>
            <p:cNvPr id="62" name="Group 27"/>
            <p:cNvGrpSpPr/>
            <p:nvPr/>
          </p:nvGrpSpPr>
          <p:grpSpPr>
            <a:xfrm>
              <a:off x="5562600" y="1390650"/>
              <a:ext cx="3581400" cy="2571750"/>
              <a:chOff x="1828800" y="3657600"/>
              <a:chExt cx="3581400" cy="2571750"/>
            </a:xfrm>
          </p:grpSpPr>
          <p:pic>
            <p:nvPicPr>
              <p:cNvPr id="66" name="Picture 14"/>
              <p:cNvPicPr>
                <a:picLocks noChangeAspect="1" noChangeArrowheads="1"/>
              </p:cNvPicPr>
              <p:nvPr/>
            </p:nvPicPr>
            <p:blipFill>
              <a:blip r:embed="rId7"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7" name="TextBox 66"/>
              <p:cNvSpPr txBox="1"/>
              <p:nvPr/>
            </p:nvSpPr>
            <p:spPr>
              <a:xfrm>
                <a:off x="4948535" y="3657600"/>
                <a:ext cx="461665" cy="2209800"/>
              </a:xfrm>
              <a:prstGeom prst="rect">
                <a:avLst/>
              </a:prstGeom>
              <a:noFill/>
            </p:spPr>
            <p:txBody>
              <a:bodyPr vert="vert270" wrap="square" rtlCol="0">
                <a:spAutoFit/>
              </a:bodyPr>
              <a:lstStyle/>
              <a:p>
                <a:pPr algn="ctr"/>
                <a:r>
                  <a:rPr lang="en-US" dirty="0" smtClean="0"/>
                  <a:t>bath tub </a:t>
                </a:r>
                <a:endParaRPr lang="en-US" dirty="0"/>
              </a:p>
            </p:txBody>
          </p:sp>
        </p:grpSp>
        <p:grpSp>
          <p:nvGrpSpPr>
            <p:cNvPr id="63" name="Group 24"/>
            <p:cNvGrpSpPr/>
            <p:nvPr/>
          </p:nvGrpSpPr>
          <p:grpSpPr>
            <a:xfrm>
              <a:off x="5308969" y="1267746"/>
              <a:ext cx="3585865" cy="2438400"/>
              <a:chOff x="2819400" y="4419600"/>
              <a:chExt cx="3585865" cy="2438400"/>
            </a:xfrm>
          </p:grpSpPr>
          <p:pic>
            <p:nvPicPr>
              <p:cNvPr id="64" name="Picture 13"/>
              <p:cNvPicPr>
                <a:picLocks noChangeAspect="1" noChangeArrowheads="1"/>
              </p:cNvPicPr>
              <p:nvPr/>
            </p:nvPicPr>
            <p:blipFill>
              <a:blip r:embed="rId8"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5" name="TextBox 64"/>
              <p:cNvSpPr txBox="1"/>
              <p:nvPr/>
            </p:nvSpPr>
            <p:spPr>
              <a:xfrm>
                <a:off x="5943600" y="4419600"/>
                <a:ext cx="461665" cy="2209800"/>
              </a:xfrm>
              <a:prstGeom prst="rect">
                <a:avLst/>
              </a:prstGeom>
              <a:noFill/>
            </p:spPr>
            <p:txBody>
              <a:bodyPr vert="vert270" wrap="square" rtlCol="0">
                <a:spAutoFit/>
              </a:bodyPr>
              <a:lstStyle/>
              <a:p>
                <a:pPr algn="ctr"/>
                <a:r>
                  <a:rPr lang="en-US" dirty="0" smtClean="0"/>
                  <a:t>bath faucet </a:t>
                </a:r>
                <a:endParaRPr lang="en-US" dirty="0"/>
              </a:p>
            </p:txBody>
          </p:sp>
        </p:grpSp>
      </p:grpSp>
      <p:grpSp>
        <p:nvGrpSpPr>
          <p:cNvPr id="68" name="Group 84"/>
          <p:cNvGrpSpPr/>
          <p:nvPr/>
        </p:nvGrpSpPr>
        <p:grpSpPr>
          <a:xfrm>
            <a:off x="4805065" y="905796"/>
            <a:ext cx="3843961" cy="2343150"/>
            <a:chOff x="4805065" y="1134396"/>
            <a:chExt cx="3843961" cy="2343150"/>
          </a:xfrm>
        </p:grpSpPr>
        <p:grpSp>
          <p:nvGrpSpPr>
            <p:cNvPr id="69" name="Group 21"/>
            <p:cNvGrpSpPr/>
            <p:nvPr/>
          </p:nvGrpSpPr>
          <p:grpSpPr>
            <a:xfrm>
              <a:off x="5063161" y="1134396"/>
              <a:ext cx="3585865" cy="2343150"/>
              <a:chOff x="3276600" y="3733800"/>
              <a:chExt cx="3585865" cy="2343150"/>
            </a:xfrm>
          </p:grpSpPr>
          <p:pic>
            <p:nvPicPr>
              <p:cNvPr id="73" name="Picture 12"/>
              <p:cNvPicPr>
                <a:picLocks noChangeAspect="1" noChangeArrowheads="1"/>
              </p:cNvPicPr>
              <p:nvPr/>
            </p:nvPicPr>
            <p:blipFill>
              <a:blip r:embed="rId9"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4" name="TextBox 73"/>
              <p:cNvSpPr txBox="1"/>
              <p:nvPr/>
            </p:nvSpPr>
            <p:spPr>
              <a:xfrm>
                <a:off x="6400800" y="3733800"/>
                <a:ext cx="461665" cy="2209800"/>
              </a:xfrm>
              <a:prstGeom prst="rect">
                <a:avLst/>
              </a:prstGeom>
              <a:noFill/>
            </p:spPr>
            <p:txBody>
              <a:bodyPr vert="vert270" wrap="square" rtlCol="0">
                <a:spAutoFit/>
              </a:bodyPr>
              <a:lstStyle/>
              <a:p>
                <a:pPr algn="ctr"/>
                <a:r>
                  <a:rPr lang="en-US" dirty="0" smtClean="0"/>
                  <a:t>kitchen faucet </a:t>
                </a:r>
                <a:endParaRPr lang="en-US" dirty="0"/>
              </a:p>
            </p:txBody>
          </p:sp>
        </p:grpSp>
        <p:grpSp>
          <p:nvGrpSpPr>
            <p:cNvPr id="70" name="Group 17"/>
            <p:cNvGrpSpPr/>
            <p:nvPr/>
          </p:nvGrpSpPr>
          <p:grpSpPr>
            <a:xfrm>
              <a:off x="4805065" y="1221042"/>
              <a:ext cx="3598153" cy="2008854"/>
              <a:chOff x="4038600" y="4296696"/>
              <a:chExt cx="3598153" cy="2008854"/>
            </a:xfrm>
          </p:grpSpPr>
          <p:pic>
            <p:nvPicPr>
              <p:cNvPr id="71" name="Picture 10"/>
              <p:cNvPicPr>
                <a:picLocks noChangeAspect="1" noChangeArrowheads="1"/>
              </p:cNvPicPr>
              <p:nvPr/>
            </p:nvPicPr>
            <p:blipFill>
              <a:blip r:embed="rId10"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2" name="TextBox 71"/>
              <p:cNvSpPr txBox="1"/>
              <p:nvPr/>
            </p:nvSpPr>
            <p:spPr>
              <a:xfrm>
                <a:off x="7175088" y="4296696"/>
                <a:ext cx="461665" cy="1295400"/>
              </a:xfrm>
              <a:prstGeom prst="rect">
                <a:avLst/>
              </a:prstGeom>
              <a:noFill/>
            </p:spPr>
            <p:txBody>
              <a:bodyPr vert="vert270" wrap="square" rtlCol="0">
                <a:spAutoFit/>
              </a:bodyPr>
              <a:lstStyle/>
              <a:p>
                <a:pPr algn="ctr"/>
                <a:r>
                  <a:rPr lang="en-US" dirty="0" smtClean="0"/>
                  <a:t>dishwasher</a:t>
                </a:r>
                <a:endParaRPr lang="en-US" dirty="0"/>
              </a:p>
            </p:txBody>
          </p:sp>
        </p:grpSp>
      </p:grpSp>
      <p:grpSp>
        <p:nvGrpSpPr>
          <p:cNvPr id="75" name="Group 81"/>
          <p:cNvGrpSpPr/>
          <p:nvPr/>
        </p:nvGrpSpPr>
        <p:grpSpPr>
          <a:xfrm>
            <a:off x="8805235" y="1822640"/>
            <a:ext cx="338765" cy="387160"/>
            <a:chOff x="3962400" y="5852652"/>
            <a:chExt cx="466725" cy="533400"/>
          </a:xfrm>
        </p:grpSpPr>
        <p:sp>
          <p:nvSpPr>
            <p:cNvPr id="76" name="Rectangle 75"/>
            <p:cNvSpPr/>
            <p:nvPr/>
          </p:nvSpPr>
          <p:spPr>
            <a:xfrm>
              <a:off x="4038600" y="5943600"/>
              <a:ext cx="304800" cy="304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6" descr="http://upload.wikimedia.org/wikipedia/commons/thumb/a/a2/X_mark.svg/525px-X_mark.svg.png"/>
            <p:cNvPicPr>
              <a:picLocks noChangeAspect="1" noChangeArrowheads="1"/>
            </p:cNvPicPr>
            <p:nvPr/>
          </p:nvPicPr>
          <p:blipFill>
            <a:blip r:embed="rId11" cstate="print"/>
            <a:srcRect/>
            <a:stretch>
              <a:fillRect/>
            </a:stretch>
          </p:blipFill>
          <p:spPr bwMode="auto">
            <a:xfrm>
              <a:off x="3962400" y="5852652"/>
              <a:ext cx="466725" cy="533400"/>
            </a:xfrm>
            <a:prstGeom prst="rect">
              <a:avLst/>
            </a:prstGeom>
            <a:noFill/>
            <a:effectLst>
              <a:outerShdw blurRad="50800" dist="38100" dir="2700000" algn="tl" rotWithShape="0">
                <a:prstClr val="black">
                  <a:alpha val="40000"/>
                </a:prstClr>
              </a:outerShdw>
            </a:effectLst>
          </p:spPr>
        </p:pic>
      </p:grpSp>
      <p:pic>
        <p:nvPicPr>
          <p:cNvPr id="78" name="Picture 2" descr="http://www.dogbehavioronline.com/members/checkmark.gif"/>
          <p:cNvPicPr>
            <a:picLocks noChangeAspect="1" noChangeArrowheads="1"/>
          </p:cNvPicPr>
          <p:nvPr/>
        </p:nvPicPr>
        <p:blipFill>
          <a:blip r:embed="rId12" cstate="print"/>
          <a:srcRect l="34286" t="21333" r="18095" b="30667"/>
          <a:stretch>
            <a:fillRect/>
          </a:stretch>
        </p:blipFill>
        <p:spPr bwMode="auto">
          <a:xfrm>
            <a:off x="8001000" y="762000"/>
            <a:ext cx="529167" cy="381000"/>
          </a:xfrm>
          <a:prstGeom prst="rect">
            <a:avLst/>
          </a:prstGeom>
          <a:noFill/>
        </p:spPr>
      </p:pic>
      <p:pic>
        <p:nvPicPr>
          <p:cNvPr id="79" name="Picture 2" descr="http://www.dogbehavioronline.com/members/checkmark.gif"/>
          <p:cNvPicPr>
            <a:picLocks noChangeAspect="1" noChangeArrowheads="1"/>
          </p:cNvPicPr>
          <p:nvPr/>
        </p:nvPicPr>
        <p:blipFill>
          <a:blip r:embed="rId12" cstate="print"/>
          <a:srcRect l="34286" t="21333" r="18095" b="30667"/>
          <a:stretch>
            <a:fillRect/>
          </a:stretch>
        </p:blipFill>
        <p:spPr bwMode="auto">
          <a:xfrm>
            <a:off x="8310033" y="1143000"/>
            <a:ext cx="529167" cy="381000"/>
          </a:xfrm>
          <a:prstGeom prst="rect">
            <a:avLst/>
          </a:prstGeom>
          <a:noFill/>
        </p:spPr>
      </p:pic>
      <p:grpSp>
        <p:nvGrpSpPr>
          <p:cNvPr id="80" name="Group 81"/>
          <p:cNvGrpSpPr/>
          <p:nvPr/>
        </p:nvGrpSpPr>
        <p:grpSpPr>
          <a:xfrm>
            <a:off x="8576635" y="1441640"/>
            <a:ext cx="338765" cy="387160"/>
            <a:chOff x="3962400" y="5852652"/>
            <a:chExt cx="466725" cy="533400"/>
          </a:xfrm>
        </p:grpSpPr>
        <p:sp>
          <p:nvSpPr>
            <p:cNvPr id="81" name="Rectangle 80"/>
            <p:cNvSpPr/>
            <p:nvPr/>
          </p:nvSpPr>
          <p:spPr>
            <a:xfrm>
              <a:off x="4038600" y="5943600"/>
              <a:ext cx="304800" cy="304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6" descr="http://upload.wikimedia.org/wikipedia/commons/thumb/a/a2/X_mark.svg/525px-X_mark.svg.png"/>
            <p:cNvPicPr>
              <a:picLocks noChangeAspect="1" noChangeArrowheads="1"/>
            </p:cNvPicPr>
            <p:nvPr/>
          </p:nvPicPr>
          <p:blipFill>
            <a:blip r:embed="rId11" cstate="print"/>
            <a:srcRect/>
            <a:stretch>
              <a:fillRect/>
            </a:stretch>
          </p:blipFill>
          <p:spPr bwMode="auto">
            <a:xfrm>
              <a:off x="3962400" y="5852652"/>
              <a:ext cx="466725" cy="533400"/>
            </a:xfrm>
            <a:prstGeom prst="rect">
              <a:avLst/>
            </a:prstGeom>
            <a:noFill/>
            <a:effectLst>
              <a:outerShdw blurRad="50800" dist="38100" dir="2700000" algn="tl" rotWithShape="0">
                <a:prstClr val="black">
                  <a:alpha val="40000"/>
                </a:prstClr>
              </a:outerShdw>
            </a:effectLst>
          </p:spPr>
        </p:pic>
      </p:grpSp>
      <p:sp>
        <p:nvSpPr>
          <p:cNvPr id="87" name="Rectangle 8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87"/>
                                        </p:tgtEl>
                                      </p:cBhvr>
                                    </p:animEffect>
                                    <p:set>
                                      <p:cBhvr>
                                        <p:cTn id="7" dur="1" fill="hold">
                                          <p:stCondLst>
                                            <p:cond delay="999"/>
                                          </p:stCondLst>
                                        </p:cTn>
                                        <p:tgtEl>
                                          <p:spTgt spid="8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88"/>
                                        </p:tgtEl>
                                      </p:cBhvr>
                                    </p:animEffect>
                                    <p:set>
                                      <p:cBhvr>
                                        <p:cTn id="10" dur="1" fill="hold">
                                          <p:stCondLst>
                                            <p:cond delay="999"/>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78"/>
                                        </p:tgtEl>
                                      </p:cBhvr>
                                    </p:animEffect>
                                    <p:set>
                                      <p:cBhvr>
                                        <p:cTn id="31" dur="1" fill="hold">
                                          <p:stCondLst>
                                            <p:cond delay="499"/>
                                          </p:stCondLst>
                                        </p:cTn>
                                        <p:tgtEl>
                                          <p:spTgt spid="78"/>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79"/>
                                        </p:tgtEl>
                                      </p:cBhvr>
                                    </p:animEffect>
                                    <p:set>
                                      <p:cBhvr>
                                        <p:cTn id="34" dur="1" fill="hold">
                                          <p:stCondLst>
                                            <p:cond delay="499"/>
                                          </p:stCondLst>
                                        </p:cTn>
                                        <p:tgtEl>
                                          <p:spTgt spid="79"/>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80"/>
                                        </p:tgtEl>
                                      </p:cBhvr>
                                    </p:animEffect>
                                    <p:set>
                                      <p:cBhvr>
                                        <p:cTn id="37" dur="1" fill="hold">
                                          <p:stCondLst>
                                            <p:cond delay="499"/>
                                          </p:stCondLst>
                                        </p:cTn>
                                        <p:tgtEl>
                                          <p:spTgt spid="80"/>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75"/>
                                        </p:tgtEl>
                                      </p:cBhvr>
                                    </p:animEffect>
                                    <p:set>
                                      <p:cBhvr>
                                        <p:cTn id="40" dur="1" fill="hold">
                                          <p:stCondLst>
                                            <p:cond delay="499"/>
                                          </p:stCondLst>
                                        </p:cTn>
                                        <p:tgtEl>
                                          <p:spTgt spid="75"/>
                                        </p:tgtEl>
                                        <p:attrNameLst>
                                          <p:attrName>style.visibility</p:attrName>
                                        </p:attrNameLst>
                                      </p:cBhvr>
                                      <p:to>
                                        <p:strVal val="hidden"/>
                                      </p:to>
                                    </p:set>
                                  </p:childTnLst>
                                </p:cTn>
                              </p:par>
                              <p:par>
                                <p:cTn id="41" presetID="15" presetClass="exit" presetSubtype="0" fill="hold" nodeType="withEffect">
                                  <p:stCondLst>
                                    <p:cond delay="0"/>
                                  </p:stCondLst>
                                  <p:childTnLst>
                                    <p:anim calcmode="lin" valueType="num">
                                      <p:cBhvr>
                                        <p:cTn id="42" dur="1000"/>
                                        <p:tgtEl>
                                          <p:spTgt spid="61"/>
                                        </p:tgtEl>
                                        <p:attrNameLst>
                                          <p:attrName>ppt_w</p:attrName>
                                        </p:attrNameLst>
                                      </p:cBhvr>
                                      <p:tavLst>
                                        <p:tav tm="0">
                                          <p:val>
                                            <p:strVal val="ppt_w"/>
                                          </p:val>
                                        </p:tav>
                                        <p:tav tm="100000">
                                          <p:val>
                                            <p:fltVal val="0"/>
                                          </p:val>
                                        </p:tav>
                                      </p:tavLst>
                                    </p:anim>
                                    <p:anim calcmode="lin" valueType="num">
                                      <p:cBhvr>
                                        <p:cTn id="43" dur="1000"/>
                                        <p:tgtEl>
                                          <p:spTgt spid="61"/>
                                        </p:tgtEl>
                                        <p:attrNameLst>
                                          <p:attrName>ppt_h</p:attrName>
                                        </p:attrNameLst>
                                      </p:cBhvr>
                                      <p:tavLst>
                                        <p:tav tm="0">
                                          <p:val>
                                            <p:strVal val="ppt_h"/>
                                          </p:val>
                                        </p:tav>
                                        <p:tav tm="100000">
                                          <p:val>
                                            <p:fltVal val="0"/>
                                          </p:val>
                                        </p:tav>
                                      </p:tavLst>
                                    </p:anim>
                                    <p:anim calcmode="lin" valueType="num">
                                      <p:cBhvr>
                                        <p:cTn id="44" dur="1000"/>
                                        <p:tgtEl>
                                          <p:spTgt spid="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5" dur="1000"/>
                                        <p:tgtEl>
                                          <p:spTgt spid="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6" dur="1" fill="hold">
                                          <p:stCondLst>
                                            <p:cond delay="999"/>
                                          </p:stCondLst>
                                        </p:cTn>
                                        <p:tgtEl>
                                          <p:spTgt spid="61"/>
                                        </p:tgtEl>
                                        <p:attrNameLst>
                                          <p:attrName>style.visibility</p:attrName>
                                        </p:attrNameLst>
                                      </p:cBhvr>
                                      <p:to>
                                        <p:strVal val="hidden"/>
                                      </p:to>
                                    </p:set>
                                  </p:childTnLst>
                                </p:cTn>
                              </p:par>
                              <p:par>
                                <p:cTn id="47" presetID="49" presetClass="path" presetSubtype="0" accel="50000" decel="50000" fill="hold" nodeType="withEffect">
                                  <p:stCondLst>
                                    <p:cond delay="0"/>
                                  </p:stCondLst>
                                  <p:childTnLst>
                                    <p:animMotion origin="layout" path="M -2.77778E-7 -2.59259E-6 L 0.17274 0.38588 " pathEditMode="relative" rAng="0" ptsTypes="AA">
                                      <p:cBhvr>
                                        <p:cTn id="48" dur="2000" fill="hold"/>
                                        <p:tgtEl>
                                          <p:spTgt spid="68"/>
                                        </p:tgtEl>
                                        <p:attrNameLst>
                                          <p:attrName>ppt_x</p:attrName>
                                          <p:attrName>ppt_y</p:attrName>
                                        </p:attrNameLst>
                                      </p:cBhvr>
                                      <p:rCtr x="8600" y="19300"/>
                                    </p:animMotion>
                                  </p:childTnLst>
                                </p:cTn>
                              </p:par>
                            </p:childTnLst>
                          </p:cTn>
                        </p:par>
                        <p:par>
                          <p:cTn id="49" fill="hold">
                            <p:stCondLst>
                              <p:cond delay="2000"/>
                            </p:stCondLst>
                            <p:childTnLst>
                              <p:par>
                                <p:cTn id="50" presetID="23" presetClass="exit" presetSubtype="32" fill="hold" nodeType="afterEffect">
                                  <p:stCondLst>
                                    <p:cond delay="0"/>
                                  </p:stCondLst>
                                  <p:childTnLst>
                                    <p:anim calcmode="lin" valueType="num">
                                      <p:cBhvr>
                                        <p:cTn id="51" dur="500"/>
                                        <p:tgtEl>
                                          <p:spTgt spid="68"/>
                                        </p:tgtEl>
                                        <p:attrNameLst>
                                          <p:attrName>ppt_w</p:attrName>
                                        </p:attrNameLst>
                                      </p:cBhvr>
                                      <p:tavLst>
                                        <p:tav tm="0">
                                          <p:val>
                                            <p:strVal val="ppt_w"/>
                                          </p:val>
                                        </p:tav>
                                        <p:tav tm="100000">
                                          <p:val>
                                            <p:fltVal val="0"/>
                                          </p:val>
                                        </p:tav>
                                      </p:tavLst>
                                    </p:anim>
                                    <p:anim calcmode="lin" valueType="num">
                                      <p:cBhvr>
                                        <p:cTn id="52" dur="500"/>
                                        <p:tgtEl>
                                          <p:spTgt spid="68"/>
                                        </p:tgtEl>
                                        <p:attrNameLst>
                                          <p:attrName>ppt_h</p:attrName>
                                        </p:attrNameLst>
                                      </p:cBhvr>
                                      <p:tavLst>
                                        <p:tav tm="0">
                                          <p:val>
                                            <p:strVal val="ppt_h"/>
                                          </p:val>
                                        </p:tav>
                                        <p:tav tm="100000">
                                          <p:val>
                                            <p:fltVal val="0"/>
                                          </p:val>
                                        </p:tav>
                                      </p:tavLst>
                                    </p:anim>
                                    <p:set>
                                      <p:cBhvr>
                                        <p:cTn id="53"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21"/>
          <p:cNvGrpSpPr/>
          <p:nvPr/>
        </p:nvGrpSpPr>
        <p:grpSpPr>
          <a:xfrm>
            <a:off x="4229100" y="4514850"/>
            <a:ext cx="3585865" cy="2343150"/>
            <a:chOff x="3276600" y="3733800"/>
            <a:chExt cx="3585865" cy="2343150"/>
          </a:xfrm>
          <a:effectLst/>
        </p:grpSpPr>
        <p:pic>
          <p:nvPicPr>
            <p:cNvPr id="38" name="Picture 12"/>
            <p:cNvPicPr>
              <a:picLocks noChangeAspect="1" noChangeArrowheads="1"/>
            </p:cNvPicPr>
            <p:nvPr/>
          </p:nvPicPr>
          <p:blipFill>
            <a:blip r:embed="rId3"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9" name="TextBox 38"/>
            <p:cNvSpPr txBox="1"/>
            <p:nvPr/>
          </p:nvSpPr>
          <p:spPr>
            <a:xfrm>
              <a:off x="6400800" y="3733800"/>
              <a:ext cx="461665" cy="2209800"/>
            </a:xfrm>
            <a:prstGeom prst="rect">
              <a:avLst/>
            </a:prstGeom>
            <a:noFill/>
          </p:spPr>
          <p:txBody>
            <a:bodyPr vert="vert270" wrap="square" rtlCol="0">
              <a:spAutoFit/>
            </a:bodyPr>
            <a:lstStyle/>
            <a:p>
              <a:pPr algn="ctr"/>
              <a:r>
                <a:rPr lang="en-US" dirty="0" smtClean="0"/>
                <a:t>kitchen faucet </a:t>
              </a:r>
              <a:endParaRPr lang="en-US" dirty="0"/>
            </a:p>
          </p:txBody>
        </p:sp>
      </p:grpSp>
      <p:grpSp>
        <p:nvGrpSpPr>
          <p:cNvPr id="40" name="Group 17"/>
          <p:cNvGrpSpPr/>
          <p:nvPr/>
        </p:nvGrpSpPr>
        <p:grpSpPr>
          <a:xfrm>
            <a:off x="4250447" y="2667000"/>
            <a:ext cx="3598153" cy="2008854"/>
            <a:chOff x="4038600" y="4296696"/>
            <a:chExt cx="3598153" cy="2008854"/>
          </a:xfrm>
          <a:effectLst/>
        </p:grpSpPr>
        <p:pic>
          <p:nvPicPr>
            <p:cNvPr id="41" name="Picture 10"/>
            <p:cNvPicPr>
              <a:picLocks noChangeAspect="1" noChangeArrowheads="1"/>
            </p:cNvPicPr>
            <p:nvPr/>
          </p:nvPicPr>
          <p:blipFill>
            <a:blip r:embed="rId4"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2" name="TextBox 41"/>
            <p:cNvSpPr txBox="1"/>
            <p:nvPr/>
          </p:nvSpPr>
          <p:spPr>
            <a:xfrm>
              <a:off x="7175088" y="4296696"/>
              <a:ext cx="461665" cy="1295400"/>
            </a:xfrm>
            <a:prstGeom prst="rect">
              <a:avLst/>
            </a:prstGeom>
            <a:noFill/>
          </p:spPr>
          <p:txBody>
            <a:bodyPr vert="vert270" wrap="square" rtlCol="0">
              <a:spAutoFit/>
            </a:bodyPr>
            <a:lstStyle/>
            <a:p>
              <a:pPr algn="ctr"/>
              <a:r>
                <a:rPr lang="en-US" dirty="0" smtClean="0"/>
                <a:t>dishwasher</a:t>
              </a:r>
              <a:endParaRPr lang="en-US" dirty="0"/>
            </a:p>
          </p:txBody>
        </p:sp>
      </p:grpSp>
      <p:grpSp>
        <p:nvGrpSpPr>
          <p:cNvPr id="43" name="Group 12"/>
          <p:cNvGrpSpPr/>
          <p:nvPr/>
        </p:nvGrpSpPr>
        <p:grpSpPr>
          <a:xfrm>
            <a:off x="4267200" y="685800"/>
            <a:ext cx="3585866" cy="1962150"/>
            <a:chOff x="4495800" y="1524000"/>
            <a:chExt cx="3585866" cy="1962150"/>
          </a:xfrm>
          <a:effectLst/>
        </p:grpSpPr>
        <p:pic>
          <p:nvPicPr>
            <p:cNvPr id="44" name="Picture 8"/>
            <p:cNvPicPr>
              <a:picLocks noChangeAspect="1" noChangeArrowheads="1"/>
            </p:cNvPicPr>
            <p:nvPr/>
          </p:nvPicPr>
          <p:blipFill>
            <a:blip r:embed="rId5"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5" name="TextBox 44"/>
            <p:cNvSpPr txBox="1"/>
            <p:nvPr/>
          </p:nvSpPr>
          <p:spPr>
            <a:xfrm>
              <a:off x="7620001" y="1524000"/>
              <a:ext cx="461665" cy="838200"/>
            </a:xfrm>
            <a:prstGeom prst="rect">
              <a:avLst/>
            </a:prstGeom>
            <a:noFill/>
            <a:ln>
              <a:noFill/>
            </a:ln>
          </p:spPr>
          <p:txBody>
            <a:bodyPr vert="vert270" wrap="square" rtlCol="0">
              <a:spAutoFit/>
            </a:bodyPr>
            <a:lstStyle/>
            <a:p>
              <a:pPr algn="ctr"/>
              <a:r>
                <a:rPr lang="en-US" dirty="0" smtClean="0"/>
                <a:t>shower</a:t>
              </a:r>
              <a:endParaRPr lang="en-US" dirty="0"/>
            </a:p>
          </p:txBody>
        </p:sp>
      </p:grpSp>
      <p:sp>
        <p:nvSpPr>
          <p:cNvPr id="53" name="Rectangle 52"/>
          <p:cNvSpPr/>
          <p:nvPr/>
        </p:nvSpPr>
        <p:spPr>
          <a:xfrm>
            <a:off x="7848600" y="3962400"/>
            <a:ext cx="19812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5"/>
          <p:cNvPicPr>
            <a:picLocks noChangeAspect="1" noChangeArrowheads="1"/>
          </p:cNvPicPr>
          <p:nvPr/>
        </p:nvPicPr>
        <p:blipFill>
          <a:blip r:embed="rId6"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unclassified open event</a:t>
            </a:r>
            <a:endParaRPr lang="en-US" sz="2400" b="1" dirty="0">
              <a:solidFill>
                <a:schemeClr val="tx1">
                  <a:lumMod val="50000"/>
                  <a:lumOff val="50000"/>
                </a:scheme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open event library</a:t>
            </a:r>
            <a:endParaRPr lang="en-US" sz="2400" b="1" dirty="0">
              <a:solidFill>
                <a:schemeClr val="tx1">
                  <a:lumMod val="50000"/>
                  <a:lumOff val="50000"/>
                </a:schemeClr>
              </a:solidFill>
            </a:endParaRPr>
          </a:p>
        </p:txBody>
      </p:sp>
      <p:pic>
        <p:nvPicPr>
          <p:cNvPr id="5127" name="Picture 7"/>
          <p:cNvPicPr>
            <a:picLocks noChangeAspect="1" noChangeArrowheads="1"/>
          </p:cNvPicPr>
          <p:nvPr/>
        </p:nvPicPr>
        <p:blipFill>
          <a:blip r:embed="rId7"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r>
              <a:rPr lang="en-US" dirty="0" err="1" smtClean="0">
                <a:solidFill>
                  <a:schemeClr val="tx2"/>
                </a:solidFill>
              </a:rPr>
              <a:t>detrended</a:t>
            </a:r>
            <a:r>
              <a:rPr lang="en-US" baseline="-25000" dirty="0" err="1" smtClean="0">
                <a:solidFill>
                  <a:schemeClr val="tx2"/>
                </a:solidFill>
              </a:rPr>
              <a:t>unclassified</a:t>
            </a:r>
            <a:endParaRPr lang="en-US" baseline="-25000" dirty="0">
              <a:solidFill>
                <a:schemeClr val="tx2"/>
              </a:solidFill>
            </a:endParaRPr>
          </a:p>
        </p:txBody>
      </p:sp>
      <p:pic>
        <p:nvPicPr>
          <p:cNvPr id="5128" name="Picture 8"/>
          <p:cNvPicPr>
            <a:picLocks noChangeArrowheads="1"/>
          </p:cNvPicPr>
          <p:nvPr/>
        </p:nvPicPr>
        <p:blipFill>
          <a:blip r:embed="rId8"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9"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52" name="Flowchart: Magnetic Disk 5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chemeClr val="tx1">
                    <a:lumMod val="65000"/>
                    <a:lumOff val="35000"/>
                  </a:schemeClr>
                </a:solidFill>
              </a:rPr>
              <a:t>possible events</a:t>
            </a:r>
            <a:endParaRPr lang="en-US" sz="1600" dirty="0">
              <a:solidFill>
                <a:schemeClr val="tx1">
                  <a:lumMod val="65000"/>
                  <a:lumOff val="3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1+#ppt_w/2"/>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1+#ppt_w/2"/>
                                          </p:val>
                                        </p:tav>
                                        <p:tav tm="100000">
                                          <p:val>
                                            <p:strVal val="#ppt_x"/>
                                          </p:val>
                                        </p:tav>
                                      </p:tavLst>
                                    </p:anim>
                                    <p:anim calcmode="lin" valueType="num">
                                      <p:cBhvr additive="base">
                                        <p:cTn id="16"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4229100" y="4514850"/>
            <a:ext cx="3585865" cy="2343150"/>
            <a:chOff x="3276600" y="3733800"/>
            <a:chExt cx="3585865" cy="2343150"/>
          </a:xfrm>
          <a:effectLst/>
        </p:grpSpPr>
        <p:pic>
          <p:nvPicPr>
            <p:cNvPr id="38" name="Picture 12"/>
            <p:cNvPicPr>
              <a:picLocks noChangeAspect="1" noChangeArrowheads="1"/>
            </p:cNvPicPr>
            <p:nvPr/>
          </p:nvPicPr>
          <p:blipFill>
            <a:blip r:embed="rId3"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9" name="TextBox 38"/>
            <p:cNvSpPr txBox="1"/>
            <p:nvPr/>
          </p:nvSpPr>
          <p:spPr>
            <a:xfrm>
              <a:off x="6400800" y="3733800"/>
              <a:ext cx="461665" cy="2209800"/>
            </a:xfrm>
            <a:prstGeom prst="rect">
              <a:avLst/>
            </a:prstGeom>
            <a:noFill/>
          </p:spPr>
          <p:txBody>
            <a:bodyPr vert="vert270" wrap="square" rtlCol="0">
              <a:spAutoFit/>
            </a:bodyPr>
            <a:lstStyle/>
            <a:p>
              <a:pPr algn="ctr"/>
              <a:r>
                <a:rPr lang="en-US" dirty="0" smtClean="0"/>
                <a:t>kitchen faucet </a:t>
              </a:r>
              <a:endParaRPr lang="en-US" dirty="0"/>
            </a:p>
          </p:txBody>
        </p:sp>
      </p:grpSp>
      <p:grpSp>
        <p:nvGrpSpPr>
          <p:cNvPr id="3" name="Group 17"/>
          <p:cNvGrpSpPr/>
          <p:nvPr/>
        </p:nvGrpSpPr>
        <p:grpSpPr>
          <a:xfrm>
            <a:off x="4250447" y="2667000"/>
            <a:ext cx="3598153" cy="2008854"/>
            <a:chOff x="4038600" y="4296696"/>
            <a:chExt cx="3598153" cy="2008854"/>
          </a:xfrm>
        </p:grpSpPr>
        <p:pic>
          <p:nvPicPr>
            <p:cNvPr id="41" name="Picture 10"/>
            <p:cNvPicPr>
              <a:picLocks noChangeAspect="1" noChangeArrowheads="1"/>
            </p:cNvPicPr>
            <p:nvPr/>
          </p:nvPicPr>
          <p:blipFill>
            <a:blip r:embed="rId4"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2" name="TextBox 41"/>
            <p:cNvSpPr txBox="1"/>
            <p:nvPr/>
          </p:nvSpPr>
          <p:spPr>
            <a:xfrm>
              <a:off x="7175088" y="4296696"/>
              <a:ext cx="461665" cy="1295400"/>
            </a:xfrm>
            <a:prstGeom prst="rect">
              <a:avLst/>
            </a:prstGeom>
            <a:noFill/>
          </p:spPr>
          <p:txBody>
            <a:bodyPr vert="vert270" wrap="square" rtlCol="0">
              <a:spAutoFit/>
            </a:bodyPr>
            <a:lstStyle/>
            <a:p>
              <a:pPr algn="ctr"/>
              <a:r>
                <a:rPr lang="en-US" dirty="0" smtClean="0"/>
                <a:t>dishwasher</a:t>
              </a:r>
              <a:endParaRPr lang="en-US" dirty="0"/>
            </a:p>
          </p:txBody>
        </p:sp>
      </p:grpSp>
      <p:grpSp>
        <p:nvGrpSpPr>
          <p:cNvPr id="4" name="Group 12"/>
          <p:cNvGrpSpPr/>
          <p:nvPr/>
        </p:nvGrpSpPr>
        <p:grpSpPr>
          <a:xfrm>
            <a:off x="4267200" y="685800"/>
            <a:ext cx="3585866" cy="1962150"/>
            <a:chOff x="4495800" y="1524000"/>
            <a:chExt cx="3585866" cy="1962150"/>
          </a:xfrm>
        </p:grpSpPr>
        <p:pic>
          <p:nvPicPr>
            <p:cNvPr id="44" name="Picture 8"/>
            <p:cNvPicPr>
              <a:picLocks noChangeAspect="1" noChangeArrowheads="1"/>
            </p:cNvPicPr>
            <p:nvPr/>
          </p:nvPicPr>
          <p:blipFill>
            <a:blip r:embed="rId5"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5" name="TextBox 44"/>
            <p:cNvSpPr txBox="1"/>
            <p:nvPr/>
          </p:nvSpPr>
          <p:spPr>
            <a:xfrm>
              <a:off x="7620001" y="1524000"/>
              <a:ext cx="461665" cy="838200"/>
            </a:xfrm>
            <a:prstGeom prst="rect">
              <a:avLst/>
            </a:prstGeom>
            <a:noFill/>
            <a:ln>
              <a:noFill/>
            </a:ln>
          </p:spPr>
          <p:txBody>
            <a:bodyPr vert="vert270" wrap="square" rtlCol="0">
              <a:spAutoFit/>
            </a:bodyPr>
            <a:lstStyle/>
            <a:p>
              <a:pPr algn="ctr"/>
              <a:r>
                <a:rPr lang="en-US" dirty="0" smtClean="0"/>
                <a:t>shower</a:t>
              </a:r>
              <a:endParaRPr lang="en-US" dirty="0"/>
            </a:p>
          </p:txBody>
        </p:sp>
      </p:grpSp>
      <p:sp>
        <p:nvSpPr>
          <p:cNvPr id="53" name="Rectangle 52"/>
          <p:cNvSpPr/>
          <p:nvPr/>
        </p:nvSpPr>
        <p:spPr>
          <a:xfrm>
            <a:off x="7848600" y="3962400"/>
            <a:ext cx="12954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5"/>
          <p:cNvPicPr>
            <a:picLocks noChangeAspect="1" noChangeArrowheads="1"/>
          </p:cNvPicPr>
          <p:nvPr/>
        </p:nvPicPr>
        <p:blipFill>
          <a:blip r:embed="rId6"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unclassified open event</a:t>
            </a:r>
            <a:endParaRPr lang="en-US" sz="2400" b="1" dirty="0">
              <a:solidFill>
                <a:schemeClr val="tx1">
                  <a:lumMod val="50000"/>
                  <a:lumOff val="50000"/>
                </a:scheme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open event library</a:t>
            </a:r>
            <a:endParaRPr lang="en-US" sz="2400" b="1" dirty="0">
              <a:solidFill>
                <a:schemeClr val="tx1">
                  <a:lumMod val="50000"/>
                  <a:lumOff val="50000"/>
                </a:schemeClr>
              </a:solidFill>
            </a:endParaRPr>
          </a:p>
        </p:txBody>
      </p:sp>
      <p:pic>
        <p:nvPicPr>
          <p:cNvPr id="5127" name="Picture 7"/>
          <p:cNvPicPr>
            <a:picLocks noChangeAspect="1" noChangeArrowheads="1"/>
          </p:cNvPicPr>
          <p:nvPr/>
        </p:nvPicPr>
        <p:blipFill>
          <a:blip r:embed="rId7"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r>
              <a:rPr lang="en-US" dirty="0" err="1" smtClean="0">
                <a:solidFill>
                  <a:schemeClr val="tx2"/>
                </a:solidFill>
              </a:rPr>
              <a:t>detrended</a:t>
            </a:r>
            <a:r>
              <a:rPr lang="en-US" baseline="-25000" dirty="0" err="1" smtClean="0">
                <a:solidFill>
                  <a:schemeClr val="tx2"/>
                </a:solidFill>
              </a:rPr>
              <a:t>unclassified</a:t>
            </a:r>
            <a:endParaRPr lang="en-US" baseline="-25000" dirty="0">
              <a:solidFill>
                <a:schemeClr val="tx2"/>
              </a:solidFill>
            </a:endParaRPr>
          </a:p>
        </p:txBody>
      </p:sp>
      <p:pic>
        <p:nvPicPr>
          <p:cNvPr id="5128" name="Picture 8"/>
          <p:cNvPicPr>
            <a:picLocks noChangeArrowheads="1"/>
          </p:cNvPicPr>
          <p:nvPr/>
        </p:nvPicPr>
        <p:blipFill>
          <a:blip r:embed="rId8"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9"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52" name="Flowchart: Magnetic Disk 5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chemeClr val="tx1">
                    <a:lumMod val="65000"/>
                    <a:lumOff val="35000"/>
                  </a:schemeClr>
                </a:solidFill>
              </a:rPr>
              <a:t>possible events</a:t>
            </a:r>
            <a:endParaRPr lang="en-US" sz="1600" dirty="0">
              <a:solidFill>
                <a:schemeClr val="tx1">
                  <a:lumMod val="65000"/>
                  <a:lumOff val="35000"/>
                </a:schemeClr>
              </a:solidFill>
            </a:endParaRPr>
          </a:p>
        </p:txBody>
      </p:sp>
      <p:pic>
        <p:nvPicPr>
          <p:cNvPr id="22" name="Picture 3"/>
          <p:cNvPicPr>
            <a:picLocks noChangeArrowheads="1"/>
          </p:cNvPicPr>
          <p:nvPr/>
        </p:nvPicPr>
        <p:blipFill>
          <a:blip r:embed="rId10" cstate="print"/>
          <a:srcRect/>
          <a:stretch>
            <a:fillRect/>
          </a:stretch>
        </p:blipFill>
        <p:spPr bwMode="auto">
          <a:xfrm>
            <a:off x="4610100" y="885825"/>
            <a:ext cx="3099816" cy="1323975"/>
          </a:xfrm>
          <a:prstGeom prst="rect">
            <a:avLst/>
          </a:prstGeom>
          <a:noFill/>
          <a:ln w="9525">
            <a:noFill/>
            <a:miter lim="800000"/>
            <a:headEnd/>
            <a:tailEnd/>
          </a:ln>
          <a:effectLst/>
        </p:spPr>
      </p:pic>
      <p:sp>
        <p:nvSpPr>
          <p:cNvPr id="23" name="TextBox 22"/>
          <p:cNvSpPr txBox="1"/>
          <p:nvPr/>
        </p:nvSpPr>
        <p:spPr>
          <a:xfrm>
            <a:off x="4759452" y="685800"/>
            <a:ext cx="19812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shower</a:t>
            </a:r>
            <a:r>
              <a:rPr lang="en-US" baseline="-25000" dirty="0" smtClean="0">
                <a:solidFill>
                  <a:srgbClr val="C00000"/>
                </a:solidFill>
              </a:rPr>
              <a:t> </a:t>
            </a:r>
            <a:endParaRPr lang="en-US" baseline="-25000" dirty="0">
              <a:solidFill>
                <a:srgbClr val="C00000"/>
              </a:solidFill>
            </a:endParaRPr>
          </a:p>
        </p:txBody>
      </p:sp>
      <p:pic>
        <p:nvPicPr>
          <p:cNvPr id="24" name="Picture 3"/>
          <p:cNvPicPr>
            <a:picLocks noChangeArrowheads="1"/>
          </p:cNvPicPr>
          <p:nvPr/>
        </p:nvPicPr>
        <p:blipFill>
          <a:blip r:embed="rId11" cstate="print"/>
          <a:srcRect/>
          <a:stretch>
            <a:fillRect/>
          </a:stretch>
        </p:blipFill>
        <p:spPr bwMode="auto">
          <a:xfrm>
            <a:off x="4610100" y="2944368"/>
            <a:ext cx="3099816" cy="1323975"/>
          </a:xfrm>
          <a:prstGeom prst="rect">
            <a:avLst/>
          </a:prstGeom>
          <a:noFill/>
          <a:ln w="9525">
            <a:noFill/>
            <a:miter lim="800000"/>
            <a:headEnd/>
            <a:tailEnd/>
          </a:ln>
          <a:effectLst/>
        </p:spPr>
      </p:pic>
      <p:sp>
        <p:nvSpPr>
          <p:cNvPr id="25" name="TextBox 24"/>
          <p:cNvSpPr txBox="1"/>
          <p:nvPr/>
        </p:nvSpPr>
        <p:spPr>
          <a:xfrm>
            <a:off x="4759452" y="2743200"/>
            <a:ext cx="19812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pic>
        <p:nvPicPr>
          <p:cNvPr id="26" name="Picture 3"/>
          <p:cNvPicPr>
            <a:picLocks noChangeArrowheads="1"/>
          </p:cNvPicPr>
          <p:nvPr/>
        </p:nvPicPr>
        <p:blipFill>
          <a:blip r:embed="rId12" cstate="print"/>
          <a:srcRect/>
          <a:stretch>
            <a:fillRect/>
          </a:stretch>
        </p:blipFill>
        <p:spPr bwMode="auto">
          <a:xfrm>
            <a:off x="4610100" y="4953000"/>
            <a:ext cx="3099816" cy="1323975"/>
          </a:xfrm>
          <a:prstGeom prst="rect">
            <a:avLst/>
          </a:prstGeom>
          <a:noFill/>
          <a:ln w="9525">
            <a:noFill/>
            <a:miter lim="800000"/>
            <a:headEnd/>
            <a:tailEnd/>
          </a:ln>
          <a:effectLst/>
        </p:spPr>
      </p:pic>
      <p:sp>
        <p:nvSpPr>
          <p:cNvPr id="27" name="TextBox 26"/>
          <p:cNvSpPr txBox="1"/>
          <p:nvPr/>
        </p:nvSpPr>
        <p:spPr>
          <a:xfrm>
            <a:off x="7391400" y="685800"/>
            <a:ext cx="461665" cy="838200"/>
          </a:xfrm>
          <a:prstGeom prst="rect">
            <a:avLst/>
          </a:prstGeom>
          <a:noFill/>
          <a:ln>
            <a:noFill/>
          </a:ln>
        </p:spPr>
        <p:txBody>
          <a:bodyPr vert="vert270" wrap="square" rtlCol="0">
            <a:spAutoFit/>
          </a:bodyPr>
          <a:lstStyle/>
          <a:p>
            <a:pPr algn="ctr"/>
            <a:r>
              <a:rPr lang="en-US" dirty="0" smtClean="0"/>
              <a:t>shower</a:t>
            </a:r>
            <a:endParaRPr lang="en-US" dirty="0"/>
          </a:p>
        </p:txBody>
      </p:sp>
      <p:sp>
        <p:nvSpPr>
          <p:cNvPr id="28" name="TextBox 27"/>
          <p:cNvSpPr txBox="1"/>
          <p:nvPr/>
        </p:nvSpPr>
        <p:spPr>
          <a:xfrm>
            <a:off x="7391400" y="2667000"/>
            <a:ext cx="461665" cy="1295400"/>
          </a:xfrm>
          <a:prstGeom prst="rect">
            <a:avLst/>
          </a:prstGeom>
          <a:noFill/>
        </p:spPr>
        <p:txBody>
          <a:bodyPr vert="vert270" wrap="square" rtlCol="0">
            <a:spAutoFit/>
          </a:bodyPr>
          <a:lstStyle/>
          <a:p>
            <a:pPr algn="ctr"/>
            <a:r>
              <a:rPr lang="en-US" dirty="0" smtClean="0"/>
              <a:t>dishwasher</a:t>
            </a:r>
            <a:endParaRPr lang="en-US" dirty="0"/>
          </a:p>
        </p:txBody>
      </p:sp>
      <p:sp>
        <p:nvSpPr>
          <p:cNvPr id="31" name="TextBox 30"/>
          <p:cNvSpPr txBox="1"/>
          <p:nvPr/>
        </p:nvSpPr>
        <p:spPr>
          <a:xfrm>
            <a:off x="7353300" y="4514850"/>
            <a:ext cx="461665" cy="2209800"/>
          </a:xfrm>
          <a:prstGeom prst="rect">
            <a:avLst/>
          </a:prstGeom>
          <a:noFill/>
        </p:spPr>
        <p:txBody>
          <a:bodyPr vert="vert270" wrap="square" rtlCol="0">
            <a:spAutoFit/>
          </a:bodyPr>
          <a:lstStyle/>
          <a:p>
            <a:pPr algn="ctr"/>
            <a:r>
              <a:rPr lang="en-US" dirty="0" smtClean="0"/>
              <a:t>kitchen faucet </a:t>
            </a:r>
            <a:endParaRPr lang="en-US" dirty="0"/>
          </a:p>
        </p:txBody>
      </p:sp>
      <p:sp>
        <p:nvSpPr>
          <p:cNvPr id="32" name="TextBox 31"/>
          <p:cNvSpPr txBox="1"/>
          <p:nvPr/>
        </p:nvSpPr>
        <p:spPr>
          <a:xfrm>
            <a:off x="4759452" y="4800600"/>
            <a:ext cx="2327148"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kitchen</a:t>
            </a:r>
            <a:r>
              <a:rPr lang="en-US" dirty="0" smtClean="0">
                <a:solidFill>
                  <a:srgbClr val="C00000"/>
                </a:solidFill>
              </a:rPr>
              <a:t> </a:t>
            </a:r>
            <a:r>
              <a:rPr lang="en-US" baseline="-25000" dirty="0" smtClean="0">
                <a:solidFill>
                  <a:srgbClr val="C00000"/>
                </a:solidFill>
              </a:rPr>
              <a:t>faucet </a:t>
            </a:r>
            <a:endParaRPr lang="en-US" baseline="-25000"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127"/>
                                        </p:tgtEl>
                                      </p:cBhvr>
                                    </p:animEffect>
                                    <p:set>
                                      <p:cBhvr>
                                        <p:cTn id="10" dur="1" fill="hold">
                                          <p:stCondLst>
                                            <p:cond delay="499"/>
                                          </p:stCondLst>
                                        </p:cTn>
                                        <p:tgtEl>
                                          <p:spTgt spid="512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129"/>
                                        </p:tgtEl>
                                      </p:cBhvr>
                                    </p:animEffect>
                                    <p:set>
                                      <p:cBhvr>
                                        <p:cTn id="16" dur="1" fill="hold">
                                          <p:stCondLst>
                                            <p:cond delay="499"/>
                                          </p:stCondLst>
                                        </p:cTn>
                                        <p:tgtEl>
                                          <p:spTgt spid="512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9"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23" grpId="0"/>
      <p:bldP spid="25"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7848600" y="3962400"/>
            <a:ext cx="12954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unclassified open event</a:t>
            </a:r>
            <a:endParaRPr lang="en-US" sz="2400" b="1" dirty="0">
              <a:solidFill>
                <a:schemeClr val="tx1">
                  <a:lumMod val="50000"/>
                  <a:lumOff val="50000"/>
                </a:scheme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open event library</a:t>
            </a:r>
            <a:endParaRPr lang="en-US" sz="2400" b="1" dirty="0">
              <a:solidFill>
                <a:schemeClr val="tx1">
                  <a:lumMod val="50000"/>
                  <a:lumOff val="50000"/>
                </a:schemeClr>
              </a:solidFill>
            </a:endParaRPr>
          </a:p>
        </p:txBody>
      </p:sp>
      <p:grpSp>
        <p:nvGrpSpPr>
          <p:cNvPr id="40" name="Group 39"/>
          <p:cNvGrpSpPr/>
          <p:nvPr/>
        </p:nvGrpSpPr>
        <p:grpSpPr>
          <a:xfrm>
            <a:off x="444064" y="3962400"/>
            <a:ext cx="3593592" cy="1334814"/>
            <a:chOff x="444064" y="3962400"/>
            <a:chExt cx="3593592" cy="1334814"/>
          </a:xfrm>
        </p:grpSpPr>
        <p:pic>
          <p:nvPicPr>
            <p:cNvPr id="5128" name="Picture 8"/>
            <p:cNvPicPr>
              <a:picLocks noChangeArrowheads="1"/>
            </p:cNvPicPr>
            <p:nvPr/>
          </p:nvPicPr>
          <p:blipFill>
            <a:blip r:embed="rId4"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grpSp>
      <p:sp>
        <p:nvSpPr>
          <p:cNvPr id="52" name="Flowchart: Magnetic Disk 5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chemeClr val="tx1">
                    <a:lumMod val="65000"/>
                    <a:lumOff val="35000"/>
                  </a:schemeClr>
                </a:solidFill>
              </a:rPr>
              <a:t>possible events</a:t>
            </a:r>
            <a:endParaRPr lang="en-US" sz="1600" dirty="0">
              <a:solidFill>
                <a:schemeClr val="tx1">
                  <a:lumMod val="65000"/>
                  <a:lumOff val="35000"/>
                </a:schemeClr>
              </a:solidFill>
            </a:endParaRPr>
          </a:p>
        </p:txBody>
      </p:sp>
      <p:pic>
        <p:nvPicPr>
          <p:cNvPr id="22" name="Picture 3"/>
          <p:cNvPicPr>
            <a:picLocks noChangeArrowheads="1"/>
          </p:cNvPicPr>
          <p:nvPr/>
        </p:nvPicPr>
        <p:blipFill>
          <a:blip r:embed="rId5" cstate="print"/>
          <a:srcRect/>
          <a:stretch>
            <a:fillRect/>
          </a:stretch>
        </p:blipFill>
        <p:spPr bwMode="auto">
          <a:xfrm>
            <a:off x="4610100" y="885825"/>
            <a:ext cx="3099816" cy="1323975"/>
          </a:xfrm>
          <a:prstGeom prst="rect">
            <a:avLst/>
          </a:prstGeom>
          <a:noFill/>
          <a:ln w="9525">
            <a:noFill/>
            <a:miter lim="800000"/>
            <a:headEnd/>
            <a:tailEnd/>
          </a:ln>
          <a:effectLst/>
        </p:spPr>
      </p:pic>
      <p:sp>
        <p:nvSpPr>
          <p:cNvPr id="23" name="TextBox 22"/>
          <p:cNvSpPr txBox="1"/>
          <p:nvPr/>
        </p:nvSpPr>
        <p:spPr>
          <a:xfrm>
            <a:off x="4759452" y="685800"/>
            <a:ext cx="19812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shower</a:t>
            </a:r>
            <a:r>
              <a:rPr lang="en-US" baseline="-25000" dirty="0" smtClean="0">
                <a:solidFill>
                  <a:srgbClr val="C00000"/>
                </a:solidFill>
              </a:rPr>
              <a:t> </a:t>
            </a:r>
            <a:endParaRPr lang="en-US" baseline="-25000" dirty="0">
              <a:solidFill>
                <a:srgbClr val="C00000"/>
              </a:solidFill>
            </a:endParaRPr>
          </a:p>
        </p:txBody>
      </p:sp>
      <p:pic>
        <p:nvPicPr>
          <p:cNvPr id="24" name="Picture 3"/>
          <p:cNvPicPr>
            <a:picLocks noChangeArrowheads="1"/>
          </p:cNvPicPr>
          <p:nvPr/>
        </p:nvPicPr>
        <p:blipFill>
          <a:blip r:embed="rId6" cstate="print"/>
          <a:srcRect/>
          <a:stretch>
            <a:fillRect/>
          </a:stretch>
        </p:blipFill>
        <p:spPr bwMode="auto">
          <a:xfrm>
            <a:off x="4610100" y="2944368"/>
            <a:ext cx="3099816" cy="1323975"/>
          </a:xfrm>
          <a:prstGeom prst="rect">
            <a:avLst/>
          </a:prstGeom>
          <a:noFill/>
          <a:ln w="9525">
            <a:noFill/>
            <a:miter lim="800000"/>
            <a:headEnd/>
            <a:tailEnd/>
          </a:ln>
          <a:effectLst/>
        </p:spPr>
      </p:pic>
      <p:sp>
        <p:nvSpPr>
          <p:cNvPr id="25" name="TextBox 24"/>
          <p:cNvSpPr txBox="1"/>
          <p:nvPr/>
        </p:nvSpPr>
        <p:spPr>
          <a:xfrm>
            <a:off x="4759452" y="2743200"/>
            <a:ext cx="1981200"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pic>
        <p:nvPicPr>
          <p:cNvPr id="26" name="Picture 3"/>
          <p:cNvPicPr>
            <a:picLocks noChangeArrowheads="1"/>
          </p:cNvPicPr>
          <p:nvPr/>
        </p:nvPicPr>
        <p:blipFill>
          <a:blip r:embed="rId7" cstate="print"/>
          <a:srcRect/>
          <a:stretch>
            <a:fillRect/>
          </a:stretch>
        </p:blipFill>
        <p:spPr bwMode="auto">
          <a:xfrm>
            <a:off x="4610100" y="4953000"/>
            <a:ext cx="3099816" cy="1323975"/>
          </a:xfrm>
          <a:prstGeom prst="rect">
            <a:avLst/>
          </a:prstGeom>
          <a:noFill/>
          <a:ln w="9525">
            <a:noFill/>
            <a:miter lim="800000"/>
            <a:headEnd/>
            <a:tailEnd/>
          </a:ln>
          <a:effectLst/>
        </p:spPr>
      </p:pic>
      <p:sp>
        <p:nvSpPr>
          <p:cNvPr id="27" name="TextBox 26"/>
          <p:cNvSpPr txBox="1"/>
          <p:nvPr/>
        </p:nvSpPr>
        <p:spPr>
          <a:xfrm>
            <a:off x="7391400" y="685800"/>
            <a:ext cx="461665" cy="838200"/>
          </a:xfrm>
          <a:prstGeom prst="rect">
            <a:avLst/>
          </a:prstGeom>
          <a:noFill/>
          <a:ln>
            <a:noFill/>
          </a:ln>
        </p:spPr>
        <p:txBody>
          <a:bodyPr vert="vert270" wrap="square" rtlCol="0">
            <a:spAutoFit/>
          </a:bodyPr>
          <a:lstStyle/>
          <a:p>
            <a:pPr algn="ctr"/>
            <a:r>
              <a:rPr lang="en-US" dirty="0" smtClean="0"/>
              <a:t>shower</a:t>
            </a:r>
            <a:endParaRPr lang="en-US" dirty="0"/>
          </a:p>
        </p:txBody>
      </p:sp>
      <p:sp>
        <p:nvSpPr>
          <p:cNvPr id="28" name="TextBox 27"/>
          <p:cNvSpPr txBox="1"/>
          <p:nvPr/>
        </p:nvSpPr>
        <p:spPr>
          <a:xfrm>
            <a:off x="7391400" y="2667000"/>
            <a:ext cx="461665" cy="1295400"/>
          </a:xfrm>
          <a:prstGeom prst="rect">
            <a:avLst/>
          </a:prstGeom>
          <a:noFill/>
        </p:spPr>
        <p:txBody>
          <a:bodyPr vert="vert270" wrap="square" rtlCol="0">
            <a:spAutoFit/>
          </a:bodyPr>
          <a:lstStyle/>
          <a:p>
            <a:pPr algn="ctr"/>
            <a:r>
              <a:rPr lang="en-US" dirty="0" smtClean="0"/>
              <a:t>dishwasher</a:t>
            </a:r>
            <a:endParaRPr lang="en-US" dirty="0"/>
          </a:p>
        </p:txBody>
      </p:sp>
      <p:sp>
        <p:nvSpPr>
          <p:cNvPr id="31" name="TextBox 30"/>
          <p:cNvSpPr txBox="1"/>
          <p:nvPr/>
        </p:nvSpPr>
        <p:spPr>
          <a:xfrm>
            <a:off x="7353300" y="4514850"/>
            <a:ext cx="461665" cy="2209800"/>
          </a:xfrm>
          <a:prstGeom prst="rect">
            <a:avLst/>
          </a:prstGeom>
          <a:noFill/>
        </p:spPr>
        <p:txBody>
          <a:bodyPr vert="vert270" wrap="square" rtlCol="0">
            <a:spAutoFit/>
          </a:bodyPr>
          <a:lstStyle/>
          <a:p>
            <a:pPr algn="ctr"/>
            <a:r>
              <a:rPr lang="en-US" dirty="0" smtClean="0"/>
              <a:t>kitchen faucet </a:t>
            </a:r>
            <a:endParaRPr lang="en-US" dirty="0"/>
          </a:p>
        </p:txBody>
      </p:sp>
      <p:sp>
        <p:nvSpPr>
          <p:cNvPr id="32" name="TextBox 31"/>
          <p:cNvSpPr txBox="1"/>
          <p:nvPr/>
        </p:nvSpPr>
        <p:spPr>
          <a:xfrm>
            <a:off x="4759452" y="4800600"/>
            <a:ext cx="2327148" cy="369332"/>
          </a:xfrm>
          <a:prstGeom prst="rect">
            <a:avLst/>
          </a:prstGeom>
          <a:noFill/>
        </p:spPr>
        <p:txBody>
          <a:bodyPr wrap="square" rtlCol="0">
            <a:spAutoFit/>
          </a:bodyPr>
          <a:lstStyle/>
          <a:p>
            <a:r>
              <a:rPr lang="en-US" dirty="0" err="1" smtClean="0">
                <a:solidFill>
                  <a:srgbClr val="C00000"/>
                </a:solidFill>
              </a:rPr>
              <a:t>derivative</a:t>
            </a:r>
            <a:r>
              <a:rPr lang="en-US" baseline="-25000" dirty="0" err="1" smtClean="0">
                <a:solidFill>
                  <a:srgbClr val="C00000"/>
                </a:solidFill>
              </a:rPr>
              <a:t>kitchen</a:t>
            </a:r>
            <a:r>
              <a:rPr lang="en-US" dirty="0" smtClean="0">
                <a:solidFill>
                  <a:srgbClr val="C00000"/>
                </a:solidFill>
              </a:rPr>
              <a:t> </a:t>
            </a:r>
            <a:r>
              <a:rPr lang="en-US" baseline="-25000" dirty="0" smtClean="0">
                <a:solidFill>
                  <a:srgbClr val="C00000"/>
                </a:solidFill>
              </a:rPr>
              <a:t>faucet </a:t>
            </a:r>
            <a:endParaRPr lang="en-US" baseline="-25000" dirty="0">
              <a:solidFill>
                <a:srgbClr val="C00000"/>
              </a:solidFill>
            </a:endParaRPr>
          </a:p>
        </p:txBody>
      </p:sp>
      <p:sp>
        <p:nvSpPr>
          <p:cNvPr id="37" name="TextBox 36"/>
          <p:cNvSpPr txBox="1"/>
          <p:nvPr/>
        </p:nvSpPr>
        <p:spPr>
          <a:xfrm>
            <a:off x="338328" y="2895600"/>
            <a:ext cx="3429000" cy="954107"/>
          </a:xfrm>
          <a:prstGeom prst="rect">
            <a:avLst/>
          </a:prstGeom>
          <a:noFill/>
        </p:spPr>
        <p:txBody>
          <a:bodyPr wrap="square" rtlCol="0">
            <a:spAutoFit/>
          </a:bodyPr>
          <a:lstStyle/>
          <a:p>
            <a:pPr algn="ctr"/>
            <a:r>
              <a:rPr lang="en-US" sz="2800" b="1" dirty="0" smtClean="0">
                <a:solidFill>
                  <a:srgbClr val="FF0000"/>
                </a:solidFill>
              </a:rPr>
              <a:t>nearest neighbor match</a:t>
            </a:r>
            <a:endParaRPr lang="en-US" sz="2800" b="1" dirty="0">
              <a:solidFill>
                <a:srgbClr val="FF0000"/>
              </a:solidFill>
            </a:endParaRPr>
          </a:p>
        </p:txBody>
      </p:sp>
      <p:cxnSp>
        <p:nvCxnSpPr>
          <p:cNvPr id="21" name="Straight Arrow Connector 20"/>
          <p:cNvCxnSpPr/>
          <p:nvPr/>
        </p:nvCxnSpPr>
        <p:spPr>
          <a:xfrm rot="5400000" flipH="1" flipV="1">
            <a:off x="2514600" y="2057400"/>
            <a:ext cx="2362200" cy="1905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4" idx="1"/>
          </p:cNvCxnSpPr>
          <p:nvPr/>
        </p:nvCxnSpPr>
        <p:spPr>
          <a:xfrm flipV="1">
            <a:off x="2895600" y="3606356"/>
            <a:ext cx="1714500" cy="7370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819400" y="4851844"/>
            <a:ext cx="1981200" cy="4059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4.72222E-6 1.11022E-16 L 0.4467 0.14722 " pathEditMode="relative" rAng="0" ptsTypes="AA">
                                      <p:cBhvr>
                                        <p:cTn id="19" dur="2000" fill="hold"/>
                                        <p:tgtEl>
                                          <p:spTgt spid="40"/>
                                        </p:tgtEl>
                                        <p:attrNameLst>
                                          <p:attrName>ppt_x</p:attrName>
                                          <p:attrName>ppt_y</p:attrName>
                                        </p:attrNameLst>
                                      </p:cBhvr>
                                      <p:rCtr x="22300" y="7400"/>
                                    </p:animMotion>
                                  </p:childTnLst>
                                </p:cTn>
                              </p:par>
                              <p:par>
                                <p:cTn id="20" presetID="10" presetClass="exit" presetSubtype="0" fill="hold" nodeType="withEffect">
                                  <p:stCondLst>
                                    <p:cond delay="0"/>
                                  </p:stCondLst>
                                  <p:childTnLst>
                                    <p:animEffect transition="out" filter="fade">
                                      <p:cBhvr>
                                        <p:cTn id="21" dur="5000"/>
                                        <p:tgtEl>
                                          <p:spTgt spid="40"/>
                                        </p:tgtEl>
                                      </p:cBhvr>
                                    </p:animEffect>
                                    <p:set>
                                      <p:cBhvr>
                                        <p:cTn id="22" dur="1" fill="hold">
                                          <p:stCondLst>
                                            <p:cond delay="4999"/>
                                          </p:stCondLst>
                                        </p:cTn>
                                        <p:tgtEl>
                                          <p:spTgt spid="4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6106"/>
          <a:stretch>
            <a:fillRect/>
          </a:stretch>
        </p:blipFill>
        <p:spPr bwMode="auto">
          <a:xfrm>
            <a:off x="352925" y="1042737"/>
            <a:ext cx="8329708" cy="5281863"/>
          </a:xfrm>
          <a:prstGeom prst="rect">
            <a:avLst/>
          </a:prstGeom>
          <a:noFill/>
          <a:ln w="9525">
            <a:noFill/>
            <a:miter lim="800000"/>
            <a:headEnd/>
            <a:tailEnd/>
          </a:ln>
        </p:spPr>
      </p:pic>
      <p:sp>
        <p:nvSpPr>
          <p:cNvPr id="10" name="Title 12"/>
          <p:cNvSpPr txBox="1">
            <a:spLocks/>
          </p:cNvSpPr>
          <p:nvPr/>
        </p:nvSpPr>
        <p:spPr>
          <a:xfrm>
            <a:off x="304800" y="198438"/>
            <a:ext cx="8229600" cy="792162"/>
          </a:xfrm>
          <a:prstGeom prst="rect">
            <a:avLst/>
          </a:prstGeom>
        </p:spPr>
        <p:txBody>
          <a:bodyPr vert="horz" lIns="91440" tIns="45720" rIns="91440" bIns="45720" rtlCol="0" anchor="ctr">
            <a:noAutofit/>
          </a:bodyPr>
          <a:lstStyle/>
          <a:p>
            <a:pPr lvl="0">
              <a:spcBef>
                <a:spcPct val="0"/>
              </a:spcBef>
            </a:pPr>
            <a:r>
              <a:rPr lang="en-US" sz="4400" dirty="0" smtClean="0">
                <a:solidFill>
                  <a:schemeClr val="tx1">
                    <a:lumMod val="50000"/>
                    <a:lumOff val="50000"/>
                  </a:schemeClr>
                </a:solidFill>
                <a:latin typeface="Franklin Gothic Heavy"/>
              </a:rPr>
              <a:t>raw </a:t>
            </a:r>
            <a:r>
              <a:rPr lang="en-US" sz="4400" dirty="0" smtClean="0">
                <a:solidFill>
                  <a:schemeClr val="tx1">
                    <a:lumMod val="50000"/>
                    <a:lumOff val="50000"/>
                  </a:schemeClr>
                </a:solidFill>
                <a:latin typeface="Franklin Gothic Heavy"/>
                <a:ea typeface="+mj-ea"/>
                <a:cs typeface="+mj-cs"/>
              </a:rPr>
              <a:t>b</a:t>
            </a:r>
            <a:r>
              <a:rPr kumimoji="0" lang="en-US" sz="4400" b="0" i="0" u="none" strike="noStrike" kern="1200" cap="none" spc="0" normalizeH="0" baseline="0" noProof="0" dirty="0" err="1" smtClean="0">
                <a:ln>
                  <a:noFill/>
                </a:ln>
                <a:solidFill>
                  <a:schemeClr val="tx1">
                    <a:lumMod val="50000"/>
                    <a:lumOff val="50000"/>
                  </a:schemeClr>
                </a:solidFill>
                <a:effectLst/>
                <a:uLnTx/>
                <a:uFillTx/>
                <a:latin typeface="Franklin Gothic Heavy"/>
                <a:ea typeface="+mj-ea"/>
                <a:cs typeface="+mj-cs"/>
              </a:rPr>
              <a:t>athroom</a:t>
            </a:r>
            <a:r>
              <a:rPr kumimoji="0" lang="en-US" sz="4400" b="0" i="0" u="none" strike="noStrike" kern="1200" cap="none" spc="0" normalizeH="0" baseline="0" noProof="0" dirty="0" smtClean="0">
                <a:ln>
                  <a:noFill/>
                </a:ln>
                <a:solidFill>
                  <a:schemeClr val="tx1">
                    <a:lumMod val="50000"/>
                    <a:lumOff val="50000"/>
                  </a:schemeClr>
                </a:solidFill>
                <a:effectLst/>
                <a:uLnTx/>
                <a:uFillTx/>
                <a:latin typeface="Franklin Gothic Heavy"/>
                <a:ea typeface="+mj-ea"/>
                <a:cs typeface="+mj-cs"/>
              </a:rPr>
              <a:t> sink</a:t>
            </a:r>
            <a:r>
              <a:rPr kumimoji="0" lang="en-US" sz="4400" b="0" i="0" u="none" strike="noStrike" kern="1200" cap="none" spc="0" normalizeH="0" noProof="0" dirty="0" smtClean="0">
                <a:ln>
                  <a:noFill/>
                </a:ln>
                <a:solidFill>
                  <a:schemeClr val="tx1">
                    <a:lumMod val="50000"/>
                    <a:lumOff val="50000"/>
                  </a:schemeClr>
                </a:solidFill>
                <a:effectLst/>
                <a:uLnTx/>
                <a:uFillTx/>
                <a:latin typeface="Franklin Gothic Heavy"/>
                <a:ea typeface="+mj-ea"/>
                <a:cs typeface="+mj-cs"/>
              </a:rPr>
              <a:t> </a:t>
            </a:r>
            <a:r>
              <a:rPr lang="en-US" sz="4400" dirty="0" smtClean="0">
                <a:solidFill>
                  <a:schemeClr val="tx1">
                    <a:lumMod val="50000"/>
                    <a:lumOff val="50000"/>
                  </a:schemeClr>
                </a:solidFill>
                <a:latin typeface="Franklin Gothic Heavy"/>
                <a:ea typeface="+mj-ea"/>
                <a:cs typeface="+mj-cs"/>
              </a:rPr>
              <a:t>signal</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
        <p:nvSpPr>
          <p:cNvPr id="21" name="TextBox 20"/>
          <p:cNvSpPr txBox="1"/>
          <p:nvPr/>
        </p:nvSpPr>
        <p:spPr>
          <a:xfrm>
            <a:off x="3104864" y="3096904"/>
            <a:ext cx="2272140" cy="830997"/>
          </a:xfrm>
          <a:prstGeom prst="rect">
            <a:avLst/>
          </a:prstGeom>
          <a:noFill/>
        </p:spPr>
        <p:txBody>
          <a:bodyPr wrap="square" rtlCol="0">
            <a:spAutoFit/>
          </a:bodyPr>
          <a:lstStyle/>
          <a:p>
            <a:r>
              <a:rPr lang="en-US" sz="2400" dirty="0" smtClean="0"/>
              <a:t>stabilized </a:t>
            </a:r>
          </a:p>
          <a:p>
            <a:r>
              <a:rPr lang="en-US" sz="2400" dirty="0" smtClean="0"/>
              <a:t>pressure drop</a:t>
            </a:r>
            <a:endParaRPr lang="en-US" sz="2400" dirty="0"/>
          </a:p>
        </p:txBody>
      </p:sp>
      <p:grpSp>
        <p:nvGrpSpPr>
          <p:cNvPr id="2" name="Group 29"/>
          <p:cNvGrpSpPr/>
          <p:nvPr/>
        </p:nvGrpSpPr>
        <p:grpSpPr>
          <a:xfrm>
            <a:off x="1905000" y="1233237"/>
            <a:ext cx="838200" cy="4599432"/>
            <a:chOff x="1905000" y="1233237"/>
            <a:chExt cx="838200" cy="4599432"/>
          </a:xfrm>
        </p:grpSpPr>
        <p:sp>
          <p:nvSpPr>
            <p:cNvPr id="11" name="Rectangle 10"/>
            <p:cNvSpPr/>
            <p:nvPr/>
          </p:nvSpPr>
          <p:spPr>
            <a:xfrm>
              <a:off x="1905000" y="1233237"/>
              <a:ext cx="838200" cy="459943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05000" y="1524000"/>
              <a:ext cx="838200" cy="461665"/>
            </a:xfrm>
            <a:prstGeom prst="rect">
              <a:avLst/>
            </a:prstGeom>
            <a:noFill/>
          </p:spPr>
          <p:txBody>
            <a:bodyPr wrap="square" rtlCol="0">
              <a:spAutoFit/>
            </a:bodyPr>
            <a:lstStyle/>
            <a:p>
              <a:pPr algn="ctr"/>
              <a:r>
                <a:rPr lang="en-US" sz="2400" dirty="0" smtClean="0"/>
                <a:t>open</a:t>
              </a:r>
              <a:endParaRPr lang="en-US" sz="2400" dirty="0"/>
            </a:p>
          </p:txBody>
        </p:sp>
      </p:grpSp>
      <p:grpSp>
        <p:nvGrpSpPr>
          <p:cNvPr id="3" name="Group 30"/>
          <p:cNvGrpSpPr/>
          <p:nvPr/>
        </p:nvGrpSpPr>
        <p:grpSpPr>
          <a:xfrm>
            <a:off x="5791200" y="1233237"/>
            <a:ext cx="2209800" cy="4599432"/>
            <a:chOff x="5791200" y="1233237"/>
            <a:chExt cx="2209800" cy="4599432"/>
          </a:xfrm>
        </p:grpSpPr>
        <p:sp>
          <p:nvSpPr>
            <p:cNvPr id="13" name="Rectangle 12"/>
            <p:cNvSpPr/>
            <p:nvPr/>
          </p:nvSpPr>
          <p:spPr>
            <a:xfrm>
              <a:off x="5791200" y="1233237"/>
              <a:ext cx="2209800" cy="459943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791200" y="1524000"/>
              <a:ext cx="2133600" cy="461665"/>
            </a:xfrm>
            <a:prstGeom prst="rect">
              <a:avLst/>
            </a:prstGeom>
            <a:noFill/>
          </p:spPr>
          <p:txBody>
            <a:bodyPr wrap="square" rtlCol="0">
              <a:spAutoFit/>
            </a:bodyPr>
            <a:lstStyle/>
            <a:p>
              <a:pPr algn="ctr"/>
              <a:r>
                <a:rPr lang="en-US" sz="2400" dirty="0" smtClean="0"/>
                <a:t>close</a:t>
              </a:r>
              <a:endParaRPr lang="en-US" sz="2400" dirty="0"/>
            </a:p>
          </p:txBody>
        </p:sp>
      </p:grpSp>
      <p:cxnSp>
        <p:nvCxnSpPr>
          <p:cNvPr id="25" name="Straight Connector 24"/>
          <p:cNvCxnSpPr/>
          <p:nvPr/>
        </p:nvCxnSpPr>
        <p:spPr>
          <a:xfrm>
            <a:off x="1219200" y="3481137"/>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2885791" y="3743609"/>
            <a:ext cx="420624" cy="794"/>
          </a:xfrm>
          <a:prstGeom prst="straightConnector1">
            <a:avLst/>
          </a:prstGeom>
          <a:ln>
            <a:solidFill>
              <a:schemeClr val="tx1"/>
            </a:solidFill>
            <a:headEnd type="arrow"/>
            <a:tailEnd type="arrow"/>
          </a:ln>
          <a:effectLst/>
        </p:spPr>
        <p:style>
          <a:lnRef idx="2">
            <a:schemeClr val="accent2"/>
          </a:lnRef>
          <a:fillRef idx="0">
            <a:schemeClr val="accent2"/>
          </a:fillRef>
          <a:effectRef idx="1">
            <a:schemeClr val="accent2"/>
          </a:effectRef>
          <a:fontRef idx="minor">
            <a:schemeClr val="tx1"/>
          </a:fontRef>
        </p:style>
      </p:cxnSp>
      <p:sp>
        <p:nvSpPr>
          <p:cNvPr id="32" name="TextBox 31"/>
          <p:cNvSpPr txBox="1"/>
          <p:nvPr/>
        </p:nvSpPr>
        <p:spPr>
          <a:xfrm>
            <a:off x="3886200" y="6324600"/>
            <a:ext cx="1905000" cy="369332"/>
          </a:xfrm>
          <a:prstGeom prst="rect">
            <a:avLst/>
          </a:prstGeom>
          <a:noFill/>
        </p:spPr>
        <p:txBody>
          <a:bodyPr wrap="square" rtlCol="0">
            <a:spAutoFit/>
          </a:bodyPr>
          <a:lstStyle/>
          <a:p>
            <a:pPr algn="ctr"/>
            <a:r>
              <a:rPr lang="en-US" b="1" dirty="0" smtClean="0"/>
              <a:t>time (t)</a:t>
            </a:r>
            <a:endParaRPr lang="en-US" b="1" dirty="0"/>
          </a:p>
        </p:txBody>
      </p:sp>
      <p:cxnSp>
        <p:nvCxnSpPr>
          <p:cNvPr id="15" name="Straight Arrow Connector 14"/>
          <p:cNvCxnSpPr/>
          <p:nvPr/>
        </p:nvCxnSpPr>
        <p:spPr>
          <a:xfrm rot="5400000">
            <a:off x="3429794" y="2780506"/>
            <a:ext cx="685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62300" y="1905000"/>
            <a:ext cx="1676400" cy="461665"/>
          </a:xfrm>
          <a:prstGeom prst="rect">
            <a:avLst/>
          </a:prstGeom>
          <a:noFill/>
        </p:spPr>
        <p:txBody>
          <a:bodyPr wrap="square" rtlCol="0">
            <a:spAutoFit/>
          </a:bodyPr>
          <a:lstStyle/>
          <a:p>
            <a:r>
              <a:rPr lang="en-US" sz="2400" b="1" dirty="0" smtClean="0"/>
              <a:t>this is </a:t>
            </a:r>
            <a:r>
              <a:rPr lang="en-US" sz="2400" b="1" i="1" dirty="0" smtClean="0"/>
              <a:t>∆P </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304800" y="198438"/>
            <a:ext cx="10439400" cy="715962"/>
          </a:xfrm>
          <a:prstGeom prst="rect">
            <a:avLst/>
          </a:prstGeom>
        </p:spPr>
        <p:txBody>
          <a:bodyPr vert="horz" lIns="91440" tIns="45720" rIns="91440" bIns="45720" rtlCol="0" anchor="ctr">
            <a:noAutofit/>
          </a:bodyPr>
          <a:lstStyle/>
          <a:p>
            <a:pPr lvl="0">
              <a:spcBef>
                <a:spcPct val="0"/>
              </a:spcBef>
            </a:pPr>
            <a:r>
              <a:rPr lang="en-US" sz="4400" dirty="0" smtClean="0">
                <a:solidFill>
                  <a:schemeClr val="tx1">
                    <a:lumMod val="50000"/>
                    <a:lumOff val="50000"/>
                  </a:schemeClr>
                </a:solidFill>
                <a:latin typeface="Franklin Gothic Heavy"/>
              </a:rPr>
              <a:t>using ∆pressure to estimate flow</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grpSp>
        <p:nvGrpSpPr>
          <p:cNvPr id="28" name="Group 27"/>
          <p:cNvGrpSpPr/>
          <p:nvPr/>
        </p:nvGrpSpPr>
        <p:grpSpPr>
          <a:xfrm>
            <a:off x="381000" y="1676402"/>
            <a:ext cx="4876800" cy="2014518"/>
            <a:chOff x="914400" y="1524000"/>
            <a:chExt cx="7467600" cy="3084731"/>
          </a:xfrm>
        </p:grpSpPr>
        <p:sp>
          <p:nvSpPr>
            <p:cNvPr id="5" name="Flowchart: Direct Access Storage 4"/>
            <p:cNvSpPr/>
            <p:nvPr/>
          </p:nvSpPr>
          <p:spPr>
            <a:xfrm>
              <a:off x="914400" y="1549400"/>
              <a:ext cx="7467600" cy="2184400"/>
            </a:xfrm>
            <a:prstGeom prst="flowChartMagneticDrum">
              <a:avLst/>
            </a:prstGeom>
            <a:gradFill>
              <a:gsLst>
                <a:gs pos="0">
                  <a:srgbClr val="8488C4"/>
                </a:gs>
                <a:gs pos="53000">
                  <a:srgbClr val="D4DEFF"/>
                </a:gs>
                <a:gs pos="83000">
                  <a:srgbClr val="D4DEFF"/>
                </a:gs>
                <a:gs pos="100000">
                  <a:srgbClr val="96AB94"/>
                </a:gs>
              </a:gsLst>
              <a:lin ang="5400000" scaled="0"/>
            </a:grad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10" name="Straight Connector 9"/>
            <p:cNvCxnSpPr/>
            <p:nvPr/>
          </p:nvCxnSpPr>
          <p:spPr>
            <a:xfrm rot="5400000">
              <a:off x="6629400" y="2057400"/>
              <a:ext cx="1066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34989" y="2286000"/>
              <a:ext cx="766011" cy="646331"/>
            </a:xfrm>
            <a:prstGeom prst="rect">
              <a:avLst/>
            </a:prstGeom>
            <a:noFill/>
          </p:spPr>
          <p:txBody>
            <a:bodyPr wrap="square" rtlCol="0">
              <a:spAutoFit/>
            </a:bodyPr>
            <a:lstStyle/>
            <a:p>
              <a:r>
                <a:rPr lang="en-US" sz="3600" b="1" i="1" dirty="0" smtClean="0"/>
                <a:t>r</a:t>
              </a:r>
              <a:endParaRPr lang="en-US" sz="3600" b="1" i="1" dirty="0"/>
            </a:p>
          </p:txBody>
        </p:sp>
        <p:cxnSp>
          <p:nvCxnSpPr>
            <p:cNvPr id="13" name="Straight Arrow Connector 12"/>
            <p:cNvCxnSpPr/>
            <p:nvPr/>
          </p:nvCxnSpPr>
          <p:spPr>
            <a:xfrm>
              <a:off x="1985211" y="3886200"/>
              <a:ext cx="5105400" cy="1588"/>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14800" y="3962400"/>
              <a:ext cx="766011" cy="646331"/>
            </a:xfrm>
            <a:prstGeom prst="rect">
              <a:avLst/>
            </a:prstGeom>
            <a:noFill/>
          </p:spPr>
          <p:txBody>
            <a:bodyPr wrap="square" rtlCol="0">
              <a:spAutoFit/>
            </a:bodyPr>
            <a:lstStyle/>
            <a:p>
              <a:r>
                <a:rPr lang="en-US" sz="3600" b="1" i="1" dirty="0" smtClean="0"/>
                <a:t>L</a:t>
              </a:r>
              <a:endParaRPr lang="en-US" sz="3600" b="1" i="1" dirty="0"/>
            </a:p>
          </p:txBody>
        </p:sp>
        <p:sp>
          <p:nvSpPr>
            <p:cNvPr id="21" name="TextBox 20"/>
            <p:cNvSpPr txBox="1"/>
            <p:nvPr/>
          </p:nvSpPr>
          <p:spPr>
            <a:xfrm>
              <a:off x="1447800" y="2256949"/>
              <a:ext cx="1752600" cy="646330"/>
            </a:xfrm>
            <a:prstGeom prst="rect">
              <a:avLst/>
            </a:prstGeom>
            <a:noFill/>
          </p:spPr>
          <p:txBody>
            <a:bodyPr wrap="square" rtlCol="0">
              <a:spAutoFit/>
            </a:bodyPr>
            <a:lstStyle/>
            <a:p>
              <a:r>
                <a:rPr lang="en-US" sz="3600" b="1" dirty="0" smtClean="0"/>
                <a:t>pipe</a:t>
              </a:r>
              <a:endParaRPr lang="en-US" sz="3600" b="1" dirty="0"/>
            </a:p>
          </p:txBody>
        </p:sp>
      </p:grpSp>
      <p:graphicFrame>
        <p:nvGraphicFramePr>
          <p:cNvPr id="13314" name="Object 2"/>
          <p:cNvGraphicFramePr>
            <a:graphicFrameLocks noChangeAspect="1"/>
          </p:cNvGraphicFramePr>
          <p:nvPr/>
        </p:nvGraphicFramePr>
        <p:xfrm>
          <a:off x="533400" y="4805065"/>
          <a:ext cx="12801600" cy="1200150"/>
        </p:xfrm>
        <a:graphic>
          <a:graphicData uri="http://schemas.openxmlformats.org/presentationml/2006/ole">
            <mc:AlternateContent xmlns:mc="http://schemas.openxmlformats.org/markup-compatibility/2006">
              <mc:Choice xmlns:v="urn:schemas-microsoft-com:vml" Requires="v">
                <p:oleObj spid="_x0000_s13318" name="Document" r:id="rId5" imgW="6397837" imgH="602422" progId="Word.Document.12">
                  <p:embed/>
                </p:oleObj>
              </mc:Choice>
              <mc:Fallback>
                <p:oleObj name="Document" r:id="rId5" imgW="6397837" imgH="602422"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805065"/>
                        <a:ext cx="12801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Box 21"/>
          <p:cNvSpPr txBox="1"/>
          <p:nvPr/>
        </p:nvSpPr>
        <p:spPr>
          <a:xfrm>
            <a:off x="381000" y="3962400"/>
            <a:ext cx="3505200" cy="584775"/>
          </a:xfrm>
          <a:prstGeom prst="rect">
            <a:avLst/>
          </a:prstGeom>
          <a:noFill/>
        </p:spPr>
        <p:txBody>
          <a:bodyPr wrap="square" rtlCol="0">
            <a:spAutoFit/>
          </a:bodyPr>
          <a:lstStyle/>
          <a:p>
            <a:r>
              <a:rPr lang="en-US" sz="3200" b="1" dirty="0" smtClean="0">
                <a:solidFill>
                  <a:schemeClr val="tx1">
                    <a:lumMod val="50000"/>
                    <a:lumOff val="50000"/>
                  </a:schemeClr>
                </a:solidFill>
              </a:rPr>
              <a:t>poiseuille’s law:</a:t>
            </a:r>
            <a:endParaRPr lang="en-US" sz="3200" b="1" dirty="0">
              <a:solidFill>
                <a:schemeClr val="tx1">
                  <a:lumMod val="50000"/>
                  <a:lumOff val="50000"/>
                </a:schemeClr>
              </a:solidFill>
            </a:endParaRPr>
          </a:p>
        </p:txBody>
      </p:sp>
      <p:graphicFrame>
        <p:nvGraphicFramePr>
          <p:cNvPr id="13315" name="Object 3"/>
          <p:cNvGraphicFramePr>
            <a:graphicFrameLocks noChangeAspect="1"/>
          </p:cNvGraphicFramePr>
          <p:nvPr/>
        </p:nvGraphicFramePr>
        <p:xfrm>
          <a:off x="3028950" y="4805065"/>
          <a:ext cx="12668250" cy="1123950"/>
        </p:xfrm>
        <a:graphic>
          <a:graphicData uri="http://schemas.openxmlformats.org/presentationml/2006/ole">
            <mc:AlternateContent xmlns:mc="http://schemas.openxmlformats.org/markup-compatibility/2006">
              <mc:Choice xmlns:v="urn:schemas-microsoft-com:vml" Requires="v">
                <p:oleObj spid="_x0000_s13319" name="Document" r:id="rId8" imgW="6397837" imgH="573942" progId="Word.Document.12">
                  <p:embed/>
                </p:oleObj>
              </mc:Choice>
              <mc:Fallback>
                <p:oleObj name="Document" r:id="rId8" imgW="6397837" imgH="573942" progId="Word.Document.12">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8950" y="4805065"/>
                        <a:ext cx="1266825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TextBox 22"/>
          <p:cNvSpPr txBox="1"/>
          <p:nvPr/>
        </p:nvSpPr>
        <p:spPr>
          <a:xfrm>
            <a:off x="4419600" y="3962400"/>
            <a:ext cx="4495800" cy="584775"/>
          </a:xfrm>
          <a:prstGeom prst="rect">
            <a:avLst/>
          </a:prstGeom>
          <a:noFill/>
        </p:spPr>
        <p:txBody>
          <a:bodyPr wrap="square" rtlCol="0">
            <a:spAutoFit/>
          </a:bodyPr>
          <a:lstStyle/>
          <a:p>
            <a:r>
              <a:rPr lang="en-US" sz="3200" b="1" dirty="0" smtClean="0">
                <a:solidFill>
                  <a:schemeClr val="tx1">
                    <a:lumMod val="50000"/>
                    <a:lumOff val="50000"/>
                  </a:schemeClr>
                </a:solidFill>
              </a:rPr>
              <a:t>fluid resistance formula:</a:t>
            </a:r>
            <a:endParaRPr lang="en-US" sz="3200" b="1" dirty="0">
              <a:solidFill>
                <a:schemeClr val="tx1">
                  <a:lumMod val="50000"/>
                  <a:lumOff val="50000"/>
                </a:schemeClr>
              </a:solidFill>
            </a:endParaRPr>
          </a:p>
        </p:txBody>
      </p:sp>
      <p:sp>
        <p:nvSpPr>
          <p:cNvPr id="24" name="Rectangle 23"/>
          <p:cNvSpPr/>
          <p:nvPr/>
        </p:nvSpPr>
        <p:spPr>
          <a:xfrm>
            <a:off x="6172200" y="4800600"/>
            <a:ext cx="2057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486400" y="5295900"/>
            <a:ext cx="609600" cy="6096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667000" y="4648200"/>
            <a:ext cx="10668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295400" y="4629150"/>
            <a:ext cx="1295400" cy="12954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562600" y="1524000"/>
            <a:ext cx="3193695" cy="1938992"/>
          </a:xfrm>
          <a:prstGeom prst="rect">
            <a:avLst/>
          </a:prstGeom>
        </p:spPr>
        <p:txBody>
          <a:bodyPr wrap="none">
            <a:spAutoFit/>
          </a:bodyPr>
          <a:lstStyle/>
          <a:p>
            <a:r>
              <a:rPr lang="en-US" sz="2400" i="1" dirty="0" smtClean="0"/>
              <a:t>∆P = change in pressure</a:t>
            </a:r>
          </a:p>
          <a:p>
            <a:r>
              <a:rPr lang="en-US" sz="2400" i="1" dirty="0" smtClean="0"/>
              <a:t>L = length of pipe</a:t>
            </a:r>
          </a:p>
          <a:p>
            <a:r>
              <a:rPr lang="en-US" sz="2400" i="1" dirty="0" smtClean="0"/>
              <a:t>r = radius of pipe</a:t>
            </a:r>
          </a:p>
          <a:p>
            <a:r>
              <a:rPr lang="el-GR" sz="2400" i="1" dirty="0" smtClean="0"/>
              <a:t>μ</a:t>
            </a:r>
            <a:r>
              <a:rPr lang="en-US" sz="2400" i="1" dirty="0" smtClean="0"/>
              <a:t> = viscosity of liquid</a:t>
            </a:r>
          </a:p>
          <a:p>
            <a:r>
              <a:rPr lang="en-US" sz="2400" i="1" dirty="0" smtClean="0"/>
              <a:t>Q = volumetric flow rate</a:t>
            </a:r>
            <a:endParaRPr lang="en-US" sz="2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27"/>
                                        </p:tgtEl>
                                      </p:cBhvr>
                                    </p:animEffect>
                                    <p:set>
                                      <p:cBhvr>
                                        <p:cTn id="13"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animBg="1"/>
      <p:bldP spid="27" grpId="0" animBg="1"/>
      <p:bldP spid="2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304800" y="198438"/>
            <a:ext cx="10439400" cy="715962"/>
          </a:xfrm>
          <a:prstGeom prst="rect">
            <a:avLst/>
          </a:prstGeom>
        </p:spPr>
        <p:txBody>
          <a:bodyPr vert="horz" lIns="91440" tIns="45720" rIns="91440" bIns="45720" rtlCol="0" anchor="ctr">
            <a:noAutofit/>
          </a:bodyPr>
          <a:lstStyle/>
          <a:p>
            <a:pPr lvl="0">
              <a:spcBef>
                <a:spcPct val="0"/>
              </a:spcBef>
            </a:pPr>
            <a:r>
              <a:rPr lang="en-US" sz="4400" dirty="0" smtClean="0">
                <a:solidFill>
                  <a:schemeClr val="tx1">
                    <a:lumMod val="50000"/>
                    <a:lumOff val="50000"/>
                  </a:schemeClr>
                </a:solidFill>
                <a:latin typeface="Franklin Gothic Heavy"/>
              </a:rPr>
              <a:t>using ∆pressure to estimate flow</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grpSp>
        <p:nvGrpSpPr>
          <p:cNvPr id="2" name="Group 27"/>
          <p:cNvGrpSpPr/>
          <p:nvPr/>
        </p:nvGrpSpPr>
        <p:grpSpPr>
          <a:xfrm>
            <a:off x="381000" y="1676402"/>
            <a:ext cx="4876800" cy="2014518"/>
            <a:chOff x="914400" y="1524000"/>
            <a:chExt cx="7467600" cy="3084731"/>
          </a:xfrm>
        </p:grpSpPr>
        <p:sp>
          <p:nvSpPr>
            <p:cNvPr id="5" name="Flowchart: Direct Access Storage 4"/>
            <p:cNvSpPr/>
            <p:nvPr/>
          </p:nvSpPr>
          <p:spPr>
            <a:xfrm>
              <a:off x="914400" y="1549400"/>
              <a:ext cx="7467600" cy="2184400"/>
            </a:xfrm>
            <a:prstGeom prst="flowChartMagneticDrum">
              <a:avLst/>
            </a:prstGeom>
            <a:gradFill>
              <a:gsLst>
                <a:gs pos="0">
                  <a:srgbClr val="8488C4"/>
                </a:gs>
                <a:gs pos="53000">
                  <a:srgbClr val="D4DEFF"/>
                </a:gs>
                <a:gs pos="83000">
                  <a:srgbClr val="D4DEFF"/>
                </a:gs>
                <a:gs pos="100000">
                  <a:srgbClr val="96AB94"/>
                </a:gs>
              </a:gsLst>
              <a:lin ang="5400000" scaled="0"/>
            </a:grad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10" name="Straight Connector 9"/>
            <p:cNvCxnSpPr/>
            <p:nvPr/>
          </p:nvCxnSpPr>
          <p:spPr>
            <a:xfrm rot="5400000">
              <a:off x="6629400" y="2057400"/>
              <a:ext cx="1066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34989" y="2286000"/>
              <a:ext cx="766011" cy="646331"/>
            </a:xfrm>
            <a:prstGeom prst="rect">
              <a:avLst/>
            </a:prstGeom>
            <a:noFill/>
          </p:spPr>
          <p:txBody>
            <a:bodyPr wrap="square" rtlCol="0">
              <a:spAutoFit/>
            </a:bodyPr>
            <a:lstStyle/>
            <a:p>
              <a:r>
                <a:rPr lang="en-US" sz="3600" b="1" i="1" dirty="0" smtClean="0"/>
                <a:t>r</a:t>
              </a:r>
              <a:endParaRPr lang="en-US" sz="3600" b="1" i="1" dirty="0"/>
            </a:p>
          </p:txBody>
        </p:sp>
        <p:cxnSp>
          <p:nvCxnSpPr>
            <p:cNvPr id="13" name="Straight Arrow Connector 12"/>
            <p:cNvCxnSpPr/>
            <p:nvPr/>
          </p:nvCxnSpPr>
          <p:spPr>
            <a:xfrm>
              <a:off x="1985211" y="3886200"/>
              <a:ext cx="5105400" cy="1588"/>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14800" y="3962400"/>
              <a:ext cx="766011" cy="646331"/>
            </a:xfrm>
            <a:prstGeom prst="rect">
              <a:avLst/>
            </a:prstGeom>
            <a:noFill/>
          </p:spPr>
          <p:txBody>
            <a:bodyPr wrap="square" rtlCol="0">
              <a:spAutoFit/>
            </a:bodyPr>
            <a:lstStyle/>
            <a:p>
              <a:r>
                <a:rPr lang="en-US" sz="3600" b="1" i="1" dirty="0" smtClean="0"/>
                <a:t>L</a:t>
              </a:r>
              <a:endParaRPr lang="en-US" sz="3600" b="1" i="1" dirty="0"/>
            </a:p>
          </p:txBody>
        </p:sp>
        <p:sp>
          <p:nvSpPr>
            <p:cNvPr id="21" name="TextBox 20"/>
            <p:cNvSpPr txBox="1"/>
            <p:nvPr/>
          </p:nvSpPr>
          <p:spPr>
            <a:xfrm>
              <a:off x="1447800" y="2256949"/>
              <a:ext cx="1752600" cy="646330"/>
            </a:xfrm>
            <a:prstGeom prst="rect">
              <a:avLst/>
            </a:prstGeom>
            <a:noFill/>
          </p:spPr>
          <p:txBody>
            <a:bodyPr wrap="square" rtlCol="0">
              <a:spAutoFit/>
            </a:bodyPr>
            <a:lstStyle/>
            <a:p>
              <a:r>
                <a:rPr lang="en-US" sz="3600" b="1" dirty="0" smtClean="0"/>
                <a:t>pipe</a:t>
              </a:r>
              <a:endParaRPr lang="en-US" sz="3600" b="1" dirty="0"/>
            </a:p>
          </p:txBody>
        </p:sp>
      </p:grpSp>
      <p:sp>
        <p:nvSpPr>
          <p:cNvPr id="30" name="Rectangle 29"/>
          <p:cNvSpPr/>
          <p:nvPr/>
        </p:nvSpPr>
        <p:spPr>
          <a:xfrm>
            <a:off x="5562600" y="1524000"/>
            <a:ext cx="3193695" cy="1938992"/>
          </a:xfrm>
          <a:prstGeom prst="rect">
            <a:avLst/>
          </a:prstGeom>
        </p:spPr>
        <p:txBody>
          <a:bodyPr wrap="none">
            <a:spAutoFit/>
          </a:bodyPr>
          <a:lstStyle/>
          <a:p>
            <a:r>
              <a:rPr lang="en-US" sz="2400" i="1" dirty="0" smtClean="0"/>
              <a:t>∆P = change in pressure</a:t>
            </a:r>
          </a:p>
          <a:p>
            <a:r>
              <a:rPr lang="en-US" sz="2400" i="1" dirty="0" smtClean="0"/>
              <a:t>L = length of pipe</a:t>
            </a:r>
          </a:p>
          <a:p>
            <a:r>
              <a:rPr lang="en-US" sz="2400" i="1" dirty="0" smtClean="0"/>
              <a:t>r = radius of pipe</a:t>
            </a:r>
          </a:p>
          <a:p>
            <a:r>
              <a:rPr lang="el-GR" sz="2400" i="1" dirty="0" smtClean="0"/>
              <a:t>μ</a:t>
            </a:r>
            <a:r>
              <a:rPr lang="en-US" sz="2400" i="1" dirty="0" smtClean="0"/>
              <a:t> = viscosity of liquid</a:t>
            </a:r>
          </a:p>
          <a:p>
            <a:r>
              <a:rPr lang="en-US" sz="2400" i="1" dirty="0" smtClean="0"/>
              <a:t>Q = volumetric flow rate</a:t>
            </a:r>
            <a:endParaRPr lang="en-US" sz="2400" i="1" dirty="0"/>
          </a:p>
        </p:txBody>
      </p:sp>
      <p:sp>
        <p:nvSpPr>
          <p:cNvPr id="143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342" name="Object 6"/>
          <p:cNvGraphicFramePr>
            <a:graphicFrameLocks noChangeAspect="1"/>
          </p:cNvGraphicFramePr>
          <p:nvPr/>
        </p:nvGraphicFramePr>
        <p:xfrm>
          <a:off x="1981200" y="4038600"/>
          <a:ext cx="12801600" cy="2590800"/>
        </p:xfrm>
        <a:graphic>
          <a:graphicData uri="http://schemas.openxmlformats.org/presentationml/2006/ole">
            <mc:AlternateContent xmlns:mc="http://schemas.openxmlformats.org/markup-compatibility/2006">
              <mc:Choice xmlns:v="urn:schemas-microsoft-com:vml" Requires="v">
                <p:oleObj spid="_x0000_s14344" name="Document" r:id="rId5" imgW="6397837" imgH="1302184" progId="Word.Document.12">
                  <p:embed/>
                </p:oleObj>
              </mc:Choice>
              <mc:Fallback>
                <p:oleObj name="Document" r:id="rId5" imgW="6397837" imgH="1302184" progId="Word.Document.12">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038600"/>
                        <a:ext cx="12801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7" name="Picture 3" descr="C:\research\talks\UbiComp2009-HydroSense\WaterTower.png"/>
          <p:cNvPicPr>
            <a:picLocks noChangeAspect="1" noChangeArrowheads="1"/>
          </p:cNvPicPr>
          <p:nvPr/>
        </p:nvPicPr>
        <p:blipFill>
          <a:blip r:embed="rId4"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t>water tower</a:t>
            </a:r>
            <a:endParaRPr lang="en-US" sz="1400" dirty="0"/>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5400000" flipH="1" flipV="1">
            <a:off x="2776051" y="4246844"/>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t>i</a:t>
            </a:r>
            <a:r>
              <a:rPr lang="en-US" sz="1400" dirty="0" smtClean="0"/>
              <a:t>ncoming cold water from supply line</a:t>
            </a:r>
            <a:endParaRPr lang="en-US" sz="1400" dirty="0"/>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 name="Group 48"/>
          <p:cNvGrpSpPr/>
          <p:nvPr/>
        </p:nvGrpSpPr>
        <p:grpSpPr>
          <a:xfrm>
            <a:off x="4926260" y="5395009"/>
            <a:ext cx="782778" cy="874101"/>
            <a:chOff x="5867400" y="3657600"/>
            <a:chExt cx="990600" cy="1106170"/>
          </a:xfrm>
        </p:grpSpPr>
        <p:sp>
          <p:nvSpPr>
            <p:cNvPr id="139" name="Rectangle 138"/>
            <p:cNvSpPr/>
            <p:nvPr/>
          </p:nvSpPr>
          <p:spPr>
            <a:xfrm>
              <a:off x="5867400" y="3971290"/>
              <a:ext cx="990600" cy="792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40" name="Rectangle 139"/>
            <p:cNvSpPr/>
            <p:nvPr/>
          </p:nvSpPr>
          <p:spPr>
            <a:xfrm>
              <a:off x="5867400" y="3657600"/>
              <a:ext cx="990600" cy="264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1" name="Oval 140"/>
            <p:cNvSpPr/>
            <p:nvPr/>
          </p:nvSpPr>
          <p:spPr>
            <a:xfrm>
              <a:off x="596646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2" name="Rounded Rectangle 141"/>
            <p:cNvSpPr/>
            <p:nvPr/>
          </p:nvSpPr>
          <p:spPr>
            <a:xfrm>
              <a:off x="6172200" y="3723640"/>
              <a:ext cx="396240" cy="132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3" name="Oval 46"/>
            <p:cNvSpPr/>
            <p:nvPr/>
          </p:nvSpPr>
          <p:spPr>
            <a:xfrm>
              <a:off x="664972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4" name="Oval 47"/>
            <p:cNvSpPr/>
            <p:nvPr/>
          </p:nvSpPr>
          <p:spPr>
            <a:xfrm>
              <a:off x="6071356" y="3998232"/>
              <a:ext cx="609601" cy="609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126"/>
          <p:cNvGrpSpPr/>
          <p:nvPr/>
        </p:nvGrpSpPr>
        <p:grpSpPr>
          <a:xfrm>
            <a:off x="7373747" y="3511323"/>
            <a:ext cx="786692" cy="834768"/>
            <a:chOff x="5867400" y="2419350"/>
            <a:chExt cx="685800" cy="727710"/>
          </a:xfrm>
        </p:grpSpPr>
        <p:grpSp>
          <p:nvGrpSpPr>
            <p:cNvPr id="5" name="Group 45"/>
            <p:cNvGrpSpPr/>
            <p:nvPr/>
          </p:nvGrpSpPr>
          <p:grpSpPr>
            <a:xfrm>
              <a:off x="5867400" y="2419350"/>
              <a:ext cx="685800" cy="727710"/>
              <a:chOff x="5867400" y="2419350"/>
              <a:chExt cx="685800" cy="727710"/>
            </a:xfrm>
          </p:grpSpPr>
          <p:sp>
            <p:nvSpPr>
              <p:cNvPr id="115" name="Rectangle 31"/>
              <p:cNvSpPr/>
              <p:nvPr/>
            </p:nvSpPr>
            <p:spPr>
              <a:xfrm>
                <a:off x="5867400" y="2598420"/>
                <a:ext cx="68580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nvGrpSpPr>
              <p:cNvPr id="7" name="Group 36"/>
              <p:cNvGrpSpPr/>
              <p:nvPr/>
            </p:nvGrpSpPr>
            <p:grpSpPr>
              <a:xfrm>
                <a:off x="5867400" y="2419350"/>
                <a:ext cx="685800" cy="182880"/>
                <a:chOff x="5867400" y="2362200"/>
                <a:chExt cx="1143000" cy="304800"/>
              </a:xfrm>
            </p:grpSpPr>
            <p:sp>
              <p:nvSpPr>
                <p:cNvPr id="117" name="Rectangle 116"/>
                <p:cNvSpPr/>
                <p:nvPr/>
              </p:nvSpPr>
              <p:spPr>
                <a:xfrm>
                  <a:off x="5867400" y="2362200"/>
                  <a:ext cx="1143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8" name="Oval 33"/>
                <p:cNvSpPr/>
                <p:nvPr/>
              </p:nvSpPr>
              <p:spPr>
                <a:xfrm>
                  <a:off x="59817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9" name="Oval 118"/>
                <p:cNvSpPr/>
                <p:nvPr/>
              </p:nvSpPr>
              <p:spPr>
                <a:xfrm>
                  <a:off x="62103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0" name="Rounded Rectangle 119"/>
                <p:cNvSpPr/>
                <p:nvPr/>
              </p:nvSpPr>
              <p:spPr>
                <a:xfrm>
                  <a:off x="6438900" y="2438400"/>
                  <a:ext cx="457200" cy="152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114" name="Rectangle 113"/>
            <p:cNvSpPr/>
            <p:nvPr/>
          </p:nvSpPr>
          <p:spPr>
            <a:xfrm>
              <a:off x="5923057" y="2651098"/>
              <a:ext cx="576470" cy="4419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Group 70"/>
          <p:cNvGrpSpPr/>
          <p:nvPr/>
        </p:nvGrpSpPr>
        <p:grpSpPr>
          <a:xfrm>
            <a:off x="6259834" y="3249086"/>
            <a:ext cx="979166" cy="437080"/>
            <a:chOff x="6248400" y="3581400"/>
            <a:chExt cx="685800" cy="474904"/>
          </a:xfrm>
        </p:grpSpPr>
        <p:sp>
          <p:nvSpPr>
            <p:cNvPr id="105" name="Trapezoid 104"/>
            <p:cNvSpPr/>
            <p:nvPr/>
          </p:nvSpPr>
          <p:spPr>
            <a:xfrm>
              <a:off x="6534854" y="3581400"/>
              <a:ext cx="104071" cy="261176"/>
            </a:xfrm>
            <a:prstGeom prst="trapezoid">
              <a:avLst>
                <a:gd name="adj" fmla="val 1108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6" name="Rectangle 105"/>
            <p:cNvSpPr/>
            <p:nvPr/>
          </p:nvSpPr>
          <p:spPr>
            <a:xfrm>
              <a:off x="6416412"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11" name="Group 64"/>
            <p:cNvGrpSpPr/>
            <p:nvPr/>
          </p:nvGrpSpPr>
          <p:grpSpPr>
            <a:xfrm>
              <a:off x="6248400" y="3868367"/>
              <a:ext cx="685800" cy="187937"/>
              <a:chOff x="4876800" y="4215063"/>
              <a:chExt cx="1219200" cy="280737"/>
            </a:xfrm>
          </p:grpSpPr>
          <p:sp>
            <p:nvSpPr>
              <p:cNvPr id="110" name="Rectangle 109"/>
              <p:cNvSpPr/>
              <p:nvPr/>
            </p:nvSpPr>
            <p:spPr>
              <a:xfrm>
                <a:off x="4876800" y="4215064"/>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1" name="Rectangle 57"/>
              <p:cNvSpPr/>
              <p:nvPr/>
            </p:nvSpPr>
            <p:spPr>
              <a:xfrm>
                <a:off x="4876800" y="4271211"/>
                <a:ext cx="1219200" cy="224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2" name="Rectangle 111"/>
              <p:cNvSpPr/>
              <p:nvPr/>
            </p:nvSpPr>
            <p:spPr>
              <a:xfrm>
                <a:off x="5486400" y="4215063"/>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08" name="Rectangle 107"/>
            <p:cNvSpPr/>
            <p:nvPr/>
          </p:nvSpPr>
          <p:spPr>
            <a:xfrm>
              <a:off x="6711616"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9" name="Rectangle 108"/>
            <p:cNvSpPr/>
            <p:nvPr/>
          </p:nvSpPr>
          <p:spPr>
            <a:xfrm>
              <a:off x="6573792" y="3610635"/>
              <a:ext cx="25618" cy="137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grpSp>
        <p:nvGrpSpPr>
          <p:cNvPr id="18" name="Group 125"/>
          <p:cNvGrpSpPr/>
          <p:nvPr/>
        </p:nvGrpSpPr>
        <p:grpSpPr>
          <a:xfrm flipH="1">
            <a:off x="6324825" y="4892405"/>
            <a:ext cx="786691" cy="1398564"/>
            <a:chOff x="7543800" y="1600200"/>
            <a:chExt cx="763221" cy="1447800"/>
          </a:xfrm>
        </p:grpSpPr>
        <p:sp>
          <p:nvSpPr>
            <p:cNvPr id="99" name="Rectangle 98"/>
            <p:cNvSpPr/>
            <p:nvPr/>
          </p:nvSpPr>
          <p:spPr>
            <a:xfrm>
              <a:off x="7543800" y="1600200"/>
              <a:ext cx="762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0" name="Chord 99"/>
            <p:cNvSpPr/>
            <p:nvPr/>
          </p:nvSpPr>
          <p:spPr>
            <a:xfrm rot="7458291">
              <a:off x="8032269" y="1917219"/>
              <a:ext cx="160501" cy="160501"/>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1" name="Rectangle 84"/>
            <p:cNvSpPr/>
            <p:nvPr/>
          </p:nvSpPr>
          <p:spPr>
            <a:xfrm rot="-1800000">
              <a:off x="8154621" y="1863839"/>
              <a:ext cx="152400"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2" name="Rectangle 101"/>
            <p:cNvSpPr/>
            <p:nvPr/>
          </p:nvSpPr>
          <p:spPr>
            <a:xfrm>
              <a:off x="8239125" y="2362200"/>
              <a:ext cx="45719" cy="76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19" name="Group 152"/>
          <p:cNvGrpSpPr/>
          <p:nvPr/>
        </p:nvGrpSpPr>
        <p:grpSpPr>
          <a:xfrm>
            <a:off x="7198927" y="5110931"/>
            <a:ext cx="611872" cy="568167"/>
            <a:chOff x="4572000" y="2819400"/>
            <a:chExt cx="1066800" cy="990600"/>
          </a:xfrm>
        </p:grpSpPr>
        <p:sp>
          <p:nvSpPr>
            <p:cNvPr id="93" name="Chord 92"/>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4" name="Rectangle 93"/>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5" name="Trapezoid 94"/>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6" name="Rectangle 95"/>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7" name="Rectangle 96"/>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8" name="Rectangle 97"/>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0" name="Group 145"/>
          <p:cNvGrpSpPr/>
          <p:nvPr/>
        </p:nvGrpSpPr>
        <p:grpSpPr>
          <a:xfrm flipH="1">
            <a:off x="8100975" y="5257800"/>
            <a:ext cx="662025" cy="524462"/>
            <a:chOff x="3581400" y="1295400"/>
            <a:chExt cx="577121" cy="457200"/>
          </a:xfrm>
        </p:grpSpPr>
        <p:grpSp>
          <p:nvGrpSpPr>
            <p:cNvPr id="22" name="Group 127"/>
            <p:cNvGrpSpPr/>
            <p:nvPr/>
          </p:nvGrpSpPr>
          <p:grpSpPr>
            <a:xfrm>
              <a:off x="3581400" y="1295400"/>
              <a:ext cx="577121" cy="457200"/>
              <a:chOff x="3581400" y="1295400"/>
              <a:chExt cx="577121" cy="457200"/>
            </a:xfrm>
          </p:grpSpPr>
          <p:sp>
            <p:nvSpPr>
              <p:cNvPr id="89" name="Rectangle 72"/>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0" name="Rounded Rectangle 73"/>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1" name="Chord 90"/>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2" name="Chord 91"/>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88" name="Rectangle 87"/>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35" name="TextBox 34"/>
          <p:cNvSpPr txBox="1"/>
          <p:nvPr/>
        </p:nvSpPr>
        <p:spPr>
          <a:xfrm>
            <a:off x="2514600" y="3255635"/>
            <a:ext cx="1066800" cy="738664"/>
          </a:xfrm>
          <a:prstGeom prst="rect">
            <a:avLst/>
          </a:prstGeom>
          <a:noFill/>
        </p:spPr>
        <p:txBody>
          <a:bodyPr wrap="square" rtlCol="0">
            <a:spAutoFit/>
          </a:bodyPr>
          <a:lstStyle/>
          <a:p>
            <a:pPr algn="ctr"/>
            <a:r>
              <a:rPr lang="en-US" sz="1400" dirty="0" smtClean="0"/>
              <a:t>thermal </a:t>
            </a:r>
          </a:p>
          <a:p>
            <a:pPr algn="ctr"/>
            <a:r>
              <a:rPr lang="en-US" sz="1400" dirty="0" smtClean="0"/>
              <a:t>expansion </a:t>
            </a:r>
          </a:p>
          <a:p>
            <a:pPr algn="ctr"/>
            <a:r>
              <a:rPr lang="en-US" sz="1400" dirty="0" smtClean="0"/>
              <a:t>tank</a:t>
            </a:r>
            <a:endParaRPr lang="en-US" sz="1400" dirty="0"/>
          </a:p>
        </p:txBody>
      </p:sp>
      <p:sp>
        <p:nvSpPr>
          <p:cNvPr id="36" name="Rounded Rectangle 35"/>
          <p:cNvSpPr/>
          <p:nvPr/>
        </p:nvSpPr>
        <p:spPr>
          <a:xfrm>
            <a:off x="2819400" y="4149418"/>
            <a:ext cx="349641" cy="524462"/>
          </a:xfrm>
          <a:prstGeom prst="roundRect">
            <a:avLst>
              <a:gd name="adj" fmla="val 1046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7" name="TextBox 36"/>
          <p:cNvSpPr txBox="1"/>
          <p:nvPr/>
        </p:nvSpPr>
        <p:spPr>
          <a:xfrm>
            <a:off x="4821866" y="6087136"/>
            <a:ext cx="1015543" cy="237464"/>
          </a:xfrm>
          <a:prstGeom prst="rect">
            <a:avLst/>
          </a:prstGeom>
          <a:noFill/>
        </p:spPr>
        <p:txBody>
          <a:bodyPr wrap="square" rtlCol="0">
            <a:spAutoFit/>
          </a:bodyPr>
          <a:lstStyle/>
          <a:p>
            <a:pPr algn="ctr"/>
            <a:r>
              <a:rPr lang="en-US" sz="900" dirty="0" smtClean="0"/>
              <a:t>laundry</a:t>
            </a:r>
            <a:endParaRPr lang="en-US" sz="900" dirty="0"/>
          </a:p>
        </p:txBody>
      </p:sp>
      <p:grpSp>
        <p:nvGrpSpPr>
          <p:cNvPr id="24" name="Group 152"/>
          <p:cNvGrpSpPr/>
          <p:nvPr/>
        </p:nvGrpSpPr>
        <p:grpSpPr>
          <a:xfrm>
            <a:off x="7299446" y="1964802"/>
            <a:ext cx="1311154" cy="855682"/>
            <a:chOff x="5909625" y="2310681"/>
            <a:chExt cx="1311154" cy="855682"/>
          </a:xfrm>
        </p:grpSpPr>
        <p:cxnSp>
          <p:nvCxnSpPr>
            <p:cNvPr id="16" name="Straight Connector 15"/>
            <p:cNvCxnSpPr/>
            <p:nvPr/>
          </p:nvCxnSpPr>
          <p:spPr>
            <a:xfrm rot="5400000">
              <a:off x="5756202" y="2816867"/>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812044" y="2913992"/>
              <a:ext cx="502920"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6" name="Group 218"/>
            <p:cNvGrpSpPr/>
            <p:nvPr/>
          </p:nvGrpSpPr>
          <p:grpSpPr>
            <a:xfrm>
              <a:off x="5909625" y="2310681"/>
              <a:ext cx="1311154" cy="811666"/>
              <a:chOff x="5124450" y="2111829"/>
              <a:chExt cx="1143000" cy="707571"/>
            </a:xfrm>
          </p:grpSpPr>
          <p:sp>
            <p:nvSpPr>
              <p:cNvPr id="121" name="Moon 104"/>
              <p:cNvSpPr/>
              <p:nvPr/>
            </p:nvSpPr>
            <p:spPr>
              <a:xfrm rot="5400000" flipH="1">
                <a:off x="5532664" y="1812472"/>
                <a:ext cx="326571" cy="1143000"/>
              </a:xfrm>
              <a:prstGeom prst="moon">
                <a:avLst>
                  <a:gd name="adj"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22" name="Block Arc 11"/>
              <p:cNvSpPr/>
              <p:nvPr/>
            </p:nvSpPr>
            <p:spPr>
              <a:xfrm flipH="1">
                <a:off x="5178879"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23" name="Block Arc 122"/>
              <p:cNvSpPr/>
              <p:nvPr/>
            </p:nvSpPr>
            <p:spPr>
              <a:xfrm>
                <a:off x="5641982"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24"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7" name="Group 130"/>
          <p:cNvGrpSpPr/>
          <p:nvPr/>
        </p:nvGrpSpPr>
        <p:grpSpPr>
          <a:xfrm>
            <a:off x="5683859" y="1927989"/>
            <a:ext cx="662025" cy="524462"/>
            <a:chOff x="3581400" y="1295400"/>
            <a:chExt cx="577121" cy="457200"/>
          </a:xfrm>
        </p:grpSpPr>
        <p:grpSp>
          <p:nvGrpSpPr>
            <p:cNvPr id="28" name="Group 127"/>
            <p:cNvGrpSpPr/>
            <p:nvPr/>
          </p:nvGrpSpPr>
          <p:grpSpPr>
            <a:xfrm>
              <a:off x="3581400" y="1295400"/>
              <a:ext cx="577121" cy="457200"/>
              <a:chOff x="3581400" y="1295400"/>
              <a:chExt cx="577121" cy="457200"/>
            </a:xfrm>
          </p:grpSpPr>
          <p:sp>
            <p:nvSpPr>
              <p:cNvPr id="135" name="Rectangle 18"/>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6" name="Rounded Rectangle 19"/>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7" name="Chord 136"/>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8" name="Chord 24"/>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34" name="Rectangle 133"/>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42" name="TextBox 41"/>
          <p:cNvSpPr txBox="1"/>
          <p:nvPr/>
        </p:nvSpPr>
        <p:spPr>
          <a:xfrm>
            <a:off x="7162800" y="1447800"/>
            <a:ext cx="1600200"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bathroom 1</a:t>
            </a:r>
            <a:endParaRPr lang="en-US" sz="2000" dirty="0">
              <a:solidFill>
                <a:schemeClr val="tx1">
                  <a:lumMod val="85000"/>
                  <a:lumOff val="15000"/>
                </a:schemeClr>
              </a:solidFill>
              <a:latin typeface="Franklin Gothic Heavy"/>
            </a:endParaRPr>
          </a:p>
        </p:txBody>
      </p: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3" name="Group 30"/>
          <p:cNvGrpSpPr/>
          <p:nvPr/>
        </p:nvGrpSpPr>
        <p:grpSpPr>
          <a:xfrm>
            <a:off x="6510631" y="1465393"/>
            <a:ext cx="611872" cy="568167"/>
            <a:chOff x="4572000" y="2819400"/>
            <a:chExt cx="1066800" cy="990600"/>
          </a:xfrm>
        </p:grpSpPr>
        <p:sp>
          <p:nvSpPr>
            <p:cNvPr id="125" name="Chord 124"/>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6" name="Rectangle 22"/>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7" name="Trapezoid 110"/>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8" name="Rectangle 26"/>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9" name="Rectangle 28"/>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0" name="Rectangle 113"/>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8" name="Group 214"/>
          <p:cNvGrpSpPr/>
          <p:nvPr/>
        </p:nvGrpSpPr>
        <p:grpSpPr>
          <a:xfrm flipH="1">
            <a:off x="3429358" y="2423058"/>
            <a:ext cx="274640" cy="294398"/>
            <a:chOff x="6858000" y="1953157"/>
            <a:chExt cx="533400" cy="333180"/>
          </a:xfrm>
        </p:grpSpPr>
        <p:sp>
          <p:nvSpPr>
            <p:cNvPr id="74" name="Freeform 73"/>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39" name="Group 212"/>
            <p:cNvGrpSpPr/>
            <p:nvPr/>
          </p:nvGrpSpPr>
          <p:grpSpPr>
            <a:xfrm>
              <a:off x="7196851" y="2198741"/>
              <a:ext cx="194549" cy="87596"/>
              <a:chOff x="7331104" y="2438400"/>
              <a:chExt cx="317384" cy="152400"/>
            </a:xfrm>
          </p:grpSpPr>
          <p:sp>
            <p:nvSpPr>
              <p:cNvPr id="79" name="Rectangle 78"/>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80" name="Straight Connector 63"/>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64"/>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211"/>
            <p:cNvGrpSpPr/>
            <p:nvPr/>
          </p:nvGrpSpPr>
          <p:grpSpPr>
            <a:xfrm>
              <a:off x="6940141" y="1953157"/>
              <a:ext cx="312781" cy="111060"/>
              <a:chOff x="6781800" y="1676400"/>
              <a:chExt cx="838200" cy="457200"/>
            </a:xfrm>
          </p:grpSpPr>
          <p:sp>
            <p:nvSpPr>
              <p:cNvPr id="77" name="Rectangle 76"/>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78" name="Rectangle 77"/>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52" name="TextBox 51"/>
          <p:cNvSpPr txBox="1"/>
          <p:nvPr/>
        </p:nvSpPr>
        <p:spPr>
          <a:xfrm>
            <a:off x="2971800" y="1838980"/>
            <a:ext cx="1223744" cy="523220"/>
          </a:xfrm>
          <a:prstGeom prst="rect">
            <a:avLst/>
          </a:prstGeom>
          <a:noFill/>
        </p:spPr>
        <p:txBody>
          <a:bodyPr wrap="square" rtlCol="0">
            <a:spAutoFit/>
          </a:bodyPr>
          <a:lstStyle/>
          <a:p>
            <a:pPr algn="ctr"/>
            <a:r>
              <a:rPr lang="en-US" sz="1400" dirty="0" smtClean="0"/>
              <a:t>hose</a:t>
            </a:r>
          </a:p>
          <a:p>
            <a:pPr algn="ctr"/>
            <a:r>
              <a:rPr lang="en-US" sz="1400" dirty="0" smtClean="0"/>
              <a:t>spigot</a:t>
            </a:r>
            <a:endParaRPr lang="en-US" sz="1400" dirty="0"/>
          </a:p>
        </p:txBody>
      </p:sp>
      <p:grpSp>
        <p:nvGrpSpPr>
          <p:cNvPr id="41" name="Group 166"/>
          <p:cNvGrpSpPr/>
          <p:nvPr/>
        </p:nvGrpSpPr>
        <p:grpSpPr>
          <a:xfrm>
            <a:off x="3462138" y="5926260"/>
            <a:ext cx="218526" cy="238391"/>
            <a:chOff x="4182648" y="6006664"/>
            <a:chExt cx="190500" cy="207818"/>
          </a:xfrm>
        </p:grpSpPr>
        <p:sp>
          <p:nvSpPr>
            <p:cNvPr id="65" name="Freeform 64"/>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43" name="Group 212"/>
            <p:cNvGrpSpPr/>
            <p:nvPr/>
          </p:nvGrpSpPr>
          <p:grpSpPr>
            <a:xfrm flipH="1">
              <a:off x="4182648" y="6160794"/>
              <a:ext cx="69482" cy="53688"/>
              <a:chOff x="7331104" y="2438400"/>
              <a:chExt cx="317384" cy="152400"/>
            </a:xfrm>
          </p:grpSpPr>
          <p:sp>
            <p:nvSpPr>
              <p:cNvPr id="70" name="Rectangle 69"/>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71" name="Straight Connector 70"/>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211"/>
            <p:cNvGrpSpPr/>
            <p:nvPr/>
          </p:nvGrpSpPr>
          <p:grpSpPr>
            <a:xfrm flipH="1">
              <a:off x="4193995" y="6006664"/>
              <a:ext cx="111709" cy="68070"/>
              <a:chOff x="6781800" y="1676400"/>
              <a:chExt cx="838200" cy="457200"/>
            </a:xfrm>
          </p:grpSpPr>
          <p:sp>
            <p:nvSpPr>
              <p:cNvPr id="68" name="Rectangle 67"/>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69" name="Rectangle 68"/>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54" name="Freeform 53"/>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5" name="Rounded Rectangle 8"/>
          <p:cNvSpPr/>
          <p:nvPr/>
        </p:nvSpPr>
        <p:spPr>
          <a:xfrm>
            <a:off x="3647885" y="4433501"/>
            <a:ext cx="786692" cy="1827669"/>
          </a:xfrm>
          <a:prstGeom prst="roundRect">
            <a:avLst>
              <a:gd name="adj" fmla="val 8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52792" y="5509736"/>
            <a:ext cx="1223744" cy="738664"/>
          </a:xfrm>
          <a:prstGeom prst="rect">
            <a:avLst/>
          </a:prstGeom>
          <a:noFill/>
        </p:spPr>
        <p:txBody>
          <a:bodyPr wrap="square" rtlCol="0">
            <a:spAutoFit/>
          </a:bodyPr>
          <a:lstStyle/>
          <a:p>
            <a:pPr algn="ctr"/>
            <a:r>
              <a:rPr lang="en-US" sz="1400" dirty="0"/>
              <a:t>h</a:t>
            </a:r>
            <a:r>
              <a:rPr lang="en-US" sz="1400" dirty="0" smtClean="0"/>
              <a:t>ot </a:t>
            </a:r>
          </a:p>
          <a:p>
            <a:pPr algn="ctr"/>
            <a:r>
              <a:rPr lang="en-US" sz="1400" dirty="0" smtClean="0"/>
              <a:t>water </a:t>
            </a:r>
            <a:br>
              <a:rPr lang="en-US" sz="1400" dirty="0" smtClean="0"/>
            </a:br>
            <a:r>
              <a:rPr lang="en-US" sz="1400" dirty="0" smtClean="0"/>
              <a:t>heater</a:t>
            </a:r>
            <a:endParaRPr lang="en-US" sz="1400" dirty="0"/>
          </a:p>
        </p:txBody>
      </p: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7162800" y="5833646"/>
            <a:ext cx="1600200"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bathroom 2</a:t>
            </a:r>
            <a:endParaRPr lang="en-US" sz="2000" dirty="0">
              <a:solidFill>
                <a:schemeClr val="tx1">
                  <a:lumMod val="85000"/>
                  <a:lumOff val="15000"/>
                </a:schemeClr>
              </a:solidFill>
              <a:latin typeface="Franklin Gothic Heavy"/>
            </a:endParaRPr>
          </a:p>
        </p:txBody>
      </p:sp>
      <p:sp>
        <p:nvSpPr>
          <p:cNvPr id="156" name="TextBox 155"/>
          <p:cNvSpPr txBox="1"/>
          <p:nvPr/>
        </p:nvSpPr>
        <p:spPr>
          <a:xfrm>
            <a:off x="6781800" y="2971800"/>
            <a:ext cx="1223744"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kitchen</a:t>
            </a:r>
            <a:endParaRPr lang="en-US" sz="2000" dirty="0">
              <a:solidFill>
                <a:schemeClr val="tx1">
                  <a:lumMod val="85000"/>
                  <a:lumOff val="15000"/>
                </a:schemeClr>
              </a:solidFill>
              <a:latin typeface="Franklin Gothic Heavy"/>
            </a:endParaRPr>
          </a:p>
        </p:txBody>
      </p:sp>
      <p:sp>
        <p:nvSpPr>
          <p:cNvPr id="157" name="TextBox 156"/>
          <p:cNvSpPr txBox="1"/>
          <p:nvPr/>
        </p:nvSpPr>
        <p:spPr>
          <a:xfrm>
            <a:off x="7327602" y="4088227"/>
            <a:ext cx="882501" cy="246221"/>
          </a:xfrm>
          <a:prstGeom prst="rect">
            <a:avLst/>
          </a:prstGeom>
          <a:noFill/>
        </p:spPr>
        <p:txBody>
          <a:bodyPr wrap="square" rtlCol="0">
            <a:spAutoFit/>
          </a:bodyPr>
          <a:lstStyle/>
          <a:p>
            <a:pPr algn="ctr"/>
            <a:r>
              <a:rPr lang="en-US" sz="1000" dirty="0" smtClean="0"/>
              <a:t>dishwasher</a:t>
            </a:r>
            <a:endParaRPr lang="en-US" sz="1000" dirty="0"/>
          </a:p>
        </p:txBody>
      </p:sp>
      <p:cxnSp>
        <p:nvCxnSpPr>
          <p:cNvPr id="150" name="Straight Arrow Connector 6"/>
          <p:cNvCxnSpPr/>
          <p:nvPr/>
        </p:nvCxnSpPr>
        <p:spPr>
          <a:xfrm>
            <a:off x="381000" y="4724400"/>
            <a:ext cx="699282" cy="1822"/>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t>pressure regulator</a:t>
            </a:r>
            <a:endParaRPr lang="en-US" sz="1400" dirty="0"/>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8" name="Rectangle 147"/>
            <p:cNvSpPr>
              <a:spLocks noChangeAspect="1"/>
            </p:cNvSpPr>
            <p:nvPr/>
          </p:nvSpPr>
          <p:spPr>
            <a:xfrm>
              <a:off x="3524250" y="3714750"/>
              <a:ext cx="36576" cy="365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9" name="Rectangle 148"/>
            <p:cNvSpPr/>
            <p:nvPr/>
          </p:nvSpPr>
          <p:spPr>
            <a:xfrm>
              <a:off x="3429000" y="3857625"/>
              <a:ext cx="228600" cy="1143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70" name="Title 12"/>
          <p:cNvSpPr>
            <a:spLocks noGrp="1"/>
          </p:cNvSpPr>
          <p:nvPr>
            <p:ph type="title"/>
          </p:nvPr>
        </p:nvSpPr>
        <p:spPr>
          <a:xfrm>
            <a:off x="1066800" y="636588"/>
            <a:ext cx="8077200" cy="792162"/>
          </a:xfrm>
        </p:spPr>
        <p:txBody>
          <a:bodyPr>
            <a:normAutofit/>
          </a:bodyPr>
          <a:lstStyle/>
          <a:p>
            <a:r>
              <a:rPr lang="en-US" sz="4000" dirty="0" smtClean="0">
                <a:solidFill>
                  <a:schemeClr val="tx1">
                    <a:lumMod val="50000"/>
                    <a:lumOff val="50000"/>
                  </a:schemeClr>
                </a:solidFill>
                <a:latin typeface="Franklin Gothic Heavy"/>
              </a:rPr>
              <a:t>acquiring </a:t>
            </a:r>
            <a:r>
              <a:rPr lang="en-US" sz="4000" i="1" dirty="0" smtClean="0">
                <a:solidFill>
                  <a:schemeClr val="tx1">
                    <a:lumMod val="50000"/>
                    <a:lumOff val="50000"/>
                  </a:schemeClr>
                </a:solidFill>
                <a:latin typeface="Franklin Gothic Heavy"/>
              </a:rPr>
              <a:t>R</a:t>
            </a:r>
            <a:r>
              <a:rPr lang="en-US" sz="4000" i="1" baseline="-25000" dirty="0" smtClean="0">
                <a:solidFill>
                  <a:schemeClr val="tx1">
                    <a:lumMod val="50000"/>
                    <a:lumOff val="50000"/>
                  </a:schemeClr>
                </a:solidFill>
                <a:latin typeface="Franklin Gothic Heavy"/>
              </a:rPr>
              <a:t>f</a:t>
            </a:r>
            <a:endParaRPr lang="en-US" sz="4000" i="1" baseline="-25000" dirty="0">
              <a:solidFill>
                <a:schemeClr val="tx1">
                  <a:lumMod val="50000"/>
                  <a:lumOff val="50000"/>
                </a:schemeClr>
              </a:solidFill>
              <a:latin typeface="Franklin Gothic Heavy"/>
            </a:endParaRPr>
          </a:p>
        </p:txBody>
      </p:sp>
      <p:graphicFrame>
        <p:nvGraphicFramePr>
          <p:cNvPr id="109571" name="Object 3"/>
          <p:cNvGraphicFramePr>
            <a:graphicFrameLocks noChangeAspect="1"/>
          </p:cNvGraphicFramePr>
          <p:nvPr/>
        </p:nvGraphicFramePr>
        <p:xfrm>
          <a:off x="1447800" y="1676400"/>
          <a:ext cx="4724400" cy="952500"/>
        </p:xfrm>
        <a:graphic>
          <a:graphicData uri="http://schemas.openxmlformats.org/presentationml/2006/ole">
            <mc:AlternateContent xmlns:mc="http://schemas.openxmlformats.org/markup-compatibility/2006">
              <mc:Choice xmlns:v="urn:schemas-microsoft-com:vml" Requires="v">
                <p:oleObj spid="_x0000_s112646" name="Document" r:id="rId6" imgW="6397837" imgH="1305068" progId="Word.Document.12">
                  <p:embed/>
                </p:oleObj>
              </mc:Choice>
              <mc:Fallback>
                <p:oleObj name="Document" r:id="rId6" imgW="6397837" imgH="1305068" progId="Word.Document.12">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676400"/>
                        <a:ext cx="4724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573" name="Object 5"/>
          <p:cNvGraphicFramePr>
            <a:graphicFrameLocks noChangeAspect="1"/>
          </p:cNvGraphicFramePr>
          <p:nvPr/>
        </p:nvGraphicFramePr>
        <p:xfrm>
          <a:off x="1447800" y="2514600"/>
          <a:ext cx="12801600" cy="2590800"/>
        </p:xfrm>
        <a:graphic>
          <a:graphicData uri="http://schemas.openxmlformats.org/presentationml/2006/ole">
            <mc:AlternateContent xmlns:mc="http://schemas.openxmlformats.org/markup-compatibility/2006">
              <mc:Choice xmlns:v="urn:schemas-microsoft-com:vml" Requires="v">
                <p:oleObj spid="_x0000_s112647" name="Document" r:id="rId9" imgW="6397837" imgH="1302184" progId="Word.Document.12">
                  <p:embed/>
                </p:oleObj>
              </mc:Choice>
              <mc:Fallback>
                <p:oleObj name="Document" r:id="rId9" imgW="6397837" imgH="1302184" progId="Word.Document.12">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2514600"/>
                        <a:ext cx="12801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9" name="Oval 158"/>
          <p:cNvSpPr/>
          <p:nvPr/>
        </p:nvSpPr>
        <p:spPr>
          <a:xfrm>
            <a:off x="3124200" y="1828800"/>
            <a:ext cx="914400" cy="99060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5562600" y="1676400"/>
            <a:ext cx="914400" cy="99060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6343650" y="13716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6781800" y="13716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7086600" y="17526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7239000" y="18288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6324600" y="32004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705600" y="32004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239000" y="3314700"/>
            <a:ext cx="1066800" cy="114300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8001000" y="5029200"/>
            <a:ext cx="782320" cy="83820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7010400" y="50292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7543800" y="50292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6172200" y="51816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6172200" y="54102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4724400" y="55626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4705350" y="57912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3276600" y="57150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161" grpId="0" animBg="1"/>
      <p:bldP spid="162" grpId="0" animBg="1"/>
      <p:bldP spid="164"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research\projects\HomeSensing\Water\Pictures\2009_04_14 - Jon's Home Deployment\IMG_9274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itle 1"/>
          <p:cNvSpPr>
            <a:spLocks noGrp="1"/>
          </p:cNvSpPr>
          <p:nvPr>
            <p:ph type="title"/>
          </p:nvPr>
        </p:nvSpPr>
        <p:spPr>
          <a:xfrm>
            <a:off x="-381000" y="457200"/>
            <a:ext cx="9982200" cy="795528"/>
          </a:xfrm>
          <a:solidFill>
            <a:schemeClr val="tx1">
              <a:alpha val="55000"/>
            </a:schemeClr>
          </a:solidFill>
        </p:spPr>
        <p:txBody>
          <a:bodyPr/>
          <a:lstStyle/>
          <a:p>
            <a:pPr algn="l"/>
            <a:r>
              <a:rPr lang="en-US" dirty="0" smtClean="0">
                <a:solidFill>
                  <a:schemeClr val="bg1">
                    <a:lumMod val="95000"/>
                  </a:schemeClr>
                </a:solidFill>
              </a:rPr>
              <a:t>			  in-home data collection  </a:t>
            </a:r>
            <a:endParaRPr lang="en-US"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projects\HomeSensing\Water\Pictures\2009_06_12 - HydroSense in Minnesota, Well Water\IMG_0996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itle 1"/>
          <p:cNvSpPr txBox="1">
            <a:spLocks/>
          </p:cNvSpPr>
          <p:nvPr/>
        </p:nvSpPr>
        <p:spPr>
          <a:xfrm>
            <a:off x="-381000" y="457200"/>
            <a:ext cx="9982200" cy="795528"/>
          </a:xfrm>
          <a:prstGeom prst="rect">
            <a:avLst/>
          </a:prstGeom>
          <a:solidFill>
            <a:schemeClr val="tx1">
              <a:alpha val="55000"/>
            </a:schemeClr>
          </a:solidFill>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lumMod val="95000"/>
                  </a:schemeClr>
                </a:solidFill>
                <a:effectLst/>
                <a:uLnTx/>
                <a:uFillTx/>
                <a:latin typeface="Franklin Gothic Heavy"/>
                <a:ea typeface="+mj-ea"/>
                <a:cs typeface="+mj-cs"/>
              </a:rPr>
              <a:t>	home profiles</a:t>
            </a:r>
            <a:endParaRPr kumimoji="0" lang="en-US" sz="4400" b="0" i="0" u="none" strike="noStrike" kern="1200" cap="none" spc="0" normalizeH="0" baseline="0" noProof="0" dirty="0">
              <a:ln>
                <a:noFill/>
              </a:ln>
              <a:solidFill>
                <a:schemeClr val="bg1">
                  <a:lumMod val="95000"/>
                </a:schemeClr>
              </a:solidFill>
              <a:effectLst/>
              <a:uLnTx/>
              <a:uFillTx/>
              <a:latin typeface="Franklin Gothic Heavy"/>
              <a:ea typeface="+mj-ea"/>
              <a:cs typeface="+mj-cs"/>
            </a:endParaRPr>
          </a:p>
        </p:txBody>
      </p:sp>
      <p:sp>
        <p:nvSpPr>
          <p:cNvPr id="7" name="TextBox 6"/>
          <p:cNvSpPr txBox="1"/>
          <p:nvPr/>
        </p:nvSpPr>
        <p:spPr>
          <a:xfrm>
            <a:off x="3581400" y="1524000"/>
            <a:ext cx="5181600" cy="4876800"/>
          </a:xfrm>
          <a:prstGeom prst="rect">
            <a:avLst/>
          </a:prstGeom>
          <a:solidFill>
            <a:schemeClr val="tx1">
              <a:alpha val="55000"/>
            </a:schemeClr>
          </a:solidFill>
        </p:spPr>
        <p:txBody>
          <a:bodyPr vert="horz" lIns="91440" tIns="45720" rIns="91440" bIns="45720" rtlCol="0" anchor="t">
            <a:noAutofit/>
          </a:bodyPr>
          <a:lstStyle/>
          <a:p>
            <a:pPr>
              <a:spcBef>
                <a:spcPct val="0"/>
              </a:spcBef>
            </a:pPr>
            <a:r>
              <a:rPr lang="en-US" sz="2800" dirty="0" smtClean="0">
                <a:solidFill>
                  <a:schemeClr val="bg1">
                    <a:lumMod val="95000"/>
                  </a:schemeClr>
                </a:solidFill>
                <a:latin typeface="Franklin Gothic Heavy"/>
                <a:ea typeface="+mj-ea"/>
                <a:cs typeface="+mj-cs"/>
              </a:rPr>
              <a:t>ten locations</a:t>
            </a:r>
          </a:p>
          <a:p>
            <a:pPr>
              <a:spcBef>
                <a:spcPct val="0"/>
              </a:spcBef>
            </a:pPr>
            <a:r>
              <a:rPr lang="en-US" sz="2800" dirty="0" smtClean="0">
                <a:solidFill>
                  <a:schemeClr val="bg1">
                    <a:lumMod val="95000"/>
                  </a:schemeClr>
                </a:solidFill>
                <a:latin typeface="Franklin Gothic Heavy"/>
                <a:ea typeface="+mj-ea"/>
                <a:cs typeface="+mj-cs"/>
              </a:rPr>
              <a:t>	- 8 houses</a:t>
            </a:r>
          </a:p>
          <a:p>
            <a:pPr>
              <a:spcBef>
                <a:spcPct val="0"/>
              </a:spcBef>
            </a:pPr>
            <a:r>
              <a:rPr lang="en-US" sz="2800" dirty="0" smtClean="0">
                <a:solidFill>
                  <a:schemeClr val="bg1">
                    <a:lumMod val="95000"/>
                  </a:schemeClr>
                </a:solidFill>
                <a:latin typeface="Franklin Gothic Heavy"/>
                <a:ea typeface="+mj-ea"/>
                <a:cs typeface="+mj-cs"/>
              </a:rPr>
              <a:t>	- 1 apt / 1 cabin</a:t>
            </a:r>
          </a:p>
          <a:p>
            <a:pPr>
              <a:spcBef>
                <a:spcPct val="0"/>
              </a:spcBef>
            </a:pPr>
            <a:r>
              <a:rPr lang="en-US" sz="2800" dirty="0" smtClean="0">
                <a:solidFill>
                  <a:schemeClr val="bg1">
                    <a:lumMod val="95000"/>
                  </a:schemeClr>
                </a:solidFill>
                <a:latin typeface="Franklin Gothic Heavy"/>
                <a:ea typeface="+mj-ea"/>
                <a:cs typeface="+mj-cs"/>
              </a:rPr>
              <a:t>size</a:t>
            </a:r>
          </a:p>
          <a:p>
            <a:pPr>
              <a:spcBef>
                <a:spcPct val="0"/>
              </a:spcBef>
            </a:pPr>
            <a:r>
              <a:rPr lang="en-US" sz="2800" dirty="0" smtClean="0">
                <a:solidFill>
                  <a:schemeClr val="bg1">
                    <a:lumMod val="95000"/>
                  </a:schemeClr>
                </a:solidFill>
                <a:latin typeface="Franklin Gothic Heavy"/>
                <a:ea typeface="+mj-ea"/>
                <a:cs typeface="+mj-cs"/>
              </a:rPr>
              <a:t>	- </a:t>
            </a:r>
            <a:r>
              <a:rPr lang="en-US" sz="2800" dirty="0" err="1" smtClean="0">
                <a:solidFill>
                  <a:schemeClr val="bg1">
                    <a:lumMod val="95000"/>
                  </a:schemeClr>
                </a:solidFill>
                <a:latin typeface="Franklin Gothic Heavy"/>
                <a:ea typeface="+mj-ea"/>
                <a:cs typeface="+mj-cs"/>
              </a:rPr>
              <a:t>avg</a:t>
            </a:r>
            <a:r>
              <a:rPr lang="en-US" sz="2800" dirty="0" smtClean="0">
                <a:solidFill>
                  <a:schemeClr val="bg1">
                    <a:lumMod val="95000"/>
                  </a:schemeClr>
                </a:solidFill>
                <a:latin typeface="Franklin Gothic Heavy"/>
                <a:ea typeface="+mj-ea"/>
                <a:cs typeface="+mj-cs"/>
              </a:rPr>
              <a:t>: 2,300 sq ft</a:t>
            </a:r>
          </a:p>
          <a:p>
            <a:pPr>
              <a:spcBef>
                <a:spcPct val="0"/>
              </a:spcBef>
            </a:pPr>
            <a:r>
              <a:rPr lang="en-US" sz="2800" dirty="0" smtClean="0">
                <a:solidFill>
                  <a:schemeClr val="bg1">
                    <a:lumMod val="95000"/>
                  </a:schemeClr>
                </a:solidFill>
                <a:latin typeface="Franklin Gothic Heavy"/>
                <a:ea typeface="+mj-ea"/>
                <a:cs typeface="+mj-cs"/>
              </a:rPr>
              <a:t>	- min: 750 sq ft</a:t>
            </a:r>
          </a:p>
          <a:p>
            <a:pPr>
              <a:spcBef>
                <a:spcPct val="0"/>
              </a:spcBef>
            </a:pPr>
            <a:r>
              <a:rPr lang="en-US" sz="2800" dirty="0" smtClean="0">
                <a:solidFill>
                  <a:schemeClr val="bg1">
                    <a:lumMod val="95000"/>
                  </a:schemeClr>
                </a:solidFill>
                <a:latin typeface="Franklin Gothic Heavy"/>
                <a:ea typeface="+mj-ea"/>
                <a:cs typeface="+mj-cs"/>
              </a:rPr>
              <a:t>	- max: 4,000 sq ft</a:t>
            </a:r>
          </a:p>
          <a:p>
            <a:pPr>
              <a:spcBef>
                <a:spcPct val="0"/>
              </a:spcBef>
            </a:pPr>
            <a:r>
              <a:rPr lang="en-US" sz="2800" dirty="0" smtClean="0">
                <a:solidFill>
                  <a:schemeClr val="bg1">
                    <a:lumMod val="95000"/>
                  </a:schemeClr>
                </a:solidFill>
                <a:latin typeface="Franklin Gothic Heavy"/>
                <a:ea typeface="+mj-ea"/>
                <a:cs typeface="+mj-cs"/>
              </a:rPr>
              <a:t>install point:</a:t>
            </a:r>
          </a:p>
          <a:p>
            <a:pPr>
              <a:spcBef>
                <a:spcPct val="0"/>
              </a:spcBef>
            </a:pPr>
            <a:r>
              <a:rPr lang="en-US" sz="2800" dirty="0" smtClean="0">
                <a:solidFill>
                  <a:schemeClr val="bg1">
                    <a:lumMod val="95000"/>
                  </a:schemeClr>
                </a:solidFill>
                <a:latin typeface="Franklin Gothic Heavy"/>
                <a:ea typeface="+mj-ea"/>
                <a:cs typeface="+mj-cs"/>
              </a:rPr>
              <a:t>	- 8 hose bib</a:t>
            </a:r>
          </a:p>
          <a:p>
            <a:pPr>
              <a:spcBef>
                <a:spcPct val="0"/>
              </a:spcBef>
            </a:pPr>
            <a:r>
              <a:rPr lang="en-US" sz="2800" dirty="0" smtClean="0">
                <a:solidFill>
                  <a:schemeClr val="bg1">
                    <a:lumMod val="95000"/>
                  </a:schemeClr>
                </a:solidFill>
                <a:latin typeface="Franklin Gothic Heavy"/>
                <a:ea typeface="+mj-ea"/>
                <a:cs typeface="+mj-cs"/>
              </a:rPr>
              <a:t>	- 1 water heater</a:t>
            </a:r>
          </a:p>
          <a:p>
            <a:pPr>
              <a:spcBef>
                <a:spcPct val="0"/>
              </a:spcBef>
            </a:pPr>
            <a:r>
              <a:rPr lang="en-US" sz="2800" dirty="0" smtClean="0">
                <a:solidFill>
                  <a:schemeClr val="bg1">
                    <a:lumMod val="95000"/>
                  </a:schemeClr>
                </a:solidFill>
                <a:latin typeface="Franklin Gothic Heavy"/>
                <a:ea typeface="+mj-ea"/>
                <a:cs typeface="+mj-cs"/>
              </a:rPr>
              <a:t>	- 1 utility faucet</a:t>
            </a:r>
          </a:p>
          <a:p>
            <a:pPr>
              <a:spcBef>
                <a:spcPct val="0"/>
              </a:spcBef>
            </a:pPr>
            <a:endParaRPr lang="en-US" sz="2800" dirty="0" smtClean="0">
              <a:solidFill>
                <a:schemeClr val="bg1">
                  <a:lumMod val="95000"/>
                </a:schemeClr>
              </a:solidFill>
              <a:latin typeface="Franklin Gothic Heavy"/>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research\thesis\ThesisProposalTalk\3729032802_dd519811c7_b.jpg"/>
          <p:cNvPicPr>
            <a:picLocks noChangeAspect="1" noChangeArrowheads="1"/>
          </p:cNvPicPr>
          <p:nvPr/>
        </p:nvPicPr>
        <p:blipFill>
          <a:blip r:embed="rId3" cstate="print"/>
          <a:srcRect/>
          <a:stretch>
            <a:fillRect/>
          </a:stretch>
        </p:blipFill>
        <p:spPr bwMode="auto">
          <a:xfrm>
            <a:off x="-184794" y="-230652"/>
            <a:ext cx="10624194" cy="7107048"/>
          </a:xfrm>
          <a:prstGeom prst="rect">
            <a:avLst/>
          </a:prstGeom>
          <a:noFill/>
        </p:spPr>
      </p:pic>
      <p:sp>
        <p:nvSpPr>
          <p:cNvPr id="5" name="TextBox 4"/>
          <p:cNvSpPr txBox="1"/>
          <p:nvPr/>
        </p:nvSpPr>
        <p:spPr>
          <a:xfrm>
            <a:off x="3429000" y="0"/>
            <a:ext cx="5638800" cy="707886"/>
          </a:xfrm>
          <a:prstGeom prst="rect">
            <a:avLst/>
          </a:prstGeom>
          <a:noFill/>
        </p:spPr>
        <p:txBody>
          <a:bodyPr wrap="square" rtlCol="0">
            <a:spAutoFit/>
          </a:bodyPr>
          <a:lstStyle/>
          <a:p>
            <a:pPr algn="r"/>
            <a:r>
              <a:rPr lang="en-US" sz="4000" dirty="0" smtClean="0">
                <a:solidFill>
                  <a:schemeClr val="bg1">
                    <a:lumMod val="95000"/>
                  </a:schemeClr>
                </a:solidFill>
                <a:latin typeface="Franklin Gothic Heavy" pitchFamily="34" charset="0"/>
              </a:rPr>
              <a:t>lake mead, </a:t>
            </a:r>
            <a:r>
              <a:rPr lang="en-US" sz="4000" dirty="0" err="1" smtClean="0">
                <a:solidFill>
                  <a:schemeClr val="bg1">
                    <a:lumMod val="95000"/>
                  </a:schemeClr>
                </a:solidFill>
                <a:latin typeface="Franklin Gothic Heavy" pitchFamily="34" charset="0"/>
              </a:rPr>
              <a:t>nevada</a:t>
            </a:r>
            <a:endParaRPr lang="en-US" sz="4000" dirty="0">
              <a:solidFill>
                <a:schemeClr val="bg1">
                  <a:lumMod val="95000"/>
                </a:schemeClr>
              </a:solidFill>
              <a:latin typeface="Franklin Gothic Heavy"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research\projects\HomeSensing\Water\Pictures\2009_06_12 - HydroSense in Minnesota, Well Water\IMG_1271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1"/>
          <p:cNvSpPr txBox="1">
            <a:spLocks/>
          </p:cNvSpPr>
          <p:nvPr/>
        </p:nvSpPr>
        <p:spPr>
          <a:xfrm>
            <a:off x="-381000" y="457200"/>
            <a:ext cx="9982200" cy="795528"/>
          </a:xfrm>
          <a:prstGeom prst="rect">
            <a:avLst/>
          </a:prstGeom>
          <a:solidFill>
            <a:schemeClr val="tx1">
              <a:alpha val="55000"/>
            </a:schemeClr>
          </a:solidFill>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lumMod val="95000"/>
                  </a:schemeClr>
                </a:solidFill>
                <a:effectLst/>
                <a:uLnTx/>
                <a:uFillTx/>
                <a:latin typeface="Franklin Gothic Heavy"/>
                <a:ea typeface="+mj-ea"/>
                <a:cs typeface="+mj-cs"/>
              </a:rPr>
              <a:t>	experimental protocol</a:t>
            </a:r>
            <a:endParaRPr kumimoji="0" lang="en-US" sz="4400" b="0" i="0" u="none" strike="noStrike" kern="1200" cap="none" spc="0" normalizeH="0" baseline="0" noProof="0" dirty="0">
              <a:ln>
                <a:noFill/>
              </a:ln>
              <a:solidFill>
                <a:schemeClr val="bg1">
                  <a:lumMod val="95000"/>
                </a:schemeClr>
              </a:solidFill>
              <a:effectLst/>
              <a:uLnTx/>
              <a:uFillTx/>
              <a:latin typeface="Franklin Gothic Heavy"/>
              <a:ea typeface="+mj-ea"/>
              <a:cs typeface="+mj-cs"/>
            </a:endParaRPr>
          </a:p>
        </p:txBody>
      </p:sp>
      <p:sp>
        <p:nvSpPr>
          <p:cNvPr id="5" name="TextBox 4"/>
          <p:cNvSpPr txBox="1"/>
          <p:nvPr/>
        </p:nvSpPr>
        <p:spPr>
          <a:xfrm>
            <a:off x="3810000" y="1524000"/>
            <a:ext cx="5162550" cy="4876800"/>
          </a:xfrm>
          <a:prstGeom prst="rect">
            <a:avLst/>
          </a:prstGeom>
          <a:solidFill>
            <a:schemeClr val="tx1">
              <a:alpha val="70000"/>
            </a:schemeClr>
          </a:solidFill>
        </p:spPr>
        <p:txBody>
          <a:bodyPr vert="horz" lIns="91440" tIns="45720" rIns="91440" bIns="45720" rtlCol="0" anchor="t">
            <a:noAutofit/>
          </a:bodyPr>
          <a:lstStyle/>
          <a:p>
            <a:pPr>
              <a:spcBef>
                <a:spcPct val="0"/>
              </a:spcBef>
              <a:buFontTx/>
              <a:buChar char="-"/>
            </a:pPr>
            <a:r>
              <a:rPr lang="en-US" sz="3200" dirty="0" smtClean="0">
                <a:solidFill>
                  <a:schemeClr val="bg1">
                    <a:lumMod val="95000"/>
                  </a:schemeClr>
                </a:solidFill>
                <a:latin typeface="Franklin Gothic Heavy"/>
                <a:ea typeface="+mj-ea"/>
                <a:cs typeface="+mj-cs"/>
              </a:rPr>
              <a:t> controlled experiments</a:t>
            </a:r>
          </a:p>
          <a:p>
            <a:pPr lvl="1">
              <a:spcBef>
                <a:spcPct val="0"/>
              </a:spcBef>
              <a:buFontTx/>
              <a:buChar char="-"/>
            </a:pPr>
            <a:r>
              <a:rPr lang="en-US" sz="2800" dirty="0" smtClean="0">
                <a:solidFill>
                  <a:schemeClr val="bg1">
                    <a:lumMod val="95000"/>
                  </a:schemeClr>
                </a:solidFill>
                <a:latin typeface="Franklin Gothic Heavy"/>
                <a:ea typeface="+mj-ea"/>
                <a:cs typeface="+mj-cs"/>
              </a:rPr>
              <a:t> 2 researchers per site</a:t>
            </a:r>
          </a:p>
          <a:p>
            <a:pPr lvl="1">
              <a:spcBef>
                <a:spcPct val="0"/>
              </a:spcBef>
              <a:buFontTx/>
              <a:buChar char="-"/>
            </a:pPr>
            <a:endParaRPr lang="en-US" sz="3200" dirty="0" smtClean="0">
              <a:solidFill>
                <a:schemeClr val="bg1">
                  <a:lumMod val="95000"/>
                </a:schemeClr>
              </a:solidFill>
              <a:latin typeface="Franklin Gothic Heavy"/>
              <a:ea typeface="+mj-ea"/>
              <a:cs typeface="+mj-cs"/>
            </a:endParaRPr>
          </a:p>
          <a:p>
            <a:pPr>
              <a:spcBef>
                <a:spcPct val="0"/>
              </a:spcBef>
              <a:buFontTx/>
              <a:buChar char="-"/>
            </a:pPr>
            <a:r>
              <a:rPr lang="en-US" sz="3200" dirty="0" smtClean="0">
                <a:solidFill>
                  <a:schemeClr val="bg1">
                    <a:lumMod val="95000"/>
                  </a:schemeClr>
                </a:solidFill>
                <a:latin typeface="Franklin Gothic Heavy"/>
                <a:ea typeface="+mj-ea"/>
                <a:cs typeface="+mj-cs"/>
              </a:rPr>
              <a:t> 5 trials per valve</a:t>
            </a:r>
          </a:p>
          <a:p>
            <a:pPr lvl="1">
              <a:spcBef>
                <a:spcPct val="0"/>
              </a:spcBef>
              <a:buFontTx/>
              <a:buChar char="-"/>
            </a:pPr>
            <a:r>
              <a:rPr lang="en-US" sz="2800" dirty="0" smtClean="0">
                <a:solidFill>
                  <a:schemeClr val="bg1">
                    <a:lumMod val="95000"/>
                  </a:schemeClr>
                </a:solidFill>
                <a:latin typeface="Franklin Gothic Heavy"/>
                <a:ea typeface="+mj-ea"/>
                <a:cs typeface="+mj-cs"/>
              </a:rPr>
              <a:t> e.g., 5 cold / 5 hot for bathroom sink</a:t>
            </a:r>
          </a:p>
          <a:p>
            <a:pPr lvl="1">
              <a:spcBef>
                <a:spcPct val="0"/>
              </a:spcBef>
              <a:buFontTx/>
              <a:buChar char="-"/>
            </a:pPr>
            <a:endParaRPr lang="en-US" sz="3200" dirty="0" smtClean="0">
              <a:solidFill>
                <a:schemeClr val="bg1">
                  <a:lumMod val="95000"/>
                </a:schemeClr>
              </a:solidFill>
              <a:latin typeface="Franklin Gothic Heavy"/>
              <a:ea typeface="+mj-ea"/>
              <a:cs typeface="+mj-cs"/>
            </a:endParaRPr>
          </a:p>
          <a:p>
            <a:pPr>
              <a:spcBef>
                <a:spcPct val="0"/>
              </a:spcBef>
              <a:buFontTx/>
              <a:buChar char="-"/>
            </a:pPr>
            <a:r>
              <a:rPr lang="en-US" sz="3200" dirty="0" smtClean="0">
                <a:solidFill>
                  <a:schemeClr val="bg1">
                    <a:lumMod val="95000"/>
                  </a:schemeClr>
                </a:solidFill>
                <a:latin typeface="Franklin Gothic Heavy"/>
                <a:ea typeface="+mj-ea"/>
                <a:cs typeface="+mj-cs"/>
              </a:rPr>
              <a:t> for each trial, valve open for 5 seconds, then closed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research\projects\HomeSensing\Water\Pictures\2009_04_14 - Tim and Conor Uncle Deployment\IMG_4950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itle 1"/>
          <p:cNvSpPr txBox="1">
            <a:spLocks/>
          </p:cNvSpPr>
          <p:nvPr/>
        </p:nvSpPr>
        <p:spPr>
          <a:xfrm>
            <a:off x="-381000" y="-33528"/>
            <a:ext cx="9982200" cy="795528"/>
          </a:xfrm>
          <a:prstGeom prst="rect">
            <a:avLst/>
          </a:prstGeom>
          <a:solidFill>
            <a:schemeClr val="tx1">
              <a:alpha val="55000"/>
            </a:schemeClr>
          </a:solidFill>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lumMod val="95000"/>
                  </a:schemeClr>
                </a:solidFill>
                <a:effectLst/>
                <a:uLnTx/>
                <a:uFillTx/>
                <a:latin typeface="Franklin Gothic Heavy"/>
                <a:ea typeface="+mj-ea"/>
                <a:cs typeface="+mj-cs"/>
              </a:rPr>
              <a:t>				</a:t>
            </a:r>
            <a:r>
              <a:rPr lang="en-US" sz="4400" dirty="0" smtClean="0">
                <a:solidFill>
                  <a:schemeClr val="bg1">
                    <a:lumMod val="95000"/>
                  </a:schemeClr>
                </a:solidFill>
                <a:latin typeface="Franklin Gothic Heavy"/>
                <a:ea typeface="+mj-ea"/>
                <a:cs typeface="+mj-cs"/>
              </a:rPr>
              <a:t>  </a:t>
            </a:r>
            <a:r>
              <a:rPr kumimoji="0" lang="en-US" sz="4400" b="0" i="0" u="none" strike="noStrike" kern="1200" cap="none" spc="0" normalizeH="0" baseline="0" noProof="0" dirty="0" smtClean="0">
                <a:ln>
                  <a:noFill/>
                </a:ln>
                <a:solidFill>
                  <a:schemeClr val="bg1">
                    <a:lumMod val="95000"/>
                  </a:schemeClr>
                </a:solidFill>
                <a:effectLst/>
                <a:uLnTx/>
                <a:uFillTx/>
                <a:latin typeface="Franklin Gothic Heavy"/>
                <a:ea typeface="+mj-ea"/>
                <a:cs typeface="+mj-cs"/>
              </a:rPr>
              <a:t>collecting flow data</a:t>
            </a:r>
            <a:endParaRPr kumimoji="0" lang="en-US" sz="4400" b="0" i="0" u="none" strike="noStrike" kern="1200" cap="none" spc="0" normalizeH="0" baseline="0" noProof="0" dirty="0">
              <a:ln>
                <a:noFill/>
              </a:ln>
              <a:solidFill>
                <a:schemeClr val="bg1">
                  <a:lumMod val="95000"/>
                </a:schemeClr>
              </a:solidFill>
              <a:effectLst/>
              <a:uLnTx/>
              <a:uFillTx/>
              <a:latin typeface="Franklin Gothic Heavy"/>
              <a:ea typeface="+mj-ea"/>
              <a:cs typeface="+mj-cs"/>
            </a:endParaRPr>
          </a:p>
        </p:txBody>
      </p:sp>
      <p:sp>
        <p:nvSpPr>
          <p:cNvPr id="5" name="TextBox 4"/>
          <p:cNvSpPr txBox="1"/>
          <p:nvPr/>
        </p:nvSpPr>
        <p:spPr>
          <a:xfrm>
            <a:off x="5486400" y="1524000"/>
            <a:ext cx="3352800" cy="4876800"/>
          </a:xfrm>
          <a:prstGeom prst="rect">
            <a:avLst/>
          </a:prstGeom>
          <a:solidFill>
            <a:schemeClr val="tx1">
              <a:alpha val="55000"/>
            </a:schemeClr>
          </a:solidFill>
        </p:spPr>
        <p:txBody>
          <a:bodyPr vert="horz" lIns="91440" tIns="45720" rIns="91440" bIns="45720" rtlCol="0" anchor="t">
            <a:noAutofit/>
          </a:bodyPr>
          <a:lstStyle/>
          <a:p>
            <a:pPr>
              <a:spcBef>
                <a:spcPct val="0"/>
              </a:spcBef>
              <a:buFontTx/>
              <a:buChar char="-"/>
            </a:pPr>
            <a:r>
              <a:rPr lang="en-US" sz="2800" dirty="0" smtClean="0">
                <a:solidFill>
                  <a:schemeClr val="bg1">
                    <a:lumMod val="95000"/>
                  </a:schemeClr>
                </a:solidFill>
                <a:latin typeface="Franklin Gothic Heavy"/>
                <a:ea typeface="+mj-ea"/>
                <a:cs typeface="+mj-cs"/>
              </a:rPr>
              <a:t> 4 / 10 homes gathered flow data</a:t>
            </a:r>
          </a:p>
          <a:p>
            <a:pPr>
              <a:spcBef>
                <a:spcPct val="0"/>
              </a:spcBef>
            </a:pPr>
            <a:endParaRPr lang="en-US" sz="2800" dirty="0" smtClean="0">
              <a:solidFill>
                <a:schemeClr val="bg1">
                  <a:lumMod val="95000"/>
                </a:schemeClr>
              </a:solidFill>
              <a:latin typeface="Franklin Gothic Heavy"/>
              <a:ea typeface="+mj-ea"/>
              <a:cs typeface="+mj-cs"/>
            </a:endParaRPr>
          </a:p>
          <a:p>
            <a:pPr>
              <a:spcBef>
                <a:spcPct val="0"/>
              </a:spcBef>
              <a:buFontTx/>
              <a:buChar char="-"/>
            </a:pPr>
            <a:r>
              <a:rPr lang="en-US" sz="2800" dirty="0" smtClean="0">
                <a:solidFill>
                  <a:schemeClr val="bg1">
                    <a:lumMod val="95000"/>
                  </a:schemeClr>
                </a:solidFill>
                <a:latin typeface="Franklin Gothic Heavy"/>
                <a:ea typeface="+mj-ea"/>
                <a:cs typeface="+mj-cs"/>
              </a:rPr>
              <a:t> measure time to fill 1 gallon in a calibrated bucket</a:t>
            </a:r>
          </a:p>
          <a:p>
            <a:pPr>
              <a:spcBef>
                <a:spcPct val="0"/>
              </a:spcBef>
              <a:buFontTx/>
              <a:buChar char="-"/>
            </a:pPr>
            <a:endParaRPr lang="en-US" sz="2800" dirty="0" smtClean="0">
              <a:solidFill>
                <a:schemeClr val="bg1">
                  <a:lumMod val="95000"/>
                </a:schemeClr>
              </a:solidFill>
              <a:latin typeface="Franklin Gothic Heavy"/>
              <a:ea typeface="+mj-ea"/>
              <a:cs typeface="+mj-cs"/>
            </a:endParaRPr>
          </a:p>
          <a:p>
            <a:pPr>
              <a:spcBef>
                <a:spcPct val="0"/>
              </a:spcBef>
              <a:buFontTx/>
              <a:buChar char="-"/>
            </a:pPr>
            <a:r>
              <a:rPr lang="en-US" sz="2800" dirty="0" smtClean="0">
                <a:solidFill>
                  <a:schemeClr val="bg1">
                    <a:lumMod val="95000"/>
                  </a:schemeClr>
                </a:solidFill>
                <a:latin typeface="Franklin Gothic Heavy"/>
                <a:ea typeface="+mj-ea"/>
                <a:cs typeface="+mj-cs"/>
              </a:rPr>
              <a:t> this provides </a:t>
            </a:r>
            <a:r>
              <a:rPr lang="en-US" sz="2800" i="1" dirty="0" smtClean="0">
                <a:solidFill>
                  <a:schemeClr val="bg1">
                    <a:lumMod val="95000"/>
                  </a:schemeClr>
                </a:solidFill>
                <a:latin typeface="Franklin Gothic Heavy"/>
                <a:ea typeface="+mj-ea"/>
                <a:cs typeface="+mj-cs"/>
              </a:rPr>
              <a:t>Q, </a:t>
            </a:r>
            <a:r>
              <a:rPr lang="en-US" sz="2800" dirty="0" smtClean="0">
                <a:solidFill>
                  <a:schemeClr val="bg1">
                    <a:lumMod val="95000"/>
                  </a:schemeClr>
                </a:solidFill>
                <a:latin typeface="Franklin Gothic Heavy"/>
                <a:ea typeface="+mj-ea"/>
                <a:cs typeface="+mj-cs"/>
              </a:rPr>
              <a:t>allowing us to solve for </a:t>
            </a:r>
            <a:r>
              <a:rPr lang="en-US" sz="2800" i="1" dirty="0" smtClean="0">
                <a:solidFill>
                  <a:schemeClr val="bg1">
                    <a:lumMod val="95000"/>
                  </a:schemeClr>
                </a:solidFill>
                <a:latin typeface="Franklin Gothic Heavy"/>
                <a:ea typeface="+mj-ea"/>
                <a:cs typeface="+mj-cs"/>
              </a:rPr>
              <a:t>R</a:t>
            </a:r>
            <a:r>
              <a:rPr lang="en-US" sz="2800" i="1" baseline="-25000" dirty="0" smtClean="0">
                <a:solidFill>
                  <a:schemeClr val="bg1">
                    <a:lumMod val="95000"/>
                  </a:schemeClr>
                </a:solidFill>
                <a:latin typeface="Franklin Gothic Heavy"/>
                <a:ea typeface="+mj-ea"/>
                <a:cs typeface="+mj-cs"/>
              </a:rPr>
              <a:t>f</a:t>
            </a:r>
            <a:r>
              <a:rPr lang="en-US" sz="2800" dirty="0" smtClean="0">
                <a:solidFill>
                  <a:schemeClr val="bg1">
                    <a:lumMod val="95000"/>
                  </a:schemeClr>
                </a:solidFill>
                <a:latin typeface="Franklin Gothic Heavy"/>
                <a:ea typeface="+mj-ea"/>
                <a:cs typeface="+mj-cs"/>
              </a:rPr>
              <a:t> </a:t>
            </a:r>
          </a:p>
          <a:p>
            <a:pPr lvl="1">
              <a:spcBef>
                <a:spcPct val="0"/>
              </a:spcBef>
              <a:buFontTx/>
              <a:buChar char="-"/>
            </a:pPr>
            <a:r>
              <a:rPr lang="en-US" sz="2800" dirty="0" smtClean="0">
                <a:solidFill>
                  <a:schemeClr val="bg1">
                    <a:lumMod val="95000"/>
                  </a:schemeClr>
                </a:solidFill>
                <a:latin typeface="Franklin Gothic Heavy"/>
                <a:ea typeface="+mj-ea"/>
                <a:cs typeface="+mj-cs"/>
              </a:rPr>
              <a:t> </a:t>
            </a:r>
            <a:r>
              <a:rPr lang="en-US" sz="2800" i="1" dirty="0" smtClean="0">
                <a:solidFill>
                  <a:schemeClr val="bg1">
                    <a:lumMod val="95000"/>
                  </a:schemeClr>
                </a:solidFill>
                <a:latin typeface="Franklin Gothic Heavy"/>
                <a:ea typeface="+mj-ea"/>
                <a:cs typeface="+mj-cs"/>
              </a:rPr>
              <a:t>R</a:t>
            </a:r>
            <a:r>
              <a:rPr lang="en-US" sz="2800" i="1" baseline="-25000" dirty="0" smtClean="0">
                <a:solidFill>
                  <a:schemeClr val="bg1">
                    <a:lumMod val="95000"/>
                  </a:schemeClr>
                </a:solidFill>
                <a:latin typeface="Franklin Gothic Heavy"/>
                <a:ea typeface="+mj-ea"/>
                <a:cs typeface="+mj-cs"/>
              </a:rPr>
              <a:t>f</a:t>
            </a:r>
            <a:r>
              <a:rPr lang="en-US" sz="2800" i="1" dirty="0" smtClean="0">
                <a:solidFill>
                  <a:schemeClr val="bg1">
                    <a:lumMod val="95000"/>
                  </a:schemeClr>
                </a:solidFill>
                <a:latin typeface="Franklin Gothic Heavy"/>
                <a:ea typeface="+mj-ea"/>
                <a:cs typeface="+mj-cs"/>
              </a:rPr>
              <a:t> = ∆P / Q</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research\projects\HomeSensing\Water\Pictures\2009_05_31 - Jon's Apartment Installation\IMG_9854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itle 1"/>
          <p:cNvSpPr txBox="1">
            <a:spLocks/>
          </p:cNvSpPr>
          <p:nvPr/>
        </p:nvSpPr>
        <p:spPr>
          <a:xfrm>
            <a:off x="-381000" y="457200"/>
            <a:ext cx="9982200" cy="795528"/>
          </a:xfrm>
          <a:prstGeom prst="rect">
            <a:avLst/>
          </a:prstGeom>
          <a:solidFill>
            <a:schemeClr val="tx1">
              <a:alpha val="55000"/>
            </a:schemeClr>
          </a:solidFill>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lumMod val="95000"/>
                  </a:schemeClr>
                </a:solidFill>
                <a:effectLst/>
                <a:uLnTx/>
                <a:uFillTx/>
                <a:latin typeface="Franklin Gothic Heavy"/>
                <a:ea typeface="+mj-ea"/>
                <a:cs typeface="+mj-cs"/>
              </a:rPr>
              <a:t>	data collection stats</a:t>
            </a:r>
            <a:endParaRPr kumimoji="0" lang="en-US" sz="4400" b="0" i="0" u="none" strike="noStrike" kern="1200" cap="none" spc="0" normalizeH="0" baseline="0" noProof="0" dirty="0">
              <a:ln>
                <a:noFill/>
              </a:ln>
              <a:solidFill>
                <a:schemeClr val="bg1">
                  <a:lumMod val="95000"/>
                </a:schemeClr>
              </a:solidFill>
              <a:effectLst/>
              <a:uLnTx/>
              <a:uFillTx/>
              <a:latin typeface="Franklin Gothic Heavy"/>
              <a:ea typeface="+mj-ea"/>
              <a:cs typeface="+mj-cs"/>
            </a:endParaRPr>
          </a:p>
        </p:txBody>
      </p:sp>
      <p:sp>
        <p:nvSpPr>
          <p:cNvPr id="5" name="TextBox 4"/>
          <p:cNvSpPr txBox="1"/>
          <p:nvPr/>
        </p:nvSpPr>
        <p:spPr>
          <a:xfrm>
            <a:off x="3810000" y="2209800"/>
            <a:ext cx="5162550" cy="2209800"/>
          </a:xfrm>
          <a:prstGeom prst="rect">
            <a:avLst/>
          </a:prstGeom>
          <a:solidFill>
            <a:schemeClr val="tx1">
              <a:alpha val="55000"/>
            </a:schemeClr>
          </a:solidFill>
        </p:spPr>
        <p:txBody>
          <a:bodyPr vert="horz" lIns="91440" tIns="45720" rIns="91440" bIns="45720" rtlCol="0" anchor="t">
            <a:noAutofit/>
          </a:bodyPr>
          <a:lstStyle/>
          <a:p>
            <a:pPr>
              <a:spcBef>
                <a:spcPct val="0"/>
              </a:spcBef>
              <a:buFontTx/>
              <a:buChar char="-"/>
            </a:pPr>
            <a:r>
              <a:rPr lang="en-US" sz="3200" dirty="0" smtClean="0">
                <a:solidFill>
                  <a:schemeClr val="bg1">
                    <a:lumMod val="95000"/>
                  </a:schemeClr>
                </a:solidFill>
                <a:latin typeface="Franklin Gothic Heavy"/>
                <a:ea typeface="+mj-ea"/>
                <a:cs typeface="+mj-cs"/>
              </a:rPr>
              <a:t> ten locations</a:t>
            </a:r>
          </a:p>
          <a:p>
            <a:pPr>
              <a:spcBef>
                <a:spcPct val="0"/>
              </a:spcBef>
              <a:buFontTx/>
              <a:buChar char="-"/>
            </a:pPr>
            <a:r>
              <a:rPr lang="en-US" sz="3200" dirty="0" smtClean="0">
                <a:solidFill>
                  <a:schemeClr val="bg1">
                    <a:lumMod val="95000"/>
                  </a:schemeClr>
                </a:solidFill>
                <a:latin typeface="Franklin Gothic Heavy"/>
                <a:ea typeface="+mj-ea"/>
                <a:cs typeface="+mj-cs"/>
              </a:rPr>
              <a:t> 706 trials</a:t>
            </a:r>
          </a:p>
          <a:p>
            <a:pPr>
              <a:spcBef>
                <a:spcPct val="0"/>
              </a:spcBef>
              <a:buFontTx/>
              <a:buChar char="-"/>
            </a:pPr>
            <a:r>
              <a:rPr lang="en-US" sz="3200" dirty="0" smtClean="0">
                <a:solidFill>
                  <a:schemeClr val="bg1">
                    <a:lumMod val="95000"/>
                  </a:schemeClr>
                </a:solidFill>
                <a:latin typeface="Franklin Gothic Heavy"/>
                <a:ea typeface="+mj-ea"/>
                <a:cs typeface="+mj-cs"/>
              </a:rPr>
              <a:t> 155 flow rate trials</a:t>
            </a:r>
          </a:p>
          <a:p>
            <a:pPr>
              <a:spcBef>
                <a:spcPct val="0"/>
              </a:spcBef>
              <a:buFontTx/>
              <a:buChar char="-"/>
            </a:pPr>
            <a:r>
              <a:rPr lang="en-US" sz="3200" dirty="0" smtClean="0">
                <a:solidFill>
                  <a:schemeClr val="bg1">
                    <a:lumMod val="95000"/>
                  </a:schemeClr>
                </a:solidFill>
                <a:latin typeface="Franklin Gothic Heavy"/>
                <a:ea typeface="+mj-ea"/>
                <a:cs typeface="+mj-cs"/>
              </a:rPr>
              <a:t> 84 total fixtures tested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cross validation experiment</a:t>
            </a:r>
          </a:p>
          <a:p>
            <a:r>
              <a:rPr lang="en-US" dirty="0" smtClean="0"/>
              <a:t>learn similarity thresholds from test data</a:t>
            </a:r>
          </a:p>
          <a:p>
            <a:r>
              <a:rPr lang="en-US" dirty="0" smtClean="0"/>
              <a:t>classify each event per home using a leave-one out method</a:t>
            </a:r>
            <a:endParaRPr lang="en-US" dirty="0"/>
          </a:p>
        </p:txBody>
      </p:sp>
      <p:sp>
        <p:nvSpPr>
          <p:cNvPr id="8" name="Title 1"/>
          <p:cNvSpPr>
            <a:spLocks noGrp="1"/>
          </p:cNvSpPr>
          <p:nvPr>
            <p:ph type="title"/>
          </p:nvPr>
        </p:nvSpPr>
        <p:spPr>
          <a:xfrm>
            <a:off x="152400" y="198438"/>
            <a:ext cx="8839200" cy="795528"/>
          </a:xfrm>
        </p:spPr>
        <p:txBody>
          <a:bodyPr>
            <a:normAutofit fontScale="90000"/>
          </a:bodyPr>
          <a:lstStyle/>
          <a:p>
            <a:r>
              <a:rPr lang="en-US" dirty="0" smtClean="0">
                <a:solidFill>
                  <a:schemeClr val="tx1">
                    <a:lumMod val="50000"/>
                    <a:lumOff val="50000"/>
                  </a:schemeClr>
                </a:solidFill>
                <a:latin typeface="Franklin Gothic Heavy" pitchFamily="34" charset="0"/>
              </a:rPr>
              <a:t>classification results across homes</a:t>
            </a:r>
            <a:endParaRPr lang="en-US" dirty="0">
              <a:solidFill>
                <a:schemeClr val="tx1">
                  <a:lumMod val="50000"/>
                  <a:lumOff val="50000"/>
                </a:schemeClr>
              </a:solidFill>
              <a:latin typeface="Franklin Gothic Heavy"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8438"/>
            <a:ext cx="8839200" cy="795528"/>
          </a:xfrm>
        </p:spPr>
        <p:txBody>
          <a:bodyPr>
            <a:normAutofit fontScale="90000"/>
          </a:bodyPr>
          <a:lstStyle/>
          <a:p>
            <a:pPr algn="l"/>
            <a:r>
              <a:rPr lang="en-US" dirty="0" smtClean="0"/>
              <a:t>fixture classification results across homes</a:t>
            </a:r>
            <a:endParaRPr lang="en-US" dirty="0"/>
          </a:p>
        </p:txBody>
      </p:sp>
      <p:graphicFrame>
        <p:nvGraphicFramePr>
          <p:cNvPr id="4" name="Chart 3"/>
          <p:cNvGraphicFramePr/>
          <p:nvPr/>
        </p:nvGraphicFramePr>
        <p:xfrm>
          <a:off x="0" y="1219200"/>
          <a:ext cx="9144000" cy="47244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rot="16200000" flipH="1">
            <a:off x="6105525" y="3267075"/>
            <a:ext cx="3048000" cy="19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8438"/>
            <a:ext cx="8839200" cy="795528"/>
          </a:xfrm>
        </p:spPr>
        <p:txBody>
          <a:bodyPr>
            <a:normAutofit fontScale="90000"/>
          </a:bodyPr>
          <a:lstStyle/>
          <a:p>
            <a:pPr algn="l"/>
            <a:r>
              <a:rPr lang="en-US" dirty="0" smtClean="0"/>
              <a:t>fixture classification results across homes</a:t>
            </a:r>
            <a:endParaRPr lang="en-US" dirty="0"/>
          </a:p>
        </p:txBody>
      </p:sp>
      <p:graphicFrame>
        <p:nvGraphicFramePr>
          <p:cNvPr id="4" name="Chart 3"/>
          <p:cNvGraphicFramePr/>
          <p:nvPr/>
        </p:nvGraphicFramePr>
        <p:xfrm>
          <a:off x="0" y="1219200"/>
          <a:ext cx="9144000" cy="47244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rot="16200000" flipH="1">
            <a:off x="6143625" y="3267075"/>
            <a:ext cx="3048000" cy="19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6858000" y="2667000"/>
            <a:ext cx="914400" cy="914400"/>
          </a:xfrm>
          <a:prstGeom prst="ellipse">
            <a:avLst/>
          </a:prstGeom>
          <a:solidFill>
            <a:srgbClr val="FF0000">
              <a:alpha val="15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8153400" y="1295400"/>
            <a:ext cx="1066800" cy="914400"/>
            <a:chOff x="8153400" y="1295400"/>
            <a:chExt cx="1066800" cy="914400"/>
          </a:xfrm>
        </p:grpSpPr>
        <p:sp>
          <p:nvSpPr>
            <p:cNvPr id="8" name="Oval 7"/>
            <p:cNvSpPr/>
            <p:nvPr/>
          </p:nvSpPr>
          <p:spPr>
            <a:xfrm>
              <a:off x="8207188" y="1295400"/>
              <a:ext cx="860612" cy="914400"/>
            </a:xfrm>
            <a:prstGeom prst="ellipse">
              <a:avLst/>
            </a:prstGeom>
            <a:solidFill>
              <a:srgbClr val="FF0000">
                <a:alpha val="15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153400" y="1428690"/>
              <a:ext cx="1066800" cy="400110"/>
            </a:xfrm>
            <a:prstGeom prst="rect">
              <a:avLst/>
            </a:prstGeom>
            <a:noFill/>
          </p:spPr>
          <p:txBody>
            <a:bodyPr wrap="square" rtlCol="0">
              <a:spAutoFit/>
            </a:bodyPr>
            <a:lstStyle/>
            <a:p>
              <a:pPr algn="ctr"/>
              <a:r>
                <a:rPr lang="en-US" sz="2000" dirty="0" smtClean="0"/>
                <a:t>97.9%</a:t>
              </a:r>
              <a:endParaRPr 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type="lt">
                                    <p:tmAbs val="0"/>
                                  </p:iterate>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381000" y="1219200"/>
          <a:ext cx="8305800" cy="40386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48"/>
          <p:cNvGrpSpPr/>
          <p:nvPr/>
        </p:nvGrpSpPr>
        <p:grpSpPr>
          <a:xfrm>
            <a:off x="6380022" y="5181600"/>
            <a:ext cx="782778" cy="874101"/>
            <a:chOff x="5867400" y="3657600"/>
            <a:chExt cx="990600" cy="1106170"/>
          </a:xfrm>
        </p:grpSpPr>
        <p:sp>
          <p:nvSpPr>
            <p:cNvPr id="7" name="Rectangle 6"/>
            <p:cNvSpPr/>
            <p:nvPr/>
          </p:nvSpPr>
          <p:spPr>
            <a:xfrm>
              <a:off x="5867400" y="3971290"/>
              <a:ext cx="990600" cy="792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8" name="Rectangle 7"/>
            <p:cNvSpPr/>
            <p:nvPr/>
          </p:nvSpPr>
          <p:spPr>
            <a:xfrm>
              <a:off x="5867400" y="3657600"/>
              <a:ext cx="990600" cy="264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 name="Oval 8"/>
            <p:cNvSpPr/>
            <p:nvPr/>
          </p:nvSpPr>
          <p:spPr>
            <a:xfrm>
              <a:off x="596646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 name="Rounded Rectangle 9"/>
            <p:cNvSpPr/>
            <p:nvPr/>
          </p:nvSpPr>
          <p:spPr>
            <a:xfrm>
              <a:off x="6172200" y="3723640"/>
              <a:ext cx="396240" cy="132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 name="Oval 46"/>
            <p:cNvSpPr/>
            <p:nvPr/>
          </p:nvSpPr>
          <p:spPr>
            <a:xfrm>
              <a:off x="664972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 name="Oval 47"/>
            <p:cNvSpPr/>
            <p:nvPr/>
          </p:nvSpPr>
          <p:spPr>
            <a:xfrm>
              <a:off x="6071356" y="3998232"/>
              <a:ext cx="609601" cy="609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grpSp>
        <p:nvGrpSpPr>
          <p:cNvPr id="15" name="Group 126"/>
          <p:cNvGrpSpPr/>
          <p:nvPr/>
        </p:nvGrpSpPr>
        <p:grpSpPr>
          <a:xfrm>
            <a:off x="7519108" y="5105400"/>
            <a:ext cx="786692" cy="834768"/>
            <a:chOff x="5867400" y="2419350"/>
            <a:chExt cx="685800" cy="727710"/>
          </a:xfrm>
        </p:grpSpPr>
        <p:grpSp>
          <p:nvGrpSpPr>
            <p:cNvPr id="16" name="Group 45"/>
            <p:cNvGrpSpPr/>
            <p:nvPr/>
          </p:nvGrpSpPr>
          <p:grpSpPr>
            <a:xfrm>
              <a:off x="5867400" y="2419350"/>
              <a:ext cx="685800" cy="727710"/>
              <a:chOff x="5867400" y="2419350"/>
              <a:chExt cx="685800" cy="727710"/>
            </a:xfrm>
          </p:grpSpPr>
          <p:sp>
            <p:nvSpPr>
              <p:cNvPr id="18" name="Rectangle 31"/>
              <p:cNvSpPr/>
              <p:nvPr/>
            </p:nvSpPr>
            <p:spPr>
              <a:xfrm>
                <a:off x="5867400" y="2598420"/>
                <a:ext cx="68580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nvGrpSpPr>
              <p:cNvPr id="19" name="Group 36"/>
              <p:cNvGrpSpPr/>
              <p:nvPr/>
            </p:nvGrpSpPr>
            <p:grpSpPr>
              <a:xfrm>
                <a:off x="5867400" y="2419350"/>
                <a:ext cx="685800" cy="182880"/>
                <a:chOff x="5867400" y="2362200"/>
                <a:chExt cx="1143000" cy="304800"/>
              </a:xfrm>
            </p:grpSpPr>
            <p:sp>
              <p:nvSpPr>
                <p:cNvPr id="20" name="Rectangle 19"/>
                <p:cNvSpPr/>
                <p:nvPr/>
              </p:nvSpPr>
              <p:spPr>
                <a:xfrm>
                  <a:off x="5867400" y="2362200"/>
                  <a:ext cx="1143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1" name="Oval 33"/>
                <p:cNvSpPr/>
                <p:nvPr/>
              </p:nvSpPr>
              <p:spPr>
                <a:xfrm>
                  <a:off x="59817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2" name="Oval 21"/>
                <p:cNvSpPr/>
                <p:nvPr/>
              </p:nvSpPr>
              <p:spPr>
                <a:xfrm>
                  <a:off x="62103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3" name="Rounded Rectangle 22"/>
                <p:cNvSpPr/>
                <p:nvPr/>
              </p:nvSpPr>
              <p:spPr>
                <a:xfrm>
                  <a:off x="6438900" y="2438400"/>
                  <a:ext cx="457200" cy="152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17" name="Rectangle 16"/>
            <p:cNvSpPr/>
            <p:nvPr/>
          </p:nvSpPr>
          <p:spPr>
            <a:xfrm>
              <a:off x="5923057" y="2651098"/>
              <a:ext cx="576470" cy="4419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25" name="Group 70"/>
          <p:cNvGrpSpPr/>
          <p:nvPr/>
        </p:nvGrpSpPr>
        <p:grpSpPr>
          <a:xfrm>
            <a:off x="1383034" y="4820720"/>
            <a:ext cx="979166" cy="437080"/>
            <a:chOff x="6248400" y="3581400"/>
            <a:chExt cx="685800" cy="474904"/>
          </a:xfrm>
        </p:grpSpPr>
        <p:sp>
          <p:nvSpPr>
            <p:cNvPr id="26" name="Trapezoid 25"/>
            <p:cNvSpPr/>
            <p:nvPr/>
          </p:nvSpPr>
          <p:spPr>
            <a:xfrm>
              <a:off x="6534854" y="3581400"/>
              <a:ext cx="104071" cy="261176"/>
            </a:xfrm>
            <a:prstGeom prst="trapezoid">
              <a:avLst>
                <a:gd name="adj" fmla="val 1108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7" name="Rectangle 26"/>
            <p:cNvSpPr/>
            <p:nvPr/>
          </p:nvSpPr>
          <p:spPr>
            <a:xfrm>
              <a:off x="6416412"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28" name="Group 64"/>
            <p:cNvGrpSpPr/>
            <p:nvPr/>
          </p:nvGrpSpPr>
          <p:grpSpPr>
            <a:xfrm>
              <a:off x="6248400" y="3868367"/>
              <a:ext cx="685800" cy="187937"/>
              <a:chOff x="4876800" y="4215063"/>
              <a:chExt cx="1219200" cy="280737"/>
            </a:xfrm>
          </p:grpSpPr>
          <p:sp>
            <p:nvSpPr>
              <p:cNvPr id="31" name="Rectangle 30"/>
              <p:cNvSpPr/>
              <p:nvPr/>
            </p:nvSpPr>
            <p:spPr>
              <a:xfrm>
                <a:off x="4876800" y="4215064"/>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2" name="Rectangle 57"/>
              <p:cNvSpPr/>
              <p:nvPr/>
            </p:nvSpPr>
            <p:spPr>
              <a:xfrm>
                <a:off x="4876800" y="4271211"/>
                <a:ext cx="1219200" cy="224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3" name="Rectangle 32"/>
              <p:cNvSpPr/>
              <p:nvPr/>
            </p:nvSpPr>
            <p:spPr>
              <a:xfrm>
                <a:off x="5486400" y="4215063"/>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9" name="Rectangle 28"/>
            <p:cNvSpPr/>
            <p:nvPr/>
          </p:nvSpPr>
          <p:spPr>
            <a:xfrm>
              <a:off x="6711616"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0" name="Rectangle 29"/>
            <p:cNvSpPr/>
            <p:nvPr/>
          </p:nvSpPr>
          <p:spPr>
            <a:xfrm>
              <a:off x="6573792" y="3610635"/>
              <a:ext cx="25618" cy="137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37" name="Group 125"/>
          <p:cNvGrpSpPr/>
          <p:nvPr/>
        </p:nvGrpSpPr>
        <p:grpSpPr>
          <a:xfrm flipH="1">
            <a:off x="3919539" y="4876800"/>
            <a:ext cx="728661" cy="1295400"/>
            <a:chOff x="7543800" y="1600200"/>
            <a:chExt cx="763221" cy="1447800"/>
          </a:xfrm>
        </p:grpSpPr>
        <p:sp>
          <p:nvSpPr>
            <p:cNvPr id="38" name="Rectangle 37"/>
            <p:cNvSpPr/>
            <p:nvPr/>
          </p:nvSpPr>
          <p:spPr>
            <a:xfrm>
              <a:off x="7543800" y="1600200"/>
              <a:ext cx="762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9" name="Chord 38"/>
            <p:cNvSpPr/>
            <p:nvPr/>
          </p:nvSpPr>
          <p:spPr>
            <a:xfrm rot="7458291">
              <a:off x="8032269" y="1917219"/>
              <a:ext cx="160501" cy="160501"/>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0" name="Rectangle 84"/>
            <p:cNvSpPr/>
            <p:nvPr/>
          </p:nvSpPr>
          <p:spPr>
            <a:xfrm rot="-1800000">
              <a:off x="8154621" y="1863839"/>
              <a:ext cx="152400"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1" name="Rectangle 40"/>
            <p:cNvSpPr/>
            <p:nvPr/>
          </p:nvSpPr>
          <p:spPr>
            <a:xfrm>
              <a:off x="8239125" y="2362200"/>
              <a:ext cx="45719" cy="76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44" name="Group 152"/>
          <p:cNvGrpSpPr/>
          <p:nvPr/>
        </p:nvGrpSpPr>
        <p:grpSpPr>
          <a:xfrm>
            <a:off x="1597928" y="5486400"/>
            <a:ext cx="611872" cy="568167"/>
            <a:chOff x="4572000" y="2819400"/>
            <a:chExt cx="1066800" cy="990600"/>
          </a:xfrm>
        </p:grpSpPr>
        <p:sp>
          <p:nvSpPr>
            <p:cNvPr id="45" name="Chord 44"/>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6" name="Rectangle 45"/>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7" name="Trapezoid 46"/>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8" name="Rectangle 47"/>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9" name="Rectangle 48"/>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0" name="Rectangle 49"/>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52" name="Group 145"/>
          <p:cNvGrpSpPr/>
          <p:nvPr/>
        </p:nvGrpSpPr>
        <p:grpSpPr>
          <a:xfrm flipH="1">
            <a:off x="2766975" y="4876800"/>
            <a:ext cx="662025" cy="524462"/>
            <a:chOff x="3581400" y="1295400"/>
            <a:chExt cx="577121" cy="457200"/>
          </a:xfrm>
        </p:grpSpPr>
        <p:grpSp>
          <p:nvGrpSpPr>
            <p:cNvPr id="53" name="Group 127"/>
            <p:cNvGrpSpPr/>
            <p:nvPr/>
          </p:nvGrpSpPr>
          <p:grpSpPr>
            <a:xfrm>
              <a:off x="3581400" y="1295400"/>
              <a:ext cx="577121" cy="457200"/>
              <a:chOff x="3581400" y="1295400"/>
              <a:chExt cx="577121" cy="457200"/>
            </a:xfrm>
          </p:grpSpPr>
          <p:sp>
            <p:nvSpPr>
              <p:cNvPr id="55" name="Rectangle 72"/>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6" name="Rounded Rectangle 73"/>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7" name="Chord 56"/>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8" name="Chord 57"/>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54" name="Rectangle 53"/>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68" name="Group 218"/>
          <p:cNvGrpSpPr/>
          <p:nvPr/>
        </p:nvGrpSpPr>
        <p:grpSpPr>
          <a:xfrm>
            <a:off x="4876800" y="4953000"/>
            <a:ext cx="1230923" cy="762000"/>
            <a:chOff x="5124450" y="2111829"/>
            <a:chExt cx="1143000" cy="707571"/>
          </a:xfrm>
        </p:grpSpPr>
        <p:sp>
          <p:nvSpPr>
            <p:cNvPr id="69" name="Moon 104"/>
            <p:cNvSpPr/>
            <p:nvPr/>
          </p:nvSpPr>
          <p:spPr>
            <a:xfrm rot="5400000" flipH="1">
              <a:off x="5532664" y="1812472"/>
              <a:ext cx="326571" cy="1143000"/>
            </a:xfrm>
            <a:prstGeom prst="moon">
              <a:avLst>
                <a:gd name="adj"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70" name="Block Arc 11"/>
            <p:cNvSpPr/>
            <p:nvPr/>
          </p:nvSpPr>
          <p:spPr>
            <a:xfrm flipH="1">
              <a:off x="5178879"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71" name="Block Arc 70"/>
            <p:cNvSpPr/>
            <p:nvPr/>
          </p:nvSpPr>
          <p:spPr>
            <a:xfrm>
              <a:off x="5641982"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72"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61" name="Title 1"/>
          <p:cNvSpPr>
            <a:spLocks noGrp="1"/>
          </p:cNvSpPr>
          <p:nvPr>
            <p:ph type="title"/>
          </p:nvPr>
        </p:nvSpPr>
        <p:spPr>
          <a:xfrm>
            <a:off x="152400" y="198438"/>
            <a:ext cx="8839200" cy="795528"/>
          </a:xfrm>
        </p:spPr>
        <p:txBody>
          <a:bodyPr>
            <a:normAutofit fontScale="90000"/>
          </a:bodyPr>
          <a:lstStyle/>
          <a:p>
            <a:pPr algn="l"/>
            <a:r>
              <a:rPr lang="en-US" dirty="0" smtClean="0"/>
              <a:t>fixture classification results across fixtures</a:t>
            </a:r>
            <a:endParaRPr lang="en-US" dirty="0"/>
          </a:p>
        </p:txBody>
      </p:sp>
      <p:sp>
        <p:nvSpPr>
          <p:cNvPr id="62" name="Oval 61"/>
          <p:cNvSpPr/>
          <p:nvPr/>
        </p:nvSpPr>
        <p:spPr>
          <a:xfrm>
            <a:off x="4171950" y="1619250"/>
            <a:ext cx="685800" cy="3048000"/>
          </a:xfrm>
          <a:prstGeom prst="ellipse">
            <a:avLst/>
          </a:prstGeom>
          <a:solidFill>
            <a:srgbClr val="FF0000">
              <a:alpha val="15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2"/>
                                        </p:tgtEl>
                                        <p:attrNameLst>
                                          <p:attrName>style.visibility</p:attrName>
                                        </p:attrNameLst>
                                      </p:cBhvr>
                                      <p:to>
                                        <p:strVal val="visible"/>
                                      </p:to>
                                    </p:set>
                                    <p:anim calcmode="lin" valueType="num">
                                      <p:cBhvr>
                                        <p:cTn id="7" dur="1000" fill="hold"/>
                                        <p:tgtEl>
                                          <p:spTgt spid="62"/>
                                        </p:tgtEl>
                                        <p:attrNameLst>
                                          <p:attrName>ppt_w</p:attrName>
                                        </p:attrNameLst>
                                      </p:cBhvr>
                                      <p:tavLst>
                                        <p:tav tm="0">
                                          <p:val>
                                            <p:fltVal val="0"/>
                                          </p:val>
                                        </p:tav>
                                        <p:tav tm="100000">
                                          <p:val>
                                            <p:strVal val="#ppt_w"/>
                                          </p:val>
                                        </p:tav>
                                      </p:tavLst>
                                    </p:anim>
                                    <p:anim calcmode="lin" valueType="num">
                                      <p:cBhvr>
                                        <p:cTn id="8" dur="1000" fill="hold"/>
                                        <p:tgtEl>
                                          <p:spTgt spid="62"/>
                                        </p:tgtEl>
                                        <p:attrNameLst>
                                          <p:attrName>ppt_h</p:attrName>
                                        </p:attrNameLst>
                                      </p:cBhvr>
                                      <p:tavLst>
                                        <p:tav tm="0">
                                          <p:val>
                                            <p:fltVal val="0"/>
                                          </p:val>
                                        </p:tav>
                                        <p:tav tm="100000">
                                          <p:val>
                                            <p:strVal val="#ppt_h"/>
                                          </p:val>
                                        </p:tav>
                                      </p:tavLst>
                                    </p:anim>
                                    <p:anim calcmode="lin" valueType="num">
                                      <p:cBhvr>
                                        <p:cTn id="9" dur="1000" fill="hold"/>
                                        <p:tgtEl>
                                          <p:spTgt spid="62"/>
                                        </p:tgtEl>
                                        <p:attrNameLst>
                                          <p:attrName>style.rotation</p:attrName>
                                        </p:attrNameLst>
                                      </p:cBhvr>
                                      <p:tavLst>
                                        <p:tav tm="0">
                                          <p:val>
                                            <p:fltVal val="90"/>
                                          </p:val>
                                        </p:tav>
                                        <p:tav tm="100000">
                                          <p:val>
                                            <p:fltVal val="0"/>
                                          </p:val>
                                        </p:tav>
                                      </p:tavLst>
                                    </p:anim>
                                    <p:animEffect transition="in" filter="fade">
                                      <p:cBhvr>
                                        <p:cTn id="1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flow estimation results</a:t>
            </a:r>
            <a:endParaRPr lang="en-US" dirty="0"/>
          </a:p>
        </p:txBody>
      </p:sp>
      <p:graphicFrame>
        <p:nvGraphicFramePr>
          <p:cNvPr id="3" name="Group 3"/>
          <p:cNvGraphicFramePr>
            <a:graphicFrameLocks noGrp="1"/>
          </p:cNvGraphicFramePr>
          <p:nvPr/>
        </p:nvGraphicFramePr>
        <p:xfrm>
          <a:off x="381000" y="1524000"/>
          <a:ext cx="8382000" cy="4267200"/>
        </p:xfrm>
        <a:graphic>
          <a:graphicData uri="http://schemas.openxmlformats.org/drawingml/2006/table">
            <a:tbl>
              <a:tblPr firstRow="1" firstCol="1">
                <a:tableStyleId>{3C2FFA5D-87B4-456A-9821-1D502468CF0F}</a:tableStyleId>
              </a:tblPr>
              <a:tblGrid>
                <a:gridCol w="1532392"/>
                <a:gridCol w="1735480"/>
                <a:gridCol w="1984725"/>
                <a:gridCol w="1560086"/>
                <a:gridCol w="1569317"/>
              </a:tblGrid>
              <a:tr h="552450">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Home</a:t>
                      </a:r>
                      <a:endParaRPr kumimoji="0" lang="en-US" sz="2800" b="1" i="0" u="none" strike="noStrike" cap="none" normalizeH="0" baseline="0" dirty="0" smtClean="0">
                        <a:ln>
                          <a:noFill/>
                        </a:ln>
                        <a:solidFill>
                          <a:schemeClr val="tx1"/>
                        </a:solidFill>
                        <a:effectLst/>
                        <a:latin typeface="Times" charset="0"/>
                        <a:cs typeface="Times" charset="0"/>
                        <a:sym typeface="Times"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Avg Error (GPM)</a:t>
                      </a:r>
                      <a:endParaRPr kumimoji="0" lang="en-US" sz="2800" b="1" i="0" u="none" strike="noStrike" cap="none" normalizeH="0" baseline="0" smtClean="0">
                        <a:ln>
                          <a:noFill/>
                        </a:ln>
                        <a:solidFill>
                          <a:schemeClr val="tx1"/>
                        </a:solidFill>
                        <a:effectLst/>
                        <a:latin typeface="Times" charset="0"/>
                        <a:cs typeface="Times" charset="0"/>
                        <a:sym typeface="Times"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Stdev Error (GPM)</a:t>
                      </a:r>
                      <a:endParaRPr kumimoji="0" lang="en-US" sz="2800" b="1" i="0" u="none" strike="noStrike" cap="none" normalizeH="0" baseline="0" smtClean="0">
                        <a:ln>
                          <a:noFill/>
                        </a:ln>
                        <a:solidFill>
                          <a:schemeClr val="tx1"/>
                        </a:solidFill>
                        <a:effectLst/>
                        <a:latin typeface="Times" charset="0"/>
                        <a:cs typeface="Times" charset="0"/>
                        <a:sym typeface="Times"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Avg Error (%)</a:t>
                      </a:r>
                      <a:endParaRPr kumimoji="0" lang="en-US" sz="2800" b="1" i="0" u="none" strike="noStrike" cap="none" normalizeH="0" baseline="0" smtClean="0">
                        <a:ln>
                          <a:noFill/>
                        </a:ln>
                        <a:solidFill>
                          <a:schemeClr val="tx1"/>
                        </a:solidFill>
                        <a:effectLst/>
                        <a:latin typeface="Times" charset="0"/>
                        <a:cs typeface="Times" charset="0"/>
                        <a:sym typeface="Times"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Stdev Error (%)</a:t>
                      </a:r>
                      <a:endParaRPr kumimoji="0" lang="en-US" sz="2800" b="1" i="0" u="none" strike="noStrike" cap="none" normalizeH="0" baseline="0" smtClean="0">
                        <a:ln>
                          <a:noFill/>
                        </a:ln>
                        <a:solidFill>
                          <a:schemeClr val="tx1"/>
                        </a:solidFill>
                        <a:effectLst/>
                        <a:latin typeface="Times" charset="0"/>
                        <a:cs typeface="Times" charset="0"/>
                        <a:sym typeface="Times" charset="0"/>
                      </a:endParaRPr>
                    </a:p>
                  </a:txBody>
                  <a:tcPr marL="0" marR="0" marT="0" marB="0" anchor="b" horzOverflow="overflow"/>
                </a:tc>
              </a:tr>
              <a:tr h="558800">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H1 </a:t>
                      </a:r>
                      <a:br>
                        <a:rPr kumimoji="0" lang="en-US" sz="2800" u="none" strike="noStrike" cap="none" normalizeH="0" baseline="0" dirty="0" smtClean="0">
                          <a:ln>
                            <a:noFill/>
                          </a:ln>
                          <a:effectLst/>
                          <a:sym typeface="Times" charset="0"/>
                        </a:rPr>
                      </a:br>
                      <a:r>
                        <a:rPr kumimoji="0" lang="en-US" sz="2800" u="none" strike="noStrike" cap="none" normalizeH="0" baseline="0" dirty="0" smtClean="0">
                          <a:ln>
                            <a:noFill/>
                          </a:ln>
                          <a:effectLst/>
                          <a:sym typeface="Times" charset="0"/>
                        </a:rPr>
                        <a:t>(7 valves)</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0.17</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0.13</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7.3</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6.7</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r>
              <a:tr h="547688">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H4 </a:t>
                      </a:r>
                      <a:br>
                        <a:rPr kumimoji="0" lang="en-US" sz="2800" u="none" strike="noStrike" cap="none" normalizeH="0" baseline="0" dirty="0" smtClean="0">
                          <a:ln>
                            <a:noFill/>
                          </a:ln>
                          <a:effectLst/>
                          <a:sym typeface="Times" charset="0"/>
                        </a:rPr>
                      </a:br>
                      <a:r>
                        <a:rPr kumimoji="0" lang="en-US" sz="2800" u="none" strike="noStrike" cap="none" normalizeH="0" baseline="0" dirty="0" smtClean="0">
                          <a:ln>
                            <a:noFill/>
                          </a:ln>
                          <a:effectLst/>
                          <a:sym typeface="Times" charset="0"/>
                        </a:rPr>
                        <a:t>(6 valves)</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0.19</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0.17</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5.6</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5.3</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r>
              <a:tr h="547688">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H5 </a:t>
                      </a:r>
                      <a:br>
                        <a:rPr kumimoji="0" lang="en-US" sz="2800" u="none" strike="noStrike" cap="none" normalizeH="0" baseline="0" dirty="0" smtClean="0">
                          <a:ln>
                            <a:noFill/>
                          </a:ln>
                          <a:effectLst/>
                          <a:sym typeface="Times" charset="0"/>
                        </a:rPr>
                      </a:br>
                      <a:r>
                        <a:rPr kumimoji="0" lang="en-US" sz="2800" u="none" strike="noStrike" cap="none" normalizeH="0" baseline="0" dirty="0" smtClean="0">
                          <a:ln>
                            <a:noFill/>
                          </a:ln>
                          <a:effectLst/>
                          <a:sym typeface="Times" charset="0"/>
                        </a:rPr>
                        <a:t>(8 valves)</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0.13</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0.11</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4.5</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5.5</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r>
              <a:tr h="558800">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H7 </a:t>
                      </a:r>
                      <a:br>
                        <a:rPr kumimoji="0" lang="en-US" sz="2800" u="none" strike="noStrike" cap="none" normalizeH="0" baseline="0" dirty="0" smtClean="0">
                          <a:ln>
                            <a:noFill/>
                          </a:ln>
                          <a:effectLst/>
                          <a:sym typeface="Times" charset="0"/>
                        </a:rPr>
                      </a:br>
                      <a:r>
                        <a:rPr kumimoji="0" lang="en-US" sz="2800" u="none" strike="noStrike" cap="none" normalizeH="0" baseline="0" dirty="0" smtClean="0">
                          <a:ln>
                            <a:noFill/>
                          </a:ln>
                          <a:effectLst/>
                          <a:sym typeface="Times" charset="0"/>
                        </a:rPr>
                        <a:t>(8 valves)</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0.67</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1.47</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22.2</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46.0</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r>
            </a:tbl>
          </a:graphicData>
        </a:graphic>
      </p:graphicFrame>
      <p:sp>
        <p:nvSpPr>
          <p:cNvPr id="6" name="Oval 5"/>
          <p:cNvSpPr/>
          <p:nvPr/>
        </p:nvSpPr>
        <p:spPr>
          <a:xfrm rot="5400000">
            <a:off x="3733800" y="1085850"/>
            <a:ext cx="1600200" cy="8686800"/>
          </a:xfrm>
          <a:prstGeom prst="ellipse">
            <a:avLst/>
          </a:prstGeom>
          <a:solidFill>
            <a:srgbClr val="FF0000">
              <a:alpha val="15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619" name="Picture 3" descr="C:\research\projects\HomeSensing\Water\Pictures\2009_04_14 - Jon's Home Deployment\IMG_9272 (1024x768).jpg"/>
          <p:cNvPicPr>
            <a:picLocks noChangeAspect="1" noChangeArrowheads="1"/>
          </p:cNvPicPr>
          <p:nvPr/>
        </p:nvPicPr>
        <p:blipFill>
          <a:blip r:embed="rId3" cstate="print"/>
          <a:srcRect/>
          <a:stretch>
            <a:fillRect/>
          </a:stretch>
        </p:blipFill>
        <p:spPr bwMode="auto">
          <a:xfrm>
            <a:off x="3429000" y="304800"/>
            <a:ext cx="5201920" cy="3901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flow estimation results</a:t>
            </a:r>
            <a:endParaRPr lang="en-US" dirty="0"/>
          </a:p>
        </p:txBody>
      </p:sp>
      <p:graphicFrame>
        <p:nvGraphicFramePr>
          <p:cNvPr id="3" name="Group 3"/>
          <p:cNvGraphicFramePr>
            <a:graphicFrameLocks noGrp="1"/>
          </p:cNvGraphicFramePr>
          <p:nvPr/>
        </p:nvGraphicFramePr>
        <p:xfrm>
          <a:off x="381000" y="1524000"/>
          <a:ext cx="8382000" cy="4267200"/>
        </p:xfrm>
        <a:graphic>
          <a:graphicData uri="http://schemas.openxmlformats.org/drawingml/2006/table">
            <a:tbl>
              <a:tblPr firstRow="1" firstCol="1">
                <a:tableStyleId>{3C2FFA5D-87B4-456A-9821-1D502468CF0F}</a:tableStyleId>
              </a:tblPr>
              <a:tblGrid>
                <a:gridCol w="1532392"/>
                <a:gridCol w="1735480"/>
                <a:gridCol w="1984725"/>
                <a:gridCol w="1560086"/>
                <a:gridCol w="1569317"/>
              </a:tblGrid>
              <a:tr h="552450">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Home</a:t>
                      </a:r>
                      <a:endParaRPr kumimoji="0" lang="en-US" sz="2800" b="1" i="0" u="none" strike="noStrike" cap="none" normalizeH="0" baseline="0" dirty="0" smtClean="0">
                        <a:ln>
                          <a:noFill/>
                        </a:ln>
                        <a:solidFill>
                          <a:schemeClr val="tx1"/>
                        </a:solidFill>
                        <a:effectLst/>
                        <a:latin typeface="Times" charset="0"/>
                        <a:cs typeface="Times" charset="0"/>
                        <a:sym typeface="Times"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Avg Error (GPM)</a:t>
                      </a:r>
                      <a:endParaRPr kumimoji="0" lang="en-US" sz="2800" b="1" i="0" u="none" strike="noStrike" cap="none" normalizeH="0" baseline="0" smtClean="0">
                        <a:ln>
                          <a:noFill/>
                        </a:ln>
                        <a:solidFill>
                          <a:schemeClr val="tx1"/>
                        </a:solidFill>
                        <a:effectLst/>
                        <a:latin typeface="Times" charset="0"/>
                        <a:cs typeface="Times" charset="0"/>
                        <a:sym typeface="Times"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Stdev Error (GPM)</a:t>
                      </a:r>
                      <a:endParaRPr kumimoji="0" lang="en-US" sz="2800" b="1" i="0" u="none" strike="noStrike" cap="none" normalizeH="0" baseline="0" smtClean="0">
                        <a:ln>
                          <a:noFill/>
                        </a:ln>
                        <a:solidFill>
                          <a:schemeClr val="tx1"/>
                        </a:solidFill>
                        <a:effectLst/>
                        <a:latin typeface="Times" charset="0"/>
                        <a:cs typeface="Times" charset="0"/>
                        <a:sym typeface="Times"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Avg Error (%)</a:t>
                      </a:r>
                      <a:endParaRPr kumimoji="0" lang="en-US" sz="2800" b="1" i="0" u="none" strike="noStrike" cap="none" normalizeH="0" baseline="0" smtClean="0">
                        <a:ln>
                          <a:noFill/>
                        </a:ln>
                        <a:solidFill>
                          <a:schemeClr val="tx1"/>
                        </a:solidFill>
                        <a:effectLst/>
                        <a:latin typeface="Times" charset="0"/>
                        <a:cs typeface="Times" charset="0"/>
                        <a:sym typeface="Times" charset="0"/>
                      </a:endParaRPr>
                    </a:p>
                  </a:txBody>
                  <a:tcPr marL="0" marR="0" marT="0" marB="0" anchor="b"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Stdev Error (%)</a:t>
                      </a:r>
                      <a:endParaRPr kumimoji="0" lang="en-US" sz="2800" b="1" i="0" u="none" strike="noStrike" cap="none" normalizeH="0" baseline="0" smtClean="0">
                        <a:ln>
                          <a:noFill/>
                        </a:ln>
                        <a:solidFill>
                          <a:schemeClr val="tx1"/>
                        </a:solidFill>
                        <a:effectLst/>
                        <a:latin typeface="Times" charset="0"/>
                        <a:cs typeface="Times" charset="0"/>
                        <a:sym typeface="Times" charset="0"/>
                      </a:endParaRPr>
                    </a:p>
                  </a:txBody>
                  <a:tcPr marL="0" marR="0" marT="0" marB="0" anchor="b" horzOverflow="overflow"/>
                </a:tc>
              </a:tr>
              <a:tr h="558800">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H1 </a:t>
                      </a:r>
                      <a:br>
                        <a:rPr kumimoji="0" lang="en-US" sz="2800" u="none" strike="noStrike" cap="none" normalizeH="0" baseline="0" dirty="0" smtClean="0">
                          <a:ln>
                            <a:noFill/>
                          </a:ln>
                          <a:effectLst/>
                          <a:sym typeface="Times" charset="0"/>
                        </a:rPr>
                      </a:br>
                      <a:r>
                        <a:rPr kumimoji="0" lang="en-US" sz="2800" u="none" strike="noStrike" cap="none" normalizeH="0" baseline="0" dirty="0" smtClean="0">
                          <a:ln>
                            <a:noFill/>
                          </a:ln>
                          <a:effectLst/>
                          <a:sym typeface="Times" charset="0"/>
                        </a:rPr>
                        <a:t>(7 valves)</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0.17</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0.13</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7.3</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6.7</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r>
              <a:tr h="547688">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H4 </a:t>
                      </a:r>
                      <a:br>
                        <a:rPr kumimoji="0" lang="en-US" sz="2800" u="none" strike="noStrike" cap="none" normalizeH="0" baseline="0" dirty="0" smtClean="0">
                          <a:ln>
                            <a:noFill/>
                          </a:ln>
                          <a:effectLst/>
                          <a:sym typeface="Times" charset="0"/>
                        </a:rPr>
                      </a:br>
                      <a:r>
                        <a:rPr kumimoji="0" lang="en-US" sz="2800" u="none" strike="noStrike" cap="none" normalizeH="0" baseline="0" dirty="0" smtClean="0">
                          <a:ln>
                            <a:noFill/>
                          </a:ln>
                          <a:effectLst/>
                          <a:sym typeface="Times" charset="0"/>
                        </a:rPr>
                        <a:t>(6 valves)</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0.19</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0.17</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5.6</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smtClean="0">
                          <a:ln>
                            <a:noFill/>
                          </a:ln>
                          <a:effectLst/>
                          <a:sym typeface="Times" charset="0"/>
                        </a:rPr>
                        <a:t>5.3</a:t>
                      </a:r>
                      <a:endParaRPr kumimoji="0" lang="en-US" sz="2800" b="0" i="0" u="none" strike="noStrike" cap="none" normalizeH="0" baseline="0" smtClean="0">
                        <a:ln>
                          <a:noFill/>
                        </a:ln>
                        <a:solidFill>
                          <a:schemeClr val="tx1"/>
                        </a:solidFill>
                        <a:effectLst/>
                        <a:latin typeface="Times" charset="0"/>
                        <a:cs typeface="Times" charset="0"/>
                        <a:sym typeface="Times" charset="0"/>
                      </a:endParaRPr>
                    </a:p>
                  </a:txBody>
                  <a:tcPr marL="0" marR="0" marT="0" marB="0" horzOverflow="overflow"/>
                </a:tc>
              </a:tr>
              <a:tr h="547688">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H5 </a:t>
                      </a:r>
                      <a:br>
                        <a:rPr kumimoji="0" lang="en-US" sz="2800" u="none" strike="noStrike" cap="none" normalizeH="0" baseline="0" dirty="0" smtClean="0">
                          <a:ln>
                            <a:noFill/>
                          </a:ln>
                          <a:effectLst/>
                          <a:sym typeface="Times" charset="0"/>
                        </a:rPr>
                      </a:br>
                      <a:r>
                        <a:rPr kumimoji="0" lang="en-US" sz="2800" u="none" strike="noStrike" cap="none" normalizeH="0" baseline="0" dirty="0" smtClean="0">
                          <a:ln>
                            <a:noFill/>
                          </a:ln>
                          <a:effectLst/>
                          <a:sym typeface="Times" charset="0"/>
                        </a:rPr>
                        <a:t>(8 valves)</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0.13</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0.11</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4.5</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5.5</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r>
              <a:tr h="558800">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H7 </a:t>
                      </a:r>
                      <a:br>
                        <a:rPr kumimoji="0" lang="en-US" sz="2800" u="none" strike="noStrike" cap="none" normalizeH="0" baseline="0" dirty="0" smtClean="0">
                          <a:ln>
                            <a:noFill/>
                          </a:ln>
                          <a:effectLst/>
                          <a:sym typeface="Times" charset="0"/>
                        </a:rPr>
                      </a:br>
                      <a:r>
                        <a:rPr kumimoji="0" lang="en-US" sz="2800" u="none" strike="noStrike" cap="none" normalizeH="0" baseline="0" dirty="0" smtClean="0">
                          <a:ln>
                            <a:noFill/>
                          </a:ln>
                          <a:effectLst/>
                          <a:sym typeface="Times" charset="0"/>
                        </a:rPr>
                        <a:t>(4 valves)</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0.15</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b="0" i="0" u="none" strike="noStrike" cap="none" normalizeH="0" baseline="0" dirty="0" smtClean="0">
                          <a:ln>
                            <a:noFill/>
                          </a:ln>
                          <a:solidFill>
                            <a:schemeClr val="dk1"/>
                          </a:solidFill>
                          <a:effectLst/>
                          <a:latin typeface="+mn-lt"/>
                          <a:cs typeface="+mn-cs"/>
                          <a:sym typeface="Times" charset="0"/>
                        </a:rPr>
                        <a:t>0.18</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4.5</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Pct val="74000"/>
                        <a:buFontTx/>
                        <a:buNone/>
                        <a:tabLst/>
                      </a:pPr>
                      <a:r>
                        <a:rPr kumimoji="0" lang="en-US" sz="2800" u="none" strike="noStrike" cap="none" normalizeH="0" baseline="0" dirty="0" smtClean="0">
                          <a:ln>
                            <a:noFill/>
                          </a:ln>
                          <a:effectLst/>
                          <a:sym typeface="Times" charset="0"/>
                        </a:rPr>
                        <a:t>3.8</a:t>
                      </a:r>
                      <a:endParaRPr kumimoji="0" lang="en-US" sz="2800" b="0" i="0" u="none" strike="noStrike" cap="none" normalizeH="0" baseline="0" dirty="0" smtClean="0">
                        <a:ln>
                          <a:noFill/>
                        </a:ln>
                        <a:solidFill>
                          <a:schemeClr val="tx1"/>
                        </a:solidFill>
                        <a:effectLst/>
                        <a:latin typeface="Times" charset="0"/>
                        <a:cs typeface="Times" charset="0"/>
                        <a:sym typeface="Times" charset="0"/>
                      </a:endParaRPr>
                    </a:p>
                  </a:txBody>
                  <a:tcPr marL="0" marR="0" marT="0" marB="0" horzOverflow="overflow"/>
                </a:tc>
              </a:tr>
            </a:tbl>
          </a:graphicData>
        </a:graphic>
      </p:graphicFrame>
      <p:sp>
        <p:nvSpPr>
          <p:cNvPr id="6" name="Oval 5"/>
          <p:cNvSpPr/>
          <p:nvPr/>
        </p:nvSpPr>
        <p:spPr>
          <a:xfrm rot="5400000">
            <a:off x="3733800" y="1085850"/>
            <a:ext cx="1600200" cy="8686800"/>
          </a:xfrm>
          <a:prstGeom prst="ellipse">
            <a:avLst/>
          </a:prstGeom>
          <a:solidFill>
            <a:srgbClr val="FF0000">
              <a:alpha val="15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7" name="Picture 3" descr="C:\research\talks\UbiComp2009-HydroSense\WaterTower.png"/>
          <p:cNvPicPr>
            <a:picLocks noChangeAspect="1" noChangeArrowheads="1"/>
          </p:cNvPicPr>
          <p:nvPr/>
        </p:nvPicPr>
        <p:blipFill>
          <a:blip r:embed="rId4"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t>water tower</a:t>
            </a:r>
            <a:endParaRPr lang="en-US" sz="1400" dirty="0"/>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5400000" flipH="1" flipV="1">
            <a:off x="2776051" y="4246844"/>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t>i</a:t>
            </a:r>
            <a:r>
              <a:rPr lang="en-US" sz="1400" dirty="0" smtClean="0"/>
              <a:t>ncoming cold water from supply line</a:t>
            </a:r>
            <a:endParaRPr lang="en-US" sz="1400" dirty="0"/>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 name="Group 48"/>
          <p:cNvGrpSpPr/>
          <p:nvPr/>
        </p:nvGrpSpPr>
        <p:grpSpPr>
          <a:xfrm>
            <a:off x="4926260" y="5395009"/>
            <a:ext cx="782778" cy="874101"/>
            <a:chOff x="5867400" y="3657600"/>
            <a:chExt cx="990600" cy="1106170"/>
          </a:xfrm>
        </p:grpSpPr>
        <p:sp>
          <p:nvSpPr>
            <p:cNvPr id="139" name="Rectangle 138"/>
            <p:cNvSpPr/>
            <p:nvPr/>
          </p:nvSpPr>
          <p:spPr>
            <a:xfrm>
              <a:off x="5867400" y="3971290"/>
              <a:ext cx="990600" cy="792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40" name="Rectangle 139"/>
            <p:cNvSpPr/>
            <p:nvPr/>
          </p:nvSpPr>
          <p:spPr>
            <a:xfrm>
              <a:off x="5867400" y="3657600"/>
              <a:ext cx="990600" cy="264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1" name="Oval 140"/>
            <p:cNvSpPr/>
            <p:nvPr/>
          </p:nvSpPr>
          <p:spPr>
            <a:xfrm>
              <a:off x="596646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2" name="Rounded Rectangle 141"/>
            <p:cNvSpPr/>
            <p:nvPr/>
          </p:nvSpPr>
          <p:spPr>
            <a:xfrm>
              <a:off x="6172200" y="3723640"/>
              <a:ext cx="396240" cy="132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3" name="Oval 46"/>
            <p:cNvSpPr/>
            <p:nvPr/>
          </p:nvSpPr>
          <p:spPr>
            <a:xfrm>
              <a:off x="664972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4" name="Oval 47"/>
            <p:cNvSpPr/>
            <p:nvPr/>
          </p:nvSpPr>
          <p:spPr>
            <a:xfrm>
              <a:off x="6071356" y="3998232"/>
              <a:ext cx="609601" cy="609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126"/>
          <p:cNvGrpSpPr/>
          <p:nvPr/>
        </p:nvGrpSpPr>
        <p:grpSpPr>
          <a:xfrm>
            <a:off x="7373747" y="3511323"/>
            <a:ext cx="786692" cy="834768"/>
            <a:chOff x="5867400" y="2419350"/>
            <a:chExt cx="685800" cy="727710"/>
          </a:xfrm>
        </p:grpSpPr>
        <p:grpSp>
          <p:nvGrpSpPr>
            <p:cNvPr id="5" name="Group 45"/>
            <p:cNvGrpSpPr/>
            <p:nvPr/>
          </p:nvGrpSpPr>
          <p:grpSpPr>
            <a:xfrm>
              <a:off x="5867400" y="2419350"/>
              <a:ext cx="685800" cy="727710"/>
              <a:chOff x="5867400" y="2419350"/>
              <a:chExt cx="685800" cy="727710"/>
            </a:xfrm>
          </p:grpSpPr>
          <p:sp>
            <p:nvSpPr>
              <p:cNvPr id="115" name="Rectangle 31"/>
              <p:cNvSpPr/>
              <p:nvPr/>
            </p:nvSpPr>
            <p:spPr>
              <a:xfrm>
                <a:off x="5867400" y="2598420"/>
                <a:ext cx="68580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nvGrpSpPr>
              <p:cNvPr id="7" name="Group 36"/>
              <p:cNvGrpSpPr/>
              <p:nvPr/>
            </p:nvGrpSpPr>
            <p:grpSpPr>
              <a:xfrm>
                <a:off x="5867400" y="2419350"/>
                <a:ext cx="685800" cy="182880"/>
                <a:chOff x="5867400" y="2362200"/>
                <a:chExt cx="1143000" cy="304800"/>
              </a:xfrm>
            </p:grpSpPr>
            <p:sp>
              <p:nvSpPr>
                <p:cNvPr id="117" name="Rectangle 116"/>
                <p:cNvSpPr/>
                <p:nvPr/>
              </p:nvSpPr>
              <p:spPr>
                <a:xfrm>
                  <a:off x="5867400" y="2362200"/>
                  <a:ext cx="1143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8" name="Oval 33"/>
                <p:cNvSpPr/>
                <p:nvPr/>
              </p:nvSpPr>
              <p:spPr>
                <a:xfrm>
                  <a:off x="59817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9" name="Oval 118"/>
                <p:cNvSpPr/>
                <p:nvPr/>
              </p:nvSpPr>
              <p:spPr>
                <a:xfrm>
                  <a:off x="62103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0" name="Rounded Rectangle 119"/>
                <p:cNvSpPr/>
                <p:nvPr/>
              </p:nvSpPr>
              <p:spPr>
                <a:xfrm>
                  <a:off x="6438900" y="2438400"/>
                  <a:ext cx="457200" cy="152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114" name="Rectangle 113"/>
            <p:cNvSpPr/>
            <p:nvPr/>
          </p:nvSpPr>
          <p:spPr>
            <a:xfrm>
              <a:off x="5923057" y="2651098"/>
              <a:ext cx="576470" cy="4419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Group 70"/>
          <p:cNvGrpSpPr/>
          <p:nvPr/>
        </p:nvGrpSpPr>
        <p:grpSpPr>
          <a:xfrm>
            <a:off x="6259834" y="3249086"/>
            <a:ext cx="979166" cy="437080"/>
            <a:chOff x="6248400" y="3581400"/>
            <a:chExt cx="685800" cy="474904"/>
          </a:xfrm>
        </p:grpSpPr>
        <p:sp>
          <p:nvSpPr>
            <p:cNvPr id="105" name="Trapezoid 104"/>
            <p:cNvSpPr/>
            <p:nvPr/>
          </p:nvSpPr>
          <p:spPr>
            <a:xfrm>
              <a:off x="6534854" y="3581400"/>
              <a:ext cx="104071" cy="261176"/>
            </a:xfrm>
            <a:prstGeom prst="trapezoid">
              <a:avLst>
                <a:gd name="adj" fmla="val 1108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6" name="Rectangle 105"/>
            <p:cNvSpPr/>
            <p:nvPr/>
          </p:nvSpPr>
          <p:spPr>
            <a:xfrm>
              <a:off x="6416412"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11" name="Group 64"/>
            <p:cNvGrpSpPr/>
            <p:nvPr/>
          </p:nvGrpSpPr>
          <p:grpSpPr>
            <a:xfrm>
              <a:off x="6248400" y="3868367"/>
              <a:ext cx="685800" cy="187937"/>
              <a:chOff x="4876800" y="4215063"/>
              <a:chExt cx="1219200" cy="280737"/>
            </a:xfrm>
          </p:grpSpPr>
          <p:sp>
            <p:nvSpPr>
              <p:cNvPr id="110" name="Rectangle 109"/>
              <p:cNvSpPr/>
              <p:nvPr/>
            </p:nvSpPr>
            <p:spPr>
              <a:xfrm>
                <a:off x="4876800" y="4215064"/>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1" name="Rectangle 57"/>
              <p:cNvSpPr/>
              <p:nvPr/>
            </p:nvSpPr>
            <p:spPr>
              <a:xfrm>
                <a:off x="4876800" y="4271211"/>
                <a:ext cx="1219200" cy="224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2" name="Rectangle 111"/>
              <p:cNvSpPr/>
              <p:nvPr/>
            </p:nvSpPr>
            <p:spPr>
              <a:xfrm>
                <a:off x="5486400" y="4215063"/>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08" name="Rectangle 107"/>
            <p:cNvSpPr/>
            <p:nvPr/>
          </p:nvSpPr>
          <p:spPr>
            <a:xfrm>
              <a:off x="6711616"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9" name="Rectangle 108"/>
            <p:cNvSpPr/>
            <p:nvPr/>
          </p:nvSpPr>
          <p:spPr>
            <a:xfrm>
              <a:off x="6573792" y="3610635"/>
              <a:ext cx="25618" cy="137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grpSp>
        <p:nvGrpSpPr>
          <p:cNvPr id="18" name="Group 125"/>
          <p:cNvGrpSpPr/>
          <p:nvPr/>
        </p:nvGrpSpPr>
        <p:grpSpPr>
          <a:xfrm flipH="1">
            <a:off x="6324825" y="4892405"/>
            <a:ext cx="786691" cy="1398564"/>
            <a:chOff x="7543800" y="1600200"/>
            <a:chExt cx="763221" cy="1447800"/>
          </a:xfrm>
        </p:grpSpPr>
        <p:sp>
          <p:nvSpPr>
            <p:cNvPr id="99" name="Rectangle 98"/>
            <p:cNvSpPr/>
            <p:nvPr/>
          </p:nvSpPr>
          <p:spPr>
            <a:xfrm>
              <a:off x="7543800" y="1600200"/>
              <a:ext cx="762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0" name="Chord 99"/>
            <p:cNvSpPr/>
            <p:nvPr/>
          </p:nvSpPr>
          <p:spPr>
            <a:xfrm rot="7458291">
              <a:off x="8032269" y="1917219"/>
              <a:ext cx="160501" cy="160501"/>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1" name="Rectangle 84"/>
            <p:cNvSpPr/>
            <p:nvPr/>
          </p:nvSpPr>
          <p:spPr>
            <a:xfrm rot="-1800000">
              <a:off x="8154621" y="1863839"/>
              <a:ext cx="152400"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2" name="Rectangle 101"/>
            <p:cNvSpPr/>
            <p:nvPr/>
          </p:nvSpPr>
          <p:spPr>
            <a:xfrm>
              <a:off x="8239125" y="2362200"/>
              <a:ext cx="45719" cy="76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19" name="Group 152"/>
          <p:cNvGrpSpPr/>
          <p:nvPr/>
        </p:nvGrpSpPr>
        <p:grpSpPr>
          <a:xfrm>
            <a:off x="7198927" y="5110931"/>
            <a:ext cx="611872" cy="568167"/>
            <a:chOff x="4572000" y="2819400"/>
            <a:chExt cx="1066800" cy="990600"/>
          </a:xfrm>
        </p:grpSpPr>
        <p:sp>
          <p:nvSpPr>
            <p:cNvPr id="93" name="Chord 92"/>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4" name="Rectangle 93"/>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5" name="Trapezoid 94"/>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6" name="Rectangle 95"/>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7" name="Rectangle 96"/>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8" name="Rectangle 97"/>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0" name="Group 145"/>
          <p:cNvGrpSpPr/>
          <p:nvPr/>
        </p:nvGrpSpPr>
        <p:grpSpPr>
          <a:xfrm flipH="1">
            <a:off x="8100975" y="5257800"/>
            <a:ext cx="662025" cy="524462"/>
            <a:chOff x="3581400" y="1295400"/>
            <a:chExt cx="577121" cy="457200"/>
          </a:xfrm>
        </p:grpSpPr>
        <p:grpSp>
          <p:nvGrpSpPr>
            <p:cNvPr id="22" name="Group 127"/>
            <p:cNvGrpSpPr/>
            <p:nvPr/>
          </p:nvGrpSpPr>
          <p:grpSpPr>
            <a:xfrm>
              <a:off x="3581400" y="1295400"/>
              <a:ext cx="577121" cy="457200"/>
              <a:chOff x="3581400" y="1295400"/>
              <a:chExt cx="577121" cy="457200"/>
            </a:xfrm>
          </p:grpSpPr>
          <p:sp>
            <p:nvSpPr>
              <p:cNvPr id="89" name="Rectangle 72"/>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0" name="Rounded Rectangle 73"/>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1" name="Chord 90"/>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2" name="Chord 91"/>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88" name="Rectangle 87"/>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35" name="TextBox 34"/>
          <p:cNvSpPr txBox="1"/>
          <p:nvPr/>
        </p:nvSpPr>
        <p:spPr>
          <a:xfrm>
            <a:off x="2514600" y="3255635"/>
            <a:ext cx="1066800" cy="738664"/>
          </a:xfrm>
          <a:prstGeom prst="rect">
            <a:avLst/>
          </a:prstGeom>
          <a:noFill/>
        </p:spPr>
        <p:txBody>
          <a:bodyPr wrap="square" rtlCol="0">
            <a:spAutoFit/>
          </a:bodyPr>
          <a:lstStyle/>
          <a:p>
            <a:pPr algn="ctr"/>
            <a:r>
              <a:rPr lang="en-US" sz="1400" dirty="0" smtClean="0"/>
              <a:t>thermal </a:t>
            </a:r>
          </a:p>
          <a:p>
            <a:pPr algn="ctr"/>
            <a:r>
              <a:rPr lang="en-US" sz="1400" dirty="0" smtClean="0"/>
              <a:t>expansion </a:t>
            </a:r>
          </a:p>
          <a:p>
            <a:pPr algn="ctr"/>
            <a:r>
              <a:rPr lang="en-US" sz="1400" dirty="0" smtClean="0"/>
              <a:t>tank</a:t>
            </a:r>
            <a:endParaRPr lang="en-US" sz="1400" dirty="0"/>
          </a:p>
        </p:txBody>
      </p:sp>
      <p:sp>
        <p:nvSpPr>
          <p:cNvPr id="36" name="Rounded Rectangle 35"/>
          <p:cNvSpPr/>
          <p:nvPr/>
        </p:nvSpPr>
        <p:spPr>
          <a:xfrm>
            <a:off x="2819400" y="4149418"/>
            <a:ext cx="349641" cy="524462"/>
          </a:xfrm>
          <a:prstGeom prst="roundRect">
            <a:avLst>
              <a:gd name="adj" fmla="val 1046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7" name="TextBox 36"/>
          <p:cNvSpPr txBox="1"/>
          <p:nvPr/>
        </p:nvSpPr>
        <p:spPr>
          <a:xfrm>
            <a:off x="4821866" y="6087136"/>
            <a:ext cx="1015543" cy="237464"/>
          </a:xfrm>
          <a:prstGeom prst="rect">
            <a:avLst/>
          </a:prstGeom>
          <a:noFill/>
        </p:spPr>
        <p:txBody>
          <a:bodyPr wrap="square" rtlCol="0">
            <a:spAutoFit/>
          </a:bodyPr>
          <a:lstStyle/>
          <a:p>
            <a:pPr algn="ctr"/>
            <a:r>
              <a:rPr lang="en-US" sz="900" dirty="0" smtClean="0"/>
              <a:t>laundry</a:t>
            </a:r>
            <a:endParaRPr lang="en-US" sz="900" dirty="0"/>
          </a:p>
        </p:txBody>
      </p:sp>
      <p:grpSp>
        <p:nvGrpSpPr>
          <p:cNvPr id="24" name="Group 152"/>
          <p:cNvGrpSpPr/>
          <p:nvPr/>
        </p:nvGrpSpPr>
        <p:grpSpPr>
          <a:xfrm>
            <a:off x="7299446" y="1964802"/>
            <a:ext cx="1311154" cy="855682"/>
            <a:chOff x="5909625" y="2310681"/>
            <a:chExt cx="1311154" cy="855682"/>
          </a:xfrm>
        </p:grpSpPr>
        <p:cxnSp>
          <p:nvCxnSpPr>
            <p:cNvPr id="16" name="Straight Connector 15"/>
            <p:cNvCxnSpPr/>
            <p:nvPr/>
          </p:nvCxnSpPr>
          <p:spPr>
            <a:xfrm rot="5400000">
              <a:off x="5756202" y="2816867"/>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812044" y="2913992"/>
              <a:ext cx="502920"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6" name="Group 218"/>
            <p:cNvGrpSpPr/>
            <p:nvPr/>
          </p:nvGrpSpPr>
          <p:grpSpPr>
            <a:xfrm>
              <a:off x="5909625" y="2310681"/>
              <a:ext cx="1311154" cy="811666"/>
              <a:chOff x="5124450" y="2111829"/>
              <a:chExt cx="1143000" cy="707571"/>
            </a:xfrm>
          </p:grpSpPr>
          <p:sp>
            <p:nvSpPr>
              <p:cNvPr id="121" name="Moon 104"/>
              <p:cNvSpPr/>
              <p:nvPr/>
            </p:nvSpPr>
            <p:spPr>
              <a:xfrm rot="5400000" flipH="1">
                <a:off x="5532664" y="1812472"/>
                <a:ext cx="326571" cy="1143000"/>
              </a:xfrm>
              <a:prstGeom prst="moon">
                <a:avLst>
                  <a:gd name="adj"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22" name="Block Arc 11"/>
              <p:cNvSpPr/>
              <p:nvPr/>
            </p:nvSpPr>
            <p:spPr>
              <a:xfrm flipH="1">
                <a:off x="5178879"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23" name="Block Arc 122"/>
              <p:cNvSpPr/>
              <p:nvPr/>
            </p:nvSpPr>
            <p:spPr>
              <a:xfrm>
                <a:off x="5641982"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24"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7" name="Group 130"/>
          <p:cNvGrpSpPr/>
          <p:nvPr/>
        </p:nvGrpSpPr>
        <p:grpSpPr>
          <a:xfrm>
            <a:off x="5683859" y="1927989"/>
            <a:ext cx="662025" cy="524462"/>
            <a:chOff x="3581400" y="1295400"/>
            <a:chExt cx="577121" cy="457200"/>
          </a:xfrm>
        </p:grpSpPr>
        <p:grpSp>
          <p:nvGrpSpPr>
            <p:cNvPr id="28" name="Group 127"/>
            <p:cNvGrpSpPr/>
            <p:nvPr/>
          </p:nvGrpSpPr>
          <p:grpSpPr>
            <a:xfrm>
              <a:off x="3581400" y="1295400"/>
              <a:ext cx="577121" cy="457200"/>
              <a:chOff x="3581400" y="1295400"/>
              <a:chExt cx="577121" cy="457200"/>
            </a:xfrm>
          </p:grpSpPr>
          <p:sp>
            <p:nvSpPr>
              <p:cNvPr id="135" name="Rectangle 18"/>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6" name="Rounded Rectangle 19"/>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7" name="Chord 136"/>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8" name="Chord 24"/>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34" name="Rectangle 133"/>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42" name="TextBox 41"/>
          <p:cNvSpPr txBox="1"/>
          <p:nvPr/>
        </p:nvSpPr>
        <p:spPr>
          <a:xfrm>
            <a:off x="7162800" y="1447800"/>
            <a:ext cx="1600200"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bathroom 1</a:t>
            </a:r>
            <a:endParaRPr lang="en-US" sz="2000" dirty="0">
              <a:solidFill>
                <a:schemeClr val="tx1">
                  <a:lumMod val="85000"/>
                  <a:lumOff val="15000"/>
                </a:schemeClr>
              </a:solidFill>
              <a:latin typeface="Franklin Gothic Heavy"/>
            </a:endParaRPr>
          </a:p>
        </p:txBody>
      </p: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3" name="Group 30"/>
          <p:cNvGrpSpPr/>
          <p:nvPr/>
        </p:nvGrpSpPr>
        <p:grpSpPr>
          <a:xfrm>
            <a:off x="6510631" y="1465393"/>
            <a:ext cx="611872" cy="568167"/>
            <a:chOff x="4572000" y="2819400"/>
            <a:chExt cx="1066800" cy="990600"/>
          </a:xfrm>
        </p:grpSpPr>
        <p:sp>
          <p:nvSpPr>
            <p:cNvPr id="125" name="Chord 124"/>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6" name="Rectangle 22"/>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7" name="Trapezoid 110"/>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8" name="Rectangle 26"/>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9" name="Rectangle 28"/>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0" name="Rectangle 113"/>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8" name="Group 214"/>
          <p:cNvGrpSpPr/>
          <p:nvPr/>
        </p:nvGrpSpPr>
        <p:grpSpPr>
          <a:xfrm flipH="1">
            <a:off x="3429358" y="2423058"/>
            <a:ext cx="274640" cy="294398"/>
            <a:chOff x="6858000" y="1953157"/>
            <a:chExt cx="533400" cy="333180"/>
          </a:xfrm>
        </p:grpSpPr>
        <p:sp>
          <p:nvSpPr>
            <p:cNvPr id="74" name="Freeform 73"/>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39" name="Group 212"/>
            <p:cNvGrpSpPr/>
            <p:nvPr/>
          </p:nvGrpSpPr>
          <p:grpSpPr>
            <a:xfrm>
              <a:off x="7196851" y="2198741"/>
              <a:ext cx="194549" cy="87596"/>
              <a:chOff x="7331104" y="2438400"/>
              <a:chExt cx="317384" cy="152400"/>
            </a:xfrm>
          </p:grpSpPr>
          <p:sp>
            <p:nvSpPr>
              <p:cNvPr id="79" name="Rectangle 78"/>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80" name="Straight Connector 63"/>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64"/>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211"/>
            <p:cNvGrpSpPr/>
            <p:nvPr/>
          </p:nvGrpSpPr>
          <p:grpSpPr>
            <a:xfrm>
              <a:off x="6940141" y="1953157"/>
              <a:ext cx="312781" cy="111060"/>
              <a:chOff x="6781800" y="1676400"/>
              <a:chExt cx="838200" cy="457200"/>
            </a:xfrm>
          </p:grpSpPr>
          <p:sp>
            <p:nvSpPr>
              <p:cNvPr id="77" name="Rectangle 76"/>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78" name="Rectangle 77"/>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52" name="TextBox 51"/>
          <p:cNvSpPr txBox="1"/>
          <p:nvPr/>
        </p:nvSpPr>
        <p:spPr>
          <a:xfrm>
            <a:off x="2971800" y="1838980"/>
            <a:ext cx="1223744" cy="523220"/>
          </a:xfrm>
          <a:prstGeom prst="rect">
            <a:avLst/>
          </a:prstGeom>
          <a:noFill/>
        </p:spPr>
        <p:txBody>
          <a:bodyPr wrap="square" rtlCol="0">
            <a:spAutoFit/>
          </a:bodyPr>
          <a:lstStyle/>
          <a:p>
            <a:pPr algn="ctr"/>
            <a:r>
              <a:rPr lang="en-US" sz="1400" dirty="0" smtClean="0"/>
              <a:t>hose</a:t>
            </a:r>
          </a:p>
          <a:p>
            <a:pPr algn="ctr"/>
            <a:r>
              <a:rPr lang="en-US" sz="1400" dirty="0" smtClean="0"/>
              <a:t>spigot</a:t>
            </a:r>
            <a:endParaRPr lang="en-US" sz="1400" dirty="0"/>
          </a:p>
        </p:txBody>
      </p:sp>
      <p:grpSp>
        <p:nvGrpSpPr>
          <p:cNvPr id="41" name="Group 166"/>
          <p:cNvGrpSpPr/>
          <p:nvPr/>
        </p:nvGrpSpPr>
        <p:grpSpPr>
          <a:xfrm>
            <a:off x="3462138" y="5926260"/>
            <a:ext cx="218526" cy="238391"/>
            <a:chOff x="4182648" y="6006664"/>
            <a:chExt cx="190500" cy="207818"/>
          </a:xfrm>
        </p:grpSpPr>
        <p:sp>
          <p:nvSpPr>
            <p:cNvPr id="65" name="Freeform 64"/>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43" name="Group 212"/>
            <p:cNvGrpSpPr/>
            <p:nvPr/>
          </p:nvGrpSpPr>
          <p:grpSpPr>
            <a:xfrm flipH="1">
              <a:off x="4182648" y="6160794"/>
              <a:ext cx="69482" cy="53688"/>
              <a:chOff x="7331104" y="2438400"/>
              <a:chExt cx="317384" cy="152400"/>
            </a:xfrm>
          </p:grpSpPr>
          <p:sp>
            <p:nvSpPr>
              <p:cNvPr id="70" name="Rectangle 69"/>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71" name="Straight Connector 70"/>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211"/>
            <p:cNvGrpSpPr/>
            <p:nvPr/>
          </p:nvGrpSpPr>
          <p:grpSpPr>
            <a:xfrm flipH="1">
              <a:off x="4193995" y="6006664"/>
              <a:ext cx="111709" cy="68070"/>
              <a:chOff x="6781800" y="1676400"/>
              <a:chExt cx="838200" cy="457200"/>
            </a:xfrm>
          </p:grpSpPr>
          <p:sp>
            <p:nvSpPr>
              <p:cNvPr id="68" name="Rectangle 67"/>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69" name="Rectangle 68"/>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54" name="Freeform 53"/>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5" name="Rounded Rectangle 8"/>
          <p:cNvSpPr/>
          <p:nvPr/>
        </p:nvSpPr>
        <p:spPr>
          <a:xfrm>
            <a:off x="3647885" y="4433501"/>
            <a:ext cx="786692" cy="1827669"/>
          </a:xfrm>
          <a:prstGeom prst="roundRect">
            <a:avLst>
              <a:gd name="adj" fmla="val 8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52792" y="5509736"/>
            <a:ext cx="1223744" cy="738664"/>
          </a:xfrm>
          <a:prstGeom prst="rect">
            <a:avLst/>
          </a:prstGeom>
          <a:noFill/>
        </p:spPr>
        <p:txBody>
          <a:bodyPr wrap="square" rtlCol="0">
            <a:spAutoFit/>
          </a:bodyPr>
          <a:lstStyle/>
          <a:p>
            <a:pPr algn="ctr"/>
            <a:r>
              <a:rPr lang="en-US" sz="1400" dirty="0"/>
              <a:t>h</a:t>
            </a:r>
            <a:r>
              <a:rPr lang="en-US" sz="1400" dirty="0" smtClean="0"/>
              <a:t>ot </a:t>
            </a:r>
          </a:p>
          <a:p>
            <a:pPr algn="ctr"/>
            <a:r>
              <a:rPr lang="en-US" sz="1400" dirty="0" smtClean="0"/>
              <a:t>water </a:t>
            </a:r>
            <a:br>
              <a:rPr lang="en-US" sz="1400" dirty="0" smtClean="0"/>
            </a:br>
            <a:r>
              <a:rPr lang="en-US" sz="1400" dirty="0" smtClean="0"/>
              <a:t>heater</a:t>
            </a:r>
            <a:endParaRPr lang="en-US" sz="1400" dirty="0"/>
          </a:p>
        </p:txBody>
      </p: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7162800" y="5833646"/>
            <a:ext cx="1600200"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bathroom 2</a:t>
            </a:r>
            <a:endParaRPr lang="en-US" sz="2000" dirty="0">
              <a:solidFill>
                <a:schemeClr val="tx1">
                  <a:lumMod val="85000"/>
                  <a:lumOff val="15000"/>
                </a:schemeClr>
              </a:solidFill>
              <a:latin typeface="Franklin Gothic Heavy"/>
            </a:endParaRPr>
          </a:p>
        </p:txBody>
      </p:sp>
      <p:sp>
        <p:nvSpPr>
          <p:cNvPr id="156" name="TextBox 155"/>
          <p:cNvSpPr txBox="1"/>
          <p:nvPr/>
        </p:nvSpPr>
        <p:spPr>
          <a:xfrm>
            <a:off x="6781800" y="2971800"/>
            <a:ext cx="1223744"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kitchen</a:t>
            </a:r>
            <a:endParaRPr lang="en-US" sz="2000" dirty="0">
              <a:solidFill>
                <a:schemeClr val="tx1">
                  <a:lumMod val="85000"/>
                  <a:lumOff val="15000"/>
                </a:schemeClr>
              </a:solidFill>
              <a:latin typeface="Franklin Gothic Heavy"/>
            </a:endParaRPr>
          </a:p>
        </p:txBody>
      </p:sp>
      <p:sp>
        <p:nvSpPr>
          <p:cNvPr id="157" name="TextBox 156"/>
          <p:cNvSpPr txBox="1"/>
          <p:nvPr/>
        </p:nvSpPr>
        <p:spPr>
          <a:xfrm>
            <a:off x="7327602" y="4088227"/>
            <a:ext cx="882501" cy="246221"/>
          </a:xfrm>
          <a:prstGeom prst="rect">
            <a:avLst/>
          </a:prstGeom>
          <a:noFill/>
        </p:spPr>
        <p:txBody>
          <a:bodyPr wrap="square" rtlCol="0">
            <a:spAutoFit/>
          </a:bodyPr>
          <a:lstStyle/>
          <a:p>
            <a:pPr algn="ctr"/>
            <a:r>
              <a:rPr lang="en-US" sz="1000" dirty="0" smtClean="0"/>
              <a:t>dishwasher</a:t>
            </a:r>
            <a:endParaRPr lang="en-US" sz="1000" dirty="0"/>
          </a:p>
        </p:txBody>
      </p:sp>
      <p:cxnSp>
        <p:nvCxnSpPr>
          <p:cNvPr id="150" name="Straight Arrow Connector 6"/>
          <p:cNvCxnSpPr/>
          <p:nvPr/>
        </p:nvCxnSpPr>
        <p:spPr>
          <a:xfrm>
            <a:off x="381000" y="4724400"/>
            <a:ext cx="699282" cy="1822"/>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t>pressure regulator</a:t>
            </a:r>
            <a:endParaRPr lang="en-US" sz="1400" dirty="0"/>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8" name="Rectangle 147"/>
            <p:cNvSpPr>
              <a:spLocks noChangeAspect="1"/>
            </p:cNvSpPr>
            <p:nvPr/>
          </p:nvSpPr>
          <p:spPr>
            <a:xfrm>
              <a:off x="3524250" y="3714750"/>
              <a:ext cx="36576" cy="365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9" name="Rectangle 148"/>
            <p:cNvSpPr/>
            <p:nvPr/>
          </p:nvSpPr>
          <p:spPr>
            <a:xfrm>
              <a:off x="3429000" y="3857625"/>
              <a:ext cx="228600" cy="1143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70" name="Title 12"/>
          <p:cNvSpPr>
            <a:spLocks noGrp="1"/>
          </p:cNvSpPr>
          <p:nvPr>
            <p:ph type="title"/>
          </p:nvPr>
        </p:nvSpPr>
        <p:spPr>
          <a:xfrm>
            <a:off x="1066800" y="636588"/>
            <a:ext cx="8077200" cy="792162"/>
          </a:xfrm>
        </p:spPr>
        <p:txBody>
          <a:bodyPr>
            <a:normAutofit/>
          </a:bodyPr>
          <a:lstStyle/>
          <a:p>
            <a:r>
              <a:rPr lang="en-US" sz="4000" dirty="0" smtClean="0">
                <a:solidFill>
                  <a:schemeClr val="tx1">
                    <a:lumMod val="50000"/>
                    <a:lumOff val="50000"/>
                  </a:schemeClr>
                </a:solidFill>
                <a:latin typeface="Franklin Gothic Heavy"/>
              </a:rPr>
              <a:t>acquiring </a:t>
            </a:r>
            <a:r>
              <a:rPr lang="en-US" sz="4000" i="1" dirty="0" smtClean="0">
                <a:solidFill>
                  <a:schemeClr val="tx1">
                    <a:lumMod val="50000"/>
                    <a:lumOff val="50000"/>
                  </a:schemeClr>
                </a:solidFill>
                <a:latin typeface="Franklin Gothic Heavy"/>
              </a:rPr>
              <a:t>R</a:t>
            </a:r>
            <a:r>
              <a:rPr lang="en-US" sz="4000" i="1" baseline="-25000" dirty="0" smtClean="0">
                <a:solidFill>
                  <a:schemeClr val="tx1">
                    <a:lumMod val="50000"/>
                    <a:lumOff val="50000"/>
                  </a:schemeClr>
                </a:solidFill>
                <a:latin typeface="Franklin Gothic Heavy"/>
              </a:rPr>
              <a:t>f</a:t>
            </a:r>
            <a:endParaRPr lang="en-US" sz="4000" i="1" baseline="-25000" dirty="0">
              <a:solidFill>
                <a:schemeClr val="tx1">
                  <a:lumMod val="50000"/>
                  <a:lumOff val="50000"/>
                </a:schemeClr>
              </a:solidFill>
              <a:latin typeface="Franklin Gothic Heavy"/>
            </a:endParaRPr>
          </a:p>
        </p:txBody>
      </p:sp>
      <p:graphicFrame>
        <p:nvGraphicFramePr>
          <p:cNvPr id="109571" name="Object 3"/>
          <p:cNvGraphicFramePr>
            <a:graphicFrameLocks noChangeAspect="1"/>
          </p:cNvGraphicFramePr>
          <p:nvPr/>
        </p:nvGraphicFramePr>
        <p:xfrm>
          <a:off x="1447800" y="1676400"/>
          <a:ext cx="4724400" cy="952500"/>
        </p:xfrm>
        <a:graphic>
          <a:graphicData uri="http://schemas.openxmlformats.org/presentationml/2006/ole">
            <mc:AlternateContent xmlns:mc="http://schemas.openxmlformats.org/markup-compatibility/2006">
              <mc:Choice xmlns:v="urn:schemas-microsoft-com:vml" Requires="v">
                <p:oleObj spid="_x0000_s115718" name="Document" r:id="rId6" imgW="6397837" imgH="1305068" progId="Word.Document.12">
                  <p:embed/>
                </p:oleObj>
              </mc:Choice>
              <mc:Fallback>
                <p:oleObj name="Document" r:id="rId6" imgW="6397837" imgH="1305068" progId="Word.Document.12">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676400"/>
                        <a:ext cx="4724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573" name="Object 5"/>
          <p:cNvGraphicFramePr>
            <a:graphicFrameLocks noChangeAspect="1"/>
          </p:cNvGraphicFramePr>
          <p:nvPr/>
        </p:nvGraphicFramePr>
        <p:xfrm>
          <a:off x="1447800" y="2514600"/>
          <a:ext cx="12801600" cy="2590800"/>
        </p:xfrm>
        <a:graphic>
          <a:graphicData uri="http://schemas.openxmlformats.org/presentationml/2006/ole">
            <mc:AlternateContent xmlns:mc="http://schemas.openxmlformats.org/markup-compatibility/2006">
              <mc:Choice xmlns:v="urn:schemas-microsoft-com:vml" Requires="v">
                <p:oleObj spid="_x0000_s115719" name="Document" r:id="rId9" imgW="6397837" imgH="1302184" progId="Word.Document.12">
                  <p:embed/>
                </p:oleObj>
              </mc:Choice>
              <mc:Fallback>
                <p:oleObj name="Document" r:id="rId9" imgW="6397837" imgH="1302184" progId="Word.Document.12">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2514600"/>
                        <a:ext cx="12801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9" name="Oval 158"/>
          <p:cNvSpPr/>
          <p:nvPr/>
        </p:nvSpPr>
        <p:spPr>
          <a:xfrm>
            <a:off x="3124200" y="1828800"/>
            <a:ext cx="914400" cy="99060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5562600" y="1676400"/>
            <a:ext cx="914400" cy="99060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6343650" y="13716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6781800" y="13716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7086600" y="17526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7239000" y="18288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6324600" y="32004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705600" y="32004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239000" y="3314700"/>
            <a:ext cx="1066800" cy="114300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8001000" y="5029200"/>
            <a:ext cx="782320" cy="83820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7010400" y="50292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7543800" y="50292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6172200" y="51816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6172200" y="54102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4724400" y="55626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4705350" y="57912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3276600" y="5715000"/>
            <a:ext cx="533400" cy="577850"/>
          </a:xfrm>
          <a:prstGeom prst="ellipse">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1524000"/>
            <a:ext cx="8686800" cy="461665"/>
          </a:xfrm>
          <a:prstGeom prst="rect">
            <a:avLst/>
          </a:prstGeom>
          <a:noFill/>
        </p:spPr>
        <p:txBody>
          <a:bodyPr wrap="square" rtlCol="0">
            <a:spAutoFit/>
          </a:bodyPr>
          <a:lstStyle/>
          <a:p>
            <a:pPr algn="ctr"/>
            <a:r>
              <a:rPr lang="en-US" sz="2400" b="1" dirty="0" smtClean="0">
                <a:solidFill>
                  <a:schemeClr val="bg1">
                    <a:lumMod val="50000"/>
                  </a:schemeClr>
                </a:solidFill>
              </a:rPr>
              <a:t>average indoor household water usage per person/day (70 </a:t>
            </a:r>
            <a:r>
              <a:rPr lang="en-US" sz="2400" b="1" dirty="0" err="1" smtClean="0">
                <a:solidFill>
                  <a:schemeClr val="bg1">
                    <a:lumMod val="50000"/>
                  </a:schemeClr>
                </a:solidFill>
              </a:rPr>
              <a:t>gpd</a:t>
            </a:r>
            <a:r>
              <a:rPr lang="en-US" sz="2400" b="1" dirty="0" smtClean="0">
                <a:solidFill>
                  <a:schemeClr val="bg1">
                    <a:lumMod val="50000"/>
                  </a:schemeClr>
                </a:solidFill>
              </a:rPr>
              <a:t>)</a:t>
            </a:r>
            <a:endParaRPr lang="en-US" sz="2400" dirty="0" smtClean="0">
              <a:solidFill>
                <a:schemeClr val="bg1">
                  <a:lumMod val="50000"/>
                </a:schemeClr>
              </a:solidFill>
            </a:endParaRPr>
          </a:p>
        </p:txBody>
      </p:sp>
      <p:graphicFrame>
        <p:nvGraphicFramePr>
          <p:cNvPr id="13" name="Chart 12"/>
          <p:cNvGraphicFramePr/>
          <p:nvPr/>
        </p:nvGraphicFramePr>
        <p:xfrm>
          <a:off x="304800" y="1981200"/>
          <a:ext cx="8610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2"/>
          <p:cNvSpPr txBox="1">
            <a:spLocks/>
          </p:cNvSpPr>
          <p:nvPr/>
        </p:nvSpPr>
        <p:spPr>
          <a:xfrm>
            <a:off x="304800" y="274638"/>
            <a:ext cx="8229600" cy="7921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lumMod val="50000"/>
                    <a:lumOff val="50000"/>
                  </a:schemeClr>
                </a:solidFill>
                <a:effectLst/>
                <a:uLnTx/>
                <a:uFillTx/>
                <a:latin typeface="Franklin Gothic Heavy"/>
                <a:ea typeface="+mj-ea"/>
                <a:cs typeface="+mj-cs"/>
              </a:rPr>
              <a:t>what are</a:t>
            </a:r>
            <a:r>
              <a:rPr kumimoji="0" lang="en-US" sz="4400" b="0" i="0" u="none" strike="noStrike" kern="1200" cap="none" spc="0" normalizeH="0" noProof="0" dirty="0" smtClean="0">
                <a:ln>
                  <a:noFill/>
                </a:ln>
                <a:solidFill>
                  <a:schemeClr val="tx1">
                    <a:lumMod val="50000"/>
                    <a:lumOff val="50000"/>
                  </a:schemeClr>
                </a:solidFill>
                <a:effectLst/>
                <a:uLnTx/>
                <a:uFillTx/>
                <a:latin typeface="Franklin Gothic Heavy"/>
                <a:ea typeface="+mj-ea"/>
                <a:cs typeface="+mj-cs"/>
              </a:rPr>
              <a:t> the most consuming water activities in your home?</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
        <p:nvSpPr>
          <p:cNvPr id="8" name="TextBox 7"/>
          <p:cNvSpPr txBox="1"/>
          <p:nvPr/>
        </p:nvSpPr>
        <p:spPr>
          <a:xfrm>
            <a:off x="152400" y="6324600"/>
            <a:ext cx="2286000" cy="400110"/>
          </a:xfrm>
          <a:prstGeom prst="rect">
            <a:avLst/>
          </a:prstGeom>
          <a:noFill/>
        </p:spPr>
        <p:txBody>
          <a:bodyPr wrap="square" rtlCol="0">
            <a:spAutoFit/>
          </a:bodyPr>
          <a:lstStyle/>
          <a:p>
            <a:r>
              <a:rPr lang="en-US" sz="2000" i="1" dirty="0" smtClean="0"/>
              <a:t>Vickers, 2001</a:t>
            </a:r>
            <a:endParaRPr lang="en-US" sz="2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3"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7" name="Picture 3" descr="C:\research\talks\UbiComp2009-HydroSense\WaterTower.png"/>
          <p:cNvPicPr>
            <a:picLocks noChangeAspect="1" noChangeArrowheads="1"/>
          </p:cNvPicPr>
          <p:nvPr/>
        </p:nvPicPr>
        <p:blipFill>
          <a:blip r:embed="rId4"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t>water tower</a:t>
            </a:r>
            <a:endParaRPr lang="en-US" sz="1400" dirty="0"/>
          </a:p>
        </p:txBody>
      </p:sp>
      <p:sp>
        <p:nvSpPr>
          <p:cNvPr id="152" name="Rectangle 151"/>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5400000" flipH="1" flipV="1">
            <a:off x="2776051" y="4246844"/>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1" name="TextBox 7"/>
          <p:cNvSpPr txBox="1"/>
          <p:nvPr/>
        </p:nvSpPr>
        <p:spPr>
          <a:xfrm>
            <a:off x="54934" y="3918099"/>
            <a:ext cx="1219200" cy="738664"/>
          </a:xfrm>
          <a:prstGeom prst="rect">
            <a:avLst/>
          </a:prstGeom>
          <a:noFill/>
        </p:spPr>
        <p:txBody>
          <a:bodyPr wrap="square" rtlCol="0">
            <a:spAutoFit/>
          </a:bodyPr>
          <a:lstStyle/>
          <a:p>
            <a:pPr algn="ctr"/>
            <a:r>
              <a:rPr lang="en-US" sz="1400" dirty="0"/>
              <a:t>i</a:t>
            </a:r>
            <a:r>
              <a:rPr lang="en-US" sz="1400" dirty="0" smtClean="0"/>
              <a:t>ncoming cold water from supply line</a:t>
            </a:r>
            <a:endParaRPr lang="en-US" sz="1400" dirty="0"/>
          </a:p>
        </p:txBody>
      </p:sp>
      <p:sp>
        <p:nvSpPr>
          <p:cNvPr id="8" name="Freeform 7"/>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 name="Freeform 9"/>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 name="Group 159"/>
          <p:cNvGrpSpPr/>
          <p:nvPr/>
        </p:nvGrpSpPr>
        <p:grpSpPr>
          <a:xfrm>
            <a:off x="4664030" y="3909043"/>
            <a:ext cx="524462" cy="2185253"/>
            <a:chOff x="2895601" y="3505203"/>
            <a:chExt cx="457200" cy="2055628"/>
          </a:xfrm>
        </p:grpSpPr>
        <p:sp>
          <p:nvSpPr>
            <p:cNvPr id="145" name="Freeform 144"/>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46" name="Freeform 145"/>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p:nvSpPr>
          <p:cNvPr id="12" name="Freeform 11"/>
          <p:cNvSpPr/>
          <p:nvPr/>
        </p:nvSpPr>
        <p:spPr>
          <a:xfrm flipH="1">
            <a:off x="3833633" y="3908218"/>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 name="Group 48"/>
          <p:cNvGrpSpPr/>
          <p:nvPr/>
        </p:nvGrpSpPr>
        <p:grpSpPr>
          <a:xfrm>
            <a:off x="4926260" y="5395009"/>
            <a:ext cx="782778" cy="874101"/>
            <a:chOff x="5867400" y="3657600"/>
            <a:chExt cx="990600" cy="1106170"/>
          </a:xfrm>
        </p:grpSpPr>
        <p:sp>
          <p:nvSpPr>
            <p:cNvPr id="139" name="Rectangle 138"/>
            <p:cNvSpPr/>
            <p:nvPr/>
          </p:nvSpPr>
          <p:spPr>
            <a:xfrm>
              <a:off x="5867400" y="3971290"/>
              <a:ext cx="990600" cy="792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40" name="Rectangle 139"/>
            <p:cNvSpPr/>
            <p:nvPr/>
          </p:nvSpPr>
          <p:spPr>
            <a:xfrm>
              <a:off x="5867400" y="3657600"/>
              <a:ext cx="990600" cy="264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1" name="Oval 140"/>
            <p:cNvSpPr/>
            <p:nvPr/>
          </p:nvSpPr>
          <p:spPr>
            <a:xfrm>
              <a:off x="596646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2" name="Rounded Rectangle 141"/>
            <p:cNvSpPr/>
            <p:nvPr/>
          </p:nvSpPr>
          <p:spPr>
            <a:xfrm>
              <a:off x="6172200" y="3723640"/>
              <a:ext cx="396240" cy="132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3" name="Oval 46"/>
            <p:cNvSpPr/>
            <p:nvPr/>
          </p:nvSpPr>
          <p:spPr>
            <a:xfrm>
              <a:off x="6649720" y="3723640"/>
              <a:ext cx="132080" cy="132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4" name="Oval 47"/>
            <p:cNvSpPr/>
            <p:nvPr/>
          </p:nvSpPr>
          <p:spPr>
            <a:xfrm>
              <a:off x="6071356" y="3998232"/>
              <a:ext cx="609601" cy="609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sp>
        <p:nvSpPr>
          <p:cNvPr id="14" name="Freeform 13"/>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5" name="Freeform 14"/>
          <p:cNvSpPr/>
          <p:nvPr/>
        </p:nvSpPr>
        <p:spPr>
          <a:xfrm rot="16200000">
            <a:off x="5753755"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cxnSp>
        <p:nvCxnSpPr>
          <p:cNvPr id="23" name="Straight Connector 22"/>
          <p:cNvCxnSpPr/>
          <p:nvPr/>
        </p:nvCxnSpPr>
        <p:spPr>
          <a:xfrm rot="5400000" flipH="1" flipV="1">
            <a:off x="6823973"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126"/>
          <p:cNvGrpSpPr/>
          <p:nvPr/>
        </p:nvGrpSpPr>
        <p:grpSpPr>
          <a:xfrm>
            <a:off x="7373747" y="3511323"/>
            <a:ext cx="786692" cy="834768"/>
            <a:chOff x="5867400" y="2419350"/>
            <a:chExt cx="685800" cy="727710"/>
          </a:xfrm>
        </p:grpSpPr>
        <p:grpSp>
          <p:nvGrpSpPr>
            <p:cNvPr id="5" name="Group 45"/>
            <p:cNvGrpSpPr/>
            <p:nvPr/>
          </p:nvGrpSpPr>
          <p:grpSpPr>
            <a:xfrm>
              <a:off x="5867400" y="2419350"/>
              <a:ext cx="685800" cy="727710"/>
              <a:chOff x="5867400" y="2419350"/>
              <a:chExt cx="685800" cy="727710"/>
            </a:xfrm>
          </p:grpSpPr>
          <p:sp>
            <p:nvSpPr>
              <p:cNvPr id="115" name="Rectangle 31"/>
              <p:cNvSpPr/>
              <p:nvPr/>
            </p:nvSpPr>
            <p:spPr>
              <a:xfrm>
                <a:off x="5867400" y="2598420"/>
                <a:ext cx="685800" cy="548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nvGrpSpPr>
              <p:cNvPr id="7" name="Group 36"/>
              <p:cNvGrpSpPr/>
              <p:nvPr/>
            </p:nvGrpSpPr>
            <p:grpSpPr>
              <a:xfrm>
                <a:off x="5867400" y="2419350"/>
                <a:ext cx="685800" cy="182880"/>
                <a:chOff x="5867400" y="2362200"/>
                <a:chExt cx="1143000" cy="304800"/>
              </a:xfrm>
            </p:grpSpPr>
            <p:sp>
              <p:nvSpPr>
                <p:cNvPr id="117" name="Rectangle 116"/>
                <p:cNvSpPr/>
                <p:nvPr/>
              </p:nvSpPr>
              <p:spPr>
                <a:xfrm>
                  <a:off x="5867400" y="2362200"/>
                  <a:ext cx="1143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8" name="Oval 33"/>
                <p:cNvSpPr/>
                <p:nvPr/>
              </p:nvSpPr>
              <p:spPr>
                <a:xfrm>
                  <a:off x="59817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9" name="Oval 118"/>
                <p:cNvSpPr/>
                <p:nvPr/>
              </p:nvSpPr>
              <p:spPr>
                <a:xfrm>
                  <a:off x="6210300" y="2438400"/>
                  <a:ext cx="152400" cy="152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0" name="Rounded Rectangle 119"/>
                <p:cNvSpPr/>
                <p:nvPr/>
              </p:nvSpPr>
              <p:spPr>
                <a:xfrm>
                  <a:off x="6438900" y="2438400"/>
                  <a:ext cx="457200" cy="152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114" name="Rectangle 113"/>
            <p:cNvSpPr/>
            <p:nvPr/>
          </p:nvSpPr>
          <p:spPr>
            <a:xfrm>
              <a:off x="5923057" y="2651098"/>
              <a:ext cx="576470" cy="4419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25" name="Straight Connector 24"/>
          <p:cNvCxnSpPr/>
          <p:nvPr/>
        </p:nvCxnSpPr>
        <p:spPr>
          <a:xfrm rot="5400000">
            <a:off x="6434542"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Group 70"/>
          <p:cNvGrpSpPr/>
          <p:nvPr/>
        </p:nvGrpSpPr>
        <p:grpSpPr>
          <a:xfrm>
            <a:off x="6259834" y="3249086"/>
            <a:ext cx="979166" cy="437080"/>
            <a:chOff x="6248400" y="3581400"/>
            <a:chExt cx="685800" cy="474904"/>
          </a:xfrm>
        </p:grpSpPr>
        <p:sp>
          <p:nvSpPr>
            <p:cNvPr id="105" name="Trapezoid 104"/>
            <p:cNvSpPr/>
            <p:nvPr/>
          </p:nvSpPr>
          <p:spPr>
            <a:xfrm>
              <a:off x="6534854" y="3581400"/>
              <a:ext cx="104071" cy="261176"/>
            </a:xfrm>
            <a:prstGeom prst="trapezoid">
              <a:avLst>
                <a:gd name="adj" fmla="val 1108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6" name="Rectangle 105"/>
            <p:cNvSpPr/>
            <p:nvPr/>
          </p:nvSpPr>
          <p:spPr>
            <a:xfrm>
              <a:off x="6416412"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11" name="Group 64"/>
            <p:cNvGrpSpPr/>
            <p:nvPr/>
          </p:nvGrpSpPr>
          <p:grpSpPr>
            <a:xfrm>
              <a:off x="6248400" y="3868367"/>
              <a:ext cx="685800" cy="187937"/>
              <a:chOff x="4876800" y="4215063"/>
              <a:chExt cx="1219200" cy="280737"/>
            </a:xfrm>
          </p:grpSpPr>
          <p:sp>
            <p:nvSpPr>
              <p:cNvPr id="110" name="Rectangle 109"/>
              <p:cNvSpPr/>
              <p:nvPr/>
            </p:nvSpPr>
            <p:spPr>
              <a:xfrm>
                <a:off x="4876800" y="4215064"/>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1" name="Rectangle 57"/>
              <p:cNvSpPr/>
              <p:nvPr/>
            </p:nvSpPr>
            <p:spPr>
              <a:xfrm>
                <a:off x="4876800" y="4271211"/>
                <a:ext cx="1219200" cy="224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2" name="Rectangle 111"/>
              <p:cNvSpPr/>
              <p:nvPr/>
            </p:nvSpPr>
            <p:spPr>
              <a:xfrm>
                <a:off x="5486400" y="4215063"/>
                <a:ext cx="609600" cy="561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08" name="Rectangle 107"/>
            <p:cNvSpPr/>
            <p:nvPr/>
          </p:nvSpPr>
          <p:spPr>
            <a:xfrm>
              <a:off x="6711616" y="3737118"/>
              <a:ext cx="54572" cy="104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9" name="Rectangle 108"/>
            <p:cNvSpPr/>
            <p:nvPr/>
          </p:nvSpPr>
          <p:spPr>
            <a:xfrm>
              <a:off x="6573792" y="3610635"/>
              <a:ext cx="25618" cy="137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3" name="Group 166"/>
          <p:cNvGrpSpPr/>
          <p:nvPr/>
        </p:nvGrpSpPr>
        <p:grpSpPr>
          <a:xfrm>
            <a:off x="5975183" y="3909041"/>
            <a:ext cx="524462" cy="1770058"/>
            <a:chOff x="4038600" y="3505201"/>
            <a:chExt cx="457200" cy="1543050"/>
          </a:xfrm>
        </p:grpSpPr>
        <p:sp>
          <p:nvSpPr>
            <p:cNvPr id="103" name="Freeform 102"/>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04" name="Freeform 103"/>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grpSp>
        <p:nvGrpSpPr>
          <p:cNvPr id="18" name="Group 125"/>
          <p:cNvGrpSpPr/>
          <p:nvPr/>
        </p:nvGrpSpPr>
        <p:grpSpPr>
          <a:xfrm flipH="1">
            <a:off x="6324825" y="4892405"/>
            <a:ext cx="786691" cy="1398564"/>
            <a:chOff x="7543800" y="1600200"/>
            <a:chExt cx="763221" cy="1447800"/>
          </a:xfrm>
        </p:grpSpPr>
        <p:sp>
          <p:nvSpPr>
            <p:cNvPr id="99" name="Rectangle 98"/>
            <p:cNvSpPr/>
            <p:nvPr/>
          </p:nvSpPr>
          <p:spPr>
            <a:xfrm>
              <a:off x="7543800" y="1600200"/>
              <a:ext cx="762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0" name="Chord 99"/>
            <p:cNvSpPr/>
            <p:nvPr/>
          </p:nvSpPr>
          <p:spPr>
            <a:xfrm rot="7458291">
              <a:off x="8032269" y="1917219"/>
              <a:ext cx="160501" cy="160501"/>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1" name="Rectangle 84"/>
            <p:cNvSpPr/>
            <p:nvPr/>
          </p:nvSpPr>
          <p:spPr>
            <a:xfrm rot="-1800000">
              <a:off x="8154621" y="1863839"/>
              <a:ext cx="152400"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2" name="Rectangle 101"/>
            <p:cNvSpPr/>
            <p:nvPr/>
          </p:nvSpPr>
          <p:spPr>
            <a:xfrm>
              <a:off x="8239125" y="2362200"/>
              <a:ext cx="45719" cy="76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9" name="Freeform 28"/>
          <p:cNvSpPr/>
          <p:nvPr/>
        </p:nvSpPr>
        <p:spPr>
          <a:xfrm>
            <a:off x="5953331" y="4597397"/>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0" name="Freeform 29"/>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19" name="Group 152"/>
          <p:cNvGrpSpPr/>
          <p:nvPr/>
        </p:nvGrpSpPr>
        <p:grpSpPr>
          <a:xfrm>
            <a:off x="7198927" y="5110931"/>
            <a:ext cx="611872" cy="568167"/>
            <a:chOff x="4572000" y="2819400"/>
            <a:chExt cx="1066800" cy="990600"/>
          </a:xfrm>
        </p:grpSpPr>
        <p:sp>
          <p:nvSpPr>
            <p:cNvPr id="93" name="Chord 92"/>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4" name="Rectangle 93"/>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5" name="Trapezoid 94"/>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6" name="Rectangle 95"/>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7" name="Rectangle 96"/>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8" name="Rectangle 97"/>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32" name="Freeform 31"/>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20" name="Group 145"/>
          <p:cNvGrpSpPr/>
          <p:nvPr/>
        </p:nvGrpSpPr>
        <p:grpSpPr>
          <a:xfrm flipH="1">
            <a:off x="8100975" y="5257800"/>
            <a:ext cx="662025" cy="524462"/>
            <a:chOff x="3581400" y="1295400"/>
            <a:chExt cx="577121" cy="457200"/>
          </a:xfrm>
        </p:grpSpPr>
        <p:grpSp>
          <p:nvGrpSpPr>
            <p:cNvPr id="22" name="Group 127"/>
            <p:cNvGrpSpPr/>
            <p:nvPr/>
          </p:nvGrpSpPr>
          <p:grpSpPr>
            <a:xfrm>
              <a:off x="3581400" y="1295400"/>
              <a:ext cx="577121" cy="457200"/>
              <a:chOff x="3581400" y="1295400"/>
              <a:chExt cx="577121" cy="457200"/>
            </a:xfrm>
          </p:grpSpPr>
          <p:sp>
            <p:nvSpPr>
              <p:cNvPr id="89" name="Rectangle 72"/>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0" name="Rounded Rectangle 73"/>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1" name="Chord 90"/>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2" name="Chord 91"/>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88" name="Rectangle 87"/>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35" name="TextBox 34"/>
          <p:cNvSpPr txBox="1"/>
          <p:nvPr/>
        </p:nvSpPr>
        <p:spPr>
          <a:xfrm>
            <a:off x="2514600" y="3255635"/>
            <a:ext cx="1066800" cy="738664"/>
          </a:xfrm>
          <a:prstGeom prst="rect">
            <a:avLst/>
          </a:prstGeom>
          <a:noFill/>
        </p:spPr>
        <p:txBody>
          <a:bodyPr wrap="square" rtlCol="0">
            <a:spAutoFit/>
          </a:bodyPr>
          <a:lstStyle/>
          <a:p>
            <a:pPr algn="ctr"/>
            <a:r>
              <a:rPr lang="en-US" sz="1400" dirty="0" smtClean="0"/>
              <a:t>thermal </a:t>
            </a:r>
          </a:p>
          <a:p>
            <a:pPr algn="ctr"/>
            <a:r>
              <a:rPr lang="en-US" sz="1400" dirty="0" smtClean="0"/>
              <a:t>expansion </a:t>
            </a:r>
          </a:p>
          <a:p>
            <a:pPr algn="ctr"/>
            <a:r>
              <a:rPr lang="en-US" sz="1400" dirty="0" smtClean="0"/>
              <a:t>tank</a:t>
            </a:r>
            <a:endParaRPr lang="en-US" sz="1400" dirty="0"/>
          </a:p>
        </p:txBody>
      </p:sp>
      <p:sp>
        <p:nvSpPr>
          <p:cNvPr id="36" name="Rounded Rectangle 35"/>
          <p:cNvSpPr/>
          <p:nvPr/>
        </p:nvSpPr>
        <p:spPr>
          <a:xfrm>
            <a:off x="2819400" y="4149418"/>
            <a:ext cx="349641" cy="524462"/>
          </a:xfrm>
          <a:prstGeom prst="roundRect">
            <a:avLst>
              <a:gd name="adj" fmla="val 1046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7" name="TextBox 36"/>
          <p:cNvSpPr txBox="1"/>
          <p:nvPr/>
        </p:nvSpPr>
        <p:spPr>
          <a:xfrm>
            <a:off x="4821866" y="6087136"/>
            <a:ext cx="1015543" cy="237464"/>
          </a:xfrm>
          <a:prstGeom prst="rect">
            <a:avLst/>
          </a:prstGeom>
          <a:noFill/>
        </p:spPr>
        <p:txBody>
          <a:bodyPr wrap="square" rtlCol="0">
            <a:spAutoFit/>
          </a:bodyPr>
          <a:lstStyle/>
          <a:p>
            <a:pPr algn="ctr"/>
            <a:r>
              <a:rPr lang="en-US" sz="900" dirty="0" smtClean="0"/>
              <a:t>laundry</a:t>
            </a:r>
            <a:endParaRPr lang="en-US" sz="900" dirty="0"/>
          </a:p>
        </p:txBody>
      </p:sp>
      <p:grpSp>
        <p:nvGrpSpPr>
          <p:cNvPr id="24" name="Group 152"/>
          <p:cNvGrpSpPr/>
          <p:nvPr/>
        </p:nvGrpSpPr>
        <p:grpSpPr>
          <a:xfrm>
            <a:off x="7299446" y="1964802"/>
            <a:ext cx="1311154" cy="855682"/>
            <a:chOff x="5909625" y="2310681"/>
            <a:chExt cx="1311154" cy="855682"/>
          </a:xfrm>
        </p:grpSpPr>
        <p:cxnSp>
          <p:nvCxnSpPr>
            <p:cNvPr id="16" name="Straight Connector 15"/>
            <p:cNvCxnSpPr/>
            <p:nvPr/>
          </p:nvCxnSpPr>
          <p:spPr>
            <a:xfrm rot="5400000">
              <a:off x="5756202" y="2816867"/>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812044" y="2913992"/>
              <a:ext cx="502920"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6" name="Group 218"/>
            <p:cNvGrpSpPr/>
            <p:nvPr/>
          </p:nvGrpSpPr>
          <p:grpSpPr>
            <a:xfrm>
              <a:off x="5909625" y="2310681"/>
              <a:ext cx="1311154" cy="811666"/>
              <a:chOff x="5124450" y="2111829"/>
              <a:chExt cx="1143000" cy="707571"/>
            </a:xfrm>
          </p:grpSpPr>
          <p:sp>
            <p:nvSpPr>
              <p:cNvPr id="121" name="Moon 104"/>
              <p:cNvSpPr/>
              <p:nvPr/>
            </p:nvSpPr>
            <p:spPr>
              <a:xfrm rot="5400000" flipH="1">
                <a:off x="5532664" y="1812472"/>
                <a:ext cx="326571" cy="1143000"/>
              </a:xfrm>
              <a:prstGeom prst="moon">
                <a:avLst>
                  <a:gd name="adj"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22" name="Block Arc 11"/>
              <p:cNvSpPr/>
              <p:nvPr/>
            </p:nvSpPr>
            <p:spPr>
              <a:xfrm flipH="1">
                <a:off x="5178879"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23" name="Block Arc 122"/>
              <p:cNvSpPr/>
              <p:nvPr/>
            </p:nvSpPr>
            <p:spPr>
              <a:xfrm>
                <a:off x="5641982" y="2329543"/>
                <a:ext cx="544286" cy="489857"/>
              </a:xfrm>
              <a:prstGeom prst="blockArc">
                <a:avLst>
                  <a:gd name="adj1" fmla="val 18649797"/>
                  <a:gd name="adj2" fmla="val 21524460"/>
                  <a:gd name="adj3" fmla="val 1143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24"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 name="Straight Connector 16"/>
          <p:cNvCxnSpPr/>
          <p:nvPr/>
        </p:nvCxnSpPr>
        <p:spPr>
          <a:xfrm rot="5400000" flipH="1" flipV="1">
            <a:off x="6039948"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7" name="Group 130"/>
          <p:cNvGrpSpPr/>
          <p:nvPr/>
        </p:nvGrpSpPr>
        <p:grpSpPr>
          <a:xfrm>
            <a:off x="5683859" y="1927989"/>
            <a:ext cx="662025" cy="524462"/>
            <a:chOff x="3581400" y="1295400"/>
            <a:chExt cx="577121" cy="457200"/>
          </a:xfrm>
        </p:grpSpPr>
        <p:grpSp>
          <p:nvGrpSpPr>
            <p:cNvPr id="28" name="Group 127"/>
            <p:cNvGrpSpPr/>
            <p:nvPr/>
          </p:nvGrpSpPr>
          <p:grpSpPr>
            <a:xfrm>
              <a:off x="3581400" y="1295400"/>
              <a:ext cx="577121" cy="457200"/>
              <a:chOff x="3581400" y="1295400"/>
              <a:chExt cx="577121" cy="457200"/>
            </a:xfrm>
          </p:grpSpPr>
          <p:sp>
            <p:nvSpPr>
              <p:cNvPr id="135" name="Rectangle 18"/>
              <p:cNvSpPr/>
              <p:nvPr/>
            </p:nvSpPr>
            <p:spPr>
              <a:xfrm>
                <a:off x="3978639" y="1332875"/>
                <a:ext cx="149902" cy="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6" name="Rounded Rectangle 19"/>
              <p:cNvSpPr/>
              <p:nvPr/>
            </p:nvSpPr>
            <p:spPr>
              <a:xfrm>
                <a:off x="3948659" y="1295400"/>
                <a:ext cx="209862" cy="299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7" name="Chord 136"/>
              <p:cNvSpPr/>
              <p:nvPr/>
            </p:nvSpPr>
            <p:spPr>
              <a:xfrm rot="16200000">
                <a:off x="3581400" y="1371600"/>
                <a:ext cx="3810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8" name="Chord 24"/>
              <p:cNvSpPr/>
              <p:nvPr/>
            </p:nvSpPr>
            <p:spPr>
              <a:xfrm rot="5400000" flipV="1">
                <a:off x="3733800" y="1341009"/>
                <a:ext cx="76200" cy="3810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34" name="Rectangle 133"/>
            <p:cNvSpPr/>
            <p:nvPr/>
          </p:nvSpPr>
          <p:spPr>
            <a:xfrm>
              <a:off x="4019550" y="1371600"/>
              <a:ext cx="7315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42" name="TextBox 41"/>
          <p:cNvSpPr txBox="1"/>
          <p:nvPr/>
        </p:nvSpPr>
        <p:spPr>
          <a:xfrm>
            <a:off x="7162800" y="1447800"/>
            <a:ext cx="1600200"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bathroom 1</a:t>
            </a:r>
            <a:endParaRPr lang="en-US" sz="2000" dirty="0">
              <a:solidFill>
                <a:schemeClr val="tx1">
                  <a:lumMod val="85000"/>
                  <a:lumOff val="15000"/>
                </a:schemeClr>
              </a:solidFill>
              <a:latin typeface="Franklin Gothic Heavy"/>
            </a:endParaRPr>
          </a:p>
        </p:txBody>
      </p:sp>
      <p:grpSp>
        <p:nvGrpSpPr>
          <p:cNvPr id="31" name="Group 144"/>
          <p:cNvGrpSpPr/>
          <p:nvPr/>
        </p:nvGrpSpPr>
        <p:grpSpPr>
          <a:xfrm>
            <a:off x="6716448" y="1847812"/>
            <a:ext cx="220351" cy="960120"/>
            <a:chOff x="3589337" y="2438400"/>
            <a:chExt cx="193677" cy="333375"/>
          </a:xfrm>
        </p:grpSpPr>
        <p:cxnSp>
          <p:nvCxnSpPr>
            <p:cNvPr id="131" name="Straight Connector 130"/>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3" name="Group 30"/>
          <p:cNvGrpSpPr/>
          <p:nvPr/>
        </p:nvGrpSpPr>
        <p:grpSpPr>
          <a:xfrm>
            <a:off x="6510631" y="1465393"/>
            <a:ext cx="611872" cy="568167"/>
            <a:chOff x="4572000" y="2819400"/>
            <a:chExt cx="1066800" cy="990600"/>
          </a:xfrm>
        </p:grpSpPr>
        <p:sp>
          <p:nvSpPr>
            <p:cNvPr id="125" name="Chord 124"/>
            <p:cNvSpPr/>
            <p:nvPr/>
          </p:nvSpPr>
          <p:spPr>
            <a:xfrm rot="16200000">
              <a:off x="4648200" y="2895600"/>
              <a:ext cx="914400" cy="914400"/>
            </a:xfrm>
            <a:prstGeom prst="chord">
              <a:avLst>
                <a:gd name="adj1" fmla="val 5404788"/>
                <a:gd name="adj2" fmla="val 1620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6" name="Rectangle 22"/>
            <p:cNvSpPr/>
            <p:nvPr/>
          </p:nvSpPr>
          <p:spPr>
            <a:xfrm>
              <a:off x="4572000" y="3227313"/>
              <a:ext cx="1066800" cy="948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7" name="Trapezoid 110"/>
            <p:cNvSpPr/>
            <p:nvPr/>
          </p:nvSpPr>
          <p:spPr>
            <a:xfrm>
              <a:off x="4953000" y="2819400"/>
              <a:ext cx="304800" cy="381000"/>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8" name="Rectangle 26"/>
            <p:cNvSpPr/>
            <p:nvPr/>
          </p:nvSpPr>
          <p:spPr>
            <a:xfrm>
              <a:off x="5048250" y="2895600"/>
              <a:ext cx="118110" cy="1181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9" name="Rectangle 28"/>
            <p:cNvSpPr/>
            <p:nvPr/>
          </p:nvSpPr>
          <p:spPr>
            <a:xfrm>
              <a:off x="47515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30" name="Rectangle 113"/>
            <p:cNvSpPr/>
            <p:nvPr/>
          </p:nvSpPr>
          <p:spPr>
            <a:xfrm>
              <a:off x="5361192" y="3048000"/>
              <a:ext cx="762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50" name="Freeform 49"/>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nvGrpSpPr>
          <p:cNvPr id="38" name="Group 214"/>
          <p:cNvGrpSpPr/>
          <p:nvPr/>
        </p:nvGrpSpPr>
        <p:grpSpPr>
          <a:xfrm flipH="1">
            <a:off x="3429358" y="2423058"/>
            <a:ext cx="274640" cy="294398"/>
            <a:chOff x="6858000" y="1953157"/>
            <a:chExt cx="533400" cy="333180"/>
          </a:xfrm>
        </p:grpSpPr>
        <p:sp>
          <p:nvSpPr>
            <p:cNvPr id="74" name="Freeform 73"/>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39" name="Group 212"/>
            <p:cNvGrpSpPr/>
            <p:nvPr/>
          </p:nvGrpSpPr>
          <p:grpSpPr>
            <a:xfrm>
              <a:off x="7196851" y="2198741"/>
              <a:ext cx="194549" cy="87596"/>
              <a:chOff x="7331104" y="2438400"/>
              <a:chExt cx="317384" cy="152400"/>
            </a:xfrm>
          </p:grpSpPr>
          <p:sp>
            <p:nvSpPr>
              <p:cNvPr id="79" name="Rectangle 78"/>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80" name="Straight Connector 63"/>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64"/>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211"/>
            <p:cNvGrpSpPr/>
            <p:nvPr/>
          </p:nvGrpSpPr>
          <p:grpSpPr>
            <a:xfrm>
              <a:off x="6940141" y="1953157"/>
              <a:ext cx="312781" cy="111060"/>
              <a:chOff x="6781800" y="1676400"/>
              <a:chExt cx="838200" cy="457200"/>
            </a:xfrm>
          </p:grpSpPr>
          <p:sp>
            <p:nvSpPr>
              <p:cNvPr id="77" name="Rectangle 76"/>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78" name="Rectangle 77"/>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52" name="TextBox 51"/>
          <p:cNvSpPr txBox="1"/>
          <p:nvPr/>
        </p:nvSpPr>
        <p:spPr>
          <a:xfrm>
            <a:off x="2971800" y="1838980"/>
            <a:ext cx="1223744" cy="523220"/>
          </a:xfrm>
          <a:prstGeom prst="rect">
            <a:avLst/>
          </a:prstGeom>
          <a:noFill/>
        </p:spPr>
        <p:txBody>
          <a:bodyPr wrap="square" rtlCol="0">
            <a:spAutoFit/>
          </a:bodyPr>
          <a:lstStyle/>
          <a:p>
            <a:pPr algn="ctr"/>
            <a:r>
              <a:rPr lang="en-US" sz="1400" dirty="0" smtClean="0"/>
              <a:t>hose</a:t>
            </a:r>
          </a:p>
          <a:p>
            <a:pPr algn="ctr"/>
            <a:r>
              <a:rPr lang="en-US" sz="1400" dirty="0" smtClean="0"/>
              <a:t>spigot</a:t>
            </a:r>
            <a:endParaRPr lang="en-US" sz="1400" dirty="0"/>
          </a:p>
        </p:txBody>
      </p:sp>
      <p:grpSp>
        <p:nvGrpSpPr>
          <p:cNvPr id="41" name="Group 166"/>
          <p:cNvGrpSpPr/>
          <p:nvPr/>
        </p:nvGrpSpPr>
        <p:grpSpPr>
          <a:xfrm>
            <a:off x="3462138" y="5926260"/>
            <a:ext cx="218526" cy="238391"/>
            <a:chOff x="4182648" y="6006664"/>
            <a:chExt cx="190500" cy="207818"/>
          </a:xfrm>
        </p:grpSpPr>
        <p:sp>
          <p:nvSpPr>
            <p:cNvPr id="65" name="Freeform 64"/>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43" name="Group 212"/>
            <p:cNvGrpSpPr/>
            <p:nvPr/>
          </p:nvGrpSpPr>
          <p:grpSpPr>
            <a:xfrm flipH="1">
              <a:off x="4182648" y="6160794"/>
              <a:ext cx="69482" cy="53688"/>
              <a:chOff x="7331104" y="2438400"/>
              <a:chExt cx="317384" cy="152400"/>
            </a:xfrm>
          </p:grpSpPr>
          <p:sp>
            <p:nvSpPr>
              <p:cNvPr id="70" name="Rectangle 69"/>
              <p:cNvSpPr/>
              <p:nvPr/>
            </p:nvSpPr>
            <p:spPr>
              <a:xfrm>
                <a:off x="7335296" y="24384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71" name="Straight Connector 70"/>
              <p:cNvCxnSpPr/>
              <p:nvPr/>
            </p:nvCxnSpPr>
            <p:spPr>
              <a:xfrm rot="10800000" flipH="1">
                <a:off x="7335296" y="25067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H="1">
                <a:off x="7331104" y="2542432"/>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H="1">
                <a:off x="7343688" y="2474184"/>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211"/>
            <p:cNvGrpSpPr/>
            <p:nvPr/>
          </p:nvGrpSpPr>
          <p:grpSpPr>
            <a:xfrm flipH="1">
              <a:off x="4193995" y="6006664"/>
              <a:ext cx="111709" cy="68070"/>
              <a:chOff x="6781800" y="1676400"/>
              <a:chExt cx="838200" cy="457200"/>
            </a:xfrm>
          </p:grpSpPr>
          <p:sp>
            <p:nvSpPr>
              <p:cNvPr id="68" name="Rectangle 67"/>
              <p:cNvSpPr/>
              <p:nvPr/>
            </p:nvSpPr>
            <p:spPr>
              <a:xfrm>
                <a:off x="7086600" y="1905000"/>
                <a:ext cx="2286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69" name="Rectangle 68"/>
              <p:cNvSpPr/>
              <p:nvPr/>
            </p:nvSpPr>
            <p:spPr>
              <a:xfrm>
                <a:off x="6781800" y="1676400"/>
                <a:ext cx="8382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54" name="Freeform 53"/>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5" name="Rounded Rectangle 8"/>
          <p:cNvSpPr/>
          <p:nvPr/>
        </p:nvSpPr>
        <p:spPr>
          <a:xfrm>
            <a:off x="3647885" y="4433501"/>
            <a:ext cx="786692" cy="1827669"/>
          </a:xfrm>
          <a:prstGeom prst="roundRect">
            <a:avLst>
              <a:gd name="adj" fmla="val 87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cxnSp>
        <p:nvCxnSpPr>
          <p:cNvPr id="58" name="Straight Connector 57"/>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52792" y="5509736"/>
            <a:ext cx="1223744" cy="738664"/>
          </a:xfrm>
          <a:prstGeom prst="rect">
            <a:avLst/>
          </a:prstGeom>
          <a:noFill/>
        </p:spPr>
        <p:txBody>
          <a:bodyPr wrap="square" rtlCol="0">
            <a:spAutoFit/>
          </a:bodyPr>
          <a:lstStyle/>
          <a:p>
            <a:pPr algn="ctr"/>
            <a:r>
              <a:rPr lang="en-US" sz="1400" dirty="0"/>
              <a:t>h</a:t>
            </a:r>
            <a:r>
              <a:rPr lang="en-US" sz="1400" dirty="0" smtClean="0"/>
              <a:t>ot </a:t>
            </a:r>
          </a:p>
          <a:p>
            <a:pPr algn="ctr"/>
            <a:r>
              <a:rPr lang="en-US" sz="1400" dirty="0" smtClean="0"/>
              <a:t>water </a:t>
            </a:r>
            <a:br>
              <a:rPr lang="en-US" sz="1400" dirty="0" smtClean="0"/>
            </a:br>
            <a:r>
              <a:rPr lang="en-US" sz="1400" dirty="0" smtClean="0"/>
              <a:t>heater</a:t>
            </a:r>
            <a:endParaRPr lang="en-US" sz="1400" dirty="0"/>
          </a:p>
        </p:txBody>
      </p:sp>
      <p:cxnSp>
        <p:nvCxnSpPr>
          <p:cNvPr id="60" name="Straight Connector 59"/>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7162800" y="5833646"/>
            <a:ext cx="1600200"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bathroom 2</a:t>
            </a:r>
            <a:endParaRPr lang="en-US" sz="2000" dirty="0">
              <a:solidFill>
                <a:schemeClr val="tx1">
                  <a:lumMod val="85000"/>
                  <a:lumOff val="15000"/>
                </a:schemeClr>
              </a:solidFill>
              <a:latin typeface="Franklin Gothic Heavy"/>
            </a:endParaRPr>
          </a:p>
        </p:txBody>
      </p:sp>
      <p:sp>
        <p:nvSpPr>
          <p:cNvPr id="156" name="TextBox 155"/>
          <p:cNvSpPr txBox="1"/>
          <p:nvPr/>
        </p:nvSpPr>
        <p:spPr>
          <a:xfrm>
            <a:off x="6781800" y="2971800"/>
            <a:ext cx="1223744" cy="400110"/>
          </a:xfrm>
          <a:prstGeom prst="rect">
            <a:avLst/>
          </a:prstGeom>
          <a:noFill/>
        </p:spPr>
        <p:txBody>
          <a:bodyPr wrap="square" rtlCol="0">
            <a:spAutoFit/>
          </a:bodyPr>
          <a:lstStyle/>
          <a:p>
            <a:pPr algn="ctr"/>
            <a:r>
              <a:rPr lang="en-US" sz="2000" dirty="0" smtClean="0">
                <a:solidFill>
                  <a:schemeClr val="tx1">
                    <a:lumMod val="85000"/>
                    <a:lumOff val="15000"/>
                  </a:schemeClr>
                </a:solidFill>
                <a:latin typeface="Franklin Gothic Heavy"/>
              </a:rPr>
              <a:t>kitchen</a:t>
            </a:r>
            <a:endParaRPr lang="en-US" sz="2000" dirty="0">
              <a:solidFill>
                <a:schemeClr val="tx1">
                  <a:lumMod val="85000"/>
                  <a:lumOff val="15000"/>
                </a:schemeClr>
              </a:solidFill>
              <a:latin typeface="Franklin Gothic Heavy"/>
            </a:endParaRPr>
          </a:p>
        </p:txBody>
      </p:sp>
      <p:sp>
        <p:nvSpPr>
          <p:cNvPr id="157" name="TextBox 156"/>
          <p:cNvSpPr txBox="1"/>
          <p:nvPr/>
        </p:nvSpPr>
        <p:spPr>
          <a:xfrm>
            <a:off x="7327602" y="4088227"/>
            <a:ext cx="882501" cy="246221"/>
          </a:xfrm>
          <a:prstGeom prst="rect">
            <a:avLst/>
          </a:prstGeom>
          <a:noFill/>
        </p:spPr>
        <p:txBody>
          <a:bodyPr wrap="square" rtlCol="0">
            <a:spAutoFit/>
          </a:bodyPr>
          <a:lstStyle/>
          <a:p>
            <a:pPr algn="ctr"/>
            <a:r>
              <a:rPr lang="en-US" sz="1000" dirty="0" smtClean="0"/>
              <a:t>dishwasher</a:t>
            </a:r>
            <a:endParaRPr lang="en-US" sz="1000" dirty="0"/>
          </a:p>
        </p:txBody>
      </p:sp>
      <p:cxnSp>
        <p:nvCxnSpPr>
          <p:cNvPr id="150" name="Straight Arrow Connector 6"/>
          <p:cNvCxnSpPr/>
          <p:nvPr/>
        </p:nvCxnSpPr>
        <p:spPr>
          <a:xfrm>
            <a:off x="381000" y="4724400"/>
            <a:ext cx="699282" cy="1822"/>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81100" y="4975984"/>
            <a:ext cx="1104900" cy="523220"/>
          </a:xfrm>
          <a:prstGeom prst="rect">
            <a:avLst/>
          </a:prstGeom>
          <a:noFill/>
        </p:spPr>
        <p:txBody>
          <a:bodyPr wrap="square" rtlCol="0">
            <a:spAutoFit/>
          </a:bodyPr>
          <a:lstStyle/>
          <a:p>
            <a:pPr algn="ctr"/>
            <a:r>
              <a:rPr lang="en-US" sz="1400" dirty="0" smtClean="0"/>
              <a:t>pressure regulator</a:t>
            </a:r>
            <a:endParaRPr lang="en-US" sz="1400" dirty="0"/>
          </a:p>
        </p:txBody>
      </p:sp>
      <p:cxnSp>
        <p:nvCxnSpPr>
          <p:cNvPr id="158" name="Straight Connector 157"/>
          <p:cNvCxnSpPr/>
          <p:nvPr/>
        </p:nvCxnSpPr>
        <p:spPr>
          <a:xfrm>
            <a:off x="-176852" y="4876800"/>
            <a:ext cx="265176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5" name="Group 112"/>
          <p:cNvGrpSpPr/>
          <p:nvPr/>
        </p:nvGrpSpPr>
        <p:grpSpPr>
          <a:xfrm>
            <a:off x="1591728" y="4668248"/>
            <a:ext cx="262231" cy="295010"/>
            <a:chOff x="3429000" y="3714750"/>
            <a:chExt cx="228600" cy="257175"/>
          </a:xfrm>
        </p:grpSpPr>
        <p:sp>
          <p:nvSpPr>
            <p:cNvPr id="147" name="Rounded Rectangle 130"/>
            <p:cNvSpPr/>
            <p:nvPr/>
          </p:nvSpPr>
          <p:spPr>
            <a:xfrm>
              <a:off x="3495675" y="3771900"/>
              <a:ext cx="91440" cy="1280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8" name="Rectangle 147"/>
            <p:cNvSpPr>
              <a:spLocks noChangeAspect="1"/>
            </p:cNvSpPr>
            <p:nvPr/>
          </p:nvSpPr>
          <p:spPr>
            <a:xfrm>
              <a:off x="3524250" y="3714750"/>
              <a:ext cx="36576" cy="365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49" name="Rectangle 148"/>
            <p:cNvSpPr/>
            <p:nvPr/>
          </p:nvSpPr>
          <p:spPr>
            <a:xfrm>
              <a:off x="3429000" y="3857625"/>
              <a:ext cx="228600" cy="1143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163" name="Rounded Rectangle 162"/>
          <p:cNvSpPr/>
          <p:nvPr/>
        </p:nvSpPr>
        <p:spPr>
          <a:xfrm>
            <a:off x="5486400" y="1409700"/>
            <a:ext cx="3352800" cy="1524000"/>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6172200" y="3028950"/>
            <a:ext cx="2209800" cy="1390650"/>
          </a:xfrm>
          <a:prstGeom prst="roundRect">
            <a:avLst/>
          </a:prstGeom>
          <a:solidFill>
            <a:schemeClr val="accent2">
              <a:alpha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7" name="Rounded Rectangle 166"/>
          <p:cNvSpPr/>
          <p:nvPr/>
        </p:nvSpPr>
        <p:spPr>
          <a:xfrm>
            <a:off x="6096000" y="4572000"/>
            <a:ext cx="2667000" cy="1828800"/>
          </a:xfrm>
          <a:prstGeom prst="roundRect">
            <a:avLst/>
          </a:prstGeom>
          <a:solidFill>
            <a:schemeClr val="accent6">
              <a:alpha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8" name="Rounded Rectangle 167"/>
          <p:cNvSpPr/>
          <p:nvPr/>
        </p:nvSpPr>
        <p:spPr>
          <a:xfrm>
            <a:off x="3352800" y="4191000"/>
            <a:ext cx="2438400" cy="2209800"/>
          </a:xfrm>
          <a:prstGeom prst="roundRect">
            <a:avLst/>
          </a:prstGeom>
          <a:solidFill>
            <a:schemeClr val="accent3">
              <a:alpha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9" name="Rounded Rectangle 168"/>
          <p:cNvSpPr/>
          <p:nvPr/>
        </p:nvSpPr>
        <p:spPr>
          <a:xfrm>
            <a:off x="3124200" y="1752600"/>
            <a:ext cx="1177158" cy="1066800"/>
          </a:xfrm>
          <a:prstGeom prst="round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0" name="Title 12"/>
          <p:cNvSpPr>
            <a:spLocks noGrp="1"/>
          </p:cNvSpPr>
          <p:nvPr>
            <p:ph type="title"/>
          </p:nvPr>
        </p:nvSpPr>
        <p:spPr>
          <a:xfrm>
            <a:off x="1066800" y="636588"/>
            <a:ext cx="8077200" cy="792162"/>
          </a:xfrm>
        </p:spPr>
        <p:txBody>
          <a:bodyPr>
            <a:normAutofit/>
          </a:bodyPr>
          <a:lstStyle/>
          <a:p>
            <a:r>
              <a:rPr lang="en-US" sz="4000" dirty="0" smtClean="0">
                <a:solidFill>
                  <a:schemeClr val="tx1">
                    <a:lumMod val="50000"/>
                    <a:lumOff val="50000"/>
                  </a:schemeClr>
                </a:solidFill>
                <a:latin typeface="Franklin Gothic Heavy"/>
              </a:rPr>
              <a:t>acquiring </a:t>
            </a:r>
            <a:r>
              <a:rPr lang="en-US" sz="4000" i="1" dirty="0" smtClean="0">
                <a:solidFill>
                  <a:schemeClr val="tx1">
                    <a:lumMod val="50000"/>
                    <a:lumOff val="50000"/>
                  </a:schemeClr>
                </a:solidFill>
                <a:latin typeface="Franklin Gothic Heavy"/>
              </a:rPr>
              <a:t>R</a:t>
            </a:r>
            <a:r>
              <a:rPr lang="en-US" sz="4000" i="1" baseline="-25000" dirty="0" smtClean="0">
                <a:solidFill>
                  <a:schemeClr val="tx1">
                    <a:lumMod val="50000"/>
                    <a:lumOff val="50000"/>
                  </a:schemeClr>
                </a:solidFill>
                <a:latin typeface="Franklin Gothic Heavy"/>
              </a:rPr>
              <a:t>f</a:t>
            </a:r>
            <a:endParaRPr lang="en-US" sz="4000" i="1" baseline="-25000" dirty="0">
              <a:solidFill>
                <a:schemeClr val="tx1">
                  <a:lumMod val="50000"/>
                  <a:lumOff val="50000"/>
                </a:schemeClr>
              </a:solidFill>
              <a:latin typeface="Franklin Gothic Heavy"/>
            </a:endParaRPr>
          </a:p>
        </p:txBody>
      </p:sp>
      <p:graphicFrame>
        <p:nvGraphicFramePr>
          <p:cNvPr id="109571" name="Object 3"/>
          <p:cNvGraphicFramePr>
            <a:graphicFrameLocks noChangeAspect="1"/>
          </p:cNvGraphicFramePr>
          <p:nvPr/>
        </p:nvGraphicFramePr>
        <p:xfrm>
          <a:off x="1447800" y="1676400"/>
          <a:ext cx="4724400" cy="952500"/>
        </p:xfrm>
        <a:graphic>
          <a:graphicData uri="http://schemas.openxmlformats.org/presentationml/2006/ole">
            <mc:AlternateContent xmlns:mc="http://schemas.openxmlformats.org/markup-compatibility/2006">
              <mc:Choice xmlns:v="urn:schemas-microsoft-com:vml" Requires="v">
                <p:oleObj spid="_x0000_s114694" name="Document" r:id="rId6" imgW="6397837" imgH="1305068" progId="Word.Document.12">
                  <p:embed/>
                </p:oleObj>
              </mc:Choice>
              <mc:Fallback>
                <p:oleObj name="Document" r:id="rId6" imgW="6397837" imgH="1305068" progId="Word.Document.12">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676400"/>
                        <a:ext cx="4724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573" name="Object 5"/>
          <p:cNvGraphicFramePr>
            <a:graphicFrameLocks noChangeAspect="1"/>
          </p:cNvGraphicFramePr>
          <p:nvPr/>
        </p:nvGraphicFramePr>
        <p:xfrm>
          <a:off x="1447800" y="2514600"/>
          <a:ext cx="12801600" cy="2590800"/>
        </p:xfrm>
        <a:graphic>
          <a:graphicData uri="http://schemas.openxmlformats.org/presentationml/2006/ole">
            <mc:AlternateContent xmlns:mc="http://schemas.openxmlformats.org/markup-compatibility/2006">
              <mc:Choice xmlns:v="urn:schemas-microsoft-com:vml" Requires="v">
                <p:oleObj spid="_x0000_s114695" name="Document" r:id="rId9" imgW="6397837" imgH="1302184" progId="Word.Document.12">
                  <p:embed/>
                </p:oleObj>
              </mc:Choice>
              <mc:Fallback>
                <p:oleObj name="Document" r:id="rId9" imgW="6397837" imgH="1302184" progId="Word.Document.12">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2514600"/>
                        <a:ext cx="12801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571500" y="555823"/>
          <a:ext cx="8001000" cy="574635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971800" y="609600"/>
            <a:ext cx="5410200" cy="1077218"/>
          </a:xfrm>
          <a:prstGeom prst="rect">
            <a:avLst/>
          </a:prstGeom>
          <a:noFill/>
        </p:spPr>
        <p:txBody>
          <a:bodyPr wrap="square" rtlCol="0">
            <a:spAutoFit/>
          </a:bodyPr>
          <a:lstStyle/>
          <a:p>
            <a:pPr algn="r"/>
            <a:r>
              <a:rPr lang="en-US" sz="3200" dirty="0" smtClean="0">
                <a:solidFill>
                  <a:schemeClr val="tx1">
                    <a:lumMod val="50000"/>
                    <a:lumOff val="50000"/>
                  </a:schemeClr>
                </a:solidFill>
                <a:latin typeface="Franklin Gothic Heavy" pitchFamily="34" charset="0"/>
              </a:rPr>
              <a:t>flow estimation using interpolated </a:t>
            </a:r>
            <a:r>
              <a:rPr lang="en-US" sz="3200" i="1" dirty="0" smtClean="0">
                <a:solidFill>
                  <a:schemeClr val="tx1">
                    <a:lumMod val="50000"/>
                    <a:lumOff val="50000"/>
                  </a:schemeClr>
                </a:solidFill>
                <a:latin typeface="Franklin Gothic Heavy" pitchFamily="34" charset="0"/>
              </a:rPr>
              <a:t>R</a:t>
            </a:r>
            <a:r>
              <a:rPr lang="en-US" sz="3200" i="1" baseline="-25000" dirty="0" smtClean="0">
                <a:solidFill>
                  <a:schemeClr val="tx1">
                    <a:lumMod val="50000"/>
                    <a:lumOff val="50000"/>
                  </a:schemeClr>
                </a:solidFill>
                <a:latin typeface="Franklin Gothic Heavy" pitchFamily="34" charset="0"/>
              </a:rPr>
              <a:t>f</a:t>
            </a:r>
            <a:endParaRPr lang="en-US" sz="3200" i="1" baseline="-25000" dirty="0">
              <a:solidFill>
                <a:schemeClr val="tx1">
                  <a:lumMod val="50000"/>
                  <a:lumOff val="50000"/>
                </a:schemeClr>
              </a:solidFill>
              <a:latin typeface="Franklin Gothic Heavy" pitchFamily="34" charset="0"/>
            </a:endParaRPr>
          </a:p>
        </p:txBody>
      </p:sp>
      <p:cxnSp>
        <p:nvCxnSpPr>
          <p:cNvPr id="7" name="Straight Connector 6"/>
          <p:cNvCxnSpPr/>
          <p:nvPr/>
        </p:nvCxnSpPr>
        <p:spPr>
          <a:xfrm rot="5400000" flipH="1" flipV="1">
            <a:off x="-190500" y="3086100"/>
            <a:ext cx="5105400" cy="0"/>
          </a:xfrm>
          <a:prstGeom prst="line">
            <a:avLst/>
          </a:prstGeom>
          <a:ln w="28575">
            <a:solidFill>
              <a:srgbClr val="FF0000">
                <a:alpha val="52000"/>
              </a:srgb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2514600" y="3886200"/>
            <a:ext cx="6858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52800" y="3276600"/>
            <a:ext cx="2514600" cy="1015663"/>
          </a:xfrm>
          <a:prstGeom prst="rect">
            <a:avLst/>
          </a:prstGeom>
          <a:noFill/>
        </p:spPr>
        <p:txBody>
          <a:bodyPr wrap="square" rtlCol="0">
            <a:spAutoFit/>
          </a:bodyPr>
          <a:lstStyle/>
          <a:p>
            <a:r>
              <a:rPr lang="en-US" sz="2000" b="1" dirty="0" smtClean="0">
                <a:solidFill>
                  <a:srgbClr val="FF0000"/>
                </a:solidFill>
              </a:rPr>
              <a:t>After 5 </a:t>
            </a:r>
            <a:r>
              <a:rPr lang="en-US" sz="2000" b="1" i="1" dirty="0" smtClean="0">
                <a:solidFill>
                  <a:srgbClr val="FF0000"/>
                </a:solidFill>
              </a:rPr>
              <a:t>R</a:t>
            </a:r>
            <a:r>
              <a:rPr lang="en-US" sz="2000" b="1" i="1" baseline="-25000" dirty="0" smtClean="0">
                <a:solidFill>
                  <a:srgbClr val="FF0000"/>
                </a:solidFill>
              </a:rPr>
              <a:t>f</a:t>
            </a:r>
            <a:r>
              <a:rPr lang="en-US" sz="2000" b="1" i="1" dirty="0" smtClean="0">
                <a:solidFill>
                  <a:srgbClr val="FF0000"/>
                </a:solidFill>
              </a:rPr>
              <a:t> </a:t>
            </a:r>
            <a:r>
              <a:rPr lang="en-US" sz="2000" b="1" dirty="0" smtClean="0">
                <a:solidFill>
                  <a:srgbClr val="FF0000"/>
                </a:solidFill>
              </a:rPr>
              <a:t>samples, average error is 0.27 GPM</a:t>
            </a:r>
            <a:endParaRPr lang="en-US"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066800" y="0"/>
            <a:ext cx="12192000" cy="7620000"/>
          </a:xfrm>
          <a:prstGeom prst="rect">
            <a:avLst/>
          </a:prstGeom>
          <a:noFill/>
          <a:ln w="9525">
            <a:noFill/>
            <a:miter lim="800000"/>
            <a:headEnd/>
            <a:tailEnd/>
          </a:ln>
        </p:spPr>
      </p:pic>
      <p:sp>
        <p:nvSpPr>
          <p:cNvPr id="4" name="Title 12"/>
          <p:cNvSpPr txBox="1">
            <a:spLocks/>
          </p:cNvSpPr>
          <p:nvPr/>
        </p:nvSpPr>
        <p:spPr>
          <a:xfrm>
            <a:off x="304800" y="198438"/>
            <a:ext cx="8229600" cy="792162"/>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400" dirty="0" smtClean="0">
                <a:solidFill>
                  <a:schemeClr val="bg1">
                    <a:lumMod val="95000"/>
                  </a:schemeClr>
                </a:solidFill>
                <a:latin typeface="Franklin Gothic Heavy"/>
                <a:ea typeface="+mj-ea"/>
                <a:cs typeface="+mj-cs"/>
              </a:rPr>
              <a:t>future work: </a:t>
            </a:r>
            <a:r>
              <a:rPr lang="en-US" sz="4400" dirty="0" err="1" smtClean="0">
                <a:solidFill>
                  <a:schemeClr val="bg1">
                    <a:lumMod val="95000"/>
                  </a:schemeClr>
                </a:solidFill>
                <a:latin typeface="Franklin Gothic Heavy"/>
                <a:ea typeface="+mj-ea"/>
                <a:cs typeface="+mj-cs"/>
              </a:rPr>
              <a:t>hydrosense</a:t>
            </a:r>
            <a:r>
              <a:rPr lang="en-US" sz="4400" dirty="0" smtClean="0">
                <a:solidFill>
                  <a:schemeClr val="bg1">
                    <a:lumMod val="95000"/>
                  </a:schemeClr>
                </a:solidFill>
                <a:latin typeface="Franklin Gothic Heavy"/>
                <a:ea typeface="+mj-ea"/>
                <a:cs typeface="+mj-cs"/>
              </a:rPr>
              <a:t> 2.0</a:t>
            </a:r>
            <a:endParaRPr kumimoji="0" lang="en-US" sz="4400" b="0" i="0" u="none" strike="noStrike" kern="1200" cap="none" spc="0" normalizeH="0" baseline="0" noProof="0" dirty="0">
              <a:ln>
                <a:noFill/>
              </a:ln>
              <a:solidFill>
                <a:schemeClr val="bg1">
                  <a:lumMod val="95000"/>
                </a:schemeClr>
              </a:solidFill>
              <a:effectLst/>
              <a:uLnTx/>
              <a:uFillTx/>
              <a:latin typeface="Franklin Gothic Heavy"/>
              <a:ea typeface="+mj-ea"/>
              <a:cs typeface="+mj-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42" name="Picture 2" descr="C:\research\projects\HomeSensing\Water\Pictures\2009_09_22 - Tim and Jon at Shwetaks Setting up Shake Sensors\IMG_1038.JPG"/>
          <p:cNvPicPr>
            <a:picLocks noChangeAspect="1" noChangeArrowheads="1"/>
          </p:cNvPicPr>
          <p:nvPr/>
        </p:nvPicPr>
        <p:blipFill>
          <a:blip r:embed="rId3" cstate="print"/>
          <a:srcRect/>
          <a:stretch>
            <a:fillRect/>
          </a:stretch>
        </p:blipFill>
        <p:spPr bwMode="auto">
          <a:xfrm>
            <a:off x="-152400" y="-130175"/>
            <a:ext cx="9317270" cy="6988175"/>
          </a:xfrm>
          <a:prstGeom prst="rect">
            <a:avLst/>
          </a:prstGeom>
          <a:noFill/>
        </p:spPr>
      </p:pic>
      <p:sp>
        <p:nvSpPr>
          <p:cNvPr id="6" name="Title 12"/>
          <p:cNvSpPr txBox="1">
            <a:spLocks/>
          </p:cNvSpPr>
          <p:nvPr/>
        </p:nvSpPr>
        <p:spPr>
          <a:xfrm>
            <a:off x="762000" y="-87312"/>
            <a:ext cx="8229600" cy="792162"/>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400" dirty="0" smtClean="0">
                <a:solidFill>
                  <a:schemeClr val="bg1">
                    <a:lumMod val="95000"/>
                  </a:schemeClr>
                </a:solidFill>
                <a:latin typeface="Franklin Gothic Heavy"/>
                <a:ea typeface="+mj-ea"/>
                <a:cs typeface="+mj-cs"/>
              </a:rPr>
              <a:t>longitudinal data collection</a:t>
            </a:r>
            <a:endParaRPr kumimoji="0" lang="en-US" sz="4400" b="0" i="0" u="none" strike="noStrike" kern="1200" cap="none" spc="0" normalizeH="0" baseline="0" noProof="0" dirty="0">
              <a:ln>
                <a:noFill/>
              </a:ln>
              <a:solidFill>
                <a:schemeClr val="bg1">
                  <a:lumMod val="95000"/>
                </a:schemeClr>
              </a:solidFill>
              <a:effectLst/>
              <a:uLnTx/>
              <a:uFillTx/>
              <a:latin typeface="Franklin Gothic Heavy"/>
              <a:ea typeface="+mj-ea"/>
              <a:cs typeface="+mj-cs"/>
            </a:endParaRPr>
          </a:p>
        </p:txBody>
      </p:sp>
      <p:pic>
        <p:nvPicPr>
          <p:cNvPr id="7" name="Picture 2"/>
          <p:cNvPicPr>
            <a:picLocks noChangeAspect="1" noChangeArrowheads="1"/>
          </p:cNvPicPr>
          <p:nvPr/>
        </p:nvPicPr>
        <p:blipFill>
          <a:blip r:embed="rId4" cstate="print"/>
          <a:srcRect/>
          <a:stretch>
            <a:fillRect/>
          </a:stretch>
        </p:blipFill>
        <p:spPr bwMode="auto">
          <a:xfrm rot="21127878">
            <a:off x="152400" y="1771650"/>
            <a:ext cx="4495800"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3"/>
          <p:cNvPicPr>
            <a:picLocks noChangeAspect="1" noChangeArrowheads="1"/>
          </p:cNvPicPr>
          <p:nvPr/>
        </p:nvPicPr>
        <p:blipFill>
          <a:blip r:embed="rId5" cstate="print"/>
          <a:srcRect l="11726" t="929" r="8876" b="6696"/>
          <a:stretch>
            <a:fillRect/>
          </a:stretch>
        </p:blipFill>
        <p:spPr bwMode="auto">
          <a:xfrm>
            <a:off x="4495800" y="2590800"/>
            <a:ext cx="4338313" cy="378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artialTurnHallEffe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457200" y="342900"/>
            <a:ext cx="822960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projects\HomeSensing\Water\Feedback\RefrigeratorPanel.png"/>
          <p:cNvPicPr/>
          <p:nvPr/>
        </p:nvPicPr>
        <p:blipFill>
          <a:blip r:embed="rId3" cstate="print"/>
          <a:srcRect/>
          <a:stretch>
            <a:fillRect/>
          </a:stretch>
        </p:blipFill>
        <p:spPr bwMode="auto">
          <a:xfrm>
            <a:off x="0" y="0"/>
            <a:ext cx="10009048" cy="6858000"/>
          </a:xfrm>
          <a:prstGeom prst="rect">
            <a:avLst/>
          </a:prstGeom>
          <a:noFill/>
          <a:ln w="9525">
            <a:noFill/>
            <a:miter lim="800000"/>
            <a:headEnd/>
            <a:tailEnd/>
          </a:ln>
        </p:spPr>
      </p:pic>
      <p:sp>
        <p:nvSpPr>
          <p:cNvPr id="11" name="Rectangle 10"/>
          <p:cNvSpPr/>
          <p:nvPr/>
        </p:nvSpPr>
        <p:spPr>
          <a:xfrm>
            <a:off x="3124200" y="1371600"/>
            <a:ext cx="5715000" cy="5293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381000" y="457200"/>
            <a:ext cx="10210800" cy="795528"/>
          </a:xfrm>
          <a:prstGeom prst="rect">
            <a:avLst/>
          </a:prstGeom>
          <a:solidFill>
            <a:schemeClr val="tx1">
              <a:alpha val="55000"/>
            </a:schemeClr>
          </a:solid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400" noProof="0" dirty="0" smtClean="0">
                <a:solidFill>
                  <a:schemeClr val="bg1">
                    <a:lumMod val="95000"/>
                  </a:schemeClr>
                </a:solidFill>
                <a:latin typeface="Franklin Gothic Heavy"/>
                <a:ea typeface="+mj-ea"/>
                <a:cs typeface="+mj-cs"/>
              </a:rPr>
              <a:t>		  </a:t>
            </a:r>
            <a:r>
              <a:rPr kumimoji="0" lang="en-US" sz="4400" b="0" i="0" u="none" strike="noStrike" kern="1200" cap="none" spc="0" normalizeH="0" baseline="0" noProof="0" dirty="0" smtClean="0">
                <a:ln>
                  <a:noFill/>
                </a:ln>
                <a:solidFill>
                  <a:schemeClr val="bg1">
                    <a:lumMod val="95000"/>
                  </a:schemeClr>
                </a:solidFill>
                <a:effectLst/>
                <a:uLnTx/>
                <a:uFillTx/>
                <a:latin typeface="Franklin Gothic Heavy"/>
                <a:ea typeface="+mj-ea"/>
                <a:cs typeface="+mj-cs"/>
              </a:rPr>
              <a:t>water feedback interfaces</a:t>
            </a:r>
            <a:endParaRPr kumimoji="0" lang="en-US" sz="4400" b="0" i="0" u="none" strike="noStrike" kern="1200" cap="none" spc="0" normalizeH="0" baseline="0" noProof="0" dirty="0">
              <a:ln>
                <a:noFill/>
              </a:ln>
              <a:solidFill>
                <a:schemeClr val="bg1">
                  <a:lumMod val="95000"/>
                </a:schemeClr>
              </a:solidFill>
              <a:effectLst/>
              <a:uLnTx/>
              <a:uFillTx/>
              <a:latin typeface="Franklin Gothic Heavy"/>
              <a:ea typeface="+mj-ea"/>
              <a:cs typeface="+mj-cs"/>
            </a:endParaRPr>
          </a:p>
        </p:txBody>
      </p:sp>
      <p:pic>
        <p:nvPicPr>
          <p:cNvPr id="9" name="Picture 8" descr="C:\research\papers\UbiComp2009-ThesisProposalForDoctoralConsortium\TodaysWaterUsage copy.png"/>
          <p:cNvPicPr/>
          <p:nvPr/>
        </p:nvPicPr>
        <p:blipFill>
          <a:blip r:embed="rId4" cstate="print"/>
          <a:srcRect l="2176" t="8021" b="6250"/>
          <a:stretch>
            <a:fillRect/>
          </a:stretch>
        </p:blipFill>
        <p:spPr bwMode="auto">
          <a:xfrm>
            <a:off x="3250754" y="1447800"/>
            <a:ext cx="5487679" cy="2932478"/>
          </a:xfrm>
          <a:prstGeom prst="rect">
            <a:avLst/>
          </a:prstGeom>
          <a:noFill/>
          <a:ln w="9525">
            <a:noFill/>
            <a:miter lim="800000"/>
            <a:headEnd/>
            <a:tailEnd/>
          </a:ln>
        </p:spPr>
      </p:pic>
      <p:pic>
        <p:nvPicPr>
          <p:cNvPr id="10" name="Picture 9" descr="C:\research\projects\HomeSensing\Water\Feedback\appliance_weekly_red.jpg"/>
          <p:cNvPicPr/>
          <p:nvPr/>
        </p:nvPicPr>
        <p:blipFill>
          <a:blip r:embed="rId5" cstate="print"/>
          <a:srcRect l="6608" t="10558" r="35083" b="51169"/>
          <a:stretch>
            <a:fillRect/>
          </a:stretch>
        </p:blipFill>
        <p:spPr bwMode="auto">
          <a:xfrm>
            <a:off x="3421142" y="4648200"/>
            <a:ext cx="5138710" cy="19327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6" name="Picture 8" descr="C:\research\talks\UbiComp2009-HydroSense\JamesFogarty.png"/>
          <p:cNvPicPr>
            <a:picLocks noChangeAspect="1" noChangeArrowheads="1"/>
          </p:cNvPicPr>
          <p:nvPr/>
        </p:nvPicPr>
        <p:blipFill>
          <a:blip r:embed="rId2" cstate="print"/>
          <a:srcRect l="1118" r="2236"/>
          <a:stretch>
            <a:fillRect/>
          </a:stretch>
        </p:blipFill>
        <p:spPr bwMode="auto">
          <a:xfrm>
            <a:off x="3048000" y="3352800"/>
            <a:ext cx="3200400" cy="3722844"/>
          </a:xfrm>
          <a:prstGeom prst="rect">
            <a:avLst/>
          </a:prstGeom>
          <a:noFill/>
        </p:spPr>
      </p:pic>
      <p:pic>
        <p:nvPicPr>
          <p:cNvPr id="114690" name="Picture 2" descr="C:\research\projects\HomeSensing\Water\Pictures\2009_05_31 - Jon's Apartment Installation\IMG_9855 (1280x960).jpg"/>
          <p:cNvPicPr>
            <a:picLocks noChangeAspect="1" noChangeArrowheads="1"/>
          </p:cNvPicPr>
          <p:nvPr/>
        </p:nvPicPr>
        <p:blipFill>
          <a:blip r:embed="rId3" cstate="print"/>
          <a:srcRect t="28125" r="52031"/>
          <a:stretch>
            <a:fillRect/>
          </a:stretch>
        </p:blipFill>
        <p:spPr bwMode="auto">
          <a:xfrm>
            <a:off x="0" y="0"/>
            <a:ext cx="3051322" cy="3429000"/>
          </a:xfrm>
          <a:prstGeom prst="rect">
            <a:avLst/>
          </a:prstGeom>
          <a:noFill/>
        </p:spPr>
      </p:pic>
      <p:pic>
        <p:nvPicPr>
          <p:cNvPr id="114691" name="Picture 3" descr="C:\research\projects\HomeSensing\Water\Pictures\2009_04_14 - Tim and Conor Uncle Deployment\IMG_4916 (1024x768).jpg"/>
          <p:cNvPicPr>
            <a:picLocks noChangeAspect="1" noChangeArrowheads="1"/>
          </p:cNvPicPr>
          <p:nvPr/>
        </p:nvPicPr>
        <p:blipFill>
          <a:blip r:embed="rId4" cstate="print"/>
          <a:srcRect r="25098"/>
          <a:stretch>
            <a:fillRect/>
          </a:stretch>
        </p:blipFill>
        <p:spPr bwMode="auto">
          <a:xfrm>
            <a:off x="6096000" y="0"/>
            <a:ext cx="3424535" cy="3429000"/>
          </a:xfrm>
          <a:prstGeom prst="rect">
            <a:avLst/>
          </a:prstGeom>
          <a:noFill/>
        </p:spPr>
      </p:pic>
      <p:pic>
        <p:nvPicPr>
          <p:cNvPr id="114692" name="Picture 4" descr="C:\research\projects\HomeSensing\Water\Pictures\2009_04_12 - Test Harness Lab Experiment Photographs\IMG_9243 (1024x768).jpg"/>
          <p:cNvPicPr>
            <a:picLocks noChangeAspect="1" noChangeArrowheads="1"/>
          </p:cNvPicPr>
          <p:nvPr/>
        </p:nvPicPr>
        <p:blipFill>
          <a:blip r:embed="rId5" cstate="print"/>
          <a:srcRect l="15820" r="28125" b="17969"/>
          <a:stretch>
            <a:fillRect/>
          </a:stretch>
        </p:blipFill>
        <p:spPr bwMode="auto">
          <a:xfrm>
            <a:off x="6106897" y="3429000"/>
            <a:ext cx="3124217" cy="3429000"/>
          </a:xfrm>
          <a:prstGeom prst="rect">
            <a:avLst/>
          </a:prstGeom>
          <a:noFill/>
        </p:spPr>
      </p:pic>
      <p:pic>
        <p:nvPicPr>
          <p:cNvPr id="114694" name="Picture 6" descr="C:\research\projects\HomeSensing\Water\Pictures\2009_04_16 - Test Harness Photos\IMG_9385 (1024x768).jpg"/>
          <p:cNvPicPr>
            <a:picLocks noChangeAspect="1" noChangeArrowheads="1"/>
          </p:cNvPicPr>
          <p:nvPr/>
        </p:nvPicPr>
        <p:blipFill>
          <a:blip r:embed="rId6" cstate="print"/>
          <a:srcRect l="8431" r="43392" b="27734"/>
          <a:stretch>
            <a:fillRect/>
          </a:stretch>
        </p:blipFill>
        <p:spPr bwMode="auto">
          <a:xfrm>
            <a:off x="0" y="3429000"/>
            <a:ext cx="3048000" cy="3429000"/>
          </a:xfrm>
          <a:prstGeom prst="rect">
            <a:avLst/>
          </a:prstGeom>
          <a:noFill/>
        </p:spPr>
      </p:pic>
      <p:pic>
        <p:nvPicPr>
          <p:cNvPr id="7" name="Picture 2" descr="G:\DSC02993.JPG"/>
          <p:cNvPicPr>
            <a:picLocks noChangeAspect="1" noChangeArrowheads="1"/>
          </p:cNvPicPr>
          <p:nvPr/>
        </p:nvPicPr>
        <p:blipFill>
          <a:blip r:embed="rId7" cstate="print"/>
          <a:srcRect t="7507" b="8033"/>
          <a:stretch>
            <a:fillRect/>
          </a:stretch>
        </p:blipFill>
        <p:spPr bwMode="auto">
          <a:xfrm>
            <a:off x="3048000" y="0"/>
            <a:ext cx="3044952" cy="3429000"/>
          </a:xfrm>
          <a:prstGeom prst="rect">
            <a:avLst/>
          </a:prstGeom>
          <a:noFill/>
        </p:spPr>
      </p:pic>
      <p:sp>
        <p:nvSpPr>
          <p:cNvPr id="8" name="TextBox 7"/>
          <p:cNvSpPr txBox="1"/>
          <p:nvPr/>
        </p:nvSpPr>
        <p:spPr>
          <a:xfrm>
            <a:off x="0" y="2987479"/>
            <a:ext cx="3048000" cy="461665"/>
          </a:xfrm>
          <a:prstGeom prst="rect">
            <a:avLst/>
          </a:prstGeom>
          <a:solidFill>
            <a:schemeClr val="tx1">
              <a:alpha val="50000"/>
            </a:schemeClr>
          </a:solidFill>
        </p:spPr>
        <p:txBody>
          <a:bodyPr wrap="square" rtlCol="0">
            <a:spAutoFit/>
          </a:bodyPr>
          <a:lstStyle/>
          <a:p>
            <a:pPr algn="ctr"/>
            <a:r>
              <a:rPr lang="en-US" sz="2400" dirty="0" smtClean="0">
                <a:solidFill>
                  <a:schemeClr val="bg1"/>
                </a:solidFill>
              </a:rPr>
              <a:t>Jon Froehlich</a:t>
            </a:r>
            <a:endParaRPr lang="en-US" sz="2400" dirty="0">
              <a:solidFill>
                <a:schemeClr val="bg1"/>
              </a:solidFill>
            </a:endParaRPr>
          </a:p>
        </p:txBody>
      </p:sp>
      <p:sp>
        <p:nvSpPr>
          <p:cNvPr id="9" name="TextBox 8"/>
          <p:cNvSpPr txBox="1"/>
          <p:nvPr/>
        </p:nvSpPr>
        <p:spPr>
          <a:xfrm>
            <a:off x="3048000" y="2987479"/>
            <a:ext cx="3048000" cy="461665"/>
          </a:xfrm>
          <a:prstGeom prst="rect">
            <a:avLst/>
          </a:prstGeom>
          <a:solidFill>
            <a:schemeClr val="tx1">
              <a:alpha val="50000"/>
            </a:schemeClr>
          </a:solidFill>
        </p:spPr>
        <p:txBody>
          <a:bodyPr wrap="square" rtlCol="0">
            <a:spAutoFit/>
          </a:bodyPr>
          <a:lstStyle/>
          <a:p>
            <a:pPr algn="ctr"/>
            <a:r>
              <a:rPr lang="en-US" sz="2400" dirty="0" smtClean="0">
                <a:solidFill>
                  <a:schemeClr val="bg1"/>
                </a:solidFill>
              </a:rPr>
              <a:t>Eric Larson</a:t>
            </a:r>
            <a:endParaRPr lang="en-US" sz="2400" dirty="0">
              <a:solidFill>
                <a:schemeClr val="bg1"/>
              </a:solidFill>
            </a:endParaRPr>
          </a:p>
        </p:txBody>
      </p:sp>
      <p:sp>
        <p:nvSpPr>
          <p:cNvPr id="10" name="TextBox 9"/>
          <p:cNvSpPr txBox="1"/>
          <p:nvPr/>
        </p:nvSpPr>
        <p:spPr>
          <a:xfrm>
            <a:off x="6096000" y="2987479"/>
            <a:ext cx="3048000" cy="461665"/>
          </a:xfrm>
          <a:prstGeom prst="rect">
            <a:avLst/>
          </a:prstGeom>
          <a:solidFill>
            <a:schemeClr val="tx1">
              <a:alpha val="50000"/>
            </a:schemeClr>
          </a:solidFill>
        </p:spPr>
        <p:txBody>
          <a:bodyPr wrap="square" rtlCol="0">
            <a:spAutoFit/>
          </a:bodyPr>
          <a:lstStyle/>
          <a:p>
            <a:pPr algn="ctr"/>
            <a:r>
              <a:rPr lang="en-US" sz="2400" dirty="0" smtClean="0">
                <a:solidFill>
                  <a:schemeClr val="bg1"/>
                </a:solidFill>
              </a:rPr>
              <a:t>Tim Campbell</a:t>
            </a:r>
            <a:endParaRPr lang="en-US" sz="2400" dirty="0">
              <a:solidFill>
                <a:schemeClr val="bg1"/>
              </a:solidFill>
            </a:endParaRPr>
          </a:p>
        </p:txBody>
      </p:sp>
      <p:sp>
        <p:nvSpPr>
          <p:cNvPr id="12" name="TextBox 11"/>
          <p:cNvSpPr txBox="1"/>
          <p:nvPr/>
        </p:nvSpPr>
        <p:spPr>
          <a:xfrm>
            <a:off x="0" y="6416479"/>
            <a:ext cx="3048000" cy="461665"/>
          </a:xfrm>
          <a:prstGeom prst="rect">
            <a:avLst/>
          </a:prstGeom>
          <a:solidFill>
            <a:schemeClr val="tx1">
              <a:alpha val="50000"/>
            </a:schemeClr>
          </a:solidFill>
        </p:spPr>
        <p:txBody>
          <a:bodyPr wrap="square" rtlCol="0">
            <a:spAutoFit/>
          </a:bodyPr>
          <a:lstStyle/>
          <a:p>
            <a:pPr algn="ctr"/>
            <a:r>
              <a:rPr lang="en-US" sz="2400" dirty="0" err="1" smtClean="0">
                <a:solidFill>
                  <a:schemeClr val="bg1"/>
                </a:solidFill>
              </a:rPr>
              <a:t>Conor</a:t>
            </a:r>
            <a:r>
              <a:rPr lang="en-US" sz="2400" dirty="0" smtClean="0">
                <a:solidFill>
                  <a:schemeClr val="bg1"/>
                </a:solidFill>
              </a:rPr>
              <a:t> Haggerty</a:t>
            </a:r>
            <a:endParaRPr lang="en-US" sz="2400" dirty="0">
              <a:solidFill>
                <a:schemeClr val="bg1"/>
              </a:solidFill>
            </a:endParaRPr>
          </a:p>
        </p:txBody>
      </p:sp>
      <p:sp>
        <p:nvSpPr>
          <p:cNvPr id="13" name="TextBox 12"/>
          <p:cNvSpPr txBox="1"/>
          <p:nvPr/>
        </p:nvSpPr>
        <p:spPr>
          <a:xfrm>
            <a:off x="3048000" y="6416479"/>
            <a:ext cx="3048000" cy="461665"/>
          </a:xfrm>
          <a:prstGeom prst="rect">
            <a:avLst/>
          </a:prstGeom>
          <a:solidFill>
            <a:schemeClr val="tx1">
              <a:alpha val="50000"/>
            </a:schemeClr>
          </a:solidFill>
        </p:spPr>
        <p:txBody>
          <a:bodyPr wrap="square" rtlCol="0">
            <a:spAutoFit/>
          </a:bodyPr>
          <a:lstStyle/>
          <a:p>
            <a:pPr algn="ctr"/>
            <a:r>
              <a:rPr lang="en-US" sz="2400" dirty="0" smtClean="0">
                <a:solidFill>
                  <a:schemeClr val="bg1"/>
                </a:solidFill>
              </a:rPr>
              <a:t>James Fogarty</a:t>
            </a:r>
            <a:endParaRPr lang="en-US" sz="2400" dirty="0">
              <a:solidFill>
                <a:schemeClr val="bg1"/>
              </a:solidFill>
            </a:endParaRPr>
          </a:p>
        </p:txBody>
      </p:sp>
      <p:sp>
        <p:nvSpPr>
          <p:cNvPr id="14" name="TextBox 13"/>
          <p:cNvSpPr txBox="1"/>
          <p:nvPr/>
        </p:nvSpPr>
        <p:spPr>
          <a:xfrm>
            <a:off x="6096000" y="6416479"/>
            <a:ext cx="3048000" cy="461665"/>
          </a:xfrm>
          <a:prstGeom prst="rect">
            <a:avLst/>
          </a:prstGeom>
          <a:solidFill>
            <a:schemeClr val="tx1">
              <a:alpha val="50000"/>
            </a:schemeClr>
          </a:solidFill>
        </p:spPr>
        <p:txBody>
          <a:bodyPr wrap="square" rtlCol="0">
            <a:spAutoFit/>
          </a:bodyPr>
          <a:lstStyle/>
          <a:p>
            <a:pPr algn="ctr"/>
            <a:r>
              <a:rPr lang="en-US" sz="2400" dirty="0" err="1" smtClean="0">
                <a:solidFill>
                  <a:schemeClr val="bg1"/>
                </a:solidFill>
              </a:rPr>
              <a:t>Shwetak</a:t>
            </a:r>
            <a:r>
              <a:rPr lang="en-US" sz="2400" dirty="0" smtClean="0">
                <a:solidFill>
                  <a:schemeClr val="bg1"/>
                </a:solidFill>
              </a:rPr>
              <a:t> Patel</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C:\research\projects\HomeSensing\Water\Images\WaterSideview3_long.png"/>
          <p:cNvPicPr>
            <a:picLocks noChangeAspect="1" noChangeArrowheads="1"/>
          </p:cNvPicPr>
          <p:nvPr/>
        </p:nvPicPr>
        <p:blipFill>
          <a:blip r:embed="rId3" cstate="print"/>
          <a:srcRect t="3284" b="38438"/>
          <a:stretch>
            <a:fillRect/>
          </a:stretch>
        </p:blipFill>
        <p:spPr bwMode="auto">
          <a:xfrm>
            <a:off x="1" y="-95251"/>
            <a:ext cx="9405153" cy="6953251"/>
          </a:xfrm>
          <a:prstGeom prst="rect">
            <a:avLst/>
          </a:prstGeom>
          <a:noFill/>
        </p:spPr>
      </p:pic>
      <p:sp>
        <p:nvSpPr>
          <p:cNvPr id="13" name="Rectangle 12"/>
          <p:cNvSpPr/>
          <p:nvPr/>
        </p:nvSpPr>
        <p:spPr>
          <a:xfrm>
            <a:off x="666750" y="3404196"/>
            <a:ext cx="8839200" cy="361637"/>
          </a:xfrm>
          <a:prstGeom prst="rect">
            <a:avLst/>
          </a:prstGeom>
        </p:spPr>
        <p:txBody>
          <a:bodyPr wrap="square">
            <a:spAutoFit/>
          </a:bodyPr>
          <a:lstStyle/>
          <a:p>
            <a:pPr>
              <a:lnSpc>
                <a:spcPts val="2080"/>
              </a:lnSpc>
              <a:defRPr/>
            </a:pPr>
            <a:r>
              <a:rPr lang="en-US" sz="2100" dirty="0" smtClean="0">
                <a:solidFill>
                  <a:schemeClr val="tx1">
                    <a:lumMod val="75000"/>
                    <a:lumOff val="25000"/>
                  </a:schemeClr>
                </a:solidFill>
                <a:latin typeface="Franklin Gothic Demi Cond" pitchFamily="34" charset="0"/>
              </a:rPr>
              <a:t>Infrastructure-Mediated Single-Point Sensing of Whole-Home Water Activity</a:t>
            </a:r>
            <a:endParaRPr lang="en-US" sz="2100" dirty="0">
              <a:solidFill>
                <a:schemeClr val="tx1">
                  <a:lumMod val="75000"/>
                  <a:lumOff val="25000"/>
                </a:schemeClr>
              </a:solidFill>
              <a:latin typeface="Franklin Gothic Demi Cond" pitchFamily="34" charset="0"/>
            </a:endParaRPr>
          </a:p>
        </p:txBody>
      </p:sp>
      <p:pic>
        <p:nvPicPr>
          <p:cNvPr id="2052" name="Picture 4" descr="C:\research\projects\HomeSensing\Water\Logo\HydroSense_Logo_Final_CroppedBottom.png"/>
          <p:cNvPicPr>
            <a:picLocks noChangeAspect="1" noChangeArrowheads="1"/>
          </p:cNvPicPr>
          <p:nvPr/>
        </p:nvPicPr>
        <p:blipFill>
          <a:blip r:embed="rId4" cstate="print"/>
          <a:srcRect/>
          <a:stretch>
            <a:fillRect/>
          </a:stretch>
        </p:blipFill>
        <p:spPr bwMode="auto">
          <a:xfrm>
            <a:off x="731520" y="2209800"/>
            <a:ext cx="7680960" cy="1205732"/>
          </a:xfrm>
          <a:prstGeom prst="rect">
            <a:avLst/>
          </a:prstGeom>
          <a:noFill/>
        </p:spPr>
      </p:pic>
      <p:pic>
        <p:nvPicPr>
          <p:cNvPr id="8194" name="Picture 2" descr="C:\research\talks\UbiComp2009-HydroSense\dub logo.png"/>
          <p:cNvPicPr>
            <a:picLocks noChangeAspect="1" noChangeArrowheads="1"/>
          </p:cNvPicPr>
          <p:nvPr/>
        </p:nvPicPr>
        <p:blipFill>
          <a:blip r:embed="rId5" cstate="print">
            <a:lum bright="50000"/>
          </a:blip>
          <a:srcRect/>
          <a:stretch>
            <a:fillRect/>
          </a:stretch>
        </p:blipFill>
        <p:spPr bwMode="auto">
          <a:xfrm>
            <a:off x="152400" y="6137468"/>
            <a:ext cx="786554" cy="402336"/>
          </a:xfrm>
          <a:prstGeom prst="rect">
            <a:avLst/>
          </a:prstGeom>
          <a:noFill/>
        </p:spPr>
      </p:pic>
      <p:grpSp>
        <p:nvGrpSpPr>
          <p:cNvPr id="2" name="Group 20"/>
          <p:cNvGrpSpPr/>
          <p:nvPr/>
        </p:nvGrpSpPr>
        <p:grpSpPr>
          <a:xfrm>
            <a:off x="939808" y="6061268"/>
            <a:ext cx="684455" cy="548443"/>
            <a:chOff x="1371599" y="5757063"/>
            <a:chExt cx="1005841" cy="919609"/>
          </a:xfrm>
        </p:grpSpPr>
        <p:sp>
          <p:nvSpPr>
            <p:cNvPr id="29" name="TextBox 28"/>
            <p:cNvSpPr txBox="1"/>
            <p:nvPr/>
          </p:nvSpPr>
          <p:spPr>
            <a:xfrm>
              <a:off x="1371599" y="5757063"/>
              <a:ext cx="1005840" cy="464462"/>
            </a:xfrm>
            <a:prstGeom prst="rect">
              <a:avLst/>
            </a:prstGeom>
            <a:noFill/>
          </p:spPr>
          <p:txBody>
            <a:bodyPr wrap="square" rtlCol="0">
              <a:spAutoFit/>
            </a:bodyPr>
            <a:lstStyle/>
            <a:p>
              <a:r>
                <a:rPr lang="en-US" sz="1200" b="1" dirty="0" smtClean="0">
                  <a:solidFill>
                    <a:schemeClr val="bg1">
                      <a:lumMod val="50000"/>
                    </a:schemeClr>
                  </a:solidFill>
                </a:rPr>
                <a:t>design:</a:t>
              </a:r>
              <a:endParaRPr lang="en-US" sz="1200" b="1" dirty="0">
                <a:solidFill>
                  <a:schemeClr val="bg1">
                    <a:lumMod val="50000"/>
                  </a:schemeClr>
                </a:solidFill>
              </a:endParaRPr>
            </a:p>
          </p:txBody>
        </p:sp>
        <p:sp>
          <p:nvSpPr>
            <p:cNvPr id="30" name="Rectangle 29"/>
            <p:cNvSpPr/>
            <p:nvPr/>
          </p:nvSpPr>
          <p:spPr>
            <a:xfrm>
              <a:off x="1371600" y="5976798"/>
              <a:ext cx="1005840" cy="464462"/>
            </a:xfrm>
            <a:prstGeom prst="rect">
              <a:avLst/>
            </a:prstGeom>
          </p:spPr>
          <p:txBody>
            <a:bodyPr wrap="square">
              <a:spAutoFit/>
            </a:bodyPr>
            <a:lstStyle/>
            <a:p>
              <a:r>
                <a:rPr lang="en-US" sz="1200" b="1" dirty="0" smtClean="0">
                  <a:solidFill>
                    <a:schemeClr val="bg1">
                      <a:lumMod val="50000"/>
                    </a:schemeClr>
                  </a:solidFill>
                </a:rPr>
                <a:t>use:</a:t>
              </a:r>
            </a:p>
          </p:txBody>
        </p:sp>
        <p:sp>
          <p:nvSpPr>
            <p:cNvPr id="31" name="Rectangle 30"/>
            <p:cNvSpPr/>
            <p:nvPr/>
          </p:nvSpPr>
          <p:spPr>
            <a:xfrm>
              <a:off x="1371600" y="6212210"/>
              <a:ext cx="813186" cy="464462"/>
            </a:xfrm>
            <a:prstGeom prst="rect">
              <a:avLst/>
            </a:prstGeom>
          </p:spPr>
          <p:txBody>
            <a:bodyPr wrap="none">
              <a:spAutoFit/>
            </a:bodyPr>
            <a:lstStyle/>
            <a:p>
              <a:r>
                <a:rPr lang="en-US" sz="1200" b="1" dirty="0" smtClean="0">
                  <a:solidFill>
                    <a:schemeClr val="bg1">
                      <a:lumMod val="50000"/>
                    </a:schemeClr>
                  </a:solidFill>
                </a:rPr>
                <a:t>build:</a:t>
              </a:r>
              <a:endParaRPr lang="en-US" sz="1200" b="1" dirty="0">
                <a:solidFill>
                  <a:schemeClr val="bg1">
                    <a:lumMod val="50000"/>
                  </a:schemeClr>
                </a:solidFill>
              </a:endParaRPr>
            </a:p>
          </p:txBody>
        </p:sp>
      </p:grpSp>
      <p:sp>
        <p:nvSpPr>
          <p:cNvPr id="28" name="Rectangle 27"/>
          <p:cNvSpPr/>
          <p:nvPr/>
        </p:nvSpPr>
        <p:spPr>
          <a:xfrm>
            <a:off x="76200" y="6504801"/>
            <a:ext cx="1451873" cy="276999"/>
          </a:xfrm>
          <a:prstGeom prst="rect">
            <a:avLst/>
          </a:prstGeom>
        </p:spPr>
        <p:txBody>
          <a:bodyPr wrap="square">
            <a:spAutoFit/>
          </a:bodyPr>
          <a:lstStyle/>
          <a:p>
            <a:r>
              <a:rPr lang="en-US" sz="1200" dirty="0" err="1" smtClean="0">
                <a:solidFill>
                  <a:schemeClr val="bg1">
                    <a:lumMod val="50000"/>
                  </a:schemeClr>
                </a:solidFill>
              </a:rPr>
              <a:t>univ</a:t>
            </a:r>
            <a:r>
              <a:rPr lang="en-US" sz="1200" dirty="0" smtClean="0">
                <a:solidFill>
                  <a:schemeClr val="bg1">
                    <a:lumMod val="50000"/>
                  </a:schemeClr>
                </a:solidFill>
              </a:rPr>
              <a:t>. of </a:t>
            </a:r>
            <a:r>
              <a:rPr lang="en-US" sz="1200" dirty="0" err="1" smtClean="0">
                <a:solidFill>
                  <a:schemeClr val="bg1">
                    <a:lumMod val="50000"/>
                  </a:schemeClr>
                </a:solidFill>
              </a:rPr>
              <a:t>washington</a:t>
            </a:r>
            <a:endParaRPr lang="en-US" sz="1200" baseline="30000" dirty="0">
              <a:solidFill>
                <a:schemeClr val="bg1">
                  <a:lumMod val="50000"/>
                </a:schemeClr>
              </a:solidFill>
            </a:endParaRPr>
          </a:p>
        </p:txBody>
      </p:sp>
      <p:grpSp>
        <p:nvGrpSpPr>
          <p:cNvPr id="3" name="Group 15"/>
          <p:cNvGrpSpPr/>
          <p:nvPr/>
        </p:nvGrpSpPr>
        <p:grpSpPr>
          <a:xfrm>
            <a:off x="7391400" y="6172200"/>
            <a:ext cx="1752600" cy="510363"/>
            <a:chOff x="3962400" y="6172200"/>
            <a:chExt cx="1752600" cy="510363"/>
          </a:xfrm>
        </p:grpSpPr>
        <p:pic>
          <p:nvPicPr>
            <p:cNvPr id="8195" name="Picture 3" descr="C:\research\talks\UbiComp2009-HydroSense\CSE Logo.png"/>
            <p:cNvPicPr>
              <a:picLocks noChangeAspect="1" noChangeArrowheads="1"/>
            </p:cNvPicPr>
            <p:nvPr/>
          </p:nvPicPr>
          <p:blipFill>
            <a:blip r:embed="rId6" cstate="print">
              <a:lum bright="30000"/>
            </a:blip>
            <a:srcRect/>
            <a:stretch>
              <a:fillRect/>
            </a:stretch>
          </p:blipFill>
          <p:spPr bwMode="auto">
            <a:xfrm>
              <a:off x="3962400" y="6172200"/>
              <a:ext cx="548640" cy="510363"/>
            </a:xfrm>
            <a:prstGeom prst="rect">
              <a:avLst/>
            </a:prstGeom>
            <a:noFill/>
          </p:spPr>
        </p:pic>
        <p:sp>
          <p:nvSpPr>
            <p:cNvPr id="34" name="Rectangle 33"/>
            <p:cNvSpPr/>
            <p:nvPr/>
          </p:nvSpPr>
          <p:spPr>
            <a:xfrm>
              <a:off x="4486779" y="6198513"/>
              <a:ext cx="1228221" cy="430887"/>
            </a:xfrm>
            <a:prstGeom prst="rect">
              <a:avLst/>
            </a:prstGeom>
          </p:spPr>
          <p:txBody>
            <a:bodyPr wrap="none">
              <a:spAutoFit/>
            </a:bodyPr>
            <a:lstStyle/>
            <a:p>
              <a:r>
                <a:rPr lang="en-US" sz="1100" dirty="0" smtClean="0">
                  <a:solidFill>
                    <a:schemeClr val="bg1">
                      <a:lumMod val="50000"/>
                    </a:schemeClr>
                  </a:solidFill>
                </a:rPr>
                <a:t>computer science</a:t>
              </a:r>
              <a:br>
                <a:rPr lang="en-US" sz="1100" dirty="0" smtClean="0">
                  <a:solidFill>
                    <a:schemeClr val="bg1">
                      <a:lumMod val="50000"/>
                    </a:schemeClr>
                  </a:solidFill>
                </a:rPr>
              </a:br>
              <a:r>
                <a:rPr lang="en-US" sz="1100" dirty="0" smtClean="0">
                  <a:solidFill>
                    <a:schemeClr val="bg1">
                      <a:lumMod val="50000"/>
                    </a:schemeClr>
                  </a:solidFill>
                </a:rPr>
                <a:t>and engineering</a:t>
              </a:r>
            </a:p>
          </p:txBody>
        </p:sp>
      </p:grpSp>
      <p:sp>
        <p:nvSpPr>
          <p:cNvPr id="37" name="TextBox 36"/>
          <p:cNvSpPr txBox="1"/>
          <p:nvPr/>
        </p:nvSpPr>
        <p:spPr>
          <a:xfrm>
            <a:off x="819150" y="4114800"/>
            <a:ext cx="7505700" cy="1405513"/>
          </a:xfrm>
          <a:prstGeom prst="rect">
            <a:avLst/>
          </a:prstGeom>
          <a:noFill/>
        </p:spPr>
        <p:txBody>
          <a:bodyPr wrap="square" rtlCol="0">
            <a:spAutoFit/>
          </a:bodyPr>
          <a:lstStyle/>
          <a:p>
            <a:pPr algn="ctr"/>
            <a:r>
              <a:rPr lang="en-US" sz="2000" b="1" dirty="0" smtClean="0">
                <a:solidFill>
                  <a:schemeClr val="accent1">
                    <a:lumMod val="75000"/>
                  </a:schemeClr>
                </a:solidFill>
                <a:latin typeface="Arial" pitchFamily="34" charset="0"/>
                <a:cs typeface="Arial" pitchFamily="34" charset="0"/>
              </a:rPr>
              <a:t>Jon Froehlich</a:t>
            </a:r>
            <a:r>
              <a:rPr lang="en-US" sz="2000" b="1" baseline="30000" dirty="0" smtClean="0">
                <a:solidFill>
                  <a:schemeClr val="accent1">
                    <a:lumMod val="75000"/>
                  </a:schemeClr>
                </a:solidFill>
                <a:latin typeface="Arial" pitchFamily="34" charset="0"/>
                <a:cs typeface="Arial" pitchFamily="34" charset="0"/>
              </a:rPr>
              <a:t>1</a:t>
            </a:r>
            <a:r>
              <a:rPr lang="en-US" sz="2000" b="1" dirty="0" smtClean="0">
                <a:solidFill>
                  <a:schemeClr val="accent1">
                    <a:lumMod val="75000"/>
                  </a:schemeClr>
                </a:solidFill>
                <a:latin typeface="Arial" pitchFamily="34" charset="0"/>
                <a:cs typeface="Arial" pitchFamily="34" charset="0"/>
              </a:rPr>
              <a:t>, Eric Larson</a:t>
            </a:r>
            <a:r>
              <a:rPr lang="en-US" sz="2000" b="1" baseline="30000" dirty="0" smtClean="0">
                <a:solidFill>
                  <a:schemeClr val="accent1">
                    <a:lumMod val="75000"/>
                  </a:schemeClr>
                </a:solidFill>
                <a:latin typeface="Arial" pitchFamily="34" charset="0"/>
                <a:cs typeface="Arial" pitchFamily="34" charset="0"/>
              </a:rPr>
              <a:t>2</a:t>
            </a:r>
            <a:r>
              <a:rPr lang="en-US" sz="2000" b="1" dirty="0" smtClean="0">
                <a:solidFill>
                  <a:schemeClr val="accent1">
                    <a:lumMod val="75000"/>
                  </a:schemeClr>
                </a:solidFill>
                <a:latin typeface="Arial" pitchFamily="34" charset="0"/>
                <a:cs typeface="Arial" pitchFamily="34" charset="0"/>
              </a:rPr>
              <a:t>, Tim Campbell</a:t>
            </a:r>
            <a:r>
              <a:rPr lang="en-US" sz="2000" b="1" baseline="30000" dirty="0" smtClean="0">
                <a:solidFill>
                  <a:schemeClr val="accent1">
                    <a:lumMod val="75000"/>
                  </a:schemeClr>
                </a:solidFill>
                <a:latin typeface="Arial" pitchFamily="34" charset="0"/>
                <a:cs typeface="Arial" pitchFamily="34" charset="0"/>
              </a:rPr>
              <a:t>3</a:t>
            </a:r>
            <a:r>
              <a:rPr lang="en-US" sz="2000" b="1" dirty="0" smtClean="0">
                <a:solidFill>
                  <a:schemeClr val="accent1">
                    <a:lumMod val="75000"/>
                  </a:schemeClr>
                </a:solidFill>
                <a:latin typeface="Arial" pitchFamily="34" charset="0"/>
                <a:cs typeface="Arial" pitchFamily="34" charset="0"/>
              </a:rPr>
              <a:t>, </a:t>
            </a:r>
            <a:r>
              <a:rPr lang="en-US" sz="2000" b="1" dirty="0" err="1" smtClean="0">
                <a:solidFill>
                  <a:schemeClr val="accent1">
                    <a:lumMod val="75000"/>
                  </a:schemeClr>
                </a:solidFill>
                <a:latin typeface="Arial" pitchFamily="34" charset="0"/>
                <a:cs typeface="Arial" pitchFamily="34" charset="0"/>
              </a:rPr>
              <a:t>Conor</a:t>
            </a:r>
            <a:r>
              <a:rPr lang="en-US" sz="2000" b="1" dirty="0" smtClean="0">
                <a:solidFill>
                  <a:schemeClr val="accent1">
                    <a:lumMod val="75000"/>
                  </a:schemeClr>
                </a:solidFill>
                <a:latin typeface="Arial" pitchFamily="34" charset="0"/>
                <a:cs typeface="Arial" pitchFamily="34" charset="0"/>
              </a:rPr>
              <a:t> Haggerty</a:t>
            </a:r>
            <a:r>
              <a:rPr lang="en-US" sz="2000" b="1" baseline="30000" dirty="0" smtClean="0">
                <a:solidFill>
                  <a:schemeClr val="accent1">
                    <a:lumMod val="75000"/>
                  </a:schemeClr>
                </a:solidFill>
                <a:latin typeface="Arial" pitchFamily="34" charset="0"/>
                <a:cs typeface="Arial" pitchFamily="34" charset="0"/>
              </a:rPr>
              <a:t>4</a:t>
            </a:r>
            <a:r>
              <a:rPr lang="en-US" sz="2000" b="1" dirty="0" smtClean="0">
                <a:solidFill>
                  <a:schemeClr val="accent1">
                    <a:lumMod val="75000"/>
                  </a:schemeClr>
                </a:solidFill>
                <a:latin typeface="Arial" pitchFamily="34" charset="0"/>
                <a:cs typeface="Arial" pitchFamily="34" charset="0"/>
              </a:rPr>
              <a:t>, James Fogarty</a:t>
            </a:r>
            <a:r>
              <a:rPr lang="en-US" sz="2000" b="1" baseline="30000" dirty="0" smtClean="0">
                <a:solidFill>
                  <a:schemeClr val="accent1">
                    <a:lumMod val="75000"/>
                  </a:schemeClr>
                </a:solidFill>
                <a:latin typeface="Arial" pitchFamily="34" charset="0"/>
                <a:cs typeface="Arial" pitchFamily="34" charset="0"/>
              </a:rPr>
              <a:t>1</a:t>
            </a:r>
            <a:r>
              <a:rPr lang="en-US" sz="2000" b="1" dirty="0" smtClean="0">
                <a:solidFill>
                  <a:schemeClr val="accent1">
                    <a:lumMod val="75000"/>
                  </a:schemeClr>
                </a:solidFill>
                <a:latin typeface="Arial" pitchFamily="34" charset="0"/>
                <a:cs typeface="Arial" pitchFamily="34" charset="0"/>
              </a:rPr>
              <a:t>, </a:t>
            </a:r>
            <a:r>
              <a:rPr lang="en-US" sz="2000" b="1" dirty="0" err="1" smtClean="0">
                <a:solidFill>
                  <a:schemeClr val="accent1">
                    <a:lumMod val="75000"/>
                  </a:schemeClr>
                </a:solidFill>
                <a:latin typeface="Arial" pitchFamily="34" charset="0"/>
                <a:cs typeface="Arial" pitchFamily="34" charset="0"/>
              </a:rPr>
              <a:t>Shwetak</a:t>
            </a:r>
            <a:r>
              <a:rPr lang="en-US" sz="2000" b="1" dirty="0" smtClean="0">
                <a:solidFill>
                  <a:schemeClr val="accent1">
                    <a:lumMod val="75000"/>
                  </a:schemeClr>
                </a:solidFill>
                <a:latin typeface="Arial" pitchFamily="34" charset="0"/>
                <a:cs typeface="Arial" pitchFamily="34" charset="0"/>
              </a:rPr>
              <a:t> N. Patel</a:t>
            </a:r>
            <a:r>
              <a:rPr lang="en-US" sz="2000" b="1" baseline="30000" dirty="0" smtClean="0">
                <a:solidFill>
                  <a:schemeClr val="accent1">
                    <a:lumMod val="75000"/>
                  </a:schemeClr>
                </a:solidFill>
                <a:latin typeface="Arial" pitchFamily="34" charset="0"/>
                <a:cs typeface="Arial" pitchFamily="34" charset="0"/>
              </a:rPr>
              <a:t>1,2</a:t>
            </a:r>
          </a:p>
          <a:p>
            <a:pPr algn="ctr"/>
            <a:endParaRPr lang="en-US" sz="2000" baseline="30000" dirty="0" smtClean="0">
              <a:solidFill>
                <a:schemeClr val="accent1">
                  <a:lumMod val="75000"/>
                </a:schemeClr>
              </a:solidFill>
              <a:latin typeface="Arial" pitchFamily="34" charset="0"/>
              <a:cs typeface="Arial" pitchFamily="34" charset="0"/>
            </a:endParaRPr>
          </a:p>
          <a:p>
            <a:pPr algn="ctr"/>
            <a:r>
              <a:rPr lang="en-US" sz="1600" baseline="30000" dirty="0" smtClean="0">
                <a:solidFill>
                  <a:schemeClr val="accent1">
                    <a:lumMod val="75000"/>
                  </a:schemeClr>
                </a:solidFill>
                <a:latin typeface="Arial" pitchFamily="34" charset="0"/>
                <a:cs typeface="Arial" pitchFamily="34" charset="0"/>
              </a:rPr>
              <a:t>1</a:t>
            </a:r>
            <a:r>
              <a:rPr lang="en-US" sz="1600" dirty="0" smtClean="0">
                <a:solidFill>
                  <a:schemeClr val="accent1">
                    <a:lumMod val="75000"/>
                  </a:schemeClr>
                </a:solidFill>
                <a:latin typeface="Arial" pitchFamily="34" charset="0"/>
                <a:cs typeface="Arial" pitchFamily="34" charset="0"/>
              </a:rPr>
              <a:t>Computer Science &amp; Engineering, </a:t>
            </a:r>
            <a:r>
              <a:rPr lang="en-US" sz="1600" baseline="30000" dirty="0" smtClean="0">
                <a:solidFill>
                  <a:schemeClr val="accent1">
                    <a:lumMod val="75000"/>
                  </a:schemeClr>
                </a:solidFill>
                <a:latin typeface="Arial" pitchFamily="34" charset="0"/>
                <a:cs typeface="Arial" pitchFamily="34" charset="0"/>
              </a:rPr>
              <a:t>2</a:t>
            </a:r>
            <a:r>
              <a:rPr lang="en-US" sz="1600" dirty="0" smtClean="0">
                <a:solidFill>
                  <a:schemeClr val="accent1">
                    <a:lumMod val="75000"/>
                  </a:schemeClr>
                </a:solidFill>
                <a:latin typeface="Arial" pitchFamily="34" charset="0"/>
                <a:cs typeface="Arial" pitchFamily="34" charset="0"/>
              </a:rPr>
              <a:t>Electrical Engineering,</a:t>
            </a:r>
          </a:p>
          <a:p>
            <a:pPr algn="ctr"/>
            <a:r>
              <a:rPr lang="en-US" sz="1600" baseline="30000" dirty="0" smtClean="0">
                <a:solidFill>
                  <a:schemeClr val="accent1">
                    <a:lumMod val="75000"/>
                  </a:schemeClr>
                </a:solidFill>
                <a:latin typeface="Arial" pitchFamily="34" charset="0"/>
                <a:cs typeface="Arial" pitchFamily="34" charset="0"/>
              </a:rPr>
              <a:t>3</a:t>
            </a:r>
            <a:r>
              <a:rPr lang="en-US" sz="1600" dirty="0" smtClean="0">
                <a:solidFill>
                  <a:schemeClr val="accent1">
                    <a:lumMod val="75000"/>
                  </a:schemeClr>
                </a:solidFill>
                <a:latin typeface="Arial" pitchFamily="34" charset="0"/>
                <a:cs typeface="Arial" pitchFamily="34" charset="0"/>
              </a:rPr>
              <a:t>Mechanical Engineering, </a:t>
            </a:r>
            <a:r>
              <a:rPr lang="en-US" sz="1600" baseline="30000" dirty="0" smtClean="0">
                <a:solidFill>
                  <a:schemeClr val="accent1">
                    <a:lumMod val="75000"/>
                  </a:schemeClr>
                </a:solidFill>
                <a:latin typeface="Arial" pitchFamily="34" charset="0"/>
                <a:cs typeface="Arial" pitchFamily="34" charset="0"/>
              </a:rPr>
              <a:t>4</a:t>
            </a:r>
            <a:r>
              <a:rPr lang="en-US" sz="1600" dirty="0" smtClean="0">
                <a:solidFill>
                  <a:schemeClr val="accent1">
                    <a:lumMod val="75000"/>
                  </a:schemeClr>
                </a:solidFill>
                <a:latin typeface="Arial" pitchFamily="34" charset="0"/>
                <a:cs typeface="Arial" pitchFamily="34" charset="0"/>
              </a:rPr>
              <a:t>Community, Environment, and Planning</a:t>
            </a:r>
          </a:p>
        </p:txBody>
      </p:sp>
      <p:sp>
        <p:nvSpPr>
          <p:cNvPr id="16" name="Title 12"/>
          <p:cNvSpPr txBox="1">
            <a:spLocks/>
          </p:cNvSpPr>
          <p:nvPr/>
        </p:nvSpPr>
        <p:spPr>
          <a:xfrm>
            <a:off x="0" y="-1524000"/>
            <a:ext cx="9459310" cy="792162"/>
          </a:xfrm>
          <a:prstGeom prst="rect">
            <a:avLst/>
          </a:prstGeom>
          <a:solidFill>
            <a:schemeClr val="tx1">
              <a:alpha val="54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solidFill>
                  <a:schemeClr val="bg1">
                    <a:lumMod val="95000"/>
                  </a:schemeClr>
                </a:solidFill>
                <a:latin typeface="Franklin Gothic Heavy"/>
                <a:ea typeface="+mj-ea"/>
                <a:cs typeface="+mj-cs"/>
              </a:rPr>
              <a:t>thank you</a:t>
            </a:r>
            <a:endParaRPr kumimoji="0" lang="en-US" sz="4400" b="0" i="0" u="none" strike="noStrike" kern="1200" cap="none" spc="0" normalizeH="0" baseline="0" noProof="0" dirty="0">
              <a:ln>
                <a:noFill/>
              </a:ln>
              <a:solidFill>
                <a:schemeClr val="bg1">
                  <a:lumMod val="95000"/>
                </a:schemeClr>
              </a:solidFill>
              <a:effectLst/>
              <a:uLnTx/>
              <a:uFillTx/>
              <a:latin typeface="Franklin Gothic Heavy"/>
              <a:ea typeface="+mj-ea"/>
              <a:cs typeface="+mj-cs"/>
            </a:endParaRPr>
          </a:p>
        </p:txBody>
      </p:sp>
      <p:sp>
        <p:nvSpPr>
          <p:cNvPr id="17" name="TextBox 16"/>
          <p:cNvSpPr txBox="1"/>
          <p:nvPr/>
        </p:nvSpPr>
        <p:spPr>
          <a:xfrm>
            <a:off x="1295400" y="5867400"/>
            <a:ext cx="6553200" cy="1200329"/>
          </a:xfrm>
          <a:prstGeom prst="rect">
            <a:avLst/>
          </a:prstGeom>
          <a:noFill/>
        </p:spPr>
        <p:txBody>
          <a:bodyPr wrap="square" rtlCol="0">
            <a:spAutoFit/>
          </a:bodyPr>
          <a:lstStyle/>
          <a:p>
            <a:pPr algn="ctr"/>
            <a:r>
              <a:rPr lang="en-US" sz="2400" b="1" dirty="0" smtClean="0">
                <a:solidFill>
                  <a:schemeClr val="tx1">
                    <a:lumMod val="65000"/>
                    <a:lumOff val="35000"/>
                  </a:schemeClr>
                </a:solidFill>
              </a:rPr>
              <a:t>jonfroehlich@gmail.com</a:t>
            </a:r>
          </a:p>
          <a:p>
            <a:pPr algn="ctr"/>
            <a:r>
              <a:rPr lang="en-US" sz="2400" b="1" dirty="0" smtClean="0">
                <a:solidFill>
                  <a:schemeClr val="tx1">
                    <a:lumMod val="65000"/>
                    <a:lumOff val="35000"/>
                  </a:schemeClr>
                </a:solidFill>
              </a:rPr>
              <a:t>http://sustain.cs.washington.edu/blog</a:t>
            </a:r>
          </a:p>
          <a:p>
            <a:pPr algn="ctr"/>
            <a:endParaRPr lang="en-US" sz="2400" b="1"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descr="C:\research\talks\UbiComp2009-HydroSense\DIX1.NE.061404.CEL.JPG.jpg"/>
          <p:cNvPicPr>
            <a:picLocks noChangeAspect="1" noChangeArrowheads="1"/>
          </p:cNvPicPr>
          <p:nvPr/>
        </p:nvPicPr>
        <p:blipFill>
          <a:blip r:embed="rId2" cstate="print"/>
          <a:srcRect/>
          <a:stretch>
            <a:fillRect/>
          </a:stretch>
        </p:blipFill>
        <p:spPr bwMode="auto">
          <a:xfrm>
            <a:off x="0" y="381000"/>
            <a:ext cx="9144000" cy="6016625"/>
          </a:xfrm>
          <a:prstGeom prst="rect">
            <a:avLst/>
          </a:prstGeom>
          <a:noFill/>
        </p:spPr>
      </p:pic>
      <p:pic>
        <p:nvPicPr>
          <p:cNvPr id="113667" name="Picture 3" descr="C:\research\talks\UbiComp2009-HydroSense\Ambulate.jpg"/>
          <p:cNvPicPr>
            <a:picLocks noChangeAspect="1" noChangeArrowheads="1"/>
          </p:cNvPicPr>
          <p:nvPr/>
        </p:nvPicPr>
        <p:blipFill>
          <a:blip r:embed="rId3" cstate="print"/>
          <a:srcRect/>
          <a:stretch>
            <a:fillRect/>
          </a:stretch>
        </p:blipFill>
        <p:spPr bwMode="auto">
          <a:xfrm rot="21063459">
            <a:off x="838200" y="1524000"/>
            <a:ext cx="2895600" cy="2895600"/>
          </a:xfrm>
          <a:prstGeom prst="rect">
            <a:avLst/>
          </a:prstGeom>
          <a:noFill/>
        </p:spPr>
      </p:pic>
      <p:pic>
        <p:nvPicPr>
          <p:cNvPr id="113668" name="Picture 4" descr="C:\research\talks\UbiComp2009-HydroSense\photo 5.jpg"/>
          <p:cNvPicPr>
            <a:picLocks noChangeAspect="1" noChangeArrowheads="1"/>
          </p:cNvPicPr>
          <p:nvPr/>
        </p:nvPicPr>
        <p:blipFill>
          <a:blip r:embed="rId4" cstate="print"/>
          <a:srcRect/>
          <a:stretch>
            <a:fillRect/>
          </a:stretch>
        </p:blipFill>
        <p:spPr bwMode="auto">
          <a:xfrm>
            <a:off x="4419600" y="3276600"/>
            <a:ext cx="2120900" cy="2827867"/>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C:\research\projects\HomeSensing\Water\Pictures\2009_03_15 - Pressure Sensor at Landay's House\IMG_8969 (768x1024).jpg"/>
          <p:cNvPicPr>
            <a:picLocks noChangeAspect="1" noChangeArrowheads="1"/>
          </p:cNvPicPr>
          <p:nvPr/>
        </p:nvPicPr>
        <p:blipFill>
          <a:blip r:embed="rId3" cstate="print"/>
          <a:srcRect/>
          <a:stretch>
            <a:fillRect/>
          </a:stretch>
        </p:blipFill>
        <p:spPr bwMode="auto">
          <a:xfrm>
            <a:off x="342900" y="257175"/>
            <a:ext cx="8458200" cy="6343650"/>
          </a:xfrm>
          <a:prstGeom prst="rect">
            <a:avLst/>
          </a:prstGeom>
          <a:noFill/>
        </p:spPr>
      </p:pic>
      <p:sp>
        <p:nvSpPr>
          <p:cNvPr id="3" name="Oval 2"/>
          <p:cNvSpPr/>
          <p:nvPr/>
        </p:nvSpPr>
        <p:spPr>
          <a:xfrm>
            <a:off x="2057400" y="5715000"/>
            <a:ext cx="5486400" cy="91440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1676400"/>
            <a:ext cx="4038600" cy="3886200"/>
          </a:xfrm>
        </p:spPr>
        <p:txBody>
          <a:bodyPr>
            <a:normAutofit fontScale="92500" lnSpcReduction="20000"/>
          </a:bodyPr>
          <a:lstStyle/>
          <a:p>
            <a:r>
              <a:rPr lang="en-US" sz="2800" dirty="0" smtClean="0"/>
              <a:t>single-point pressure-based sensor of water usage</a:t>
            </a:r>
          </a:p>
          <a:p>
            <a:pPr>
              <a:buNone/>
            </a:pPr>
            <a:endParaRPr lang="en-US" sz="2800" dirty="0" smtClean="0"/>
          </a:p>
          <a:p>
            <a:r>
              <a:rPr lang="en-US" sz="2800" dirty="0" smtClean="0"/>
              <a:t>identifies water usage activity down to fixture level (e.g., toilet)</a:t>
            </a:r>
          </a:p>
          <a:p>
            <a:pPr>
              <a:buNone/>
            </a:pPr>
            <a:endParaRPr lang="en-US" sz="2800" dirty="0" smtClean="0"/>
          </a:p>
          <a:p>
            <a:r>
              <a:rPr lang="en-US" sz="2800" dirty="0" smtClean="0"/>
              <a:t>provides estimates of flow at each fixture</a:t>
            </a:r>
            <a:endParaRPr lang="en-US" sz="2800" dirty="0"/>
          </a:p>
        </p:txBody>
      </p:sp>
      <p:pic>
        <p:nvPicPr>
          <p:cNvPr id="9218" name="Picture 2" descr="C:\research\projects\HomeSensing\Water\Pictures\2009_04_14 - Jon's Home Deployment\IMG_9318 (768x1024).jpg"/>
          <p:cNvPicPr>
            <a:picLocks noChangeAspect="1" noChangeArrowheads="1"/>
          </p:cNvPicPr>
          <p:nvPr/>
        </p:nvPicPr>
        <p:blipFill>
          <a:blip r:embed="rId3" cstate="print"/>
          <a:srcRect/>
          <a:stretch>
            <a:fillRect/>
          </a:stretch>
        </p:blipFill>
        <p:spPr bwMode="auto">
          <a:xfrm>
            <a:off x="609600" y="1219200"/>
            <a:ext cx="3901440" cy="5201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2"/>
          <p:cNvSpPr txBox="1">
            <a:spLocks/>
          </p:cNvSpPr>
          <p:nvPr/>
        </p:nvSpPr>
        <p:spPr>
          <a:xfrm>
            <a:off x="304800" y="198438"/>
            <a:ext cx="8229600" cy="7921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2">
                    <a:lumMod val="60000"/>
                    <a:lumOff val="40000"/>
                  </a:schemeClr>
                </a:solidFill>
                <a:effectLst/>
                <a:uLnTx/>
                <a:uFillTx/>
                <a:latin typeface="Franklin Gothic Heavy"/>
                <a:ea typeface="+mj-ea"/>
                <a:cs typeface="+mj-cs"/>
              </a:rPr>
              <a:t>hydro</a:t>
            </a:r>
            <a:r>
              <a:rPr kumimoji="0" lang="en-US" sz="4400" b="0" i="0" u="none" strike="noStrike" kern="1200" cap="none" spc="0" normalizeH="0" baseline="0" noProof="0" dirty="0" err="1" smtClean="0">
                <a:ln>
                  <a:noFill/>
                </a:ln>
                <a:solidFill>
                  <a:schemeClr val="tx1">
                    <a:lumMod val="50000"/>
                    <a:lumOff val="50000"/>
                  </a:schemeClr>
                </a:solidFill>
                <a:effectLst/>
                <a:uLnTx/>
                <a:uFillTx/>
                <a:latin typeface="Franklin Gothic Heavy"/>
                <a:ea typeface="+mj-ea"/>
                <a:cs typeface="+mj-cs"/>
              </a:rPr>
              <a:t>sense</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flow estimation</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762000" y="1066800"/>
            <a:ext cx="7391400" cy="52123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esearch\projects\HomeSensing\Water\Pictures\2009_05_15 - Leah's Parents Pipes\IMG_9648.JPG"/>
          <p:cNvPicPr>
            <a:picLocks noChangeAspect="1" noChangeArrowheads="1"/>
          </p:cNvPicPr>
          <p:nvPr/>
        </p:nvPicPr>
        <p:blipFill>
          <a:blip r:embed="rId5" cstate="print"/>
          <a:srcRect t="44021"/>
          <a:stretch>
            <a:fillRect/>
          </a:stretch>
        </p:blipFill>
        <p:spPr bwMode="auto">
          <a:xfrm>
            <a:off x="-1" y="0"/>
            <a:ext cx="9188571" cy="6858000"/>
          </a:xfrm>
          <a:prstGeom prst="rect">
            <a:avLst/>
          </a:prstGeom>
          <a:noFill/>
        </p:spPr>
      </p:pic>
      <p:cxnSp>
        <p:nvCxnSpPr>
          <p:cNvPr id="4" name="Straight Arrow Connector 3"/>
          <p:cNvCxnSpPr/>
          <p:nvPr/>
        </p:nvCxnSpPr>
        <p:spPr>
          <a:xfrm rot="5400000">
            <a:off x="3314699" y="3848100"/>
            <a:ext cx="685800" cy="609600"/>
          </a:xfrm>
          <a:prstGeom prst="straightConnector1">
            <a:avLst/>
          </a:prstGeom>
          <a:ln w="57150">
            <a:solidFill>
              <a:schemeClr val="bg1"/>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90600" y="4602540"/>
            <a:ext cx="3581400" cy="1569660"/>
          </a:xfrm>
          <a:prstGeom prst="rect">
            <a:avLst/>
          </a:prstGeom>
          <a:noFill/>
        </p:spPr>
        <p:txBody>
          <a:bodyPr wrap="square" rtlCol="0">
            <a:spAutoFit/>
          </a:bodyPr>
          <a:lstStyle/>
          <a:p>
            <a:pPr algn="ctr"/>
            <a:r>
              <a:rPr lang="en-US" sz="3200" dirty="0" smtClean="0">
                <a:solidFill>
                  <a:schemeClr val="bg1"/>
                </a:solidFill>
              </a:rPr>
              <a:t>traditional inline </a:t>
            </a:r>
          </a:p>
          <a:p>
            <a:pPr algn="ctr"/>
            <a:r>
              <a:rPr lang="en-US" sz="3200" dirty="0" smtClean="0">
                <a:solidFill>
                  <a:schemeClr val="bg1"/>
                </a:solidFill>
              </a:rPr>
              <a:t>water meter</a:t>
            </a:r>
          </a:p>
          <a:p>
            <a:pPr algn="ctr"/>
            <a:endParaRPr lang="en-US" sz="3200" dirty="0">
              <a:solidFill>
                <a:schemeClr val="bg1"/>
              </a:solidFill>
            </a:endParaRPr>
          </a:p>
        </p:txBody>
      </p:sp>
      <p:sp>
        <p:nvSpPr>
          <p:cNvPr id="7" name="TextBox 6"/>
          <p:cNvSpPr txBox="1"/>
          <p:nvPr/>
        </p:nvSpPr>
        <p:spPr>
          <a:xfrm>
            <a:off x="5257800" y="1143000"/>
            <a:ext cx="3733800" cy="3581400"/>
          </a:xfrm>
          <a:prstGeom prst="rect">
            <a:avLst/>
          </a:prstGeom>
          <a:solidFill>
            <a:schemeClr val="tx1">
              <a:alpha val="55000"/>
            </a:schemeClr>
          </a:solidFill>
        </p:spPr>
        <p:txBody>
          <a:bodyPr vert="horz" lIns="91440" tIns="45720" rIns="91440" bIns="45720" rtlCol="0" anchor="t">
            <a:noAutofit/>
          </a:bodyPr>
          <a:lstStyle/>
          <a:p>
            <a:pPr>
              <a:spcBef>
                <a:spcPct val="0"/>
              </a:spcBef>
            </a:pPr>
            <a:r>
              <a:rPr lang="en-US" sz="2400" dirty="0" smtClean="0">
                <a:solidFill>
                  <a:schemeClr val="bg1">
                    <a:lumMod val="95000"/>
                  </a:schemeClr>
                </a:solidFill>
                <a:latin typeface="Franklin Gothic Heavy"/>
                <a:ea typeface="+mj-ea"/>
                <a:cs typeface="+mj-cs"/>
              </a:rPr>
              <a:t>typical water meters</a:t>
            </a:r>
          </a:p>
          <a:p>
            <a:pPr>
              <a:spcBef>
                <a:spcPct val="0"/>
              </a:spcBef>
            </a:pPr>
            <a:endParaRPr lang="en-US" sz="2400" dirty="0" smtClean="0">
              <a:solidFill>
                <a:schemeClr val="bg1">
                  <a:lumMod val="95000"/>
                </a:schemeClr>
              </a:solidFill>
              <a:latin typeface="Franklin Gothic Heavy"/>
              <a:ea typeface="+mj-ea"/>
              <a:cs typeface="+mj-cs"/>
            </a:endParaRPr>
          </a:p>
          <a:p>
            <a:pPr>
              <a:spcBef>
                <a:spcPct val="0"/>
              </a:spcBef>
              <a:buFontTx/>
              <a:buChar char="-"/>
            </a:pPr>
            <a:r>
              <a:rPr lang="en-US" sz="2400" dirty="0" smtClean="0">
                <a:solidFill>
                  <a:schemeClr val="bg1">
                    <a:lumMod val="95000"/>
                  </a:schemeClr>
                </a:solidFill>
                <a:latin typeface="Franklin Gothic Heavy"/>
              </a:rPr>
              <a:t> only provide aggregate information on water usage</a:t>
            </a:r>
          </a:p>
          <a:p>
            <a:pPr>
              <a:spcBef>
                <a:spcPct val="0"/>
              </a:spcBef>
              <a:buFontTx/>
              <a:buChar char="-"/>
            </a:pPr>
            <a:endParaRPr lang="en-US" sz="2400" dirty="0" smtClean="0">
              <a:solidFill>
                <a:schemeClr val="bg1">
                  <a:lumMod val="95000"/>
                </a:schemeClr>
              </a:solidFill>
              <a:latin typeface="Franklin Gothic Heavy"/>
              <a:ea typeface="+mj-ea"/>
              <a:cs typeface="+mj-cs"/>
            </a:endParaRPr>
          </a:p>
          <a:p>
            <a:pPr>
              <a:spcBef>
                <a:spcPct val="0"/>
              </a:spcBef>
              <a:buFontTx/>
              <a:buChar char="-"/>
            </a:pPr>
            <a:r>
              <a:rPr lang="en-US" sz="2400" dirty="0" smtClean="0">
                <a:solidFill>
                  <a:schemeClr val="bg1">
                    <a:lumMod val="95000"/>
                  </a:schemeClr>
                </a:solidFill>
                <a:latin typeface="Franklin Gothic Heavy"/>
                <a:ea typeface="+mj-ea"/>
                <a:cs typeface="+mj-cs"/>
              </a:rPr>
              <a:t> require pipe modification for installation</a:t>
            </a:r>
          </a:p>
          <a:p>
            <a:pPr>
              <a:spcBef>
                <a:spcPct val="0"/>
              </a:spcBef>
              <a:buFontTx/>
              <a:buChar char="-"/>
            </a:pPr>
            <a:endParaRPr lang="en-US" sz="2400" dirty="0" smtClean="0">
              <a:solidFill>
                <a:schemeClr val="bg1">
                  <a:lumMod val="95000"/>
                </a:schemeClr>
              </a:solidFill>
              <a:latin typeface="Franklin Gothic Heavy"/>
              <a:ea typeface="+mj-ea"/>
              <a:cs typeface="+mj-cs"/>
            </a:endParaRPr>
          </a:p>
        </p:txBody>
      </p:sp>
      <p:pic>
        <p:nvPicPr>
          <p:cNvPr id="6" name="EasyToInstallShortened.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533400" y="2286000"/>
            <a:ext cx="5829300"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7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p:cTn id="15"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matched filtering</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419600" y="2057400"/>
            <a:ext cx="3495675" cy="19621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print"/>
          <a:srcRect/>
          <a:stretch>
            <a:fillRect/>
          </a:stretch>
        </p:blipFill>
        <p:spPr bwMode="auto">
          <a:xfrm>
            <a:off x="808704" y="4210050"/>
            <a:ext cx="7553325" cy="1962150"/>
          </a:xfrm>
          <a:prstGeom prst="rect">
            <a:avLst/>
          </a:prstGeom>
          <a:noFill/>
          <a:ln w="9525">
            <a:noFill/>
            <a:miter lim="800000"/>
            <a:headEnd/>
            <a:tailEnd/>
          </a:ln>
          <a:effectLst/>
        </p:spPr>
      </p:pic>
      <p:grpSp>
        <p:nvGrpSpPr>
          <p:cNvPr id="3" name="Group 7"/>
          <p:cNvGrpSpPr/>
          <p:nvPr/>
        </p:nvGrpSpPr>
        <p:grpSpPr>
          <a:xfrm>
            <a:off x="838200" y="2046954"/>
            <a:ext cx="8028036" cy="4506246"/>
            <a:chOff x="1115964" y="2046954"/>
            <a:chExt cx="8028036" cy="4506246"/>
          </a:xfrm>
        </p:grpSpPr>
        <p:pic>
          <p:nvPicPr>
            <p:cNvPr id="2051" name="Picture 3"/>
            <p:cNvPicPr>
              <a:picLocks noChangeAspect="1" noChangeArrowheads="1"/>
            </p:cNvPicPr>
            <p:nvPr/>
          </p:nvPicPr>
          <p:blipFill>
            <a:blip r:embed="rId5" cstate="print"/>
            <a:srcRect/>
            <a:stretch>
              <a:fillRect/>
            </a:stretch>
          </p:blipFill>
          <p:spPr bwMode="auto">
            <a:xfrm>
              <a:off x="1115964" y="2046954"/>
              <a:ext cx="3495675" cy="1962150"/>
            </a:xfrm>
            <a:prstGeom prst="rect">
              <a:avLst/>
            </a:prstGeom>
            <a:noFill/>
            <a:ln w="9525">
              <a:noFill/>
              <a:miter lim="800000"/>
              <a:headEnd/>
              <a:tailEnd/>
            </a:ln>
            <a:effectLst/>
          </p:spPr>
        </p:pic>
        <p:sp>
          <p:nvSpPr>
            <p:cNvPr id="7" name="Rectangle 6"/>
            <p:cNvSpPr/>
            <p:nvPr/>
          </p:nvSpPr>
          <p:spPr>
            <a:xfrm>
              <a:off x="1219200" y="3962400"/>
              <a:ext cx="79248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1"/>
          <p:cNvGrpSpPr/>
          <p:nvPr/>
        </p:nvGrpSpPr>
        <p:grpSpPr>
          <a:xfrm>
            <a:off x="4648200" y="4343400"/>
            <a:ext cx="3124200" cy="1384995"/>
            <a:chOff x="4648200" y="4343400"/>
            <a:chExt cx="3124200" cy="1384995"/>
          </a:xfrm>
        </p:grpSpPr>
        <p:sp>
          <p:nvSpPr>
            <p:cNvPr id="9" name="TextBox 8"/>
            <p:cNvSpPr txBox="1"/>
            <p:nvPr/>
          </p:nvSpPr>
          <p:spPr>
            <a:xfrm>
              <a:off x="6096000" y="4343400"/>
              <a:ext cx="1676400" cy="1384995"/>
            </a:xfrm>
            <a:prstGeom prst="rect">
              <a:avLst/>
            </a:prstGeom>
            <a:noFill/>
          </p:spPr>
          <p:txBody>
            <a:bodyPr wrap="square" rtlCol="0">
              <a:spAutoFit/>
            </a:bodyPr>
            <a:lstStyle/>
            <a:p>
              <a:pPr algn="ctr"/>
              <a:r>
                <a:rPr lang="en-US" sz="2800" dirty="0" smtClean="0"/>
                <a:t>save maximum</a:t>
              </a:r>
            </a:p>
            <a:p>
              <a:pPr algn="ctr"/>
              <a:r>
                <a:rPr lang="en-US" sz="2800" dirty="0" smtClean="0"/>
                <a:t>similarity</a:t>
              </a:r>
              <a:endParaRPr lang="en-US" sz="2800" dirty="0"/>
            </a:p>
          </p:txBody>
        </p:sp>
        <p:cxnSp>
          <p:nvCxnSpPr>
            <p:cNvPr id="11" name="Straight Arrow Connector 10"/>
            <p:cNvCxnSpPr/>
            <p:nvPr/>
          </p:nvCxnSpPr>
          <p:spPr>
            <a:xfrm rot="10800000" flipV="1">
              <a:off x="4648200" y="4876800"/>
              <a:ext cx="13716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789036" y="5746956"/>
            <a:ext cx="76962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386834" y="4958834"/>
            <a:ext cx="1752600" cy="369332"/>
          </a:xfrm>
          <a:prstGeom prst="rect">
            <a:avLst/>
          </a:prstGeom>
          <a:noFill/>
        </p:spPr>
        <p:txBody>
          <a:bodyPr wrap="square" rtlCol="0">
            <a:spAutoFit/>
          </a:bodyPr>
          <a:lstStyle/>
          <a:p>
            <a:pPr algn="ctr"/>
            <a:r>
              <a:rPr lang="en-US" b="1" dirty="0" smtClean="0"/>
              <a:t>similarity</a:t>
            </a:r>
            <a:endParaRPr lang="en-US" b="1" dirty="0"/>
          </a:p>
        </p:txBody>
      </p:sp>
      <p:cxnSp>
        <p:nvCxnSpPr>
          <p:cNvPr id="14" name="Straight Connector 13"/>
          <p:cNvCxnSpPr/>
          <p:nvPr/>
        </p:nvCxnSpPr>
        <p:spPr>
          <a:xfrm rot="5400000">
            <a:off x="98534" y="5219700"/>
            <a:ext cx="17526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1.85185E-6 L 0.61667 -1.85185E-6 " pathEditMode="relative" rAng="0" ptsTypes="AA">
                                      <p:cBhvr>
                                        <p:cTn id="6" dur="5000" fill="hold"/>
                                        <p:tgtEl>
                                          <p:spTgt spid="3"/>
                                        </p:tgtEl>
                                        <p:attrNameLst>
                                          <p:attrName>ppt_x</p:attrName>
                                          <p:attrName>ppt_y</p:attrName>
                                        </p:attrNameLst>
                                      </p:cBhvr>
                                      <p:rCtr x="308" y="0"/>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795338" y="4210050"/>
            <a:ext cx="7553325" cy="19621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smtClean="0"/>
              <a:t>matched filtering</a:t>
            </a:r>
            <a:endParaRPr lang="en-US" dirty="0"/>
          </a:p>
        </p:txBody>
      </p:sp>
      <p:grpSp>
        <p:nvGrpSpPr>
          <p:cNvPr id="3" name="Group 7"/>
          <p:cNvGrpSpPr/>
          <p:nvPr/>
        </p:nvGrpSpPr>
        <p:grpSpPr>
          <a:xfrm>
            <a:off x="838200" y="2046954"/>
            <a:ext cx="7924800" cy="4506246"/>
            <a:chOff x="1039764" y="2046954"/>
            <a:chExt cx="7924800" cy="4506246"/>
          </a:xfrm>
        </p:grpSpPr>
        <p:pic>
          <p:nvPicPr>
            <p:cNvPr id="2051" name="Picture 3"/>
            <p:cNvPicPr>
              <a:picLocks noChangeAspect="1" noChangeArrowheads="1"/>
            </p:cNvPicPr>
            <p:nvPr/>
          </p:nvPicPr>
          <p:blipFill>
            <a:blip r:embed="rId4" cstate="print"/>
            <a:srcRect/>
            <a:stretch>
              <a:fillRect/>
            </a:stretch>
          </p:blipFill>
          <p:spPr bwMode="auto">
            <a:xfrm>
              <a:off x="1115964" y="2046954"/>
              <a:ext cx="3495675" cy="1962150"/>
            </a:xfrm>
            <a:prstGeom prst="rect">
              <a:avLst/>
            </a:prstGeom>
            <a:noFill/>
            <a:ln w="9525">
              <a:noFill/>
              <a:miter lim="800000"/>
              <a:headEnd/>
              <a:tailEnd/>
            </a:ln>
            <a:effectLst/>
          </p:spPr>
        </p:pic>
        <p:sp>
          <p:nvSpPr>
            <p:cNvPr id="7" name="Rectangle 6"/>
            <p:cNvSpPr/>
            <p:nvPr/>
          </p:nvSpPr>
          <p:spPr>
            <a:xfrm>
              <a:off x="1039764" y="3962400"/>
              <a:ext cx="79248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1"/>
          <p:cNvGrpSpPr/>
          <p:nvPr/>
        </p:nvGrpSpPr>
        <p:grpSpPr>
          <a:xfrm>
            <a:off x="4800600" y="3810000"/>
            <a:ext cx="3276600" cy="1384995"/>
            <a:chOff x="4648200" y="4687907"/>
            <a:chExt cx="3276600" cy="1384995"/>
          </a:xfrm>
        </p:grpSpPr>
        <p:sp>
          <p:nvSpPr>
            <p:cNvPr id="9" name="TextBox 8"/>
            <p:cNvSpPr txBox="1"/>
            <p:nvPr/>
          </p:nvSpPr>
          <p:spPr>
            <a:xfrm>
              <a:off x="6248400" y="4687907"/>
              <a:ext cx="1676400" cy="1384995"/>
            </a:xfrm>
            <a:prstGeom prst="rect">
              <a:avLst/>
            </a:prstGeom>
            <a:noFill/>
          </p:spPr>
          <p:txBody>
            <a:bodyPr wrap="square" rtlCol="0">
              <a:spAutoFit/>
            </a:bodyPr>
            <a:lstStyle/>
            <a:p>
              <a:pPr algn="ctr"/>
              <a:r>
                <a:rPr lang="en-US" sz="2800" dirty="0" smtClean="0"/>
                <a:t>new maximum</a:t>
              </a:r>
            </a:p>
            <a:p>
              <a:pPr algn="ctr"/>
              <a:r>
                <a:rPr lang="en-US" sz="2800" dirty="0" smtClean="0"/>
                <a:t>similarity</a:t>
              </a:r>
              <a:endParaRPr lang="en-US" sz="2800" dirty="0"/>
            </a:p>
          </p:txBody>
        </p:sp>
        <p:cxnSp>
          <p:nvCxnSpPr>
            <p:cNvPr id="11" name="Straight Arrow Connector 10"/>
            <p:cNvCxnSpPr/>
            <p:nvPr/>
          </p:nvCxnSpPr>
          <p:spPr>
            <a:xfrm rot="10800000">
              <a:off x="4648200" y="5105401"/>
              <a:ext cx="1524000" cy="1921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4" name="Picture 5"/>
          <p:cNvPicPr>
            <a:picLocks noChangeAspect="1" noChangeArrowheads="1"/>
          </p:cNvPicPr>
          <p:nvPr/>
        </p:nvPicPr>
        <p:blipFill>
          <a:blip r:embed="rId5" cstate="print">
            <a:lum bright="57000" contrast="-100000"/>
          </a:blip>
          <a:srcRect/>
          <a:stretch>
            <a:fillRect/>
          </a:stretch>
        </p:blipFill>
        <p:spPr bwMode="auto">
          <a:xfrm>
            <a:off x="808704" y="4210050"/>
            <a:ext cx="7553325" cy="1962150"/>
          </a:xfrm>
          <a:prstGeom prst="rect">
            <a:avLst/>
          </a:prstGeom>
          <a:noFill/>
          <a:ln w="9525">
            <a:noFill/>
            <a:miter lim="800000"/>
            <a:headEnd/>
            <a:tailEnd/>
          </a:ln>
          <a:effectLst/>
        </p:spPr>
      </p:pic>
      <p:cxnSp>
        <p:nvCxnSpPr>
          <p:cNvPr id="15" name="Straight Connector 14"/>
          <p:cNvCxnSpPr/>
          <p:nvPr/>
        </p:nvCxnSpPr>
        <p:spPr>
          <a:xfrm>
            <a:off x="789036" y="5746956"/>
            <a:ext cx="769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695700" y="5219700"/>
            <a:ext cx="175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p:nvPicPr>
        <p:blipFill>
          <a:blip r:embed="rId4" cstate="print">
            <a:grayscl/>
          </a:blip>
          <a:srcRect/>
          <a:stretch>
            <a:fillRect/>
          </a:stretch>
        </p:blipFill>
        <p:spPr bwMode="auto">
          <a:xfrm>
            <a:off x="4419600" y="2057400"/>
            <a:ext cx="3495675" cy="1962150"/>
          </a:xfrm>
          <a:prstGeom prst="rect">
            <a:avLst/>
          </a:prstGeom>
          <a:noFill/>
          <a:ln w="9525">
            <a:noFill/>
            <a:miter lim="800000"/>
            <a:headEnd/>
            <a:tailEnd/>
          </a:ln>
          <a:effectLst/>
        </p:spPr>
      </p:pic>
      <p:sp>
        <p:nvSpPr>
          <p:cNvPr id="18" name="TextBox 17"/>
          <p:cNvSpPr txBox="1"/>
          <p:nvPr/>
        </p:nvSpPr>
        <p:spPr>
          <a:xfrm rot="16200000">
            <a:off x="-386834" y="4958834"/>
            <a:ext cx="1752600" cy="369332"/>
          </a:xfrm>
          <a:prstGeom prst="rect">
            <a:avLst/>
          </a:prstGeom>
          <a:noFill/>
        </p:spPr>
        <p:txBody>
          <a:bodyPr wrap="square" rtlCol="0">
            <a:spAutoFit/>
          </a:bodyPr>
          <a:lstStyle/>
          <a:p>
            <a:pPr algn="ctr"/>
            <a:r>
              <a:rPr lang="en-US" b="1" dirty="0" smtClean="0"/>
              <a:t>similarity</a:t>
            </a:r>
            <a:endParaRPr lang="en-US" b="1" dirty="0"/>
          </a:p>
        </p:txBody>
      </p:sp>
      <p:cxnSp>
        <p:nvCxnSpPr>
          <p:cNvPr id="19" name="Straight Connector 18"/>
          <p:cNvCxnSpPr/>
          <p:nvPr/>
        </p:nvCxnSpPr>
        <p:spPr>
          <a:xfrm rot="5400000">
            <a:off x="98534" y="5219700"/>
            <a:ext cx="17526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1.85185E-6 L 0.61667 -1.85185E-6 " pathEditMode="relative" rAng="0" ptsTypes="AA">
                                      <p:cBhvr>
                                        <p:cTn id="6" dur="5000" fill="hold"/>
                                        <p:tgtEl>
                                          <p:spTgt spid="3"/>
                                        </p:tgtEl>
                                        <p:attrNameLst>
                                          <p:attrName>ppt_x</p:attrName>
                                          <p:attrName>ppt_y</p:attrName>
                                        </p:attrNameLst>
                                      </p:cBhvr>
                                      <p:rCtr x="308" y="0"/>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C:\research\projects\HomeSensing\Water\Pictures\2009_03_15 - Pressure Sensor at Landay's House\IMG_8979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p:spPr>
      </p:pic>
      <p:pic>
        <p:nvPicPr>
          <p:cNvPr id="4" name="Picture 2" descr="C:\research\thesis\ThesisProposalTalk\water_bill_1.jpg"/>
          <p:cNvPicPr>
            <a:picLocks noChangeAspect="1" noChangeArrowheads="1"/>
          </p:cNvPicPr>
          <p:nvPr/>
        </p:nvPicPr>
        <p:blipFill>
          <a:blip r:embed="rId4" cstate="print"/>
          <a:srcRect b="27529"/>
          <a:stretch>
            <a:fillRect/>
          </a:stretch>
        </p:blipFill>
        <p:spPr bwMode="auto">
          <a:xfrm>
            <a:off x="609600" y="914400"/>
            <a:ext cx="5580185" cy="5181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projects\HomeSensing\Water\Pictures\2009_04_14 - Jon's Home Deployment\IMG_9318 (768x1024).jpg"/>
          <p:cNvPicPr>
            <a:picLocks noChangeAspect="1" noChangeArrowheads="1"/>
          </p:cNvPicPr>
          <p:nvPr/>
        </p:nvPicPr>
        <p:blipFill>
          <a:blip r:embed="rId3" cstate="print"/>
          <a:srcRect/>
          <a:stretch>
            <a:fillRect/>
          </a:stretch>
        </p:blipFill>
        <p:spPr bwMode="auto">
          <a:xfrm>
            <a:off x="609600" y="1219200"/>
            <a:ext cx="3901440" cy="5201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2"/>
          <p:cNvSpPr txBox="1">
            <a:spLocks/>
          </p:cNvSpPr>
          <p:nvPr/>
        </p:nvSpPr>
        <p:spPr>
          <a:xfrm>
            <a:off x="304800" y="198438"/>
            <a:ext cx="8229600" cy="7921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2">
                    <a:lumMod val="60000"/>
                    <a:lumOff val="40000"/>
                  </a:schemeClr>
                </a:solidFill>
                <a:effectLst/>
                <a:uLnTx/>
                <a:uFillTx/>
                <a:latin typeface="Franklin Gothic Heavy"/>
                <a:ea typeface="+mj-ea"/>
                <a:cs typeface="+mj-cs"/>
              </a:rPr>
              <a:t>hydro</a:t>
            </a:r>
            <a:r>
              <a:rPr kumimoji="0" lang="en-US" sz="4400" b="0" i="0" u="none" strike="noStrike" kern="1200" cap="none" spc="0" normalizeH="0" baseline="0" noProof="0" dirty="0" err="1" smtClean="0">
                <a:ln>
                  <a:noFill/>
                </a:ln>
                <a:solidFill>
                  <a:schemeClr val="tx1">
                    <a:lumMod val="50000"/>
                    <a:lumOff val="50000"/>
                  </a:schemeClr>
                </a:solidFill>
                <a:effectLst/>
                <a:uLnTx/>
                <a:uFillTx/>
                <a:latin typeface="Franklin Gothic Heavy"/>
                <a:ea typeface="+mj-ea"/>
                <a:cs typeface="+mj-cs"/>
              </a:rPr>
              <a:t>sense</a:t>
            </a:r>
            <a:endParaRPr kumimoji="0" lang="en-US" sz="4400" b="0" i="0" u="none" strike="noStrike" kern="1200" cap="none" spc="0" normalizeH="0" baseline="0" noProof="0" dirty="0">
              <a:ln>
                <a:noFill/>
              </a:ln>
              <a:solidFill>
                <a:schemeClr val="tx1">
                  <a:lumMod val="50000"/>
                  <a:lumOff val="50000"/>
                </a:schemeClr>
              </a:solidFill>
              <a:effectLst/>
              <a:uLnTx/>
              <a:uFillTx/>
              <a:latin typeface="Franklin Gothic Heavy"/>
              <a:ea typeface="+mj-ea"/>
              <a:cs typeface="+mj-cs"/>
            </a:endParaRPr>
          </a:p>
        </p:txBody>
      </p:sp>
      <p:pic>
        <p:nvPicPr>
          <p:cNvPr id="7" name="Picture 5"/>
          <p:cNvPicPr>
            <a:picLocks noChangeAspect="1" noChangeArrowheads="1"/>
          </p:cNvPicPr>
          <p:nvPr/>
        </p:nvPicPr>
        <p:blipFill>
          <a:blip r:embed="rId4" cstate="print"/>
          <a:srcRect l="13962" b="26546"/>
          <a:stretch>
            <a:fillRect/>
          </a:stretch>
        </p:blipFill>
        <p:spPr bwMode="auto">
          <a:xfrm>
            <a:off x="5257800" y="1219200"/>
            <a:ext cx="3118257" cy="1600200"/>
          </a:xfrm>
          <a:prstGeom prst="rect">
            <a:avLst/>
          </a:prstGeom>
          <a:noFill/>
          <a:ln w="9525">
            <a:noFill/>
            <a:miter lim="800000"/>
            <a:headEnd/>
            <a:tailEnd/>
          </a:ln>
          <a:effectLst/>
        </p:spPr>
      </p:pic>
      <p:pic>
        <p:nvPicPr>
          <p:cNvPr id="8" name="Picture 8"/>
          <p:cNvPicPr>
            <a:picLocks noChangeAspect="1" noChangeArrowheads="1"/>
          </p:cNvPicPr>
          <p:nvPr/>
        </p:nvPicPr>
        <p:blipFill>
          <a:blip r:embed="rId5" cstate="print"/>
          <a:srcRect l="13962" b="26546"/>
          <a:stretch>
            <a:fillRect/>
          </a:stretch>
        </p:blipFill>
        <p:spPr bwMode="auto">
          <a:xfrm>
            <a:off x="5257800" y="3047999"/>
            <a:ext cx="3118257" cy="1600200"/>
          </a:xfrm>
          <a:prstGeom prst="rect">
            <a:avLst/>
          </a:prstGeom>
          <a:noFill/>
          <a:ln w="9525">
            <a:noFill/>
            <a:miter lim="800000"/>
            <a:headEnd/>
            <a:tailEnd/>
          </a:ln>
          <a:effectLst/>
        </p:spPr>
      </p:pic>
      <p:pic>
        <p:nvPicPr>
          <p:cNvPr id="9" name="Picture 11"/>
          <p:cNvPicPr>
            <a:picLocks noChangeAspect="1" noChangeArrowheads="1"/>
          </p:cNvPicPr>
          <p:nvPr/>
        </p:nvPicPr>
        <p:blipFill>
          <a:blip r:embed="rId6" cstate="print"/>
          <a:srcRect l="13962" b="26546"/>
          <a:stretch>
            <a:fillRect/>
          </a:stretch>
        </p:blipFill>
        <p:spPr bwMode="auto">
          <a:xfrm>
            <a:off x="5257800" y="4724399"/>
            <a:ext cx="3118257" cy="1600200"/>
          </a:xfrm>
          <a:prstGeom prst="rect">
            <a:avLst/>
          </a:prstGeom>
          <a:noFill/>
          <a:ln w="9525">
            <a:noFill/>
            <a:miter lim="800000"/>
            <a:headEnd/>
            <a:tailEnd/>
          </a:ln>
          <a:effectLst/>
        </p:spPr>
      </p:pic>
      <p:sp>
        <p:nvSpPr>
          <p:cNvPr id="10" name="TextBox 9"/>
          <p:cNvSpPr txBox="1"/>
          <p:nvPr/>
        </p:nvSpPr>
        <p:spPr>
          <a:xfrm rot="5400000">
            <a:off x="7183279" y="952501"/>
            <a:ext cx="492443" cy="1143001"/>
          </a:xfrm>
          <a:prstGeom prst="rect">
            <a:avLst/>
          </a:prstGeom>
          <a:noFill/>
        </p:spPr>
        <p:txBody>
          <a:bodyPr vert="vert270" wrap="square" rtlCol="0">
            <a:spAutoFit/>
          </a:bodyPr>
          <a:lstStyle/>
          <a:p>
            <a:pPr algn="r"/>
            <a:r>
              <a:rPr lang="en-US" sz="2000" dirty="0" smtClean="0">
                <a:solidFill>
                  <a:schemeClr val="tx1">
                    <a:lumMod val="50000"/>
                    <a:lumOff val="50000"/>
                  </a:schemeClr>
                </a:solidFill>
                <a:latin typeface="Franklin Gothic Heavy" pitchFamily="34" charset="0"/>
              </a:rPr>
              <a:t>toilet</a:t>
            </a:r>
            <a:endParaRPr lang="en-US" sz="2000" dirty="0">
              <a:solidFill>
                <a:schemeClr val="tx1">
                  <a:lumMod val="50000"/>
                  <a:lumOff val="50000"/>
                </a:schemeClr>
              </a:solidFill>
              <a:latin typeface="Franklin Gothic Heavy" pitchFamily="34" charset="0"/>
            </a:endParaRPr>
          </a:p>
        </p:txBody>
      </p:sp>
      <p:sp>
        <p:nvSpPr>
          <p:cNvPr id="11" name="TextBox 10"/>
          <p:cNvSpPr txBox="1"/>
          <p:nvPr/>
        </p:nvSpPr>
        <p:spPr>
          <a:xfrm rot="5400000">
            <a:off x="6859428" y="2418011"/>
            <a:ext cx="492443" cy="1866900"/>
          </a:xfrm>
          <a:prstGeom prst="rect">
            <a:avLst/>
          </a:prstGeom>
          <a:noFill/>
        </p:spPr>
        <p:txBody>
          <a:bodyPr vert="vert270" wrap="square" rtlCol="0">
            <a:spAutoFit/>
          </a:bodyPr>
          <a:lstStyle/>
          <a:p>
            <a:pPr algn="r"/>
            <a:r>
              <a:rPr lang="en-US" sz="2000" dirty="0" smtClean="0">
                <a:solidFill>
                  <a:schemeClr val="tx1">
                    <a:lumMod val="50000"/>
                    <a:lumOff val="50000"/>
                  </a:schemeClr>
                </a:solidFill>
                <a:latin typeface="Franklin Gothic Heavy" pitchFamily="34" charset="0"/>
              </a:rPr>
              <a:t>kitchen sink</a:t>
            </a:r>
            <a:endParaRPr lang="en-US" sz="2000" dirty="0">
              <a:solidFill>
                <a:schemeClr val="tx1">
                  <a:lumMod val="50000"/>
                  <a:lumOff val="50000"/>
                </a:schemeClr>
              </a:solidFill>
              <a:latin typeface="Franklin Gothic Heavy" pitchFamily="34" charset="0"/>
            </a:endParaRPr>
          </a:p>
        </p:txBody>
      </p:sp>
      <p:sp>
        <p:nvSpPr>
          <p:cNvPr id="12" name="TextBox 11"/>
          <p:cNvSpPr txBox="1"/>
          <p:nvPr/>
        </p:nvSpPr>
        <p:spPr>
          <a:xfrm rot="5400000">
            <a:off x="7132479" y="4329360"/>
            <a:ext cx="492443" cy="1397001"/>
          </a:xfrm>
          <a:prstGeom prst="rect">
            <a:avLst/>
          </a:prstGeom>
          <a:noFill/>
        </p:spPr>
        <p:txBody>
          <a:bodyPr vert="vert270" wrap="square" rtlCol="0">
            <a:spAutoFit/>
          </a:bodyPr>
          <a:lstStyle/>
          <a:p>
            <a:pPr algn="r"/>
            <a:r>
              <a:rPr lang="en-US" sz="2000" dirty="0" smtClean="0">
                <a:solidFill>
                  <a:schemeClr val="tx1">
                    <a:lumMod val="50000"/>
                    <a:lumOff val="50000"/>
                  </a:schemeClr>
                </a:solidFill>
                <a:latin typeface="Franklin Gothic Heavy" pitchFamily="34" charset="0"/>
              </a:rPr>
              <a:t>shower</a:t>
            </a:r>
            <a:endParaRPr lang="en-US" sz="2000" dirty="0">
              <a:solidFill>
                <a:schemeClr val="tx1">
                  <a:lumMod val="50000"/>
                  <a:lumOff val="50000"/>
                </a:schemeClr>
              </a:solidFill>
              <a:latin typeface="Franklin Gothic Heavy"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1449422" y="2514600"/>
            <a:ext cx="6322978" cy="3985173"/>
            <a:chOff x="914400" y="381000"/>
            <a:chExt cx="7616756" cy="4800600"/>
          </a:xfrm>
        </p:grpSpPr>
        <p:pic>
          <p:nvPicPr>
            <p:cNvPr id="2051" name="Picture 3" descr="C:\research\projects\HomeSensing\Water\Pictures\2009_04_14 - Jon's Home Deployment\IMG_9321 (1024x768).jpg"/>
            <p:cNvPicPr>
              <a:picLocks noChangeAspect="1" noChangeArrowheads="1"/>
            </p:cNvPicPr>
            <p:nvPr/>
          </p:nvPicPr>
          <p:blipFill>
            <a:blip r:embed="rId3" cstate="print"/>
            <a:srcRect l="26367" r="13575" b="8203"/>
            <a:stretch>
              <a:fillRect/>
            </a:stretch>
          </p:blipFill>
          <p:spPr bwMode="auto">
            <a:xfrm>
              <a:off x="4343399" y="381000"/>
              <a:ext cx="4187757" cy="4800600"/>
            </a:xfrm>
            <a:prstGeom prst="rect">
              <a:avLst/>
            </a:prstGeom>
            <a:noFill/>
          </p:spPr>
        </p:pic>
        <p:pic>
          <p:nvPicPr>
            <p:cNvPr id="2050" name="Picture 2" descr="C:\research\projects\HomeSensing\Water\Pictures\2009_04_14 - Tim and Conor Uncle Deployment\IMG_5007 (1024x768).jpg"/>
            <p:cNvPicPr>
              <a:picLocks noChangeAspect="1" noChangeArrowheads="1"/>
            </p:cNvPicPr>
            <p:nvPr/>
          </p:nvPicPr>
          <p:blipFill>
            <a:blip r:embed="rId4" cstate="print"/>
            <a:srcRect/>
            <a:stretch>
              <a:fillRect/>
            </a:stretch>
          </p:blipFill>
          <p:spPr bwMode="auto">
            <a:xfrm>
              <a:off x="914400" y="381000"/>
              <a:ext cx="3352800" cy="2514600"/>
            </a:xfrm>
            <a:prstGeom prst="rect">
              <a:avLst/>
            </a:prstGeom>
            <a:noFill/>
          </p:spPr>
        </p:pic>
        <p:pic>
          <p:nvPicPr>
            <p:cNvPr id="2052" name="Picture 4" descr="C:\research\projects\HomeSensing\Water\Pictures\2009_03_28 - Pressure Sensor\IMG_9090 (768x1024).jpg"/>
            <p:cNvPicPr>
              <a:picLocks noChangeAspect="1" noChangeArrowheads="1"/>
            </p:cNvPicPr>
            <p:nvPr/>
          </p:nvPicPr>
          <p:blipFill>
            <a:blip r:embed="rId5" cstate="print"/>
            <a:srcRect l="18750" t="1465" r="7031" b="15039"/>
            <a:stretch>
              <a:fillRect/>
            </a:stretch>
          </p:blipFill>
          <p:spPr bwMode="auto">
            <a:xfrm rot="16200000">
              <a:off x="1472184" y="2392680"/>
              <a:ext cx="2231136" cy="3346704"/>
            </a:xfrm>
            <a:prstGeom prst="rect">
              <a:avLst/>
            </a:prstGeom>
            <a:noFill/>
          </p:spPr>
        </p:pic>
      </p:grpSp>
      <p:grpSp>
        <p:nvGrpSpPr>
          <p:cNvPr id="3" name="Group 7"/>
          <p:cNvGrpSpPr/>
          <p:nvPr/>
        </p:nvGrpSpPr>
        <p:grpSpPr>
          <a:xfrm>
            <a:off x="1524000" y="1219200"/>
            <a:ext cx="6203950" cy="1181100"/>
            <a:chOff x="1492250" y="1676400"/>
            <a:chExt cx="6203950" cy="1181100"/>
          </a:xfrm>
        </p:grpSpPr>
        <p:sp>
          <p:nvSpPr>
            <p:cNvPr id="9" name="Rectangle 8"/>
            <p:cNvSpPr/>
            <p:nvPr/>
          </p:nvSpPr>
          <p:spPr>
            <a:xfrm>
              <a:off x="3505200" y="1676400"/>
              <a:ext cx="4191000" cy="1181100"/>
            </a:xfrm>
            <a:prstGeom prst="rect">
              <a:avLst/>
            </a:prstGeom>
            <a:solidFill>
              <a:schemeClr val="accent1">
                <a:alpha val="27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Rectangle 9"/>
            <p:cNvSpPr/>
            <p:nvPr/>
          </p:nvSpPr>
          <p:spPr>
            <a:xfrm>
              <a:off x="3048000" y="2222500"/>
              <a:ext cx="914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Rectangle 10"/>
            <p:cNvSpPr/>
            <p:nvPr/>
          </p:nvSpPr>
          <p:spPr>
            <a:xfrm>
              <a:off x="4836668" y="2222500"/>
              <a:ext cx="18288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Rectangle 11"/>
            <p:cNvSpPr/>
            <p:nvPr/>
          </p:nvSpPr>
          <p:spPr>
            <a:xfrm>
              <a:off x="6208268" y="2222500"/>
              <a:ext cx="18288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nvGrpSpPr>
            <p:cNvPr id="4" name="Group 16"/>
            <p:cNvGrpSpPr/>
            <p:nvPr/>
          </p:nvGrpSpPr>
          <p:grpSpPr>
            <a:xfrm>
              <a:off x="1492249" y="1911350"/>
              <a:ext cx="1567541" cy="685800"/>
              <a:chOff x="1828800" y="1981200"/>
              <a:chExt cx="1219200" cy="533400"/>
            </a:xfrm>
          </p:grpSpPr>
          <p:sp>
            <p:nvSpPr>
              <p:cNvPr id="18" name="Rectangle 17"/>
              <p:cNvSpPr/>
              <p:nvPr/>
            </p:nvSpPr>
            <p:spPr>
              <a:xfrm>
                <a:off x="1828800" y="1981200"/>
                <a:ext cx="228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Rectangle 18"/>
              <p:cNvSpPr/>
              <p:nvPr/>
            </p:nvSpPr>
            <p:spPr>
              <a:xfrm>
                <a:off x="2057400" y="2057400"/>
                <a:ext cx="685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Pressure Sensor</a:t>
                </a:r>
                <a:endParaRPr lang="en-US" sz="1200" dirty="0">
                  <a:latin typeface="Arial" pitchFamily="34" charset="0"/>
                  <a:cs typeface="Arial" pitchFamily="34" charset="0"/>
                </a:endParaRPr>
              </a:p>
            </p:txBody>
          </p:sp>
          <p:sp>
            <p:nvSpPr>
              <p:cNvPr id="20" name="Trapezoid 19"/>
              <p:cNvSpPr/>
              <p:nvPr/>
            </p:nvSpPr>
            <p:spPr>
              <a:xfrm rot="5400000">
                <a:off x="2781300" y="2095500"/>
                <a:ext cx="228600" cy="3048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sp>
          <p:nvSpPr>
            <p:cNvPr id="14" name="Rectangle 13"/>
            <p:cNvSpPr/>
            <p:nvPr/>
          </p:nvSpPr>
          <p:spPr>
            <a:xfrm>
              <a:off x="3647948" y="1905000"/>
              <a:ext cx="1216152"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16-bit ADC</a:t>
              </a:r>
              <a:endParaRPr lang="en-US" sz="1200" dirty="0">
                <a:latin typeface="Arial" pitchFamily="34" charset="0"/>
                <a:cs typeface="Arial" pitchFamily="34" charset="0"/>
              </a:endParaRPr>
            </a:p>
          </p:txBody>
        </p:sp>
        <p:sp>
          <p:nvSpPr>
            <p:cNvPr id="15" name="Rectangle 14"/>
            <p:cNvSpPr/>
            <p:nvPr/>
          </p:nvSpPr>
          <p:spPr>
            <a:xfrm>
              <a:off x="5006848" y="1905000"/>
              <a:ext cx="1219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20 MHz</a:t>
              </a:r>
              <a:br>
                <a:rPr lang="en-US" sz="1200" dirty="0" smtClean="0">
                  <a:latin typeface="Arial" pitchFamily="34" charset="0"/>
                  <a:cs typeface="Arial" pitchFamily="34" charset="0"/>
                </a:rPr>
              </a:br>
              <a:r>
                <a:rPr lang="en-US" sz="1200" dirty="0" smtClean="0">
                  <a:latin typeface="Arial" pitchFamily="34" charset="0"/>
                  <a:cs typeface="Arial" pitchFamily="34" charset="0"/>
                </a:rPr>
                <a:t>Microcontroller</a:t>
              </a:r>
              <a:endParaRPr lang="en-US" sz="1200" dirty="0">
                <a:latin typeface="Arial" pitchFamily="34" charset="0"/>
                <a:cs typeface="Arial" pitchFamily="34" charset="0"/>
              </a:endParaRPr>
            </a:p>
          </p:txBody>
        </p:sp>
        <p:sp>
          <p:nvSpPr>
            <p:cNvPr id="16" name="Rectangle 15"/>
            <p:cNvSpPr/>
            <p:nvPr/>
          </p:nvSpPr>
          <p:spPr>
            <a:xfrm>
              <a:off x="6327648" y="1905000"/>
              <a:ext cx="1216152"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Class 1 Bluetooth Radio</a:t>
              </a:r>
              <a:endParaRPr lang="en-US" sz="1200" dirty="0">
                <a:latin typeface="Arial" pitchFamily="34" charset="0"/>
                <a:cs typeface="Arial" pitchFamily="34" charset="0"/>
              </a:endParaRPr>
            </a:p>
          </p:txBody>
        </p:sp>
        <p:sp>
          <p:nvSpPr>
            <p:cNvPr id="17" name="TextBox 16"/>
            <p:cNvSpPr txBox="1"/>
            <p:nvPr/>
          </p:nvSpPr>
          <p:spPr>
            <a:xfrm>
              <a:off x="4622800" y="2578100"/>
              <a:ext cx="1981200" cy="276999"/>
            </a:xfrm>
            <a:prstGeom prst="rect">
              <a:avLst/>
            </a:prstGeom>
            <a:noFill/>
          </p:spPr>
          <p:txBody>
            <a:bodyPr wrap="square" rtlCol="0">
              <a:spAutoFit/>
            </a:bodyPr>
            <a:lstStyle/>
            <a:p>
              <a:pPr algn="ctr"/>
              <a:r>
                <a:rPr lang="en-US" sz="1200" dirty="0" smtClean="0">
                  <a:solidFill>
                    <a:schemeClr val="tx1">
                      <a:lumMod val="65000"/>
                      <a:lumOff val="35000"/>
                    </a:schemeClr>
                  </a:solidFill>
                  <a:latin typeface="Arial" pitchFamily="34" charset="0"/>
                  <a:cs typeface="Arial" pitchFamily="34" charset="0"/>
                </a:rPr>
                <a:t>3D-Printed Enclosure</a:t>
              </a:r>
              <a:endParaRPr lang="en-US" sz="1200" dirty="0">
                <a:solidFill>
                  <a:schemeClr val="tx1">
                    <a:lumMod val="65000"/>
                    <a:lumOff val="35000"/>
                  </a:schemeClr>
                </a:solidFill>
                <a:latin typeface="Arial" pitchFamily="34" charset="0"/>
                <a:cs typeface="Arial" pitchFamily="34" charset="0"/>
              </a:endParaRPr>
            </a:p>
          </p:txBody>
        </p:sp>
      </p:grpSp>
      <p:sp>
        <p:nvSpPr>
          <p:cNvPr id="22" name="Title 12"/>
          <p:cNvSpPr>
            <a:spLocks noGrp="1"/>
          </p:cNvSpPr>
          <p:nvPr>
            <p:ph type="title"/>
          </p:nvPr>
        </p:nvSpPr>
        <p:spPr>
          <a:xfrm>
            <a:off x="304800" y="198438"/>
            <a:ext cx="8229600" cy="792162"/>
          </a:xfrm>
        </p:spPr>
        <p:txBody>
          <a:bodyPr/>
          <a:lstStyle/>
          <a:p>
            <a:pPr algn="l"/>
            <a:r>
              <a:rPr lang="en-US" dirty="0" smtClean="0">
                <a:solidFill>
                  <a:schemeClr val="tx1">
                    <a:lumMod val="50000"/>
                    <a:lumOff val="50000"/>
                  </a:schemeClr>
                </a:solidFill>
                <a:latin typeface="Franklin Gothic Heavy"/>
              </a:rPr>
              <a:t>the</a:t>
            </a:r>
            <a:r>
              <a:rPr lang="en-US" dirty="0" smtClean="0">
                <a:solidFill>
                  <a:schemeClr val="accent1">
                    <a:lumMod val="60000"/>
                    <a:lumOff val="40000"/>
                  </a:schemeClr>
                </a:solidFill>
                <a:latin typeface="Franklin Gothic Heavy"/>
              </a:rPr>
              <a:t> </a:t>
            </a:r>
            <a:r>
              <a:rPr lang="en-US" dirty="0" err="1" smtClean="0">
                <a:solidFill>
                  <a:schemeClr val="accent1">
                    <a:lumMod val="60000"/>
                    <a:lumOff val="40000"/>
                  </a:schemeClr>
                </a:solidFill>
                <a:latin typeface="Franklin Gothic Heavy"/>
              </a:rPr>
              <a:t>hydro</a:t>
            </a:r>
            <a:r>
              <a:rPr lang="en-US" dirty="0" err="1" smtClean="0">
                <a:solidFill>
                  <a:schemeClr val="tx1">
                    <a:lumMod val="50000"/>
                    <a:lumOff val="50000"/>
                  </a:schemeClr>
                </a:solidFill>
                <a:latin typeface="Franklin Gothic Heavy"/>
              </a:rPr>
              <a:t>sensor</a:t>
            </a:r>
            <a:r>
              <a:rPr lang="en-US" dirty="0" smtClean="0">
                <a:solidFill>
                  <a:schemeClr val="tx1">
                    <a:lumMod val="50000"/>
                    <a:lumOff val="50000"/>
                  </a:schemeClr>
                </a:solidFill>
                <a:latin typeface="Franklin Gothic Heavy"/>
              </a:rPr>
              <a:t> prototype</a:t>
            </a:r>
            <a:endParaRPr lang="en-US" dirty="0">
              <a:solidFill>
                <a:schemeClr val="tx1">
                  <a:lumMod val="50000"/>
                  <a:lumOff val="50000"/>
                </a:schemeClr>
              </a:solidFill>
              <a:latin typeface="Franklin Gothic Heavy"/>
            </a:endParaRPr>
          </a:p>
        </p:txBody>
      </p:sp>
      <p:sp>
        <p:nvSpPr>
          <p:cNvPr id="21" name="Oval 20"/>
          <p:cNvSpPr/>
          <p:nvPr/>
        </p:nvSpPr>
        <p:spPr>
          <a:xfrm>
            <a:off x="1143000" y="1066800"/>
            <a:ext cx="2125980" cy="13716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514600" y="3333750"/>
            <a:ext cx="1344275" cy="131445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9827664">
            <a:off x="1582431" y="4844231"/>
            <a:ext cx="1066800" cy="16002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9897573">
            <a:off x="5149549" y="3849127"/>
            <a:ext cx="1344275" cy="212909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352800" y="990600"/>
            <a:ext cx="4648200" cy="16002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524000" y="3048000"/>
            <a:ext cx="1143000" cy="11430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14600" y="4572000"/>
            <a:ext cx="1828800" cy="18288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286708">
            <a:off x="4648200" y="2871944"/>
            <a:ext cx="1524000" cy="990600"/>
          </a:xfrm>
          <a:prstGeom prst="ellipse">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4" grpId="0" animBg="1"/>
      <p:bldP spid="24" grpId="1" animBg="1"/>
      <p:bldP spid="25" grpId="0" animBg="1"/>
      <p:bldP spid="25" grpId="1" animBg="1"/>
      <p:bldP spid="26" grpId="0" animBg="1"/>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7" name="Picture 3" descr="C:\research\talks\UbiComp2009-HydroSense\WaterTower.png"/>
          <p:cNvPicPr>
            <a:picLocks noChangeAspect="1" noChangeArrowheads="1"/>
          </p:cNvPicPr>
          <p:nvPr/>
        </p:nvPicPr>
        <p:blipFill>
          <a:blip r:embed="rId3" cstate="print"/>
          <a:srcRect/>
          <a:stretch>
            <a:fillRect/>
          </a:stretch>
        </p:blipFill>
        <p:spPr bwMode="auto">
          <a:xfrm>
            <a:off x="311467" y="180975"/>
            <a:ext cx="755333" cy="1114425"/>
          </a:xfrm>
          <a:prstGeom prst="rect">
            <a:avLst/>
          </a:prstGeom>
          <a:noFill/>
        </p:spPr>
      </p:pic>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smtClean="0"/>
              <a:t>water tower</a:t>
            </a:r>
            <a:endParaRPr lang="en-US" sz="1400" dirty="0"/>
          </a:p>
        </p:txBody>
      </p:sp>
      <p:grpSp>
        <p:nvGrpSpPr>
          <p:cNvPr id="24" name="Group 23"/>
          <p:cNvGrpSpPr/>
          <p:nvPr/>
        </p:nvGrpSpPr>
        <p:grpSpPr>
          <a:xfrm>
            <a:off x="1066800" y="-1769"/>
            <a:ext cx="8001000" cy="6554969"/>
            <a:chOff x="1066800" y="-1769"/>
            <a:chExt cx="8001000" cy="6554969"/>
          </a:xfrm>
        </p:grpSpPr>
        <p:sp>
          <p:nvSpPr>
            <p:cNvPr id="19" name="Rectangle 18"/>
            <p:cNvSpPr/>
            <p:nvPr/>
          </p:nvSpPr>
          <p:spPr>
            <a:xfrm>
              <a:off x="1219200" y="1395995"/>
              <a:ext cx="7671955" cy="5157205"/>
            </a:xfrm>
            <a:prstGeom prst="rect">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p:cNvSpPr/>
            <p:nvPr/>
          </p:nvSpPr>
          <p:spPr>
            <a:xfrm>
              <a:off x="1066800" y="-1769"/>
              <a:ext cx="8001000" cy="1426534"/>
            </a:xfrm>
            <a:prstGeom prst="triangle">
              <a:avLst/>
            </a:prstGeom>
            <a:solidFill>
              <a:schemeClr val="lt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2"/>
          <p:cNvSpPr>
            <a:spLocks noGrp="1"/>
          </p:cNvSpPr>
          <p:nvPr>
            <p:ph type="title"/>
          </p:nvPr>
        </p:nvSpPr>
        <p:spPr>
          <a:xfrm>
            <a:off x="1066800" y="731838"/>
            <a:ext cx="8077200" cy="792162"/>
          </a:xfrm>
        </p:spPr>
        <p:txBody>
          <a:bodyPr>
            <a:normAutofit/>
          </a:bodyPr>
          <a:lstStyle/>
          <a:p>
            <a:r>
              <a:rPr lang="en-US" sz="4000" dirty="0" smtClean="0">
                <a:solidFill>
                  <a:schemeClr val="tx1">
                    <a:lumMod val="50000"/>
                    <a:lumOff val="50000"/>
                  </a:schemeClr>
                </a:solidFill>
                <a:latin typeface="Franklin Gothic Heavy"/>
              </a:rPr>
              <a:t>brief plumbing primer</a:t>
            </a:r>
            <a:endParaRPr lang="en-US" sz="4000" dirty="0">
              <a:solidFill>
                <a:schemeClr val="tx1">
                  <a:lumMod val="50000"/>
                  <a:lumOff val="50000"/>
                </a:schemeClr>
              </a:solidFill>
              <a:latin typeface="Franklin Gothic Heavy"/>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5063</TotalTime>
  <Words>4596</Words>
  <Application>Microsoft Office PowerPoint</Application>
  <PresentationFormat>On-screen Show (4:3)</PresentationFormat>
  <Paragraphs>816</Paragraphs>
  <Slides>64</Slides>
  <Notes>61</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1" baseType="lpstr">
      <vt:lpstr>Arial</vt:lpstr>
      <vt:lpstr>Franklin Gothic Demi Cond</vt:lpstr>
      <vt:lpstr>Calibri</vt:lpstr>
      <vt:lpstr>Times</vt:lpstr>
      <vt:lpstr>Franklin Gothic Heavy</vt:lpstr>
      <vt:lpstr>Office Theme</vt:lpstr>
      <vt:lpstr>Document</vt:lpstr>
      <vt:lpstr>PowerPoint Presentation</vt:lpstr>
      <vt:lpstr>water scarcity</vt:lpstr>
      <vt:lpstr>PowerPoint Presentation</vt:lpstr>
      <vt:lpstr>PowerPoint Presentation</vt:lpstr>
      <vt:lpstr>PowerPoint Presentation</vt:lpstr>
      <vt:lpstr>PowerPoint Presentation</vt:lpstr>
      <vt:lpstr>PowerPoint Presentation</vt:lpstr>
      <vt:lpstr>the hydrosensor prototype</vt:lpstr>
      <vt:lpstr>brief plumbing primer</vt:lpstr>
      <vt:lpstr>brief plumbing primer</vt:lpstr>
      <vt:lpstr>pipe layout</vt:lpstr>
      <vt:lpstr>closed pressure system</vt:lpstr>
      <vt:lpstr>PowerPoint Presentation</vt:lpstr>
      <vt:lpstr>PowerPoint Presentation</vt:lpstr>
      <vt:lpstr>PowerPoint Presentation</vt:lpstr>
      <vt:lpstr>PowerPoint Presentation</vt:lpstr>
      <vt:lpstr>PowerPoint Presentation</vt:lpstr>
      <vt:lpstr>PowerPoint Presentation</vt:lpstr>
      <vt:lpstr>event detection</vt:lpstr>
      <vt:lpstr>event detection</vt:lpstr>
      <vt:lpstr>event detection</vt:lpstr>
      <vt:lpstr>event detection</vt:lpstr>
      <vt:lpstr>event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acquiring Rf</vt:lpstr>
      <vt:lpstr>     in-home data collection  </vt:lpstr>
      <vt:lpstr>PowerPoint Presentation</vt:lpstr>
      <vt:lpstr>PowerPoint Presentation</vt:lpstr>
      <vt:lpstr>PowerPoint Presentation</vt:lpstr>
      <vt:lpstr>PowerPoint Presentation</vt:lpstr>
      <vt:lpstr>classification results across homes</vt:lpstr>
      <vt:lpstr>fixture classification results across homes</vt:lpstr>
      <vt:lpstr>fixture classification results across homes</vt:lpstr>
      <vt:lpstr>fixture classification results across fixtures</vt:lpstr>
      <vt:lpstr>flow estimation results</vt:lpstr>
      <vt:lpstr>flow estimation results</vt:lpstr>
      <vt:lpstr>acquiring Rf</vt:lpstr>
      <vt:lpstr>acquiring 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flow estimation</vt:lpstr>
      <vt:lpstr>PowerPoint Presentation</vt:lpstr>
      <vt:lpstr>matched filtering</vt:lpstr>
      <vt:lpstr>matched filtering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Froehlich</dc:creator>
  <cp:lastModifiedBy>Jon E. Froehlich</cp:lastModifiedBy>
  <cp:revision>456</cp:revision>
  <dcterms:created xsi:type="dcterms:W3CDTF">2006-08-16T00:00:00Z</dcterms:created>
  <dcterms:modified xsi:type="dcterms:W3CDTF">2012-05-02T22:04:50Z</dcterms:modified>
</cp:coreProperties>
</file>