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1" r:id="rId2"/>
    <p:sldMasterId id="2147483710" r:id="rId3"/>
    <p:sldMasterId id="2147483766" r:id="rId4"/>
  </p:sldMasterIdLst>
  <p:notesMasterIdLst>
    <p:notesMasterId r:id="rId32"/>
  </p:notesMasterIdLst>
  <p:sldIdLst>
    <p:sldId id="3839" r:id="rId5"/>
    <p:sldId id="4020" r:id="rId6"/>
    <p:sldId id="4022" r:id="rId7"/>
    <p:sldId id="3436" r:id="rId8"/>
    <p:sldId id="3853" r:id="rId9"/>
    <p:sldId id="3328" r:id="rId10"/>
    <p:sldId id="3879" r:id="rId11"/>
    <p:sldId id="1712" r:id="rId12"/>
    <p:sldId id="3295" r:id="rId13"/>
    <p:sldId id="3145" r:id="rId14"/>
    <p:sldId id="3776" r:id="rId15"/>
    <p:sldId id="3824" r:id="rId16"/>
    <p:sldId id="3348" r:id="rId17"/>
    <p:sldId id="3865" r:id="rId18"/>
    <p:sldId id="3866" r:id="rId19"/>
    <p:sldId id="1671" r:id="rId20"/>
    <p:sldId id="3161" r:id="rId21"/>
    <p:sldId id="4021" r:id="rId22"/>
    <p:sldId id="4007" r:id="rId23"/>
    <p:sldId id="4003" r:id="rId24"/>
    <p:sldId id="4024" r:id="rId25"/>
    <p:sldId id="3277" r:id="rId26"/>
    <p:sldId id="3982" r:id="rId27"/>
    <p:sldId id="4025" r:id="rId28"/>
    <p:sldId id="3404" r:id="rId29"/>
    <p:sldId id="4023" r:id="rId30"/>
    <p:sldId id="402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FCE02B21-51EA-4C72-9E0D-D4A23E0F21A9}">
          <p14:sldIdLst>
            <p14:sldId id="3839"/>
          </p14:sldIdLst>
        </p14:section>
        <p14:section name="About Me" id="{B4FE11AA-372B-4F46-ADD3-46C41B7920AE}">
          <p14:sldIdLst>
            <p14:sldId id="4020"/>
            <p14:sldId id="4022"/>
            <p14:sldId id="3436"/>
          </p14:sldIdLst>
        </p14:section>
        <p14:section name="Sidewalks" id="{4E79ADE7-F91C-4709-872C-FC09162E47B6}">
          <p14:sldIdLst>
            <p14:sldId id="3853"/>
            <p14:sldId id="3328"/>
            <p14:sldId id="3879"/>
          </p14:sldIdLst>
        </p14:section>
        <p14:section name="Project Sidewalk" id="{6E27B8ED-F1AF-4C1A-B06F-CEF30457716A}">
          <p14:sldIdLst>
            <p14:sldId id="1712"/>
            <p14:sldId id="3295"/>
            <p14:sldId id="3145"/>
            <p14:sldId id="3776"/>
          </p14:sldIdLst>
        </p14:section>
        <p14:section name="Pilot Deployment in Washington DC" id="{EB8490AA-0C90-4C33-A063-DE1CDF94BD3A}">
          <p14:sldIdLst>
            <p14:sldId id="3824"/>
            <p14:sldId id="3348"/>
            <p14:sldId id="3865"/>
            <p14:sldId id="3866"/>
            <p14:sldId id="1671"/>
            <p14:sldId id="3161"/>
          </p14:sldIdLst>
        </p14:section>
        <p14:section name="Discussion" id="{D937AF3C-FB31-4078-8319-33652FFF48A1}">
          <p14:sldIdLst>
            <p14:sldId id="4021"/>
            <p14:sldId id="4007"/>
            <p14:sldId id="4003"/>
            <p14:sldId id="4024"/>
            <p14:sldId id="3277"/>
            <p14:sldId id="3982"/>
            <p14:sldId id="4025"/>
            <p14:sldId id="3404"/>
            <p14:sldId id="4023"/>
            <p14:sldId id="402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2D70"/>
    <a:srgbClr val="FFFFFF"/>
    <a:srgbClr val="4CACC6"/>
    <a:srgbClr val="231F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4"/>
    <p:restoredTop sz="70829" autoAdjust="0"/>
  </p:normalViewPr>
  <p:slideViewPr>
    <p:cSldViewPr snapToGrid="0">
      <p:cViewPr>
        <p:scale>
          <a:sx n="80" d="100"/>
          <a:sy n="80" d="100"/>
        </p:scale>
        <p:origin x="992" y="168"/>
      </p:cViewPr>
      <p:guideLst/>
    </p:cSldViewPr>
  </p:slideViewPr>
  <p:notesTextViewPr>
    <p:cViewPr>
      <p:scale>
        <a:sx n="3" d="2"/>
        <a:sy n="3" d="2"/>
      </p:scale>
      <p:origin x="0" y="0"/>
    </p:cViewPr>
  </p:notesTextViewPr>
  <p:sorterViewPr>
    <p:cViewPr varScale="1">
      <p:scale>
        <a:sx n="1" d="1"/>
        <a:sy n="1" d="1"/>
      </p:scale>
      <p:origin x="0" y="-670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00BC31-F344-479E-AEEF-27DB5301CE63}" type="datetimeFigureOut">
              <a:rPr lang="en-US" smtClean="0"/>
              <a:t>12/10/2021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440805-1D0C-44EE-BE06-C3C59680BE7A}" type="slidenum">
              <a:rPr lang="en-US" smtClean="0"/>
              <a:t>‹#›</a:t>
            </a:fld>
            <a:endParaRPr lang="en-US"/>
          </a:p>
        </p:txBody>
      </p:sp>
    </p:spTree>
    <p:extLst>
      <p:ext uri="{BB962C8B-B14F-4D97-AF65-F5344CB8AC3E}">
        <p14:creationId xmlns:p14="http://schemas.microsoft.com/office/powerpoint/2010/main" val="1557550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from my basement in Seattle! </a:t>
            </a: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EBA8C-C941-674C-ABA3-D3CC7F1C7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25802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Garamond" panose="02020404030301010803" pitchFamily="18" charset="0"/>
                <a:ea typeface="Calibri" panose="020F0502020204030204" pitchFamily="34" charset="0"/>
                <a:cs typeface="Times New Roman" panose="02020603050405020304" pitchFamily="18" charset="0"/>
              </a:rPr>
              <a:t>Let’s take a look at a demo &lt;click&gt;…</a:t>
            </a:r>
          </a:p>
          <a:p>
            <a:endParaRPr lang="en-US" sz="1800" dirty="0">
              <a:effectLst/>
              <a:latin typeface="Garamond" panose="02020404030301010803" pitchFamily="18" charset="0"/>
              <a:ea typeface="Calibri" panose="020F0502020204030204" pitchFamily="34" charset="0"/>
              <a:cs typeface="Times New Roman" panose="02020603050405020304" pitchFamily="18" charset="0"/>
            </a:endParaRPr>
          </a:p>
          <a:p>
            <a:r>
              <a:rPr lang="en-US" sz="1800" dirty="0">
                <a:effectLst/>
                <a:latin typeface="Garamond" panose="02020404030301010803" pitchFamily="18" charset="0"/>
                <a:ea typeface="Calibri" panose="020F0502020204030204" pitchFamily="34" charset="0"/>
                <a:cs typeface="Times New Roman" panose="02020603050405020304" pitchFamily="18" charset="0"/>
              </a:rPr>
              <a:t>With Project Sidewalk, online </a:t>
            </a:r>
            <a:r>
              <a:rPr lang="en-US" sz="1800" dirty="0" err="1">
                <a:effectLst/>
                <a:latin typeface="Garamond" panose="02020404030301010803" pitchFamily="18" charset="0"/>
                <a:ea typeface="Calibri" panose="020F0502020204030204" pitchFamily="34" charset="0"/>
                <a:cs typeface="Times New Roman" panose="02020603050405020304" pitchFamily="18" charset="0"/>
              </a:rPr>
              <a:t>crowdworkers</a:t>
            </a:r>
            <a:r>
              <a:rPr lang="en-US" sz="1800" dirty="0">
                <a:effectLst/>
                <a:latin typeface="Garamond" panose="02020404030301010803" pitchFamily="18" charset="0"/>
                <a:ea typeface="Calibri" panose="020F0502020204030204" pitchFamily="34" charset="0"/>
                <a:cs typeface="Times New Roman" panose="02020603050405020304" pitchFamily="18" charset="0"/>
              </a:rPr>
              <a:t> are given game-like missions to label and assess sidewalk accessibility by </a:t>
            </a:r>
            <a:r>
              <a:rPr lang="en-US" sz="1800" i="1" dirty="0">
                <a:effectLst/>
                <a:latin typeface="Garamond" panose="02020404030301010803" pitchFamily="18" charset="0"/>
                <a:ea typeface="Calibri" panose="020F0502020204030204" pitchFamily="34" charset="0"/>
                <a:cs typeface="Times New Roman" panose="02020603050405020304" pitchFamily="18" charset="0"/>
              </a:rPr>
              <a:t>virtually</a:t>
            </a:r>
            <a:r>
              <a:rPr lang="en-US" sz="1800" dirty="0">
                <a:effectLst/>
                <a:latin typeface="Garamond" panose="02020404030301010803" pitchFamily="18" charset="0"/>
                <a:ea typeface="Calibri" panose="020F0502020204030204" pitchFamily="34" charset="0"/>
                <a:cs typeface="Times New Roman" panose="02020603050405020304" pitchFamily="18" charset="0"/>
              </a:rPr>
              <a:t> walking through city streets using immersive omnidirectional street imagery (GSV) [4]—similar to a first-person video game. </a:t>
            </a:r>
          </a:p>
          <a:p>
            <a:endParaRPr lang="en-US" sz="1800" dirty="0">
              <a:effectLst/>
              <a:latin typeface="Garamond" panose="02020404030301010803" pitchFamily="18" charset="0"/>
              <a:cs typeface="Times New Roman" panose="02020603050405020304" pitchFamily="18" charset="0"/>
            </a:endParaRPr>
          </a:p>
          <a:p>
            <a:r>
              <a:rPr lang="en-US" sz="1800" dirty="0">
                <a:effectLst/>
                <a:latin typeface="Garamond" panose="02020404030301010803" pitchFamily="18" charset="0"/>
                <a:cs typeface="Times New Roman" panose="02020603050405020304" pitchFamily="18" charset="0"/>
              </a:rPr>
              <a:t>Here, we are labeling a sidewalk surface problem: we click on the appropriate label type, rate the problem severity, and enter in a description</a:t>
            </a:r>
          </a:p>
          <a:p>
            <a:endParaRPr lang="en-US" sz="1800" dirty="0">
              <a:effectLst/>
              <a:latin typeface="Garamond" panose="02020404030301010803"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EBA8C-C941-674C-ABA3-D3CC7F1C7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00690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Crucially, anyone can participate: you just need a computer and Internet connection.</a:t>
            </a:r>
          </a:p>
          <a:p>
            <a:endParaRPr lang="en-US" dirty="0"/>
          </a:p>
          <a:p>
            <a:r>
              <a:rPr lang="en-US" dirty="0"/>
              <a:t>----</a:t>
            </a:r>
          </a:p>
          <a:p>
            <a:r>
              <a:rPr lang="en-US" dirty="0"/>
              <a:t>Here, a child in Germany is labeling a neighborhood in Mexico City</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EBA8C-C941-674C-ABA3-D3CC7F1C7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1757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2017, we launched an initial pilot in Washington DC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EBA8C-C941-674C-ABA3-D3CC7F1C7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89220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1400 users participated, providing 260,000 labels with 92% accuracy.</a:t>
            </a:r>
          </a:p>
          <a:p>
            <a:endParaRPr lang="en-US" dirty="0"/>
          </a:p>
          <a:p>
            <a:r>
              <a:rPr lang="en-US" dirty="0"/>
              <a:t>----</a:t>
            </a:r>
          </a:p>
          <a:p>
            <a:endParaRPr lang="en-US" dirty="0"/>
          </a:p>
          <a:p>
            <a:r>
              <a:rPr lang="en-US" dirty="0"/>
              <a:t>The image shows a top-down map of all DC sidewalk labels colored by their label type, including purple for missing sidewalks, green for curb ramps, red for missing curb ramps, orange for surface problems, and blue for obstacles</a:t>
            </a:r>
          </a:p>
          <a:p>
            <a:endParaRPr lang="en-US" dirty="0"/>
          </a:p>
          <a:p>
            <a:r>
              <a:rPr lang="en-US" dirty="0"/>
              <a:t>---</a:t>
            </a:r>
          </a:p>
          <a:p>
            <a:endParaRPr lang="en-US" dirty="0"/>
          </a:p>
          <a:p>
            <a:r>
              <a:rPr lang="en-US" dirty="0"/>
              <a:t>The image shows a top-down map of all DC sidewalk labels colored by their label type, including purple for missing sidewalks, green for curb ramps, red for missing curb ramps, orange for surface problems, and blue for obstacles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EBA8C-C941-674C-ABA3-D3CC7F1C7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2974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our pilot, we’ve deployed seven additional cities</a:t>
            </a:r>
          </a:p>
          <a:p>
            <a:endParaRPr lang="en-US" dirty="0"/>
          </a:p>
          <a:p>
            <a:r>
              <a:rPr lang="en-US" dirty="0"/>
              <a:t>--- Map from</a:t>
            </a:r>
          </a:p>
          <a:p>
            <a:endParaRPr lang="en-US" dirty="0"/>
          </a:p>
          <a:p>
            <a:r>
              <a:rPr lang="en-US" dirty="0"/>
              <a:t>https://www.google.com/maps/d/u/0/edit?hl=en&amp;mid=1yy-zQx_oXElkkEpcFrFxaGSb3ETqglMr&amp;ll=32.10831686418564%2C-97.68625258281367&amp;z=5</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EBA8C-C941-674C-ABA3-D3CC7F1C7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04760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Collecting over 650,000 labels with 235k validations</a:t>
            </a:r>
          </a:p>
          <a:p>
            <a:endParaRPr lang="en-US" dirty="0"/>
          </a:p>
          <a:p>
            <a:r>
              <a:rPr lang="en-US" dirty="0"/>
              <a:t>We believe this is the largest open sidewalk accessibility dataset in existence</a:t>
            </a:r>
          </a:p>
          <a:p>
            <a:endParaRPr lang="en-US" dirty="0"/>
          </a:p>
          <a:p>
            <a:r>
              <a:rPr lang="en-US" dirty="0"/>
              <a:t>---</a:t>
            </a:r>
          </a:p>
          <a:p>
            <a:endParaRPr lang="en-US" dirty="0"/>
          </a:p>
          <a:p>
            <a:r>
              <a:rPr lang="en-US" dirty="0"/>
              <a:t>And contributions have come from as far away as Europe, Korea, Russia, and Australia with the Project Sidewalk website receiving visitors from over 100 countries</a:t>
            </a:r>
          </a:p>
          <a:p>
            <a:endParaRPr lang="en-US" dirty="0"/>
          </a:p>
          <a:p>
            <a:r>
              <a:rPr lang="en-US" dirty="0"/>
              <a:t>--- Map from</a:t>
            </a:r>
          </a:p>
          <a:p>
            <a:endParaRPr lang="en-US" dirty="0"/>
          </a:p>
          <a:p>
            <a:r>
              <a:rPr lang="en-US" dirty="0"/>
              <a:t>https://www.google.com/maps/d/u/0/edit?hl=en&amp;mid=1yy-zQx_oXElkkEpcFrFxaGSb3ETqglMr&amp;ll=32.10831686418564%2C-97.68625258281367&amp;z=5</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EBA8C-C941-674C-ABA3-D3CC7F1C7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238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of our data and tools are open source, so others can build on our work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EBA8C-C941-674C-ABA3-D3CC7F1C7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9410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a developer built an interactive tool visualizing sidewalk accessibility in DC from Project Sidewalk data, which received local press</a:t>
            </a:r>
          </a:p>
          <a:p>
            <a:endParaRPr lang="en-US" dirty="0"/>
          </a:p>
          <a:p>
            <a:r>
              <a:rPr lang="en-US" dirty="0"/>
              <a:t>---</a:t>
            </a:r>
          </a:p>
          <a:p>
            <a:endParaRPr lang="en-US" dirty="0"/>
          </a:p>
          <a:p>
            <a:r>
              <a:rPr lang="en-US" dirty="0"/>
              <a:t>https://ggwash.org/view/73794/washington-dc-walkable-scores-quality-of-sidewalks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EBA8C-C941-674C-ABA3-D3CC7F1C7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95453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close, we offer three key questions… &lt;read&gt;</a:t>
            </a:r>
          </a:p>
          <a:p>
            <a:endParaRPr lang="en-US" dirty="0"/>
          </a:p>
          <a:p>
            <a:r>
              <a:rPr lang="en-US" dirty="0"/>
              <a:t>First, how can we combine </a:t>
            </a:r>
            <a:r>
              <a:rPr lang="en-US" dirty="0" err="1"/>
              <a:t>crowds+AI</a:t>
            </a:r>
            <a:r>
              <a:rPr lang="en-US" dirty="0"/>
              <a:t> in new ways to improve sidewalk labeling efficacy and quality</a:t>
            </a:r>
          </a:p>
        </p:txBody>
      </p:sp>
      <p:sp>
        <p:nvSpPr>
          <p:cNvPr id="4" name="Slide Number Placeholder 3"/>
          <p:cNvSpPr>
            <a:spLocks noGrp="1"/>
          </p:cNvSpPr>
          <p:nvPr>
            <p:ph type="sldNum" sz="quarter" idx="5"/>
          </p:nvPr>
        </p:nvSpPr>
        <p:spPr/>
        <p:txBody>
          <a:bodyPr/>
          <a:lstStyle/>
          <a:p>
            <a:fld id="{06440805-1D0C-44EE-BE06-C3C59680BE7A}" type="slidenum">
              <a:rPr lang="en-US" smtClean="0"/>
              <a:t>18</a:t>
            </a:fld>
            <a:endParaRPr lang="en-US"/>
          </a:p>
        </p:txBody>
      </p:sp>
    </p:spTree>
    <p:extLst>
      <p:ext uri="{BB962C8B-B14F-4D97-AF65-F5344CB8AC3E}">
        <p14:creationId xmlns:p14="http://schemas.microsoft.com/office/powerpoint/2010/main" val="7047294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our datasets have grown to over 600,000 labeled images, we have been experimenting with new machine learning techniques not previously possible</a:t>
            </a:r>
          </a:p>
          <a:p>
            <a:endParaRPr lang="en-US" dirty="0"/>
          </a:p>
          <a:p>
            <a:r>
              <a:rPr lang="en-US" dirty="0"/>
              <a:t>----</a:t>
            </a:r>
          </a:p>
          <a:p>
            <a:r>
              <a:rPr lang="en-US" dirty="0"/>
              <a:t>Crops: </a:t>
            </a:r>
            <a:r>
              <a:rPr lang="en-US" b="0" i="0" dirty="0">
                <a:solidFill>
                  <a:srgbClr val="000000"/>
                </a:solidFill>
                <a:effectLst/>
                <a:latin typeface="Times New Roman" panose="02020603050405020304" pitchFamily="18" charset="0"/>
              </a:rPr>
              <a:t>https://twitter.com/ericleeclark/status/1457399041495650307?s=20 </a:t>
            </a:r>
            <a:endParaRPr lang="en-US" dirty="0"/>
          </a:p>
        </p:txBody>
      </p:sp>
      <p:sp>
        <p:nvSpPr>
          <p:cNvPr id="4" name="Slide Number Placeholder 3"/>
          <p:cNvSpPr>
            <a:spLocks noGrp="1"/>
          </p:cNvSpPr>
          <p:nvPr>
            <p:ph type="sldNum" sz="quarter" idx="10"/>
          </p:nvPr>
        </p:nvSpPr>
        <p:spPr/>
        <p:txBody>
          <a:bodyPr/>
          <a:lstStyle/>
          <a:p>
            <a:fld id="{86CEBA8C-C941-674C-ABA3-D3CC7F1C7354}" type="slidenum">
              <a:rPr lang="en-US" smtClean="0"/>
              <a:t>19</a:t>
            </a:fld>
            <a:endParaRPr lang="en-US"/>
          </a:p>
        </p:txBody>
      </p:sp>
    </p:spTree>
    <p:extLst>
      <p:ext uri="{BB962C8B-B14F-4D97-AF65-F5344CB8AC3E}">
        <p14:creationId xmlns:p14="http://schemas.microsoft.com/office/powerpoint/2010/main" val="2371432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name is Jon Froehlich. I grew up in Minnesota and my primary research discipline and training is in human-computer interaction. I started my faculty career as a Computer Science professor at the University of Maryland in 2012 before returning to UW in 2017</a:t>
            </a:r>
          </a:p>
        </p:txBody>
      </p:sp>
      <p:sp>
        <p:nvSpPr>
          <p:cNvPr id="4" name="Slide Number Placeholder 3"/>
          <p:cNvSpPr>
            <a:spLocks noGrp="1"/>
          </p:cNvSpPr>
          <p:nvPr>
            <p:ph type="sldNum" sz="quarter" idx="5"/>
          </p:nvPr>
        </p:nvSpPr>
        <p:spPr/>
        <p:txBody>
          <a:bodyPr/>
          <a:lstStyle/>
          <a:p>
            <a:fld id="{06440805-1D0C-44EE-BE06-C3C59680BE7A}" type="slidenum">
              <a:rPr lang="en-US" smtClean="0"/>
              <a:t>2</a:t>
            </a:fld>
            <a:endParaRPr lang="en-US"/>
          </a:p>
        </p:txBody>
      </p:sp>
    </p:spTree>
    <p:extLst>
      <p:ext uri="{BB962C8B-B14F-4D97-AF65-F5344CB8AC3E}">
        <p14:creationId xmlns:p14="http://schemas.microsoft.com/office/powerpoint/2010/main" val="28357394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which we explored in this recent paper</a:t>
            </a:r>
          </a:p>
          <a:p>
            <a:endParaRPr lang="en-US" dirty="0"/>
          </a:p>
          <a:p>
            <a:r>
              <a:rPr lang="en-US" dirty="0"/>
              <a:t>--</a:t>
            </a:r>
          </a:p>
          <a:p>
            <a:r>
              <a:rPr lang="en-US" dirty="0"/>
              <a:t>Our recent deep learning work showed that for some simple validation tasks—like validating curb ramp labels—computer vision can perform almost as well as humans</a:t>
            </a:r>
          </a:p>
        </p:txBody>
      </p:sp>
      <p:sp>
        <p:nvSpPr>
          <p:cNvPr id="4" name="Slide Number Placeholder 3"/>
          <p:cNvSpPr>
            <a:spLocks noGrp="1"/>
          </p:cNvSpPr>
          <p:nvPr>
            <p:ph type="sldNum" sz="quarter" idx="5"/>
          </p:nvPr>
        </p:nvSpPr>
        <p:spPr/>
        <p:txBody>
          <a:bodyPr/>
          <a:lstStyle/>
          <a:p>
            <a:fld id="{06440805-1D0C-44EE-BE06-C3C59680BE7A}" type="slidenum">
              <a:rPr lang="en-US" smtClean="0"/>
              <a:t>20</a:t>
            </a:fld>
            <a:endParaRPr lang="en-US"/>
          </a:p>
        </p:txBody>
      </p:sp>
    </p:spTree>
    <p:extLst>
      <p:ext uri="{BB962C8B-B14F-4D97-AF65-F5344CB8AC3E}">
        <p14:creationId xmlns:p14="http://schemas.microsoft.com/office/powerpoint/2010/main" val="2251011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how can these </a:t>
            </a:r>
            <a:r>
              <a:rPr lang="en-US"/>
              <a:t>emerging large-scale </a:t>
            </a:r>
            <a:r>
              <a:rPr lang="en-US" dirty="0"/>
              <a:t>datasets enable new urban science research and advocacy tools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440805-1D0C-44EE-BE06-C3C59680BE7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93534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 what are the geospatial patterns and key correlates of sidewalk accessibility? How do these patterns compare across cities?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EBA8C-C941-674C-ABA3-D3CC7F1C7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57727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My PhD student, </a:t>
            </a:r>
            <a:r>
              <a:rPr lang="en-US" dirty="0" err="1"/>
              <a:t>Manaswi</a:t>
            </a:r>
            <a:r>
              <a:rPr lang="en-US" dirty="0"/>
              <a:t> </a:t>
            </a:r>
            <a:r>
              <a:rPr lang="en-US" dirty="0" err="1"/>
              <a:t>Saha</a:t>
            </a:r>
            <a:r>
              <a:rPr lang="en-US" dirty="0"/>
              <a:t>, has been creating and studying a variety of different types of urban accessibility visualizations and evaluating them with different stakeholder groups.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just completed a formative study looking at how urban accessibility visualizations can aid awareness and address planning questions</a:t>
            </a:r>
          </a:p>
        </p:txBody>
      </p:sp>
      <p:sp>
        <p:nvSpPr>
          <p:cNvPr id="4" name="Slide Number Placeholder 3"/>
          <p:cNvSpPr>
            <a:spLocks noGrp="1"/>
          </p:cNvSpPr>
          <p:nvPr>
            <p:ph type="sldNum" sz="quarter" idx="5"/>
          </p:nvPr>
        </p:nvSpPr>
        <p:spPr/>
        <p:txBody>
          <a:bodyPr/>
          <a:lstStyle/>
          <a:p>
            <a:fld id="{06440805-1D0C-44EE-BE06-C3C59680BE7A}" type="slidenum">
              <a:rPr lang="en-US" smtClean="0"/>
              <a:t>23</a:t>
            </a:fld>
            <a:endParaRPr lang="en-US"/>
          </a:p>
        </p:txBody>
      </p:sp>
    </p:spTree>
    <p:extLst>
      <p:ext uri="{BB962C8B-B14F-4D97-AF65-F5344CB8AC3E}">
        <p14:creationId xmlns:p14="http://schemas.microsoft.com/office/powerpoint/2010/main" val="40195687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how is urban accessibility changing and where is it not?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440805-1D0C-44EE-BE06-C3C59680BE7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07426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Google has a Street View feature that allows you to see all historic street view images at a location dating back to 2007</a:t>
            </a:r>
          </a:p>
        </p:txBody>
      </p:sp>
      <p:sp>
        <p:nvSpPr>
          <p:cNvPr id="4" name="Slide Number Placeholder 3"/>
          <p:cNvSpPr>
            <a:spLocks noGrp="1"/>
          </p:cNvSpPr>
          <p:nvPr>
            <p:ph type="sldNum" sz="quarter" idx="5"/>
          </p:nvPr>
        </p:nvSpPr>
        <p:spPr/>
        <p:txBody>
          <a:bodyPr/>
          <a:lstStyle/>
          <a:p>
            <a:fld id="{06440805-1D0C-44EE-BE06-C3C59680BE7A}" type="slidenum">
              <a:rPr lang="en-US" smtClean="0"/>
              <a:t>25</a:t>
            </a:fld>
            <a:endParaRPr lang="en-US"/>
          </a:p>
        </p:txBody>
      </p:sp>
    </p:spTree>
    <p:extLst>
      <p:ext uri="{BB962C8B-B14F-4D97-AF65-F5344CB8AC3E}">
        <p14:creationId xmlns:p14="http://schemas.microsoft.com/office/powerpoint/2010/main" val="4355974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been using that dataset to develop temporal tracking tools for urban accessibility that combine crowds + computer vision</a:t>
            </a:r>
          </a:p>
        </p:txBody>
      </p:sp>
      <p:sp>
        <p:nvSpPr>
          <p:cNvPr id="4" name="Slide Number Placeholder 3"/>
          <p:cNvSpPr>
            <a:spLocks noGrp="1"/>
          </p:cNvSpPr>
          <p:nvPr>
            <p:ph type="sldNum" sz="quarter" idx="5"/>
          </p:nvPr>
        </p:nvSpPr>
        <p:spPr/>
        <p:txBody>
          <a:bodyPr/>
          <a:lstStyle/>
          <a:p>
            <a:fld id="{06440805-1D0C-44EE-BE06-C3C59680BE7A}" type="slidenum">
              <a:rPr lang="en-US" smtClean="0"/>
              <a:t>26</a:t>
            </a:fld>
            <a:endParaRPr lang="en-US"/>
          </a:p>
        </p:txBody>
      </p:sp>
    </p:spTree>
    <p:extLst>
      <p:ext uri="{BB962C8B-B14F-4D97-AF65-F5344CB8AC3E}">
        <p14:creationId xmlns:p14="http://schemas.microsoft.com/office/powerpoint/2010/main" val="29010757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would love to collaborate with you on this work.</a:t>
            </a:r>
          </a:p>
          <a:p>
            <a:endParaRPr lang="en-US" dirty="0"/>
          </a:p>
          <a:p>
            <a:r>
              <a:rPr lang="en-US" dirty="0"/>
              <a:t>Together, we can make sidewalks more accessible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EBA8C-C941-674C-ABA3-D3CC7F1C7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4286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I’ve long been interested in tools and questions related to human mobility, including place recommendation systems and route prediction based on automatically sensed travel patterns as well as tools to support and study more environmentally sustainable transit choices</a:t>
            </a:r>
          </a:p>
        </p:txBody>
      </p:sp>
      <p:sp>
        <p:nvSpPr>
          <p:cNvPr id="4" name="Slide Number Placeholder 3"/>
          <p:cNvSpPr>
            <a:spLocks noGrp="1"/>
          </p:cNvSpPr>
          <p:nvPr>
            <p:ph type="sldNum" sz="quarter" idx="5"/>
          </p:nvPr>
        </p:nvSpPr>
        <p:spPr/>
        <p:txBody>
          <a:bodyPr/>
          <a:lstStyle/>
          <a:p>
            <a:fld id="{06440805-1D0C-44EE-BE06-C3C59680BE7A}" type="slidenum">
              <a:rPr lang="en-US" smtClean="0"/>
              <a:t>3</a:t>
            </a:fld>
            <a:endParaRPr lang="en-US"/>
          </a:p>
        </p:txBody>
      </p:sp>
    </p:spTree>
    <p:extLst>
      <p:ext uri="{BB962C8B-B14F-4D97-AF65-F5344CB8AC3E}">
        <p14:creationId xmlns:p14="http://schemas.microsoft.com/office/powerpoint/2010/main" val="4072322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UW, I direct the Makeability Lab, a cross-disciplinary team of students and researchers studying human-computer interaction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440805-1D0C-44EE-BE06-C3C59680BE7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1935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One big problem we’ve been attempting to address is the lack of sidewalk information in GIS systems—both the location of sidewalks and their condition</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1E79E8-F03D-B443-99A5-519506F39B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7007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egoe UI Light" panose="020B0502040204020203" pitchFamily="34" charset="0"/>
                <a:cs typeface="Segoe UI Light" panose="020B0502040204020203" pitchFamily="34" charset="0"/>
              </a:rPr>
              <a:t>Our overarching vision: develop </a:t>
            </a:r>
            <a:r>
              <a:rPr lang="en-US" sz="1200" dirty="0" err="1">
                <a:latin typeface="Segoe UI Light" panose="020B0502040204020203" pitchFamily="34" charset="0"/>
                <a:cs typeface="Segoe UI Light" panose="020B0502040204020203" pitchFamily="34" charset="0"/>
              </a:rPr>
              <a:t>crowd+AI</a:t>
            </a:r>
            <a:r>
              <a:rPr lang="en-US" sz="1200" dirty="0">
                <a:latin typeface="Segoe UI Light" panose="020B0502040204020203" pitchFamily="34" charset="0"/>
                <a:cs typeface="Segoe UI Light" panose="020B0502040204020203" pitchFamily="34" charset="0"/>
              </a:rPr>
              <a:t> techniques to map and assess every sidewalk in the world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EBA8C-C941-674C-ABA3-D3CC7F1C7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11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we have been working on this problem for a long time...</a:t>
            </a:r>
          </a:p>
          <a:p>
            <a:endParaRPr lang="en-US" dirty="0"/>
          </a:p>
          <a:p>
            <a:r>
              <a:rPr lang="en-US" dirty="0"/>
              <a:t>---</a:t>
            </a:r>
          </a:p>
          <a:p>
            <a:r>
              <a:rPr lang="en-US" dirty="0"/>
              <a:t>from running formative interview sessions with stakeholder groups such as people with mobility disabilities and transit departments to building and evaluating data collection and visual analytic tools</a:t>
            </a:r>
          </a:p>
        </p:txBody>
      </p:sp>
      <p:sp>
        <p:nvSpPr>
          <p:cNvPr id="4" name="Slide Number Placeholder 3"/>
          <p:cNvSpPr>
            <a:spLocks noGrp="1"/>
          </p:cNvSpPr>
          <p:nvPr>
            <p:ph type="sldNum" sz="quarter" idx="5"/>
          </p:nvPr>
        </p:nvSpPr>
        <p:spPr/>
        <p:txBody>
          <a:bodyPr/>
          <a:lstStyle/>
          <a:p>
            <a:fld id="{06440805-1D0C-44EE-BE06-C3C59680BE7A}" type="slidenum">
              <a:rPr lang="en-US" smtClean="0"/>
              <a:t>7</a:t>
            </a:fld>
            <a:endParaRPr lang="en-US"/>
          </a:p>
        </p:txBody>
      </p:sp>
    </p:spTree>
    <p:extLst>
      <p:ext uri="{BB962C8B-B14F-4D97-AF65-F5344CB8AC3E}">
        <p14:creationId xmlns:p14="http://schemas.microsoft.com/office/powerpoint/2010/main" val="1191238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Work that has culminated in a tool called Project Sidewalk, which you can visit at projectsidewalk.org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EBA8C-C941-674C-ABA3-D3CC7F1C7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9521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Project Sidewalk combines online map imagery </a:t>
            </a:r>
            <a:r>
              <a:rPr lang="en-US" b="1" dirty="0"/>
              <a:t>&lt;click&gt;, </a:t>
            </a:r>
          </a:p>
          <a:p>
            <a:endParaRPr lang="en-US" dirty="0"/>
          </a:p>
          <a:p>
            <a:r>
              <a:rPr lang="en-US" dirty="0"/>
              <a:t>remote crowdsourcing interfaces for labeling and validation </a:t>
            </a:r>
            <a:r>
              <a:rPr lang="en-US" b="1" dirty="0"/>
              <a:t>&lt;click&gt;, </a:t>
            </a:r>
          </a:p>
          <a:p>
            <a:endParaRPr lang="en-US" dirty="0"/>
          </a:p>
          <a:p>
            <a:r>
              <a:rPr lang="en-US" dirty="0"/>
              <a:t>and machine learning to </a:t>
            </a:r>
            <a:r>
              <a:rPr lang="en-US" dirty="0" err="1"/>
              <a:t>scalably</a:t>
            </a:r>
            <a:r>
              <a:rPr lang="en-US" dirty="0"/>
              <a:t> map and assess sidewalks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EBA8C-C941-674C-ABA3-D3CC7F1C73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9641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0E426-22D7-48EB-B74E-98FBDA7F3E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E945C93-51BC-413D-B98D-64726209E9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736202A-8211-4C97-9586-8C27A33C2186}"/>
              </a:ext>
            </a:extLst>
          </p:cNvPr>
          <p:cNvSpPr>
            <a:spLocks noGrp="1"/>
          </p:cNvSpPr>
          <p:nvPr>
            <p:ph type="dt" sz="half" idx="10"/>
          </p:nvPr>
        </p:nvSpPr>
        <p:spPr/>
        <p:txBody>
          <a:bodyPr/>
          <a:lstStyle/>
          <a:p>
            <a:fld id="{E9962867-F4D7-4047-9166-157F3A7FE8D2}" type="datetimeFigureOut">
              <a:rPr lang="en-US" smtClean="0"/>
              <a:t>12/10/2021</a:t>
            </a:fld>
            <a:endParaRPr lang="en-US"/>
          </a:p>
        </p:txBody>
      </p:sp>
      <p:sp>
        <p:nvSpPr>
          <p:cNvPr id="5" name="Footer Placeholder 4">
            <a:extLst>
              <a:ext uri="{FF2B5EF4-FFF2-40B4-BE49-F238E27FC236}">
                <a16:creationId xmlns:a16="http://schemas.microsoft.com/office/drawing/2014/main" id="{A9622616-5859-49E0-A74B-7B009C86E6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13BD0B-469B-4572-868C-43C198EC54B1}"/>
              </a:ext>
            </a:extLst>
          </p:cNvPr>
          <p:cNvSpPr>
            <a:spLocks noGrp="1"/>
          </p:cNvSpPr>
          <p:nvPr>
            <p:ph type="sldNum" sz="quarter" idx="12"/>
          </p:nvPr>
        </p:nvSpPr>
        <p:spPr/>
        <p:txBody>
          <a:bodyPr/>
          <a:lstStyle/>
          <a:p>
            <a:fld id="{ABB8FC65-1285-4BC9-9C0E-D23BAAF684D6}" type="slidenum">
              <a:rPr lang="en-US" smtClean="0"/>
              <a:t>‹#›</a:t>
            </a:fld>
            <a:endParaRPr lang="en-US"/>
          </a:p>
        </p:txBody>
      </p:sp>
    </p:spTree>
    <p:extLst>
      <p:ext uri="{BB962C8B-B14F-4D97-AF65-F5344CB8AC3E}">
        <p14:creationId xmlns:p14="http://schemas.microsoft.com/office/powerpoint/2010/main" val="3246332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E4123-3E6E-40D2-8483-7E2FEC46E6D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DFAD29-D7F2-4BCF-B24D-48F8C588F3A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AF1EDB-57DF-47C0-8C0A-7E785FE428CB}"/>
              </a:ext>
            </a:extLst>
          </p:cNvPr>
          <p:cNvSpPr>
            <a:spLocks noGrp="1"/>
          </p:cNvSpPr>
          <p:nvPr>
            <p:ph type="dt" sz="half" idx="10"/>
          </p:nvPr>
        </p:nvSpPr>
        <p:spPr/>
        <p:txBody>
          <a:bodyPr/>
          <a:lstStyle/>
          <a:p>
            <a:fld id="{E9962867-F4D7-4047-9166-157F3A7FE8D2}" type="datetimeFigureOut">
              <a:rPr lang="en-US" smtClean="0"/>
              <a:t>12/10/2021</a:t>
            </a:fld>
            <a:endParaRPr lang="en-US"/>
          </a:p>
        </p:txBody>
      </p:sp>
      <p:sp>
        <p:nvSpPr>
          <p:cNvPr id="5" name="Footer Placeholder 4">
            <a:extLst>
              <a:ext uri="{FF2B5EF4-FFF2-40B4-BE49-F238E27FC236}">
                <a16:creationId xmlns:a16="http://schemas.microsoft.com/office/drawing/2014/main" id="{7D326F2D-5E85-4EB3-97D5-EC89FF998D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70ED22-34D3-4A0B-9FBE-30441D347CB2}"/>
              </a:ext>
            </a:extLst>
          </p:cNvPr>
          <p:cNvSpPr>
            <a:spLocks noGrp="1"/>
          </p:cNvSpPr>
          <p:nvPr>
            <p:ph type="sldNum" sz="quarter" idx="12"/>
          </p:nvPr>
        </p:nvSpPr>
        <p:spPr/>
        <p:txBody>
          <a:bodyPr/>
          <a:lstStyle/>
          <a:p>
            <a:fld id="{ABB8FC65-1285-4BC9-9C0E-D23BAAF684D6}" type="slidenum">
              <a:rPr lang="en-US" smtClean="0"/>
              <a:t>‹#›</a:t>
            </a:fld>
            <a:endParaRPr lang="en-US"/>
          </a:p>
        </p:txBody>
      </p:sp>
    </p:spTree>
    <p:extLst>
      <p:ext uri="{BB962C8B-B14F-4D97-AF65-F5344CB8AC3E}">
        <p14:creationId xmlns:p14="http://schemas.microsoft.com/office/powerpoint/2010/main" val="4125484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242D27-BA37-4870-BCCB-E8E06CCA3D0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5934CCF-B30E-4FE6-9A8E-9D3067BDF1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9773A6-E796-4179-9633-91DA1CBD8627}"/>
              </a:ext>
            </a:extLst>
          </p:cNvPr>
          <p:cNvSpPr>
            <a:spLocks noGrp="1"/>
          </p:cNvSpPr>
          <p:nvPr>
            <p:ph type="dt" sz="half" idx="10"/>
          </p:nvPr>
        </p:nvSpPr>
        <p:spPr/>
        <p:txBody>
          <a:bodyPr/>
          <a:lstStyle/>
          <a:p>
            <a:fld id="{E9962867-F4D7-4047-9166-157F3A7FE8D2}" type="datetimeFigureOut">
              <a:rPr lang="en-US" smtClean="0"/>
              <a:t>12/10/2021</a:t>
            </a:fld>
            <a:endParaRPr lang="en-US"/>
          </a:p>
        </p:txBody>
      </p:sp>
      <p:sp>
        <p:nvSpPr>
          <p:cNvPr id="5" name="Footer Placeholder 4">
            <a:extLst>
              <a:ext uri="{FF2B5EF4-FFF2-40B4-BE49-F238E27FC236}">
                <a16:creationId xmlns:a16="http://schemas.microsoft.com/office/drawing/2014/main" id="{91A86D91-9319-423F-A791-B22914227C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BC1DCB-7F35-4B26-99F7-8EBF3A8B460D}"/>
              </a:ext>
            </a:extLst>
          </p:cNvPr>
          <p:cNvSpPr>
            <a:spLocks noGrp="1"/>
          </p:cNvSpPr>
          <p:nvPr>
            <p:ph type="sldNum" sz="quarter" idx="12"/>
          </p:nvPr>
        </p:nvSpPr>
        <p:spPr/>
        <p:txBody>
          <a:bodyPr/>
          <a:lstStyle/>
          <a:p>
            <a:fld id="{ABB8FC65-1285-4BC9-9C0E-D23BAAF684D6}" type="slidenum">
              <a:rPr lang="en-US" smtClean="0"/>
              <a:t>‹#›</a:t>
            </a:fld>
            <a:endParaRPr lang="en-US"/>
          </a:p>
        </p:txBody>
      </p:sp>
    </p:spTree>
    <p:extLst>
      <p:ext uri="{BB962C8B-B14F-4D97-AF65-F5344CB8AC3E}">
        <p14:creationId xmlns:p14="http://schemas.microsoft.com/office/powerpoint/2010/main" val="3984112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7" name="Picture 6" hidden="1"/>
          <p:cNvPicPr>
            <a:picLocks noChangeAspect="1"/>
          </p:cNvPicPr>
          <p:nvPr userDrawn="1"/>
        </p:nvPicPr>
        <p:blipFill>
          <a:blip r:embed="rId2"/>
          <a:stretch>
            <a:fillRect/>
          </a:stretch>
        </p:blipFill>
        <p:spPr>
          <a:xfrm>
            <a:off x="0" y="1169"/>
            <a:ext cx="12192000" cy="6855661"/>
          </a:xfrm>
          <a:prstGeom prst="rect">
            <a:avLst/>
          </a:prstGeom>
        </p:spPr>
      </p:pic>
      <p:sp>
        <p:nvSpPr>
          <p:cNvPr id="2" name="Title 1"/>
          <p:cNvSpPr>
            <a:spLocks noGrp="1"/>
          </p:cNvSpPr>
          <p:nvPr>
            <p:ph type="title"/>
          </p:nvPr>
        </p:nvSpPr>
        <p:spPr>
          <a:xfrm>
            <a:off x="211822" y="492641"/>
            <a:ext cx="6324599" cy="708436"/>
          </a:xfrm>
        </p:spPr>
        <p:txBody>
          <a:bodyPr lIns="0">
            <a:noAutofit/>
          </a:bodyPr>
          <a:lstStyle>
            <a:lvl1pPr>
              <a:defRPr lang="en-US" sz="5000" b="1" kern="1200" dirty="0">
                <a:solidFill>
                  <a:schemeClr val="tx1">
                    <a:lumMod val="75000"/>
                    <a:lumOff val="25000"/>
                  </a:schemeClr>
                </a:solidFill>
                <a:latin typeface="Bebas Neue" panose="020B0606020202050201" pitchFamily="34" charset="0"/>
                <a:ea typeface="+mn-ea"/>
                <a:cs typeface="+mn-cs"/>
              </a:defRPr>
            </a:lvl1pPr>
          </a:lstStyle>
          <a:p>
            <a:endParaRPr lang="en-US" dirty="0"/>
          </a:p>
        </p:txBody>
      </p:sp>
      <p:sp>
        <p:nvSpPr>
          <p:cNvPr id="3" name="Content Placeholder 2"/>
          <p:cNvSpPr>
            <a:spLocks noGrp="1"/>
          </p:cNvSpPr>
          <p:nvPr>
            <p:ph idx="1"/>
          </p:nvPr>
        </p:nvSpPr>
        <p:spPr>
          <a:xfrm>
            <a:off x="211822" y="1566350"/>
            <a:ext cx="6324600" cy="5063050"/>
          </a:xfrm>
        </p:spPr>
        <p:txBody>
          <a:bodyPr lIns="0">
            <a:normAutofit/>
          </a:bodyPr>
          <a:lstStyle>
            <a:lvl1pPr marL="0" indent="0">
              <a:lnSpc>
                <a:spcPct val="108000"/>
              </a:lnSpc>
              <a:spcBef>
                <a:spcPts val="0"/>
              </a:spcBef>
              <a:spcAft>
                <a:spcPts val="2100"/>
              </a:spcAft>
              <a:buNone/>
              <a:defRPr lang="en-US" sz="3200" kern="1200" dirty="0" smtClean="0">
                <a:solidFill>
                  <a:prstClr val="black">
                    <a:lumMod val="75000"/>
                    <a:lumOff val="25000"/>
                  </a:prstClr>
                </a:solidFill>
                <a:latin typeface="Segoe UI Light" panose="020B0502040204020203" pitchFamily="34" charset="0"/>
                <a:ea typeface="+mn-ea"/>
                <a:cs typeface="Segoe UI Light" panose="020B0502040204020203" pitchFamily="34" charset="0"/>
              </a:defRPr>
            </a:lvl1pPr>
            <a:lvl2pPr>
              <a:defRPr lang="en-US" sz="2800" kern="1200" dirty="0" smtClean="0">
                <a:solidFill>
                  <a:prstClr val="black">
                    <a:lumMod val="75000"/>
                    <a:lumOff val="25000"/>
                  </a:prstClr>
                </a:solidFill>
                <a:latin typeface="Museo Sans 100" panose="02000000000000000000" pitchFamily="50" charset="0"/>
                <a:ea typeface="+mn-ea"/>
                <a:cs typeface="+mn-cs"/>
              </a:defRPr>
            </a:lvl2pPr>
            <a:lvl3pPr>
              <a:defRPr lang="en-US" sz="2800" kern="1200" dirty="0" smtClean="0">
                <a:solidFill>
                  <a:prstClr val="black">
                    <a:lumMod val="75000"/>
                    <a:lumOff val="25000"/>
                  </a:prstClr>
                </a:solidFill>
                <a:latin typeface="Museo Sans 100" panose="02000000000000000000" pitchFamily="50" charset="0"/>
                <a:ea typeface="+mn-ea"/>
                <a:cs typeface="+mn-cs"/>
              </a:defRPr>
            </a:lvl3pPr>
            <a:lvl4pPr>
              <a:defRPr lang="en-US" sz="2800" kern="1200" dirty="0" smtClean="0">
                <a:solidFill>
                  <a:prstClr val="black">
                    <a:lumMod val="75000"/>
                    <a:lumOff val="25000"/>
                  </a:prstClr>
                </a:solidFill>
                <a:latin typeface="Museo Sans 100" panose="02000000000000000000" pitchFamily="50" charset="0"/>
                <a:ea typeface="+mn-ea"/>
                <a:cs typeface="+mn-cs"/>
              </a:defRPr>
            </a:lvl4pPr>
            <a:lvl5pPr>
              <a:defRPr lang="en-US" sz="2800" kern="1200" dirty="0">
                <a:solidFill>
                  <a:prstClr val="black">
                    <a:lumMod val="75000"/>
                    <a:lumOff val="25000"/>
                  </a:prstClr>
                </a:solidFill>
                <a:latin typeface="Museo Sans 100" panose="02000000000000000000" pitchFamily="50" charset="0"/>
                <a:ea typeface="+mn-ea"/>
                <a:cs typeface="+mn-cs"/>
              </a:defRPr>
            </a:lvl5pPr>
          </a:lstStyle>
          <a:p>
            <a:pPr lvl="0"/>
            <a:r>
              <a:rPr lang="en-US" dirty="0"/>
              <a:t>Edit Master text styles</a:t>
            </a:r>
          </a:p>
        </p:txBody>
      </p:sp>
      <p:sp>
        <p:nvSpPr>
          <p:cNvPr id="12" name="Content Placeholder 11"/>
          <p:cNvSpPr>
            <a:spLocks noGrp="1"/>
          </p:cNvSpPr>
          <p:nvPr>
            <p:ph sz="quarter" idx="13" hasCustomPrompt="1"/>
          </p:nvPr>
        </p:nvSpPr>
        <p:spPr>
          <a:xfrm>
            <a:off x="228600" y="197601"/>
            <a:ext cx="4724401" cy="411367"/>
          </a:xfrm>
        </p:spPr>
        <p:txBody>
          <a:bodyPr lIns="0">
            <a:noAutofit/>
          </a:bodyPr>
          <a:lstStyle>
            <a:lvl1pPr marL="0" inden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stStyle>
          <a:p>
            <a:pPr lvl="0"/>
            <a:r>
              <a:rPr lang="en-US" dirty="0"/>
              <a:t>Short sub-title</a:t>
            </a:r>
          </a:p>
        </p:txBody>
      </p:sp>
    </p:spTree>
    <p:extLst>
      <p:ext uri="{BB962C8B-B14F-4D97-AF65-F5344CB8AC3E}">
        <p14:creationId xmlns:p14="http://schemas.microsoft.com/office/powerpoint/2010/main" val="658921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 y="467474"/>
            <a:ext cx="6324599" cy="708436"/>
          </a:xfrm>
        </p:spPr>
        <p:txBody>
          <a:bodyPr>
            <a:noAutofit/>
          </a:bodyPr>
          <a:lstStyle>
            <a:lvl1pPr>
              <a:defRPr lang="en-US" sz="4000" kern="1200" dirty="0">
                <a:solidFill>
                  <a:schemeClr val="tx1">
                    <a:lumMod val="75000"/>
                    <a:lumOff val="25000"/>
                  </a:schemeClr>
                </a:solidFill>
                <a:latin typeface="Museo Slab 1000" panose="02000000000000000000" pitchFamily="50" charset="0"/>
                <a:ea typeface="+mn-ea"/>
                <a:cs typeface="+mn-cs"/>
              </a:defRPr>
            </a:lvl1pPr>
          </a:lstStyle>
          <a:p>
            <a:r>
              <a:rPr lang="en-US" dirty="0"/>
              <a:t>Master title</a:t>
            </a:r>
          </a:p>
        </p:txBody>
      </p:sp>
      <p:sp>
        <p:nvSpPr>
          <p:cNvPr id="3" name="Content Placeholder 2"/>
          <p:cNvSpPr>
            <a:spLocks noGrp="1"/>
          </p:cNvSpPr>
          <p:nvPr>
            <p:ph idx="1"/>
          </p:nvPr>
        </p:nvSpPr>
        <p:spPr>
          <a:xfrm>
            <a:off x="228600" y="1566350"/>
            <a:ext cx="6324600" cy="5063050"/>
          </a:xfrm>
        </p:spPr>
        <p:txBody>
          <a:bodyPr>
            <a:normAutofit/>
          </a:bodyPr>
          <a:lstStyle>
            <a:lvl1pPr marL="0" indent="0">
              <a:spcBef>
                <a:spcPts val="0"/>
              </a:spcBef>
              <a:spcAft>
                <a:spcPts val="1000"/>
              </a:spcAft>
              <a:buNone/>
              <a:defRPr lang="en-US" sz="2800" kern="1200" dirty="0" smtClean="0">
                <a:solidFill>
                  <a:prstClr val="black">
                    <a:lumMod val="75000"/>
                    <a:lumOff val="25000"/>
                  </a:prstClr>
                </a:solidFill>
                <a:latin typeface="Museo Sans 100" panose="02000000000000000000" pitchFamily="50" charset="0"/>
                <a:ea typeface="+mn-ea"/>
                <a:cs typeface="+mn-cs"/>
              </a:defRPr>
            </a:lvl1pPr>
            <a:lvl2pPr>
              <a:defRPr lang="en-US" sz="2800" kern="1200" dirty="0" smtClean="0">
                <a:solidFill>
                  <a:prstClr val="black">
                    <a:lumMod val="75000"/>
                    <a:lumOff val="25000"/>
                  </a:prstClr>
                </a:solidFill>
                <a:latin typeface="Museo Sans 100" panose="02000000000000000000" pitchFamily="50" charset="0"/>
                <a:ea typeface="+mn-ea"/>
                <a:cs typeface="+mn-cs"/>
              </a:defRPr>
            </a:lvl2pPr>
            <a:lvl3pPr>
              <a:defRPr lang="en-US" sz="2800" kern="1200" dirty="0" smtClean="0">
                <a:solidFill>
                  <a:prstClr val="black">
                    <a:lumMod val="75000"/>
                    <a:lumOff val="25000"/>
                  </a:prstClr>
                </a:solidFill>
                <a:latin typeface="Museo Sans 100" panose="02000000000000000000" pitchFamily="50" charset="0"/>
                <a:ea typeface="+mn-ea"/>
                <a:cs typeface="+mn-cs"/>
              </a:defRPr>
            </a:lvl3pPr>
            <a:lvl4pPr>
              <a:defRPr lang="en-US" sz="2800" kern="1200" dirty="0" smtClean="0">
                <a:solidFill>
                  <a:prstClr val="black">
                    <a:lumMod val="75000"/>
                    <a:lumOff val="25000"/>
                  </a:prstClr>
                </a:solidFill>
                <a:latin typeface="Museo Sans 100" panose="02000000000000000000" pitchFamily="50" charset="0"/>
                <a:ea typeface="+mn-ea"/>
                <a:cs typeface="+mn-cs"/>
              </a:defRPr>
            </a:lvl4pPr>
            <a:lvl5pPr>
              <a:defRPr lang="en-US" sz="2800" kern="1200" dirty="0">
                <a:solidFill>
                  <a:prstClr val="black">
                    <a:lumMod val="75000"/>
                    <a:lumOff val="25000"/>
                  </a:prstClr>
                </a:solidFill>
                <a:latin typeface="Museo Sans 100" panose="02000000000000000000" pitchFamily="50" charset="0"/>
                <a:ea typeface="+mn-ea"/>
                <a:cs typeface="+mn-cs"/>
              </a:defRPr>
            </a:lvl5pPr>
          </a:lstStyle>
          <a:p>
            <a:pPr lvl="0"/>
            <a:r>
              <a:rPr lang="en-US" dirty="0"/>
              <a:t>Edit Master text styles</a:t>
            </a:r>
          </a:p>
        </p:txBody>
      </p:sp>
      <p:sp>
        <p:nvSpPr>
          <p:cNvPr id="12" name="Content Placeholder 11"/>
          <p:cNvSpPr>
            <a:spLocks noGrp="1"/>
          </p:cNvSpPr>
          <p:nvPr>
            <p:ph sz="quarter" idx="13" hasCustomPrompt="1"/>
          </p:nvPr>
        </p:nvSpPr>
        <p:spPr>
          <a:xfrm>
            <a:off x="228600" y="197601"/>
            <a:ext cx="4724401" cy="411367"/>
          </a:xfrm>
        </p:spPr>
        <p:txBody>
          <a:bodyPr>
            <a:noAutofit/>
          </a:bodyPr>
          <a:lstStyle>
            <a:lvl1pPr marL="0" indent="0">
              <a:buNone/>
              <a:defRPr lang="en-US" sz="1800" kern="1200" cap="small" dirty="0">
                <a:solidFill>
                  <a:schemeClr val="tx1">
                    <a:lumMod val="65000"/>
                    <a:lumOff val="35000"/>
                  </a:schemeClr>
                </a:solidFill>
                <a:latin typeface="Museo Slab 100" panose="02000000000000000000" pitchFamily="50" charset="0"/>
                <a:ea typeface="+mn-ea"/>
                <a:cs typeface="+mn-cs"/>
              </a:defRPr>
            </a:lvl1pPr>
          </a:lstStyle>
          <a:p>
            <a:pPr lvl="0"/>
            <a:r>
              <a:rPr lang="en-US" dirty="0"/>
              <a:t>Short sub-title</a:t>
            </a:r>
          </a:p>
        </p:txBody>
      </p:sp>
    </p:spTree>
    <p:extLst>
      <p:ext uri="{BB962C8B-B14F-4D97-AF65-F5344CB8AC3E}">
        <p14:creationId xmlns:p14="http://schemas.microsoft.com/office/powerpoint/2010/main" val="32736039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7" name="Picture 6" hidden="1"/>
          <p:cNvPicPr>
            <a:picLocks noChangeAspect="1"/>
          </p:cNvPicPr>
          <p:nvPr userDrawn="1"/>
        </p:nvPicPr>
        <p:blipFill>
          <a:blip r:embed="rId2"/>
          <a:stretch>
            <a:fillRect/>
          </a:stretch>
        </p:blipFill>
        <p:spPr>
          <a:xfrm>
            <a:off x="0" y="1169"/>
            <a:ext cx="12192000" cy="6855661"/>
          </a:xfrm>
          <a:prstGeom prst="rect">
            <a:avLst/>
          </a:prstGeom>
        </p:spPr>
      </p:pic>
      <p:sp>
        <p:nvSpPr>
          <p:cNvPr id="2" name="Title 1"/>
          <p:cNvSpPr>
            <a:spLocks noGrp="1"/>
          </p:cNvSpPr>
          <p:nvPr>
            <p:ph type="title"/>
          </p:nvPr>
        </p:nvSpPr>
        <p:spPr>
          <a:xfrm>
            <a:off x="211822" y="492641"/>
            <a:ext cx="6324599" cy="708436"/>
          </a:xfrm>
        </p:spPr>
        <p:txBody>
          <a:bodyPr lIns="0">
            <a:noAutofit/>
          </a:bodyPr>
          <a:lstStyle>
            <a:lvl1pPr>
              <a:defRPr lang="en-US" sz="5000" b="1" kern="1200" dirty="0">
                <a:solidFill>
                  <a:schemeClr val="tx1">
                    <a:lumMod val="75000"/>
                    <a:lumOff val="25000"/>
                  </a:schemeClr>
                </a:solidFill>
                <a:latin typeface="Bebas Neue" panose="020B0606020202050201" pitchFamily="34" charset="0"/>
                <a:ea typeface="+mn-ea"/>
                <a:cs typeface="+mn-cs"/>
              </a:defRPr>
            </a:lvl1pPr>
          </a:lstStyle>
          <a:p>
            <a:endParaRPr lang="en-US" dirty="0"/>
          </a:p>
        </p:txBody>
      </p:sp>
      <p:sp>
        <p:nvSpPr>
          <p:cNvPr id="3" name="Content Placeholder 2"/>
          <p:cNvSpPr>
            <a:spLocks noGrp="1"/>
          </p:cNvSpPr>
          <p:nvPr>
            <p:ph idx="1"/>
          </p:nvPr>
        </p:nvSpPr>
        <p:spPr>
          <a:xfrm>
            <a:off x="211822" y="1566350"/>
            <a:ext cx="6324600" cy="5063050"/>
          </a:xfrm>
        </p:spPr>
        <p:txBody>
          <a:bodyPr lIns="0">
            <a:normAutofit/>
          </a:bodyPr>
          <a:lstStyle>
            <a:lvl1pPr marL="0" indent="0">
              <a:lnSpc>
                <a:spcPct val="108000"/>
              </a:lnSpc>
              <a:spcBef>
                <a:spcPts val="0"/>
              </a:spcBef>
              <a:spcAft>
                <a:spcPts val="2100"/>
              </a:spcAft>
              <a:buNone/>
              <a:defRPr lang="en-US" sz="3200" kern="1200" dirty="0" smtClean="0">
                <a:solidFill>
                  <a:prstClr val="black">
                    <a:lumMod val="75000"/>
                    <a:lumOff val="25000"/>
                  </a:prstClr>
                </a:solidFill>
                <a:latin typeface="Segoe UI Light" panose="020B0502040204020203" pitchFamily="34" charset="0"/>
                <a:ea typeface="+mn-ea"/>
                <a:cs typeface="Segoe UI Light" panose="020B0502040204020203" pitchFamily="34" charset="0"/>
              </a:defRPr>
            </a:lvl1pPr>
            <a:lvl2pPr>
              <a:defRPr lang="en-US" sz="2800" kern="1200" dirty="0" smtClean="0">
                <a:solidFill>
                  <a:prstClr val="black">
                    <a:lumMod val="75000"/>
                    <a:lumOff val="25000"/>
                  </a:prstClr>
                </a:solidFill>
                <a:latin typeface="Museo Sans 100" panose="02000000000000000000" pitchFamily="50" charset="0"/>
                <a:ea typeface="+mn-ea"/>
                <a:cs typeface="+mn-cs"/>
              </a:defRPr>
            </a:lvl2pPr>
            <a:lvl3pPr>
              <a:defRPr lang="en-US" sz="2800" kern="1200" dirty="0" smtClean="0">
                <a:solidFill>
                  <a:prstClr val="black">
                    <a:lumMod val="75000"/>
                    <a:lumOff val="25000"/>
                  </a:prstClr>
                </a:solidFill>
                <a:latin typeface="Museo Sans 100" panose="02000000000000000000" pitchFamily="50" charset="0"/>
                <a:ea typeface="+mn-ea"/>
                <a:cs typeface="+mn-cs"/>
              </a:defRPr>
            </a:lvl3pPr>
            <a:lvl4pPr>
              <a:defRPr lang="en-US" sz="2800" kern="1200" dirty="0" smtClean="0">
                <a:solidFill>
                  <a:prstClr val="black">
                    <a:lumMod val="75000"/>
                    <a:lumOff val="25000"/>
                  </a:prstClr>
                </a:solidFill>
                <a:latin typeface="Museo Sans 100" panose="02000000000000000000" pitchFamily="50" charset="0"/>
                <a:ea typeface="+mn-ea"/>
                <a:cs typeface="+mn-cs"/>
              </a:defRPr>
            </a:lvl4pPr>
            <a:lvl5pPr>
              <a:defRPr lang="en-US" sz="2800" kern="1200" dirty="0">
                <a:solidFill>
                  <a:prstClr val="black">
                    <a:lumMod val="75000"/>
                    <a:lumOff val="25000"/>
                  </a:prstClr>
                </a:solidFill>
                <a:latin typeface="Museo Sans 100" panose="02000000000000000000" pitchFamily="50" charset="0"/>
                <a:ea typeface="+mn-ea"/>
                <a:cs typeface="+mn-cs"/>
              </a:defRPr>
            </a:lvl5pPr>
          </a:lstStyle>
          <a:p>
            <a:pPr lvl="0"/>
            <a:r>
              <a:rPr lang="en-US" dirty="0"/>
              <a:t>Edit Master text styles</a:t>
            </a:r>
          </a:p>
        </p:txBody>
      </p:sp>
      <p:sp>
        <p:nvSpPr>
          <p:cNvPr id="12" name="Content Placeholder 11"/>
          <p:cNvSpPr>
            <a:spLocks noGrp="1"/>
          </p:cNvSpPr>
          <p:nvPr>
            <p:ph sz="quarter" idx="13" hasCustomPrompt="1"/>
          </p:nvPr>
        </p:nvSpPr>
        <p:spPr>
          <a:xfrm>
            <a:off x="228600" y="197601"/>
            <a:ext cx="4724401" cy="411367"/>
          </a:xfrm>
        </p:spPr>
        <p:txBody>
          <a:bodyPr lIns="0">
            <a:noAutofit/>
          </a:bodyPr>
          <a:lstStyle>
            <a:lvl1pPr marL="0" inden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stStyle>
          <a:p>
            <a:pPr lvl="0"/>
            <a:r>
              <a:rPr lang="en-US" dirty="0"/>
              <a:t>Short sub-title</a:t>
            </a:r>
          </a:p>
        </p:txBody>
      </p:sp>
    </p:spTree>
    <p:extLst>
      <p:ext uri="{BB962C8B-B14F-4D97-AF65-F5344CB8AC3E}">
        <p14:creationId xmlns:p14="http://schemas.microsoft.com/office/powerpoint/2010/main" val="2322687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F099A51-7E4C-4B6A-BA60-7E15FBE13496}" type="datetimeFigureOut">
              <a:rPr lang="en-US" smtClean="0"/>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25165446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99A51-7E4C-4B6A-BA60-7E15FBE13496}" type="datetimeFigureOut">
              <a:rPr lang="en-US" smtClean="0"/>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37255072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F099A51-7E4C-4B6A-BA60-7E15FBE13496}" type="datetimeFigureOut">
              <a:rPr lang="en-US" smtClean="0"/>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277581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099A51-7E4C-4B6A-BA60-7E15FBE13496}" type="datetimeFigureOut">
              <a:rPr lang="en-US" smtClean="0"/>
              <a:t>12/10/2021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16334048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099A51-7E4C-4B6A-BA60-7E15FBE13496}" type="datetimeFigureOut">
              <a:rPr lang="en-US" smtClean="0"/>
              <a:t>12/10/2021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615166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5BFC9-17D7-415F-88B3-84061F870C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A79C46-E0CF-4B3C-9EC9-74894ADAE8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F4F717-5DA1-41C4-93F4-EC65DC0A9A7E}"/>
              </a:ext>
            </a:extLst>
          </p:cNvPr>
          <p:cNvSpPr>
            <a:spLocks noGrp="1"/>
          </p:cNvSpPr>
          <p:nvPr>
            <p:ph type="dt" sz="half" idx="10"/>
          </p:nvPr>
        </p:nvSpPr>
        <p:spPr/>
        <p:txBody>
          <a:bodyPr/>
          <a:lstStyle/>
          <a:p>
            <a:fld id="{E9962867-F4D7-4047-9166-157F3A7FE8D2}" type="datetimeFigureOut">
              <a:rPr lang="en-US" smtClean="0"/>
              <a:t>12/10/2021</a:t>
            </a:fld>
            <a:endParaRPr lang="en-US"/>
          </a:p>
        </p:txBody>
      </p:sp>
      <p:sp>
        <p:nvSpPr>
          <p:cNvPr id="5" name="Footer Placeholder 4">
            <a:extLst>
              <a:ext uri="{FF2B5EF4-FFF2-40B4-BE49-F238E27FC236}">
                <a16:creationId xmlns:a16="http://schemas.microsoft.com/office/drawing/2014/main" id="{511D001E-D731-40D6-83B4-7C07F43C57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B43F62-D189-42A6-A54B-73A02C4898CF}"/>
              </a:ext>
            </a:extLst>
          </p:cNvPr>
          <p:cNvSpPr>
            <a:spLocks noGrp="1"/>
          </p:cNvSpPr>
          <p:nvPr>
            <p:ph type="sldNum" sz="quarter" idx="12"/>
          </p:nvPr>
        </p:nvSpPr>
        <p:spPr/>
        <p:txBody>
          <a:bodyPr/>
          <a:lstStyle/>
          <a:p>
            <a:fld id="{ABB8FC65-1285-4BC9-9C0E-D23BAAF684D6}" type="slidenum">
              <a:rPr lang="en-US" smtClean="0"/>
              <a:t>‹#›</a:t>
            </a:fld>
            <a:endParaRPr lang="en-US"/>
          </a:p>
        </p:txBody>
      </p:sp>
    </p:spTree>
    <p:extLst>
      <p:ext uri="{BB962C8B-B14F-4D97-AF65-F5344CB8AC3E}">
        <p14:creationId xmlns:p14="http://schemas.microsoft.com/office/powerpoint/2010/main" val="20355678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099A51-7E4C-4B6A-BA60-7E15FBE13496}" type="datetimeFigureOut">
              <a:rPr lang="en-US" smtClean="0"/>
              <a:t>12/10/2021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31155502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099A51-7E4C-4B6A-BA60-7E15FBE13496}" type="datetimeFigureOut">
              <a:rPr lang="en-US" smtClean="0"/>
              <a:t>12/10/2021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26621389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099A51-7E4C-4B6A-BA60-7E15FBE13496}" type="datetimeFigureOut">
              <a:rPr lang="en-US" smtClean="0"/>
              <a:t>12/10/2021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8269340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099A51-7E4C-4B6A-BA60-7E15FBE13496}" type="datetimeFigureOut">
              <a:rPr lang="en-US" smtClean="0"/>
              <a:t>12/10/2021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7194696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99A51-7E4C-4B6A-BA60-7E15FBE13496}" type="datetimeFigureOut">
              <a:rPr lang="en-US" smtClean="0"/>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10211164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99A51-7E4C-4B6A-BA60-7E15FBE13496}" type="datetimeFigureOut">
              <a:rPr lang="en-US" smtClean="0"/>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27574426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 y="467474"/>
            <a:ext cx="6324599" cy="708436"/>
          </a:xfrm>
        </p:spPr>
        <p:txBody>
          <a:bodyPr>
            <a:noAutofit/>
          </a:bodyPr>
          <a:lstStyle>
            <a:lvl1pPr>
              <a:defRPr lang="en-US" sz="4000" kern="1200" dirty="0">
                <a:solidFill>
                  <a:schemeClr val="tx1">
                    <a:lumMod val="75000"/>
                    <a:lumOff val="25000"/>
                  </a:schemeClr>
                </a:solidFill>
                <a:latin typeface="Museo Slab 1000" panose="02000000000000000000" pitchFamily="50" charset="0"/>
                <a:ea typeface="+mn-ea"/>
                <a:cs typeface="+mn-cs"/>
              </a:defRPr>
            </a:lvl1pPr>
          </a:lstStyle>
          <a:p>
            <a:r>
              <a:rPr lang="en-US" dirty="0"/>
              <a:t>Master title</a:t>
            </a:r>
          </a:p>
        </p:txBody>
      </p:sp>
      <p:sp>
        <p:nvSpPr>
          <p:cNvPr id="3" name="Content Placeholder 2"/>
          <p:cNvSpPr>
            <a:spLocks noGrp="1"/>
          </p:cNvSpPr>
          <p:nvPr>
            <p:ph idx="1"/>
          </p:nvPr>
        </p:nvSpPr>
        <p:spPr>
          <a:xfrm>
            <a:off x="228600" y="1566350"/>
            <a:ext cx="6324600" cy="5063050"/>
          </a:xfrm>
        </p:spPr>
        <p:txBody>
          <a:bodyPr>
            <a:normAutofit/>
          </a:bodyPr>
          <a:lstStyle>
            <a:lvl1pPr marL="0" indent="0">
              <a:spcBef>
                <a:spcPts val="0"/>
              </a:spcBef>
              <a:spcAft>
                <a:spcPts val="1000"/>
              </a:spcAft>
              <a:buNone/>
              <a:defRPr lang="en-US" sz="2800" kern="1200" dirty="0" smtClean="0">
                <a:solidFill>
                  <a:prstClr val="black">
                    <a:lumMod val="75000"/>
                    <a:lumOff val="25000"/>
                  </a:prstClr>
                </a:solidFill>
                <a:latin typeface="Museo Sans 100" panose="02000000000000000000" pitchFamily="50" charset="0"/>
                <a:ea typeface="+mn-ea"/>
                <a:cs typeface="+mn-cs"/>
              </a:defRPr>
            </a:lvl1pPr>
            <a:lvl2pPr>
              <a:defRPr lang="en-US" sz="2800" kern="1200" dirty="0" smtClean="0">
                <a:solidFill>
                  <a:prstClr val="black">
                    <a:lumMod val="75000"/>
                    <a:lumOff val="25000"/>
                  </a:prstClr>
                </a:solidFill>
                <a:latin typeface="Museo Sans 100" panose="02000000000000000000" pitchFamily="50" charset="0"/>
                <a:ea typeface="+mn-ea"/>
                <a:cs typeface="+mn-cs"/>
              </a:defRPr>
            </a:lvl2pPr>
            <a:lvl3pPr>
              <a:defRPr lang="en-US" sz="2800" kern="1200" dirty="0" smtClean="0">
                <a:solidFill>
                  <a:prstClr val="black">
                    <a:lumMod val="75000"/>
                    <a:lumOff val="25000"/>
                  </a:prstClr>
                </a:solidFill>
                <a:latin typeface="Museo Sans 100" panose="02000000000000000000" pitchFamily="50" charset="0"/>
                <a:ea typeface="+mn-ea"/>
                <a:cs typeface="+mn-cs"/>
              </a:defRPr>
            </a:lvl3pPr>
            <a:lvl4pPr>
              <a:defRPr lang="en-US" sz="2800" kern="1200" dirty="0" smtClean="0">
                <a:solidFill>
                  <a:prstClr val="black">
                    <a:lumMod val="75000"/>
                    <a:lumOff val="25000"/>
                  </a:prstClr>
                </a:solidFill>
                <a:latin typeface="Museo Sans 100" panose="02000000000000000000" pitchFamily="50" charset="0"/>
                <a:ea typeface="+mn-ea"/>
                <a:cs typeface="+mn-cs"/>
              </a:defRPr>
            </a:lvl4pPr>
            <a:lvl5pPr>
              <a:defRPr lang="en-US" sz="2800" kern="1200" dirty="0">
                <a:solidFill>
                  <a:prstClr val="black">
                    <a:lumMod val="75000"/>
                    <a:lumOff val="25000"/>
                  </a:prstClr>
                </a:solidFill>
                <a:latin typeface="Museo Sans 100" panose="02000000000000000000" pitchFamily="50" charset="0"/>
                <a:ea typeface="+mn-ea"/>
                <a:cs typeface="+mn-cs"/>
              </a:defRPr>
            </a:lvl5pPr>
          </a:lstStyle>
          <a:p>
            <a:pPr lvl="0"/>
            <a:r>
              <a:rPr lang="en-US" dirty="0"/>
              <a:t>Edit Master text styles</a:t>
            </a:r>
          </a:p>
        </p:txBody>
      </p:sp>
      <p:sp>
        <p:nvSpPr>
          <p:cNvPr id="12" name="Content Placeholder 11"/>
          <p:cNvSpPr>
            <a:spLocks noGrp="1"/>
          </p:cNvSpPr>
          <p:nvPr>
            <p:ph sz="quarter" idx="13" hasCustomPrompt="1"/>
          </p:nvPr>
        </p:nvSpPr>
        <p:spPr>
          <a:xfrm>
            <a:off x="228600" y="197601"/>
            <a:ext cx="4724401" cy="411367"/>
          </a:xfrm>
        </p:spPr>
        <p:txBody>
          <a:bodyPr>
            <a:noAutofit/>
          </a:bodyPr>
          <a:lstStyle>
            <a:lvl1pPr marL="0" indent="0">
              <a:buNone/>
              <a:defRPr lang="en-US" sz="1800" kern="1200" cap="small" dirty="0">
                <a:solidFill>
                  <a:schemeClr val="tx1">
                    <a:lumMod val="65000"/>
                    <a:lumOff val="35000"/>
                  </a:schemeClr>
                </a:solidFill>
                <a:latin typeface="Museo Slab 100" panose="02000000000000000000" pitchFamily="50" charset="0"/>
                <a:ea typeface="+mn-ea"/>
                <a:cs typeface="+mn-cs"/>
              </a:defRPr>
            </a:lvl1pPr>
          </a:lstStyle>
          <a:p>
            <a:pPr lvl="0"/>
            <a:r>
              <a:rPr lang="en-US" dirty="0"/>
              <a:t>Short sub-title</a:t>
            </a:r>
          </a:p>
        </p:txBody>
      </p:sp>
    </p:spTree>
    <p:extLst>
      <p:ext uri="{BB962C8B-B14F-4D97-AF65-F5344CB8AC3E}">
        <p14:creationId xmlns:p14="http://schemas.microsoft.com/office/powerpoint/2010/main" val="23329736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7" name="Picture 6" hidden="1"/>
          <p:cNvPicPr>
            <a:picLocks noChangeAspect="1"/>
          </p:cNvPicPr>
          <p:nvPr userDrawn="1"/>
        </p:nvPicPr>
        <p:blipFill>
          <a:blip r:embed="rId2"/>
          <a:stretch>
            <a:fillRect/>
          </a:stretch>
        </p:blipFill>
        <p:spPr>
          <a:xfrm>
            <a:off x="0" y="1169"/>
            <a:ext cx="12192000" cy="6855661"/>
          </a:xfrm>
          <a:prstGeom prst="rect">
            <a:avLst/>
          </a:prstGeom>
        </p:spPr>
      </p:pic>
      <p:sp>
        <p:nvSpPr>
          <p:cNvPr id="2" name="Title 1"/>
          <p:cNvSpPr>
            <a:spLocks noGrp="1"/>
          </p:cNvSpPr>
          <p:nvPr>
            <p:ph type="title"/>
          </p:nvPr>
        </p:nvSpPr>
        <p:spPr>
          <a:xfrm>
            <a:off x="211822" y="492641"/>
            <a:ext cx="6324599" cy="708436"/>
          </a:xfrm>
        </p:spPr>
        <p:txBody>
          <a:bodyPr lIns="0">
            <a:noAutofit/>
          </a:bodyPr>
          <a:lstStyle>
            <a:lvl1pPr>
              <a:defRPr lang="en-US" sz="5000" b="1" kern="1200" dirty="0">
                <a:solidFill>
                  <a:schemeClr val="tx1">
                    <a:lumMod val="75000"/>
                    <a:lumOff val="25000"/>
                  </a:schemeClr>
                </a:solidFill>
                <a:latin typeface="Bebas Neue" panose="020B0606020202050201" pitchFamily="34" charset="0"/>
                <a:ea typeface="+mn-ea"/>
                <a:cs typeface="+mn-cs"/>
              </a:defRPr>
            </a:lvl1pPr>
          </a:lstStyle>
          <a:p>
            <a:endParaRPr lang="en-US" dirty="0"/>
          </a:p>
        </p:txBody>
      </p:sp>
      <p:sp>
        <p:nvSpPr>
          <p:cNvPr id="3" name="Content Placeholder 2"/>
          <p:cNvSpPr>
            <a:spLocks noGrp="1"/>
          </p:cNvSpPr>
          <p:nvPr>
            <p:ph idx="1"/>
          </p:nvPr>
        </p:nvSpPr>
        <p:spPr>
          <a:xfrm>
            <a:off x="211822" y="1566350"/>
            <a:ext cx="6324600" cy="5063050"/>
          </a:xfrm>
        </p:spPr>
        <p:txBody>
          <a:bodyPr lIns="0">
            <a:normAutofit/>
          </a:bodyPr>
          <a:lstStyle>
            <a:lvl1pPr marL="0" indent="0">
              <a:lnSpc>
                <a:spcPct val="108000"/>
              </a:lnSpc>
              <a:spcBef>
                <a:spcPts val="0"/>
              </a:spcBef>
              <a:spcAft>
                <a:spcPts val="2100"/>
              </a:spcAft>
              <a:buNone/>
              <a:defRPr lang="en-US" sz="3200" kern="1200" dirty="0" smtClean="0">
                <a:solidFill>
                  <a:prstClr val="black">
                    <a:lumMod val="75000"/>
                    <a:lumOff val="25000"/>
                  </a:prstClr>
                </a:solidFill>
                <a:latin typeface="Segoe UI Light" panose="020B0502040204020203" pitchFamily="34" charset="0"/>
                <a:ea typeface="+mn-ea"/>
                <a:cs typeface="Segoe UI Light" panose="020B0502040204020203" pitchFamily="34" charset="0"/>
              </a:defRPr>
            </a:lvl1pPr>
            <a:lvl2pPr>
              <a:defRPr lang="en-US" sz="2800" kern="1200" dirty="0" smtClean="0">
                <a:solidFill>
                  <a:prstClr val="black">
                    <a:lumMod val="75000"/>
                    <a:lumOff val="25000"/>
                  </a:prstClr>
                </a:solidFill>
                <a:latin typeface="Museo Sans 100" panose="02000000000000000000" pitchFamily="50" charset="0"/>
                <a:ea typeface="+mn-ea"/>
                <a:cs typeface="+mn-cs"/>
              </a:defRPr>
            </a:lvl2pPr>
            <a:lvl3pPr>
              <a:defRPr lang="en-US" sz="2800" kern="1200" dirty="0" smtClean="0">
                <a:solidFill>
                  <a:prstClr val="black">
                    <a:lumMod val="75000"/>
                    <a:lumOff val="25000"/>
                  </a:prstClr>
                </a:solidFill>
                <a:latin typeface="Museo Sans 100" panose="02000000000000000000" pitchFamily="50" charset="0"/>
                <a:ea typeface="+mn-ea"/>
                <a:cs typeface="+mn-cs"/>
              </a:defRPr>
            </a:lvl3pPr>
            <a:lvl4pPr>
              <a:defRPr lang="en-US" sz="2800" kern="1200" dirty="0" smtClean="0">
                <a:solidFill>
                  <a:prstClr val="black">
                    <a:lumMod val="75000"/>
                    <a:lumOff val="25000"/>
                  </a:prstClr>
                </a:solidFill>
                <a:latin typeface="Museo Sans 100" panose="02000000000000000000" pitchFamily="50" charset="0"/>
                <a:ea typeface="+mn-ea"/>
                <a:cs typeface="+mn-cs"/>
              </a:defRPr>
            </a:lvl4pPr>
            <a:lvl5pPr>
              <a:defRPr lang="en-US" sz="2800" kern="1200" dirty="0">
                <a:solidFill>
                  <a:prstClr val="black">
                    <a:lumMod val="75000"/>
                    <a:lumOff val="25000"/>
                  </a:prstClr>
                </a:solidFill>
                <a:latin typeface="Museo Sans 100" panose="02000000000000000000" pitchFamily="50" charset="0"/>
                <a:ea typeface="+mn-ea"/>
                <a:cs typeface="+mn-cs"/>
              </a:defRPr>
            </a:lvl5pPr>
          </a:lstStyle>
          <a:p>
            <a:pPr lvl="0"/>
            <a:r>
              <a:rPr lang="en-US" dirty="0"/>
              <a:t>Edit Master text styles</a:t>
            </a:r>
          </a:p>
        </p:txBody>
      </p:sp>
      <p:sp>
        <p:nvSpPr>
          <p:cNvPr id="12" name="Content Placeholder 11"/>
          <p:cNvSpPr>
            <a:spLocks noGrp="1"/>
          </p:cNvSpPr>
          <p:nvPr>
            <p:ph sz="quarter" idx="13" hasCustomPrompt="1"/>
          </p:nvPr>
        </p:nvSpPr>
        <p:spPr>
          <a:xfrm>
            <a:off x="228600" y="197601"/>
            <a:ext cx="4724401" cy="411367"/>
          </a:xfrm>
        </p:spPr>
        <p:txBody>
          <a:bodyPr lIns="0">
            <a:noAutofit/>
          </a:bodyPr>
          <a:lstStyle>
            <a:lvl1pPr marL="0" inden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stStyle>
          <a:p>
            <a:pPr lvl="0"/>
            <a:r>
              <a:rPr lang="en-US" dirty="0"/>
              <a:t>Short sub-title</a:t>
            </a:r>
          </a:p>
        </p:txBody>
      </p:sp>
    </p:spTree>
    <p:extLst>
      <p:ext uri="{BB962C8B-B14F-4D97-AF65-F5344CB8AC3E}">
        <p14:creationId xmlns:p14="http://schemas.microsoft.com/office/powerpoint/2010/main" val="5120160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F099A51-7E4C-4B6A-BA60-7E15FBE13496}" type="datetimeFigureOut">
              <a:rPr lang="en-US" smtClean="0"/>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40797804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99A51-7E4C-4B6A-BA60-7E15FBE13496}" type="datetimeFigureOut">
              <a:rPr lang="en-US" smtClean="0"/>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3504094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1B01B-A08B-4A31-8DC2-D139E243CD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C45A8BC-9DA7-4D26-9F0C-C94BA38B32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19D821-4E50-4C8A-A04A-740B0A86D490}"/>
              </a:ext>
            </a:extLst>
          </p:cNvPr>
          <p:cNvSpPr>
            <a:spLocks noGrp="1"/>
          </p:cNvSpPr>
          <p:nvPr>
            <p:ph type="dt" sz="half" idx="10"/>
          </p:nvPr>
        </p:nvSpPr>
        <p:spPr/>
        <p:txBody>
          <a:bodyPr/>
          <a:lstStyle/>
          <a:p>
            <a:fld id="{E9962867-F4D7-4047-9166-157F3A7FE8D2}" type="datetimeFigureOut">
              <a:rPr lang="en-US" smtClean="0"/>
              <a:t>12/10/2021</a:t>
            </a:fld>
            <a:endParaRPr lang="en-US"/>
          </a:p>
        </p:txBody>
      </p:sp>
      <p:sp>
        <p:nvSpPr>
          <p:cNvPr id="5" name="Footer Placeholder 4">
            <a:extLst>
              <a:ext uri="{FF2B5EF4-FFF2-40B4-BE49-F238E27FC236}">
                <a16:creationId xmlns:a16="http://schemas.microsoft.com/office/drawing/2014/main" id="{DFCF024E-9E3C-4DA1-95CC-9D4BAC0A59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7D8D70-4CEC-43A7-956E-490679D83C6D}"/>
              </a:ext>
            </a:extLst>
          </p:cNvPr>
          <p:cNvSpPr>
            <a:spLocks noGrp="1"/>
          </p:cNvSpPr>
          <p:nvPr>
            <p:ph type="sldNum" sz="quarter" idx="12"/>
          </p:nvPr>
        </p:nvSpPr>
        <p:spPr/>
        <p:txBody>
          <a:bodyPr/>
          <a:lstStyle/>
          <a:p>
            <a:fld id="{ABB8FC65-1285-4BC9-9C0E-D23BAAF684D6}" type="slidenum">
              <a:rPr lang="en-US" smtClean="0"/>
              <a:t>‹#›</a:t>
            </a:fld>
            <a:endParaRPr lang="en-US"/>
          </a:p>
        </p:txBody>
      </p:sp>
    </p:spTree>
    <p:extLst>
      <p:ext uri="{BB962C8B-B14F-4D97-AF65-F5344CB8AC3E}">
        <p14:creationId xmlns:p14="http://schemas.microsoft.com/office/powerpoint/2010/main" val="3410081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F099A51-7E4C-4B6A-BA60-7E15FBE13496}" type="datetimeFigureOut">
              <a:rPr lang="en-US" smtClean="0"/>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40465930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099A51-7E4C-4B6A-BA60-7E15FBE13496}" type="datetimeFigureOut">
              <a:rPr lang="en-US" smtClean="0"/>
              <a:t>12/10/2021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11201887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099A51-7E4C-4B6A-BA60-7E15FBE13496}" type="datetimeFigureOut">
              <a:rPr lang="en-US" smtClean="0"/>
              <a:t>12/10/2021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4960725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099A51-7E4C-4B6A-BA60-7E15FBE13496}" type="datetimeFigureOut">
              <a:rPr lang="en-US" smtClean="0"/>
              <a:t>12/10/2021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4183352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099A51-7E4C-4B6A-BA60-7E15FBE13496}" type="datetimeFigureOut">
              <a:rPr lang="en-US" smtClean="0"/>
              <a:t>12/10/2021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7968065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099A51-7E4C-4B6A-BA60-7E15FBE13496}" type="datetimeFigureOut">
              <a:rPr lang="en-US" smtClean="0"/>
              <a:t>12/10/2021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7989236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099A51-7E4C-4B6A-BA60-7E15FBE13496}" type="datetimeFigureOut">
              <a:rPr lang="en-US" smtClean="0"/>
              <a:t>12/10/2021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26367328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99A51-7E4C-4B6A-BA60-7E15FBE13496}" type="datetimeFigureOut">
              <a:rPr lang="en-US" smtClean="0"/>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11430711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099A51-7E4C-4B6A-BA60-7E15FBE13496}" type="datetimeFigureOut">
              <a:rPr lang="en-US" smtClean="0"/>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1C2392-448B-4888-B6FA-CF18AD1B095B}" type="slidenum">
              <a:rPr lang="en-US" smtClean="0"/>
              <a:t>‹#›</a:t>
            </a:fld>
            <a:endParaRPr lang="en-US"/>
          </a:p>
        </p:txBody>
      </p:sp>
    </p:spTree>
    <p:extLst>
      <p:ext uri="{BB962C8B-B14F-4D97-AF65-F5344CB8AC3E}">
        <p14:creationId xmlns:p14="http://schemas.microsoft.com/office/powerpoint/2010/main" val="15227985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2047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35455-1AEF-49FC-983F-DE3DE8A792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4C1525-5D9C-48A7-A29F-C8461A87AA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0DB02B-46FE-49A3-9DCD-9C83532FEC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147E5B-9F83-4E3A-BE8C-EF16EE4EDE78}"/>
              </a:ext>
            </a:extLst>
          </p:cNvPr>
          <p:cNvSpPr>
            <a:spLocks noGrp="1"/>
          </p:cNvSpPr>
          <p:nvPr>
            <p:ph type="dt" sz="half" idx="10"/>
          </p:nvPr>
        </p:nvSpPr>
        <p:spPr/>
        <p:txBody>
          <a:bodyPr/>
          <a:lstStyle/>
          <a:p>
            <a:fld id="{E9962867-F4D7-4047-9166-157F3A7FE8D2}" type="datetimeFigureOut">
              <a:rPr lang="en-US" smtClean="0"/>
              <a:t>12/10/2021</a:t>
            </a:fld>
            <a:endParaRPr lang="en-US"/>
          </a:p>
        </p:txBody>
      </p:sp>
      <p:sp>
        <p:nvSpPr>
          <p:cNvPr id="6" name="Footer Placeholder 5">
            <a:extLst>
              <a:ext uri="{FF2B5EF4-FFF2-40B4-BE49-F238E27FC236}">
                <a16:creationId xmlns:a16="http://schemas.microsoft.com/office/drawing/2014/main" id="{7564DBE2-BBE2-4F99-807F-DD0387332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44157C-5E3D-454D-8B30-BE3AAF2686EE}"/>
              </a:ext>
            </a:extLst>
          </p:cNvPr>
          <p:cNvSpPr>
            <a:spLocks noGrp="1"/>
          </p:cNvSpPr>
          <p:nvPr>
            <p:ph type="sldNum" sz="quarter" idx="12"/>
          </p:nvPr>
        </p:nvSpPr>
        <p:spPr/>
        <p:txBody>
          <a:bodyPr/>
          <a:lstStyle/>
          <a:p>
            <a:fld id="{ABB8FC65-1285-4BC9-9C0E-D23BAAF684D6}" type="slidenum">
              <a:rPr lang="en-US" smtClean="0"/>
              <a:t>‹#›</a:t>
            </a:fld>
            <a:endParaRPr lang="en-US"/>
          </a:p>
        </p:txBody>
      </p:sp>
    </p:spTree>
    <p:extLst>
      <p:ext uri="{BB962C8B-B14F-4D97-AF65-F5344CB8AC3E}">
        <p14:creationId xmlns:p14="http://schemas.microsoft.com/office/powerpoint/2010/main" val="25892831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914400" y="3886200"/>
            <a:ext cx="8534400"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E28FB58-038F-9940-B732-27E422654279}" type="datetime1">
              <a:rPr lang="en-US" smtClean="0"/>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EF7B03-87D0-744E-9D3E-69E1D0D243CD}" type="slidenum">
              <a:rPr lang="en-US" smtClean="0"/>
              <a:t>‹#›</a:t>
            </a:fld>
            <a:endParaRPr lang="en-US"/>
          </a:p>
        </p:txBody>
      </p:sp>
    </p:spTree>
    <p:extLst>
      <p:ext uri="{BB962C8B-B14F-4D97-AF65-F5344CB8AC3E}">
        <p14:creationId xmlns:p14="http://schemas.microsoft.com/office/powerpoint/2010/main" val="42690209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Segoe UI Light"/>
                <a:cs typeface="Segoe UI Ligh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A69530-9BC8-F448-9E4D-8788B87E442E}" type="datetime1">
              <a:rPr lang="en-US" smtClean="0"/>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EF7B03-87D0-744E-9D3E-69E1D0D243CD}" type="slidenum">
              <a:rPr lang="en-US" smtClean="0"/>
              <a:t>‹#›</a:t>
            </a:fld>
            <a:endParaRPr lang="en-US"/>
          </a:p>
        </p:txBody>
      </p:sp>
    </p:spTree>
    <p:extLst>
      <p:ext uri="{BB962C8B-B14F-4D97-AF65-F5344CB8AC3E}">
        <p14:creationId xmlns:p14="http://schemas.microsoft.com/office/powerpoint/2010/main" val="39120163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D4B815-65F1-AD4F-ADA2-E76FEC033044}" type="datetime1">
              <a:rPr lang="en-US" smtClean="0"/>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EF7B03-87D0-744E-9D3E-69E1D0D243CD}" type="slidenum">
              <a:rPr lang="en-US" smtClean="0"/>
              <a:t>‹#›</a:t>
            </a:fld>
            <a:endParaRPr lang="en-US"/>
          </a:p>
        </p:txBody>
      </p:sp>
    </p:spTree>
    <p:extLst>
      <p:ext uri="{BB962C8B-B14F-4D97-AF65-F5344CB8AC3E}">
        <p14:creationId xmlns:p14="http://schemas.microsoft.com/office/powerpoint/2010/main" val="5895030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3C8C322-643C-0145-BC4D-F59BF60C35EE}" type="datetime1">
              <a:rPr lang="en-US" smtClean="0"/>
              <a:t>12/10/2021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EF7B03-87D0-744E-9D3E-69E1D0D243CD}" type="slidenum">
              <a:rPr lang="en-US" smtClean="0"/>
              <a:t>‹#›</a:t>
            </a:fld>
            <a:endParaRPr lang="en-US"/>
          </a:p>
        </p:txBody>
      </p:sp>
    </p:spTree>
    <p:extLst>
      <p:ext uri="{BB962C8B-B14F-4D97-AF65-F5344CB8AC3E}">
        <p14:creationId xmlns:p14="http://schemas.microsoft.com/office/powerpoint/2010/main" val="25767450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9A5E2E2-AF5D-6D44-85C9-F76FD4346C4C}" type="datetime1">
              <a:rPr lang="en-US" smtClean="0"/>
              <a:t>12/10/2021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EF7B03-87D0-744E-9D3E-69E1D0D243CD}" type="slidenum">
              <a:rPr lang="en-US" smtClean="0"/>
              <a:t>‹#›</a:t>
            </a:fld>
            <a:endParaRPr lang="en-US"/>
          </a:p>
        </p:txBody>
      </p:sp>
    </p:spTree>
    <p:extLst>
      <p:ext uri="{BB962C8B-B14F-4D97-AF65-F5344CB8AC3E}">
        <p14:creationId xmlns:p14="http://schemas.microsoft.com/office/powerpoint/2010/main" val="22602832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5B42B0E-EF93-C441-A151-13D72FDE86B7}" type="datetime1">
              <a:rPr lang="en-US" smtClean="0"/>
              <a:t>12/10/2021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EF7B03-87D0-744E-9D3E-69E1D0D243CD}" type="slidenum">
              <a:rPr lang="en-US" smtClean="0"/>
              <a:t>‹#›</a:t>
            </a:fld>
            <a:endParaRPr lang="en-US"/>
          </a:p>
        </p:txBody>
      </p:sp>
    </p:spTree>
    <p:extLst>
      <p:ext uri="{BB962C8B-B14F-4D97-AF65-F5344CB8AC3E}">
        <p14:creationId xmlns:p14="http://schemas.microsoft.com/office/powerpoint/2010/main" val="23979830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341C89-2DB4-3B4C-B74E-4A2AABC5F245}" type="datetime1">
              <a:rPr lang="en-US" smtClean="0"/>
              <a:t>12/10/2021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EF7B03-87D0-744E-9D3E-69E1D0D243CD}" type="slidenum">
              <a:rPr lang="en-US" smtClean="0"/>
              <a:t>‹#›</a:t>
            </a:fld>
            <a:endParaRPr lang="en-US"/>
          </a:p>
        </p:txBody>
      </p:sp>
    </p:spTree>
    <p:extLst>
      <p:ext uri="{BB962C8B-B14F-4D97-AF65-F5344CB8AC3E}">
        <p14:creationId xmlns:p14="http://schemas.microsoft.com/office/powerpoint/2010/main" val="28836866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9070B0-E74B-C644-AEE9-A73BBB167B69}" type="datetime1">
              <a:rPr lang="en-US" smtClean="0"/>
              <a:t>12/10/2021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EF7B03-87D0-744E-9D3E-69E1D0D243CD}" type="slidenum">
              <a:rPr lang="en-US" smtClean="0"/>
              <a:t>‹#›</a:t>
            </a:fld>
            <a:endParaRPr lang="en-US"/>
          </a:p>
        </p:txBody>
      </p:sp>
    </p:spTree>
    <p:extLst>
      <p:ext uri="{BB962C8B-B14F-4D97-AF65-F5344CB8AC3E}">
        <p14:creationId xmlns:p14="http://schemas.microsoft.com/office/powerpoint/2010/main" val="23664382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C4E406-BF6E-6F44-BCFD-710F5D525FCE}" type="datetime1">
              <a:rPr lang="en-US" smtClean="0"/>
              <a:t>12/10/2021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EF7B03-87D0-744E-9D3E-69E1D0D243CD}" type="slidenum">
              <a:rPr lang="en-US" smtClean="0"/>
              <a:t>‹#›</a:t>
            </a:fld>
            <a:endParaRPr lang="en-US"/>
          </a:p>
        </p:txBody>
      </p:sp>
    </p:spTree>
    <p:extLst>
      <p:ext uri="{BB962C8B-B14F-4D97-AF65-F5344CB8AC3E}">
        <p14:creationId xmlns:p14="http://schemas.microsoft.com/office/powerpoint/2010/main" val="37147896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FEB1E4-4095-034D-9B28-5098078FA5D8}" type="datetime1">
              <a:rPr lang="en-US" smtClean="0"/>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EF7B03-87D0-744E-9D3E-69E1D0D243CD}" type="slidenum">
              <a:rPr lang="en-US" smtClean="0"/>
              <a:t>‹#›</a:t>
            </a:fld>
            <a:endParaRPr lang="en-US"/>
          </a:p>
        </p:txBody>
      </p:sp>
    </p:spTree>
    <p:extLst>
      <p:ext uri="{BB962C8B-B14F-4D97-AF65-F5344CB8AC3E}">
        <p14:creationId xmlns:p14="http://schemas.microsoft.com/office/powerpoint/2010/main" val="1891841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2161C-1F8A-4CCD-BBDE-2A110927B5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BD5D441-C0E9-4599-986D-48741A7645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4A88FB-8AFE-4175-BAF9-9DD0BD9908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F7E6D8-9C11-4687-8526-5EA4FD9133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231A49E-F1AB-4891-8081-F17639A419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DD174C-A267-42A1-917F-25CD48B9057E}"/>
              </a:ext>
            </a:extLst>
          </p:cNvPr>
          <p:cNvSpPr>
            <a:spLocks noGrp="1"/>
          </p:cNvSpPr>
          <p:nvPr>
            <p:ph type="dt" sz="half" idx="10"/>
          </p:nvPr>
        </p:nvSpPr>
        <p:spPr/>
        <p:txBody>
          <a:bodyPr/>
          <a:lstStyle/>
          <a:p>
            <a:fld id="{E9962867-F4D7-4047-9166-157F3A7FE8D2}" type="datetimeFigureOut">
              <a:rPr lang="en-US" smtClean="0"/>
              <a:t>12/10/2021</a:t>
            </a:fld>
            <a:endParaRPr lang="en-US"/>
          </a:p>
        </p:txBody>
      </p:sp>
      <p:sp>
        <p:nvSpPr>
          <p:cNvPr id="8" name="Footer Placeholder 7">
            <a:extLst>
              <a:ext uri="{FF2B5EF4-FFF2-40B4-BE49-F238E27FC236}">
                <a16:creationId xmlns:a16="http://schemas.microsoft.com/office/drawing/2014/main" id="{982D30E1-3723-4029-B4F7-6DB3F83B89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E9CE741-8D2C-4857-AEA9-B9ED139D6D0E}"/>
              </a:ext>
            </a:extLst>
          </p:cNvPr>
          <p:cNvSpPr>
            <a:spLocks noGrp="1"/>
          </p:cNvSpPr>
          <p:nvPr>
            <p:ph type="sldNum" sz="quarter" idx="12"/>
          </p:nvPr>
        </p:nvSpPr>
        <p:spPr/>
        <p:txBody>
          <a:bodyPr/>
          <a:lstStyle/>
          <a:p>
            <a:fld id="{ABB8FC65-1285-4BC9-9C0E-D23BAAF684D6}" type="slidenum">
              <a:rPr lang="en-US" smtClean="0"/>
              <a:t>‹#›</a:t>
            </a:fld>
            <a:endParaRPr lang="en-US"/>
          </a:p>
        </p:txBody>
      </p:sp>
    </p:spTree>
    <p:extLst>
      <p:ext uri="{BB962C8B-B14F-4D97-AF65-F5344CB8AC3E}">
        <p14:creationId xmlns:p14="http://schemas.microsoft.com/office/powerpoint/2010/main" val="21590030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FEDA34-367D-8745-859B-BB6EE397279C}" type="datetime1">
              <a:rPr lang="en-US" smtClean="0"/>
              <a:t>12/10/2021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EF7B03-87D0-744E-9D3E-69E1D0D243CD}" type="slidenum">
              <a:rPr lang="en-US" smtClean="0"/>
              <a:t>‹#›</a:t>
            </a:fld>
            <a:endParaRPr lang="en-US"/>
          </a:p>
        </p:txBody>
      </p:sp>
    </p:spTree>
    <p:extLst>
      <p:ext uri="{BB962C8B-B14F-4D97-AF65-F5344CB8AC3E}">
        <p14:creationId xmlns:p14="http://schemas.microsoft.com/office/powerpoint/2010/main" val="4272259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5A40B-DBD6-4C25-B568-96A497A869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CBD4B5-3ADC-4F3D-A437-04667E8943AD}"/>
              </a:ext>
            </a:extLst>
          </p:cNvPr>
          <p:cNvSpPr>
            <a:spLocks noGrp="1"/>
          </p:cNvSpPr>
          <p:nvPr>
            <p:ph type="dt" sz="half" idx="10"/>
          </p:nvPr>
        </p:nvSpPr>
        <p:spPr/>
        <p:txBody>
          <a:bodyPr/>
          <a:lstStyle/>
          <a:p>
            <a:fld id="{E9962867-F4D7-4047-9166-157F3A7FE8D2}" type="datetimeFigureOut">
              <a:rPr lang="en-US" smtClean="0"/>
              <a:t>12/10/2021</a:t>
            </a:fld>
            <a:endParaRPr lang="en-US"/>
          </a:p>
        </p:txBody>
      </p:sp>
      <p:sp>
        <p:nvSpPr>
          <p:cNvPr id="4" name="Footer Placeholder 3">
            <a:extLst>
              <a:ext uri="{FF2B5EF4-FFF2-40B4-BE49-F238E27FC236}">
                <a16:creationId xmlns:a16="http://schemas.microsoft.com/office/drawing/2014/main" id="{DE975718-6EDE-4662-91ED-38EBC052827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ED5534-9E78-4CAF-A823-E7335DB36F6D}"/>
              </a:ext>
            </a:extLst>
          </p:cNvPr>
          <p:cNvSpPr>
            <a:spLocks noGrp="1"/>
          </p:cNvSpPr>
          <p:nvPr>
            <p:ph type="sldNum" sz="quarter" idx="12"/>
          </p:nvPr>
        </p:nvSpPr>
        <p:spPr/>
        <p:txBody>
          <a:bodyPr/>
          <a:lstStyle/>
          <a:p>
            <a:fld id="{ABB8FC65-1285-4BC9-9C0E-D23BAAF684D6}" type="slidenum">
              <a:rPr lang="en-US" smtClean="0"/>
              <a:t>‹#›</a:t>
            </a:fld>
            <a:endParaRPr lang="en-US"/>
          </a:p>
        </p:txBody>
      </p:sp>
    </p:spTree>
    <p:extLst>
      <p:ext uri="{BB962C8B-B14F-4D97-AF65-F5344CB8AC3E}">
        <p14:creationId xmlns:p14="http://schemas.microsoft.com/office/powerpoint/2010/main" val="3320742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B55645-B32F-4FCE-92CE-D6ACB4519D1A}"/>
              </a:ext>
            </a:extLst>
          </p:cNvPr>
          <p:cNvSpPr>
            <a:spLocks noGrp="1"/>
          </p:cNvSpPr>
          <p:nvPr>
            <p:ph type="dt" sz="half" idx="10"/>
          </p:nvPr>
        </p:nvSpPr>
        <p:spPr/>
        <p:txBody>
          <a:bodyPr/>
          <a:lstStyle/>
          <a:p>
            <a:fld id="{E9962867-F4D7-4047-9166-157F3A7FE8D2}" type="datetimeFigureOut">
              <a:rPr lang="en-US" smtClean="0"/>
              <a:t>12/10/2021</a:t>
            </a:fld>
            <a:endParaRPr lang="en-US"/>
          </a:p>
        </p:txBody>
      </p:sp>
      <p:sp>
        <p:nvSpPr>
          <p:cNvPr id="3" name="Footer Placeholder 2">
            <a:extLst>
              <a:ext uri="{FF2B5EF4-FFF2-40B4-BE49-F238E27FC236}">
                <a16:creationId xmlns:a16="http://schemas.microsoft.com/office/drawing/2014/main" id="{DF40A87E-FF91-4FE8-BEFA-3706DEAB12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554C691-FD87-43A6-A063-CEA7753F7518}"/>
              </a:ext>
            </a:extLst>
          </p:cNvPr>
          <p:cNvSpPr>
            <a:spLocks noGrp="1"/>
          </p:cNvSpPr>
          <p:nvPr>
            <p:ph type="sldNum" sz="quarter" idx="12"/>
          </p:nvPr>
        </p:nvSpPr>
        <p:spPr/>
        <p:txBody>
          <a:bodyPr/>
          <a:lstStyle/>
          <a:p>
            <a:fld id="{ABB8FC65-1285-4BC9-9C0E-D23BAAF684D6}" type="slidenum">
              <a:rPr lang="en-US" smtClean="0"/>
              <a:t>‹#›</a:t>
            </a:fld>
            <a:endParaRPr lang="en-US"/>
          </a:p>
        </p:txBody>
      </p:sp>
    </p:spTree>
    <p:extLst>
      <p:ext uri="{BB962C8B-B14F-4D97-AF65-F5344CB8AC3E}">
        <p14:creationId xmlns:p14="http://schemas.microsoft.com/office/powerpoint/2010/main" val="4258876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00A2D-AD99-4E17-9909-6E3F808F2C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F829E98-DAF9-40FA-8043-0085177989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257DAA-02EE-47C1-82DD-48F631BB0E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DE74E3-6B47-4E9A-BEBF-C5E556A56E2A}"/>
              </a:ext>
            </a:extLst>
          </p:cNvPr>
          <p:cNvSpPr>
            <a:spLocks noGrp="1"/>
          </p:cNvSpPr>
          <p:nvPr>
            <p:ph type="dt" sz="half" idx="10"/>
          </p:nvPr>
        </p:nvSpPr>
        <p:spPr/>
        <p:txBody>
          <a:bodyPr/>
          <a:lstStyle/>
          <a:p>
            <a:fld id="{E9962867-F4D7-4047-9166-157F3A7FE8D2}" type="datetimeFigureOut">
              <a:rPr lang="en-US" smtClean="0"/>
              <a:t>12/10/2021</a:t>
            </a:fld>
            <a:endParaRPr lang="en-US"/>
          </a:p>
        </p:txBody>
      </p:sp>
      <p:sp>
        <p:nvSpPr>
          <p:cNvPr id="6" name="Footer Placeholder 5">
            <a:extLst>
              <a:ext uri="{FF2B5EF4-FFF2-40B4-BE49-F238E27FC236}">
                <a16:creationId xmlns:a16="http://schemas.microsoft.com/office/drawing/2014/main" id="{940C6EBD-93B3-4F81-BF2C-04EA71E321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200C65-B82E-4BD8-9C3C-AA197AB45492}"/>
              </a:ext>
            </a:extLst>
          </p:cNvPr>
          <p:cNvSpPr>
            <a:spLocks noGrp="1"/>
          </p:cNvSpPr>
          <p:nvPr>
            <p:ph type="sldNum" sz="quarter" idx="12"/>
          </p:nvPr>
        </p:nvSpPr>
        <p:spPr/>
        <p:txBody>
          <a:bodyPr/>
          <a:lstStyle/>
          <a:p>
            <a:fld id="{ABB8FC65-1285-4BC9-9C0E-D23BAAF684D6}" type="slidenum">
              <a:rPr lang="en-US" smtClean="0"/>
              <a:t>‹#›</a:t>
            </a:fld>
            <a:endParaRPr lang="en-US"/>
          </a:p>
        </p:txBody>
      </p:sp>
    </p:spTree>
    <p:extLst>
      <p:ext uri="{BB962C8B-B14F-4D97-AF65-F5344CB8AC3E}">
        <p14:creationId xmlns:p14="http://schemas.microsoft.com/office/powerpoint/2010/main" val="3393693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EA252-7D26-407D-8FAC-1E8EC3E5F7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A5500AB-C16B-4107-A63E-82323178F8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58BE2F7-4BD3-4F56-8B38-E5EEA11D01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F20BAC-945E-40A8-A7EA-45B4195C993A}"/>
              </a:ext>
            </a:extLst>
          </p:cNvPr>
          <p:cNvSpPr>
            <a:spLocks noGrp="1"/>
          </p:cNvSpPr>
          <p:nvPr>
            <p:ph type="dt" sz="half" idx="10"/>
          </p:nvPr>
        </p:nvSpPr>
        <p:spPr/>
        <p:txBody>
          <a:bodyPr/>
          <a:lstStyle/>
          <a:p>
            <a:fld id="{E9962867-F4D7-4047-9166-157F3A7FE8D2}" type="datetimeFigureOut">
              <a:rPr lang="en-US" smtClean="0"/>
              <a:t>12/10/2021</a:t>
            </a:fld>
            <a:endParaRPr lang="en-US"/>
          </a:p>
        </p:txBody>
      </p:sp>
      <p:sp>
        <p:nvSpPr>
          <p:cNvPr id="6" name="Footer Placeholder 5">
            <a:extLst>
              <a:ext uri="{FF2B5EF4-FFF2-40B4-BE49-F238E27FC236}">
                <a16:creationId xmlns:a16="http://schemas.microsoft.com/office/drawing/2014/main" id="{CC3DCF4E-2F18-4D73-AEAE-1DD7BBFAFB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0A2023-E868-4395-957A-8A6A6D5A07FE}"/>
              </a:ext>
            </a:extLst>
          </p:cNvPr>
          <p:cNvSpPr>
            <a:spLocks noGrp="1"/>
          </p:cNvSpPr>
          <p:nvPr>
            <p:ph type="sldNum" sz="quarter" idx="12"/>
          </p:nvPr>
        </p:nvSpPr>
        <p:spPr/>
        <p:txBody>
          <a:bodyPr/>
          <a:lstStyle/>
          <a:p>
            <a:fld id="{ABB8FC65-1285-4BC9-9C0E-D23BAAF684D6}" type="slidenum">
              <a:rPr lang="en-US" smtClean="0"/>
              <a:t>‹#›</a:t>
            </a:fld>
            <a:endParaRPr lang="en-US"/>
          </a:p>
        </p:txBody>
      </p:sp>
    </p:spTree>
    <p:extLst>
      <p:ext uri="{BB962C8B-B14F-4D97-AF65-F5344CB8AC3E}">
        <p14:creationId xmlns:p14="http://schemas.microsoft.com/office/powerpoint/2010/main" val="3685661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3.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A011ED-6FA2-40C9-8B98-9494D98931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2B2959-4F8D-4C3C-AFE8-695C474350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496F12-EE82-45A9-B9E0-A5BD6370A3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962867-F4D7-4047-9166-157F3A7FE8D2}" type="datetimeFigureOut">
              <a:rPr lang="en-US" smtClean="0"/>
              <a:t>12/10/2021</a:t>
            </a:fld>
            <a:endParaRPr lang="en-US"/>
          </a:p>
        </p:txBody>
      </p:sp>
      <p:sp>
        <p:nvSpPr>
          <p:cNvPr id="5" name="Footer Placeholder 4">
            <a:extLst>
              <a:ext uri="{FF2B5EF4-FFF2-40B4-BE49-F238E27FC236}">
                <a16:creationId xmlns:a16="http://schemas.microsoft.com/office/drawing/2014/main" id="{CFC5499D-5EC3-4B92-A6AC-C4542CE449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4D3B1F-5F7D-4E56-A200-2A50E067A9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B8FC65-1285-4BC9-9C0E-D23BAAF684D6}" type="slidenum">
              <a:rPr lang="en-US" smtClean="0"/>
              <a:t>‹#›</a:t>
            </a:fld>
            <a:endParaRPr lang="en-US"/>
          </a:p>
        </p:txBody>
      </p:sp>
    </p:spTree>
    <p:extLst>
      <p:ext uri="{BB962C8B-B14F-4D97-AF65-F5344CB8AC3E}">
        <p14:creationId xmlns:p14="http://schemas.microsoft.com/office/powerpoint/2010/main" val="2085931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099A51-7E4C-4B6A-BA60-7E15FBE13496}" type="datetimeFigureOut">
              <a:rPr lang="en-US" smtClean="0"/>
              <a:t>12/10/2021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1C2392-448B-4888-B6FA-CF18AD1B095B}" type="slidenum">
              <a:rPr lang="en-US" smtClean="0"/>
              <a:t>‹#›</a:t>
            </a:fld>
            <a:endParaRPr lang="en-US"/>
          </a:p>
        </p:txBody>
      </p:sp>
    </p:spTree>
    <p:extLst>
      <p:ext uri="{BB962C8B-B14F-4D97-AF65-F5344CB8AC3E}">
        <p14:creationId xmlns:p14="http://schemas.microsoft.com/office/powerpoint/2010/main" val="3222099793"/>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099A51-7E4C-4B6A-BA60-7E15FBE13496}" type="datetimeFigureOut">
              <a:rPr lang="en-US" smtClean="0"/>
              <a:t>12/10/2021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1C2392-448B-4888-B6FA-CF18AD1B095B}" type="slidenum">
              <a:rPr lang="en-US" smtClean="0"/>
              <a:t>‹#›</a:t>
            </a:fld>
            <a:endParaRPr lang="en-US"/>
          </a:p>
        </p:txBody>
      </p:sp>
    </p:spTree>
    <p:extLst>
      <p:ext uri="{BB962C8B-B14F-4D97-AF65-F5344CB8AC3E}">
        <p14:creationId xmlns:p14="http://schemas.microsoft.com/office/powerpoint/2010/main" val="131346142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
            <a:ext cx="12192000" cy="77113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013628"/>
            <a:ext cx="10972800" cy="511253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Segoe UI Light"/>
                <a:cs typeface="Segoe UI Light"/>
              </a:defRPr>
            </a:lvl1pPr>
          </a:lstStyle>
          <a:p>
            <a:fld id="{1DD244CB-C48F-A440-9D59-13AA1EF11F2E}" type="datetime1">
              <a:rPr lang="en-US" smtClean="0"/>
              <a:t>12/10/2021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Segoe UI Light"/>
                <a:cs typeface="Segoe UI Light"/>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Segoe UI Light"/>
                <a:cs typeface="Segoe UI Light"/>
              </a:defRPr>
            </a:lvl1pPr>
          </a:lstStyle>
          <a:p>
            <a:fld id="{35EF7B03-87D0-744E-9D3E-69E1D0D243CD}" type="slidenum">
              <a:rPr lang="en-US" smtClean="0"/>
              <a:t>‹#›</a:t>
            </a:fld>
            <a:endParaRPr lang="en-US"/>
          </a:p>
        </p:txBody>
      </p:sp>
    </p:spTree>
    <p:extLst>
      <p:ext uri="{BB962C8B-B14F-4D97-AF65-F5344CB8AC3E}">
        <p14:creationId xmlns:p14="http://schemas.microsoft.com/office/powerpoint/2010/main" val="126075003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hf hdr="0" ftr="0" dt="0"/>
  <p:txStyles>
    <p:titleStyle>
      <a:lvl1pPr algn="l" defTabSz="457200" rtl="0" eaLnBrk="1" latinLnBrk="0" hangingPunct="1">
        <a:spcBef>
          <a:spcPct val="0"/>
        </a:spcBef>
        <a:buNone/>
        <a:defRPr sz="2400" kern="1200">
          <a:solidFill>
            <a:schemeClr val="tx1"/>
          </a:solidFill>
          <a:latin typeface="Segoe UI Light"/>
          <a:ea typeface="+mj-ea"/>
          <a:cs typeface="Segoe UI Light"/>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Segoe UI Light"/>
          <a:ea typeface="+mn-ea"/>
          <a:cs typeface="Segoe UI Light"/>
        </a:defRPr>
      </a:lvl1pPr>
      <a:lvl2pPr marL="742950" indent="-285750" algn="l" defTabSz="457200" rtl="0" eaLnBrk="1" latinLnBrk="0" hangingPunct="1">
        <a:spcBef>
          <a:spcPct val="20000"/>
        </a:spcBef>
        <a:buFont typeface="Arial"/>
        <a:buChar char="–"/>
        <a:defRPr sz="2800" kern="1200">
          <a:solidFill>
            <a:schemeClr val="tx1"/>
          </a:solidFill>
          <a:latin typeface="Segoe UI Light"/>
          <a:ea typeface="+mn-ea"/>
          <a:cs typeface="Segoe UI Light"/>
        </a:defRPr>
      </a:lvl2pPr>
      <a:lvl3pPr marL="1143000" indent="-228600" algn="l" defTabSz="457200" rtl="0" eaLnBrk="1" latinLnBrk="0" hangingPunct="1">
        <a:spcBef>
          <a:spcPct val="20000"/>
        </a:spcBef>
        <a:buFont typeface="Arial"/>
        <a:buChar char="•"/>
        <a:defRPr sz="2400" kern="1200">
          <a:solidFill>
            <a:schemeClr val="tx1"/>
          </a:solidFill>
          <a:latin typeface="Segoe UI Light"/>
          <a:ea typeface="+mn-ea"/>
          <a:cs typeface="Segoe UI Light"/>
        </a:defRPr>
      </a:lvl3pPr>
      <a:lvl4pPr marL="1600200" indent="-228600" algn="l" defTabSz="457200" rtl="0" eaLnBrk="1" latinLnBrk="0" hangingPunct="1">
        <a:spcBef>
          <a:spcPct val="20000"/>
        </a:spcBef>
        <a:buFont typeface="Arial"/>
        <a:buChar char="–"/>
        <a:defRPr sz="2000" kern="1200">
          <a:solidFill>
            <a:schemeClr val="tx1"/>
          </a:solidFill>
          <a:latin typeface="Segoe UI Light"/>
          <a:ea typeface="+mn-ea"/>
          <a:cs typeface="Segoe UI Light"/>
        </a:defRPr>
      </a:lvl4pPr>
      <a:lvl5pPr marL="2057400" indent="-228600" algn="l" defTabSz="457200" rtl="0" eaLnBrk="1" latinLnBrk="0" hangingPunct="1">
        <a:spcBef>
          <a:spcPct val="20000"/>
        </a:spcBef>
        <a:buFont typeface="Arial"/>
        <a:buChar char="»"/>
        <a:defRPr sz="2000" kern="1200">
          <a:solidFill>
            <a:schemeClr val="tx1"/>
          </a:solidFill>
          <a:latin typeface="Segoe UI Light"/>
          <a:ea typeface="+mn-ea"/>
          <a:cs typeface="Segoe UI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video" Target="NULL" TargetMode="External"/><Relationship Id="rId1" Type="http://schemas.openxmlformats.org/officeDocument/2006/relationships/tags" Target="../tags/tag2.xml"/><Relationship Id="rId6" Type="http://schemas.openxmlformats.org/officeDocument/2006/relationships/image" Target="../media/image54.png"/><Relationship Id="rId5" Type="http://schemas.openxmlformats.org/officeDocument/2006/relationships/notesSlide" Target="../notesSlides/notesSlide10.xml"/><Relationship Id="rId4"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3.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svg"/><Relationship Id="rId3" Type="http://schemas.openxmlformats.org/officeDocument/2006/relationships/image" Target="../media/image60.png"/><Relationship Id="rId7" Type="http://schemas.openxmlformats.org/officeDocument/2006/relationships/image" Target="../media/image64.svg"/><Relationship Id="rId12" Type="http://schemas.openxmlformats.org/officeDocument/2006/relationships/image" Target="../media/image69.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63.png"/><Relationship Id="rId11" Type="http://schemas.openxmlformats.org/officeDocument/2006/relationships/image" Target="../media/image68.svg"/><Relationship Id="rId5" Type="http://schemas.openxmlformats.org/officeDocument/2006/relationships/image" Target="../media/image62.sv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svg"/></Relationships>
</file>

<file path=ppt/slides/_rels/slide1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58.png"/><Relationship Id="rId4" Type="http://schemas.openxmlformats.org/officeDocument/2006/relationships/image" Target="../media/image57.png"/></Relationships>
</file>

<file path=ppt/slides/_rels/slide15.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71.png"/><Relationship Id="rId7" Type="http://schemas.openxmlformats.org/officeDocument/2006/relationships/image" Target="../media/image73.pn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72.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hyperlink" Target="http://projectsidewalk.io/api" TargetMode="External"/><Relationship Id="rId5" Type="http://schemas.openxmlformats.org/officeDocument/2006/relationships/image" Target="../media/image76.png"/><Relationship Id="rId4" Type="http://schemas.openxmlformats.org/officeDocument/2006/relationships/hyperlink" Target="https://github.com/ProjectSidewalk"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hyperlink" Target="https://ggwash.org/view/73794/washington-dc-walkable-scores-quality-of-sidewalks"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hyperlink" Target="https://twitter.com/ericleeclark/status/1457399041495650307?s=20" TargetMode="External"/><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81.png"/></Relationships>
</file>

<file path=ppt/slides/_rels/slide2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5.xml"/><Relationship Id="rId1" Type="http://schemas.openxmlformats.org/officeDocument/2006/relationships/slideLayout" Target="../slideLayouts/slideLayout16.xml"/><Relationship Id="rId5" Type="http://schemas.openxmlformats.org/officeDocument/2006/relationships/image" Target="../media/image85.png"/><Relationship Id="rId4" Type="http://schemas.openxmlformats.org/officeDocument/2006/relationships/image" Target="../media/image84.png"/></Relationships>
</file>

<file path=ppt/slides/_rels/slide2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6.xml"/><Relationship Id="rId1" Type="http://schemas.openxmlformats.org/officeDocument/2006/relationships/slideLayout" Target="../slideLayouts/slideLayout16.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2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hyperlink" Target="http://projectsidewalk.org/" TargetMode="External"/><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hyperlink" Target="mailto:jonf@cs.uw.edu" TargetMode="External"/><Relationship Id="rId2" Type="http://schemas.openxmlformats.org/officeDocument/2006/relationships/notesSlide" Target="../notesSlides/notesSlide27.xml"/><Relationship Id="rId1" Type="http://schemas.openxmlformats.org/officeDocument/2006/relationships/slideLayout" Target="../slideLayouts/slideLayout14.xml"/><Relationship Id="rId6" Type="http://schemas.openxmlformats.org/officeDocument/2006/relationships/image" Target="../media/image5.png"/><Relationship Id="rId11" Type="http://schemas.microsoft.com/office/2007/relationships/hdphoto" Target="../media/hdphoto1.wdp"/><Relationship Id="rId5" Type="http://schemas.openxmlformats.org/officeDocument/2006/relationships/image" Target="../media/image4.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5.xml"/><Relationship Id="rId1" Type="http://schemas.openxmlformats.org/officeDocument/2006/relationships/slideLayout" Target="../slideLayouts/slideLayout29.xml"/><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9.xml"/><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4.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17" Type="http://schemas.openxmlformats.org/officeDocument/2006/relationships/image" Target="../media/image43.png"/><Relationship Id="rId2" Type="http://schemas.openxmlformats.org/officeDocument/2006/relationships/notesSlide" Target="../notesSlides/notesSlide7.xml"/><Relationship Id="rId16" Type="http://schemas.openxmlformats.org/officeDocument/2006/relationships/image" Target="../media/image42.png"/><Relationship Id="rId20"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41.png"/><Relationship Id="rId10" Type="http://schemas.openxmlformats.org/officeDocument/2006/relationships/image" Target="../media/image36.png"/><Relationship Id="rId19" Type="http://schemas.openxmlformats.org/officeDocument/2006/relationships/image" Target="../media/image45.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27.xml"/><Relationship Id="rId4" Type="http://schemas.openxmlformats.org/officeDocument/2006/relationships/hyperlink" Target="http://projectsidewalk.or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notesSlide" Target="../notesSlides/notesSlide9.xml"/><Relationship Id="rId7" Type="http://schemas.openxmlformats.org/officeDocument/2006/relationships/image" Target="../media/image51.png"/><Relationship Id="rId2" Type="http://schemas.openxmlformats.org/officeDocument/2006/relationships/slideLayout" Target="../slideLayouts/slideLayout14.xml"/><Relationship Id="rId1" Type="http://schemas.openxmlformats.org/officeDocument/2006/relationships/tags" Target="../tags/tag1.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47.png"/><Relationship Id="rId4" Type="http://schemas.openxmlformats.org/officeDocument/2006/relationships/image" Target="../media/image48.png"/><Relationship Id="rId9" Type="http://schemas.openxmlformats.org/officeDocument/2006/relationships/image" Target="../media/image5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62A1BD9-0766-4229-8927-D1A94B61FA0F}"/>
              </a:ext>
            </a:extLst>
          </p:cNvPr>
          <p:cNvGrpSpPr/>
          <p:nvPr/>
        </p:nvGrpSpPr>
        <p:grpSpPr>
          <a:xfrm>
            <a:off x="-2433099" y="-2091981"/>
            <a:ext cx="14625099" cy="8949982"/>
            <a:chOff x="-483354" y="-469901"/>
            <a:chExt cx="12673830" cy="7755883"/>
          </a:xfrm>
        </p:grpSpPr>
        <p:pic>
          <p:nvPicPr>
            <p:cNvPr id="10" name="Picture 9">
              <a:extLst>
                <a:ext uri="{FF2B5EF4-FFF2-40B4-BE49-F238E27FC236}">
                  <a16:creationId xmlns:a16="http://schemas.microsoft.com/office/drawing/2014/main" id="{D251CD87-03E1-41AF-A6A5-A5922173C7D7}"/>
                </a:ext>
              </a:extLst>
            </p:cNvPr>
            <p:cNvPicPr>
              <a:picLocks noChangeAspect="1"/>
            </p:cNvPicPr>
            <p:nvPr/>
          </p:nvPicPr>
          <p:blipFill>
            <a:blip r:embed="rId3"/>
            <a:stretch>
              <a:fillRect/>
            </a:stretch>
          </p:blipFill>
          <p:spPr>
            <a:xfrm>
              <a:off x="-483354" y="-469901"/>
              <a:ext cx="12673830" cy="7327901"/>
            </a:xfrm>
            <a:prstGeom prst="rect">
              <a:avLst/>
            </a:prstGeom>
          </p:spPr>
        </p:pic>
        <p:pic>
          <p:nvPicPr>
            <p:cNvPr id="19" name="Picture 18">
              <a:extLst>
                <a:ext uri="{FF2B5EF4-FFF2-40B4-BE49-F238E27FC236}">
                  <a16:creationId xmlns:a16="http://schemas.microsoft.com/office/drawing/2014/main" id="{663F54D5-5AC7-4991-B06C-A78D3A96588F}"/>
                </a:ext>
              </a:extLst>
            </p:cNvPr>
            <p:cNvPicPr>
              <a:picLocks noChangeAspect="1"/>
            </p:cNvPicPr>
            <p:nvPr/>
          </p:nvPicPr>
          <p:blipFill rotWithShape="1">
            <a:blip r:embed="rId3"/>
            <a:srcRect t="97198"/>
            <a:stretch/>
          </p:blipFill>
          <p:spPr>
            <a:xfrm>
              <a:off x="-483354" y="6652695"/>
              <a:ext cx="12673830" cy="633287"/>
            </a:xfrm>
            <a:prstGeom prst="rect">
              <a:avLst/>
            </a:prstGeom>
          </p:spPr>
        </p:pic>
      </p:grpSp>
      <p:sp>
        <p:nvSpPr>
          <p:cNvPr id="12" name="TextBox 11"/>
          <p:cNvSpPr txBox="1"/>
          <p:nvPr/>
        </p:nvSpPr>
        <p:spPr>
          <a:xfrm>
            <a:off x="6571242" y="2082882"/>
            <a:ext cx="4970803" cy="2204450"/>
          </a:xfrm>
          <a:prstGeom prst="rect">
            <a:avLst/>
          </a:prstGeom>
          <a:noFill/>
        </p:spPr>
        <p:txBody>
          <a:bodyPr wrap="square" lIns="0" rIns="0" rtlCol="0">
            <a:spAutoFit/>
          </a:bodyPr>
          <a:lstStyle/>
          <a:p>
            <a:pPr marL="0" marR="0" lvl="0" indent="0" algn="r" defTabSz="914400" rtl="0" eaLnBrk="1" fontAlgn="auto" latinLnBrk="0" hangingPunct="1">
              <a:lnSpc>
                <a:spcPts val="54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Bebas Neue" panose="020B0606020202050201" pitchFamily="34" charset="0"/>
                <a:ea typeface="+mn-ea"/>
                <a:cs typeface="+mn-cs"/>
              </a:rPr>
              <a:t>Crowd + AI Tools for scalable sidewalk assessment</a:t>
            </a:r>
          </a:p>
        </p:txBody>
      </p:sp>
      <p:pic>
        <p:nvPicPr>
          <p:cNvPr id="22" name="Picture 21" descr="Image">
            <a:extLst>
              <a:ext uri="{FF2B5EF4-FFF2-40B4-BE49-F238E27FC236}">
                <a16:creationId xmlns:a16="http://schemas.microsoft.com/office/drawing/2014/main" id="{9F495873-E7BF-4CF4-95F5-79FBED7CF2D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161158" y="-1782723"/>
            <a:ext cx="6915150" cy="4657725"/>
          </a:xfrm>
          <a:prstGeom prst="rect">
            <a:avLst/>
          </a:prstGeom>
          <a:noFill/>
          <a:ln>
            <a:noFill/>
          </a:ln>
        </p:spPr>
      </p:pic>
      <p:pic>
        <p:nvPicPr>
          <p:cNvPr id="1026" name="Picture 2" descr="Liga Peatonal – Ciudades para todas y todos">
            <a:extLst>
              <a:ext uri="{FF2B5EF4-FFF2-40B4-BE49-F238E27FC236}">
                <a16:creationId xmlns:a16="http://schemas.microsoft.com/office/drawing/2014/main" id="{20F80E25-5584-414C-BEAC-13D4A95755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79585" y="4431188"/>
            <a:ext cx="675207" cy="6752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FA6ADB37-696D-4436-AAB5-6493F51182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420402" y="3896137"/>
            <a:ext cx="611163" cy="611163"/>
          </a:xfrm>
          <a:prstGeom prst="rect">
            <a:avLst/>
          </a:prstGeom>
          <a:effectLst>
            <a:glow rad="12700">
              <a:schemeClr val="accent3">
                <a:satMod val="175000"/>
                <a:alpha val="70000"/>
              </a:schemeClr>
            </a:glow>
          </a:effectLst>
        </p:spPr>
      </p:pic>
      <p:pic>
        <p:nvPicPr>
          <p:cNvPr id="14" name="Picture 13">
            <a:extLst>
              <a:ext uri="{FF2B5EF4-FFF2-40B4-BE49-F238E27FC236}">
                <a16:creationId xmlns:a16="http://schemas.microsoft.com/office/drawing/2014/main" id="{A403EAFC-2E73-4D99-8929-E24B1596DD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354792" y="6662581"/>
            <a:ext cx="1783084" cy="1783084"/>
          </a:xfrm>
          <a:prstGeom prst="rect">
            <a:avLst/>
          </a:prstGeom>
        </p:spPr>
      </p:pic>
      <p:pic>
        <p:nvPicPr>
          <p:cNvPr id="16" name="Picture 15">
            <a:extLst>
              <a:ext uri="{FF2B5EF4-FFF2-40B4-BE49-F238E27FC236}">
                <a16:creationId xmlns:a16="http://schemas.microsoft.com/office/drawing/2014/main" id="{6D5E400D-AF52-4253-8AC4-FF8FDDDC37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431023" y="3228422"/>
            <a:ext cx="1770711" cy="1770711"/>
          </a:xfrm>
          <a:prstGeom prst="rect">
            <a:avLst/>
          </a:prstGeom>
          <a:effectLst>
            <a:glow rad="25400">
              <a:schemeClr val="bg1">
                <a:lumMod val="65000"/>
                <a:alpha val="70000"/>
              </a:schemeClr>
            </a:glow>
          </a:effectLst>
        </p:spPr>
      </p:pic>
      <p:sp>
        <p:nvSpPr>
          <p:cNvPr id="11" name="Rectangle 10"/>
          <p:cNvSpPr/>
          <p:nvPr/>
        </p:nvSpPr>
        <p:spPr>
          <a:xfrm>
            <a:off x="1524" y="6087484"/>
            <a:ext cx="12190476" cy="770515"/>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14" descr="Logo&#10;&#10;Description automatically generated">
            <a:extLst>
              <a:ext uri="{FF2B5EF4-FFF2-40B4-BE49-F238E27FC236}">
                <a16:creationId xmlns:a16="http://schemas.microsoft.com/office/drawing/2014/main" id="{848848B4-4CA0-4C71-8168-D7246A7A7246}"/>
              </a:ext>
            </a:extLst>
          </p:cNvPr>
          <p:cNvPicPr>
            <a:picLocks noChangeAspect="1"/>
          </p:cNvPicPr>
          <p:nvPr/>
        </p:nvPicPr>
        <p:blipFill>
          <a:blip r:embed="rId9">
            <a:lum bright="70000" contrast="-70000"/>
            <a:extLst>
              <a:ext uri="{28A0092B-C50C-407E-A947-70E740481C1C}">
                <a14:useLocalDpi xmlns:a14="http://schemas.microsoft.com/office/drawing/2010/main" val="0"/>
              </a:ext>
            </a:extLst>
          </a:blip>
          <a:stretch>
            <a:fillRect/>
          </a:stretch>
        </p:blipFill>
        <p:spPr>
          <a:xfrm>
            <a:off x="12619148" y="5730840"/>
            <a:ext cx="633288" cy="633287"/>
          </a:xfrm>
          <a:prstGeom prst="rect">
            <a:avLst/>
          </a:prstGeom>
        </p:spPr>
      </p:pic>
      <p:sp>
        <p:nvSpPr>
          <p:cNvPr id="3" name="TextBox 2">
            <a:extLst>
              <a:ext uri="{FF2B5EF4-FFF2-40B4-BE49-F238E27FC236}">
                <a16:creationId xmlns:a16="http://schemas.microsoft.com/office/drawing/2014/main" id="{A3F1782B-6CE5-4D96-85AE-3EBC7B6C47CA}"/>
              </a:ext>
            </a:extLst>
          </p:cNvPr>
          <p:cNvSpPr txBox="1"/>
          <p:nvPr/>
        </p:nvSpPr>
        <p:spPr>
          <a:xfrm>
            <a:off x="8575381" y="4206502"/>
            <a:ext cx="2966664" cy="1123384"/>
          </a:xfrm>
          <a:prstGeom prst="rect">
            <a:avLst/>
          </a:prstGeom>
          <a:noFill/>
        </p:spPr>
        <p:txBody>
          <a:bodyPr wrap="square" lIns="0" tIns="45720" rIns="0" bIns="4572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chemeClr val="bg1">
                    <a:lumMod val="95000"/>
                  </a:schemeClr>
                </a:solidFill>
                <a:effectLst/>
                <a:uLnTx/>
                <a:uFillTx/>
                <a:latin typeface="Segoe UI Semibold" panose="020B0702040204020203" pitchFamily="34" charset="0"/>
                <a:cs typeface="Segoe UI Semibold" panose="020B0702040204020203" pitchFamily="34" charset="0"/>
              </a:rPr>
              <a:t>Jon E. Froehlich</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solidFill>
                  <a:schemeClr val="bg1">
                    <a:lumMod val="95000"/>
                  </a:schemeClr>
                </a:solidFill>
                <a:latin typeface="Segoe UI Light" panose="020B0502040204020203" pitchFamily="34" charset="0"/>
                <a:cs typeface="Segoe UI Light" panose="020B0502040204020203" pitchFamily="34" charset="0"/>
              </a:rPr>
              <a:t>University of Washington</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chemeClr val="bg1">
                  <a:lumMod val="95000"/>
                </a:schemeClr>
              </a:solidFill>
              <a:effectLst/>
              <a:uLnTx/>
              <a:uFillTx/>
              <a:latin typeface="Segoe UI Light" panose="020B0502040204020203" pitchFamily="34" charset="0"/>
              <a:ea typeface="+mn-ea"/>
              <a:cs typeface="Segoe UI Light" panose="020B0502040204020203"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1200" dirty="0">
                <a:solidFill>
                  <a:schemeClr val="bg1">
                    <a:lumMod val="95000"/>
                  </a:schemeClr>
                </a:solidFill>
                <a:latin typeface="Segoe UI Semibold" panose="020B0702040204020203" pitchFamily="34" charset="0"/>
                <a:cs typeface="Segoe UI Semibold" panose="020B0702040204020203" pitchFamily="34" charset="0"/>
              </a:rPr>
              <a:t>Spatial Data Science Symposium</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200" dirty="0">
                <a:solidFill>
                  <a:schemeClr val="bg1">
                    <a:lumMod val="95000"/>
                  </a:schemeClr>
                </a:solidFill>
                <a:latin typeface="Segoe UI Light" panose="020B0502040204020203" pitchFamily="34" charset="0"/>
                <a:cs typeface="Segoe UI Light" panose="020B0502040204020203" pitchFamily="34" charset="0"/>
              </a:rPr>
              <a:t>Dec 13, 2021</a:t>
            </a:r>
            <a:endParaRPr kumimoji="0" lang="en-US" sz="1200" b="0" i="0" u="none" strike="noStrike" kern="1200" cap="none" spc="0" normalizeH="0" baseline="0" noProof="0" dirty="0">
              <a:ln>
                <a:noFill/>
              </a:ln>
              <a:solidFill>
                <a:schemeClr val="bg1">
                  <a:lumMod val="95000"/>
                </a:schemeClr>
              </a:solidFill>
              <a:effectLst/>
              <a:uLnTx/>
              <a:uFillTx/>
              <a:latin typeface="Segoe UI Light" panose="020B0502040204020203" pitchFamily="34" charset="0"/>
              <a:ea typeface="+mn-ea"/>
              <a:cs typeface="Segoe UI Light" panose="020B0502040204020203" pitchFamily="34" charset="0"/>
            </a:endParaRPr>
          </a:p>
        </p:txBody>
      </p:sp>
      <p:pic>
        <p:nvPicPr>
          <p:cNvPr id="23" name="Picture 22">
            <a:extLst>
              <a:ext uri="{FF2B5EF4-FFF2-40B4-BE49-F238E27FC236}">
                <a16:creationId xmlns:a16="http://schemas.microsoft.com/office/drawing/2014/main" id="{2F5BAF06-F820-4474-8723-2E944B5047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85097" y="6205886"/>
            <a:ext cx="633288" cy="561568"/>
          </a:xfrm>
          <a:prstGeom prst="rect">
            <a:avLst/>
          </a:prstGeom>
        </p:spPr>
      </p:pic>
      <p:pic>
        <p:nvPicPr>
          <p:cNvPr id="24" name="Picture 23">
            <a:extLst>
              <a:ext uri="{FF2B5EF4-FFF2-40B4-BE49-F238E27FC236}">
                <a16:creationId xmlns:a16="http://schemas.microsoft.com/office/drawing/2014/main" id="{2EBDF12A-A266-4D10-B254-C842A1459129}"/>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45028"/>
          <a:stretch/>
        </p:blipFill>
        <p:spPr>
          <a:xfrm>
            <a:off x="10469901" y="6290022"/>
            <a:ext cx="1531134" cy="414074"/>
          </a:xfrm>
          <a:prstGeom prst="rect">
            <a:avLst/>
          </a:prstGeom>
        </p:spPr>
      </p:pic>
      <p:pic>
        <p:nvPicPr>
          <p:cNvPr id="25" name="Picture 24" descr="A picture containing object&#10;&#10;Description generated with very high confidence">
            <a:extLst>
              <a:ext uri="{FF2B5EF4-FFF2-40B4-BE49-F238E27FC236}">
                <a16:creationId xmlns:a16="http://schemas.microsoft.com/office/drawing/2014/main" id="{E12CEF8B-50CA-4875-A7CD-026FAAB25C03}"/>
              </a:ext>
            </a:extLst>
          </p:cNvPr>
          <p:cNvPicPr>
            <a:picLocks noChangeAspect="1"/>
          </p:cNvPicPr>
          <p:nvPr/>
        </p:nvPicPr>
        <p:blipFill>
          <a:blip r:embed="rId12" cstate="print">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6571242" y="6362735"/>
            <a:ext cx="2731406" cy="290403"/>
          </a:xfrm>
          <a:prstGeom prst="rect">
            <a:avLst/>
          </a:prstGeom>
        </p:spPr>
      </p:pic>
      <p:pic>
        <p:nvPicPr>
          <p:cNvPr id="26" name="Picture 25">
            <a:extLst>
              <a:ext uri="{FF2B5EF4-FFF2-40B4-BE49-F238E27FC236}">
                <a16:creationId xmlns:a16="http://schemas.microsoft.com/office/drawing/2014/main" id="{F955B1C0-3E79-4334-8952-8B4BADED9E8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23766" y="6232672"/>
            <a:ext cx="894078" cy="482057"/>
          </a:xfrm>
          <a:prstGeom prst="rect">
            <a:avLst/>
          </a:prstGeom>
        </p:spPr>
      </p:pic>
      <p:pic>
        <p:nvPicPr>
          <p:cNvPr id="27" name="Picture 26" descr="Text&#10;&#10;Description automatically generated">
            <a:extLst>
              <a:ext uri="{FF2B5EF4-FFF2-40B4-BE49-F238E27FC236}">
                <a16:creationId xmlns:a16="http://schemas.microsoft.com/office/drawing/2014/main" id="{E283902F-BED3-40E7-8435-E6E20EDA0CAF}"/>
              </a:ext>
            </a:extLst>
          </p:cNvPr>
          <p:cNvPicPr>
            <a:picLocks noChangeAspect="1"/>
          </p:cNvPicPr>
          <p:nvPr/>
        </p:nvPicPr>
        <p:blipFill rotWithShape="1">
          <a:blip r:embed="rId15">
            <a:extLst>
              <a:ext uri="{28A0092B-C50C-407E-A947-70E740481C1C}">
                <a14:useLocalDpi xmlns:a14="http://schemas.microsoft.com/office/drawing/2010/main" val="0"/>
              </a:ext>
            </a:extLst>
          </a:blip>
          <a:srcRect b="44669"/>
          <a:stretch/>
        </p:blipFill>
        <p:spPr>
          <a:xfrm>
            <a:off x="3985638" y="6118648"/>
            <a:ext cx="1418351" cy="585448"/>
          </a:xfrm>
          <a:prstGeom prst="rect">
            <a:avLst/>
          </a:prstGeom>
        </p:spPr>
      </p:pic>
    </p:spTree>
    <p:extLst>
      <p:ext uri="{BB962C8B-B14F-4D97-AF65-F5344CB8AC3E}">
        <p14:creationId xmlns:p14="http://schemas.microsoft.com/office/powerpoint/2010/main" val="2597763717"/>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HI2019_ProjectSidewalk_v2-WithStudyAndResults">
            <a:hlinkClick r:id="" action="ppaction://media"/>
            <a:extLst>
              <a:ext uri="{FF2B5EF4-FFF2-40B4-BE49-F238E27FC236}">
                <a16:creationId xmlns:a16="http://schemas.microsoft.com/office/drawing/2014/main" id="{4996C9DD-6B18-4D61-AC31-4BE3B4CAEA40}"/>
              </a:ext>
            </a:extLst>
          </p:cNvPr>
          <p:cNvPicPr>
            <a:picLocks noChangeAspect="1"/>
          </p:cNvPicPr>
          <p:nvPr>
            <a:videoFile r:link="rId2"/>
            <p:extLst>
              <p:ext uri="{DAA4B4D4-6D71-4841-9C94-3DE7FCFB9230}">
                <p14:media xmlns:p14="http://schemas.microsoft.com/office/powerpoint/2010/main" r:embed="rId3">
                  <p14:trim st="4389"/>
                </p14:media>
              </p:ext>
            </p:extLst>
          </p:nvPr>
        </p:nvPicPr>
        <p:blipFill>
          <a:blip r:embed="rId6"/>
          <a:stretch>
            <a:fillRect/>
          </a:stretch>
        </p:blipFill>
        <p:spPr>
          <a:xfrm>
            <a:off x="0" y="0"/>
            <a:ext cx="12188952" cy="6863435"/>
          </a:xfrm>
          <a:prstGeom prst="rect">
            <a:avLst/>
          </a:prstGeom>
        </p:spPr>
      </p:pic>
    </p:spTree>
    <p:custDataLst>
      <p:tags r:id="rId1"/>
    </p:custDataLst>
    <p:extLst>
      <p:ext uri="{BB962C8B-B14F-4D97-AF65-F5344CB8AC3E}">
        <p14:creationId xmlns:p14="http://schemas.microsoft.com/office/powerpoint/2010/main" val="2643957233"/>
      </p:ext>
    </p:extLst>
  </p:cSld>
  <p:clrMapOvr>
    <a:masterClrMapping/>
  </p:clrMapOvr>
  <mc:AlternateContent xmlns:mc="http://schemas.openxmlformats.org/markup-compatibility/2006" xmlns:p14="http://schemas.microsoft.com/office/powerpoint/2010/main">
    <mc:Choice Requires="p14">
      <p:transition spd="slow" p14:dur="2000" advTm="44099"/>
    </mc:Choice>
    <mc:Fallback xmlns="">
      <p:transition spd="slow" advTm="4409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77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9184" mute="1">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extLst>
    <p:ext uri="{E180D4A7-C9FB-4DFB-919C-405C955672EB}">
      <p14:showEvtLst xmlns:p14="http://schemas.microsoft.com/office/powerpoint/2010/main">
        <p14:playEvt time="2533" objId="5"/>
        <p14:stopEvt time="44099" objId="5"/>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B11E8-0355-4C44-9FAB-CD21F8FA020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D363397-8432-4E35-847D-9FD4D06AC9B4}"/>
              </a:ext>
            </a:extLst>
          </p:cNvPr>
          <p:cNvSpPr>
            <a:spLocks noGrp="1"/>
          </p:cNvSpPr>
          <p:nvPr>
            <p:ph idx="1"/>
          </p:nvPr>
        </p:nvSpPr>
        <p:spPr/>
        <p:txBody>
          <a:bodyPr/>
          <a:lstStyle/>
          <a:p>
            <a:endParaRPr lang="en-US"/>
          </a:p>
        </p:txBody>
      </p:sp>
      <p:sp>
        <p:nvSpPr>
          <p:cNvPr id="4" name="Content Placeholder 3">
            <a:extLst>
              <a:ext uri="{FF2B5EF4-FFF2-40B4-BE49-F238E27FC236}">
                <a16:creationId xmlns:a16="http://schemas.microsoft.com/office/drawing/2014/main" id="{03ABE579-3CC8-40CE-81FB-91FAC540867D}"/>
              </a:ext>
            </a:extLst>
          </p:cNvPr>
          <p:cNvSpPr>
            <a:spLocks noGrp="1"/>
          </p:cNvSpPr>
          <p:nvPr>
            <p:ph sz="quarter" idx="13"/>
          </p:nvPr>
        </p:nvSpPr>
        <p:spPr/>
        <p:txBody>
          <a:bodyPr/>
          <a:lstStyle/>
          <a:p>
            <a:endParaRPr lang="en-US"/>
          </a:p>
        </p:txBody>
      </p:sp>
      <p:pic>
        <p:nvPicPr>
          <p:cNvPr id="5" name="Picture 2" descr="Image">
            <a:extLst>
              <a:ext uri="{FF2B5EF4-FFF2-40B4-BE49-F238E27FC236}">
                <a16:creationId xmlns:a16="http://schemas.microsoft.com/office/drawing/2014/main" id="{52BD4864-336E-4910-8C24-F008F34ED8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 y="-1141857"/>
            <a:ext cx="12188952" cy="914171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3C77189-41B2-41EF-A40A-34E731342EF6}"/>
              </a:ext>
            </a:extLst>
          </p:cNvPr>
          <p:cNvSpPr txBox="1"/>
          <p:nvPr/>
        </p:nvSpPr>
        <p:spPr>
          <a:xfrm>
            <a:off x="8876305" y="6642556"/>
            <a:ext cx="2401294" cy="215444"/>
          </a:xfrm>
          <a:prstGeom prst="rect">
            <a:avLst/>
          </a:prstGeom>
          <a:noFill/>
        </p:spPr>
        <p:txBody>
          <a:bodyPr wrap="square" lIns="0" tIns="45720" rIns="0" bIns="4572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lumMod val="95000"/>
                  </a:prstClr>
                </a:solidFill>
                <a:effectLst/>
                <a:uLnTx/>
                <a:uFillTx/>
                <a:latin typeface="Segoe UI Light" panose="020B0502040204020203" pitchFamily="34" charset="0"/>
                <a:ea typeface="+mn-ea"/>
                <a:cs typeface="Segoe UI Light" panose="020B0502040204020203" pitchFamily="34" charset="0"/>
              </a:rPr>
              <a:t>Source: Edgar Martínez, Liga Peatonal</a:t>
            </a:r>
          </a:p>
        </p:txBody>
      </p:sp>
      <p:cxnSp>
        <p:nvCxnSpPr>
          <p:cNvPr id="9" name="Straight Connector 8">
            <a:extLst>
              <a:ext uri="{FF2B5EF4-FFF2-40B4-BE49-F238E27FC236}">
                <a16:creationId xmlns:a16="http://schemas.microsoft.com/office/drawing/2014/main" id="{294F6654-23C0-4614-9E6F-EC5164C1577B}"/>
              </a:ext>
            </a:extLst>
          </p:cNvPr>
          <p:cNvCxnSpPr>
            <a:cxnSpLocks/>
          </p:cNvCxnSpPr>
          <p:nvPr/>
        </p:nvCxnSpPr>
        <p:spPr>
          <a:xfrm flipV="1">
            <a:off x="2199191" y="4837680"/>
            <a:ext cx="519646" cy="372303"/>
          </a:xfrm>
          <a:prstGeom prst="line">
            <a:avLst/>
          </a:prstGeom>
          <a:ln w="19050">
            <a:solidFill>
              <a:schemeClr val="bg1"/>
            </a:solidFill>
            <a:tailEnd type="ova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74072B5-8467-409B-A21D-C45AD61B3C7B}"/>
              </a:ext>
            </a:extLst>
          </p:cNvPr>
          <p:cNvSpPr txBox="1"/>
          <p:nvPr/>
        </p:nvSpPr>
        <p:spPr>
          <a:xfrm>
            <a:off x="397390" y="5121285"/>
            <a:ext cx="2566021" cy="907941"/>
          </a:xfrm>
          <a:prstGeom prst="rect">
            <a:avLst/>
          </a:prstGeom>
          <a:solidFill>
            <a:schemeClr val="bg1"/>
          </a:solidFill>
        </p:spPr>
        <p:txBody>
          <a:bodyPr wrap="square" lIns="91440" tIns="45720" rIns="9144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i="0" u="none" strike="noStrike" kern="1200" cap="none" spc="0" normalizeH="0" baseline="0" noProof="0" dirty="0">
                <a:ln>
                  <a:noFill/>
                </a:ln>
                <a:effectLst/>
                <a:uLnTx/>
                <a:uFillTx/>
                <a:latin typeface="Bebas Neue" panose="020B0606020202050201" pitchFamily="34" charset="0"/>
                <a:ea typeface="+mn-ea"/>
                <a:cs typeface="+mn-cs"/>
              </a:rPr>
              <a:t>Labeling Mexico City from Germany!</a:t>
            </a:r>
          </a:p>
        </p:txBody>
      </p:sp>
      <p:sp>
        <p:nvSpPr>
          <p:cNvPr id="10" name="Content Placeholder 7">
            <a:extLst>
              <a:ext uri="{FF2B5EF4-FFF2-40B4-BE49-F238E27FC236}">
                <a16:creationId xmlns:a16="http://schemas.microsoft.com/office/drawing/2014/main" id="{8D86B1C9-4367-4320-8551-6EAE54019E40}"/>
              </a:ext>
            </a:extLst>
          </p:cNvPr>
          <p:cNvSpPr txBox="1">
            <a:spLocks/>
          </p:cNvSpPr>
          <p:nvPr/>
        </p:nvSpPr>
        <p:spPr>
          <a:xfrm>
            <a:off x="211823" y="197601"/>
            <a:ext cx="1690129" cy="411367"/>
          </a:xfrm>
          <a:prstGeom prst="rect">
            <a:avLst/>
          </a:prstGeom>
          <a:solidFill>
            <a:schemeClr val="tx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000" kern="1200" cap="none" baseline="0" dirty="0">
                <a:solidFill>
                  <a:schemeClr val="tx1">
                    <a:lumMod val="65000"/>
                    <a:lumOff val="35000"/>
                  </a:schemeClr>
                </a:solidFill>
                <a:latin typeface="Bebas Neue" panose="020B0606020202050201"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ysClr val="window" lastClr="FFFFFF">
                    <a:lumMod val="95000"/>
                  </a:sysClr>
                </a:solidFill>
                <a:effectLst/>
                <a:uLnTx/>
                <a:uFillTx/>
                <a:latin typeface="Bebas Neue" panose="020B0606020202050201" pitchFamily="34" charset="0"/>
                <a:ea typeface="+mn-ea"/>
                <a:cs typeface="+mn-cs"/>
              </a:rPr>
              <a:t>Project Sidewalk</a:t>
            </a:r>
          </a:p>
        </p:txBody>
      </p:sp>
      <p:sp>
        <p:nvSpPr>
          <p:cNvPr id="11" name="Title 1">
            <a:extLst>
              <a:ext uri="{FF2B5EF4-FFF2-40B4-BE49-F238E27FC236}">
                <a16:creationId xmlns:a16="http://schemas.microsoft.com/office/drawing/2014/main" id="{F7493F58-1FE6-4F69-B8DF-980C9FC25441}"/>
              </a:ext>
            </a:extLst>
          </p:cNvPr>
          <p:cNvSpPr txBox="1">
            <a:spLocks/>
          </p:cNvSpPr>
          <p:nvPr/>
        </p:nvSpPr>
        <p:spPr>
          <a:xfrm>
            <a:off x="211822" y="492641"/>
            <a:ext cx="5503178" cy="708436"/>
          </a:xfrm>
          <a:prstGeom prst="rect">
            <a:avLst/>
          </a:prstGeom>
          <a:solidFill>
            <a:schemeClr val="tx1"/>
          </a:solidFill>
        </p:spPr>
        <p:txBody>
          <a:bodyPr vert="horz" lIns="91440" tIns="164592" rIns="91440" bIns="45720" rtlCol="0" anchor="ctr">
            <a:noAutofit/>
          </a:bodyPr>
          <a:lstStyle>
            <a:lvl1pPr algn="l" defTabSz="914400" rtl="0" eaLnBrk="1" latinLnBrk="0" hangingPunct="1">
              <a:lnSpc>
                <a:spcPct val="90000"/>
              </a:lnSpc>
              <a:spcBef>
                <a:spcPct val="0"/>
              </a:spcBef>
              <a:buNone/>
              <a:defRPr lang="en-US" sz="5000" b="1" kern="1200" dirty="0">
                <a:solidFill>
                  <a:schemeClr val="tx1">
                    <a:lumMod val="75000"/>
                    <a:lumOff val="25000"/>
                  </a:schemeClr>
                </a:solidFill>
                <a:latin typeface="Bebas Neue" panose="020B0606020202050201"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 lastClr="FFFFFF"/>
                </a:solidFill>
                <a:effectLst/>
                <a:uLnTx/>
                <a:uFillTx/>
                <a:latin typeface="Bebas Neue" panose="020B0606020202050201" pitchFamily="34" charset="0"/>
                <a:ea typeface="+mn-ea"/>
                <a:cs typeface="+mn-cs"/>
              </a:rPr>
              <a:t>Remote crowdsourcing</a:t>
            </a:r>
          </a:p>
        </p:txBody>
      </p:sp>
    </p:spTree>
    <p:extLst>
      <p:ext uri="{BB962C8B-B14F-4D97-AF65-F5344CB8AC3E}">
        <p14:creationId xmlns:p14="http://schemas.microsoft.com/office/powerpoint/2010/main" val="2780325825"/>
      </p:ext>
    </p:extLst>
  </p:cSld>
  <p:clrMapOvr>
    <a:masterClrMapping/>
  </p:clrMapOvr>
  <mc:AlternateContent xmlns:mc="http://schemas.openxmlformats.org/markup-compatibility/2006" xmlns:p14="http://schemas.microsoft.com/office/powerpoint/2010/main">
    <mc:Choice Requires="p14">
      <p:transition spd="slow" p14:dur="2000" advTm="11157"/>
    </mc:Choice>
    <mc:Fallback xmlns="">
      <p:transition spd="slow" advTm="11157"/>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090DFC4-8A70-4B3A-8098-613D708C452D}"/>
              </a:ext>
            </a:extLst>
          </p:cNvPr>
          <p:cNvPicPr>
            <a:picLocks noChangeAspect="1"/>
          </p:cNvPicPr>
          <p:nvPr/>
        </p:nvPicPr>
        <p:blipFill>
          <a:blip r:embed="rId3"/>
          <a:stretch>
            <a:fillRect/>
          </a:stretch>
        </p:blipFill>
        <p:spPr>
          <a:xfrm>
            <a:off x="0" y="0"/>
            <a:ext cx="12250683" cy="6858000"/>
          </a:xfrm>
          <a:prstGeom prst="rect">
            <a:avLst/>
          </a:prstGeom>
        </p:spPr>
      </p:pic>
      <p:grpSp>
        <p:nvGrpSpPr>
          <p:cNvPr id="23" name="Group 22">
            <a:extLst>
              <a:ext uri="{FF2B5EF4-FFF2-40B4-BE49-F238E27FC236}">
                <a16:creationId xmlns:a16="http://schemas.microsoft.com/office/drawing/2014/main" id="{968C111B-9114-4226-8525-21C545405E2A}"/>
              </a:ext>
            </a:extLst>
          </p:cNvPr>
          <p:cNvGrpSpPr/>
          <p:nvPr/>
        </p:nvGrpSpPr>
        <p:grpSpPr>
          <a:xfrm>
            <a:off x="8119051" y="2433290"/>
            <a:ext cx="2116665" cy="441664"/>
            <a:chOff x="8119051" y="2433290"/>
            <a:chExt cx="2116665" cy="441664"/>
          </a:xfrm>
        </p:grpSpPr>
        <p:sp>
          <p:nvSpPr>
            <p:cNvPr id="9" name="TextBox 8">
              <a:extLst>
                <a:ext uri="{FF2B5EF4-FFF2-40B4-BE49-F238E27FC236}">
                  <a16:creationId xmlns:a16="http://schemas.microsoft.com/office/drawing/2014/main" id="{011050C2-F231-4A14-A9BE-EF13509AC4AC}"/>
                </a:ext>
              </a:extLst>
            </p:cNvPr>
            <p:cNvSpPr txBox="1"/>
            <p:nvPr/>
          </p:nvSpPr>
          <p:spPr>
            <a:xfrm>
              <a:off x="8494763" y="2499032"/>
              <a:ext cx="1740953"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Washington DC</a:t>
              </a:r>
            </a:p>
          </p:txBody>
        </p:sp>
        <p:pic>
          <p:nvPicPr>
            <p:cNvPr id="19" name="Picture 18" descr="A close up of a clock&#10;&#10;Description automatically generated">
              <a:extLst>
                <a:ext uri="{FF2B5EF4-FFF2-40B4-BE49-F238E27FC236}">
                  <a16:creationId xmlns:a16="http://schemas.microsoft.com/office/drawing/2014/main" id="{4E756B1C-58FC-4BD8-B1BF-6F5B837794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9051" y="2433290"/>
              <a:ext cx="556937" cy="441664"/>
            </a:xfrm>
            <a:prstGeom prst="rect">
              <a:avLst/>
            </a:prstGeom>
          </p:spPr>
        </p:pic>
      </p:grpSp>
      <p:pic>
        <p:nvPicPr>
          <p:cNvPr id="22" name="Picture 21" descr="Project Sidewalk logo showing an iconic person in a manual chair rolling in motion across three colored sidewalk panels">
            <a:extLst>
              <a:ext uri="{FF2B5EF4-FFF2-40B4-BE49-F238E27FC236}">
                <a16:creationId xmlns:a16="http://schemas.microsoft.com/office/drawing/2014/main" id="{6F507B5F-7724-49A8-AE4E-FC7B5855C4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6302" y="6188112"/>
            <a:ext cx="1901573" cy="609525"/>
          </a:xfrm>
          <a:prstGeom prst="rect">
            <a:avLst/>
          </a:prstGeom>
        </p:spPr>
      </p:pic>
      <p:sp>
        <p:nvSpPr>
          <p:cNvPr id="4" name="TextBox 3">
            <a:extLst>
              <a:ext uri="{FF2B5EF4-FFF2-40B4-BE49-F238E27FC236}">
                <a16:creationId xmlns:a16="http://schemas.microsoft.com/office/drawing/2014/main" id="{B7B11DA4-55FD-486A-8E11-7455059C237F}"/>
              </a:ext>
            </a:extLst>
          </p:cNvPr>
          <p:cNvSpPr txBox="1"/>
          <p:nvPr/>
        </p:nvSpPr>
        <p:spPr>
          <a:xfrm>
            <a:off x="5667828" y="2931885"/>
            <a:ext cx="914400" cy="914400"/>
          </a:xfrm>
          <a:prstGeom prst="rect">
            <a:avLst/>
          </a:prstGeom>
          <a:noFill/>
        </p:spPr>
        <p:txBody>
          <a:bodyPr wrap="square" lIns="0" tIns="45720" rIns="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Segoe Condensed" panose="020B0606040200020203" pitchFamily="34" charset="0"/>
              <a:ea typeface="+mn-ea"/>
              <a:cs typeface="+mn-cs"/>
            </a:endParaRPr>
          </a:p>
        </p:txBody>
      </p:sp>
      <p:grpSp>
        <p:nvGrpSpPr>
          <p:cNvPr id="11" name="Group 10">
            <a:extLst>
              <a:ext uri="{FF2B5EF4-FFF2-40B4-BE49-F238E27FC236}">
                <a16:creationId xmlns:a16="http://schemas.microsoft.com/office/drawing/2014/main" id="{151EC5C2-5AA7-41EA-B59D-9AACD0F79ED8}"/>
              </a:ext>
            </a:extLst>
          </p:cNvPr>
          <p:cNvGrpSpPr/>
          <p:nvPr/>
        </p:nvGrpSpPr>
        <p:grpSpPr>
          <a:xfrm>
            <a:off x="1370537" y="471582"/>
            <a:ext cx="6748514" cy="4216531"/>
            <a:chOff x="1370537" y="471582"/>
            <a:chExt cx="6748514" cy="4216531"/>
          </a:xfrm>
        </p:grpSpPr>
        <p:grpSp>
          <p:nvGrpSpPr>
            <p:cNvPr id="8" name="Group 7">
              <a:extLst>
                <a:ext uri="{FF2B5EF4-FFF2-40B4-BE49-F238E27FC236}">
                  <a16:creationId xmlns:a16="http://schemas.microsoft.com/office/drawing/2014/main" id="{DB25AB09-6FFA-483C-BD2F-218CDB463026}"/>
                </a:ext>
              </a:extLst>
            </p:cNvPr>
            <p:cNvGrpSpPr/>
            <p:nvPr/>
          </p:nvGrpSpPr>
          <p:grpSpPr>
            <a:xfrm>
              <a:off x="1370537" y="471582"/>
              <a:ext cx="6748514" cy="4216531"/>
              <a:chOff x="1370537" y="471582"/>
              <a:chExt cx="6748514" cy="4216531"/>
            </a:xfrm>
          </p:grpSpPr>
          <p:grpSp>
            <p:nvGrpSpPr>
              <p:cNvPr id="3" name="Group 2">
                <a:extLst>
                  <a:ext uri="{FF2B5EF4-FFF2-40B4-BE49-F238E27FC236}">
                    <a16:creationId xmlns:a16="http://schemas.microsoft.com/office/drawing/2014/main" id="{26C2C530-A8C6-4AF1-8D50-66608FE5B246}"/>
                  </a:ext>
                </a:extLst>
              </p:cNvPr>
              <p:cNvGrpSpPr/>
              <p:nvPr/>
            </p:nvGrpSpPr>
            <p:grpSpPr>
              <a:xfrm>
                <a:off x="1370537" y="471582"/>
                <a:ext cx="6347637" cy="4216531"/>
                <a:chOff x="1382233" y="457199"/>
                <a:chExt cx="6347637" cy="4216531"/>
              </a:xfrm>
            </p:grpSpPr>
            <p:sp>
              <p:nvSpPr>
                <p:cNvPr id="2" name="Rectangle: Rounded Corners 1">
                  <a:extLst>
                    <a:ext uri="{FF2B5EF4-FFF2-40B4-BE49-F238E27FC236}">
                      <a16:creationId xmlns:a16="http://schemas.microsoft.com/office/drawing/2014/main" id="{E102FB98-C666-474B-AF2E-1D748C160FA8}"/>
                    </a:ext>
                  </a:extLst>
                </p:cNvPr>
                <p:cNvSpPr/>
                <p:nvPr/>
              </p:nvSpPr>
              <p:spPr>
                <a:xfrm>
                  <a:off x="1382233" y="457199"/>
                  <a:ext cx="6347637" cy="4216531"/>
                </a:xfrm>
                <a:prstGeom prst="roundRect">
                  <a:avLst>
                    <a:gd name="adj" fmla="val 407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4" descr="A screenshot of the Project Sidewalk interface showing a labeled curb ramp in the heart of DC">
                  <a:extLst>
                    <a:ext uri="{FF2B5EF4-FFF2-40B4-BE49-F238E27FC236}">
                      <a16:creationId xmlns:a16="http://schemas.microsoft.com/office/drawing/2014/main" id="{2AF3D333-7556-41FD-A574-F1F7D8BAAF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90422" y="973052"/>
                  <a:ext cx="6094402" cy="3494124"/>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6" name="Straight Connector 5">
                <a:extLst>
                  <a:ext uri="{FF2B5EF4-FFF2-40B4-BE49-F238E27FC236}">
                    <a16:creationId xmlns:a16="http://schemas.microsoft.com/office/drawing/2014/main" id="{B7272315-4210-46BE-8543-CB39B6A405DA}"/>
                  </a:ext>
                </a:extLst>
              </p:cNvPr>
              <p:cNvCxnSpPr>
                <a:stCxn id="19" idx="1"/>
              </p:cNvCxnSpPr>
              <p:nvPr/>
            </p:nvCxnSpPr>
            <p:spPr>
              <a:xfrm flipH="1" flipV="1">
                <a:off x="7666074" y="2499032"/>
                <a:ext cx="452977" cy="15509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 name="TextBox 9">
              <a:extLst>
                <a:ext uri="{FF2B5EF4-FFF2-40B4-BE49-F238E27FC236}">
                  <a16:creationId xmlns:a16="http://schemas.microsoft.com/office/drawing/2014/main" id="{ECFC2985-53C1-4AA7-8515-E8C576EE2008}"/>
                </a:ext>
              </a:extLst>
            </p:cNvPr>
            <p:cNvSpPr txBox="1"/>
            <p:nvPr/>
          </p:nvSpPr>
          <p:spPr>
            <a:xfrm>
              <a:off x="1531257" y="529771"/>
              <a:ext cx="2801257" cy="461665"/>
            </a:xfrm>
            <a:prstGeom prst="rect">
              <a:avLst/>
            </a:prstGeom>
            <a:noFill/>
          </p:spPr>
          <p:txBody>
            <a:bodyPr wrap="square" lIns="0" tIns="45720" rIns="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Bebas Neue" panose="020B0606020202050201" pitchFamily="34" charset="0"/>
                  <a:ea typeface="+mn-ea"/>
                  <a:cs typeface="+mn-cs"/>
                </a:rPr>
                <a:t>Pilot Deployment in 2017</a:t>
              </a:r>
            </a:p>
          </p:txBody>
        </p:sp>
      </p:grpSp>
    </p:spTree>
    <p:extLst>
      <p:ext uri="{BB962C8B-B14F-4D97-AF65-F5344CB8AC3E}">
        <p14:creationId xmlns:p14="http://schemas.microsoft.com/office/powerpoint/2010/main" val="4217607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77882-A5C5-4C86-B691-B4CDF43520C6}"/>
              </a:ext>
            </a:extLst>
          </p:cNvPr>
          <p:cNvSpPr>
            <a:spLocks noGrp="1"/>
          </p:cNvSpPr>
          <p:nvPr>
            <p:ph type="title"/>
          </p:nvPr>
        </p:nvSpPr>
        <p:spPr/>
        <p:txBody>
          <a:bodyPr/>
          <a:lstStyle/>
          <a:p>
            <a:r>
              <a:rPr lang="en-US" dirty="0"/>
              <a:t>Map of Washington DC with Project Sidewalk data</a:t>
            </a:r>
          </a:p>
        </p:txBody>
      </p:sp>
      <p:pic>
        <p:nvPicPr>
          <p:cNvPr id="5" name="Picture 4" descr="A map of Washington DC with Project Sidewalk data plotted on top showing 260,000+ geo-located accessibility labels">
            <a:extLst>
              <a:ext uri="{FF2B5EF4-FFF2-40B4-BE49-F238E27FC236}">
                <a16:creationId xmlns:a16="http://schemas.microsoft.com/office/drawing/2014/main" id="{67FBA06D-7628-4BCD-82D3-386C206F0406}"/>
              </a:ext>
            </a:extLst>
          </p:cNvPr>
          <p:cNvPicPr>
            <a:picLocks noChangeAspect="1"/>
          </p:cNvPicPr>
          <p:nvPr/>
        </p:nvPicPr>
        <p:blipFill>
          <a:blip r:embed="rId3"/>
          <a:stretch>
            <a:fillRect/>
          </a:stretch>
        </p:blipFill>
        <p:spPr>
          <a:xfrm>
            <a:off x="3048" y="-882502"/>
            <a:ext cx="12188952" cy="10624632"/>
          </a:xfrm>
          <a:prstGeom prst="rect">
            <a:avLst/>
          </a:prstGeom>
        </p:spPr>
      </p:pic>
      <p:sp>
        <p:nvSpPr>
          <p:cNvPr id="7" name="Rectangle 6">
            <a:extLst>
              <a:ext uri="{FF2B5EF4-FFF2-40B4-BE49-F238E27FC236}">
                <a16:creationId xmlns:a16="http://schemas.microsoft.com/office/drawing/2014/main" id="{A728F536-39F6-4FFD-9B42-323191E24DC6}"/>
              </a:ext>
              <a:ext uri="{C183D7F6-B498-43B3-948B-1728B52AA6E4}">
                <adec:decorative xmlns:adec="http://schemas.microsoft.com/office/drawing/2017/decorative" val="1"/>
              </a:ext>
            </a:extLst>
          </p:cNvPr>
          <p:cNvSpPr/>
          <p:nvPr/>
        </p:nvSpPr>
        <p:spPr>
          <a:xfrm>
            <a:off x="446743" y="929312"/>
            <a:ext cx="1464353" cy="984107"/>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73FD8010-69C4-45FB-B0C1-08A71B1468C7}"/>
              </a:ext>
              <a:ext uri="{C183D7F6-B498-43B3-948B-1728B52AA6E4}">
                <adec:decorative xmlns:adec="http://schemas.microsoft.com/office/drawing/2017/decorative" val="1"/>
              </a:ext>
            </a:extLst>
          </p:cNvPr>
          <p:cNvSpPr/>
          <p:nvPr/>
        </p:nvSpPr>
        <p:spPr>
          <a:xfrm>
            <a:off x="446746" y="233465"/>
            <a:ext cx="2725824" cy="616331"/>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5170F3A7-36DC-4AD7-B7DA-4FE04F13CC59}"/>
              </a:ext>
            </a:extLst>
          </p:cNvPr>
          <p:cNvSpPr txBox="1"/>
          <p:nvPr/>
        </p:nvSpPr>
        <p:spPr>
          <a:xfrm>
            <a:off x="446744" y="233466"/>
            <a:ext cx="33301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Bebas Neue" panose="020B0606020202050201" pitchFamily="34" charset="77"/>
                <a:ea typeface="+mn-ea"/>
                <a:cs typeface="+mn-cs"/>
              </a:rPr>
              <a:t>Washington DC</a:t>
            </a:r>
          </a:p>
        </p:txBody>
      </p:sp>
      <p:sp>
        <p:nvSpPr>
          <p:cNvPr id="10" name="Rectangle 9">
            <a:extLst>
              <a:ext uri="{FF2B5EF4-FFF2-40B4-BE49-F238E27FC236}">
                <a16:creationId xmlns:a16="http://schemas.microsoft.com/office/drawing/2014/main" id="{F3318BC5-6502-4CC7-8499-219B263A78B6}"/>
              </a:ext>
            </a:extLst>
          </p:cNvPr>
          <p:cNvSpPr/>
          <p:nvPr/>
        </p:nvSpPr>
        <p:spPr>
          <a:xfrm>
            <a:off x="446743" y="990089"/>
            <a:ext cx="3449396"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Bebas Neue" panose="020B0606020202050201" pitchFamily="34" charset="77"/>
                <a:ea typeface="+mn-ea"/>
                <a:cs typeface="+mn-cs"/>
              </a:rPr>
              <a:t>1,400 Users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Bebas Neue" panose="020B0606020202050201" pitchFamily="34" charset="77"/>
                <a:ea typeface="+mn-ea"/>
                <a:cs typeface="+mn-cs"/>
              </a:rPr>
              <a:t>260,388 Labels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Bebas Neue" panose="020B0606020202050201" pitchFamily="34" charset="77"/>
                <a:ea typeface="+mn-ea"/>
                <a:cs typeface="+mn-cs"/>
              </a:rPr>
              <a:t>92% accuracy</a:t>
            </a:r>
          </a:p>
        </p:txBody>
      </p:sp>
      <p:grpSp>
        <p:nvGrpSpPr>
          <p:cNvPr id="27" name="Group 26" descr="Map legend:&#10;Purple circles: missing sidewalks&#10;Green circles: curb ramps&#10;Red circles: missing curb ramps&#10;Orange circles: surface problems&#10;Blue circles: obstacles">
            <a:extLst>
              <a:ext uri="{FF2B5EF4-FFF2-40B4-BE49-F238E27FC236}">
                <a16:creationId xmlns:a16="http://schemas.microsoft.com/office/drawing/2014/main" id="{F4F97808-7F19-41A5-8F8A-6B5C4B5E716C}"/>
              </a:ext>
            </a:extLst>
          </p:cNvPr>
          <p:cNvGrpSpPr/>
          <p:nvPr/>
        </p:nvGrpSpPr>
        <p:grpSpPr>
          <a:xfrm>
            <a:off x="0" y="6278569"/>
            <a:ext cx="12191980" cy="579431"/>
            <a:chOff x="0" y="6278569"/>
            <a:chExt cx="12191980" cy="579431"/>
          </a:xfrm>
        </p:grpSpPr>
        <p:sp>
          <p:nvSpPr>
            <p:cNvPr id="28" name="Rectangle 27">
              <a:extLst>
                <a:ext uri="{FF2B5EF4-FFF2-40B4-BE49-F238E27FC236}">
                  <a16:creationId xmlns:a16="http://schemas.microsoft.com/office/drawing/2014/main" id="{45021B43-92CB-4909-8FEC-E7127B01118E}"/>
                </a:ext>
              </a:extLst>
            </p:cNvPr>
            <p:cNvSpPr/>
            <p:nvPr/>
          </p:nvSpPr>
          <p:spPr>
            <a:xfrm>
              <a:off x="0" y="6278569"/>
              <a:ext cx="12191980" cy="579431"/>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9" name="Group 28" descr="Legend: missing sidewalks are in purple">
              <a:extLst>
                <a:ext uri="{FF2B5EF4-FFF2-40B4-BE49-F238E27FC236}">
                  <a16:creationId xmlns:a16="http://schemas.microsoft.com/office/drawing/2014/main" id="{1DF2B706-A26F-45FE-833D-2D8B3386C033}"/>
                </a:ext>
              </a:extLst>
            </p:cNvPr>
            <p:cNvGrpSpPr/>
            <p:nvPr/>
          </p:nvGrpSpPr>
          <p:grpSpPr>
            <a:xfrm>
              <a:off x="153349" y="6418789"/>
              <a:ext cx="1604518" cy="307777"/>
              <a:chOff x="1706137" y="6295530"/>
              <a:chExt cx="2018369" cy="385008"/>
            </a:xfrm>
          </p:grpSpPr>
          <p:sp>
            <p:nvSpPr>
              <p:cNvPr id="42" name="Oval 41">
                <a:extLst>
                  <a:ext uri="{FF2B5EF4-FFF2-40B4-BE49-F238E27FC236}">
                    <a16:creationId xmlns:a16="http://schemas.microsoft.com/office/drawing/2014/main" id="{F1A2ACC7-BDDC-4B5F-9160-2EF2AC2D45B7}"/>
                  </a:ext>
                </a:extLst>
              </p:cNvPr>
              <p:cNvSpPr/>
              <p:nvPr/>
            </p:nvSpPr>
            <p:spPr>
              <a:xfrm>
                <a:off x="1706137" y="6322742"/>
                <a:ext cx="345687" cy="345687"/>
              </a:xfrm>
              <a:prstGeom prst="ellipse">
                <a:avLst/>
              </a:prstGeom>
              <a:solidFill>
                <a:srgbClr val="9B87E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8A3D025-B4A0-4C6C-A919-1E393076D8DF}"/>
                  </a:ext>
                </a:extLst>
              </p:cNvPr>
              <p:cNvSpPr txBox="1"/>
              <p:nvPr/>
            </p:nvSpPr>
            <p:spPr>
              <a:xfrm>
                <a:off x="2051825" y="6295530"/>
                <a:ext cx="1672681" cy="3850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Bebas Neue" panose="020B0606020202050201" pitchFamily="34" charset="77"/>
                    <a:ea typeface="+mn-ea"/>
                    <a:cs typeface="+mn-cs"/>
                  </a:rPr>
                  <a:t>Missing Sidewalks</a:t>
                </a:r>
              </a:p>
            </p:txBody>
          </p:sp>
        </p:grpSp>
        <p:grpSp>
          <p:nvGrpSpPr>
            <p:cNvPr id="30" name="Group 29">
              <a:extLst>
                <a:ext uri="{FF2B5EF4-FFF2-40B4-BE49-F238E27FC236}">
                  <a16:creationId xmlns:a16="http://schemas.microsoft.com/office/drawing/2014/main" id="{A2F95AAE-895E-4CE5-8358-C238588E8085}"/>
                </a:ext>
              </a:extLst>
            </p:cNvPr>
            <p:cNvGrpSpPr/>
            <p:nvPr/>
          </p:nvGrpSpPr>
          <p:grpSpPr>
            <a:xfrm>
              <a:off x="5348941" y="6418789"/>
              <a:ext cx="1711817" cy="307777"/>
              <a:chOff x="3724507" y="6295530"/>
              <a:chExt cx="2153342" cy="385008"/>
            </a:xfrm>
          </p:grpSpPr>
          <p:sp>
            <p:nvSpPr>
              <p:cNvPr id="40" name="Oval 39">
                <a:extLst>
                  <a:ext uri="{FF2B5EF4-FFF2-40B4-BE49-F238E27FC236}">
                    <a16:creationId xmlns:a16="http://schemas.microsoft.com/office/drawing/2014/main" id="{E2609E36-BD14-4FD6-951F-60DE80C5E70B}"/>
                  </a:ext>
                </a:extLst>
              </p:cNvPr>
              <p:cNvSpPr/>
              <p:nvPr/>
            </p:nvSpPr>
            <p:spPr>
              <a:xfrm>
                <a:off x="3724507" y="6322742"/>
                <a:ext cx="345687" cy="345687"/>
              </a:xfrm>
              <a:prstGeom prst="ellipse">
                <a:avLst/>
              </a:prstGeom>
              <a:solidFill>
                <a:srgbClr val="E32E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TextBox 40">
                <a:extLst>
                  <a:ext uri="{FF2B5EF4-FFF2-40B4-BE49-F238E27FC236}">
                    <a16:creationId xmlns:a16="http://schemas.microsoft.com/office/drawing/2014/main" id="{52A86B1C-FE89-4D5B-BF18-F0268214F0A5}"/>
                  </a:ext>
                </a:extLst>
              </p:cNvPr>
              <p:cNvSpPr txBox="1"/>
              <p:nvPr/>
            </p:nvSpPr>
            <p:spPr>
              <a:xfrm>
                <a:off x="4070194" y="6295530"/>
                <a:ext cx="1807655" cy="3850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Bebas Neue" panose="020B0606020202050201" pitchFamily="34" charset="77"/>
                    <a:ea typeface="+mn-ea"/>
                    <a:cs typeface="+mn-cs"/>
                  </a:rPr>
                  <a:t>Missing Curb Ramps</a:t>
                </a:r>
              </a:p>
            </p:txBody>
          </p:sp>
        </p:grpSp>
        <p:grpSp>
          <p:nvGrpSpPr>
            <p:cNvPr id="31" name="Group 30">
              <a:extLst>
                <a:ext uri="{FF2B5EF4-FFF2-40B4-BE49-F238E27FC236}">
                  <a16:creationId xmlns:a16="http://schemas.microsoft.com/office/drawing/2014/main" id="{D638D438-64E7-435D-B437-398B8628A8FD}"/>
                </a:ext>
              </a:extLst>
            </p:cNvPr>
            <p:cNvGrpSpPr/>
            <p:nvPr/>
          </p:nvGrpSpPr>
          <p:grpSpPr>
            <a:xfrm>
              <a:off x="8190810" y="6418789"/>
              <a:ext cx="1607153" cy="307777"/>
              <a:chOff x="5977054" y="6295530"/>
              <a:chExt cx="2021683" cy="385008"/>
            </a:xfrm>
          </p:grpSpPr>
          <p:sp>
            <p:nvSpPr>
              <p:cNvPr id="38" name="Oval 37">
                <a:extLst>
                  <a:ext uri="{FF2B5EF4-FFF2-40B4-BE49-F238E27FC236}">
                    <a16:creationId xmlns:a16="http://schemas.microsoft.com/office/drawing/2014/main" id="{AB140308-8C1B-4347-A2A3-7ACCCE51487C}"/>
                  </a:ext>
                </a:extLst>
              </p:cNvPr>
              <p:cNvSpPr/>
              <p:nvPr/>
            </p:nvSpPr>
            <p:spPr>
              <a:xfrm>
                <a:off x="5977054" y="6322742"/>
                <a:ext cx="345687" cy="345687"/>
              </a:xfrm>
              <a:prstGeom prst="ellipse">
                <a:avLst/>
              </a:prstGeom>
              <a:solidFill>
                <a:srgbClr val="EA8E0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8CD3993F-29CB-4669-A728-D5A82EBFC394}"/>
                  </a:ext>
                </a:extLst>
              </p:cNvPr>
              <p:cNvSpPr txBox="1"/>
              <p:nvPr/>
            </p:nvSpPr>
            <p:spPr>
              <a:xfrm>
                <a:off x="6329888" y="6295530"/>
                <a:ext cx="1668849" cy="3850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Bebas Neue" panose="020B0606020202050201" pitchFamily="34" charset="77"/>
                    <a:ea typeface="+mn-ea"/>
                    <a:cs typeface="+mn-cs"/>
                  </a:rPr>
                  <a:t>Surface Problems</a:t>
                </a:r>
              </a:p>
            </p:txBody>
          </p:sp>
        </p:grpSp>
        <p:grpSp>
          <p:nvGrpSpPr>
            <p:cNvPr id="32" name="Group 31">
              <a:extLst>
                <a:ext uri="{FF2B5EF4-FFF2-40B4-BE49-F238E27FC236}">
                  <a16:creationId xmlns:a16="http://schemas.microsoft.com/office/drawing/2014/main" id="{B920ED86-5302-41E3-B8AB-A0E8D234950B}"/>
                </a:ext>
              </a:extLst>
            </p:cNvPr>
            <p:cNvGrpSpPr/>
            <p:nvPr/>
          </p:nvGrpSpPr>
          <p:grpSpPr>
            <a:xfrm>
              <a:off x="10922336" y="6418787"/>
              <a:ext cx="1140824" cy="307777"/>
              <a:chOff x="8311091" y="6295530"/>
              <a:chExt cx="1435075" cy="385008"/>
            </a:xfrm>
          </p:grpSpPr>
          <p:sp>
            <p:nvSpPr>
              <p:cNvPr id="36" name="Oval 35">
                <a:extLst>
                  <a:ext uri="{FF2B5EF4-FFF2-40B4-BE49-F238E27FC236}">
                    <a16:creationId xmlns:a16="http://schemas.microsoft.com/office/drawing/2014/main" id="{6E6DF85E-5B7A-4825-96F0-DCBAE51110B4}"/>
                  </a:ext>
                </a:extLst>
              </p:cNvPr>
              <p:cNvSpPr/>
              <p:nvPr/>
            </p:nvSpPr>
            <p:spPr>
              <a:xfrm>
                <a:off x="8311091" y="6322742"/>
                <a:ext cx="345687" cy="345687"/>
              </a:xfrm>
              <a:prstGeom prst="ellipse">
                <a:avLst/>
              </a:prstGeom>
              <a:solidFill>
                <a:srgbClr val="3EA4C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AEE68E9A-CB6C-455B-94E0-4C9521068CBA}"/>
                  </a:ext>
                </a:extLst>
              </p:cNvPr>
              <p:cNvSpPr txBox="1"/>
              <p:nvPr/>
            </p:nvSpPr>
            <p:spPr>
              <a:xfrm>
                <a:off x="8663926" y="6295530"/>
                <a:ext cx="1082240" cy="3850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Bebas Neue" panose="020B0606020202050201" pitchFamily="34" charset="77"/>
                    <a:ea typeface="+mn-ea"/>
                    <a:cs typeface="+mn-cs"/>
                  </a:rPr>
                  <a:t>Obstacles</a:t>
                </a:r>
              </a:p>
            </p:txBody>
          </p:sp>
        </p:grpSp>
        <p:grpSp>
          <p:nvGrpSpPr>
            <p:cNvPr id="33" name="Group 32" descr="Legend: curb ramps are in green">
              <a:extLst>
                <a:ext uri="{FF2B5EF4-FFF2-40B4-BE49-F238E27FC236}">
                  <a16:creationId xmlns:a16="http://schemas.microsoft.com/office/drawing/2014/main" id="{EF8886A6-C0B4-4386-97C6-F05268D0B578}"/>
                </a:ext>
              </a:extLst>
            </p:cNvPr>
            <p:cNvGrpSpPr/>
            <p:nvPr/>
          </p:nvGrpSpPr>
          <p:grpSpPr>
            <a:xfrm>
              <a:off x="2879192" y="6418789"/>
              <a:ext cx="1232398" cy="307777"/>
              <a:chOff x="1706137" y="6295530"/>
              <a:chExt cx="1550268" cy="385008"/>
            </a:xfrm>
          </p:grpSpPr>
          <p:sp>
            <p:nvSpPr>
              <p:cNvPr id="34" name="Oval 33">
                <a:extLst>
                  <a:ext uri="{FF2B5EF4-FFF2-40B4-BE49-F238E27FC236}">
                    <a16:creationId xmlns:a16="http://schemas.microsoft.com/office/drawing/2014/main" id="{7594010E-76FD-44A4-ACB3-FC17CA00C967}"/>
                  </a:ext>
                </a:extLst>
              </p:cNvPr>
              <p:cNvSpPr/>
              <p:nvPr/>
            </p:nvSpPr>
            <p:spPr>
              <a:xfrm>
                <a:off x="1706137" y="6322742"/>
                <a:ext cx="345687" cy="345687"/>
              </a:xfrm>
              <a:prstGeom prst="ellipse">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7C4D5C43-982A-4E89-84DD-35ED8B710588}"/>
                  </a:ext>
                </a:extLst>
              </p:cNvPr>
              <p:cNvSpPr txBox="1"/>
              <p:nvPr/>
            </p:nvSpPr>
            <p:spPr>
              <a:xfrm>
                <a:off x="2051824" y="6295530"/>
                <a:ext cx="1204581" cy="3850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Bebas Neue" panose="020B0606020202050201" pitchFamily="34" charset="77"/>
                    <a:ea typeface="+mn-ea"/>
                    <a:cs typeface="+mn-cs"/>
                  </a:rPr>
                  <a:t>Curb Ramps</a:t>
                </a:r>
              </a:p>
            </p:txBody>
          </p:sp>
        </p:grpSp>
      </p:grpSp>
      <p:grpSp>
        <p:nvGrpSpPr>
          <p:cNvPr id="25" name="Group 24">
            <a:extLst>
              <a:ext uri="{FF2B5EF4-FFF2-40B4-BE49-F238E27FC236}">
                <a16:creationId xmlns:a16="http://schemas.microsoft.com/office/drawing/2014/main" id="{1660863C-3D99-4D79-BA29-FBA1194BCE3C}"/>
              </a:ext>
            </a:extLst>
          </p:cNvPr>
          <p:cNvGrpSpPr/>
          <p:nvPr/>
        </p:nvGrpSpPr>
        <p:grpSpPr>
          <a:xfrm>
            <a:off x="-1378698" y="7901649"/>
            <a:ext cx="316215" cy="316215"/>
            <a:chOff x="1969170" y="2023311"/>
            <a:chExt cx="1925053" cy="1925053"/>
          </a:xfrm>
        </p:grpSpPr>
        <p:sp>
          <p:nvSpPr>
            <p:cNvPr id="26" name="Oval 25">
              <a:extLst>
                <a:ext uri="{FF2B5EF4-FFF2-40B4-BE49-F238E27FC236}">
                  <a16:creationId xmlns:a16="http://schemas.microsoft.com/office/drawing/2014/main" id="{86258ABA-E722-4392-A2F1-44670637BC7F}"/>
                </a:ext>
              </a:extLst>
            </p:cNvPr>
            <p:cNvSpPr/>
            <p:nvPr/>
          </p:nvSpPr>
          <p:spPr>
            <a:xfrm>
              <a:off x="1969170" y="2023311"/>
              <a:ext cx="1925053" cy="1925053"/>
            </a:xfrm>
            <a:prstGeom prst="ellipse">
              <a:avLst/>
            </a:prstGeom>
            <a:solidFill>
              <a:srgbClr val="03BD2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4" name="Graphic 43">
              <a:extLst>
                <a:ext uri="{FF2B5EF4-FFF2-40B4-BE49-F238E27FC236}">
                  <a16:creationId xmlns:a16="http://schemas.microsoft.com/office/drawing/2014/main" id="{E23625CD-EF5A-4018-8AF6-B40EC964CE2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75367" y="2218636"/>
              <a:ext cx="1337861" cy="1337861"/>
            </a:xfrm>
            <a:prstGeom prst="rect">
              <a:avLst/>
            </a:prstGeom>
          </p:spPr>
        </p:pic>
      </p:grpSp>
      <p:grpSp>
        <p:nvGrpSpPr>
          <p:cNvPr id="45" name="Group 44">
            <a:extLst>
              <a:ext uri="{FF2B5EF4-FFF2-40B4-BE49-F238E27FC236}">
                <a16:creationId xmlns:a16="http://schemas.microsoft.com/office/drawing/2014/main" id="{BA3B216A-BFD6-41E4-9273-8494DD76F9C2}"/>
              </a:ext>
            </a:extLst>
          </p:cNvPr>
          <p:cNvGrpSpPr/>
          <p:nvPr/>
        </p:nvGrpSpPr>
        <p:grpSpPr>
          <a:xfrm>
            <a:off x="4433778" y="7970961"/>
            <a:ext cx="579432" cy="579432"/>
            <a:chOff x="4849370" y="2023311"/>
            <a:chExt cx="1925053" cy="1925053"/>
          </a:xfrm>
        </p:grpSpPr>
        <p:sp>
          <p:nvSpPr>
            <p:cNvPr id="46" name="Oval 45">
              <a:extLst>
                <a:ext uri="{FF2B5EF4-FFF2-40B4-BE49-F238E27FC236}">
                  <a16:creationId xmlns:a16="http://schemas.microsoft.com/office/drawing/2014/main" id="{AD1C64D8-1533-46C3-8FEF-FCC8A8ED0F44}"/>
                </a:ext>
              </a:extLst>
            </p:cNvPr>
            <p:cNvSpPr/>
            <p:nvPr/>
          </p:nvSpPr>
          <p:spPr>
            <a:xfrm>
              <a:off x="4849370" y="2023311"/>
              <a:ext cx="1925053" cy="1925053"/>
            </a:xfrm>
            <a:prstGeom prst="ellipse">
              <a:avLst/>
            </a:prstGeom>
            <a:solidFill>
              <a:srgbClr val="E9277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7" name="Graphic 46">
              <a:extLst>
                <a:ext uri="{FF2B5EF4-FFF2-40B4-BE49-F238E27FC236}">
                  <a16:creationId xmlns:a16="http://schemas.microsoft.com/office/drawing/2014/main" id="{07F3EB0E-A91C-4676-AF51-15C07490C9B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44385" y="2218636"/>
              <a:ext cx="1335024" cy="1335024"/>
            </a:xfrm>
            <a:prstGeom prst="rect">
              <a:avLst/>
            </a:prstGeom>
          </p:spPr>
        </p:pic>
      </p:grpSp>
      <p:grpSp>
        <p:nvGrpSpPr>
          <p:cNvPr id="48" name="Group 47">
            <a:extLst>
              <a:ext uri="{FF2B5EF4-FFF2-40B4-BE49-F238E27FC236}">
                <a16:creationId xmlns:a16="http://schemas.microsoft.com/office/drawing/2014/main" id="{D8C71180-7AA1-4A03-B4F8-98F2D06F9B8B}"/>
              </a:ext>
            </a:extLst>
          </p:cNvPr>
          <p:cNvGrpSpPr/>
          <p:nvPr/>
        </p:nvGrpSpPr>
        <p:grpSpPr>
          <a:xfrm>
            <a:off x="6717648" y="7970960"/>
            <a:ext cx="579432" cy="579432"/>
            <a:chOff x="7188649" y="2023310"/>
            <a:chExt cx="1925053" cy="1925053"/>
          </a:xfrm>
        </p:grpSpPr>
        <p:sp>
          <p:nvSpPr>
            <p:cNvPr id="49" name="Oval 48">
              <a:extLst>
                <a:ext uri="{FF2B5EF4-FFF2-40B4-BE49-F238E27FC236}">
                  <a16:creationId xmlns:a16="http://schemas.microsoft.com/office/drawing/2014/main" id="{ECED2CE1-EB7B-4A18-B2CE-7C721827E145}"/>
                </a:ext>
              </a:extLst>
            </p:cNvPr>
            <p:cNvSpPr/>
            <p:nvPr/>
          </p:nvSpPr>
          <p:spPr>
            <a:xfrm>
              <a:off x="7188649" y="2023310"/>
              <a:ext cx="1925053" cy="1925053"/>
            </a:xfrm>
            <a:prstGeom prst="ellipse">
              <a:avLst/>
            </a:prstGeom>
            <a:solidFill>
              <a:srgbClr val="00A1CB"/>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0" name="Graphic 49">
              <a:extLst>
                <a:ext uri="{FF2B5EF4-FFF2-40B4-BE49-F238E27FC236}">
                  <a16:creationId xmlns:a16="http://schemas.microsoft.com/office/drawing/2014/main" id="{6AF2D1FF-5A6B-40CA-8289-D462ED339B0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83664" y="2218635"/>
              <a:ext cx="1335024" cy="1335024"/>
            </a:xfrm>
            <a:prstGeom prst="rect">
              <a:avLst/>
            </a:prstGeom>
          </p:spPr>
        </p:pic>
      </p:grpSp>
      <p:grpSp>
        <p:nvGrpSpPr>
          <p:cNvPr id="51" name="Group 50">
            <a:extLst>
              <a:ext uri="{FF2B5EF4-FFF2-40B4-BE49-F238E27FC236}">
                <a16:creationId xmlns:a16="http://schemas.microsoft.com/office/drawing/2014/main" id="{C88A2B8D-84FF-4361-A44A-A0FFECA98F3E}"/>
              </a:ext>
            </a:extLst>
          </p:cNvPr>
          <p:cNvGrpSpPr/>
          <p:nvPr/>
        </p:nvGrpSpPr>
        <p:grpSpPr>
          <a:xfrm>
            <a:off x="9001518" y="7970959"/>
            <a:ext cx="579432" cy="579432"/>
            <a:chOff x="9408716" y="458209"/>
            <a:chExt cx="1925053" cy="1925053"/>
          </a:xfrm>
        </p:grpSpPr>
        <p:sp>
          <p:nvSpPr>
            <p:cNvPr id="52" name="Oval 51">
              <a:extLst>
                <a:ext uri="{FF2B5EF4-FFF2-40B4-BE49-F238E27FC236}">
                  <a16:creationId xmlns:a16="http://schemas.microsoft.com/office/drawing/2014/main" id="{E907B358-DA6E-4D8C-99B0-3F7D290967FD}"/>
                </a:ext>
              </a:extLst>
            </p:cNvPr>
            <p:cNvSpPr/>
            <p:nvPr/>
          </p:nvSpPr>
          <p:spPr>
            <a:xfrm>
              <a:off x="9408716" y="458209"/>
              <a:ext cx="1925053" cy="1925053"/>
            </a:xfrm>
            <a:prstGeom prst="ellipse">
              <a:avLst/>
            </a:prstGeom>
            <a:solidFill>
              <a:srgbClr val="F18D05"/>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3" name="Graphic 52">
              <a:extLst>
                <a:ext uri="{FF2B5EF4-FFF2-40B4-BE49-F238E27FC236}">
                  <a16:creationId xmlns:a16="http://schemas.microsoft.com/office/drawing/2014/main" id="{CFD3B120-44F0-482C-9576-CE705F44CBA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703731" y="753224"/>
              <a:ext cx="1335024" cy="1335024"/>
            </a:xfrm>
            <a:prstGeom prst="rect">
              <a:avLst/>
            </a:prstGeom>
          </p:spPr>
        </p:pic>
      </p:grpSp>
      <p:grpSp>
        <p:nvGrpSpPr>
          <p:cNvPr id="54" name="Group 53">
            <a:extLst>
              <a:ext uri="{FF2B5EF4-FFF2-40B4-BE49-F238E27FC236}">
                <a16:creationId xmlns:a16="http://schemas.microsoft.com/office/drawing/2014/main" id="{05600324-E505-4528-9159-332BEF9D9C39}"/>
              </a:ext>
            </a:extLst>
          </p:cNvPr>
          <p:cNvGrpSpPr/>
          <p:nvPr/>
        </p:nvGrpSpPr>
        <p:grpSpPr>
          <a:xfrm>
            <a:off x="11285387" y="7970958"/>
            <a:ext cx="579432" cy="579432"/>
            <a:chOff x="9807465" y="1162071"/>
            <a:chExt cx="1925054" cy="1925054"/>
          </a:xfrm>
        </p:grpSpPr>
        <p:sp>
          <p:nvSpPr>
            <p:cNvPr id="55" name="Oval 54">
              <a:extLst>
                <a:ext uri="{FF2B5EF4-FFF2-40B4-BE49-F238E27FC236}">
                  <a16:creationId xmlns:a16="http://schemas.microsoft.com/office/drawing/2014/main" id="{993F86F8-EA56-498F-84AD-A344E15847EB}"/>
                </a:ext>
              </a:extLst>
            </p:cNvPr>
            <p:cNvSpPr/>
            <p:nvPr/>
          </p:nvSpPr>
          <p:spPr>
            <a:xfrm>
              <a:off x="9807465" y="1162071"/>
              <a:ext cx="1925054" cy="1925054"/>
            </a:xfrm>
            <a:prstGeom prst="ellipse">
              <a:avLst/>
            </a:prstGeom>
            <a:solidFill>
              <a:srgbClr val="9983EF"/>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6" name="Graphic 55">
              <a:extLst>
                <a:ext uri="{FF2B5EF4-FFF2-40B4-BE49-F238E27FC236}">
                  <a16:creationId xmlns:a16="http://schemas.microsoft.com/office/drawing/2014/main" id="{27B2990F-0A50-4A22-8FD8-C56CCBC9F19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0030884" y="1385493"/>
              <a:ext cx="1478206" cy="1478206"/>
            </a:xfrm>
            <a:prstGeom prst="rect">
              <a:avLst/>
            </a:prstGeom>
          </p:spPr>
        </p:pic>
      </p:grpSp>
    </p:spTree>
    <p:extLst>
      <p:ext uri="{BB962C8B-B14F-4D97-AF65-F5344CB8AC3E}">
        <p14:creationId xmlns:p14="http://schemas.microsoft.com/office/powerpoint/2010/main" val="1830643918"/>
      </p:ext>
    </p:extLst>
  </p:cSld>
  <p:clrMapOvr>
    <a:masterClrMapping/>
  </p:clrMapOvr>
  <mc:AlternateContent xmlns:mc="http://schemas.openxmlformats.org/markup-compatibility/2006" xmlns:p14="http://schemas.microsoft.com/office/powerpoint/2010/main">
    <mc:Choice Requires="p14">
      <p:transition spd="slow" p14:dur="2000" advTm="23625"/>
    </mc:Choice>
    <mc:Fallback xmlns="">
      <p:transition spd="slow" advTm="23625"/>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090DFC4-8A70-4B3A-8098-613D708C452D}"/>
              </a:ext>
            </a:extLst>
          </p:cNvPr>
          <p:cNvPicPr>
            <a:picLocks noChangeAspect="1"/>
          </p:cNvPicPr>
          <p:nvPr/>
        </p:nvPicPr>
        <p:blipFill>
          <a:blip r:embed="rId3"/>
          <a:stretch>
            <a:fillRect/>
          </a:stretch>
        </p:blipFill>
        <p:spPr>
          <a:xfrm>
            <a:off x="0" y="0"/>
            <a:ext cx="12250683" cy="6858000"/>
          </a:xfrm>
          <a:prstGeom prst="rect">
            <a:avLst/>
          </a:prstGeom>
        </p:spPr>
      </p:pic>
      <p:grpSp>
        <p:nvGrpSpPr>
          <p:cNvPr id="28" name="Group 27">
            <a:extLst>
              <a:ext uri="{FF2B5EF4-FFF2-40B4-BE49-F238E27FC236}">
                <a16:creationId xmlns:a16="http://schemas.microsoft.com/office/drawing/2014/main" id="{10771E35-1167-4D96-B74F-E7B22B6183CB}"/>
              </a:ext>
            </a:extLst>
          </p:cNvPr>
          <p:cNvGrpSpPr/>
          <p:nvPr/>
        </p:nvGrpSpPr>
        <p:grpSpPr>
          <a:xfrm>
            <a:off x="1981663" y="797671"/>
            <a:ext cx="2116237" cy="441664"/>
            <a:chOff x="1981663" y="797671"/>
            <a:chExt cx="2116237" cy="441664"/>
          </a:xfrm>
        </p:grpSpPr>
        <p:pic>
          <p:nvPicPr>
            <p:cNvPr id="6" name="Picture 5" descr="A close up of a clock&#10;&#10;Description automatically generated">
              <a:extLst>
                <a:ext uri="{FF2B5EF4-FFF2-40B4-BE49-F238E27FC236}">
                  <a16:creationId xmlns:a16="http://schemas.microsoft.com/office/drawing/2014/main" id="{428BEDD9-4E4D-46E6-A5E2-6867637F9D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81663" y="797671"/>
              <a:ext cx="556937" cy="441664"/>
            </a:xfrm>
            <a:prstGeom prst="rect">
              <a:avLst/>
            </a:prstGeom>
          </p:spPr>
        </p:pic>
        <p:sp>
          <p:nvSpPr>
            <p:cNvPr id="7" name="TextBox 6">
              <a:extLst>
                <a:ext uri="{FF2B5EF4-FFF2-40B4-BE49-F238E27FC236}">
                  <a16:creationId xmlns:a16="http://schemas.microsoft.com/office/drawing/2014/main" id="{75D29A43-6341-4835-93CD-897847F6F7F2}"/>
                </a:ext>
              </a:extLst>
            </p:cNvPr>
            <p:cNvSpPr txBox="1"/>
            <p:nvPr/>
          </p:nvSpPr>
          <p:spPr>
            <a:xfrm>
              <a:off x="2356947" y="861990"/>
              <a:ext cx="1740953"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Seattle, WA</a:t>
              </a:r>
            </a:p>
          </p:txBody>
        </p:sp>
      </p:grpSp>
      <p:grpSp>
        <p:nvGrpSpPr>
          <p:cNvPr id="27" name="Group 26">
            <a:extLst>
              <a:ext uri="{FF2B5EF4-FFF2-40B4-BE49-F238E27FC236}">
                <a16:creationId xmlns:a16="http://schemas.microsoft.com/office/drawing/2014/main" id="{F64781BB-F4EB-4EC3-899F-228B32A80CC3}"/>
              </a:ext>
            </a:extLst>
          </p:cNvPr>
          <p:cNvGrpSpPr/>
          <p:nvPr/>
        </p:nvGrpSpPr>
        <p:grpSpPr>
          <a:xfrm>
            <a:off x="1895650" y="1239335"/>
            <a:ext cx="2124686" cy="441664"/>
            <a:chOff x="1895650" y="1239335"/>
            <a:chExt cx="2124686" cy="441664"/>
          </a:xfrm>
        </p:grpSpPr>
        <p:sp>
          <p:nvSpPr>
            <p:cNvPr id="8" name="TextBox 7">
              <a:extLst>
                <a:ext uri="{FF2B5EF4-FFF2-40B4-BE49-F238E27FC236}">
                  <a16:creationId xmlns:a16="http://schemas.microsoft.com/office/drawing/2014/main" id="{99129053-561E-4D13-B757-DB4AC0307490}"/>
                </a:ext>
              </a:extLst>
            </p:cNvPr>
            <p:cNvSpPr txBox="1"/>
            <p:nvPr/>
          </p:nvSpPr>
          <p:spPr>
            <a:xfrm>
              <a:off x="2279383" y="1303654"/>
              <a:ext cx="1740953"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Newberg, OR</a:t>
              </a:r>
            </a:p>
          </p:txBody>
        </p:sp>
        <p:pic>
          <p:nvPicPr>
            <p:cNvPr id="14" name="Picture 13" descr="A close up of a clock&#10;&#10;Description automatically generated">
              <a:extLst>
                <a:ext uri="{FF2B5EF4-FFF2-40B4-BE49-F238E27FC236}">
                  <a16:creationId xmlns:a16="http://schemas.microsoft.com/office/drawing/2014/main" id="{A922CC0E-6121-446E-8E28-B7449E8C7A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5650" y="1239335"/>
              <a:ext cx="556937" cy="441664"/>
            </a:xfrm>
            <a:prstGeom prst="rect">
              <a:avLst/>
            </a:prstGeom>
          </p:spPr>
        </p:pic>
      </p:grpSp>
      <p:grpSp>
        <p:nvGrpSpPr>
          <p:cNvPr id="26" name="Group 25">
            <a:extLst>
              <a:ext uri="{FF2B5EF4-FFF2-40B4-BE49-F238E27FC236}">
                <a16:creationId xmlns:a16="http://schemas.microsoft.com/office/drawing/2014/main" id="{A97A778F-7B48-49F8-A3F9-772FD472141A}"/>
              </a:ext>
            </a:extLst>
          </p:cNvPr>
          <p:cNvGrpSpPr/>
          <p:nvPr/>
        </p:nvGrpSpPr>
        <p:grpSpPr>
          <a:xfrm>
            <a:off x="5676333" y="1901252"/>
            <a:ext cx="1740953" cy="441664"/>
            <a:chOff x="5676333" y="1901252"/>
            <a:chExt cx="1740953" cy="441664"/>
          </a:xfrm>
        </p:grpSpPr>
        <p:sp>
          <p:nvSpPr>
            <p:cNvPr id="15" name="TextBox 14">
              <a:extLst>
                <a:ext uri="{FF2B5EF4-FFF2-40B4-BE49-F238E27FC236}">
                  <a16:creationId xmlns:a16="http://schemas.microsoft.com/office/drawing/2014/main" id="{79A63DBC-6E00-4A75-B8D2-E9FD36B53C69}"/>
                </a:ext>
              </a:extLst>
            </p:cNvPr>
            <p:cNvSpPr txBox="1"/>
            <p:nvPr/>
          </p:nvSpPr>
          <p:spPr>
            <a:xfrm>
              <a:off x="5676333" y="1911234"/>
              <a:ext cx="1740953"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Chicago, IL</a:t>
              </a:r>
            </a:p>
          </p:txBody>
        </p:sp>
        <p:pic>
          <p:nvPicPr>
            <p:cNvPr id="16" name="Picture 15" descr="A close up of a clock&#10;&#10;Description automatically generated">
              <a:extLst>
                <a:ext uri="{FF2B5EF4-FFF2-40B4-BE49-F238E27FC236}">
                  <a16:creationId xmlns:a16="http://schemas.microsoft.com/office/drawing/2014/main" id="{57309504-4C81-4147-9195-C8446A6896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8562" y="1901252"/>
              <a:ext cx="556937" cy="441664"/>
            </a:xfrm>
            <a:prstGeom prst="rect">
              <a:avLst/>
            </a:prstGeom>
          </p:spPr>
        </p:pic>
      </p:grpSp>
      <p:grpSp>
        <p:nvGrpSpPr>
          <p:cNvPr id="25" name="Group 24">
            <a:extLst>
              <a:ext uri="{FF2B5EF4-FFF2-40B4-BE49-F238E27FC236}">
                <a16:creationId xmlns:a16="http://schemas.microsoft.com/office/drawing/2014/main" id="{A886AE03-E906-4D35-A417-4E6059D3494C}"/>
              </a:ext>
            </a:extLst>
          </p:cNvPr>
          <p:cNvGrpSpPr/>
          <p:nvPr/>
        </p:nvGrpSpPr>
        <p:grpSpPr>
          <a:xfrm>
            <a:off x="6033655" y="2244400"/>
            <a:ext cx="1832627" cy="528237"/>
            <a:chOff x="6033655" y="2244400"/>
            <a:chExt cx="1832627" cy="528237"/>
          </a:xfrm>
        </p:grpSpPr>
        <p:sp>
          <p:nvSpPr>
            <p:cNvPr id="11" name="TextBox 10">
              <a:extLst>
                <a:ext uri="{FF2B5EF4-FFF2-40B4-BE49-F238E27FC236}">
                  <a16:creationId xmlns:a16="http://schemas.microsoft.com/office/drawing/2014/main" id="{F5A78B24-AF55-42A4-9994-61FA898F86EE}"/>
                </a:ext>
              </a:extLst>
            </p:cNvPr>
            <p:cNvSpPr txBox="1"/>
            <p:nvPr/>
          </p:nvSpPr>
          <p:spPr>
            <a:xfrm>
              <a:off x="6033655" y="2403305"/>
              <a:ext cx="1740953"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Columbus, OH</a:t>
              </a:r>
            </a:p>
          </p:txBody>
        </p:sp>
        <p:pic>
          <p:nvPicPr>
            <p:cNvPr id="17" name="Picture 16" descr="A close up of a clock&#10;&#10;Description automatically generated">
              <a:extLst>
                <a:ext uri="{FF2B5EF4-FFF2-40B4-BE49-F238E27FC236}">
                  <a16:creationId xmlns:a16="http://schemas.microsoft.com/office/drawing/2014/main" id="{3DAD8D90-271C-492D-AF1B-17EA75CDE4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9345" y="2244400"/>
              <a:ext cx="556937" cy="441664"/>
            </a:xfrm>
            <a:prstGeom prst="rect">
              <a:avLst/>
            </a:prstGeom>
          </p:spPr>
        </p:pic>
      </p:grpSp>
      <p:grpSp>
        <p:nvGrpSpPr>
          <p:cNvPr id="24" name="Group 23">
            <a:extLst>
              <a:ext uri="{FF2B5EF4-FFF2-40B4-BE49-F238E27FC236}">
                <a16:creationId xmlns:a16="http://schemas.microsoft.com/office/drawing/2014/main" id="{D9BA18D9-0320-44CC-9E5F-418F531D9970}"/>
              </a:ext>
            </a:extLst>
          </p:cNvPr>
          <p:cNvGrpSpPr/>
          <p:nvPr/>
        </p:nvGrpSpPr>
        <p:grpSpPr>
          <a:xfrm>
            <a:off x="7724874" y="2091087"/>
            <a:ext cx="2112714" cy="497528"/>
            <a:chOff x="7724874" y="2091087"/>
            <a:chExt cx="2112714" cy="497528"/>
          </a:xfrm>
        </p:grpSpPr>
        <p:sp>
          <p:nvSpPr>
            <p:cNvPr id="10" name="TextBox 9">
              <a:extLst>
                <a:ext uri="{FF2B5EF4-FFF2-40B4-BE49-F238E27FC236}">
                  <a16:creationId xmlns:a16="http://schemas.microsoft.com/office/drawing/2014/main" id="{9B7A4E09-0413-41FE-B020-28E991673E11}"/>
                </a:ext>
              </a:extLst>
            </p:cNvPr>
            <p:cNvSpPr txBox="1"/>
            <p:nvPr/>
          </p:nvSpPr>
          <p:spPr>
            <a:xfrm>
              <a:off x="8096635" y="2091087"/>
              <a:ext cx="1740953"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Pittsburgh, PA</a:t>
              </a:r>
            </a:p>
          </p:txBody>
        </p:sp>
        <p:pic>
          <p:nvPicPr>
            <p:cNvPr id="18" name="Picture 17" descr="A close up of a clock&#10;&#10;Description automatically generated">
              <a:extLst>
                <a:ext uri="{FF2B5EF4-FFF2-40B4-BE49-F238E27FC236}">
                  <a16:creationId xmlns:a16="http://schemas.microsoft.com/office/drawing/2014/main" id="{8BE72889-47B3-46E0-BCBE-18D2E9C8C4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24874" y="2146951"/>
              <a:ext cx="556937" cy="441664"/>
            </a:xfrm>
            <a:prstGeom prst="rect">
              <a:avLst/>
            </a:prstGeom>
          </p:spPr>
        </p:pic>
      </p:grpSp>
      <p:grpSp>
        <p:nvGrpSpPr>
          <p:cNvPr id="23" name="Group 22">
            <a:extLst>
              <a:ext uri="{FF2B5EF4-FFF2-40B4-BE49-F238E27FC236}">
                <a16:creationId xmlns:a16="http://schemas.microsoft.com/office/drawing/2014/main" id="{968C111B-9114-4226-8525-21C545405E2A}"/>
              </a:ext>
            </a:extLst>
          </p:cNvPr>
          <p:cNvGrpSpPr/>
          <p:nvPr/>
        </p:nvGrpSpPr>
        <p:grpSpPr>
          <a:xfrm>
            <a:off x="8119051" y="2433290"/>
            <a:ext cx="2116665" cy="441664"/>
            <a:chOff x="8119051" y="2433290"/>
            <a:chExt cx="2116665" cy="441664"/>
          </a:xfrm>
        </p:grpSpPr>
        <p:sp>
          <p:nvSpPr>
            <p:cNvPr id="9" name="TextBox 8">
              <a:extLst>
                <a:ext uri="{FF2B5EF4-FFF2-40B4-BE49-F238E27FC236}">
                  <a16:creationId xmlns:a16="http://schemas.microsoft.com/office/drawing/2014/main" id="{011050C2-F231-4A14-A9BE-EF13509AC4AC}"/>
                </a:ext>
              </a:extLst>
            </p:cNvPr>
            <p:cNvSpPr txBox="1"/>
            <p:nvPr/>
          </p:nvSpPr>
          <p:spPr>
            <a:xfrm>
              <a:off x="8494763" y="2499032"/>
              <a:ext cx="1740953"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Washington DC</a:t>
              </a:r>
            </a:p>
          </p:txBody>
        </p:sp>
        <p:pic>
          <p:nvPicPr>
            <p:cNvPr id="19" name="Picture 18" descr="A close up of a clock&#10;&#10;Description automatically generated">
              <a:extLst>
                <a:ext uri="{FF2B5EF4-FFF2-40B4-BE49-F238E27FC236}">
                  <a16:creationId xmlns:a16="http://schemas.microsoft.com/office/drawing/2014/main" id="{4E756B1C-58FC-4BD8-B1BF-6F5B837794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9051" y="2433290"/>
              <a:ext cx="556937" cy="441664"/>
            </a:xfrm>
            <a:prstGeom prst="rect">
              <a:avLst/>
            </a:prstGeom>
          </p:spPr>
        </p:pic>
      </p:grpSp>
      <p:grpSp>
        <p:nvGrpSpPr>
          <p:cNvPr id="29" name="Group 28">
            <a:extLst>
              <a:ext uri="{FF2B5EF4-FFF2-40B4-BE49-F238E27FC236}">
                <a16:creationId xmlns:a16="http://schemas.microsoft.com/office/drawing/2014/main" id="{B7911EB0-F871-4D7A-9A37-82CCE00E2800}"/>
              </a:ext>
            </a:extLst>
          </p:cNvPr>
          <p:cNvGrpSpPr/>
          <p:nvPr/>
        </p:nvGrpSpPr>
        <p:grpSpPr>
          <a:xfrm>
            <a:off x="4951194" y="4566101"/>
            <a:ext cx="2994735" cy="441664"/>
            <a:chOff x="4951194" y="4566101"/>
            <a:chExt cx="2994735" cy="441664"/>
          </a:xfrm>
        </p:grpSpPr>
        <p:sp>
          <p:nvSpPr>
            <p:cNvPr id="12" name="TextBox 11">
              <a:extLst>
                <a:ext uri="{FF2B5EF4-FFF2-40B4-BE49-F238E27FC236}">
                  <a16:creationId xmlns:a16="http://schemas.microsoft.com/office/drawing/2014/main" id="{A71E0891-9B79-420F-A074-4C956759CA2B}"/>
                </a:ext>
              </a:extLst>
            </p:cNvPr>
            <p:cNvSpPr txBox="1"/>
            <p:nvPr/>
          </p:nvSpPr>
          <p:spPr>
            <a:xfrm>
              <a:off x="5341971" y="4609953"/>
              <a:ext cx="2603958"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San Pedro Garza García, MX</a:t>
              </a:r>
            </a:p>
          </p:txBody>
        </p:sp>
        <p:pic>
          <p:nvPicPr>
            <p:cNvPr id="20" name="Picture 19" descr="A close up of a clock&#10;&#10;Description automatically generated">
              <a:extLst>
                <a:ext uri="{FF2B5EF4-FFF2-40B4-BE49-F238E27FC236}">
                  <a16:creationId xmlns:a16="http://schemas.microsoft.com/office/drawing/2014/main" id="{378DAB89-E063-4B93-A99C-5512F52067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1194" y="4566101"/>
              <a:ext cx="556937" cy="441664"/>
            </a:xfrm>
            <a:prstGeom prst="rect">
              <a:avLst/>
            </a:prstGeom>
          </p:spPr>
        </p:pic>
      </p:grpSp>
      <p:grpSp>
        <p:nvGrpSpPr>
          <p:cNvPr id="30" name="Group 29">
            <a:extLst>
              <a:ext uri="{FF2B5EF4-FFF2-40B4-BE49-F238E27FC236}">
                <a16:creationId xmlns:a16="http://schemas.microsoft.com/office/drawing/2014/main" id="{26E99124-2522-4E6C-82AF-D33EA7B4B54C}"/>
              </a:ext>
            </a:extLst>
          </p:cNvPr>
          <p:cNvGrpSpPr/>
          <p:nvPr/>
        </p:nvGrpSpPr>
        <p:grpSpPr>
          <a:xfrm>
            <a:off x="5119396" y="5476978"/>
            <a:ext cx="2977239" cy="441664"/>
            <a:chOff x="5119396" y="5476978"/>
            <a:chExt cx="2977239" cy="441664"/>
          </a:xfrm>
        </p:grpSpPr>
        <p:sp>
          <p:nvSpPr>
            <p:cNvPr id="13" name="TextBox 12">
              <a:extLst>
                <a:ext uri="{FF2B5EF4-FFF2-40B4-BE49-F238E27FC236}">
                  <a16:creationId xmlns:a16="http://schemas.microsoft.com/office/drawing/2014/main" id="{0FBF6E67-D5F9-4511-87D1-8C414FCCED89}"/>
                </a:ext>
              </a:extLst>
            </p:cNvPr>
            <p:cNvSpPr txBox="1"/>
            <p:nvPr/>
          </p:nvSpPr>
          <p:spPr>
            <a:xfrm>
              <a:off x="5492677" y="5513144"/>
              <a:ext cx="2603958"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Mexico City, MX</a:t>
              </a:r>
            </a:p>
          </p:txBody>
        </p:sp>
        <p:pic>
          <p:nvPicPr>
            <p:cNvPr id="21" name="Picture 20" descr="A close up of a clock&#10;&#10;Description automatically generated">
              <a:extLst>
                <a:ext uri="{FF2B5EF4-FFF2-40B4-BE49-F238E27FC236}">
                  <a16:creationId xmlns:a16="http://schemas.microsoft.com/office/drawing/2014/main" id="{ACB43C26-4BE4-4DE3-9309-54CA53324D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9396" y="5476978"/>
              <a:ext cx="556937" cy="441664"/>
            </a:xfrm>
            <a:prstGeom prst="rect">
              <a:avLst/>
            </a:prstGeom>
          </p:spPr>
        </p:pic>
      </p:grpSp>
      <p:sp>
        <p:nvSpPr>
          <p:cNvPr id="32" name="Rectangle 31">
            <a:extLst>
              <a:ext uri="{FF2B5EF4-FFF2-40B4-BE49-F238E27FC236}">
                <a16:creationId xmlns:a16="http://schemas.microsoft.com/office/drawing/2014/main" id="{BA1181B4-FDFD-4A2B-94E2-7189E0EB87C3}"/>
              </a:ext>
            </a:extLst>
          </p:cNvPr>
          <p:cNvSpPr/>
          <p:nvPr/>
        </p:nvSpPr>
        <p:spPr>
          <a:xfrm>
            <a:off x="-3075806" y="0"/>
            <a:ext cx="3095724" cy="6858000"/>
          </a:xfrm>
          <a:prstGeom prst="rect">
            <a:avLst/>
          </a:prstGeom>
          <a:solidFill>
            <a:srgbClr val="CCD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2" name="Picture 21" descr="Project Sidewalk logo showing an iconic person in a manual chair rolling in motion across three colored sidewalk panels">
            <a:extLst>
              <a:ext uri="{FF2B5EF4-FFF2-40B4-BE49-F238E27FC236}">
                <a16:creationId xmlns:a16="http://schemas.microsoft.com/office/drawing/2014/main" id="{6F507B5F-7724-49A8-AE4E-FC7B5855C4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6302" y="6188112"/>
            <a:ext cx="1901573" cy="609525"/>
          </a:xfrm>
          <a:prstGeom prst="rect">
            <a:avLst/>
          </a:prstGeom>
        </p:spPr>
      </p:pic>
    </p:spTree>
    <p:extLst>
      <p:ext uri="{BB962C8B-B14F-4D97-AF65-F5344CB8AC3E}">
        <p14:creationId xmlns:p14="http://schemas.microsoft.com/office/powerpoint/2010/main" val="40225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500"/>
                                        <p:tgtEl>
                                          <p:spTgt spid="30"/>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36009C1D-3517-4A88-AF0A-5448AFC4BF6C}"/>
              </a:ext>
            </a:extLst>
          </p:cNvPr>
          <p:cNvPicPr>
            <a:picLocks noChangeAspect="1"/>
          </p:cNvPicPr>
          <p:nvPr/>
        </p:nvPicPr>
        <p:blipFill>
          <a:blip r:embed="rId3"/>
          <a:stretch>
            <a:fillRect/>
          </a:stretch>
        </p:blipFill>
        <p:spPr>
          <a:xfrm>
            <a:off x="5110318" y="3733137"/>
            <a:ext cx="6093548" cy="3411202"/>
          </a:xfrm>
          <a:prstGeom prst="rect">
            <a:avLst/>
          </a:prstGeom>
        </p:spPr>
      </p:pic>
      <p:pic>
        <p:nvPicPr>
          <p:cNvPr id="5" name="Picture 4">
            <a:extLst>
              <a:ext uri="{FF2B5EF4-FFF2-40B4-BE49-F238E27FC236}">
                <a16:creationId xmlns:a16="http://schemas.microsoft.com/office/drawing/2014/main" id="{9090DFC4-8A70-4B3A-8098-613D708C452D}"/>
              </a:ext>
            </a:extLst>
          </p:cNvPr>
          <p:cNvPicPr>
            <a:picLocks noChangeAspect="1"/>
          </p:cNvPicPr>
          <p:nvPr/>
        </p:nvPicPr>
        <p:blipFill>
          <a:blip r:embed="rId4"/>
          <a:stretch>
            <a:fillRect/>
          </a:stretch>
        </p:blipFill>
        <p:spPr>
          <a:xfrm>
            <a:off x="2926076" y="0"/>
            <a:ext cx="12250683" cy="6858000"/>
          </a:xfrm>
          <a:prstGeom prst="rect">
            <a:avLst/>
          </a:prstGeom>
        </p:spPr>
      </p:pic>
      <p:grpSp>
        <p:nvGrpSpPr>
          <p:cNvPr id="28" name="Group 27">
            <a:extLst>
              <a:ext uri="{FF2B5EF4-FFF2-40B4-BE49-F238E27FC236}">
                <a16:creationId xmlns:a16="http://schemas.microsoft.com/office/drawing/2014/main" id="{10771E35-1167-4D96-B74F-E7B22B6183CB}"/>
              </a:ext>
            </a:extLst>
          </p:cNvPr>
          <p:cNvGrpSpPr/>
          <p:nvPr/>
        </p:nvGrpSpPr>
        <p:grpSpPr>
          <a:xfrm>
            <a:off x="4907739" y="797671"/>
            <a:ext cx="2116237" cy="441664"/>
            <a:chOff x="1981663" y="797671"/>
            <a:chExt cx="2116237" cy="441664"/>
          </a:xfrm>
        </p:grpSpPr>
        <p:pic>
          <p:nvPicPr>
            <p:cNvPr id="6" name="Picture 5" descr="A close up of a clock&#10;&#10;Description automatically generated">
              <a:extLst>
                <a:ext uri="{FF2B5EF4-FFF2-40B4-BE49-F238E27FC236}">
                  <a16:creationId xmlns:a16="http://schemas.microsoft.com/office/drawing/2014/main" id="{428BEDD9-4E4D-46E6-A5E2-6867637F9D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81663" y="797671"/>
              <a:ext cx="556937" cy="441664"/>
            </a:xfrm>
            <a:prstGeom prst="rect">
              <a:avLst/>
            </a:prstGeom>
          </p:spPr>
        </p:pic>
        <p:sp>
          <p:nvSpPr>
            <p:cNvPr id="7" name="TextBox 6">
              <a:extLst>
                <a:ext uri="{FF2B5EF4-FFF2-40B4-BE49-F238E27FC236}">
                  <a16:creationId xmlns:a16="http://schemas.microsoft.com/office/drawing/2014/main" id="{75D29A43-6341-4835-93CD-897847F6F7F2}"/>
                </a:ext>
              </a:extLst>
            </p:cNvPr>
            <p:cNvSpPr txBox="1"/>
            <p:nvPr/>
          </p:nvSpPr>
          <p:spPr>
            <a:xfrm>
              <a:off x="2356947" y="861990"/>
              <a:ext cx="1740953"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Seattle, WA</a:t>
              </a:r>
            </a:p>
          </p:txBody>
        </p:sp>
      </p:grpSp>
      <p:grpSp>
        <p:nvGrpSpPr>
          <p:cNvPr id="27" name="Group 26">
            <a:extLst>
              <a:ext uri="{FF2B5EF4-FFF2-40B4-BE49-F238E27FC236}">
                <a16:creationId xmlns:a16="http://schemas.microsoft.com/office/drawing/2014/main" id="{F64781BB-F4EB-4EC3-899F-228B32A80CC3}"/>
              </a:ext>
            </a:extLst>
          </p:cNvPr>
          <p:cNvGrpSpPr/>
          <p:nvPr/>
        </p:nvGrpSpPr>
        <p:grpSpPr>
          <a:xfrm>
            <a:off x="4821726" y="1239335"/>
            <a:ext cx="2124686" cy="441664"/>
            <a:chOff x="1895650" y="1239335"/>
            <a:chExt cx="2124686" cy="441664"/>
          </a:xfrm>
        </p:grpSpPr>
        <p:sp>
          <p:nvSpPr>
            <p:cNvPr id="8" name="TextBox 7">
              <a:extLst>
                <a:ext uri="{FF2B5EF4-FFF2-40B4-BE49-F238E27FC236}">
                  <a16:creationId xmlns:a16="http://schemas.microsoft.com/office/drawing/2014/main" id="{99129053-561E-4D13-B757-DB4AC0307490}"/>
                </a:ext>
              </a:extLst>
            </p:cNvPr>
            <p:cNvSpPr txBox="1"/>
            <p:nvPr/>
          </p:nvSpPr>
          <p:spPr>
            <a:xfrm>
              <a:off x="2279383" y="1303654"/>
              <a:ext cx="1740953"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Newberg, OR</a:t>
              </a:r>
            </a:p>
          </p:txBody>
        </p:sp>
        <p:pic>
          <p:nvPicPr>
            <p:cNvPr id="14" name="Picture 13" descr="A close up of a clock&#10;&#10;Description automatically generated">
              <a:extLst>
                <a:ext uri="{FF2B5EF4-FFF2-40B4-BE49-F238E27FC236}">
                  <a16:creationId xmlns:a16="http://schemas.microsoft.com/office/drawing/2014/main" id="{A922CC0E-6121-446E-8E28-B7449E8C7A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5650" y="1239335"/>
              <a:ext cx="556937" cy="441664"/>
            </a:xfrm>
            <a:prstGeom prst="rect">
              <a:avLst/>
            </a:prstGeom>
          </p:spPr>
        </p:pic>
      </p:grpSp>
      <p:grpSp>
        <p:nvGrpSpPr>
          <p:cNvPr id="26" name="Group 25">
            <a:extLst>
              <a:ext uri="{FF2B5EF4-FFF2-40B4-BE49-F238E27FC236}">
                <a16:creationId xmlns:a16="http://schemas.microsoft.com/office/drawing/2014/main" id="{A97A778F-7B48-49F8-A3F9-772FD472141A}"/>
              </a:ext>
            </a:extLst>
          </p:cNvPr>
          <p:cNvGrpSpPr/>
          <p:nvPr/>
        </p:nvGrpSpPr>
        <p:grpSpPr>
          <a:xfrm>
            <a:off x="8602409" y="1901252"/>
            <a:ext cx="1740953" cy="441664"/>
            <a:chOff x="5676333" y="1901252"/>
            <a:chExt cx="1740953" cy="441664"/>
          </a:xfrm>
        </p:grpSpPr>
        <p:sp>
          <p:nvSpPr>
            <p:cNvPr id="15" name="TextBox 14">
              <a:extLst>
                <a:ext uri="{FF2B5EF4-FFF2-40B4-BE49-F238E27FC236}">
                  <a16:creationId xmlns:a16="http://schemas.microsoft.com/office/drawing/2014/main" id="{79A63DBC-6E00-4A75-B8D2-E9FD36B53C69}"/>
                </a:ext>
              </a:extLst>
            </p:cNvPr>
            <p:cNvSpPr txBox="1"/>
            <p:nvPr/>
          </p:nvSpPr>
          <p:spPr>
            <a:xfrm>
              <a:off x="5676333" y="1911234"/>
              <a:ext cx="1740953"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Chicago, IL</a:t>
              </a:r>
            </a:p>
          </p:txBody>
        </p:sp>
        <p:pic>
          <p:nvPicPr>
            <p:cNvPr id="16" name="Picture 15" descr="A close up of a clock&#10;&#10;Description automatically generated">
              <a:extLst>
                <a:ext uri="{FF2B5EF4-FFF2-40B4-BE49-F238E27FC236}">
                  <a16:creationId xmlns:a16="http://schemas.microsoft.com/office/drawing/2014/main" id="{57309504-4C81-4147-9195-C8446A6896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88562" y="1901252"/>
              <a:ext cx="556937" cy="441664"/>
            </a:xfrm>
            <a:prstGeom prst="rect">
              <a:avLst/>
            </a:prstGeom>
          </p:spPr>
        </p:pic>
      </p:grpSp>
      <p:grpSp>
        <p:nvGrpSpPr>
          <p:cNvPr id="25" name="Group 24">
            <a:extLst>
              <a:ext uri="{FF2B5EF4-FFF2-40B4-BE49-F238E27FC236}">
                <a16:creationId xmlns:a16="http://schemas.microsoft.com/office/drawing/2014/main" id="{A886AE03-E906-4D35-A417-4E6059D3494C}"/>
              </a:ext>
            </a:extLst>
          </p:cNvPr>
          <p:cNvGrpSpPr/>
          <p:nvPr/>
        </p:nvGrpSpPr>
        <p:grpSpPr>
          <a:xfrm>
            <a:off x="8959731" y="2244400"/>
            <a:ext cx="1832627" cy="528237"/>
            <a:chOff x="6033655" y="2244400"/>
            <a:chExt cx="1832627" cy="528237"/>
          </a:xfrm>
        </p:grpSpPr>
        <p:sp>
          <p:nvSpPr>
            <p:cNvPr id="11" name="TextBox 10">
              <a:extLst>
                <a:ext uri="{FF2B5EF4-FFF2-40B4-BE49-F238E27FC236}">
                  <a16:creationId xmlns:a16="http://schemas.microsoft.com/office/drawing/2014/main" id="{F5A78B24-AF55-42A4-9994-61FA898F86EE}"/>
                </a:ext>
              </a:extLst>
            </p:cNvPr>
            <p:cNvSpPr txBox="1"/>
            <p:nvPr/>
          </p:nvSpPr>
          <p:spPr>
            <a:xfrm>
              <a:off x="6033655" y="2403305"/>
              <a:ext cx="1740953"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Columbus, OH</a:t>
              </a:r>
            </a:p>
          </p:txBody>
        </p:sp>
        <p:pic>
          <p:nvPicPr>
            <p:cNvPr id="17" name="Picture 16" descr="A close up of a clock&#10;&#10;Description automatically generated">
              <a:extLst>
                <a:ext uri="{FF2B5EF4-FFF2-40B4-BE49-F238E27FC236}">
                  <a16:creationId xmlns:a16="http://schemas.microsoft.com/office/drawing/2014/main" id="{3DAD8D90-271C-492D-AF1B-17EA75CDE4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09345" y="2244400"/>
              <a:ext cx="556937" cy="441664"/>
            </a:xfrm>
            <a:prstGeom prst="rect">
              <a:avLst/>
            </a:prstGeom>
          </p:spPr>
        </p:pic>
      </p:grpSp>
      <p:grpSp>
        <p:nvGrpSpPr>
          <p:cNvPr id="24" name="Group 23">
            <a:extLst>
              <a:ext uri="{FF2B5EF4-FFF2-40B4-BE49-F238E27FC236}">
                <a16:creationId xmlns:a16="http://schemas.microsoft.com/office/drawing/2014/main" id="{D9BA18D9-0320-44CC-9E5F-418F531D9970}"/>
              </a:ext>
            </a:extLst>
          </p:cNvPr>
          <p:cNvGrpSpPr/>
          <p:nvPr/>
        </p:nvGrpSpPr>
        <p:grpSpPr>
          <a:xfrm>
            <a:off x="10650950" y="2091087"/>
            <a:ext cx="2112714" cy="497528"/>
            <a:chOff x="7724874" y="2091087"/>
            <a:chExt cx="2112714" cy="497528"/>
          </a:xfrm>
        </p:grpSpPr>
        <p:sp>
          <p:nvSpPr>
            <p:cNvPr id="10" name="TextBox 9">
              <a:extLst>
                <a:ext uri="{FF2B5EF4-FFF2-40B4-BE49-F238E27FC236}">
                  <a16:creationId xmlns:a16="http://schemas.microsoft.com/office/drawing/2014/main" id="{9B7A4E09-0413-41FE-B020-28E991673E11}"/>
                </a:ext>
              </a:extLst>
            </p:cNvPr>
            <p:cNvSpPr txBox="1"/>
            <p:nvPr/>
          </p:nvSpPr>
          <p:spPr>
            <a:xfrm>
              <a:off x="8096635" y="2091087"/>
              <a:ext cx="1740953"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Pittsburgh, PA</a:t>
              </a:r>
            </a:p>
          </p:txBody>
        </p:sp>
        <p:pic>
          <p:nvPicPr>
            <p:cNvPr id="18" name="Picture 17" descr="A close up of a clock&#10;&#10;Description automatically generated">
              <a:extLst>
                <a:ext uri="{FF2B5EF4-FFF2-40B4-BE49-F238E27FC236}">
                  <a16:creationId xmlns:a16="http://schemas.microsoft.com/office/drawing/2014/main" id="{8BE72889-47B3-46E0-BCBE-18D2E9C8C4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24874" y="2146951"/>
              <a:ext cx="556937" cy="441664"/>
            </a:xfrm>
            <a:prstGeom prst="rect">
              <a:avLst/>
            </a:prstGeom>
          </p:spPr>
        </p:pic>
      </p:grpSp>
      <p:grpSp>
        <p:nvGrpSpPr>
          <p:cNvPr id="23" name="Group 22">
            <a:extLst>
              <a:ext uri="{FF2B5EF4-FFF2-40B4-BE49-F238E27FC236}">
                <a16:creationId xmlns:a16="http://schemas.microsoft.com/office/drawing/2014/main" id="{968C111B-9114-4226-8525-21C545405E2A}"/>
              </a:ext>
            </a:extLst>
          </p:cNvPr>
          <p:cNvGrpSpPr/>
          <p:nvPr/>
        </p:nvGrpSpPr>
        <p:grpSpPr>
          <a:xfrm>
            <a:off x="11045127" y="2433290"/>
            <a:ext cx="2116665" cy="441664"/>
            <a:chOff x="8119051" y="2433290"/>
            <a:chExt cx="2116665" cy="441664"/>
          </a:xfrm>
        </p:grpSpPr>
        <p:sp>
          <p:nvSpPr>
            <p:cNvPr id="9" name="TextBox 8">
              <a:extLst>
                <a:ext uri="{FF2B5EF4-FFF2-40B4-BE49-F238E27FC236}">
                  <a16:creationId xmlns:a16="http://schemas.microsoft.com/office/drawing/2014/main" id="{011050C2-F231-4A14-A9BE-EF13509AC4AC}"/>
                </a:ext>
              </a:extLst>
            </p:cNvPr>
            <p:cNvSpPr txBox="1"/>
            <p:nvPr/>
          </p:nvSpPr>
          <p:spPr>
            <a:xfrm>
              <a:off x="8494763" y="2499032"/>
              <a:ext cx="1740953"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Washington DC</a:t>
              </a:r>
            </a:p>
          </p:txBody>
        </p:sp>
        <p:pic>
          <p:nvPicPr>
            <p:cNvPr id="19" name="Picture 18" descr="A close up of a clock&#10;&#10;Description automatically generated">
              <a:extLst>
                <a:ext uri="{FF2B5EF4-FFF2-40B4-BE49-F238E27FC236}">
                  <a16:creationId xmlns:a16="http://schemas.microsoft.com/office/drawing/2014/main" id="{4E756B1C-58FC-4BD8-B1BF-6F5B837794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19051" y="2433290"/>
              <a:ext cx="556937" cy="441664"/>
            </a:xfrm>
            <a:prstGeom prst="rect">
              <a:avLst/>
            </a:prstGeom>
          </p:spPr>
        </p:pic>
      </p:grpSp>
      <p:grpSp>
        <p:nvGrpSpPr>
          <p:cNvPr id="29" name="Group 28">
            <a:extLst>
              <a:ext uri="{FF2B5EF4-FFF2-40B4-BE49-F238E27FC236}">
                <a16:creationId xmlns:a16="http://schemas.microsoft.com/office/drawing/2014/main" id="{B7911EB0-F871-4D7A-9A37-82CCE00E2800}"/>
              </a:ext>
            </a:extLst>
          </p:cNvPr>
          <p:cNvGrpSpPr/>
          <p:nvPr/>
        </p:nvGrpSpPr>
        <p:grpSpPr>
          <a:xfrm>
            <a:off x="7877270" y="4566101"/>
            <a:ext cx="2994735" cy="441664"/>
            <a:chOff x="4951194" y="4566101"/>
            <a:chExt cx="2994735" cy="441664"/>
          </a:xfrm>
        </p:grpSpPr>
        <p:sp>
          <p:nvSpPr>
            <p:cNvPr id="12" name="TextBox 11">
              <a:extLst>
                <a:ext uri="{FF2B5EF4-FFF2-40B4-BE49-F238E27FC236}">
                  <a16:creationId xmlns:a16="http://schemas.microsoft.com/office/drawing/2014/main" id="{A71E0891-9B79-420F-A074-4C956759CA2B}"/>
                </a:ext>
              </a:extLst>
            </p:cNvPr>
            <p:cNvSpPr txBox="1"/>
            <p:nvPr/>
          </p:nvSpPr>
          <p:spPr>
            <a:xfrm>
              <a:off x="5341971" y="4609953"/>
              <a:ext cx="2603958"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San Pedro Garza García, MX</a:t>
              </a:r>
            </a:p>
          </p:txBody>
        </p:sp>
        <p:pic>
          <p:nvPicPr>
            <p:cNvPr id="20" name="Picture 19" descr="A close up of a clock&#10;&#10;Description automatically generated">
              <a:extLst>
                <a:ext uri="{FF2B5EF4-FFF2-40B4-BE49-F238E27FC236}">
                  <a16:creationId xmlns:a16="http://schemas.microsoft.com/office/drawing/2014/main" id="{378DAB89-E063-4B93-A99C-5512F52067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1194" y="4566101"/>
              <a:ext cx="556937" cy="441664"/>
            </a:xfrm>
            <a:prstGeom prst="rect">
              <a:avLst/>
            </a:prstGeom>
          </p:spPr>
        </p:pic>
      </p:grpSp>
      <p:grpSp>
        <p:nvGrpSpPr>
          <p:cNvPr id="30" name="Group 29">
            <a:extLst>
              <a:ext uri="{FF2B5EF4-FFF2-40B4-BE49-F238E27FC236}">
                <a16:creationId xmlns:a16="http://schemas.microsoft.com/office/drawing/2014/main" id="{26E99124-2522-4E6C-82AF-D33EA7B4B54C}"/>
              </a:ext>
            </a:extLst>
          </p:cNvPr>
          <p:cNvGrpSpPr/>
          <p:nvPr/>
        </p:nvGrpSpPr>
        <p:grpSpPr>
          <a:xfrm>
            <a:off x="8045472" y="5476978"/>
            <a:ext cx="2977239" cy="441664"/>
            <a:chOff x="5119396" y="5476978"/>
            <a:chExt cx="2977239" cy="441664"/>
          </a:xfrm>
        </p:grpSpPr>
        <p:sp>
          <p:nvSpPr>
            <p:cNvPr id="13" name="TextBox 12">
              <a:extLst>
                <a:ext uri="{FF2B5EF4-FFF2-40B4-BE49-F238E27FC236}">
                  <a16:creationId xmlns:a16="http://schemas.microsoft.com/office/drawing/2014/main" id="{0FBF6E67-D5F9-4511-87D1-8C414FCCED89}"/>
                </a:ext>
              </a:extLst>
            </p:cNvPr>
            <p:cNvSpPr txBox="1"/>
            <p:nvPr/>
          </p:nvSpPr>
          <p:spPr>
            <a:xfrm>
              <a:off x="5492677" y="5513144"/>
              <a:ext cx="2603958"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Mexico City, MX</a:t>
              </a:r>
            </a:p>
          </p:txBody>
        </p:sp>
        <p:pic>
          <p:nvPicPr>
            <p:cNvPr id="21" name="Picture 20" descr="A close up of a clock&#10;&#10;Description automatically generated">
              <a:extLst>
                <a:ext uri="{FF2B5EF4-FFF2-40B4-BE49-F238E27FC236}">
                  <a16:creationId xmlns:a16="http://schemas.microsoft.com/office/drawing/2014/main" id="{ACB43C26-4BE4-4DE3-9309-54CA53324D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19396" y="5476978"/>
              <a:ext cx="556937" cy="441664"/>
            </a:xfrm>
            <a:prstGeom prst="rect">
              <a:avLst/>
            </a:prstGeom>
          </p:spPr>
        </p:pic>
      </p:grpSp>
      <p:sp>
        <p:nvSpPr>
          <p:cNvPr id="31" name="Rectangle 30">
            <a:extLst>
              <a:ext uri="{FF2B5EF4-FFF2-40B4-BE49-F238E27FC236}">
                <a16:creationId xmlns:a16="http://schemas.microsoft.com/office/drawing/2014/main" id="{32A50054-24D7-4D5C-A0FB-A87DC17159EC}"/>
              </a:ext>
            </a:extLst>
          </p:cNvPr>
          <p:cNvSpPr/>
          <p:nvPr/>
        </p:nvSpPr>
        <p:spPr>
          <a:xfrm>
            <a:off x="-169647" y="0"/>
            <a:ext cx="3095724" cy="6858000"/>
          </a:xfrm>
          <a:prstGeom prst="rect">
            <a:avLst/>
          </a:prstGeom>
          <a:solidFill>
            <a:srgbClr val="CCD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2" name="Group 31" descr="A group box showing overall Project Sidewalk stats of 5,500+ users, 480,000 labels, and 130,000 validations">
            <a:extLst>
              <a:ext uri="{FF2B5EF4-FFF2-40B4-BE49-F238E27FC236}">
                <a16:creationId xmlns:a16="http://schemas.microsoft.com/office/drawing/2014/main" id="{22906C79-41BC-4DFE-AEF2-333EA0D588FD}"/>
              </a:ext>
            </a:extLst>
          </p:cNvPr>
          <p:cNvGrpSpPr/>
          <p:nvPr/>
        </p:nvGrpSpPr>
        <p:grpSpPr>
          <a:xfrm>
            <a:off x="404899" y="3314184"/>
            <a:ext cx="4147731" cy="2006986"/>
            <a:chOff x="580665" y="3836161"/>
            <a:chExt cx="4175431" cy="2020390"/>
          </a:xfrm>
        </p:grpSpPr>
        <p:grpSp>
          <p:nvGrpSpPr>
            <p:cNvPr id="33" name="Group 32">
              <a:extLst>
                <a:ext uri="{FF2B5EF4-FFF2-40B4-BE49-F238E27FC236}">
                  <a16:creationId xmlns:a16="http://schemas.microsoft.com/office/drawing/2014/main" id="{403924E9-11D9-4A8D-9A34-C35B67BAD6B3}"/>
                </a:ext>
              </a:extLst>
            </p:cNvPr>
            <p:cNvGrpSpPr/>
            <p:nvPr/>
          </p:nvGrpSpPr>
          <p:grpSpPr>
            <a:xfrm>
              <a:off x="580665" y="3936283"/>
              <a:ext cx="1159514" cy="1920268"/>
              <a:chOff x="298584" y="2911628"/>
              <a:chExt cx="1159514" cy="1920268"/>
            </a:xfrm>
          </p:grpSpPr>
          <p:pic>
            <p:nvPicPr>
              <p:cNvPr id="40" name="Content Placeholder 31" descr="Icon&#10;&#10;Description automatically generated">
                <a:extLst>
                  <a:ext uri="{FF2B5EF4-FFF2-40B4-BE49-F238E27FC236}">
                    <a16:creationId xmlns:a16="http://schemas.microsoft.com/office/drawing/2014/main" id="{061A119E-F9EF-4DF6-BDBE-CD4F930B35B3}"/>
                  </a:ext>
                </a:extLst>
              </p:cNvPr>
              <p:cNvPicPr>
                <a:picLocks noChangeAspect="1"/>
              </p:cNvPicPr>
              <p:nvPr/>
            </p:nvPicPr>
            <p:blipFill rotWithShape="1">
              <a:blip r:embed="rId6">
                <a:extLst>
                  <a:ext uri="{28A0092B-C50C-407E-A947-70E740481C1C}">
                    <a14:useLocalDpi xmlns:a14="http://schemas.microsoft.com/office/drawing/2010/main" val="0"/>
                  </a:ext>
                </a:extLst>
              </a:blip>
              <a:srcRect r="42459" b="16537"/>
              <a:stretch/>
            </p:blipFill>
            <p:spPr>
              <a:xfrm>
                <a:off x="492153" y="2911628"/>
                <a:ext cx="772377" cy="909486"/>
              </a:xfrm>
              <a:prstGeom prst="rect">
                <a:avLst/>
              </a:prstGeom>
            </p:spPr>
          </p:pic>
          <p:sp>
            <p:nvSpPr>
              <p:cNvPr id="41" name="TextBox 40">
                <a:extLst>
                  <a:ext uri="{FF2B5EF4-FFF2-40B4-BE49-F238E27FC236}">
                    <a16:creationId xmlns:a16="http://schemas.microsoft.com/office/drawing/2014/main" id="{D06FE7AF-6065-4F35-A1D8-432BA830D3E3}"/>
                  </a:ext>
                </a:extLst>
              </p:cNvPr>
              <p:cNvSpPr txBox="1"/>
              <p:nvPr/>
            </p:nvSpPr>
            <p:spPr>
              <a:xfrm>
                <a:off x="298584" y="3877789"/>
                <a:ext cx="1159514"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Bebas Neue" panose="020B0606020202050201" pitchFamily="34" charset="0"/>
                    <a:ea typeface="+mn-ea"/>
                    <a:cs typeface="Segoe UI Light" panose="020B0502040204020203" pitchFamily="34" charset="0"/>
                  </a:rPr>
                  <a:t>10,000+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Bebas Neue" panose="020B0606020202050201" pitchFamily="34" charset="0"/>
                    <a:ea typeface="+mn-ea"/>
                    <a:cs typeface="Segoe UI Light" panose="020B0502040204020203" pitchFamily="34" charset="0"/>
                  </a:rPr>
                  <a:t>users</a:t>
                </a:r>
              </a:p>
            </p:txBody>
          </p:sp>
        </p:grpSp>
        <p:grpSp>
          <p:nvGrpSpPr>
            <p:cNvPr id="34" name="Group 33">
              <a:extLst>
                <a:ext uri="{FF2B5EF4-FFF2-40B4-BE49-F238E27FC236}">
                  <a16:creationId xmlns:a16="http://schemas.microsoft.com/office/drawing/2014/main" id="{0FBBEFD1-175D-405A-A295-6C5B852F12E4}"/>
                </a:ext>
              </a:extLst>
            </p:cNvPr>
            <p:cNvGrpSpPr/>
            <p:nvPr/>
          </p:nvGrpSpPr>
          <p:grpSpPr>
            <a:xfrm>
              <a:off x="1798553" y="3836161"/>
              <a:ext cx="1283502" cy="2020390"/>
              <a:chOff x="1516472" y="2811506"/>
              <a:chExt cx="1283502" cy="2020390"/>
            </a:xfrm>
          </p:grpSpPr>
          <p:sp>
            <p:nvSpPr>
              <p:cNvPr id="38" name="TextBox 37">
                <a:extLst>
                  <a:ext uri="{FF2B5EF4-FFF2-40B4-BE49-F238E27FC236}">
                    <a16:creationId xmlns:a16="http://schemas.microsoft.com/office/drawing/2014/main" id="{C180CBE2-738B-474B-8654-1969F902B3E0}"/>
                  </a:ext>
                </a:extLst>
              </p:cNvPr>
              <p:cNvSpPr txBox="1"/>
              <p:nvPr/>
            </p:nvSpPr>
            <p:spPr>
              <a:xfrm>
                <a:off x="1516472" y="3877789"/>
                <a:ext cx="1283502" cy="954107"/>
              </a:xfrm>
              <a:prstGeom prst="rect">
                <a:avLst/>
              </a:prstGeom>
              <a:noFill/>
            </p:spPr>
            <p:txBody>
              <a:bodyPr wrap="square" tIns="45720" bIns="4572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Bebas Neue" panose="020B0606020202050201" pitchFamily="34" charset="0"/>
                    <a:ea typeface="+mn-ea"/>
                    <a:cs typeface="Segoe UI Light" panose="020B0502040204020203" pitchFamily="34" charset="0"/>
                  </a:rPr>
                  <a:t>650,000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Bebas Neue" panose="020B0606020202050201" pitchFamily="34" charset="0"/>
                    <a:ea typeface="+mn-ea"/>
                    <a:cs typeface="Segoe UI Light" panose="020B0502040204020203" pitchFamily="34" charset="0"/>
                  </a:rPr>
                  <a:t>Labels</a:t>
                </a:r>
              </a:p>
            </p:txBody>
          </p:sp>
          <p:pic>
            <p:nvPicPr>
              <p:cNvPr id="39" name="Picture 38" descr="Shape&#10;&#10;Description automatically generated with low confidence">
                <a:extLst>
                  <a:ext uri="{FF2B5EF4-FFF2-40B4-BE49-F238E27FC236}">
                    <a16:creationId xmlns:a16="http://schemas.microsoft.com/office/drawing/2014/main" id="{A668C5F7-37C4-40B4-9EA2-BD2EE65235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53419" y="2811506"/>
                <a:ext cx="1009608" cy="1009608"/>
              </a:xfrm>
              <a:prstGeom prst="rect">
                <a:avLst/>
              </a:prstGeom>
            </p:spPr>
          </p:pic>
        </p:grpSp>
        <p:grpSp>
          <p:nvGrpSpPr>
            <p:cNvPr id="35" name="Group 34">
              <a:extLst>
                <a:ext uri="{FF2B5EF4-FFF2-40B4-BE49-F238E27FC236}">
                  <a16:creationId xmlns:a16="http://schemas.microsoft.com/office/drawing/2014/main" id="{9041D7EF-5736-411E-A4B9-E6C35041BA06}"/>
                </a:ext>
              </a:extLst>
            </p:cNvPr>
            <p:cNvGrpSpPr/>
            <p:nvPr/>
          </p:nvGrpSpPr>
          <p:grpSpPr>
            <a:xfrm>
              <a:off x="3140429" y="3891661"/>
              <a:ext cx="1615667" cy="1964890"/>
              <a:chOff x="2858348" y="2867006"/>
              <a:chExt cx="1615667" cy="1964890"/>
            </a:xfrm>
          </p:grpSpPr>
          <p:pic>
            <p:nvPicPr>
              <p:cNvPr id="36" name="Picture 35">
                <a:extLst>
                  <a:ext uri="{FF2B5EF4-FFF2-40B4-BE49-F238E27FC236}">
                    <a16:creationId xmlns:a16="http://schemas.microsoft.com/office/drawing/2014/main" id="{4455530E-12CD-470C-A9E0-64E4DF44976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55407" y="2867006"/>
                <a:ext cx="821548" cy="954108"/>
              </a:xfrm>
              <a:prstGeom prst="rect">
                <a:avLst/>
              </a:prstGeom>
            </p:spPr>
          </p:pic>
          <p:sp>
            <p:nvSpPr>
              <p:cNvPr id="37" name="TextBox 36">
                <a:extLst>
                  <a:ext uri="{FF2B5EF4-FFF2-40B4-BE49-F238E27FC236}">
                    <a16:creationId xmlns:a16="http://schemas.microsoft.com/office/drawing/2014/main" id="{4BCE4C5F-7BC5-4700-82FE-7E9FED421BA8}"/>
                  </a:ext>
                </a:extLst>
              </p:cNvPr>
              <p:cNvSpPr txBox="1"/>
              <p:nvPr/>
            </p:nvSpPr>
            <p:spPr>
              <a:xfrm>
                <a:off x="2858348" y="3877789"/>
                <a:ext cx="1615667" cy="954107"/>
              </a:xfrm>
              <a:prstGeom prst="rect">
                <a:avLst/>
              </a:prstGeom>
              <a:noFill/>
            </p:spPr>
            <p:txBody>
              <a:bodyPr wrap="square" tIns="45720" bIns="4572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Bebas Neue" panose="020B0606020202050201" pitchFamily="34" charset="0"/>
                    <a:ea typeface="+mn-ea"/>
                    <a:cs typeface="Segoe UI Light" panose="020B0502040204020203" pitchFamily="34" charset="0"/>
                  </a:rPr>
                  <a:t>235,000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Bebas Neue" panose="020B0606020202050201" pitchFamily="34" charset="0"/>
                    <a:ea typeface="+mn-ea"/>
                    <a:cs typeface="Segoe UI Light" panose="020B0502040204020203" pitchFamily="34" charset="0"/>
                  </a:rPr>
                  <a:t>Validations</a:t>
                </a:r>
              </a:p>
            </p:txBody>
          </p:sp>
        </p:grpSp>
      </p:grpSp>
      <p:sp>
        <p:nvSpPr>
          <p:cNvPr id="42" name="TextBox 41">
            <a:extLst>
              <a:ext uri="{FF2B5EF4-FFF2-40B4-BE49-F238E27FC236}">
                <a16:creationId xmlns:a16="http://schemas.microsoft.com/office/drawing/2014/main" id="{E8EFBF4F-F2FC-478B-BB37-CF839C451430}"/>
              </a:ext>
            </a:extLst>
          </p:cNvPr>
          <p:cNvSpPr txBox="1"/>
          <p:nvPr/>
        </p:nvSpPr>
        <p:spPr>
          <a:xfrm>
            <a:off x="622050" y="2246458"/>
            <a:ext cx="3854693" cy="1015663"/>
          </a:xfrm>
          <a:prstGeom prst="rect">
            <a:avLst/>
          </a:prstGeom>
          <a:noFill/>
        </p:spPr>
        <p:txBody>
          <a:bodyPr wrap="square" lIns="0" tIns="45720" rIns="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0000"/>
                </a:solidFill>
                <a:effectLst/>
                <a:uLnTx/>
                <a:uFillTx/>
                <a:latin typeface="Bebas Neue" panose="020B0606020202050201" pitchFamily="34" charset="0"/>
                <a:ea typeface="+mn-ea"/>
                <a:cs typeface="+mn-cs"/>
              </a:rPr>
              <a:t>GROWING DATA</a:t>
            </a:r>
          </a:p>
        </p:txBody>
      </p:sp>
      <p:sp>
        <p:nvSpPr>
          <p:cNvPr id="43" name="Rectangle: Rounded Corners 42">
            <a:extLst>
              <a:ext uri="{FF2B5EF4-FFF2-40B4-BE49-F238E27FC236}">
                <a16:creationId xmlns:a16="http://schemas.microsoft.com/office/drawing/2014/main" id="{25627A37-EC6C-437A-A5BE-02C826A72E24}"/>
              </a:ext>
              <a:ext uri="{C183D7F6-B498-43B3-948B-1728B52AA6E4}">
                <adec:decorative xmlns:adec="http://schemas.microsoft.com/office/drawing/2017/decorative" val="1"/>
              </a:ext>
            </a:extLst>
          </p:cNvPr>
          <p:cNvSpPr/>
          <p:nvPr/>
        </p:nvSpPr>
        <p:spPr>
          <a:xfrm>
            <a:off x="373000" y="2134163"/>
            <a:ext cx="4228603" cy="3358043"/>
          </a:xfrm>
          <a:prstGeom prst="roundRect">
            <a:avLst>
              <a:gd name="adj" fmla="val 10651"/>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2" name="Picture 21" descr="Project Sidewalk logo showing an iconic person in a manual chair rolling in motion across three colored sidewalk panels">
            <a:extLst>
              <a:ext uri="{FF2B5EF4-FFF2-40B4-BE49-F238E27FC236}">
                <a16:creationId xmlns:a16="http://schemas.microsoft.com/office/drawing/2014/main" id="{6F507B5F-7724-49A8-AE4E-FC7B5855C48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6302" y="6188112"/>
            <a:ext cx="1901573" cy="609525"/>
          </a:xfrm>
          <a:prstGeom prst="rect">
            <a:avLst/>
          </a:prstGeom>
        </p:spPr>
      </p:pic>
    </p:spTree>
    <p:extLst>
      <p:ext uri="{BB962C8B-B14F-4D97-AF65-F5344CB8AC3E}">
        <p14:creationId xmlns:p14="http://schemas.microsoft.com/office/powerpoint/2010/main" val="237662492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822" y="492641"/>
            <a:ext cx="10037409" cy="708436"/>
          </a:xfrm>
        </p:spPr>
        <p:txBody>
          <a:bodyPr/>
          <a:lstStyle/>
          <a:p>
            <a:r>
              <a:rPr lang="en-US" dirty="0"/>
              <a:t>All our code + Data is 100% open source</a:t>
            </a:r>
          </a:p>
        </p:txBody>
      </p:sp>
      <p:sp>
        <p:nvSpPr>
          <p:cNvPr id="4" name="Content Placeholder 3"/>
          <p:cNvSpPr>
            <a:spLocks noGrp="1"/>
          </p:cNvSpPr>
          <p:nvPr>
            <p:ph sz="quarter" idx="13"/>
          </p:nvPr>
        </p:nvSpPr>
        <p:spPr/>
        <p:txBody>
          <a:bodyPr/>
          <a:lstStyle/>
          <a:p>
            <a:r>
              <a:rPr lang="en-US" dirty="0"/>
              <a:t>Project Sidewalk</a:t>
            </a:r>
          </a:p>
        </p:txBody>
      </p:sp>
      <p:pic>
        <p:nvPicPr>
          <p:cNvPr id="5" name="Picture 4"/>
          <p:cNvPicPr>
            <a:picLocks noChangeAspect="1"/>
          </p:cNvPicPr>
          <p:nvPr/>
        </p:nvPicPr>
        <p:blipFill rotWithShape="1">
          <a:blip r:embed="rId3"/>
          <a:srcRect b="47322"/>
          <a:stretch/>
        </p:blipFill>
        <p:spPr>
          <a:xfrm>
            <a:off x="228600" y="1496641"/>
            <a:ext cx="5672063" cy="4535859"/>
          </a:xfrm>
          <a:prstGeom prst="rect">
            <a:avLst/>
          </a:prstGeom>
          <a:ln>
            <a:solidFill>
              <a:schemeClr val="bg1">
                <a:lumMod val="65000"/>
              </a:schemeClr>
            </a:solidFill>
          </a:ln>
        </p:spPr>
      </p:pic>
      <p:sp>
        <p:nvSpPr>
          <p:cNvPr id="6" name="Rectangle 5"/>
          <p:cNvSpPr/>
          <p:nvPr/>
        </p:nvSpPr>
        <p:spPr>
          <a:xfrm>
            <a:off x="115813" y="6032500"/>
            <a:ext cx="277992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mn-cs"/>
                <a:hlinkClick r:id="rId4"/>
              </a:rPr>
              <a:t>https://github.com/ProjectSidewalk</a:t>
            </a:r>
            <a:r>
              <a:rPr kumimoji="0" lang="en-US" sz="16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mn-cs"/>
              </a:rPr>
              <a:t> </a:t>
            </a:r>
          </a:p>
        </p:txBody>
      </p:sp>
      <p:pic>
        <p:nvPicPr>
          <p:cNvPr id="7" name="Picture 6"/>
          <p:cNvPicPr>
            <a:picLocks noChangeAspect="1"/>
          </p:cNvPicPr>
          <p:nvPr/>
        </p:nvPicPr>
        <p:blipFill rotWithShape="1">
          <a:blip r:embed="rId5"/>
          <a:srcRect l="13889" r="13592"/>
          <a:stretch/>
        </p:blipFill>
        <p:spPr>
          <a:xfrm>
            <a:off x="6013450" y="1496641"/>
            <a:ext cx="5669280" cy="4537140"/>
          </a:xfrm>
          <a:prstGeom prst="rect">
            <a:avLst/>
          </a:prstGeom>
          <a:ln>
            <a:solidFill>
              <a:schemeClr val="bg1">
                <a:lumMod val="65000"/>
              </a:schemeClr>
            </a:solidFill>
          </a:ln>
        </p:spPr>
      </p:pic>
      <p:sp>
        <p:nvSpPr>
          <p:cNvPr id="8" name="Rectangle 7"/>
          <p:cNvSpPr/>
          <p:nvPr/>
        </p:nvSpPr>
        <p:spPr>
          <a:xfrm>
            <a:off x="5900663" y="6032500"/>
            <a:ext cx="226536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mn-cs"/>
                <a:hlinkClick r:id="rId6"/>
              </a:rPr>
              <a:t>http://projectsidewalk.io/api</a:t>
            </a:r>
            <a:r>
              <a:rPr kumimoji="0" lang="en-US" sz="16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mn-cs"/>
              </a:rPr>
              <a:t> </a:t>
            </a:r>
          </a:p>
        </p:txBody>
      </p:sp>
    </p:spTree>
    <p:extLst>
      <p:ext uri="{BB962C8B-B14F-4D97-AF65-F5344CB8AC3E}">
        <p14:creationId xmlns:p14="http://schemas.microsoft.com/office/powerpoint/2010/main" val="3852233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5" name="Picture 4" descr="A screenshot of a cell phone&#10;&#10;Description automatically generated">
            <a:extLst>
              <a:ext uri="{FF2B5EF4-FFF2-40B4-BE49-F238E27FC236}">
                <a16:creationId xmlns:a16="http://schemas.microsoft.com/office/drawing/2014/main" id="{CAFB021A-D135-42A9-99DD-30FE22C3237D}"/>
              </a:ext>
            </a:extLst>
          </p:cNvPr>
          <p:cNvPicPr>
            <a:picLocks noChangeAspect="1"/>
          </p:cNvPicPr>
          <p:nvPr/>
        </p:nvPicPr>
        <p:blipFill rotWithShape="1">
          <a:blip r:embed="rId3"/>
          <a:srcRect t="10751" b="17839"/>
          <a:stretch/>
        </p:blipFill>
        <p:spPr>
          <a:xfrm>
            <a:off x="20" y="10"/>
            <a:ext cx="12191980" cy="6616690"/>
          </a:xfrm>
          <a:prstGeom prst="rect">
            <a:avLst/>
          </a:prstGeom>
        </p:spPr>
      </p:pic>
      <p:sp>
        <p:nvSpPr>
          <p:cNvPr id="2" name="TextBox 1">
            <a:extLst>
              <a:ext uri="{FF2B5EF4-FFF2-40B4-BE49-F238E27FC236}">
                <a16:creationId xmlns:a16="http://schemas.microsoft.com/office/drawing/2014/main" id="{8E32A4E8-F55D-4C83-B338-BDBFCD770544}"/>
              </a:ext>
            </a:extLst>
          </p:cNvPr>
          <p:cNvSpPr txBox="1"/>
          <p:nvPr/>
        </p:nvSpPr>
        <p:spPr>
          <a:xfrm>
            <a:off x="0" y="6616700"/>
            <a:ext cx="11404600" cy="369332"/>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lumMod val="50000"/>
                  </a:prstClr>
                </a:solidFill>
                <a:effectLst/>
                <a:uLnTx/>
                <a:uFillTx/>
                <a:latin typeface="Segoe Condensed" panose="020B0606040200020203" pitchFamily="34" charset="0"/>
                <a:ea typeface="+mn-ea"/>
                <a:cs typeface="Segoe UI Light" panose="020B0502040204020203" pitchFamily="34" charset="0"/>
              </a:rPr>
              <a:t>Barbara Moreno, </a:t>
            </a:r>
            <a:r>
              <a:rPr kumimoji="0" lang="en-US" sz="900" b="0" i="0" u="none" strike="noStrike" kern="1200" cap="none" spc="0" normalizeH="0" baseline="0" noProof="0" dirty="0">
                <a:ln>
                  <a:noFill/>
                </a:ln>
                <a:solidFill>
                  <a:prstClr val="white">
                    <a:lumMod val="50000"/>
                  </a:prstClr>
                </a:solidFill>
                <a:effectLst/>
                <a:uLnTx/>
                <a:uFillTx/>
                <a:latin typeface="Segoe Condensed" panose="020B0606040200020203" pitchFamily="34" charset="0"/>
                <a:ea typeface="+mn-ea"/>
                <a:cs typeface="+mn-cs"/>
                <a:hlinkClick r:id="rId4">
                  <a:extLst>
                    <a:ext uri="{A12FA001-AC4F-418D-AE19-62706E023703}">
                      <ahyp:hlinkClr xmlns:ahyp="http://schemas.microsoft.com/office/drawing/2018/hyperlinkcolor" val="tx"/>
                    </a:ext>
                  </a:extLst>
                </a:hlinkClick>
              </a:rPr>
              <a:t>https://ggwash.org/view/73794/washington-dc-walkable-scores-quality-of-sidewalks</a:t>
            </a:r>
            <a:endParaRPr kumimoji="0" lang="en-US" sz="900" b="0" i="0" u="none" strike="noStrike" kern="1200" cap="none" spc="0" normalizeH="0" baseline="0" noProof="0" dirty="0">
              <a:ln>
                <a:noFill/>
              </a:ln>
              <a:solidFill>
                <a:prstClr val="white">
                  <a:lumMod val="50000"/>
                </a:prstClr>
              </a:solidFill>
              <a:effectLst/>
              <a:uLnTx/>
              <a:uFillTx/>
              <a:latin typeface="Segoe Condensed" panose="020B060604020002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lumMod val="50000"/>
                </a:prstClr>
              </a:solidFill>
              <a:effectLst/>
              <a:uLnTx/>
              <a:uFillTx/>
              <a:latin typeface="Segoe Condensed" panose="020B0606040200020203" pitchFamily="34" charset="0"/>
              <a:ea typeface="+mn-ea"/>
              <a:cs typeface="Segoe UI Light" panose="020B0502040204020203" pitchFamily="34" charset="0"/>
            </a:endParaRPr>
          </a:p>
        </p:txBody>
      </p:sp>
    </p:spTree>
    <p:extLst>
      <p:ext uri="{BB962C8B-B14F-4D97-AF65-F5344CB8AC3E}">
        <p14:creationId xmlns:p14="http://schemas.microsoft.com/office/powerpoint/2010/main" val="4153435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C7619-323B-417A-8A77-81B449027282}"/>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E8BBDE45-BFFE-4762-A21C-822F58A2E52A}"/>
              </a:ext>
            </a:extLst>
          </p:cNvPr>
          <p:cNvSpPr>
            <a:spLocks noGrp="1"/>
          </p:cNvSpPr>
          <p:nvPr>
            <p:ph idx="1"/>
          </p:nvPr>
        </p:nvSpPr>
        <p:spPr>
          <a:xfrm>
            <a:off x="211821" y="1566350"/>
            <a:ext cx="11030801" cy="5063050"/>
          </a:xfrm>
        </p:spPr>
        <p:txBody>
          <a:bodyPr/>
          <a:lstStyle/>
          <a:p>
            <a:r>
              <a:rPr lang="en-US" dirty="0">
                <a:latin typeface="Segoe UI Semibold" panose="020B0702040204020203" pitchFamily="34" charset="0"/>
                <a:cs typeface="Segoe UI Semibold" panose="020B0702040204020203" pitchFamily="34" charset="0"/>
              </a:rPr>
              <a:t>How can we combine crowds + AI in new ways to improve sidewalk labeling efficacy and quality?</a:t>
            </a:r>
          </a:p>
          <a:p>
            <a:r>
              <a:rPr lang="en-US" dirty="0">
                <a:solidFill>
                  <a:schemeClr val="bg1">
                    <a:lumMod val="75000"/>
                  </a:schemeClr>
                </a:solidFill>
              </a:rPr>
              <a:t>How can these emerging, cross-city datasets enable new urban science research and advocacy tools? </a:t>
            </a:r>
          </a:p>
          <a:p>
            <a:r>
              <a:rPr lang="en-US" dirty="0">
                <a:solidFill>
                  <a:schemeClr val="bg1">
                    <a:lumMod val="75000"/>
                  </a:schemeClr>
                </a:solidFill>
              </a:rPr>
              <a:t>How is urban accessibility changing and where is it not?</a:t>
            </a:r>
          </a:p>
        </p:txBody>
      </p:sp>
      <p:sp>
        <p:nvSpPr>
          <p:cNvPr id="4" name="Content Placeholder 3">
            <a:extLst>
              <a:ext uri="{FF2B5EF4-FFF2-40B4-BE49-F238E27FC236}">
                <a16:creationId xmlns:a16="http://schemas.microsoft.com/office/drawing/2014/main" id="{443252CC-3B8D-4706-BBCC-3A967D200133}"/>
              </a:ext>
            </a:extLst>
          </p:cNvPr>
          <p:cNvSpPr>
            <a:spLocks noGrp="1"/>
          </p:cNvSpPr>
          <p:nvPr>
            <p:ph sz="quarter" idx="13"/>
          </p:nvPr>
        </p:nvSpPr>
        <p:spPr/>
        <p:txBody>
          <a:bodyPr/>
          <a:lstStyle/>
          <a:p>
            <a:r>
              <a:rPr lang="en-US" dirty="0"/>
              <a:t>SDSS’21 Urban accessibility</a:t>
            </a:r>
          </a:p>
          <a:p>
            <a:endParaRPr lang="en-US" dirty="0"/>
          </a:p>
        </p:txBody>
      </p:sp>
    </p:spTree>
    <p:extLst>
      <p:ext uri="{BB962C8B-B14F-4D97-AF65-F5344CB8AC3E}">
        <p14:creationId xmlns:p14="http://schemas.microsoft.com/office/powerpoint/2010/main" val="1689143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Content Placeholder 3"/>
          <p:cNvSpPr>
            <a:spLocks noGrp="1"/>
          </p:cNvSpPr>
          <p:nvPr>
            <p:ph sz="quarter" idx="13"/>
          </p:nvPr>
        </p:nvSpPr>
        <p:spPr/>
        <p:txBody>
          <a:bodyPr/>
          <a:lstStyle/>
          <a:p>
            <a:endParaRPr lang="en-US" dirty="0"/>
          </a:p>
        </p:txBody>
      </p:sp>
      <p:pic>
        <p:nvPicPr>
          <p:cNvPr id="5" name="Picture 4"/>
          <p:cNvPicPr>
            <a:picLocks noChangeAspect="1"/>
          </p:cNvPicPr>
          <p:nvPr/>
        </p:nvPicPr>
        <p:blipFill rotWithShape="1">
          <a:blip r:embed="rId5"/>
          <a:srcRect l="1" r="45655"/>
          <a:stretch/>
        </p:blipFill>
        <p:spPr>
          <a:xfrm>
            <a:off x="-1" y="0"/>
            <a:ext cx="6624085" cy="7066726"/>
          </a:xfrm>
          <a:prstGeom prst="rect">
            <a:avLst/>
          </a:prstGeom>
        </p:spPr>
      </p:pic>
      <p:pic>
        <p:nvPicPr>
          <p:cNvPr id="6" name="EricLeeClark_TwitterVideo">
            <a:hlinkClick r:id="" action="ppaction://media"/>
            <a:extLst>
              <a:ext uri="{FF2B5EF4-FFF2-40B4-BE49-F238E27FC236}">
                <a16:creationId xmlns:a16="http://schemas.microsoft.com/office/drawing/2014/main" id="{54AA6462-ABC3-4450-91EB-97CCC9E535BE}"/>
              </a:ext>
            </a:extLst>
          </p:cNvPr>
          <p:cNvPicPr>
            <a:picLocks noGrp="1" noChangeAspect="1"/>
          </p:cNvPicPr>
          <p:nvPr>
            <p:ph idx="1"/>
            <a:videoFile r:link="rId1"/>
            <p:extLst>
              <p:ext uri="{DAA4B4D4-6D71-4841-9C94-3DE7FCFB9230}">
                <p14:media xmlns:p14="http://schemas.microsoft.com/office/powerpoint/2010/main" r:embed="rId2">
                  <p14:trim st="1413" end="5484.3333"/>
                </p14:media>
              </p:ext>
            </p:extLst>
          </p:nvPr>
        </p:nvPicPr>
        <p:blipFill rotWithShape="1">
          <a:blip r:embed="rId6"/>
          <a:srcRect l="38209" r="19410"/>
          <a:stretch>
            <a:fillRect/>
          </a:stretch>
        </p:blipFill>
        <p:spPr>
          <a:xfrm>
            <a:off x="6960780" y="0"/>
            <a:ext cx="5231220" cy="6943060"/>
          </a:xfrm>
        </p:spPr>
      </p:pic>
      <p:sp>
        <p:nvSpPr>
          <p:cNvPr id="8" name="TextBox 7">
            <a:extLst>
              <a:ext uri="{FF2B5EF4-FFF2-40B4-BE49-F238E27FC236}">
                <a16:creationId xmlns:a16="http://schemas.microsoft.com/office/drawing/2014/main" id="{C250C0E7-433F-4ED5-8CC6-52AAAC0EFE71}"/>
              </a:ext>
            </a:extLst>
          </p:cNvPr>
          <p:cNvSpPr txBox="1"/>
          <p:nvPr/>
        </p:nvSpPr>
        <p:spPr>
          <a:xfrm>
            <a:off x="6960780" y="6550223"/>
            <a:ext cx="6198780" cy="307777"/>
          </a:xfrm>
          <a:prstGeom prst="rect">
            <a:avLst/>
          </a:prstGeom>
          <a:noFill/>
        </p:spPr>
        <p:txBody>
          <a:bodyPr wrap="square">
            <a:spAutoFit/>
          </a:bodyPr>
          <a:lstStyle/>
          <a:p>
            <a:r>
              <a:rPr lang="en-US" sz="1400" b="0" i="0" dirty="0">
                <a:solidFill>
                  <a:schemeClr val="bg1">
                    <a:lumMod val="75000"/>
                  </a:schemeClr>
                </a:solidFill>
                <a:effectLst/>
                <a:latin typeface="Segoe UI Light" panose="020B0502040204020203" pitchFamily="34" charset="0"/>
                <a:cs typeface="Segoe UI Light" panose="020B0502040204020203" pitchFamily="34" charset="0"/>
              </a:rPr>
              <a:t>Source: </a:t>
            </a:r>
            <a:r>
              <a:rPr lang="en-US" sz="1400" b="0" i="0" dirty="0">
                <a:solidFill>
                  <a:schemeClr val="bg1">
                    <a:lumMod val="75000"/>
                  </a:schemeClr>
                </a:solidFill>
                <a:effectLst/>
                <a:latin typeface="Segoe UI Light" panose="020B0502040204020203" pitchFamily="34" charset="0"/>
                <a:cs typeface="Segoe UI Light" panose="020B0502040204020203" pitchFamily="34" charset="0"/>
                <a:hlinkClick r:id="rId7">
                  <a:extLst>
                    <a:ext uri="{A12FA001-AC4F-418D-AE19-62706E023703}">
                      <ahyp:hlinkClr xmlns:ahyp="http://schemas.microsoft.com/office/drawing/2018/hyperlinkcolor" val="tx"/>
                    </a:ext>
                  </a:extLst>
                </a:hlinkClick>
              </a:rPr>
              <a:t>@ericleeclark</a:t>
            </a:r>
            <a:endParaRPr lang="en-US" sz="1400" dirty="0">
              <a:solidFill>
                <a:schemeClr val="bg1">
                  <a:lumMod val="75000"/>
                </a:schemeClr>
              </a:solidFill>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434000580"/>
      </p:ext>
    </p:extLst>
  </p:cSld>
  <p:clrMapOvr>
    <a:masterClrMapping/>
  </p:clrMapOvr>
  <mc:AlternateContent xmlns:mc="http://schemas.openxmlformats.org/markup-compatibility/2006" xmlns:p14="http://schemas.microsoft.com/office/powerpoint/2010/main">
    <mc:Choice Requires="p14">
      <p:transition spd="slow" p14:dur="2000" advTm="5745"/>
    </mc:Choice>
    <mc:Fallback xmlns="">
      <p:transition spd="slow" advTm="57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CEEB-257D-41D2-96BD-DCD1D8BA951A}"/>
              </a:ext>
            </a:extLst>
          </p:cNvPr>
          <p:cNvSpPr>
            <a:spLocks noGrp="1"/>
          </p:cNvSpPr>
          <p:nvPr>
            <p:ph type="title"/>
          </p:nvPr>
        </p:nvSpPr>
        <p:spPr/>
        <p:txBody>
          <a:bodyPr/>
          <a:lstStyle/>
          <a:p>
            <a:r>
              <a:rPr lang="en-US" dirty="0"/>
              <a:t>About Me</a:t>
            </a:r>
          </a:p>
        </p:txBody>
      </p:sp>
      <p:sp>
        <p:nvSpPr>
          <p:cNvPr id="4" name="Content Placeholder 3">
            <a:extLst>
              <a:ext uri="{FF2B5EF4-FFF2-40B4-BE49-F238E27FC236}">
                <a16:creationId xmlns:a16="http://schemas.microsoft.com/office/drawing/2014/main" id="{458359D7-5390-4A0C-8429-0853A31DA115}"/>
              </a:ext>
            </a:extLst>
          </p:cNvPr>
          <p:cNvSpPr>
            <a:spLocks noGrp="1"/>
          </p:cNvSpPr>
          <p:nvPr>
            <p:ph sz="quarter" idx="13"/>
          </p:nvPr>
        </p:nvSpPr>
        <p:spPr/>
        <p:txBody>
          <a:bodyPr/>
          <a:lstStyle/>
          <a:p>
            <a:r>
              <a:rPr lang="en-US" dirty="0"/>
              <a:t>SDSS’21 Urban accessibility</a:t>
            </a:r>
          </a:p>
        </p:txBody>
      </p:sp>
      <p:grpSp>
        <p:nvGrpSpPr>
          <p:cNvPr id="17" name="Group 16">
            <a:extLst>
              <a:ext uri="{FF2B5EF4-FFF2-40B4-BE49-F238E27FC236}">
                <a16:creationId xmlns:a16="http://schemas.microsoft.com/office/drawing/2014/main" id="{33AD4965-E80E-4567-BEB0-F0BFAFC9B3D2}"/>
              </a:ext>
            </a:extLst>
          </p:cNvPr>
          <p:cNvGrpSpPr/>
          <p:nvPr/>
        </p:nvGrpSpPr>
        <p:grpSpPr>
          <a:xfrm>
            <a:off x="-117300" y="2016525"/>
            <a:ext cx="9531123" cy="3368776"/>
            <a:chOff x="-94815" y="1536839"/>
            <a:chExt cx="12265597" cy="4335276"/>
          </a:xfrm>
        </p:grpSpPr>
        <p:pic>
          <p:nvPicPr>
            <p:cNvPr id="9" name="Picture 2" descr="Iowa State University • MyState">
              <a:extLst>
                <a:ext uri="{FF2B5EF4-FFF2-40B4-BE49-F238E27FC236}">
                  <a16:creationId xmlns:a16="http://schemas.microsoft.com/office/drawing/2014/main" id="{BBE6622B-903A-4F21-8D3B-D056D173ED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9612" y="1958429"/>
              <a:ext cx="2453572" cy="245357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Navy Seal Clipart At Getdrawings - Uc Irvine Anteaters Logo - Png Download  - Full Size Clipart (#1654557) - PinClipart">
              <a:extLst>
                <a:ext uri="{FF2B5EF4-FFF2-40B4-BE49-F238E27FC236}">
                  <a16:creationId xmlns:a16="http://schemas.microsoft.com/office/drawing/2014/main" id="{0596F74E-48D4-4E30-9C78-CC366D47B7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5017" y="1961322"/>
              <a:ext cx="1785977" cy="244778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Washington huskies Logos">
              <a:extLst>
                <a:ext uri="{FF2B5EF4-FFF2-40B4-BE49-F238E27FC236}">
                  <a16:creationId xmlns:a16="http://schemas.microsoft.com/office/drawing/2014/main" id="{4D5E2055-A7EA-4EDC-BF82-80A8CA7049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01383" y="1958977"/>
              <a:ext cx="3269399" cy="245247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275846B-5D55-4B1F-BDFE-6785DF2D83D5}"/>
                </a:ext>
              </a:extLst>
            </p:cNvPr>
            <p:cNvSpPr txBox="1"/>
            <p:nvPr/>
          </p:nvSpPr>
          <p:spPr>
            <a:xfrm>
              <a:off x="3164722" y="4677130"/>
              <a:ext cx="2863353" cy="646331"/>
            </a:xfrm>
            <a:prstGeom prst="rect">
              <a:avLst/>
            </a:prstGeom>
            <a:noFill/>
          </p:spPr>
          <p:txBody>
            <a:bodyPr wrap="square" tIns="45720" bIns="45720" rtlCol="0">
              <a:spAutoFit/>
            </a:bodyPr>
            <a:lstStyle/>
            <a:p>
              <a:pPr algn="ctr"/>
              <a:r>
                <a:rPr lang="en-US" dirty="0">
                  <a:latin typeface="Segoe UI Semibold" panose="020B0702040204020203" pitchFamily="34" charset="0"/>
                  <a:cs typeface="Segoe UI Semibold" panose="020B0702040204020203" pitchFamily="34" charset="0"/>
                </a:rPr>
                <a:t>Computer Engineering</a:t>
              </a:r>
            </a:p>
            <a:p>
              <a:pPr algn="ctr"/>
              <a:r>
                <a:rPr lang="en-US" dirty="0">
                  <a:latin typeface="Segoe UI Light" panose="020B0502040204020203" pitchFamily="34" charset="0"/>
                  <a:cs typeface="Segoe UI Light" panose="020B0502040204020203" pitchFamily="34" charset="0"/>
                </a:rPr>
                <a:t>Bachelors</a:t>
              </a:r>
            </a:p>
          </p:txBody>
        </p:sp>
        <p:sp>
          <p:nvSpPr>
            <p:cNvPr id="13" name="TextBox 12">
              <a:extLst>
                <a:ext uri="{FF2B5EF4-FFF2-40B4-BE49-F238E27FC236}">
                  <a16:creationId xmlns:a16="http://schemas.microsoft.com/office/drawing/2014/main" id="{7F3295FC-2A14-48F9-A71A-775F9C43C08C}"/>
                </a:ext>
              </a:extLst>
            </p:cNvPr>
            <p:cNvSpPr txBox="1"/>
            <p:nvPr/>
          </p:nvSpPr>
          <p:spPr>
            <a:xfrm>
              <a:off x="6186329" y="4683882"/>
              <a:ext cx="2863353" cy="1188233"/>
            </a:xfrm>
            <a:prstGeom prst="rect">
              <a:avLst/>
            </a:prstGeom>
            <a:noFill/>
          </p:spPr>
          <p:txBody>
            <a:bodyPr wrap="square" tIns="45720" bIns="45720" rtlCol="0">
              <a:spAutoFit/>
            </a:bodyPr>
            <a:lstStyle/>
            <a:p>
              <a:pPr algn="ctr"/>
              <a:r>
                <a:rPr lang="en-US" dirty="0">
                  <a:latin typeface="Segoe UI Semibold" panose="020B0702040204020203" pitchFamily="34" charset="0"/>
                  <a:cs typeface="Segoe UI Semibold" panose="020B0702040204020203" pitchFamily="34" charset="0"/>
                </a:rPr>
                <a:t>Information &amp; Computer Science</a:t>
              </a:r>
            </a:p>
            <a:p>
              <a:pPr algn="ctr"/>
              <a:r>
                <a:rPr lang="en-US" dirty="0">
                  <a:latin typeface="Segoe UI Light" panose="020B0502040204020203" pitchFamily="34" charset="0"/>
                  <a:cs typeface="Segoe UI Light" panose="020B0502040204020203" pitchFamily="34" charset="0"/>
                </a:rPr>
                <a:t>Masters</a:t>
              </a:r>
            </a:p>
          </p:txBody>
        </p:sp>
        <p:sp>
          <p:nvSpPr>
            <p:cNvPr id="14" name="TextBox 13">
              <a:extLst>
                <a:ext uri="{FF2B5EF4-FFF2-40B4-BE49-F238E27FC236}">
                  <a16:creationId xmlns:a16="http://schemas.microsoft.com/office/drawing/2014/main" id="{804D3FE5-E3E6-4DB5-98A1-9FAE00C31344}"/>
                </a:ext>
              </a:extLst>
            </p:cNvPr>
            <p:cNvSpPr txBox="1"/>
            <p:nvPr/>
          </p:nvSpPr>
          <p:spPr>
            <a:xfrm>
              <a:off x="9104406" y="4677130"/>
              <a:ext cx="2863353" cy="646331"/>
            </a:xfrm>
            <a:prstGeom prst="rect">
              <a:avLst/>
            </a:prstGeom>
            <a:noFill/>
          </p:spPr>
          <p:txBody>
            <a:bodyPr wrap="square" tIns="45720" bIns="45720" rtlCol="0">
              <a:spAutoFit/>
            </a:bodyPr>
            <a:lstStyle/>
            <a:p>
              <a:pPr algn="ctr"/>
              <a:r>
                <a:rPr lang="en-US" dirty="0">
                  <a:latin typeface="Segoe UI Semibold" panose="020B0702040204020203" pitchFamily="34" charset="0"/>
                  <a:cs typeface="Segoe UI Semibold" panose="020B0702040204020203" pitchFamily="34" charset="0"/>
                </a:rPr>
                <a:t>Computer Science</a:t>
              </a:r>
            </a:p>
            <a:p>
              <a:pPr algn="ctr"/>
              <a:r>
                <a:rPr lang="en-US" dirty="0">
                  <a:latin typeface="Segoe UI Light" panose="020B0502040204020203" pitchFamily="34" charset="0"/>
                  <a:cs typeface="Segoe UI Light" panose="020B0502040204020203" pitchFamily="34" charset="0"/>
                </a:rPr>
                <a:t>PhD</a:t>
              </a:r>
            </a:p>
          </p:txBody>
        </p:sp>
        <p:pic>
          <p:nvPicPr>
            <p:cNvPr id="15" name="Picture 14" descr="A silhouette of a dog&#10;&#10;Description automatically generated with medium confidence">
              <a:extLst>
                <a:ext uri="{FF2B5EF4-FFF2-40B4-BE49-F238E27FC236}">
                  <a16:creationId xmlns:a16="http://schemas.microsoft.com/office/drawing/2014/main" id="{76E78F38-AF4B-4334-AD51-65B63F36AF60}"/>
                </a:ext>
              </a:extLst>
            </p:cNvPr>
            <p:cNvPicPr>
              <a:picLocks noChangeAspect="1"/>
            </p:cNvPicPr>
            <p:nvPr/>
          </p:nvPicPr>
          <p:blipFill>
            <a:blip r:embed="rId6"/>
            <a:stretch>
              <a:fillRect/>
            </a:stretch>
          </p:blipFill>
          <p:spPr>
            <a:xfrm>
              <a:off x="51734" y="1536839"/>
              <a:ext cx="2952214" cy="3118230"/>
            </a:xfrm>
            <a:prstGeom prst="rect">
              <a:avLst/>
            </a:prstGeom>
          </p:spPr>
        </p:pic>
        <p:sp>
          <p:nvSpPr>
            <p:cNvPr id="16" name="TextBox 15">
              <a:extLst>
                <a:ext uri="{FF2B5EF4-FFF2-40B4-BE49-F238E27FC236}">
                  <a16:creationId xmlns:a16="http://schemas.microsoft.com/office/drawing/2014/main" id="{2CFF35AD-ECFE-4947-8441-037DC31B9CBF}"/>
                </a:ext>
              </a:extLst>
            </p:cNvPr>
            <p:cNvSpPr txBox="1"/>
            <p:nvPr/>
          </p:nvSpPr>
          <p:spPr>
            <a:xfrm>
              <a:off x="-94815" y="4685276"/>
              <a:ext cx="2863353" cy="646331"/>
            </a:xfrm>
            <a:prstGeom prst="rect">
              <a:avLst/>
            </a:prstGeom>
            <a:noFill/>
          </p:spPr>
          <p:txBody>
            <a:bodyPr wrap="square" tIns="45720" bIns="45720" rtlCol="0">
              <a:spAutoFit/>
            </a:bodyPr>
            <a:lstStyle/>
            <a:p>
              <a:pPr algn="ctr"/>
              <a:r>
                <a:rPr lang="en-US" dirty="0">
                  <a:latin typeface="Segoe UI Semibold" panose="020B0702040204020203" pitchFamily="34" charset="0"/>
                  <a:cs typeface="Segoe UI Semibold" panose="020B0702040204020203" pitchFamily="34" charset="0"/>
                </a:rPr>
                <a:t>Minnesota</a:t>
              </a:r>
            </a:p>
            <a:p>
              <a:pPr algn="ctr"/>
              <a:r>
                <a:rPr lang="en-US" dirty="0">
                  <a:latin typeface="Segoe UI Light" panose="020B0502040204020203" pitchFamily="34" charset="0"/>
                  <a:cs typeface="Segoe UI Light" panose="020B0502040204020203" pitchFamily="34" charset="0"/>
                </a:rPr>
                <a:t>Childhood</a:t>
              </a:r>
            </a:p>
          </p:txBody>
        </p:sp>
      </p:grpSp>
      <p:pic>
        <p:nvPicPr>
          <p:cNvPr id="1026" name="Picture 2" descr="University of Maryland — Daytripper University">
            <a:extLst>
              <a:ext uri="{FF2B5EF4-FFF2-40B4-BE49-F238E27FC236}">
                <a16:creationId xmlns:a16="http://schemas.microsoft.com/office/drawing/2014/main" id="{24A27D2C-4BB8-46CD-A3D1-7D2562B040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30014" y="2263822"/>
            <a:ext cx="2175759" cy="217575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DFC71B5A-78A8-4356-AEE5-9E9967F09DC7}"/>
              </a:ext>
            </a:extLst>
          </p:cNvPr>
          <p:cNvSpPr txBox="1"/>
          <p:nvPr/>
        </p:nvSpPr>
        <p:spPr>
          <a:xfrm>
            <a:off x="9630014" y="4439581"/>
            <a:ext cx="2225001" cy="646331"/>
          </a:xfrm>
          <a:prstGeom prst="rect">
            <a:avLst/>
          </a:prstGeom>
          <a:noFill/>
        </p:spPr>
        <p:txBody>
          <a:bodyPr wrap="square" tIns="45720" bIns="45720" rtlCol="0">
            <a:spAutoFit/>
          </a:bodyPr>
          <a:lstStyle/>
          <a:p>
            <a:pPr algn="ctr"/>
            <a:r>
              <a:rPr lang="en-US" dirty="0">
                <a:latin typeface="Segoe UI Semibold" panose="020B0702040204020203" pitchFamily="34" charset="0"/>
                <a:cs typeface="Segoe UI Semibold" panose="020B0702040204020203" pitchFamily="34" charset="0"/>
              </a:rPr>
              <a:t>Computer Science</a:t>
            </a:r>
          </a:p>
          <a:p>
            <a:pPr algn="ctr"/>
            <a:r>
              <a:rPr lang="en-US" dirty="0">
                <a:latin typeface="Segoe UI Light" panose="020B0502040204020203" pitchFamily="34" charset="0"/>
                <a:cs typeface="Segoe UI Light" panose="020B0502040204020203" pitchFamily="34" charset="0"/>
              </a:rPr>
              <a:t>Professor (2012-2017)</a:t>
            </a:r>
          </a:p>
        </p:txBody>
      </p:sp>
      <p:sp>
        <p:nvSpPr>
          <p:cNvPr id="19" name="Arc 18">
            <a:extLst>
              <a:ext uri="{FF2B5EF4-FFF2-40B4-BE49-F238E27FC236}">
                <a16:creationId xmlns:a16="http://schemas.microsoft.com/office/drawing/2014/main" id="{F1691166-DB6E-49A5-9387-494F6518A875}"/>
              </a:ext>
            </a:extLst>
          </p:cNvPr>
          <p:cNvSpPr/>
          <p:nvPr/>
        </p:nvSpPr>
        <p:spPr>
          <a:xfrm>
            <a:off x="8177369" y="1566028"/>
            <a:ext cx="2540524" cy="1662025"/>
          </a:xfrm>
          <a:prstGeom prst="arc">
            <a:avLst>
              <a:gd name="adj1" fmla="val 10965150"/>
              <a:gd name="adj2" fmla="val 21314993"/>
            </a:avLst>
          </a:prstGeom>
          <a:ln w="57150">
            <a:solidFill>
              <a:srgbClr val="3C2D7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a:extLst>
              <a:ext uri="{FF2B5EF4-FFF2-40B4-BE49-F238E27FC236}">
                <a16:creationId xmlns:a16="http://schemas.microsoft.com/office/drawing/2014/main" id="{C319AABF-8027-46D4-889F-4AF608007E10}"/>
              </a:ext>
            </a:extLst>
          </p:cNvPr>
          <p:cNvSpPr txBox="1"/>
          <p:nvPr/>
        </p:nvSpPr>
        <p:spPr>
          <a:xfrm rot="391886">
            <a:off x="8457187" y="869334"/>
            <a:ext cx="2540524" cy="646331"/>
          </a:xfrm>
          <a:prstGeom prst="rect">
            <a:avLst/>
          </a:prstGeom>
          <a:noFill/>
        </p:spPr>
        <p:txBody>
          <a:bodyPr wrap="square" tIns="45720" bIns="45720" rtlCol="0">
            <a:spAutoFit/>
          </a:bodyPr>
          <a:lstStyle/>
          <a:p>
            <a:pPr algn="ctr"/>
            <a:r>
              <a:rPr lang="en-US" b="1" dirty="0">
                <a:solidFill>
                  <a:srgbClr val="3C2D70"/>
                </a:solidFill>
                <a:latin typeface="Segoe Print" panose="02000600000000000000" pitchFamily="2" charset="0"/>
                <a:cs typeface="Segoe UI Semibold" panose="020B0702040204020203" pitchFamily="34" charset="0"/>
              </a:rPr>
              <a:t>Back to UW in 2017 as a CS Prof!</a:t>
            </a:r>
            <a:endParaRPr lang="en-US" b="1" dirty="0">
              <a:solidFill>
                <a:srgbClr val="3C2D70"/>
              </a:solidFill>
              <a:latin typeface="Segoe Print" panose="02000600000000000000" pitchFamily="2" charset="0"/>
              <a:cs typeface="Segoe UI Light" panose="020B0502040204020203" pitchFamily="34" charset="0"/>
            </a:endParaRPr>
          </a:p>
        </p:txBody>
      </p:sp>
    </p:spTree>
    <p:extLst>
      <p:ext uri="{BB962C8B-B14F-4D97-AF65-F5344CB8AC3E}">
        <p14:creationId xmlns:p14="http://schemas.microsoft.com/office/powerpoint/2010/main" val="1670705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A61FAB-DB84-4478-8810-D7EA8703FEDF}"/>
              </a:ext>
            </a:extLst>
          </p:cNvPr>
          <p:cNvPicPr>
            <a:picLocks noChangeAspect="1"/>
          </p:cNvPicPr>
          <p:nvPr/>
        </p:nvPicPr>
        <p:blipFill>
          <a:blip r:embed="rId3"/>
          <a:stretch>
            <a:fillRect/>
          </a:stretch>
        </p:blipFill>
        <p:spPr>
          <a:xfrm>
            <a:off x="1990344" y="785741"/>
            <a:ext cx="8211311" cy="10650189"/>
          </a:xfrm>
          <a:prstGeom prst="rect">
            <a:avLst/>
          </a:prstGeom>
          <a:ln w="6350">
            <a:solidFill>
              <a:schemeClr val="bg1">
                <a:lumMod val="85000"/>
              </a:schemeClr>
            </a:solidFill>
          </a:ln>
        </p:spPr>
      </p:pic>
    </p:spTree>
    <p:extLst>
      <p:ext uri="{BB962C8B-B14F-4D97-AF65-F5344CB8AC3E}">
        <p14:creationId xmlns:p14="http://schemas.microsoft.com/office/powerpoint/2010/main" val="569621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C7619-323B-417A-8A77-81B449027282}"/>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E8BBDE45-BFFE-4762-A21C-822F58A2E52A}"/>
              </a:ext>
            </a:extLst>
          </p:cNvPr>
          <p:cNvSpPr>
            <a:spLocks noGrp="1"/>
          </p:cNvSpPr>
          <p:nvPr>
            <p:ph idx="1"/>
          </p:nvPr>
        </p:nvSpPr>
        <p:spPr>
          <a:xfrm>
            <a:off x="211821" y="1566350"/>
            <a:ext cx="11030801" cy="5063050"/>
          </a:xfrm>
        </p:spPr>
        <p:txBody>
          <a:bodyPr/>
          <a:lstStyle/>
          <a:p>
            <a:r>
              <a:rPr lang="en-US" dirty="0">
                <a:solidFill>
                  <a:schemeClr val="bg1">
                    <a:lumMod val="75000"/>
                  </a:schemeClr>
                </a:solidFill>
              </a:rPr>
              <a:t>How can we combine crowds + AI in new ways to improve sidewalk labeling efficacy and quality?</a:t>
            </a:r>
          </a:p>
          <a:p>
            <a:r>
              <a:rPr lang="en-US" dirty="0">
                <a:latin typeface="Segoe UI Semibold" panose="020B0702040204020203" pitchFamily="34" charset="0"/>
                <a:cs typeface="Segoe UI Semibold" panose="020B0702040204020203" pitchFamily="34" charset="0"/>
              </a:rPr>
              <a:t>How can these emerging, cross-city datasets enable new urban science research and advocacy tools? </a:t>
            </a:r>
          </a:p>
          <a:p>
            <a:r>
              <a:rPr lang="en-US" dirty="0">
                <a:solidFill>
                  <a:schemeClr val="bg1">
                    <a:lumMod val="75000"/>
                  </a:schemeClr>
                </a:solidFill>
              </a:rPr>
              <a:t>How is urban accessibility changing and where is it not?</a:t>
            </a:r>
          </a:p>
        </p:txBody>
      </p:sp>
      <p:sp>
        <p:nvSpPr>
          <p:cNvPr id="4" name="Content Placeholder 3">
            <a:extLst>
              <a:ext uri="{FF2B5EF4-FFF2-40B4-BE49-F238E27FC236}">
                <a16:creationId xmlns:a16="http://schemas.microsoft.com/office/drawing/2014/main" id="{443252CC-3B8D-4706-BBCC-3A967D200133}"/>
              </a:ext>
            </a:extLst>
          </p:cNvPr>
          <p:cNvSpPr>
            <a:spLocks noGrp="1"/>
          </p:cNvSpPr>
          <p:nvPr>
            <p:ph sz="quarter" idx="13"/>
          </p:nvPr>
        </p:nvSpPr>
        <p:spPr/>
        <p:txBody>
          <a:bodyPr/>
          <a:lstStyle/>
          <a:p>
            <a:r>
              <a:rPr lang="en-US" dirty="0"/>
              <a:t>SDSS’21 Urban accessibility</a:t>
            </a:r>
          </a:p>
          <a:p>
            <a:endParaRPr lang="en-US" dirty="0"/>
          </a:p>
        </p:txBody>
      </p:sp>
    </p:spTree>
    <p:extLst>
      <p:ext uri="{BB962C8B-B14F-4D97-AF65-F5344CB8AC3E}">
        <p14:creationId xmlns:p14="http://schemas.microsoft.com/office/powerpoint/2010/main" val="3750379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44949-DAF2-4CBA-92E8-7A08922867E2}"/>
              </a:ext>
            </a:extLst>
          </p:cNvPr>
          <p:cNvSpPr>
            <a:spLocks noGrp="1"/>
          </p:cNvSpPr>
          <p:nvPr>
            <p:ph type="title"/>
          </p:nvPr>
        </p:nvSpPr>
        <p:spPr>
          <a:xfrm>
            <a:off x="211822" y="492641"/>
            <a:ext cx="10642105" cy="708436"/>
          </a:xfrm>
        </p:spPr>
        <p:txBody>
          <a:bodyPr/>
          <a:lstStyle/>
          <a:p>
            <a:r>
              <a:rPr lang="en-US" dirty="0"/>
              <a:t>Support new urban science Explorations</a:t>
            </a:r>
          </a:p>
        </p:txBody>
      </p:sp>
      <p:sp>
        <p:nvSpPr>
          <p:cNvPr id="4" name="Content Placeholder 3">
            <a:extLst>
              <a:ext uri="{FF2B5EF4-FFF2-40B4-BE49-F238E27FC236}">
                <a16:creationId xmlns:a16="http://schemas.microsoft.com/office/drawing/2014/main" id="{7A033B8A-7F25-40A6-BEFC-7C63D06A4968}"/>
              </a:ext>
            </a:extLst>
          </p:cNvPr>
          <p:cNvSpPr>
            <a:spLocks noGrp="1"/>
          </p:cNvSpPr>
          <p:nvPr>
            <p:ph sz="quarter" idx="13"/>
          </p:nvPr>
        </p:nvSpPr>
        <p:spPr/>
        <p:txBody>
          <a:bodyPr/>
          <a:lstStyle/>
          <a:p>
            <a:r>
              <a:rPr lang="en-US" dirty="0"/>
              <a:t>Discussion</a:t>
            </a:r>
          </a:p>
        </p:txBody>
      </p:sp>
      <p:pic>
        <p:nvPicPr>
          <p:cNvPr id="5" name="Picture 4" descr="Heatmap of sidewalk accessibility problems in DC">
            <a:extLst>
              <a:ext uri="{FF2B5EF4-FFF2-40B4-BE49-F238E27FC236}">
                <a16:creationId xmlns:a16="http://schemas.microsoft.com/office/drawing/2014/main" id="{F4BEACE3-C73E-43A1-A561-10CB53B642E2}"/>
              </a:ext>
            </a:extLst>
          </p:cNvPr>
          <p:cNvPicPr>
            <a:picLocks noChangeAspect="1"/>
          </p:cNvPicPr>
          <p:nvPr/>
        </p:nvPicPr>
        <p:blipFill rotWithShape="1">
          <a:blip r:embed="rId3"/>
          <a:srcRect t="1886" b="11107"/>
          <a:stretch/>
        </p:blipFill>
        <p:spPr>
          <a:xfrm>
            <a:off x="211822" y="1304723"/>
            <a:ext cx="5642340" cy="3841435"/>
          </a:xfrm>
          <a:prstGeom prst="rect">
            <a:avLst/>
          </a:prstGeom>
        </p:spPr>
      </p:pic>
      <p:grpSp>
        <p:nvGrpSpPr>
          <p:cNvPr id="7" name="Group 6" descr="Legend for heatmap">
            <a:extLst>
              <a:ext uri="{FF2B5EF4-FFF2-40B4-BE49-F238E27FC236}">
                <a16:creationId xmlns:a16="http://schemas.microsoft.com/office/drawing/2014/main" id="{4E56F3D6-89DE-4BD2-A249-B8FE37369889}"/>
              </a:ext>
            </a:extLst>
          </p:cNvPr>
          <p:cNvGrpSpPr/>
          <p:nvPr/>
        </p:nvGrpSpPr>
        <p:grpSpPr>
          <a:xfrm>
            <a:off x="4482857" y="1448740"/>
            <a:ext cx="1274327" cy="377358"/>
            <a:chOff x="506683" y="5275033"/>
            <a:chExt cx="2351356" cy="815396"/>
          </a:xfrm>
        </p:grpSpPr>
        <p:sp>
          <p:nvSpPr>
            <p:cNvPr id="8" name="Rounded Rectangle 4">
              <a:extLst>
                <a:ext uri="{FF2B5EF4-FFF2-40B4-BE49-F238E27FC236}">
                  <a16:creationId xmlns:a16="http://schemas.microsoft.com/office/drawing/2014/main" id="{843E1771-F77B-4105-B04A-E3354270253B}"/>
                </a:ext>
              </a:extLst>
            </p:cNvPr>
            <p:cNvSpPr/>
            <p:nvPr/>
          </p:nvSpPr>
          <p:spPr>
            <a:xfrm>
              <a:off x="506683" y="5275033"/>
              <a:ext cx="2351356" cy="81539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white"/>
                </a:solidFill>
                <a:effectLst/>
                <a:uLnTx/>
                <a:uFillTx/>
                <a:latin typeface="Segoe Condensed" panose="020B0606040200020203" pitchFamily="34" charset="0"/>
                <a:ea typeface="+mn-ea"/>
                <a:cs typeface="+mn-cs"/>
              </a:endParaRPr>
            </a:p>
          </p:txBody>
        </p:sp>
        <p:sp>
          <p:nvSpPr>
            <p:cNvPr id="9" name="Rectangle 8">
              <a:extLst>
                <a:ext uri="{FF2B5EF4-FFF2-40B4-BE49-F238E27FC236}">
                  <a16:creationId xmlns:a16="http://schemas.microsoft.com/office/drawing/2014/main" id="{C1F85215-C28E-4127-8D61-BFA14F78672C}"/>
                </a:ext>
              </a:extLst>
            </p:cNvPr>
            <p:cNvSpPr/>
            <p:nvPr/>
          </p:nvSpPr>
          <p:spPr>
            <a:xfrm>
              <a:off x="747011" y="5375209"/>
              <a:ext cx="1958629" cy="130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prstClr val="black"/>
                  </a:solidFill>
                  <a:effectLst/>
                  <a:uLnTx/>
                  <a:uFillTx/>
                  <a:latin typeface="Segoe Condensed" panose="020B0606040200020203" pitchFamily="34" charset="0"/>
                  <a:ea typeface="SF Pro Display" pitchFamily="2" charset="0"/>
                  <a:cs typeface="+mn-cs"/>
                </a:rPr>
                <a:t>Problem Count</a:t>
              </a:r>
            </a:p>
          </p:txBody>
        </p:sp>
        <p:sp>
          <p:nvSpPr>
            <p:cNvPr id="10" name="Rectangle 9">
              <a:extLst>
                <a:ext uri="{FF2B5EF4-FFF2-40B4-BE49-F238E27FC236}">
                  <a16:creationId xmlns:a16="http://schemas.microsoft.com/office/drawing/2014/main" id="{B179A1A9-A28E-40CC-9007-CDCB9D5DCA1F}"/>
                </a:ext>
              </a:extLst>
            </p:cNvPr>
            <p:cNvSpPr/>
            <p:nvPr/>
          </p:nvSpPr>
          <p:spPr>
            <a:xfrm>
              <a:off x="747011" y="5576686"/>
              <a:ext cx="1962316" cy="163557"/>
            </a:xfrm>
            <a:prstGeom prst="rect">
              <a:avLst/>
            </a:prstGeom>
            <a:gradFill flip="none" rotWithShape="1">
              <a:gsLst>
                <a:gs pos="59000">
                  <a:srgbClr val="FFA17D"/>
                </a:gs>
                <a:gs pos="35000">
                  <a:srgbClr val="FF7551"/>
                </a:gs>
                <a:gs pos="14000">
                  <a:srgbClr val="FF4130"/>
                </a:gs>
                <a:gs pos="0">
                  <a:srgbClr val="DF1A20"/>
                </a:gs>
                <a:gs pos="76000">
                  <a:srgbClr val="FFCEB1"/>
                </a:gs>
                <a:gs pos="91000">
                  <a:srgbClr val="FFF6E7"/>
                </a:gs>
                <a:gs pos="100000">
                  <a:srgbClr val="FFFFFF"/>
                </a:gs>
              </a:gsLst>
              <a:lin ang="0" scaled="1"/>
              <a:tileRect/>
            </a:gradFill>
            <a:ln w="952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white"/>
                </a:solidFill>
                <a:effectLst/>
                <a:uLnTx/>
                <a:uFillTx/>
                <a:latin typeface="Segoe Condensed" panose="020B0606040200020203" pitchFamily="34" charset="0"/>
                <a:ea typeface="+mn-ea"/>
                <a:cs typeface="+mn-cs"/>
              </a:endParaRPr>
            </a:p>
          </p:txBody>
        </p:sp>
        <p:sp>
          <p:nvSpPr>
            <p:cNvPr id="11" name="Rectangle 10">
              <a:extLst>
                <a:ext uri="{FF2B5EF4-FFF2-40B4-BE49-F238E27FC236}">
                  <a16:creationId xmlns:a16="http://schemas.microsoft.com/office/drawing/2014/main" id="{C6DF557F-163A-44EF-9FC8-5BEA35CCBC75}"/>
                </a:ext>
              </a:extLst>
            </p:cNvPr>
            <p:cNvSpPr/>
            <p:nvPr/>
          </p:nvSpPr>
          <p:spPr>
            <a:xfrm>
              <a:off x="600296" y="5840158"/>
              <a:ext cx="507074" cy="809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 b="0" i="0" u="none" strike="noStrike" kern="1200" cap="none" spc="0" normalizeH="0" baseline="0" noProof="0" dirty="0">
                  <a:ln>
                    <a:noFill/>
                  </a:ln>
                  <a:solidFill>
                    <a:prstClr val="black"/>
                  </a:solidFill>
                  <a:effectLst/>
                  <a:uLnTx/>
                  <a:uFillTx/>
                  <a:latin typeface="Segoe Condensed" panose="020B0606040200020203" pitchFamily="34" charset="0"/>
                  <a:ea typeface="SF Pro Display" pitchFamily="2" charset="0"/>
                  <a:cs typeface="+mn-cs"/>
                </a:rPr>
                <a:t>Low</a:t>
              </a:r>
            </a:p>
          </p:txBody>
        </p:sp>
        <p:sp>
          <p:nvSpPr>
            <p:cNvPr id="12" name="Rectangle 11">
              <a:extLst>
                <a:ext uri="{FF2B5EF4-FFF2-40B4-BE49-F238E27FC236}">
                  <a16:creationId xmlns:a16="http://schemas.microsoft.com/office/drawing/2014/main" id="{B5DC9AB2-8B16-4B62-A7DF-04973A4AD2B4}"/>
                </a:ext>
              </a:extLst>
            </p:cNvPr>
            <p:cNvSpPr/>
            <p:nvPr/>
          </p:nvSpPr>
          <p:spPr>
            <a:xfrm>
              <a:off x="2341591" y="5840158"/>
              <a:ext cx="507074" cy="967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 b="0" i="0" u="none" strike="noStrike" kern="1200" cap="none" spc="0" normalizeH="0" baseline="0" noProof="0" dirty="0">
                  <a:ln>
                    <a:noFill/>
                  </a:ln>
                  <a:solidFill>
                    <a:prstClr val="black"/>
                  </a:solidFill>
                  <a:effectLst/>
                  <a:uLnTx/>
                  <a:uFillTx/>
                  <a:latin typeface="Segoe Condensed" panose="020B0606040200020203" pitchFamily="34" charset="0"/>
                  <a:ea typeface="SF Pro Display" pitchFamily="2" charset="0"/>
                  <a:cs typeface="+mn-cs"/>
                </a:rPr>
                <a:t>High</a:t>
              </a:r>
            </a:p>
          </p:txBody>
        </p:sp>
      </p:grpSp>
      <p:pic>
        <p:nvPicPr>
          <p:cNvPr id="10242" name="Picture 2" descr="Image">
            <a:extLst>
              <a:ext uri="{FF2B5EF4-FFF2-40B4-BE49-F238E27FC236}">
                <a16:creationId xmlns:a16="http://schemas.microsoft.com/office/drawing/2014/main" id="{997B2769-0808-4B21-AAF6-75546095848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608" t="20027" r="22942" b="9902"/>
          <a:stretch/>
        </p:blipFill>
        <p:spPr bwMode="auto">
          <a:xfrm>
            <a:off x="6096000" y="1304723"/>
            <a:ext cx="6002995" cy="384143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BA3AA29A-AED3-4C12-94E5-D01B0037DFE8}"/>
              </a:ext>
            </a:extLst>
          </p:cNvPr>
          <p:cNvSpPr txBox="1"/>
          <p:nvPr/>
        </p:nvSpPr>
        <p:spPr>
          <a:xfrm>
            <a:off x="211822" y="5143069"/>
            <a:ext cx="5642340" cy="1384995"/>
          </a:xfrm>
          <a:prstGeom prst="rect">
            <a:avLst/>
          </a:prstGeom>
          <a:noFill/>
        </p:spPr>
        <p:txBody>
          <a:bodyPr wrap="square" lIns="0" r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mn-cs"/>
              </a:rPr>
              <a:t>What are the geo-spatial patterns and key correlates of sidewalk accessibility?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mn-cs"/>
              </a:rPr>
              <a:t>How does accessible infrastructure correspond to racial and socio-economic factors? How do these patterns compare across cities?</a:t>
            </a:r>
          </a:p>
        </p:txBody>
      </p:sp>
      <p:sp>
        <p:nvSpPr>
          <p:cNvPr id="3" name="TextBox 2">
            <a:extLst>
              <a:ext uri="{FF2B5EF4-FFF2-40B4-BE49-F238E27FC236}">
                <a16:creationId xmlns:a16="http://schemas.microsoft.com/office/drawing/2014/main" id="{6A67C4FF-5EA7-4227-9B0D-90E9D85C924C}"/>
              </a:ext>
            </a:extLst>
          </p:cNvPr>
          <p:cNvSpPr txBox="1"/>
          <p:nvPr/>
        </p:nvSpPr>
        <p:spPr>
          <a:xfrm>
            <a:off x="6096000" y="5143524"/>
            <a:ext cx="6002994" cy="1384995"/>
          </a:xfrm>
          <a:prstGeom prst="rect">
            <a:avLst/>
          </a:prstGeom>
          <a:noFill/>
        </p:spPr>
        <p:txBody>
          <a:bodyPr wrap="square" lIns="0" r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mn-cs"/>
              </a:rPr>
              <a:t>What do sidewalks look like across cities and countries? How does accessibility vary and why? </a:t>
            </a:r>
            <a:br>
              <a:rPr kumimoji="0" lang="en-US" sz="2400" b="1" i="0" u="none" strike="noStrike" kern="1200" cap="none" spc="0" normalizeH="0" baseline="0" noProof="0" dirty="0">
                <a:ln>
                  <a:noFill/>
                </a:ln>
                <a:solidFill>
                  <a:prstClr val="black"/>
                </a:solidFill>
                <a:effectLst/>
                <a:uLnTx/>
                <a:uFillTx/>
                <a:latin typeface="Segoe Condensed" panose="020B0606040200020203" pitchFamily="34" charset="0"/>
                <a:ea typeface="+mn-ea"/>
                <a:cs typeface="+mn-cs"/>
              </a:rPr>
            </a:br>
            <a:r>
              <a:rPr kumimoji="0" lang="en-US" sz="18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mn-cs"/>
              </a:rPr>
              <a:t>How does sidewalk accessibility reflect the socio-cultural and-political context of that region?</a:t>
            </a:r>
          </a:p>
        </p:txBody>
      </p:sp>
    </p:spTree>
    <p:extLst>
      <p:ext uri="{BB962C8B-B14F-4D97-AF65-F5344CB8AC3E}">
        <p14:creationId xmlns:p14="http://schemas.microsoft.com/office/powerpoint/2010/main" val="3283537867"/>
      </p:ext>
    </p:extLst>
  </p:cSld>
  <p:clrMapOvr>
    <a:masterClrMapping/>
  </p:clrMapOvr>
  <mc:AlternateContent xmlns:mc="http://schemas.openxmlformats.org/markup-compatibility/2006" xmlns:p14="http://schemas.microsoft.com/office/powerpoint/2010/main">
    <mc:Choice Requires="p14">
      <p:transition spd="slow" p14:dur="2000" advTm="6817"/>
    </mc:Choice>
    <mc:Fallback xmlns="">
      <p:transition spd="slow" advTm="6817"/>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AutoShape 2">
            <a:extLst>
              <a:ext uri="{FF2B5EF4-FFF2-40B4-BE49-F238E27FC236}">
                <a16:creationId xmlns:a16="http://schemas.microsoft.com/office/drawing/2014/main" id="{6E862533-645A-4864-BC0B-9700BB53FE8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descr="A picture containing text, different&#10;&#10;Description automatically generated">
            <a:extLst>
              <a:ext uri="{FF2B5EF4-FFF2-40B4-BE49-F238E27FC236}">
                <a16:creationId xmlns:a16="http://schemas.microsoft.com/office/drawing/2014/main" id="{6D3F6B4B-6A1E-4EFF-859F-089D932FFF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9201" y="0"/>
            <a:ext cx="9453598" cy="6858000"/>
          </a:xfrm>
          <a:prstGeom prst="rect">
            <a:avLst/>
          </a:prstGeom>
        </p:spPr>
      </p:pic>
    </p:spTree>
    <p:extLst>
      <p:ext uri="{BB962C8B-B14F-4D97-AF65-F5344CB8AC3E}">
        <p14:creationId xmlns:p14="http://schemas.microsoft.com/office/powerpoint/2010/main" val="7136431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C7619-323B-417A-8A77-81B449027282}"/>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E8BBDE45-BFFE-4762-A21C-822F58A2E52A}"/>
              </a:ext>
            </a:extLst>
          </p:cNvPr>
          <p:cNvSpPr>
            <a:spLocks noGrp="1"/>
          </p:cNvSpPr>
          <p:nvPr>
            <p:ph idx="1"/>
          </p:nvPr>
        </p:nvSpPr>
        <p:spPr>
          <a:xfrm>
            <a:off x="211821" y="1566350"/>
            <a:ext cx="11030801" cy="5063050"/>
          </a:xfrm>
        </p:spPr>
        <p:txBody>
          <a:bodyPr/>
          <a:lstStyle/>
          <a:p>
            <a:r>
              <a:rPr lang="en-US" dirty="0">
                <a:solidFill>
                  <a:schemeClr val="bg1">
                    <a:lumMod val="75000"/>
                  </a:schemeClr>
                </a:solidFill>
              </a:rPr>
              <a:t>How can we combine crowds + AI in new ways to improve sidewalk labeling efficacy and quality?</a:t>
            </a:r>
          </a:p>
          <a:p>
            <a:r>
              <a:rPr lang="en-US" dirty="0">
                <a:solidFill>
                  <a:schemeClr val="bg1">
                    <a:lumMod val="75000"/>
                  </a:schemeClr>
                </a:solidFill>
              </a:rPr>
              <a:t>How can these emerging, cross-city datasets enable new urban science research and advocacy tools? </a:t>
            </a:r>
          </a:p>
          <a:p>
            <a:r>
              <a:rPr lang="en-US" dirty="0">
                <a:solidFill>
                  <a:schemeClr val="tx1"/>
                </a:solidFill>
                <a:latin typeface="Segoe UI Semibold" panose="020B0702040204020203" pitchFamily="34" charset="0"/>
                <a:cs typeface="Segoe UI Semibold" panose="020B0702040204020203" pitchFamily="34" charset="0"/>
              </a:rPr>
              <a:t>How is urban accessibility changing and where is it not?</a:t>
            </a:r>
          </a:p>
        </p:txBody>
      </p:sp>
      <p:sp>
        <p:nvSpPr>
          <p:cNvPr id="4" name="Content Placeholder 3">
            <a:extLst>
              <a:ext uri="{FF2B5EF4-FFF2-40B4-BE49-F238E27FC236}">
                <a16:creationId xmlns:a16="http://schemas.microsoft.com/office/drawing/2014/main" id="{443252CC-3B8D-4706-BBCC-3A967D200133}"/>
              </a:ext>
            </a:extLst>
          </p:cNvPr>
          <p:cNvSpPr>
            <a:spLocks noGrp="1"/>
          </p:cNvSpPr>
          <p:nvPr>
            <p:ph sz="quarter" idx="13"/>
          </p:nvPr>
        </p:nvSpPr>
        <p:spPr/>
        <p:txBody>
          <a:bodyPr/>
          <a:lstStyle/>
          <a:p>
            <a:r>
              <a:rPr lang="en-US" dirty="0"/>
              <a:t>SDSS’21 Urban accessibility</a:t>
            </a:r>
          </a:p>
          <a:p>
            <a:endParaRPr lang="en-US" dirty="0"/>
          </a:p>
        </p:txBody>
      </p:sp>
    </p:spTree>
    <p:extLst>
      <p:ext uri="{BB962C8B-B14F-4D97-AF65-F5344CB8AC3E}">
        <p14:creationId xmlns:p14="http://schemas.microsoft.com/office/powerpoint/2010/main" val="1755544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10;&#10;Description automatically generated">
            <a:extLst>
              <a:ext uri="{FF2B5EF4-FFF2-40B4-BE49-F238E27FC236}">
                <a16:creationId xmlns:a16="http://schemas.microsoft.com/office/drawing/2014/main" id="{3D95B4B7-F887-4AC3-95AF-62D9254161D1}"/>
              </a:ext>
            </a:extLst>
          </p:cNvPr>
          <p:cNvPicPr>
            <a:picLocks noChangeAspect="1"/>
          </p:cNvPicPr>
          <p:nvPr/>
        </p:nvPicPr>
        <p:blipFill>
          <a:blip r:embed="rId3"/>
          <a:stretch>
            <a:fillRect/>
          </a:stretch>
        </p:blipFill>
        <p:spPr>
          <a:xfrm>
            <a:off x="0" y="0"/>
            <a:ext cx="12188952" cy="6886103"/>
          </a:xfrm>
          <a:prstGeom prst="rect">
            <a:avLst/>
          </a:prstGeom>
        </p:spPr>
      </p:pic>
      <p:pic>
        <p:nvPicPr>
          <p:cNvPr id="17" name="Picture 16" descr="Graphical user interface, website&#10;&#10;Description automatically generated">
            <a:extLst>
              <a:ext uri="{FF2B5EF4-FFF2-40B4-BE49-F238E27FC236}">
                <a16:creationId xmlns:a16="http://schemas.microsoft.com/office/drawing/2014/main" id="{4C922311-6DEE-425A-98FC-BC3FA6EE5895}"/>
              </a:ext>
            </a:extLst>
          </p:cNvPr>
          <p:cNvPicPr>
            <a:picLocks noChangeAspect="1"/>
          </p:cNvPicPr>
          <p:nvPr/>
        </p:nvPicPr>
        <p:blipFill rotWithShape="1">
          <a:blip r:embed="rId4"/>
          <a:srcRect t="3148" b="82946"/>
          <a:stretch/>
        </p:blipFill>
        <p:spPr>
          <a:xfrm>
            <a:off x="1085801" y="928135"/>
            <a:ext cx="10263953" cy="1345165"/>
          </a:xfrm>
          <a:prstGeom prst="rect">
            <a:avLst/>
          </a:prstGeom>
        </p:spPr>
      </p:pic>
      <p:pic>
        <p:nvPicPr>
          <p:cNvPr id="18" name="Picture 17" descr="Graphical user interface, website&#10;&#10;Description automatically generated">
            <a:extLst>
              <a:ext uri="{FF2B5EF4-FFF2-40B4-BE49-F238E27FC236}">
                <a16:creationId xmlns:a16="http://schemas.microsoft.com/office/drawing/2014/main" id="{972586A8-C1FE-47DC-939E-B283A4516DC9}"/>
              </a:ext>
            </a:extLst>
          </p:cNvPr>
          <p:cNvPicPr>
            <a:picLocks noChangeAspect="1"/>
          </p:cNvPicPr>
          <p:nvPr/>
        </p:nvPicPr>
        <p:blipFill rotWithShape="1">
          <a:blip r:embed="rId4"/>
          <a:srcRect t="17905" b="75197"/>
          <a:stretch/>
        </p:blipFill>
        <p:spPr>
          <a:xfrm>
            <a:off x="1085801" y="1689100"/>
            <a:ext cx="10263953" cy="667267"/>
          </a:xfrm>
          <a:prstGeom prst="rect">
            <a:avLst/>
          </a:prstGeom>
        </p:spPr>
      </p:pic>
      <p:pic>
        <p:nvPicPr>
          <p:cNvPr id="19" name="Picture 18" descr="Graphical user interface, website&#10;&#10;Description automatically generated">
            <a:extLst>
              <a:ext uri="{FF2B5EF4-FFF2-40B4-BE49-F238E27FC236}">
                <a16:creationId xmlns:a16="http://schemas.microsoft.com/office/drawing/2014/main" id="{BD1F1B31-B1A7-41D5-ABAB-5DDB23A18FAC}"/>
              </a:ext>
            </a:extLst>
          </p:cNvPr>
          <p:cNvPicPr>
            <a:picLocks noChangeAspect="1"/>
          </p:cNvPicPr>
          <p:nvPr/>
        </p:nvPicPr>
        <p:blipFill rotWithShape="1">
          <a:blip r:embed="rId4"/>
          <a:srcRect l="6744" t="14680" r="73211" b="83664"/>
          <a:stretch/>
        </p:blipFill>
        <p:spPr>
          <a:xfrm>
            <a:off x="2311400" y="2259547"/>
            <a:ext cx="2016395" cy="157015"/>
          </a:xfrm>
          <a:prstGeom prst="rect">
            <a:avLst/>
          </a:prstGeom>
        </p:spPr>
      </p:pic>
      <p:sp>
        <p:nvSpPr>
          <p:cNvPr id="20" name="Rectangle 19">
            <a:extLst>
              <a:ext uri="{FF2B5EF4-FFF2-40B4-BE49-F238E27FC236}">
                <a16:creationId xmlns:a16="http://schemas.microsoft.com/office/drawing/2014/main" id="{6B6ED566-A5B7-4C17-9B1B-9EEE9B92F7F1}"/>
              </a:ext>
            </a:extLst>
          </p:cNvPr>
          <p:cNvSpPr/>
          <p:nvPr/>
        </p:nvSpPr>
        <p:spPr>
          <a:xfrm>
            <a:off x="2400300" y="2552700"/>
            <a:ext cx="7061200" cy="47065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picture containing website&#10;&#10;Description automatically generated">
            <a:extLst>
              <a:ext uri="{FF2B5EF4-FFF2-40B4-BE49-F238E27FC236}">
                <a16:creationId xmlns:a16="http://schemas.microsoft.com/office/drawing/2014/main" id="{A30C4233-0A06-471F-A008-76F077F90935}"/>
              </a:ext>
            </a:extLst>
          </p:cNvPr>
          <p:cNvPicPr>
            <a:picLocks noChangeAspect="1"/>
          </p:cNvPicPr>
          <p:nvPr/>
        </p:nvPicPr>
        <p:blipFill rotWithShape="1">
          <a:blip r:embed="rId5"/>
          <a:srcRect t="28148"/>
          <a:stretch/>
        </p:blipFill>
        <p:spPr>
          <a:xfrm>
            <a:off x="2196660" y="2622550"/>
            <a:ext cx="7468479" cy="4203615"/>
          </a:xfrm>
          <a:prstGeom prst="rect">
            <a:avLst/>
          </a:prstGeom>
        </p:spPr>
      </p:pic>
    </p:spTree>
    <p:extLst>
      <p:ext uri="{BB962C8B-B14F-4D97-AF65-F5344CB8AC3E}">
        <p14:creationId xmlns:p14="http://schemas.microsoft.com/office/powerpoint/2010/main" val="41479001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D78A31-9227-48B9-830C-1C57D18C81AC}"/>
              </a:ext>
            </a:extLst>
          </p:cNvPr>
          <p:cNvPicPr>
            <a:picLocks noChangeAspect="1"/>
          </p:cNvPicPr>
          <p:nvPr/>
        </p:nvPicPr>
        <p:blipFill>
          <a:blip r:embed="rId3"/>
          <a:stretch>
            <a:fillRect/>
          </a:stretch>
        </p:blipFill>
        <p:spPr>
          <a:xfrm>
            <a:off x="222637" y="1533111"/>
            <a:ext cx="3268268" cy="4012897"/>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6" name="Picture 5" descr="The figure shows a screenshot of Prototype 1 (P1) &quot;Single View&quot;, which has a thumbnail of time-series images dating from May 2019 to June 2008 of a particular street corner in Seattle (the images are from Google Street View). Below the thumbnails is a large labeling interface with the September 2016 time shot selected and two curb ramps labeled by humans. The ramps also have red dots indicating that the computer vision subsystem also detected them.">
            <a:extLst>
              <a:ext uri="{FF2B5EF4-FFF2-40B4-BE49-F238E27FC236}">
                <a16:creationId xmlns:a16="http://schemas.microsoft.com/office/drawing/2014/main" id="{2986F127-4DE6-4152-BA20-19CD0AE7E925}"/>
              </a:ext>
            </a:extLst>
          </p:cNvPr>
          <p:cNvPicPr>
            <a:picLocks noChangeAspect="1"/>
          </p:cNvPicPr>
          <p:nvPr/>
        </p:nvPicPr>
        <p:blipFill>
          <a:blip r:embed="rId4"/>
          <a:stretch>
            <a:fillRect/>
          </a:stretch>
        </p:blipFill>
        <p:spPr>
          <a:xfrm>
            <a:off x="4094738" y="1194084"/>
            <a:ext cx="3749040" cy="2124357"/>
          </a:xfrm>
          <a:prstGeom prst="rect">
            <a:avLst/>
          </a:prstGeom>
        </p:spPr>
      </p:pic>
      <p:sp>
        <p:nvSpPr>
          <p:cNvPr id="7" name="TextBox 6">
            <a:extLst>
              <a:ext uri="{FF2B5EF4-FFF2-40B4-BE49-F238E27FC236}">
                <a16:creationId xmlns:a16="http://schemas.microsoft.com/office/drawing/2014/main" id="{03AE7249-1CA6-46EB-B354-170160F4BC12}"/>
              </a:ext>
            </a:extLst>
          </p:cNvPr>
          <p:cNvSpPr txBox="1"/>
          <p:nvPr/>
        </p:nvSpPr>
        <p:spPr>
          <a:xfrm>
            <a:off x="4950390" y="234549"/>
            <a:ext cx="190972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Prototype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Single View</a:t>
            </a:r>
          </a:p>
        </p:txBody>
      </p:sp>
      <p:pic>
        <p:nvPicPr>
          <p:cNvPr id="8" name="Picture 7" descr="This figure shows a screenshot of Prototype 2 &quot;Grid View&quot;, which is similar to P1 but has the thumbnails arranged in a 3x3 grid (so each thumbnail is larger). The screenshot shows a single corner in Seattle being labeled for curb ramps from May 2019 to June 2008. In June 2008, there were no curb ramps but a single ramp was added in July 2011 and then two more in July 2018">
            <a:extLst>
              <a:ext uri="{FF2B5EF4-FFF2-40B4-BE49-F238E27FC236}">
                <a16:creationId xmlns:a16="http://schemas.microsoft.com/office/drawing/2014/main" id="{7056B76A-4E69-41C5-AA5E-E20EF951E165}"/>
              </a:ext>
            </a:extLst>
          </p:cNvPr>
          <p:cNvPicPr>
            <a:picLocks noChangeAspect="1"/>
          </p:cNvPicPr>
          <p:nvPr/>
        </p:nvPicPr>
        <p:blipFill>
          <a:blip r:embed="rId5"/>
          <a:stretch>
            <a:fillRect/>
          </a:stretch>
        </p:blipFill>
        <p:spPr>
          <a:xfrm>
            <a:off x="4094738" y="4498827"/>
            <a:ext cx="3749040" cy="1336033"/>
          </a:xfrm>
          <a:prstGeom prst="rect">
            <a:avLst/>
          </a:prstGeom>
        </p:spPr>
      </p:pic>
      <p:sp>
        <p:nvSpPr>
          <p:cNvPr id="9" name="TextBox 8">
            <a:extLst>
              <a:ext uri="{FF2B5EF4-FFF2-40B4-BE49-F238E27FC236}">
                <a16:creationId xmlns:a16="http://schemas.microsoft.com/office/drawing/2014/main" id="{A71429F3-75A3-42B4-B074-8B10EA396734}"/>
              </a:ext>
            </a:extLst>
          </p:cNvPr>
          <p:cNvSpPr txBox="1"/>
          <p:nvPr/>
        </p:nvSpPr>
        <p:spPr>
          <a:xfrm>
            <a:off x="5037174" y="3539560"/>
            <a:ext cx="190972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Prototype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Grid View</a:t>
            </a:r>
          </a:p>
        </p:txBody>
      </p:sp>
      <p:pic>
        <p:nvPicPr>
          <p:cNvPr id="10" name="Picture 9" descr="The figure shows a screenshot of the Prototype (P3) &quot;Panorama View&quot; interface, which unlike P1 and P2 shows full panorama views of an entire street section (so, all four corners). This particular screenshot shows May 2019 to June 2008 with yellow curb ramp labels (applied by humans) and red dots (by the computer-vision subsystem)">
            <a:extLst>
              <a:ext uri="{FF2B5EF4-FFF2-40B4-BE49-F238E27FC236}">
                <a16:creationId xmlns:a16="http://schemas.microsoft.com/office/drawing/2014/main" id="{0ED209C7-E869-43EE-94D3-4EFB91F8A2A5}"/>
              </a:ext>
            </a:extLst>
          </p:cNvPr>
          <p:cNvPicPr>
            <a:picLocks noChangeAspect="1"/>
          </p:cNvPicPr>
          <p:nvPr/>
        </p:nvPicPr>
        <p:blipFill rotWithShape="1">
          <a:blip r:embed="rId6"/>
          <a:srcRect t="-1" b="1230"/>
          <a:stretch/>
        </p:blipFill>
        <p:spPr bwMode="auto">
          <a:xfrm>
            <a:off x="8220323" y="2504285"/>
            <a:ext cx="3749040" cy="1849429"/>
          </a:xfrm>
          <a:prstGeom prst="rect">
            <a:avLst/>
          </a:prstGeom>
          <a:ln>
            <a:noFill/>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476B013E-B718-42B1-BE6B-F40E18547A60}"/>
              </a:ext>
            </a:extLst>
          </p:cNvPr>
          <p:cNvSpPr txBox="1"/>
          <p:nvPr/>
        </p:nvSpPr>
        <p:spPr>
          <a:xfrm>
            <a:off x="8741489" y="1562034"/>
            <a:ext cx="257869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Prototype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Panorama View</a:t>
            </a:r>
          </a:p>
        </p:txBody>
      </p:sp>
    </p:spTree>
    <p:extLst>
      <p:ext uri="{BB962C8B-B14F-4D97-AF65-F5344CB8AC3E}">
        <p14:creationId xmlns:p14="http://schemas.microsoft.com/office/powerpoint/2010/main" val="42775998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62A1BD9-0766-4229-8927-D1A94B61FA0F}"/>
              </a:ext>
            </a:extLst>
          </p:cNvPr>
          <p:cNvGrpSpPr/>
          <p:nvPr/>
        </p:nvGrpSpPr>
        <p:grpSpPr>
          <a:xfrm>
            <a:off x="-2433099" y="-2091981"/>
            <a:ext cx="14625099" cy="8949982"/>
            <a:chOff x="-483354" y="-469901"/>
            <a:chExt cx="12673830" cy="7755883"/>
          </a:xfrm>
        </p:grpSpPr>
        <p:pic>
          <p:nvPicPr>
            <p:cNvPr id="10" name="Picture 9">
              <a:extLst>
                <a:ext uri="{FF2B5EF4-FFF2-40B4-BE49-F238E27FC236}">
                  <a16:creationId xmlns:a16="http://schemas.microsoft.com/office/drawing/2014/main" id="{D251CD87-03E1-41AF-A6A5-A5922173C7D7}"/>
                </a:ext>
              </a:extLst>
            </p:cNvPr>
            <p:cNvPicPr>
              <a:picLocks noChangeAspect="1"/>
            </p:cNvPicPr>
            <p:nvPr/>
          </p:nvPicPr>
          <p:blipFill>
            <a:blip r:embed="rId3"/>
            <a:stretch>
              <a:fillRect/>
            </a:stretch>
          </p:blipFill>
          <p:spPr>
            <a:xfrm>
              <a:off x="-483354" y="-469901"/>
              <a:ext cx="12673830" cy="7327901"/>
            </a:xfrm>
            <a:prstGeom prst="rect">
              <a:avLst/>
            </a:prstGeom>
          </p:spPr>
        </p:pic>
        <p:pic>
          <p:nvPicPr>
            <p:cNvPr id="19" name="Picture 18">
              <a:extLst>
                <a:ext uri="{FF2B5EF4-FFF2-40B4-BE49-F238E27FC236}">
                  <a16:creationId xmlns:a16="http://schemas.microsoft.com/office/drawing/2014/main" id="{663F54D5-5AC7-4991-B06C-A78D3A96588F}"/>
                </a:ext>
              </a:extLst>
            </p:cNvPr>
            <p:cNvPicPr>
              <a:picLocks noChangeAspect="1"/>
            </p:cNvPicPr>
            <p:nvPr/>
          </p:nvPicPr>
          <p:blipFill rotWithShape="1">
            <a:blip r:embed="rId3"/>
            <a:srcRect t="97198"/>
            <a:stretch/>
          </p:blipFill>
          <p:spPr>
            <a:xfrm>
              <a:off x="-483354" y="6652695"/>
              <a:ext cx="12673830" cy="633287"/>
            </a:xfrm>
            <a:prstGeom prst="rect">
              <a:avLst/>
            </a:prstGeom>
          </p:spPr>
        </p:pic>
      </p:grpSp>
      <p:pic>
        <p:nvPicPr>
          <p:cNvPr id="22" name="Picture 21" descr="Image">
            <a:extLst>
              <a:ext uri="{FF2B5EF4-FFF2-40B4-BE49-F238E27FC236}">
                <a16:creationId xmlns:a16="http://schemas.microsoft.com/office/drawing/2014/main" id="{9F495873-E7BF-4CF4-95F5-79FBED7CF2D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161158" y="-1782723"/>
            <a:ext cx="6915150" cy="4657725"/>
          </a:xfrm>
          <a:prstGeom prst="rect">
            <a:avLst/>
          </a:prstGeom>
          <a:noFill/>
          <a:ln>
            <a:noFill/>
          </a:ln>
        </p:spPr>
      </p:pic>
      <p:pic>
        <p:nvPicPr>
          <p:cNvPr id="1026" name="Picture 2" descr="Liga Peatonal – Ciudades para todas y todos">
            <a:extLst>
              <a:ext uri="{FF2B5EF4-FFF2-40B4-BE49-F238E27FC236}">
                <a16:creationId xmlns:a16="http://schemas.microsoft.com/office/drawing/2014/main" id="{20F80E25-5584-414C-BEAC-13D4A95755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79585" y="4431188"/>
            <a:ext cx="675207" cy="6752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FA6ADB37-696D-4436-AAB5-6493F51182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420402" y="3896137"/>
            <a:ext cx="611163" cy="611163"/>
          </a:xfrm>
          <a:prstGeom prst="rect">
            <a:avLst/>
          </a:prstGeom>
          <a:effectLst>
            <a:glow rad="12700">
              <a:schemeClr val="accent3">
                <a:satMod val="175000"/>
                <a:alpha val="70000"/>
              </a:schemeClr>
            </a:glow>
          </a:effectLst>
        </p:spPr>
      </p:pic>
      <p:pic>
        <p:nvPicPr>
          <p:cNvPr id="14" name="Picture 13">
            <a:extLst>
              <a:ext uri="{FF2B5EF4-FFF2-40B4-BE49-F238E27FC236}">
                <a16:creationId xmlns:a16="http://schemas.microsoft.com/office/drawing/2014/main" id="{A403EAFC-2E73-4D99-8929-E24B1596DD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354792" y="6662581"/>
            <a:ext cx="1783084" cy="1783084"/>
          </a:xfrm>
          <a:prstGeom prst="rect">
            <a:avLst/>
          </a:prstGeom>
        </p:spPr>
      </p:pic>
      <p:grpSp>
        <p:nvGrpSpPr>
          <p:cNvPr id="2" name="Group 1">
            <a:extLst>
              <a:ext uri="{FF2B5EF4-FFF2-40B4-BE49-F238E27FC236}">
                <a16:creationId xmlns:a16="http://schemas.microsoft.com/office/drawing/2014/main" id="{12146C5A-C591-41B1-9D81-1D925F1F4CAC}"/>
              </a:ext>
            </a:extLst>
          </p:cNvPr>
          <p:cNvGrpSpPr/>
          <p:nvPr/>
        </p:nvGrpSpPr>
        <p:grpSpPr>
          <a:xfrm>
            <a:off x="1524" y="6087484"/>
            <a:ext cx="12190476" cy="770515"/>
            <a:chOff x="1524" y="5918200"/>
            <a:chExt cx="14868762" cy="939800"/>
          </a:xfrm>
        </p:grpSpPr>
        <p:sp>
          <p:nvSpPr>
            <p:cNvPr id="11" name="Rectangle 10"/>
            <p:cNvSpPr/>
            <p:nvPr/>
          </p:nvSpPr>
          <p:spPr>
            <a:xfrm>
              <a:off x="1524" y="5918200"/>
              <a:ext cx="14868762" cy="939800"/>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9276" y="6062615"/>
              <a:ext cx="772423" cy="684947"/>
            </a:xfrm>
            <a:prstGeom prst="rect">
              <a:avLst/>
            </a:prstGeom>
          </p:spPr>
        </p:pic>
        <p:pic>
          <p:nvPicPr>
            <p:cNvPr id="20" name="Picture 19">
              <a:extLst>
                <a:ext uri="{FF2B5EF4-FFF2-40B4-BE49-F238E27FC236}">
                  <a16:creationId xmlns:a16="http://schemas.microsoft.com/office/drawing/2014/main" id="{0385D232-6B4D-429A-94BC-EE49A7C04D1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45028"/>
            <a:stretch/>
          </p:blipFill>
          <p:spPr>
            <a:xfrm>
              <a:off x="12769836" y="6165236"/>
              <a:ext cx="1867529" cy="505048"/>
            </a:xfrm>
            <a:prstGeom prst="rect">
              <a:avLst/>
            </a:prstGeom>
          </p:spPr>
        </p:pic>
        <p:pic>
          <p:nvPicPr>
            <p:cNvPr id="21" name="Picture 20" descr="A picture containing object&#10;&#10;Description generated with very high confidence">
              <a:extLst>
                <a:ext uri="{FF2B5EF4-FFF2-40B4-BE49-F238E27FC236}">
                  <a16:creationId xmlns:a16="http://schemas.microsoft.com/office/drawing/2014/main" id="{7C6DA9EF-B643-4A91-9513-39ACDD1D3325}"/>
                </a:ext>
              </a:extLst>
            </p:cNvPr>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832080" y="6227986"/>
              <a:ext cx="3331505" cy="354206"/>
            </a:xfrm>
            <a:prstGeom prst="rect">
              <a:avLst/>
            </a:prstGeom>
          </p:spPr>
        </p:pic>
      </p:grpSp>
      <p:sp>
        <p:nvSpPr>
          <p:cNvPr id="23" name="TextBox 22">
            <a:extLst>
              <a:ext uri="{FF2B5EF4-FFF2-40B4-BE49-F238E27FC236}">
                <a16:creationId xmlns:a16="http://schemas.microsoft.com/office/drawing/2014/main" id="{C50961B5-ED8F-47D9-AA69-144268D52162}"/>
              </a:ext>
            </a:extLst>
          </p:cNvPr>
          <p:cNvSpPr txBox="1"/>
          <p:nvPr/>
        </p:nvSpPr>
        <p:spPr>
          <a:xfrm>
            <a:off x="6995279" y="3478443"/>
            <a:ext cx="4240189" cy="1446550"/>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a:noFill/>
                </a:ln>
                <a:solidFill>
                  <a:prstClr val="white"/>
                </a:solidFill>
                <a:effectLst/>
                <a:uLnTx/>
                <a:uFillTx/>
                <a:latin typeface="Bebas Neue" panose="020B0606020202050201" pitchFamily="34" charset="0"/>
                <a:ea typeface="+mn-ea"/>
                <a:cs typeface="Segoe UI Semibold" panose="020B0702040204020203" pitchFamily="34" charset="0"/>
              </a:rPr>
              <a:t>Thank you!</a:t>
            </a:r>
            <a:endParaRPr kumimoji="0" lang="en-US" sz="16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24" name="TextBox 23">
            <a:extLst>
              <a:ext uri="{FF2B5EF4-FFF2-40B4-BE49-F238E27FC236}">
                <a16:creationId xmlns:a16="http://schemas.microsoft.com/office/drawing/2014/main" id="{1BDCEDAB-321D-4B72-B0A4-6ED2EF25F421}"/>
              </a:ext>
            </a:extLst>
          </p:cNvPr>
          <p:cNvSpPr txBox="1"/>
          <p:nvPr/>
        </p:nvSpPr>
        <p:spPr>
          <a:xfrm>
            <a:off x="7091750" y="4564612"/>
            <a:ext cx="358321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bg1">
                    <a:lumMod val="95000"/>
                  </a:schemeClr>
                </a:solidFill>
                <a:effectLst/>
                <a:uLnTx/>
                <a:uFillTx/>
                <a:latin typeface="Segoe UI Light" panose="020B0502040204020203" pitchFamily="34" charset="0"/>
                <a:ea typeface="+mn-ea"/>
                <a:cs typeface="Segoe UI Light" panose="020B0502040204020203" pitchFamily="34" charset="0"/>
              </a:rPr>
              <a:t>Jon E. Froehlich | </a:t>
            </a:r>
            <a:r>
              <a:rPr kumimoji="0" lang="en-US" sz="1800" b="0" i="0" u="none" strike="noStrike" kern="1200" cap="none" spc="0" normalizeH="0" baseline="0" noProof="0" dirty="0">
                <a:ln>
                  <a:noFill/>
                </a:ln>
                <a:solidFill>
                  <a:schemeClr val="bg1">
                    <a:lumMod val="95000"/>
                  </a:schemeClr>
                </a:solidFill>
                <a:effectLst/>
                <a:uLnTx/>
                <a:uFillTx/>
                <a:latin typeface="Segoe UI Light" panose="020B0502040204020203" pitchFamily="34" charset="0"/>
                <a:ea typeface="+mn-ea"/>
                <a:cs typeface="Segoe UI Light" panose="020B0502040204020203" pitchFamily="34" charset="0"/>
                <a:hlinkClick r:id="rId12">
                  <a:extLst>
                    <a:ext uri="{A12FA001-AC4F-418D-AE19-62706E023703}">
                      <ahyp:hlinkClr xmlns:ahyp="http://schemas.microsoft.com/office/drawing/2018/hyperlinkcolor" val="tx"/>
                    </a:ext>
                  </a:extLst>
                </a:hlinkClick>
              </a:rPr>
              <a:t>jonf@cs.uw.edu</a:t>
            </a:r>
            <a:endParaRPr kumimoji="0" lang="en-US" sz="1800" b="0" i="0" u="none" strike="noStrike" kern="1200" cap="none" spc="0" normalizeH="0" baseline="0" noProof="0" dirty="0">
              <a:ln>
                <a:noFill/>
              </a:ln>
              <a:solidFill>
                <a:schemeClr val="bg1">
                  <a:lumMod val="95000"/>
                </a:schemeClr>
              </a:solidFill>
              <a:effectLst/>
              <a:uLnTx/>
              <a:uFillTx/>
              <a:latin typeface="Segoe UI Light" panose="020B0502040204020203" pitchFamily="34" charset="0"/>
              <a:ea typeface="+mn-ea"/>
              <a:cs typeface="Segoe UI Light"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lumMod val="95000"/>
                  </a:schemeClr>
                </a:solidFill>
                <a:latin typeface="Segoe UI Light" panose="020B0502040204020203" pitchFamily="34" charset="0"/>
                <a:cs typeface="Segoe UI Light" panose="020B0502040204020203" pitchFamily="34" charset="0"/>
              </a:rPr>
              <a:t>Visit </a:t>
            </a:r>
            <a:r>
              <a:rPr lang="en-US" dirty="0">
                <a:solidFill>
                  <a:schemeClr val="bg1">
                    <a:lumMod val="95000"/>
                  </a:schemeClr>
                </a:solidFill>
                <a:latin typeface="Segoe UI Light" panose="020B0502040204020203" pitchFamily="34" charset="0"/>
                <a:cs typeface="Segoe UI Light" panose="020B0502040204020203" pitchFamily="34" charset="0"/>
                <a:hlinkClick r:id="rId13">
                  <a:extLst>
                    <a:ext uri="{A12FA001-AC4F-418D-AE19-62706E023703}">
                      <ahyp:hlinkClr xmlns:ahyp="http://schemas.microsoft.com/office/drawing/2018/hyperlinkcolor" val="tx"/>
                    </a:ext>
                  </a:extLst>
                </a:hlinkClick>
              </a:rPr>
              <a:t>http://projectsidewalk.org/</a:t>
            </a:r>
            <a:r>
              <a:rPr lang="en-US" dirty="0">
                <a:solidFill>
                  <a:schemeClr val="bg1">
                    <a:lumMod val="95000"/>
                  </a:schemeClr>
                </a:solidFill>
                <a:latin typeface="Segoe UI Light" panose="020B0502040204020203" pitchFamily="34" charset="0"/>
                <a:cs typeface="Segoe UI Light" panose="020B0502040204020203" pitchFamily="34" charset="0"/>
              </a:rPr>
              <a:t> </a:t>
            </a:r>
            <a:endParaRPr kumimoji="0" lang="en-US" sz="1800" b="0" i="0" u="none" strike="noStrike" kern="1200" cap="none" spc="0" normalizeH="0" baseline="0" noProof="0" dirty="0">
              <a:ln>
                <a:noFill/>
              </a:ln>
              <a:solidFill>
                <a:schemeClr val="bg1">
                  <a:lumMod val="95000"/>
                </a:schemeClr>
              </a:solidFill>
              <a:effectLst/>
              <a:uLnTx/>
              <a:uFillTx/>
              <a:latin typeface="Segoe UI Light" panose="020B0502040204020203" pitchFamily="34" charset="0"/>
              <a:ea typeface="+mn-ea"/>
              <a:cs typeface="Segoe UI Light" panose="020B0502040204020203" pitchFamily="34" charset="0"/>
            </a:endParaRPr>
          </a:p>
        </p:txBody>
      </p:sp>
      <p:pic>
        <p:nvPicPr>
          <p:cNvPr id="27" name="Picture 26" descr="Text&#10;&#10;Description automatically generated">
            <a:extLst>
              <a:ext uri="{FF2B5EF4-FFF2-40B4-BE49-F238E27FC236}">
                <a16:creationId xmlns:a16="http://schemas.microsoft.com/office/drawing/2014/main" id="{3496CDF7-09C1-4E9D-B502-9331B1EBB262}"/>
              </a:ext>
            </a:extLst>
          </p:cNvPr>
          <p:cNvPicPr>
            <a:picLocks noChangeAspect="1"/>
          </p:cNvPicPr>
          <p:nvPr/>
        </p:nvPicPr>
        <p:blipFill rotWithShape="1">
          <a:blip r:embed="rId14">
            <a:extLst>
              <a:ext uri="{28A0092B-C50C-407E-A947-70E740481C1C}">
                <a14:useLocalDpi xmlns:a14="http://schemas.microsoft.com/office/drawing/2010/main" val="0"/>
              </a:ext>
            </a:extLst>
          </a:blip>
          <a:srcRect b="44669"/>
          <a:stretch/>
        </p:blipFill>
        <p:spPr>
          <a:xfrm>
            <a:off x="3076737" y="6118648"/>
            <a:ext cx="1418351" cy="585448"/>
          </a:xfrm>
          <a:prstGeom prst="rect">
            <a:avLst/>
          </a:prstGeom>
        </p:spPr>
      </p:pic>
    </p:spTree>
    <p:extLst>
      <p:ext uri="{BB962C8B-B14F-4D97-AF65-F5344CB8AC3E}">
        <p14:creationId xmlns:p14="http://schemas.microsoft.com/office/powerpoint/2010/main" val="3197641762"/>
      </p:ext>
    </p:extLst>
  </p:cSld>
  <p:clrMapOvr>
    <a:masterClrMapping/>
  </p:clrMapOvr>
  <mc:AlternateContent xmlns:mc="http://schemas.openxmlformats.org/markup-compatibility/2006" xmlns:p14="http://schemas.microsoft.com/office/powerpoint/2010/main">
    <mc:Choice Requires="p14">
      <p:transition spd="slow" p14:dur="2000" advTm="6006"/>
    </mc:Choice>
    <mc:Fallback xmlns="">
      <p:transition spd="slow" advTm="600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A36CC48C-A7F1-487C-9ED3-D0813C150288}"/>
              </a:ext>
            </a:extLst>
          </p:cNvPr>
          <p:cNvGrpSpPr/>
          <p:nvPr/>
        </p:nvGrpSpPr>
        <p:grpSpPr>
          <a:xfrm>
            <a:off x="163103" y="1306303"/>
            <a:ext cx="11843655" cy="4355028"/>
            <a:chOff x="163104" y="1616402"/>
            <a:chExt cx="11352556" cy="4174446"/>
          </a:xfrm>
        </p:grpSpPr>
        <p:pic>
          <p:nvPicPr>
            <p:cNvPr id="6" name="Picture 5">
              <a:extLst>
                <a:ext uri="{FF2B5EF4-FFF2-40B4-BE49-F238E27FC236}">
                  <a16:creationId xmlns:a16="http://schemas.microsoft.com/office/drawing/2014/main" id="{8FFB33CA-6C69-4FE8-9137-C6E5D1B8E4D3}"/>
                </a:ext>
              </a:extLst>
            </p:cNvPr>
            <p:cNvPicPr>
              <a:picLocks noChangeAspect="1"/>
            </p:cNvPicPr>
            <p:nvPr/>
          </p:nvPicPr>
          <p:blipFill rotWithShape="1">
            <a:blip r:embed="rId3"/>
            <a:srcRect l="6279" r="4241"/>
            <a:stretch/>
          </p:blipFill>
          <p:spPr>
            <a:xfrm>
              <a:off x="163104" y="1616403"/>
              <a:ext cx="2207736" cy="3780253"/>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EE109947-41A5-46AE-A54C-1C109D3900E8}"/>
                </a:ext>
              </a:extLst>
            </p:cNvPr>
            <p:cNvPicPr>
              <a:picLocks noChangeAspect="1"/>
            </p:cNvPicPr>
            <p:nvPr/>
          </p:nvPicPr>
          <p:blipFill>
            <a:blip r:embed="rId4"/>
            <a:stretch>
              <a:fillRect/>
            </a:stretch>
          </p:blipFill>
          <p:spPr>
            <a:xfrm>
              <a:off x="2556904" y="1616402"/>
              <a:ext cx="2906959" cy="3780254"/>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D83EFB66-53F5-491D-92F7-676E8E276796}"/>
                </a:ext>
              </a:extLst>
            </p:cNvPr>
            <p:cNvPicPr>
              <a:picLocks noChangeAspect="1"/>
            </p:cNvPicPr>
            <p:nvPr/>
          </p:nvPicPr>
          <p:blipFill rotWithShape="1">
            <a:blip r:embed="rId5"/>
            <a:srcRect l="3289" r="3583"/>
            <a:stretch/>
          </p:blipFill>
          <p:spPr>
            <a:xfrm>
              <a:off x="5652753" y="1616402"/>
              <a:ext cx="2719346" cy="3780254"/>
            </a:xfrm>
            <a:prstGeom prst="rect">
              <a:avLst/>
            </a:prstGeom>
            <a:ln>
              <a:solidFill>
                <a:schemeClr val="bg1">
                  <a:lumMod val="75000"/>
                </a:schemeClr>
              </a:solidFill>
            </a:ln>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2CB52F97-5ABF-471B-B79E-133F95076E46}"/>
                </a:ext>
              </a:extLst>
            </p:cNvPr>
            <p:cNvPicPr>
              <a:picLocks noChangeAspect="1"/>
            </p:cNvPicPr>
            <p:nvPr/>
          </p:nvPicPr>
          <p:blipFill rotWithShape="1">
            <a:blip r:embed="rId6"/>
            <a:srcRect l="3036" r="3516"/>
            <a:stretch/>
          </p:blipFill>
          <p:spPr>
            <a:xfrm>
              <a:off x="8557774" y="1616402"/>
              <a:ext cx="2957886" cy="3780254"/>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16" name="TextBox 15">
              <a:extLst>
                <a:ext uri="{FF2B5EF4-FFF2-40B4-BE49-F238E27FC236}">
                  <a16:creationId xmlns:a16="http://schemas.microsoft.com/office/drawing/2014/main" id="{181F5627-AC3C-420E-80FF-E669BEAF40C9}"/>
                </a:ext>
              </a:extLst>
            </p:cNvPr>
            <p:cNvSpPr txBox="1"/>
            <p:nvPr/>
          </p:nvSpPr>
          <p:spPr>
            <a:xfrm>
              <a:off x="163104" y="5475121"/>
              <a:ext cx="1761111" cy="307777"/>
            </a:xfrm>
            <a:prstGeom prst="rect">
              <a:avLst/>
            </a:prstGeom>
            <a:noFill/>
          </p:spPr>
          <p:txBody>
            <a:bodyPr wrap="square" lIns="0" tIns="45720" rIns="0" bIns="45720" rtlCol="0">
              <a:spAutoFit/>
            </a:bodyPr>
            <a:lstStyle/>
            <a:p>
              <a:pPr algn="l"/>
              <a:r>
                <a:rPr lang="en-US" sz="1400" i="0" dirty="0">
                  <a:solidFill>
                    <a:srgbClr val="000000"/>
                  </a:solidFill>
                  <a:effectLst/>
                  <a:latin typeface="Segoe UI Light" panose="020B0502040204020203" pitchFamily="34" charset="0"/>
                  <a:cs typeface="Segoe UI Light" panose="020B0502040204020203" pitchFamily="34" charset="0"/>
                </a:rPr>
                <a:t>UbiComp’06</a:t>
              </a:r>
            </a:p>
          </p:txBody>
        </p:sp>
        <p:sp>
          <p:nvSpPr>
            <p:cNvPr id="17" name="TextBox 16">
              <a:extLst>
                <a:ext uri="{FF2B5EF4-FFF2-40B4-BE49-F238E27FC236}">
                  <a16:creationId xmlns:a16="http://schemas.microsoft.com/office/drawing/2014/main" id="{740F1876-EEA4-4635-9472-CE2C7D705F36}"/>
                </a:ext>
              </a:extLst>
            </p:cNvPr>
            <p:cNvSpPr txBox="1"/>
            <p:nvPr/>
          </p:nvSpPr>
          <p:spPr>
            <a:xfrm>
              <a:off x="2556904" y="5475121"/>
              <a:ext cx="1761111" cy="307777"/>
            </a:xfrm>
            <a:prstGeom prst="rect">
              <a:avLst/>
            </a:prstGeom>
            <a:noFill/>
          </p:spPr>
          <p:txBody>
            <a:bodyPr wrap="square" lIns="0" tIns="45720" rIns="0" bIns="45720" rtlCol="0">
              <a:spAutoFit/>
            </a:bodyPr>
            <a:lstStyle/>
            <a:p>
              <a:pPr algn="l"/>
              <a:r>
                <a:rPr lang="en-US" sz="1400" i="0" dirty="0">
                  <a:solidFill>
                    <a:srgbClr val="000000"/>
                  </a:solidFill>
                  <a:effectLst/>
                  <a:latin typeface="Segoe UI Light" panose="020B0502040204020203" pitchFamily="34" charset="0"/>
                  <a:cs typeface="Segoe UI Light" panose="020B0502040204020203" pitchFamily="34" charset="0"/>
                </a:rPr>
                <a:t>SAE’08</a:t>
              </a:r>
            </a:p>
          </p:txBody>
        </p:sp>
        <p:sp>
          <p:nvSpPr>
            <p:cNvPr id="18" name="TextBox 17">
              <a:extLst>
                <a:ext uri="{FF2B5EF4-FFF2-40B4-BE49-F238E27FC236}">
                  <a16:creationId xmlns:a16="http://schemas.microsoft.com/office/drawing/2014/main" id="{E7416CD3-78D6-4B71-B04F-68DB573DAA61}"/>
                </a:ext>
              </a:extLst>
            </p:cNvPr>
            <p:cNvSpPr txBox="1"/>
            <p:nvPr/>
          </p:nvSpPr>
          <p:spPr>
            <a:xfrm>
              <a:off x="5652753" y="5483071"/>
              <a:ext cx="1761111" cy="307777"/>
            </a:xfrm>
            <a:prstGeom prst="rect">
              <a:avLst/>
            </a:prstGeom>
            <a:noFill/>
          </p:spPr>
          <p:txBody>
            <a:bodyPr wrap="square" lIns="0" tIns="45720" rIns="0" bIns="45720" rtlCol="0">
              <a:spAutoFit/>
            </a:bodyPr>
            <a:lstStyle/>
            <a:p>
              <a:pPr algn="l"/>
              <a:r>
                <a:rPr lang="en-US" sz="1400" i="0" dirty="0">
                  <a:solidFill>
                    <a:srgbClr val="000000"/>
                  </a:solidFill>
                  <a:effectLst/>
                  <a:latin typeface="Segoe UI Light" panose="020B0502040204020203" pitchFamily="34" charset="0"/>
                  <a:cs typeface="Segoe UI Light" panose="020B0502040204020203" pitchFamily="34" charset="0"/>
                </a:rPr>
                <a:t>CHI’09</a:t>
              </a:r>
            </a:p>
          </p:txBody>
        </p:sp>
        <p:sp>
          <p:nvSpPr>
            <p:cNvPr id="20" name="TextBox 19">
              <a:extLst>
                <a:ext uri="{FF2B5EF4-FFF2-40B4-BE49-F238E27FC236}">
                  <a16:creationId xmlns:a16="http://schemas.microsoft.com/office/drawing/2014/main" id="{07492C1F-2197-4C95-AD63-53CA9D77706D}"/>
                </a:ext>
              </a:extLst>
            </p:cNvPr>
            <p:cNvSpPr txBox="1"/>
            <p:nvPr/>
          </p:nvSpPr>
          <p:spPr>
            <a:xfrm>
              <a:off x="8557774" y="5475120"/>
              <a:ext cx="1761111" cy="307777"/>
            </a:xfrm>
            <a:prstGeom prst="rect">
              <a:avLst/>
            </a:prstGeom>
            <a:noFill/>
          </p:spPr>
          <p:txBody>
            <a:bodyPr wrap="square" lIns="0" tIns="45720" rIns="0" bIns="45720" rtlCol="0">
              <a:spAutoFit/>
            </a:bodyPr>
            <a:lstStyle/>
            <a:p>
              <a:pPr algn="l"/>
              <a:r>
                <a:rPr lang="en-US" sz="1400" i="0" dirty="0">
                  <a:solidFill>
                    <a:srgbClr val="000000"/>
                  </a:solidFill>
                  <a:effectLst/>
                  <a:latin typeface="Segoe UI Light" panose="020B0502040204020203" pitchFamily="34" charset="0"/>
                  <a:cs typeface="Segoe UI Light" panose="020B0502040204020203" pitchFamily="34" charset="0"/>
                </a:rPr>
                <a:t>IJCAI’09</a:t>
              </a:r>
            </a:p>
          </p:txBody>
        </p:sp>
      </p:grpSp>
    </p:spTree>
    <p:extLst>
      <p:ext uri="{BB962C8B-B14F-4D97-AF65-F5344CB8AC3E}">
        <p14:creationId xmlns:p14="http://schemas.microsoft.com/office/powerpoint/2010/main" val="4195134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picture from our 2019 Makeability Lab retreat with high school, undergrad, and grad Makeability Lab members and collaborators where we kayaked, played ultimate frisbee and party games, and ate potluck.">
            <a:extLst>
              <a:ext uri="{FF2B5EF4-FFF2-40B4-BE49-F238E27FC236}">
                <a16:creationId xmlns:a16="http://schemas.microsoft.com/office/drawing/2014/main" id="{C3581B9A-D072-4E53-84C4-B23B59BEF8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3" y="-1514000"/>
            <a:ext cx="12188952" cy="914171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2D45FC0-13FB-4EC9-8264-3B7A216A17E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100391" y="5962976"/>
            <a:ext cx="877434" cy="778066"/>
          </a:xfrm>
          <a:prstGeom prst="rect">
            <a:avLst/>
          </a:prstGeom>
        </p:spPr>
      </p:pic>
      <p:sp>
        <p:nvSpPr>
          <p:cNvPr id="2" name="Rectangle: Rounded Corners 1">
            <a:extLst>
              <a:ext uri="{FF2B5EF4-FFF2-40B4-BE49-F238E27FC236}">
                <a16:creationId xmlns:a16="http://schemas.microsoft.com/office/drawing/2014/main" id="{0821C1D5-F6CD-43F8-995F-63FDF7B8407F}"/>
              </a:ext>
            </a:extLst>
          </p:cNvPr>
          <p:cNvSpPr/>
          <p:nvPr/>
        </p:nvSpPr>
        <p:spPr>
          <a:xfrm>
            <a:off x="-244549" y="489101"/>
            <a:ext cx="3359889" cy="1095154"/>
          </a:xfrm>
          <a:prstGeom prst="roundRect">
            <a:avLst>
              <a:gd name="adj" fmla="val 400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4017EE7-5AD1-433E-A960-2F7987F96E52}"/>
              </a:ext>
            </a:extLst>
          </p:cNvPr>
          <p:cNvSpPr txBox="1"/>
          <p:nvPr/>
        </p:nvSpPr>
        <p:spPr>
          <a:xfrm>
            <a:off x="301750" y="576417"/>
            <a:ext cx="279232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Bebas Neue" panose="020B0606020202050201" pitchFamily="34" charset="0"/>
                <a:ea typeface="+mn-ea"/>
                <a:cs typeface="+mn-cs"/>
              </a:rPr>
              <a:t>Makeability Lab</a:t>
            </a:r>
          </a:p>
        </p:txBody>
      </p:sp>
      <p:sp>
        <p:nvSpPr>
          <p:cNvPr id="6" name="TextBox 5">
            <a:extLst>
              <a:ext uri="{FF2B5EF4-FFF2-40B4-BE49-F238E27FC236}">
                <a16:creationId xmlns:a16="http://schemas.microsoft.com/office/drawing/2014/main" id="{7D36A4D6-2838-43C0-A989-79B132CF8354}"/>
              </a:ext>
            </a:extLst>
          </p:cNvPr>
          <p:cNvSpPr txBox="1"/>
          <p:nvPr/>
        </p:nvSpPr>
        <p:spPr>
          <a:xfrm>
            <a:off x="301750" y="1059347"/>
            <a:ext cx="374772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2019 Retreat</a:t>
            </a:r>
          </a:p>
        </p:txBody>
      </p:sp>
    </p:spTree>
    <p:extLst>
      <p:ext uri="{BB962C8B-B14F-4D97-AF65-F5344CB8AC3E}">
        <p14:creationId xmlns:p14="http://schemas.microsoft.com/office/powerpoint/2010/main" val="57947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2331224" y="1679338"/>
            <a:ext cx="7849465" cy="2062103"/>
          </a:xfrm>
          <a:prstGeom prst="rect">
            <a:avLst/>
          </a:prstGeom>
          <a:noFill/>
        </p:spPr>
        <p:txBody>
          <a:bodyPr wrap="square" lIns="91246" tIns="45718" rIns="91246" bIns="45718"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Segoe UI Light" pitchFamily="34" charset="0"/>
                <a:ea typeface="+mn-ea"/>
                <a:cs typeface="+mn-cs"/>
              </a:rPr>
              <a:t>The National Council on Disability notes that there is </a:t>
            </a:r>
            <a:r>
              <a:rPr kumimoji="0" lang="en-US" sz="3200" b="0" i="0" u="none" strike="noStrike" kern="1200" cap="none" spc="0" normalizeH="0" baseline="0" noProof="0" dirty="0">
                <a:ln>
                  <a:noFill/>
                </a:ln>
                <a:solidFill>
                  <a:srgbClr val="FFC000"/>
                </a:solidFill>
                <a:effectLst/>
                <a:uLnTx/>
                <a:uFillTx/>
                <a:latin typeface="Segoe UI Semibold" pitchFamily="34" charset="0"/>
                <a:ea typeface="+mn-ea"/>
                <a:cs typeface="+mn-cs"/>
              </a:rPr>
              <a:t>no comprehensive information </a:t>
            </a:r>
            <a:r>
              <a:rPr kumimoji="0" lang="en-US" sz="3200" b="0" i="0" u="none" strike="noStrike" kern="1200" cap="none" spc="0" normalizeH="0" baseline="0" noProof="0" dirty="0">
                <a:ln>
                  <a:noFill/>
                </a:ln>
                <a:solidFill>
                  <a:prstClr val="white"/>
                </a:solidFill>
                <a:effectLst/>
                <a:uLnTx/>
                <a:uFillTx/>
                <a:latin typeface="Segoe UI Light" pitchFamily="34" charset="0"/>
                <a:ea typeface="+mn-ea"/>
                <a:cs typeface="+mn-cs"/>
              </a:rPr>
              <a:t>on “the degree to which sidewalks are accessible” in cities.</a:t>
            </a:r>
          </a:p>
        </p:txBody>
      </p:sp>
      <p:sp>
        <p:nvSpPr>
          <p:cNvPr id="9" name="Rounded Rectangle 8">
            <a:extLst>
              <a:ext uri="{C183D7F6-B498-43B3-948B-1728B52AA6E4}">
                <adec:decorative xmlns:adec="http://schemas.microsoft.com/office/drawing/2017/decorative" val="1"/>
              </a:ext>
            </a:extLst>
          </p:cNvPr>
          <p:cNvSpPr/>
          <p:nvPr/>
        </p:nvSpPr>
        <p:spPr>
          <a:xfrm>
            <a:off x="1943100" y="1183944"/>
            <a:ext cx="8305800" cy="2966112"/>
          </a:xfrm>
          <a:prstGeom prst="roundRect">
            <a:avLst>
              <a:gd name="adj" fmla="val 8845"/>
            </a:avLst>
          </a:prstGeom>
          <a:noFill/>
          <a:ln w="95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Straight Connector 12">
            <a:extLst>
              <a:ext uri="{C183D7F6-B498-43B3-948B-1728B52AA6E4}">
                <adec:decorative xmlns:adec="http://schemas.microsoft.com/office/drawing/2017/decorative" val="1"/>
              </a:ext>
            </a:extLst>
          </p:cNvPr>
          <p:cNvCxnSpPr/>
          <p:nvPr/>
        </p:nvCxnSpPr>
        <p:spPr>
          <a:xfrm flipH="1" flipV="1">
            <a:off x="3489085" y="4150187"/>
            <a:ext cx="1" cy="386239"/>
          </a:xfrm>
          <a:prstGeom prst="line">
            <a:avLst/>
          </a:prstGeom>
          <a:noFill/>
          <a:ln w="95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0" name="Rectangle 9"/>
          <p:cNvSpPr/>
          <p:nvPr/>
        </p:nvSpPr>
        <p:spPr>
          <a:xfrm>
            <a:off x="4434950" y="5271066"/>
            <a:ext cx="6151163" cy="923326"/>
          </a:xfrm>
          <a:prstGeom prst="rect">
            <a:avLst/>
          </a:prstGeom>
        </p:spPr>
        <p:txBody>
          <a:bodyPr wrap="square" lIns="91246" tIns="45718" rIns="91246" bIns="45718">
            <a:spAutoFit/>
          </a:bodyPr>
          <a:lstStyle/>
          <a:p>
            <a:pPr marL="0" marR="0" lvl="0" indent="0" algn="l" defTabSz="456039"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Segoe UI Semibold"/>
                <a:ea typeface="+mn-ea"/>
                <a:cs typeface="Segoe UI Semibold"/>
              </a:rPr>
              <a:t>National Council on Disability, 2007</a:t>
            </a:r>
          </a:p>
          <a:p>
            <a:pPr marL="0" marR="0" lvl="0" indent="0" algn="l" defTabSz="456039"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Segoe UI Light" pitchFamily="34" charset="0"/>
                <a:ea typeface="+mn-ea"/>
                <a:cs typeface="Segoe UI Semibold"/>
              </a:rPr>
              <a:t>The impact of the Americans with Disabilities Act: Assessing the progress toward achieving the goals of the ADA </a:t>
            </a:r>
          </a:p>
        </p:txBody>
      </p:sp>
      <p:pic>
        <p:nvPicPr>
          <p:cNvPr id="1026" name="Picture 2" descr="National council on disability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8918" y="4536424"/>
            <a:ext cx="1720335" cy="172033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1902C4A-6FA4-4B66-BA76-F1E9743C35EC}"/>
              </a:ext>
            </a:extLst>
          </p:cNvPr>
          <p:cNvSpPr>
            <a:spLocks noGrp="1"/>
          </p:cNvSpPr>
          <p:nvPr>
            <p:ph type="title"/>
          </p:nvPr>
        </p:nvSpPr>
        <p:spPr/>
        <p:txBody>
          <a:bodyPr/>
          <a:lstStyle/>
          <a:p>
            <a:r>
              <a:rPr lang="en-US" dirty="0"/>
              <a:t>National Council on Disability</a:t>
            </a:r>
          </a:p>
        </p:txBody>
      </p:sp>
      <p:pic>
        <p:nvPicPr>
          <p:cNvPr id="5" name="Picture 4">
            <a:extLst>
              <a:ext uri="{FF2B5EF4-FFF2-40B4-BE49-F238E27FC236}">
                <a16:creationId xmlns:a16="http://schemas.microsoft.com/office/drawing/2014/main" id="{4B73F848-88F9-4670-8E2B-FADEFB7F9439}"/>
              </a:ext>
            </a:extLst>
          </p:cNvPr>
          <p:cNvPicPr>
            <a:picLocks noChangeAspect="1"/>
          </p:cNvPicPr>
          <p:nvPr/>
        </p:nvPicPr>
        <p:blipFill>
          <a:blip r:embed="rId4"/>
          <a:stretch>
            <a:fillRect/>
          </a:stretch>
        </p:blipFill>
        <p:spPr>
          <a:xfrm>
            <a:off x="12458700" y="76200"/>
            <a:ext cx="3146461" cy="6858000"/>
          </a:xfrm>
          <a:prstGeom prst="rect">
            <a:avLst/>
          </a:prstGeom>
        </p:spPr>
      </p:pic>
    </p:spTree>
    <p:extLst>
      <p:ext uri="{BB962C8B-B14F-4D97-AF65-F5344CB8AC3E}">
        <p14:creationId xmlns:p14="http://schemas.microsoft.com/office/powerpoint/2010/main" val="3190161225"/>
      </p:ext>
    </p:extLst>
  </p:cSld>
  <p:clrMapOvr>
    <a:masterClrMapping/>
  </p:clrMapOvr>
  <mc:AlternateContent xmlns:mc="http://schemas.openxmlformats.org/markup-compatibility/2006" xmlns:p14="http://schemas.microsoft.com/office/powerpoint/2010/main">
    <mc:Choice Requires="p14">
      <p:transition spd="slow" p14:dur="2000" advTm="7549"/>
    </mc:Choice>
    <mc:Fallback xmlns="">
      <p:transition spd="slow" advTm="7549"/>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CFB6E0B-42AF-4394-8120-B4BDC0F7022E}"/>
              </a:ext>
            </a:extLst>
          </p:cNvPr>
          <p:cNvGrpSpPr/>
          <p:nvPr/>
        </p:nvGrpSpPr>
        <p:grpSpPr>
          <a:xfrm>
            <a:off x="1830796" y="2439220"/>
            <a:ext cx="8530409" cy="1924696"/>
            <a:chOff x="1113322" y="2439220"/>
            <a:chExt cx="8530409" cy="1924696"/>
          </a:xfrm>
        </p:grpSpPr>
        <p:sp>
          <p:nvSpPr>
            <p:cNvPr id="4" name="TextBox 3">
              <a:extLst>
                <a:ext uri="{FF2B5EF4-FFF2-40B4-BE49-F238E27FC236}">
                  <a16:creationId xmlns:a16="http://schemas.microsoft.com/office/drawing/2014/main" id="{ADD84CF9-0660-44B4-8E58-0789B2CC73D0}"/>
                </a:ext>
              </a:extLst>
            </p:cNvPr>
            <p:cNvSpPr txBox="1"/>
            <p:nvPr/>
          </p:nvSpPr>
          <p:spPr>
            <a:xfrm>
              <a:off x="3081259" y="3165533"/>
              <a:ext cx="6562472" cy="954107"/>
            </a:xfrm>
            <a:prstGeom prst="rect">
              <a:avLst/>
            </a:prstGeom>
            <a:noFill/>
          </p:spPr>
          <p:txBody>
            <a:bodyPr wrap="square" tIns="4572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Develop </a:t>
              </a:r>
              <a:r>
                <a:rPr kumimoji="0" lang="en-US" sz="2800" b="0" i="0" u="none" strike="noStrike" kern="1200" cap="none" spc="0" normalizeH="0" baseline="0" noProof="0" dirty="0" err="1">
                  <a:ln>
                    <a:noFill/>
                  </a:ln>
                  <a:solidFill>
                    <a:prstClr val="black"/>
                  </a:solidFill>
                  <a:effectLst/>
                  <a:uLnTx/>
                  <a:uFillTx/>
                  <a:latin typeface="Segoe UI Light" panose="020B0502040204020203" pitchFamily="34" charset="0"/>
                  <a:ea typeface="+mn-ea"/>
                  <a:cs typeface="Segoe UI Light" panose="020B0502040204020203" pitchFamily="34" charset="0"/>
                </a:rPr>
                <a:t>crowd+AI</a:t>
              </a:r>
              <a:r>
                <a:rPr kumimoji="0" lang="en-US" sz="28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 </a:t>
              </a:r>
              <a:r>
                <a:rPr lang="en-US" sz="2800" dirty="0">
                  <a:solidFill>
                    <a:prstClr val="black"/>
                  </a:solidFill>
                  <a:latin typeface="Segoe UI Light" panose="020B0502040204020203" pitchFamily="34" charset="0"/>
                  <a:cs typeface="Segoe UI Light" panose="020B0502040204020203" pitchFamily="34" charset="0"/>
                </a:rPr>
                <a:t>techniques to </a:t>
              </a:r>
              <a:r>
                <a:rPr kumimoji="0" lang="en-US" sz="28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map and assess </a:t>
              </a:r>
              <a:r>
                <a:rPr kumimoji="0" lang="en-US" sz="280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every sidewalk </a:t>
              </a:r>
              <a:r>
                <a:rPr kumimoji="0" lang="en-US" sz="28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in the world</a:t>
              </a:r>
            </a:p>
          </p:txBody>
        </p:sp>
        <p:pic>
          <p:nvPicPr>
            <p:cNvPr id="6" name="Graphic 5" descr="Earth globe: Americas with solid fill">
              <a:extLst>
                <a:ext uri="{FF2B5EF4-FFF2-40B4-BE49-F238E27FC236}">
                  <a16:creationId xmlns:a16="http://schemas.microsoft.com/office/drawing/2014/main" id="{5EED0CE6-F3D6-4A96-A2CF-F697E2CBAA7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3322" y="2439220"/>
              <a:ext cx="1924696" cy="1924696"/>
            </a:xfrm>
            <a:prstGeom prst="rect">
              <a:avLst/>
            </a:prstGeom>
          </p:spPr>
        </p:pic>
        <p:sp>
          <p:nvSpPr>
            <p:cNvPr id="3" name="TextBox 2">
              <a:extLst>
                <a:ext uri="{FF2B5EF4-FFF2-40B4-BE49-F238E27FC236}">
                  <a16:creationId xmlns:a16="http://schemas.microsoft.com/office/drawing/2014/main" id="{B35AA9EA-3546-49D9-B6B9-F344FED4FABE}"/>
                </a:ext>
              </a:extLst>
            </p:cNvPr>
            <p:cNvSpPr txBox="1"/>
            <p:nvPr/>
          </p:nvSpPr>
          <p:spPr>
            <a:xfrm>
              <a:off x="3091891" y="2605818"/>
              <a:ext cx="4157331" cy="707886"/>
            </a:xfrm>
            <a:prstGeom prst="rect">
              <a:avLst/>
            </a:prstGeom>
            <a:noFill/>
          </p:spPr>
          <p:txBody>
            <a:bodyPr wrap="square" tIns="45720" bIns="45720" rtlCol="0">
              <a:spAutoFit/>
            </a:bodyPr>
            <a:lstStyle/>
            <a:p>
              <a:r>
                <a:rPr lang="en-US" sz="4000" dirty="0">
                  <a:latin typeface="Bebas Neue" panose="020B0606020202050201" pitchFamily="34" charset="0"/>
                  <a:cs typeface="Segoe UI Light" panose="020B0502040204020203" pitchFamily="34" charset="0"/>
                </a:rPr>
                <a:t>Our overarching vision</a:t>
              </a:r>
            </a:p>
          </p:txBody>
        </p:sp>
      </p:grpSp>
    </p:spTree>
    <p:extLst>
      <p:ext uri="{BB962C8B-B14F-4D97-AF65-F5344CB8AC3E}">
        <p14:creationId xmlns:p14="http://schemas.microsoft.com/office/powerpoint/2010/main" val="3224799492"/>
      </p:ext>
    </p:extLst>
  </p:cSld>
  <p:clrMapOvr>
    <a:masterClrMapping/>
  </p:clrMapOvr>
  <mc:AlternateContent xmlns:mc="http://schemas.openxmlformats.org/markup-compatibility/2006" xmlns:p14="http://schemas.microsoft.com/office/powerpoint/2010/main">
    <mc:Choice Requires="p14">
      <p:transition spd="slow" p14:dur="2000" advTm="6491"/>
    </mc:Choice>
    <mc:Fallback xmlns="">
      <p:transition spd="slow" advTm="6491"/>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4" name="Straight Connector 83">
            <a:extLst>
              <a:ext uri="{FF2B5EF4-FFF2-40B4-BE49-F238E27FC236}">
                <a16:creationId xmlns:a16="http://schemas.microsoft.com/office/drawing/2014/main" id="{6A4B2CF5-89EA-4DEC-92AE-283133A54BDB}"/>
              </a:ext>
            </a:extLst>
          </p:cNvPr>
          <p:cNvCxnSpPr>
            <a:cxnSpLocks/>
          </p:cNvCxnSpPr>
          <p:nvPr/>
        </p:nvCxnSpPr>
        <p:spPr>
          <a:xfrm flipV="1">
            <a:off x="9297053" y="3719560"/>
            <a:ext cx="0" cy="751986"/>
          </a:xfrm>
          <a:prstGeom prst="lin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3" name="Straight Connector 82">
            <a:extLst>
              <a:ext uri="{FF2B5EF4-FFF2-40B4-BE49-F238E27FC236}">
                <a16:creationId xmlns:a16="http://schemas.microsoft.com/office/drawing/2014/main" id="{D3466555-1B60-4870-B3DF-2299041AF6DD}"/>
              </a:ext>
            </a:extLst>
          </p:cNvPr>
          <p:cNvCxnSpPr>
            <a:cxnSpLocks/>
          </p:cNvCxnSpPr>
          <p:nvPr/>
        </p:nvCxnSpPr>
        <p:spPr>
          <a:xfrm flipV="1">
            <a:off x="10570994" y="3740820"/>
            <a:ext cx="0" cy="751986"/>
          </a:xfrm>
          <a:prstGeom prst="lin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2" name="Straight Connector 81">
            <a:extLst>
              <a:ext uri="{FF2B5EF4-FFF2-40B4-BE49-F238E27FC236}">
                <a16:creationId xmlns:a16="http://schemas.microsoft.com/office/drawing/2014/main" id="{1E1C74BD-1609-4D85-BCD8-ADBBBB4FCED0}"/>
              </a:ext>
            </a:extLst>
          </p:cNvPr>
          <p:cNvCxnSpPr>
            <a:cxnSpLocks/>
          </p:cNvCxnSpPr>
          <p:nvPr/>
        </p:nvCxnSpPr>
        <p:spPr>
          <a:xfrm flipV="1">
            <a:off x="8030007" y="3719560"/>
            <a:ext cx="0" cy="751986"/>
          </a:xfrm>
          <a:prstGeom prst="lin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1" name="Straight Connector 80">
            <a:extLst>
              <a:ext uri="{FF2B5EF4-FFF2-40B4-BE49-F238E27FC236}">
                <a16:creationId xmlns:a16="http://schemas.microsoft.com/office/drawing/2014/main" id="{F0D9F0B3-83CD-4685-A81D-44120FD37EDA}"/>
              </a:ext>
            </a:extLst>
          </p:cNvPr>
          <p:cNvCxnSpPr>
            <a:cxnSpLocks/>
          </p:cNvCxnSpPr>
          <p:nvPr/>
        </p:nvCxnSpPr>
        <p:spPr>
          <a:xfrm flipV="1">
            <a:off x="11844436" y="3751015"/>
            <a:ext cx="0" cy="751986"/>
          </a:xfrm>
          <a:prstGeom prst="lin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80" name="Straight Connector 79">
            <a:extLst>
              <a:ext uri="{FF2B5EF4-FFF2-40B4-BE49-F238E27FC236}">
                <a16:creationId xmlns:a16="http://schemas.microsoft.com/office/drawing/2014/main" id="{637D24C8-D2C1-448A-BF0F-03425ACAF025}"/>
              </a:ext>
            </a:extLst>
          </p:cNvPr>
          <p:cNvCxnSpPr>
            <a:cxnSpLocks/>
          </p:cNvCxnSpPr>
          <p:nvPr/>
        </p:nvCxnSpPr>
        <p:spPr>
          <a:xfrm flipV="1">
            <a:off x="5477219" y="3751015"/>
            <a:ext cx="0" cy="751986"/>
          </a:xfrm>
          <a:prstGeom prst="lin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9" name="Straight Connector 78">
            <a:extLst>
              <a:ext uri="{FF2B5EF4-FFF2-40B4-BE49-F238E27FC236}">
                <a16:creationId xmlns:a16="http://schemas.microsoft.com/office/drawing/2014/main" id="{D315CA89-FE5D-4B60-8C3B-112916C46F62}"/>
              </a:ext>
            </a:extLst>
          </p:cNvPr>
          <p:cNvCxnSpPr>
            <a:cxnSpLocks/>
          </p:cNvCxnSpPr>
          <p:nvPr/>
        </p:nvCxnSpPr>
        <p:spPr>
          <a:xfrm flipH="1" flipV="1">
            <a:off x="11844436" y="3317504"/>
            <a:ext cx="1" cy="365760"/>
          </a:xfrm>
          <a:prstGeom prst="lin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8" name="Straight Connector 77">
            <a:extLst>
              <a:ext uri="{FF2B5EF4-FFF2-40B4-BE49-F238E27FC236}">
                <a16:creationId xmlns:a16="http://schemas.microsoft.com/office/drawing/2014/main" id="{3C9D586F-2952-44E0-9BF5-502C1A94ED31}"/>
              </a:ext>
            </a:extLst>
          </p:cNvPr>
          <p:cNvCxnSpPr>
            <a:cxnSpLocks/>
          </p:cNvCxnSpPr>
          <p:nvPr/>
        </p:nvCxnSpPr>
        <p:spPr>
          <a:xfrm flipH="1" flipV="1">
            <a:off x="6750967" y="3295613"/>
            <a:ext cx="1" cy="365760"/>
          </a:xfrm>
          <a:prstGeom prst="lin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pic>
        <p:nvPicPr>
          <p:cNvPr id="29" name="Picture 28">
            <a:extLst>
              <a:ext uri="{FF2B5EF4-FFF2-40B4-BE49-F238E27FC236}">
                <a16:creationId xmlns:a16="http://schemas.microsoft.com/office/drawing/2014/main" id="{2951B861-35AC-4FEA-B8A0-4C2C4FBD1682}"/>
              </a:ext>
            </a:extLst>
          </p:cNvPr>
          <p:cNvPicPr>
            <a:picLocks noChangeAspect="1"/>
          </p:cNvPicPr>
          <p:nvPr/>
        </p:nvPicPr>
        <p:blipFill>
          <a:blip r:embed="rId3"/>
          <a:stretch>
            <a:fillRect/>
          </a:stretch>
        </p:blipFill>
        <p:spPr>
          <a:xfrm>
            <a:off x="4498863" y="1724523"/>
            <a:ext cx="754354" cy="978408"/>
          </a:xfrm>
          <a:prstGeom prst="rect">
            <a:avLst/>
          </a:prstGeom>
          <a:ln w="6350">
            <a:solidFill>
              <a:schemeClr val="bg1">
                <a:lumMod val="85000"/>
              </a:schemeClr>
            </a:solidFill>
          </a:ln>
        </p:spPr>
      </p:pic>
      <p:sp>
        <p:nvSpPr>
          <p:cNvPr id="30" name="TextBox 29">
            <a:extLst>
              <a:ext uri="{FF2B5EF4-FFF2-40B4-BE49-F238E27FC236}">
                <a16:creationId xmlns:a16="http://schemas.microsoft.com/office/drawing/2014/main" id="{B77A4232-82F0-402E-80C2-52B9FE1E62A4}"/>
              </a:ext>
            </a:extLst>
          </p:cNvPr>
          <p:cNvSpPr txBox="1"/>
          <p:nvPr/>
        </p:nvSpPr>
        <p:spPr>
          <a:xfrm>
            <a:off x="4393011" y="1485326"/>
            <a:ext cx="1640462" cy="276999"/>
          </a:xfrm>
          <a:prstGeom prst="rect">
            <a:avLst/>
          </a:prstGeom>
          <a:noFill/>
        </p:spPr>
        <p:txBody>
          <a:bodyPr wrap="square" rtlCol="0">
            <a:spAutoFit/>
          </a:bodyPr>
          <a:lstStyle/>
          <a:p>
            <a:r>
              <a:rPr lang="en-US" sz="1200" b="1" dirty="0">
                <a:latin typeface="Segoe Condensed" panose="020B0606040200020203" pitchFamily="34" charset="0"/>
              </a:rPr>
              <a:t>SIGACCESS’15</a:t>
            </a:r>
          </a:p>
        </p:txBody>
      </p:sp>
      <p:cxnSp>
        <p:nvCxnSpPr>
          <p:cNvPr id="77" name="Straight Connector 76">
            <a:extLst>
              <a:ext uri="{FF2B5EF4-FFF2-40B4-BE49-F238E27FC236}">
                <a16:creationId xmlns:a16="http://schemas.microsoft.com/office/drawing/2014/main" id="{48FEA793-5417-435F-88BA-D06F6A40D51F}"/>
              </a:ext>
            </a:extLst>
          </p:cNvPr>
          <p:cNvCxnSpPr>
            <a:cxnSpLocks/>
          </p:cNvCxnSpPr>
          <p:nvPr/>
        </p:nvCxnSpPr>
        <p:spPr>
          <a:xfrm flipH="1" flipV="1">
            <a:off x="4203774" y="3354405"/>
            <a:ext cx="1" cy="365760"/>
          </a:xfrm>
          <a:prstGeom prst="lin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6" name="Straight Connector 75">
            <a:extLst>
              <a:ext uri="{FF2B5EF4-FFF2-40B4-BE49-F238E27FC236}">
                <a16:creationId xmlns:a16="http://schemas.microsoft.com/office/drawing/2014/main" id="{6CF59BF1-E779-44EF-95D0-0FEB22E9456E}"/>
              </a:ext>
            </a:extLst>
          </p:cNvPr>
          <p:cNvCxnSpPr>
            <a:cxnSpLocks/>
          </p:cNvCxnSpPr>
          <p:nvPr/>
        </p:nvCxnSpPr>
        <p:spPr>
          <a:xfrm flipH="1" flipV="1">
            <a:off x="9297053" y="3353800"/>
            <a:ext cx="1" cy="365760"/>
          </a:xfrm>
          <a:prstGeom prst="lin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5" name="Straight Connector 74">
            <a:extLst>
              <a:ext uri="{FF2B5EF4-FFF2-40B4-BE49-F238E27FC236}">
                <a16:creationId xmlns:a16="http://schemas.microsoft.com/office/drawing/2014/main" id="{466162CD-3F1E-43AD-8BE6-D26B5D097BE8}"/>
              </a:ext>
            </a:extLst>
          </p:cNvPr>
          <p:cNvCxnSpPr>
            <a:cxnSpLocks/>
          </p:cNvCxnSpPr>
          <p:nvPr/>
        </p:nvCxnSpPr>
        <p:spPr>
          <a:xfrm flipH="1" flipV="1">
            <a:off x="8025435" y="3335166"/>
            <a:ext cx="1" cy="365760"/>
          </a:xfrm>
          <a:prstGeom prst="lin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4" name="Straight Connector 73">
            <a:extLst>
              <a:ext uri="{FF2B5EF4-FFF2-40B4-BE49-F238E27FC236}">
                <a16:creationId xmlns:a16="http://schemas.microsoft.com/office/drawing/2014/main" id="{A03AAC9C-20B2-4CA9-A2EF-3F22E1E941D2}"/>
              </a:ext>
            </a:extLst>
          </p:cNvPr>
          <p:cNvCxnSpPr>
            <a:cxnSpLocks/>
          </p:cNvCxnSpPr>
          <p:nvPr/>
        </p:nvCxnSpPr>
        <p:spPr>
          <a:xfrm flipH="1" flipV="1">
            <a:off x="2927666" y="3330096"/>
            <a:ext cx="1" cy="365760"/>
          </a:xfrm>
          <a:prstGeom prst="lin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nvGrpSpPr>
          <p:cNvPr id="18" name="Group 17">
            <a:extLst>
              <a:ext uri="{FF2B5EF4-FFF2-40B4-BE49-F238E27FC236}">
                <a16:creationId xmlns:a16="http://schemas.microsoft.com/office/drawing/2014/main" id="{824EAC8F-330E-4AAC-B068-246D0A24C70C}"/>
              </a:ext>
            </a:extLst>
          </p:cNvPr>
          <p:cNvGrpSpPr/>
          <p:nvPr/>
        </p:nvGrpSpPr>
        <p:grpSpPr>
          <a:xfrm>
            <a:off x="2727920" y="145187"/>
            <a:ext cx="1640462" cy="1243845"/>
            <a:chOff x="12356389" y="-601257"/>
            <a:chExt cx="1640462" cy="1243845"/>
          </a:xfrm>
        </p:grpSpPr>
        <p:pic>
          <p:nvPicPr>
            <p:cNvPr id="16" name="Picture 15">
              <a:extLst>
                <a:ext uri="{FF2B5EF4-FFF2-40B4-BE49-F238E27FC236}">
                  <a16:creationId xmlns:a16="http://schemas.microsoft.com/office/drawing/2014/main" id="{16DCEBA8-6296-4713-BA39-9D0E325EB309}"/>
                </a:ext>
              </a:extLst>
            </p:cNvPr>
            <p:cNvPicPr>
              <a:picLocks noChangeAspect="1"/>
            </p:cNvPicPr>
            <p:nvPr/>
          </p:nvPicPr>
          <p:blipFill>
            <a:blip r:embed="rId4"/>
            <a:stretch>
              <a:fillRect/>
            </a:stretch>
          </p:blipFill>
          <p:spPr>
            <a:xfrm>
              <a:off x="12455825" y="-341784"/>
              <a:ext cx="758952" cy="984372"/>
            </a:xfrm>
            <a:prstGeom prst="rect">
              <a:avLst/>
            </a:prstGeom>
            <a:ln w="6350">
              <a:solidFill>
                <a:schemeClr val="bg1">
                  <a:lumMod val="85000"/>
                </a:schemeClr>
              </a:solidFill>
            </a:ln>
          </p:spPr>
        </p:pic>
        <p:sp>
          <p:nvSpPr>
            <p:cNvPr id="17" name="TextBox 16">
              <a:extLst>
                <a:ext uri="{FF2B5EF4-FFF2-40B4-BE49-F238E27FC236}">
                  <a16:creationId xmlns:a16="http://schemas.microsoft.com/office/drawing/2014/main" id="{9E226FF4-3A1F-4664-AEF5-F2440E69A223}"/>
                </a:ext>
              </a:extLst>
            </p:cNvPr>
            <p:cNvSpPr txBox="1"/>
            <p:nvPr/>
          </p:nvSpPr>
          <p:spPr>
            <a:xfrm>
              <a:off x="12356389" y="-601257"/>
              <a:ext cx="1640462" cy="276999"/>
            </a:xfrm>
            <a:prstGeom prst="rect">
              <a:avLst/>
            </a:prstGeom>
            <a:noFill/>
          </p:spPr>
          <p:txBody>
            <a:bodyPr wrap="square" rtlCol="0">
              <a:spAutoFit/>
            </a:bodyPr>
            <a:lstStyle/>
            <a:p>
              <a:r>
                <a:rPr lang="en-US" sz="1200" b="1" dirty="0">
                  <a:latin typeface="Segoe Condensed" panose="020B0606040200020203" pitchFamily="34" charset="0"/>
                </a:rPr>
                <a:t>ASSETS’13</a:t>
              </a:r>
            </a:p>
          </p:txBody>
        </p:sp>
      </p:grpSp>
      <p:grpSp>
        <p:nvGrpSpPr>
          <p:cNvPr id="21" name="Group 20">
            <a:extLst>
              <a:ext uri="{FF2B5EF4-FFF2-40B4-BE49-F238E27FC236}">
                <a16:creationId xmlns:a16="http://schemas.microsoft.com/office/drawing/2014/main" id="{E91B0C3D-6D6C-4FA3-ABAD-731A0B7D34D5}"/>
              </a:ext>
            </a:extLst>
          </p:cNvPr>
          <p:cNvGrpSpPr/>
          <p:nvPr/>
        </p:nvGrpSpPr>
        <p:grpSpPr>
          <a:xfrm>
            <a:off x="2099593" y="658520"/>
            <a:ext cx="1640462" cy="1255407"/>
            <a:chOff x="4045692" y="428825"/>
            <a:chExt cx="1640462" cy="1255407"/>
          </a:xfrm>
        </p:grpSpPr>
        <p:pic>
          <p:nvPicPr>
            <p:cNvPr id="19" name="Picture 18">
              <a:extLst>
                <a:ext uri="{FF2B5EF4-FFF2-40B4-BE49-F238E27FC236}">
                  <a16:creationId xmlns:a16="http://schemas.microsoft.com/office/drawing/2014/main" id="{CEB9832E-E697-4BF7-A4F5-952920C63C97}"/>
                </a:ext>
              </a:extLst>
            </p:cNvPr>
            <p:cNvPicPr>
              <a:picLocks noChangeAspect="1"/>
            </p:cNvPicPr>
            <p:nvPr/>
          </p:nvPicPr>
          <p:blipFill>
            <a:blip r:embed="rId5"/>
            <a:stretch>
              <a:fillRect/>
            </a:stretch>
          </p:blipFill>
          <p:spPr>
            <a:xfrm>
              <a:off x="4132835" y="705824"/>
              <a:ext cx="754354" cy="978408"/>
            </a:xfrm>
            <a:prstGeom prst="rect">
              <a:avLst/>
            </a:prstGeom>
            <a:ln w="6350">
              <a:solidFill>
                <a:schemeClr val="bg1">
                  <a:lumMod val="85000"/>
                </a:schemeClr>
              </a:solidFill>
            </a:ln>
          </p:spPr>
        </p:pic>
        <p:sp>
          <p:nvSpPr>
            <p:cNvPr id="20" name="TextBox 19">
              <a:extLst>
                <a:ext uri="{FF2B5EF4-FFF2-40B4-BE49-F238E27FC236}">
                  <a16:creationId xmlns:a16="http://schemas.microsoft.com/office/drawing/2014/main" id="{73B93A1A-4455-4B98-9F52-D9D9781B64BA}"/>
                </a:ext>
              </a:extLst>
            </p:cNvPr>
            <p:cNvSpPr txBox="1"/>
            <p:nvPr/>
          </p:nvSpPr>
          <p:spPr>
            <a:xfrm>
              <a:off x="4045692" y="428825"/>
              <a:ext cx="1640462" cy="276999"/>
            </a:xfrm>
            <a:prstGeom prst="rect">
              <a:avLst/>
            </a:prstGeom>
            <a:noFill/>
          </p:spPr>
          <p:txBody>
            <a:bodyPr wrap="square" rtlCol="0">
              <a:spAutoFit/>
            </a:bodyPr>
            <a:lstStyle/>
            <a:p>
              <a:r>
                <a:rPr lang="en-US" sz="1200" b="1" dirty="0">
                  <a:latin typeface="Segoe Condensed" panose="020B0606040200020203" pitchFamily="34" charset="0"/>
                </a:rPr>
                <a:t>HCOMP’13</a:t>
              </a:r>
            </a:p>
          </p:txBody>
        </p:sp>
      </p:grpSp>
      <p:grpSp>
        <p:nvGrpSpPr>
          <p:cNvPr id="6" name="Group 5">
            <a:extLst>
              <a:ext uri="{FF2B5EF4-FFF2-40B4-BE49-F238E27FC236}">
                <a16:creationId xmlns:a16="http://schemas.microsoft.com/office/drawing/2014/main" id="{D052898F-AD92-4C40-98D9-053D9056AA07}"/>
              </a:ext>
            </a:extLst>
          </p:cNvPr>
          <p:cNvGrpSpPr/>
          <p:nvPr/>
        </p:nvGrpSpPr>
        <p:grpSpPr>
          <a:xfrm>
            <a:off x="1590308" y="1040498"/>
            <a:ext cx="1640462" cy="1236436"/>
            <a:chOff x="4736441" y="462166"/>
            <a:chExt cx="1640462" cy="1236436"/>
          </a:xfrm>
        </p:grpSpPr>
        <p:pic>
          <p:nvPicPr>
            <p:cNvPr id="13" name="Picture 12">
              <a:extLst>
                <a:ext uri="{FF2B5EF4-FFF2-40B4-BE49-F238E27FC236}">
                  <a16:creationId xmlns:a16="http://schemas.microsoft.com/office/drawing/2014/main" id="{2A22FFA7-AC4A-4A0E-88E5-11799BF64B0B}"/>
                </a:ext>
              </a:extLst>
            </p:cNvPr>
            <p:cNvPicPr>
              <a:picLocks noChangeAspect="1"/>
            </p:cNvPicPr>
            <p:nvPr/>
          </p:nvPicPr>
          <p:blipFill>
            <a:blip r:embed="rId6"/>
            <a:stretch>
              <a:fillRect/>
            </a:stretch>
          </p:blipFill>
          <p:spPr>
            <a:xfrm>
              <a:off x="4849419" y="720194"/>
              <a:ext cx="754354" cy="978408"/>
            </a:xfrm>
            <a:prstGeom prst="rect">
              <a:avLst/>
            </a:prstGeom>
            <a:ln w="6350">
              <a:solidFill>
                <a:schemeClr val="bg1">
                  <a:lumMod val="85000"/>
                </a:schemeClr>
              </a:solidFill>
            </a:ln>
          </p:spPr>
        </p:pic>
        <p:sp>
          <p:nvSpPr>
            <p:cNvPr id="14" name="TextBox 13">
              <a:extLst>
                <a:ext uri="{FF2B5EF4-FFF2-40B4-BE49-F238E27FC236}">
                  <a16:creationId xmlns:a16="http://schemas.microsoft.com/office/drawing/2014/main" id="{89F602C9-1B8F-4F57-B039-E13961B893BD}"/>
                </a:ext>
              </a:extLst>
            </p:cNvPr>
            <p:cNvSpPr txBox="1"/>
            <p:nvPr/>
          </p:nvSpPr>
          <p:spPr>
            <a:xfrm>
              <a:off x="4736441" y="462166"/>
              <a:ext cx="1640462" cy="276999"/>
            </a:xfrm>
            <a:prstGeom prst="rect">
              <a:avLst/>
            </a:prstGeom>
            <a:noFill/>
          </p:spPr>
          <p:txBody>
            <a:bodyPr wrap="square" rtlCol="0">
              <a:spAutoFit/>
            </a:bodyPr>
            <a:lstStyle/>
            <a:p>
              <a:r>
                <a:rPr lang="en-US" sz="1200" b="1" dirty="0">
                  <a:latin typeface="Segoe Condensed" panose="020B0606040200020203" pitchFamily="34" charset="0"/>
                </a:rPr>
                <a:t>HCIC’13</a:t>
              </a:r>
            </a:p>
          </p:txBody>
        </p:sp>
      </p:grpSp>
      <p:cxnSp>
        <p:nvCxnSpPr>
          <p:cNvPr id="5" name="Straight Connector 4">
            <a:extLst>
              <a:ext uri="{FF2B5EF4-FFF2-40B4-BE49-F238E27FC236}">
                <a16:creationId xmlns:a16="http://schemas.microsoft.com/office/drawing/2014/main" id="{DE36D17E-4CC2-4F0D-B391-32E114346ECA}"/>
              </a:ext>
            </a:extLst>
          </p:cNvPr>
          <p:cNvCxnSpPr>
            <a:cxnSpLocks/>
          </p:cNvCxnSpPr>
          <p:nvPr/>
        </p:nvCxnSpPr>
        <p:spPr>
          <a:xfrm>
            <a:off x="203200" y="3701714"/>
            <a:ext cx="117856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4896EAA9-17E2-4481-B896-53BFACA3C00C}"/>
              </a:ext>
            </a:extLst>
          </p:cNvPr>
          <p:cNvPicPr>
            <a:picLocks noChangeAspect="1"/>
          </p:cNvPicPr>
          <p:nvPr/>
        </p:nvPicPr>
        <p:blipFill>
          <a:blip r:embed="rId7"/>
          <a:stretch>
            <a:fillRect/>
          </a:stretch>
        </p:blipFill>
        <p:spPr>
          <a:xfrm>
            <a:off x="2563913" y="2400363"/>
            <a:ext cx="754354" cy="978408"/>
          </a:xfrm>
          <a:prstGeom prst="rect">
            <a:avLst/>
          </a:prstGeom>
          <a:ln w="6350">
            <a:solidFill>
              <a:schemeClr val="bg1">
                <a:lumMod val="85000"/>
              </a:schemeClr>
            </a:solidFill>
          </a:ln>
        </p:spPr>
      </p:pic>
      <p:sp>
        <p:nvSpPr>
          <p:cNvPr id="23" name="TextBox 22">
            <a:extLst>
              <a:ext uri="{FF2B5EF4-FFF2-40B4-BE49-F238E27FC236}">
                <a16:creationId xmlns:a16="http://schemas.microsoft.com/office/drawing/2014/main" id="{753E8B74-FD8F-4C08-A376-A3275DD8687F}"/>
              </a:ext>
            </a:extLst>
          </p:cNvPr>
          <p:cNvSpPr txBox="1"/>
          <p:nvPr/>
        </p:nvSpPr>
        <p:spPr>
          <a:xfrm>
            <a:off x="2459298" y="2162372"/>
            <a:ext cx="1640462" cy="276999"/>
          </a:xfrm>
          <a:prstGeom prst="rect">
            <a:avLst/>
          </a:prstGeom>
          <a:noFill/>
        </p:spPr>
        <p:txBody>
          <a:bodyPr wrap="square" rtlCol="0">
            <a:spAutoFit/>
          </a:bodyPr>
          <a:lstStyle/>
          <a:p>
            <a:r>
              <a:rPr lang="en-US" sz="1200" b="1" dirty="0">
                <a:latin typeface="Segoe Condensed" panose="020B0606040200020203" pitchFamily="34" charset="0"/>
              </a:rPr>
              <a:t>UIST’14</a:t>
            </a:r>
          </a:p>
        </p:txBody>
      </p:sp>
      <p:pic>
        <p:nvPicPr>
          <p:cNvPr id="26" name="Picture 25">
            <a:extLst>
              <a:ext uri="{FF2B5EF4-FFF2-40B4-BE49-F238E27FC236}">
                <a16:creationId xmlns:a16="http://schemas.microsoft.com/office/drawing/2014/main" id="{091B3EA3-BB70-4A72-B4BF-63796B466D59}"/>
              </a:ext>
            </a:extLst>
          </p:cNvPr>
          <p:cNvPicPr>
            <a:picLocks noChangeAspect="1"/>
          </p:cNvPicPr>
          <p:nvPr/>
        </p:nvPicPr>
        <p:blipFill>
          <a:blip r:embed="rId8"/>
          <a:stretch>
            <a:fillRect/>
          </a:stretch>
        </p:blipFill>
        <p:spPr>
          <a:xfrm>
            <a:off x="3831449" y="2400363"/>
            <a:ext cx="754354" cy="978408"/>
          </a:xfrm>
          <a:prstGeom prst="rect">
            <a:avLst/>
          </a:prstGeom>
          <a:ln w="6350">
            <a:solidFill>
              <a:schemeClr val="bg1">
                <a:lumMod val="85000"/>
              </a:schemeClr>
            </a:solidFill>
          </a:ln>
        </p:spPr>
      </p:pic>
      <p:sp>
        <p:nvSpPr>
          <p:cNvPr id="27" name="TextBox 26">
            <a:extLst>
              <a:ext uri="{FF2B5EF4-FFF2-40B4-BE49-F238E27FC236}">
                <a16:creationId xmlns:a16="http://schemas.microsoft.com/office/drawing/2014/main" id="{73F77408-F048-476F-8DAA-E7318494F98E}"/>
              </a:ext>
            </a:extLst>
          </p:cNvPr>
          <p:cNvSpPr txBox="1"/>
          <p:nvPr/>
        </p:nvSpPr>
        <p:spPr>
          <a:xfrm>
            <a:off x="3708811" y="2144853"/>
            <a:ext cx="1640462" cy="276999"/>
          </a:xfrm>
          <a:prstGeom prst="rect">
            <a:avLst/>
          </a:prstGeom>
          <a:noFill/>
        </p:spPr>
        <p:txBody>
          <a:bodyPr wrap="square" rtlCol="0">
            <a:spAutoFit/>
          </a:bodyPr>
          <a:lstStyle/>
          <a:p>
            <a:r>
              <a:rPr lang="en-US" sz="1200" b="1" dirty="0">
                <a:latin typeface="Segoe Condensed" panose="020B0606040200020203" pitchFamily="34" charset="0"/>
              </a:rPr>
              <a:t>TACCESS’15</a:t>
            </a:r>
          </a:p>
        </p:txBody>
      </p:sp>
      <p:pic>
        <p:nvPicPr>
          <p:cNvPr id="32" name="Picture 31">
            <a:extLst>
              <a:ext uri="{FF2B5EF4-FFF2-40B4-BE49-F238E27FC236}">
                <a16:creationId xmlns:a16="http://schemas.microsoft.com/office/drawing/2014/main" id="{7277EEEB-52E2-4B04-9A2F-6ED8A207CFD3}"/>
              </a:ext>
            </a:extLst>
          </p:cNvPr>
          <p:cNvPicPr>
            <a:picLocks noChangeAspect="1"/>
          </p:cNvPicPr>
          <p:nvPr/>
        </p:nvPicPr>
        <p:blipFill>
          <a:blip r:embed="rId9"/>
          <a:stretch>
            <a:fillRect/>
          </a:stretch>
        </p:blipFill>
        <p:spPr>
          <a:xfrm>
            <a:off x="5029102" y="4471546"/>
            <a:ext cx="754354" cy="978408"/>
          </a:xfrm>
          <a:prstGeom prst="rect">
            <a:avLst/>
          </a:prstGeom>
          <a:ln w="6350">
            <a:solidFill>
              <a:schemeClr val="bg1">
                <a:lumMod val="85000"/>
              </a:schemeClr>
            </a:solidFill>
          </a:ln>
        </p:spPr>
      </p:pic>
      <p:sp>
        <p:nvSpPr>
          <p:cNvPr id="33" name="TextBox 32">
            <a:extLst>
              <a:ext uri="{FF2B5EF4-FFF2-40B4-BE49-F238E27FC236}">
                <a16:creationId xmlns:a16="http://schemas.microsoft.com/office/drawing/2014/main" id="{F56688BD-1553-4BD2-83CF-CA5F29FA77EE}"/>
              </a:ext>
            </a:extLst>
          </p:cNvPr>
          <p:cNvSpPr txBox="1"/>
          <p:nvPr/>
        </p:nvSpPr>
        <p:spPr>
          <a:xfrm>
            <a:off x="4920697" y="4238667"/>
            <a:ext cx="1640462" cy="276999"/>
          </a:xfrm>
          <a:prstGeom prst="rect">
            <a:avLst/>
          </a:prstGeom>
          <a:noFill/>
        </p:spPr>
        <p:txBody>
          <a:bodyPr wrap="square" rtlCol="0">
            <a:spAutoFit/>
          </a:bodyPr>
          <a:lstStyle/>
          <a:p>
            <a:r>
              <a:rPr lang="en-US" sz="1200" b="1" dirty="0">
                <a:latin typeface="Segoe Condensed" panose="020B0606040200020203" pitchFamily="34" charset="0"/>
              </a:rPr>
              <a:t>CHI’16</a:t>
            </a:r>
          </a:p>
        </p:txBody>
      </p:sp>
      <p:pic>
        <p:nvPicPr>
          <p:cNvPr id="35" name="Picture 34">
            <a:extLst>
              <a:ext uri="{FF2B5EF4-FFF2-40B4-BE49-F238E27FC236}">
                <a16:creationId xmlns:a16="http://schemas.microsoft.com/office/drawing/2014/main" id="{FB9F93A5-9459-4235-94F7-DD6F11FCE1F6}"/>
              </a:ext>
            </a:extLst>
          </p:cNvPr>
          <p:cNvPicPr>
            <a:picLocks noChangeAspect="1"/>
          </p:cNvPicPr>
          <p:nvPr/>
        </p:nvPicPr>
        <p:blipFill>
          <a:blip r:embed="rId10"/>
          <a:stretch>
            <a:fillRect/>
          </a:stretch>
        </p:blipFill>
        <p:spPr>
          <a:xfrm>
            <a:off x="6377381" y="2400363"/>
            <a:ext cx="754354" cy="978408"/>
          </a:xfrm>
          <a:prstGeom prst="rect">
            <a:avLst/>
          </a:prstGeom>
          <a:ln w="6350">
            <a:solidFill>
              <a:schemeClr val="bg1">
                <a:lumMod val="85000"/>
              </a:schemeClr>
            </a:solidFill>
          </a:ln>
        </p:spPr>
      </p:pic>
      <p:grpSp>
        <p:nvGrpSpPr>
          <p:cNvPr id="31" name="Group 30">
            <a:extLst>
              <a:ext uri="{FF2B5EF4-FFF2-40B4-BE49-F238E27FC236}">
                <a16:creationId xmlns:a16="http://schemas.microsoft.com/office/drawing/2014/main" id="{DA9D33AC-737E-4A14-8992-AF21F09CD704}"/>
              </a:ext>
            </a:extLst>
          </p:cNvPr>
          <p:cNvGrpSpPr/>
          <p:nvPr/>
        </p:nvGrpSpPr>
        <p:grpSpPr>
          <a:xfrm>
            <a:off x="7713631" y="2159604"/>
            <a:ext cx="1640462" cy="1219167"/>
            <a:chOff x="7670404" y="1904603"/>
            <a:chExt cx="1640462" cy="1219167"/>
          </a:xfrm>
        </p:grpSpPr>
        <p:sp>
          <p:nvSpPr>
            <p:cNvPr id="36" name="TextBox 35">
              <a:extLst>
                <a:ext uri="{FF2B5EF4-FFF2-40B4-BE49-F238E27FC236}">
                  <a16:creationId xmlns:a16="http://schemas.microsoft.com/office/drawing/2014/main" id="{BF8FA69B-E062-4925-A5F2-50F3B820CDC4}"/>
                </a:ext>
              </a:extLst>
            </p:cNvPr>
            <p:cNvSpPr txBox="1"/>
            <p:nvPr/>
          </p:nvSpPr>
          <p:spPr>
            <a:xfrm>
              <a:off x="7670404" y="1904603"/>
              <a:ext cx="1640462" cy="276999"/>
            </a:xfrm>
            <a:prstGeom prst="rect">
              <a:avLst/>
            </a:prstGeom>
            <a:noFill/>
          </p:spPr>
          <p:txBody>
            <a:bodyPr wrap="square" lIns="0" rtlCol="0">
              <a:spAutoFit/>
            </a:bodyPr>
            <a:lstStyle/>
            <a:p>
              <a:r>
                <a:rPr lang="en-US" sz="1200" b="1" dirty="0">
                  <a:latin typeface="Segoe Condensed" panose="020B0606040200020203" pitchFamily="34" charset="0"/>
                </a:rPr>
                <a:t>ASSETS’18</a:t>
              </a:r>
            </a:p>
          </p:txBody>
        </p:sp>
        <p:pic>
          <p:nvPicPr>
            <p:cNvPr id="38" name="Picture 37">
              <a:extLst>
                <a:ext uri="{FF2B5EF4-FFF2-40B4-BE49-F238E27FC236}">
                  <a16:creationId xmlns:a16="http://schemas.microsoft.com/office/drawing/2014/main" id="{D4DB2246-BEDF-4D37-915D-2B137FBFD3E8}"/>
                </a:ext>
              </a:extLst>
            </p:cNvPr>
            <p:cNvPicPr>
              <a:picLocks noChangeAspect="1"/>
            </p:cNvPicPr>
            <p:nvPr/>
          </p:nvPicPr>
          <p:blipFill>
            <a:blip r:embed="rId11"/>
            <a:stretch>
              <a:fillRect/>
            </a:stretch>
          </p:blipFill>
          <p:spPr>
            <a:xfrm>
              <a:off x="7670404" y="2145362"/>
              <a:ext cx="754354" cy="978408"/>
            </a:xfrm>
            <a:prstGeom prst="rect">
              <a:avLst/>
            </a:prstGeom>
            <a:ln w="6350">
              <a:solidFill>
                <a:schemeClr val="bg1">
                  <a:lumMod val="85000"/>
                </a:schemeClr>
              </a:solidFill>
            </a:ln>
          </p:spPr>
        </p:pic>
      </p:grpSp>
      <p:sp>
        <p:nvSpPr>
          <p:cNvPr id="39" name="TextBox 38">
            <a:extLst>
              <a:ext uri="{FF2B5EF4-FFF2-40B4-BE49-F238E27FC236}">
                <a16:creationId xmlns:a16="http://schemas.microsoft.com/office/drawing/2014/main" id="{EC4E34EA-243D-4B94-BF99-312B5081EC5F}"/>
              </a:ext>
            </a:extLst>
          </p:cNvPr>
          <p:cNvSpPr txBox="1"/>
          <p:nvPr/>
        </p:nvSpPr>
        <p:spPr>
          <a:xfrm>
            <a:off x="6272428" y="2153997"/>
            <a:ext cx="1640462" cy="276999"/>
          </a:xfrm>
          <a:prstGeom prst="rect">
            <a:avLst/>
          </a:prstGeom>
          <a:noFill/>
        </p:spPr>
        <p:txBody>
          <a:bodyPr wrap="square" rtlCol="0">
            <a:spAutoFit/>
          </a:bodyPr>
          <a:lstStyle/>
          <a:p>
            <a:r>
              <a:rPr lang="en-US" sz="1200" b="1" dirty="0">
                <a:latin typeface="Segoe Condensed" panose="020B0606040200020203" pitchFamily="34" charset="0"/>
              </a:rPr>
              <a:t>ASSETS’17</a:t>
            </a:r>
          </a:p>
        </p:txBody>
      </p:sp>
      <p:pic>
        <p:nvPicPr>
          <p:cNvPr id="41" name="Picture 40">
            <a:extLst>
              <a:ext uri="{FF2B5EF4-FFF2-40B4-BE49-F238E27FC236}">
                <a16:creationId xmlns:a16="http://schemas.microsoft.com/office/drawing/2014/main" id="{FC83DC22-BB62-45CA-A479-766E7B058F40}"/>
              </a:ext>
            </a:extLst>
          </p:cNvPr>
          <p:cNvPicPr>
            <a:picLocks noChangeAspect="1"/>
          </p:cNvPicPr>
          <p:nvPr/>
        </p:nvPicPr>
        <p:blipFill>
          <a:blip r:embed="rId12"/>
          <a:stretch>
            <a:fillRect/>
          </a:stretch>
        </p:blipFill>
        <p:spPr>
          <a:xfrm>
            <a:off x="7367827" y="4471546"/>
            <a:ext cx="754354" cy="978408"/>
          </a:xfrm>
          <a:prstGeom prst="rect">
            <a:avLst/>
          </a:prstGeom>
          <a:ln w="6350">
            <a:solidFill>
              <a:schemeClr val="bg1">
                <a:lumMod val="85000"/>
              </a:schemeClr>
            </a:solidFill>
          </a:ln>
        </p:spPr>
      </p:pic>
      <p:sp>
        <p:nvSpPr>
          <p:cNvPr id="42" name="TextBox 41">
            <a:extLst>
              <a:ext uri="{FF2B5EF4-FFF2-40B4-BE49-F238E27FC236}">
                <a16:creationId xmlns:a16="http://schemas.microsoft.com/office/drawing/2014/main" id="{A3494F24-4907-4B51-A58A-E3CB217B61F7}"/>
              </a:ext>
            </a:extLst>
          </p:cNvPr>
          <p:cNvSpPr txBox="1"/>
          <p:nvPr/>
        </p:nvSpPr>
        <p:spPr>
          <a:xfrm>
            <a:off x="7271563" y="4238667"/>
            <a:ext cx="1640462" cy="276999"/>
          </a:xfrm>
          <a:prstGeom prst="rect">
            <a:avLst/>
          </a:prstGeom>
          <a:noFill/>
        </p:spPr>
        <p:txBody>
          <a:bodyPr wrap="square" rtlCol="0">
            <a:spAutoFit/>
          </a:bodyPr>
          <a:lstStyle/>
          <a:p>
            <a:r>
              <a:rPr lang="en-US" sz="1200" b="1" dirty="0">
                <a:latin typeface="Segoe Condensed" panose="020B0606040200020203" pitchFamily="34" charset="0"/>
              </a:rPr>
              <a:t>ASSETS’18</a:t>
            </a:r>
          </a:p>
        </p:txBody>
      </p:sp>
      <p:pic>
        <p:nvPicPr>
          <p:cNvPr id="44" name="Picture 43">
            <a:extLst>
              <a:ext uri="{FF2B5EF4-FFF2-40B4-BE49-F238E27FC236}">
                <a16:creationId xmlns:a16="http://schemas.microsoft.com/office/drawing/2014/main" id="{CD85777B-54B0-4C4E-BD6A-14ACBDF14895}"/>
              </a:ext>
            </a:extLst>
          </p:cNvPr>
          <p:cNvPicPr>
            <a:picLocks noChangeAspect="1"/>
          </p:cNvPicPr>
          <p:nvPr/>
        </p:nvPicPr>
        <p:blipFill>
          <a:blip r:embed="rId13"/>
          <a:stretch>
            <a:fillRect/>
          </a:stretch>
        </p:blipFill>
        <p:spPr>
          <a:xfrm>
            <a:off x="8729460" y="4471546"/>
            <a:ext cx="754354" cy="978408"/>
          </a:xfrm>
          <a:prstGeom prst="rect">
            <a:avLst/>
          </a:prstGeom>
          <a:ln w="6350">
            <a:solidFill>
              <a:schemeClr val="bg1">
                <a:lumMod val="85000"/>
              </a:schemeClr>
            </a:solidFill>
          </a:ln>
        </p:spPr>
      </p:pic>
      <p:sp>
        <p:nvSpPr>
          <p:cNvPr id="45" name="TextBox 44">
            <a:extLst>
              <a:ext uri="{FF2B5EF4-FFF2-40B4-BE49-F238E27FC236}">
                <a16:creationId xmlns:a16="http://schemas.microsoft.com/office/drawing/2014/main" id="{7890611D-A622-403F-9E84-59C1530C33D5}"/>
              </a:ext>
            </a:extLst>
          </p:cNvPr>
          <p:cNvSpPr txBox="1"/>
          <p:nvPr/>
        </p:nvSpPr>
        <p:spPr>
          <a:xfrm>
            <a:off x="8729460" y="4238667"/>
            <a:ext cx="1640462" cy="276999"/>
          </a:xfrm>
          <a:prstGeom prst="rect">
            <a:avLst/>
          </a:prstGeom>
          <a:noFill/>
        </p:spPr>
        <p:txBody>
          <a:bodyPr wrap="square" lIns="0" rtlCol="0">
            <a:spAutoFit/>
          </a:bodyPr>
          <a:lstStyle/>
          <a:p>
            <a:r>
              <a:rPr lang="en-US" sz="1200" b="1" dirty="0">
                <a:latin typeface="Segoe Condensed" panose="020B0606040200020203" pitchFamily="34" charset="0"/>
              </a:rPr>
              <a:t>Inter.’19</a:t>
            </a:r>
          </a:p>
        </p:txBody>
      </p:sp>
      <p:sp>
        <p:nvSpPr>
          <p:cNvPr id="48" name="TextBox 47">
            <a:extLst>
              <a:ext uri="{FF2B5EF4-FFF2-40B4-BE49-F238E27FC236}">
                <a16:creationId xmlns:a16="http://schemas.microsoft.com/office/drawing/2014/main" id="{0F5D08AF-07F4-4213-A88C-632C4E0C0409}"/>
              </a:ext>
            </a:extLst>
          </p:cNvPr>
          <p:cNvSpPr txBox="1"/>
          <p:nvPr/>
        </p:nvSpPr>
        <p:spPr>
          <a:xfrm>
            <a:off x="9360314" y="1588330"/>
            <a:ext cx="1640462" cy="276999"/>
          </a:xfrm>
          <a:prstGeom prst="rect">
            <a:avLst/>
          </a:prstGeom>
          <a:noFill/>
        </p:spPr>
        <p:txBody>
          <a:bodyPr wrap="square" rtlCol="0">
            <a:spAutoFit/>
          </a:bodyPr>
          <a:lstStyle/>
          <a:p>
            <a:r>
              <a:rPr lang="en-US" sz="1200" b="1" dirty="0">
                <a:latin typeface="Segoe Condensed" panose="020B0606040200020203" pitchFamily="34" charset="0"/>
              </a:rPr>
              <a:t>ASSETS’19</a:t>
            </a:r>
          </a:p>
        </p:txBody>
      </p:sp>
      <p:pic>
        <p:nvPicPr>
          <p:cNvPr id="50" name="Picture 49">
            <a:extLst>
              <a:ext uri="{FF2B5EF4-FFF2-40B4-BE49-F238E27FC236}">
                <a16:creationId xmlns:a16="http://schemas.microsoft.com/office/drawing/2014/main" id="{9D73103C-51AF-4D63-B5B7-4E16D40013BA}"/>
              </a:ext>
            </a:extLst>
          </p:cNvPr>
          <p:cNvPicPr>
            <a:picLocks noChangeAspect="1"/>
          </p:cNvPicPr>
          <p:nvPr/>
        </p:nvPicPr>
        <p:blipFill>
          <a:blip r:embed="rId14"/>
          <a:stretch>
            <a:fillRect/>
          </a:stretch>
        </p:blipFill>
        <p:spPr>
          <a:xfrm>
            <a:off x="9435335" y="1840222"/>
            <a:ext cx="754354" cy="978408"/>
          </a:xfrm>
          <a:prstGeom prst="rect">
            <a:avLst/>
          </a:prstGeom>
          <a:ln w="6350">
            <a:solidFill>
              <a:schemeClr val="bg1">
                <a:lumMod val="85000"/>
              </a:schemeClr>
            </a:solidFill>
          </a:ln>
        </p:spPr>
      </p:pic>
      <p:grpSp>
        <p:nvGrpSpPr>
          <p:cNvPr id="34" name="Group 33">
            <a:extLst>
              <a:ext uri="{FF2B5EF4-FFF2-40B4-BE49-F238E27FC236}">
                <a16:creationId xmlns:a16="http://schemas.microsoft.com/office/drawing/2014/main" id="{208B4B99-1C25-4E75-A8EF-B8AA3F4EAC4E}"/>
              </a:ext>
            </a:extLst>
          </p:cNvPr>
          <p:cNvGrpSpPr/>
          <p:nvPr/>
        </p:nvGrpSpPr>
        <p:grpSpPr>
          <a:xfrm>
            <a:off x="8870241" y="2170061"/>
            <a:ext cx="1640462" cy="1208710"/>
            <a:chOff x="9270022" y="810196"/>
            <a:chExt cx="1640462" cy="1208710"/>
          </a:xfrm>
        </p:grpSpPr>
        <p:pic>
          <p:nvPicPr>
            <p:cNvPr id="47" name="Picture 46">
              <a:extLst>
                <a:ext uri="{FF2B5EF4-FFF2-40B4-BE49-F238E27FC236}">
                  <a16:creationId xmlns:a16="http://schemas.microsoft.com/office/drawing/2014/main" id="{28C86290-E9E3-4FCD-BFEB-58FEFC30B3AA}"/>
                </a:ext>
              </a:extLst>
            </p:cNvPr>
            <p:cNvPicPr>
              <a:picLocks noChangeAspect="1"/>
            </p:cNvPicPr>
            <p:nvPr/>
          </p:nvPicPr>
          <p:blipFill>
            <a:blip r:embed="rId15"/>
            <a:stretch>
              <a:fillRect/>
            </a:stretch>
          </p:blipFill>
          <p:spPr>
            <a:xfrm>
              <a:off x="9364644" y="1040498"/>
              <a:ext cx="754354" cy="978408"/>
            </a:xfrm>
            <a:prstGeom prst="rect">
              <a:avLst/>
            </a:prstGeom>
            <a:ln w="6350">
              <a:solidFill>
                <a:schemeClr val="bg1">
                  <a:lumMod val="85000"/>
                </a:schemeClr>
              </a:solidFill>
            </a:ln>
          </p:spPr>
        </p:pic>
        <p:sp>
          <p:nvSpPr>
            <p:cNvPr id="51" name="TextBox 50">
              <a:extLst>
                <a:ext uri="{FF2B5EF4-FFF2-40B4-BE49-F238E27FC236}">
                  <a16:creationId xmlns:a16="http://schemas.microsoft.com/office/drawing/2014/main" id="{463BED8F-E54E-4941-B284-AD5C95A27E76}"/>
                </a:ext>
              </a:extLst>
            </p:cNvPr>
            <p:cNvSpPr txBox="1"/>
            <p:nvPr/>
          </p:nvSpPr>
          <p:spPr>
            <a:xfrm>
              <a:off x="9270022" y="810196"/>
              <a:ext cx="1640462" cy="276999"/>
            </a:xfrm>
            <a:prstGeom prst="rect">
              <a:avLst/>
            </a:prstGeom>
            <a:noFill/>
          </p:spPr>
          <p:txBody>
            <a:bodyPr wrap="square" rtlCol="0">
              <a:spAutoFit/>
            </a:bodyPr>
            <a:lstStyle/>
            <a:p>
              <a:r>
                <a:rPr lang="en-US" sz="1200" b="1" dirty="0">
                  <a:latin typeface="Segoe Condensed" panose="020B0606040200020203" pitchFamily="34" charset="0"/>
                </a:rPr>
                <a:t>CHI’19</a:t>
              </a:r>
            </a:p>
          </p:txBody>
        </p:sp>
      </p:grpSp>
      <p:pic>
        <p:nvPicPr>
          <p:cNvPr id="53" name="Picture 52">
            <a:extLst>
              <a:ext uri="{FF2B5EF4-FFF2-40B4-BE49-F238E27FC236}">
                <a16:creationId xmlns:a16="http://schemas.microsoft.com/office/drawing/2014/main" id="{D61DF6C2-8F8E-4A22-98AA-6F2EE1159C06}"/>
              </a:ext>
            </a:extLst>
          </p:cNvPr>
          <p:cNvPicPr>
            <a:picLocks noChangeAspect="1"/>
          </p:cNvPicPr>
          <p:nvPr/>
        </p:nvPicPr>
        <p:blipFill>
          <a:blip r:embed="rId16"/>
          <a:stretch>
            <a:fillRect/>
          </a:stretch>
        </p:blipFill>
        <p:spPr>
          <a:xfrm>
            <a:off x="10031755" y="4471546"/>
            <a:ext cx="754354" cy="978408"/>
          </a:xfrm>
          <a:prstGeom prst="rect">
            <a:avLst/>
          </a:prstGeom>
          <a:ln w="6350">
            <a:solidFill>
              <a:schemeClr val="bg1">
                <a:lumMod val="85000"/>
              </a:schemeClr>
            </a:solidFill>
          </a:ln>
        </p:spPr>
      </p:pic>
      <p:sp>
        <p:nvSpPr>
          <p:cNvPr id="54" name="TextBox 53">
            <a:extLst>
              <a:ext uri="{FF2B5EF4-FFF2-40B4-BE49-F238E27FC236}">
                <a16:creationId xmlns:a16="http://schemas.microsoft.com/office/drawing/2014/main" id="{5ADF5419-F98A-4DA8-BEB7-22AD0AF02AF6}"/>
              </a:ext>
            </a:extLst>
          </p:cNvPr>
          <p:cNvSpPr txBox="1"/>
          <p:nvPr/>
        </p:nvSpPr>
        <p:spPr>
          <a:xfrm>
            <a:off x="9934408" y="4238667"/>
            <a:ext cx="1640462" cy="276999"/>
          </a:xfrm>
          <a:prstGeom prst="rect">
            <a:avLst/>
          </a:prstGeom>
          <a:noFill/>
        </p:spPr>
        <p:txBody>
          <a:bodyPr wrap="square" rtlCol="0">
            <a:spAutoFit/>
          </a:bodyPr>
          <a:lstStyle/>
          <a:p>
            <a:r>
              <a:rPr lang="en-US" sz="1200" b="1" dirty="0">
                <a:latin typeface="Segoe Condensed" panose="020B0606040200020203" pitchFamily="34" charset="0"/>
              </a:rPr>
              <a:t>CSCW’20</a:t>
            </a:r>
          </a:p>
        </p:txBody>
      </p:sp>
      <p:pic>
        <p:nvPicPr>
          <p:cNvPr id="56" name="Picture 55">
            <a:extLst>
              <a:ext uri="{FF2B5EF4-FFF2-40B4-BE49-F238E27FC236}">
                <a16:creationId xmlns:a16="http://schemas.microsoft.com/office/drawing/2014/main" id="{08C4DF46-A573-4F4D-84AD-58FF549AF194}"/>
              </a:ext>
            </a:extLst>
          </p:cNvPr>
          <p:cNvPicPr>
            <a:picLocks noChangeAspect="1"/>
          </p:cNvPicPr>
          <p:nvPr/>
        </p:nvPicPr>
        <p:blipFill>
          <a:blip r:embed="rId17"/>
          <a:stretch>
            <a:fillRect/>
          </a:stretch>
        </p:blipFill>
        <p:spPr>
          <a:xfrm>
            <a:off x="11278182" y="2400363"/>
            <a:ext cx="754354" cy="978408"/>
          </a:xfrm>
          <a:prstGeom prst="rect">
            <a:avLst/>
          </a:prstGeom>
          <a:ln w="6350">
            <a:solidFill>
              <a:schemeClr val="bg1">
                <a:lumMod val="85000"/>
              </a:schemeClr>
            </a:solidFill>
          </a:ln>
        </p:spPr>
      </p:pic>
      <p:sp>
        <p:nvSpPr>
          <p:cNvPr id="57" name="TextBox 56">
            <a:extLst>
              <a:ext uri="{FF2B5EF4-FFF2-40B4-BE49-F238E27FC236}">
                <a16:creationId xmlns:a16="http://schemas.microsoft.com/office/drawing/2014/main" id="{A5062F2D-5810-42D4-A7DB-F8FB1552336C}"/>
              </a:ext>
            </a:extLst>
          </p:cNvPr>
          <p:cNvSpPr txBox="1"/>
          <p:nvPr/>
        </p:nvSpPr>
        <p:spPr>
          <a:xfrm>
            <a:off x="11180106" y="2159374"/>
            <a:ext cx="1640462" cy="276999"/>
          </a:xfrm>
          <a:prstGeom prst="rect">
            <a:avLst/>
          </a:prstGeom>
          <a:noFill/>
        </p:spPr>
        <p:txBody>
          <a:bodyPr wrap="square" rtlCol="0">
            <a:spAutoFit/>
          </a:bodyPr>
          <a:lstStyle/>
          <a:p>
            <a:r>
              <a:rPr lang="en-US" sz="1200" b="1" dirty="0">
                <a:latin typeface="Segoe Condensed" panose="020B0606040200020203" pitchFamily="34" charset="0"/>
              </a:rPr>
              <a:t>ASSETS’21</a:t>
            </a:r>
          </a:p>
        </p:txBody>
      </p:sp>
      <p:pic>
        <p:nvPicPr>
          <p:cNvPr id="59" name="Picture 58">
            <a:extLst>
              <a:ext uri="{FF2B5EF4-FFF2-40B4-BE49-F238E27FC236}">
                <a16:creationId xmlns:a16="http://schemas.microsoft.com/office/drawing/2014/main" id="{A5A958E9-4480-4B5C-A17E-8E952E80B4BB}"/>
              </a:ext>
            </a:extLst>
          </p:cNvPr>
          <p:cNvPicPr>
            <a:picLocks noChangeAspect="1"/>
          </p:cNvPicPr>
          <p:nvPr/>
        </p:nvPicPr>
        <p:blipFill>
          <a:blip r:embed="rId18"/>
          <a:stretch>
            <a:fillRect/>
          </a:stretch>
        </p:blipFill>
        <p:spPr>
          <a:xfrm>
            <a:off x="11209358" y="4471546"/>
            <a:ext cx="754354" cy="978408"/>
          </a:xfrm>
          <a:prstGeom prst="rect">
            <a:avLst/>
          </a:prstGeom>
          <a:ln w="6350">
            <a:solidFill>
              <a:schemeClr val="bg1">
                <a:lumMod val="85000"/>
              </a:schemeClr>
            </a:solidFill>
          </a:ln>
        </p:spPr>
      </p:pic>
      <p:sp>
        <p:nvSpPr>
          <p:cNvPr id="60" name="TextBox 59">
            <a:extLst>
              <a:ext uri="{FF2B5EF4-FFF2-40B4-BE49-F238E27FC236}">
                <a16:creationId xmlns:a16="http://schemas.microsoft.com/office/drawing/2014/main" id="{EAB8A95F-A3D8-49E2-AF92-3FA9757D0371}"/>
              </a:ext>
            </a:extLst>
          </p:cNvPr>
          <p:cNvSpPr txBox="1"/>
          <p:nvPr/>
        </p:nvSpPr>
        <p:spPr>
          <a:xfrm>
            <a:off x="11109638" y="4238667"/>
            <a:ext cx="1640462" cy="276999"/>
          </a:xfrm>
          <a:prstGeom prst="rect">
            <a:avLst/>
          </a:prstGeom>
          <a:noFill/>
        </p:spPr>
        <p:txBody>
          <a:bodyPr wrap="square" rtlCol="0">
            <a:spAutoFit/>
          </a:bodyPr>
          <a:lstStyle/>
          <a:p>
            <a:r>
              <a:rPr lang="en-US" sz="1200" b="1" dirty="0">
                <a:latin typeface="Segoe Condensed" panose="020B0606040200020203" pitchFamily="34" charset="0"/>
              </a:rPr>
              <a:t>ASSETS’21</a:t>
            </a:r>
          </a:p>
        </p:txBody>
      </p:sp>
      <p:sp>
        <p:nvSpPr>
          <p:cNvPr id="2" name="Oval 1">
            <a:extLst>
              <a:ext uri="{FF2B5EF4-FFF2-40B4-BE49-F238E27FC236}">
                <a16:creationId xmlns:a16="http://schemas.microsoft.com/office/drawing/2014/main" id="{BD3898BA-4F57-4BC7-90E0-BA83B21D0ACC}"/>
              </a:ext>
            </a:extLst>
          </p:cNvPr>
          <p:cNvSpPr/>
          <p:nvPr/>
        </p:nvSpPr>
        <p:spPr>
          <a:xfrm>
            <a:off x="312503" y="3630773"/>
            <a:ext cx="141879" cy="141879"/>
          </a:xfrm>
          <a:prstGeom prst="ellips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3" name="TextBox 2">
            <a:extLst>
              <a:ext uri="{FF2B5EF4-FFF2-40B4-BE49-F238E27FC236}">
                <a16:creationId xmlns:a16="http://schemas.microsoft.com/office/drawing/2014/main" id="{54735732-9132-450C-AD85-41611ED52DF5}"/>
              </a:ext>
            </a:extLst>
          </p:cNvPr>
          <p:cNvSpPr txBox="1"/>
          <p:nvPr/>
        </p:nvSpPr>
        <p:spPr>
          <a:xfrm rot="-2700000">
            <a:off x="-118864" y="3796318"/>
            <a:ext cx="565645" cy="307777"/>
          </a:xfrm>
          <a:prstGeom prst="rect">
            <a:avLst/>
          </a:prstGeom>
          <a:noFill/>
        </p:spPr>
        <p:txBody>
          <a:bodyPr wrap="square" rtlCol="0">
            <a:spAutoFit/>
          </a:bodyPr>
          <a:lstStyle/>
          <a:p>
            <a:pPr algn="r"/>
            <a:r>
              <a:rPr lang="en-US" sz="1400" dirty="0">
                <a:solidFill>
                  <a:schemeClr val="tx1">
                    <a:lumMod val="65000"/>
                    <a:lumOff val="35000"/>
                  </a:schemeClr>
                </a:solidFill>
                <a:latin typeface="Segoe Condensed" panose="020B0606040200020203" pitchFamily="34" charset="0"/>
              </a:rPr>
              <a:t>2012</a:t>
            </a:r>
          </a:p>
        </p:txBody>
      </p:sp>
      <p:sp>
        <p:nvSpPr>
          <p:cNvPr id="43" name="Oval 42">
            <a:extLst>
              <a:ext uri="{FF2B5EF4-FFF2-40B4-BE49-F238E27FC236}">
                <a16:creationId xmlns:a16="http://schemas.microsoft.com/office/drawing/2014/main" id="{3294A42C-6C89-465C-99DE-7C51BFDC077F}"/>
              </a:ext>
            </a:extLst>
          </p:cNvPr>
          <p:cNvSpPr/>
          <p:nvPr/>
        </p:nvSpPr>
        <p:spPr>
          <a:xfrm>
            <a:off x="1585947" y="3630773"/>
            <a:ext cx="141879" cy="141879"/>
          </a:xfrm>
          <a:prstGeom prst="ellips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46" name="Oval 45">
            <a:extLst>
              <a:ext uri="{FF2B5EF4-FFF2-40B4-BE49-F238E27FC236}">
                <a16:creationId xmlns:a16="http://schemas.microsoft.com/office/drawing/2014/main" id="{7833CDCA-ABB1-4BD0-B1B4-FCD711F8CE0F}"/>
              </a:ext>
            </a:extLst>
          </p:cNvPr>
          <p:cNvSpPr/>
          <p:nvPr/>
        </p:nvSpPr>
        <p:spPr>
          <a:xfrm>
            <a:off x="2859391" y="3630773"/>
            <a:ext cx="141879" cy="141879"/>
          </a:xfrm>
          <a:prstGeom prst="ellips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49" name="Oval 48">
            <a:extLst>
              <a:ext uri="{FF2B5EF4-FFF2-40B4-BE49-F238E27FC236}">
                <a16:creationId xmlns:a16="http://schemas.microsoft.com/office/drawing/2014/main" id="{615A11C4-419A-4BD3-B1DE-728C11715772}"/>
              </a:ext>
            </a:extLst>
          </p:cNvPr>
          <p:cNvSpPr/>
          <p:nvPr/>
        </p:nvSpPr>
        <p:spPr>
          <a:xfrm>
            <a:off x="4132835" y="3630773"/>
            <a:ext cx="141879" cy="141879"/>
          </a:xfrm>
          <a:prstGeom prst="ellips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52" name="Oval 51">
            <a:extLst>
              <a:ext uri="{FF2B5EF4-FFF2-40B4-BE49-F238E27FC236}">
                <a16:creationId xmlns:a16="http://schemas.microsoft.com/office/drawing/2014/main" id="{68A8CA19-D452-4C24-8023-E594F480D293}"/>
              </a:ext>
            </a:extLst>
          </p:cNvPr>
          <p:cNvSpPr/>
          <p:nvPr/>
        </p:nvSpPr>
        <p:spPr>
          <a:xfrm>
            <a:off x="5406279" y="3630773"/>
            <a:ext cx="141879" cy="141879"/>
          </a:xfrm>
          <a:prstGeom prst="ellips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55" name="Oval 54">
            <a:extLst>
              <a:ext uri="{FF2B5EF4-FFF2-40B4-BE49-F238E27FC236}">
                <a16:creationId xmlns:a16="http://schemas.microsoft.com/office/drawing/2014/main" id="{19CDAAEF-0B0F-4444-BC64-C26BC3C28335}"/>
              </a:ext>
            </a:extLst>
          </p:cNvPr>
          <p:cNvSpPr/>
          <p:nvPr/>
        </p:nvSpPr>
        <p:spPr>
          <a:xfrm>
            <a:off x="6679723" y="3630773"/>
            <a:ext cx="141879" cy="141879"/>
          </a:xfrm>
          <a:prstGeom prst="ellips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58" name="Oval 57">
            <a:extLst>
              <a:ext uri="{FF2B5EF4-FFF2-40B4-BE49-F238E27FC236}">
                <a16:creationId xmlns:a16="http://schemas.microsoft.com/office/drawing/2014/main" id="{B349E884-8941-4E2E-8668-7DE6678F9630}"/>
              </a:ext>
            </a:extLst>
          </p:cNvPr>
          <p:cNvSpPr/>
          <p:nvPr/>
        </p:nvSpPr>
        <p:spPr>
          <a:xfrm>
            <a:off x="7953167" y="3630773"/>
            <a:ext cx="141879" cy="141879"/>
          </a:xfrm>
          <a:prstGeom prst="ellips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61" name="Oval 60">
            <a:extLst>
              <a:ext uri="{FF2B5EF4-FFF2-40B4-BE49-F238E27FC236}">
                <a16:creationId xmlns:a16="http://schemas.microsoft.com/office/drawing/2014/main" id="{D7DC94E3-C0BD-498F-B4AB-211483965438}"/>
              </a:ext>
            </a:extLst>
          </p:cNvPr>
          <p:cNvSpPr/>
          <p:nvPr/>
        </p:nvSpPr>
        <p:spPr>
          <a:xfrm>
            <a:off x="9226611" y="3630773"/>
            <a:ext cx="141879" cy="141879"/>
          </a:xfrm>
          <a:prstGeom prst="ellips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62" name="Oval 61">
            <a:extLst>
              <a:ext uri="{FF2B5EF4-FFF2-40B4-BE49-F238E27FC236}">
                <a16:creationId xmlns:a16="http://schemas.microsoft.com/office/drawing/2014/main" id="{E42646CB-0F2C-4A09-8763-ED576F41904D}"/>
              </a:ext>
            </a:extLst>
          </p:cNvPr>
          <p:cNvSpPr/>
          <p:nvPr/>
        </p:nvSpPr>
        <p:spPr>
          <a:xfrm>
            <a:off x="10500055" y="3630773"/>
            <a:ext cx="141879" cy="141879"/>
          </a:xfrm>
          <a:prstGeom prst="ellips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63" name="Oval 62">
            <a:extLst>
              <a:ext uri="{FF2B5EF4-FFF2-40B4-BE49-F238E27FC236}">
                <a16:creationId xmlns:a16="http://schemas.microsoft.com/office/drawing/2014/main" id="{2EED0920-8711-4647-BF26-FF30B95D2807}"/>
              </a:ext>
            </a:extLst>
          </p:cNvPr>
          <p:cNvSpPr/>
          <p:nvPr/>
        </p:nvSpPr>
        <p:spPr>
          <a:xfrm>
            <a:off x="11773497" y="3630773"/>
            <a:ext cx="141879" cy="141879"/>
          </a:xfrm>
          <a:prstGeom prst="ellips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64" name="TextBox 63">
            <a:extLst>
              <a:ext uri="{FF2B5EF4-FFF2-40B4-BE49-F238E27FC236}">
                <a16:creationId xmlns:a16="http://schemas.microsoft.com/office/drawing/2014/main" id="{CEB9545A-048F-4605-A75A-98B87583B0D1}"/>
              </a:ext>
            </a:extLst>
          </p:cNvPr>
          <p:cNvSpPr txBox="1"/>
          <p:nvPr/>
        </p:nvSpPr>
        <p:spPr>
          <a:xfrm rot="-2700000">
            <a:off x="1157692" y="3796318"/>
            <a:ext cx="565645" cy="307777"/>
          </a:xfrm>
          <a:prstGeom prst="rect">
            <a:avLst/>
          </a:prstGeom>
          <a:noFill/>
        </p:spPr>
        <p:txBody>
          <a:bodyPr wrap="square" rtlCol="0">
            <a:spAutoFit/>
          </a:bodyPr>
          <a:lstStyle/>
          <a:p>
            <a:pPr algn="r"/>
            <a:r>
              <a:rPr lang="en-US" sz="1400" dirty="0">
                <a:solidFill>
                  <a:schemeClr val="tx1">
                    <a:lumMod val="65000"/>
                    <a:lumOff val="35000"/>
                  </a:schemeClr>
                </a:solidFill>
                <a:latin typeface="Segoe Condensed" panose="020B0606040200020203" pitchFamily="34" charset="0"/>
              </a:rPr>
              <a:t>2013</a:t>
            </a:r>
          </a:p>
        </p:txBody>
      </p:sp>
      <p:sp>
        <p:nvSpPr>
          <p:cNvPr id="65" name="TextBox 64">
            <a:extLst>
              <a:ext uri="{FF2B5EF4-FFF2-40B4-BE49-F238E27FC236}">
                <a16:creationId xmlns:a16="http://schemas.microsoft.com/office/drawing/2014/main" id="{B2F916DD-FC15-4679-9EA5-BD7445FE46AA}"/>
              </a:ext>
            </a:extLst>
          </p:cNvPr>
          <p:cNvSpPr txBox="1"/>
          <p:nvPr/>
        </p:nvSpPr>
        <p:spPr>
          <a:xfrm rot="-2700000">
            <a:off x="2434248" y="3796318"/>
            <a:ext cx="565645" cy="307777"/>
          </a:xfrm>
          <a:prstGeom prst="rect">
            <a:avLst/>
          </a:prstGeom>
          <a:noFill/>
        </p:spPr>
        <p:txBody>
          <a:bodyPr wrap="square" rtlCol="0">
            <a:spAutoFit/>
          </a:bodyPr>
          <a:lstStyle/>
          <a:p>
            <a:pPr algn="r"/>
            <a:r>
              <a:rPr lang="en-US" sz="1400" dirty="0">
                <a:solidFill>
                  <a:schemeClr val="tx1">
                    <a:lumMod val="65000"/>
                    <a:lumOff val="35000"/>
                  </a:schemeClr>
                </a:solidFill>
                <a:latin typeface="Segoe Condensed" panose="020B0606040200020203" pitchFamily="34" charset="0"/>
              </a:rPr>
              <a:t>2014</a:t>
            </a:r>
          </a:p>
        </p:txBody>
      </p:sp>
      <p:sp>
        <p:nvSpPr>
          <p:cNvPr id="66" name="TextBox 65">
            <a:extLst>
              <a:ext uri="{FF2B5EF4-FFF2-40B4-BE49-F238E27FC236}">
                <a16:creationId xmlns:a16="http://schemas.microsoft.com/office/drawing/2014/main" id="{2726A2A5-89F7-4BB6-B14B-C02F8380CA61}"/>
              </a:ext>
            </a:extLst>
          </p:cNvPr>
          <p:cNvSpPr txBox="1"/>
          <p:nvPr/>
        </p:nvSpPr>
        <p:spPr>
          <a:xfrm rot="-2700000">
            <a:off x="3710804" y="3796318"/>
            <a:ext cx="565645" cy="307777"/>
          </a:xfrm>
          <a:prstGeom prst="rect">
            <a:avLst/>
          </a:prstGeom>
          <a:noFill/>
        </p:spPr>
        <p:txBody>
          <a:bodyPr wrap="square" rtlCol="0">
            <a:spAutoFit/>
          </a:bodyPr>
          <a:lstStyle/>
          <a:p>
            <a:pPr algn="r"/>
            <a:r>
              <a:rPr lang="en-US" sz="1400" dirty="0">
                <a:solidFill>
                  <a:schemeClr val="tx1">
                    <a:lumMod val="65000"/>
                    <a:lumOff val="35000"/>
                  </a:schemeClr>
                </a:solidFill>
                <a:latin typeface="Segoe Condensed" panose="020B0606040200020203" pitchFamily="34" charset="0"/>
              </a:rPr>
              <a:t>2015</a:t>
            </a:r>
          </a:p>
        </p:txBody>
      </p:sp>
      <p:sp>
        <p:nvSpPr>
          <p:cNvPr id="67" name="TextBox 66">
            <a:extLst>
              <a:ext uri="{FF2B5EF4-FFF2-40B4-BE49-F238E27FC236}">
                <a16:creationId xmlns:a16="http://schemas.microsoft.com/office/drawing/2014/main" id="{6AE08C51-2B67-4910-904E-921D700C51E4}"/>
              </a:ext>
            </a:extLst>
          </p:cNvPr>
          <p:cNvSpPr txBox="1"/>
          <p:nvPr/>
        </p:nvSpPr>
        <p:spPr>
          <a:xfrm rot="-2700000">
            <a:off x="4987360" y="3796318"/>
            <a:ext cx="565645" cy="307777"/>
          </a:xfrm>
          <a:prstGeom prst="rect">
            <a:avLst/>
          </a:prstGeom>
          <a:noFill/>
        </p:spPr>
        <p:txBody>
          <a:bodyPr wrap="square" rtlCol="0">
            <a:spAutoFit/>
          </a:bodyPr>
          <a:lstStyle/>
          <a:p>
            <a:pPr algn="r"/>
            <a:r>
              <a:rPr lang="en-US" sz="1400" dirty="0">
                <a:solidFill>
                  <a:schemeClr val="tx1">
                    <a:lumMod val="65000"/>
                    <a:lumOff val="35000"/>
                  </a:schemeClr>
                </a:solidFill>
                <a:latin typeface="Segoe Condensed" panose="020B0606040200020203" pitchFamily="34" charset="0"/>
              </a:rPr>
              <a:t>2016</a:t>
            </a:r>
          </a:p>
        </p:txBody>
      </p:sp>
      <p:sp>
        <p:nvSpPr>
          <p:cNvPr id="68" name="TextBox 67">
            <a:extLst>
              <a:ext uri="{FF2B5EF4-FFF2-40B4-BE49-F238E27FC236}">
                <a16:creationId xmlns:a16="http://schemas.microsoft.com/office/drawing/2014/main" id="{04320CE9-28E2-44D2-9377-3ED0F8949615}"/>
              </a:ext>
            </a:extLst>
          </p:cNvPr>
          <p:cNvSpPr txBox="1"/>
          <p:nvPr/>
        </p:nvSpPr>
        <p:spPr>
          <a:xfrm rot="-2700000">
            <a:off x="6263916" y="3796318"/>
            <a:ext cx="565645" cy="307777"/>
          </a:xfrm>
          <a:prstGeom prst="rect">
            <a:avLst/>
          </a:prstGeom>
          <a:noFill/>
        </p:spPr>
        <p:txBody>
          <a:bodyPr wrap="square" rtlCol="0">
            <a:spAutoFit/>
          </a:bodyPr>
          <a:lstStyle/>
          <a:p>
            <a:pPr algn="r"/>
            <a:r>
              <a:rPr lang="en-US" sz="1400" dirty="0">
                <a:solidFill>
                  <a:schemeClr val="tx1">
                    <a:lumMod val="65000"/>
                    <a:lumOff val="35000"/>
                  </a:schemeClr>
                </a:solidFill>
                <a:latin typeface="Segoe Condensed" panose="020B0606040200020203" pitchFamily="34" charset="0"/>
              </a:rPr>
              <a:t>2017</a:t>
            </a:r>
          </a:p>
        </p:txBody>
      </p:sp>
      <p:sp>
        <p:nvSpPr>
          <p:cNvPr id="69" name="TextBox 68">
            <a:extLst>
              <a:ext uri="{FF2B5EF4-FFF2-40B4-BE49-F238E27FC236}">
                <a16:creationId xmlns:a16="http://schemas.microsoft.com/office/drawing/2014/main" id="{43AA7D91-D8FB-41E9-9DA3-8770DA25AC8C}"/>
              </a:ext>
            </a:extLst>
          </p:cNvPr>
          <p:cNvSpPr txBox="1"/>
          <p:nvPr/>
        </p:nvSpPr>
        <p:spPr>
          <a:xfrm rot="-2700000">
            <a:off x="7540472" y="3796318"/>
            <a:ext cx="565645" cy="307777"/>
          </a:xfrm>
          <a:prstGeom prst="rect">
            <a:avLst/>
          </a:prstGeom>
          <a:noFill/>
        </p:spPr>
        <p:txBody>
          <a:bodyPr wrap="square" rtlCol="0">
            <a:spAutoFit/>
          </a:bodyPr>
          <a:lstStyle/>
          <a:p>
            <a:pPr algn="r"/>
            <a:r>
              <a:rPr lang="en-US" sz="1400" dirty="0">
                <a:solidFill>
                  <a:schemeClr val="tx1">
                    <a:lumMod val="65000"/>
                    <a:lumOff val="35000"/>
                  </a:schemeClr>
                </a:solidFill>
                <a:latin typeface="Segoe Condensed" panose="020B0606040200020203" pitchFamily="34" charset="0"/>
              </a:rPr>
              <a:t>2018</a:t>
            </a:r>
          </a:p>
        </p:txBody>
      </p:sp>
      <p:sp>
        <p:nvSpPr>
          <p:cNvPr id="70" name="TextBox 69">
            <a:extLst>
              <a:ext uri="{FF2B5EF4-FFF2-40B4-BE49-F238E27FC236}">
                <a16:creationId xmlns:a16="http://schemas.microsoft.com/office/drawing/2014/main" id="{5E813ACE-E1EA-47FA-83CC-7012129B8581}"/>
              </a:ext>
            </a:extLst>
          </p:cNvPr>
          <p:cNvSpPr txBox="1"/>
          <p:nvPr/>
        </p:nvSpPr>
        <p:spPr>
          <a:xfrm rot="-2700000">
            <a:off x="8817028" y="3796318"/>
            <a:ext cx="565645" cy="307777"/>
          </a:xfrm>
          <a:prstGeom prst="rect">
            <a:avLst/>
          </a:prstGeom>
          <a:noFill/>
        </p:spPr>
        <p:txBody>
          <a:bodyPr wrap="square" rtlCol="0">
            <a:spAutoFit/>
          </a:bodyPr>
          <a:lstStyle/>
          <a:p>
            <a:pPr algn="r"/>
            <a:r>
              <a:rPr lang="en-US" sz="1400" dirty="0">
                <a:solidFill>
                  <a:schemeClr val="tx1">
                    <a:lumMod val="65000"/>
                    <a:lumOff val="35000"/>
                  </a:schemeClr>
                </a:solidFill>
                <a:latin typeface="Segoe Condensed" panose="020B0606040200020203" pitchFamily="34" charset="0"/>
              </a:rPr>
              <a:t>2019</a:t>
            </a:r>
          </a:p>
        </p:txBody>
      </p:sp>
      <p:sp>
        <p:nvSpPr>
          <p:cNvPr id="71" name="TextBox 70">
            <a:extLst>
              <a:ext uri="{FF2B5EF4-FFF2-40B4-BE49-F238E27FC236}">
                <a16:creationId xmlns:a16="http://schemas.microsoft.com/office/drawing/2014/main" id="{365BDF4A-95FA-429B-9D4E-169B54EFE3FB}"/>
              </a:ext>
            </a:extLst>
          </p:cNvPr>
          <p:cNvSpPr txBox="1"/>
          <p:nvPr/>
        </p:nvSpPr>
        <p:spPr>
          <a:xfrm rot="-2700000">
            <a:off x="10093584" y="3796318"/>
            <a:ext cx="565645" cy="307777"/>
          </a:xfrm>
          <a:prstGeom prst="rect">
            <a:avLst/>
          </a:prstGeom>
          <a:noFill/>
        </p:spPr>
        <p:txBody>
          <a:bodyPr wrap="square" rtlCol="0">
            <a:spAutoFit/>
          </a:bodyPr>
          <a:lstStyle/>
          <a:p>
            <a:pPr algn="r"/>
            <a:r>
              <a:rPr lang="en-US" sz="1400" dirty="0">
                <a:solidFill>
                  <a:schemeClr val="tx1">
                    <a:lumMod val="65000"/>
                    <a:lumOff val="35000"/>
                  </a:schemeClr>
                </a:solidFill>
                <a:latin typeface="Segoe Condensed" panose="020B0606040200020203" pitchFamily="34" charset="0"/>
              </a:rPr>
              <a:t>2020</a:t>
            </a:r>
          </a:p>
        </p:txBody>
      </p:sp>
      <p:sp>
        <p:nvSpPr>
          <p:cNvPr id="72" name="TextBox 71">
            <a:extLst>
              <a:ext uri="{FF2B5EF4-FFF2-40B4-BE49-F238E27FC236}">
                <a16:creationId xmlns:a16="http://schemas.microsoft.com/office/drawing/2014/main" id="{E9CECEB1-1C10-41D8-AEA2-F3AA6C8A9751}"/>
              </a:ext>
            </a:extLst>
          </p:cNvPr>
          <p:cNvSpPr txBox="1"/>
          <p:nvPr/>
        </p:nvSpPr>
        <p:spPr>
          <a:xfrm rot="-2700000">
            <a:off x="11370144" y="3796318"/>
            <a:ext cx="565645" cy="307777"/>
          </a:xfrm>
          <a:prstGeom prst="rect">
            <a:avLst/>
          </a:prstGeom>
          <a:noFill/>
        </p:spPr>
        <p:txBody>
          <a:bodyPr wrap="square" rtlCol="0">
            <a:spAutoFit/>
          </a:bodyPr>
          <a:lstStyle/>
          <a:p>
            <a:pPr algn="r"/>
            <a:r>
              <a:rPr lang="en-US" sz="1400" dirty="0">
                <a:solidFill>
                  <a:schemeClr val="tx1">
                    <a:lumMod val="65000"/>
                    <a:lumOff val="35000"/>
                  </a:schemeClr>
                </a:solidFill>
                <a:latin typeface="Segoe Condensed" panose="020B0606040200020203" pitchFamily="34" charset="0"/>
              </a:rPr>
              <a:t>2021</a:t>
            </a:r>
          </a:p>
        </p:txBody>
      </p:sp>
      <p:cxnSp>
        <p:nvCxnSpPr>
          <p:cNvPr id="15" name="Straight Connector 14">
            <a:extLst>
              <a:ext uri="{FF2B5EF4-FFF2-40B4-BE49-F238E27FC236}">
                <a16:creationId xmlns:a16="http://schemas.microsoft.com/office/drawing/2014/main" id="{771D0173-CA1B-4099-AE16-A7D64B712B6B}"/>
              </a:ext>
            </a:extLst>
          </p:cNvPr>
          <p:cNvCxnSpPr>
            <a:stCxn id="2" idx="0"/>
          </p:cNvCxnSpPr>
          <p:nvPr/>
        </p:nvCxnSpPr>
        <p:spPr>
          <a:xfrm flipH="1" flipV="1">
            <a:off x="383442" y="3378771"/>
            <a:ext cx="1" cy="252002"/>
          </a:xfrm>
          <a:prstGeom prst="lin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grpSp>
        <p:nvGrpSpPr>
          <p:cNvPr id="4" name="Group 3">
            <a:extLst>
              <a:ext uri="{FF2B5EF4-FFF2-40B4-BE49-F238E27FC236}">
                <a16:creationId xmlns:a16="http://schemas.microsoft.com/office/drawing/2014/main" id="{B5E553A2-0925-4F35-8ECD-423503412460}"/>
              </a:ext>
            </a:extLst>
          </p:cNvPr>
          <p:cNvGrpSpPr/>
          <p:nvPr/>
        </p:nvGrpSpPr>
        <p:grpSpPr>
          <a:xfrm>
            <a:off x="40191" y="2145362"/>
            <a:ext cx="1640462" cy="1233409"/>
            <a:chOff x="169496" y="895608"/>
            <a:chExt cx="1640462" cy="1233409"/>
          </a:xfrm>
        </p:grpSpPr>
        <p:pic>
          <p:nvPicPr>
            <p:cNvPr id="7" name="Picture 6">
              <a:extLst>
                <a:ext uri="{FF2B5EF4-FFF2-40B4-BE49-F238E27FC236}">
                  <a16:creationId xmlns:a16="http://schemas.microsoft.com/office/drawing/2014/main" id="{E54BCAB8-8A5D-463C-822B-A24AF932A474}"/>
                </a:ext>
              </a:extLst>
            </p:cNvPr>
            <p:cNvPicPr>
              <a:picLocks noChangeAspect="1"/>
            </p:cNvPicPr>
            <p:nvPr/>
          </p:nvPicPr>
          <p:blipFill>
            <a:blip r:embed="rId19"/>
            <a:stretch>
              <a:fillRect/>
            </a:stretch>
          </p:blipFill>
          <p:spPr>
            <a:xfrm>
              <a:off x="269470" y="1150609"/>
              <a:ext cx="754353" cy="978408"/>
            </a:xfrm>
            <a:prstGeom prst="rect">
              <a:avLst/>
            </a:prstGeom>
            <a:ln w="6350">
              <a:solidFill>
                <a:schemeClr val="bg1">
                  <a:lumMod val="85000"/>
                </a:schemeClr>
              </a:solidFill>
            </a:ln>
          </p:spPr>
        </p:pic>
        <p:sp>
          <p:nvSpPr>
            <p:cNvPr id="10" name="TextBox 9">
              <a:extLst>
                <a:ext uri="{FF2B5EF4-FFF2-40B4-BE49-F238E27FC236}">
                  <a16:creationId xmlns:a16="http://schemas.microsoft.com/office/drawing/2014/main" id="{78469C79-66F4-4F40-B85F-AA770088A0D7}"/>
                </a:ext>
              </a:extLst>
            </p:cNvPr>
            <p:cNvSpPr txBox="1"/>
            <p:nvPr/>
          </p:nvSpPr>
          <p:spPr>
            <a:xfrm>
              <a:off x="169496" y="895608"/>
              <a:ext cx="1640462" cy="276999"/>
            </a:xfrm>
            <a:prstGeom prst="rect">
              <a:avLst/>
            </a:prstGeom>
            <a:noFill/>
          </p:spPr>
          <p:txBody>
            <a:bodyPr wrap="square" rtlCol="0">
              <a:spAutoFit/>
            </a:bodyPr>
            <a:lstStyle/>
            <a:p>
              <a:r>
                <a:rPr lang="en-US" sz="1200" b="1" dirty="0">
                  <a:latin typeface="Segoe Condensed" panose="020B0606040200020203" pitchFamily="34" charset="0"/>
                </a:rPr>
                <a:t>ASSETS’12</a:t>
              </a:r>
            </a:p>
          </p:txBody>
        </p:sp>
      </p:grpSp>
      <p:cxnSp>
        <p:nvCxnSpPr>
          <p:cNvPr id="73" name="Straight Connector 72">
            <a:extLst>
              <a:ext uri="{FF2B5EF4-FFF2-40B4-BE49-F238E27FC236}">
                <a16:creationId xmlns:a16="http://schemas.microsoft.com/office/drawing/2014/main" id="{4BCE5387-55C9-4A79-9503-AE3B12BEE47B}"/>
              </a:ext>
            </a:extLst>
          </p:cNvPr>
          <p:cNvCxnSpPr>
            <a:cxnSpLocks/>
            <a:stCxn id="43" idx="0"/>
            <a:endCxn id="9" idx="2"/>
          </p:cNvCxnSpPr>
          <p:nvPr/>
        </p:nvCxnSpPr>
        <p:spPr>
          <a:xfrm flipV="1">
            <a:off x="1656887" y="2737582"/>
            <a:ext cx="1251" cy="893191"/>
          </a:xfrm>
          <a:prstGeom prst="line">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cxnSp>
      <p:pic>
        <p:nvPicPr>
          <p:cNvPr id="9" name="Picture 8">
            <a:extLst>
              <a:ext uri="{FF2B5EF4-FFF2-40B4-BE49-F238E27FC236}">
                <a16:creationId xmlns:a16="http://schemas.microsoft.com/office/drawing/2014/main" id="{4ACBF838-76C2-41EC-B9AC-5D9A457AEB7F}"/>
              </a:ext>
            </a:extLst>
          </p:cNvPr>
          <p:cNvPicPr>
            <a:picLocks noChangeAspect="1"/>
          </p:cNvPicPr>
          <p:nvPr/>
        </p:nvPicPr>
        <p:blipFill>
          <a:blip r:embed="rId20"/>
          <a:stretch>
            <a:fillRect/>
          </a:stretch>
        </p:blipFill>
        <p:spPr>
          <a:xfrm>
            <a:off x="1280961" y="1759174"/>
            <a:ext cx="754354" cy="978408"/>
          </a:xfrm>
          <a:prstGeom prst="rect">
            <a:avLst/>
          </a:prstGeom>
          <a:ln w="6350">
            <a:solidFill>
              <a:schemeClr val="bg1">
                <a:lumMod val="85000"/>
              </a:schemeClr>
            </a:solidFill>
          </a:ln>
        </p:spPr>
      </p:pic>
      <p:sp>
        <p:nvSpPr>
          <p:cNvPr id="11" name="TextBox 10">
            <a:extLst>
              <a:ext uri="{FF2B5EF4-FFF2-40B4-BE49-F238E27FC236}">
                <a16:creationId xmlns:a16="http://schemas.microsoft.com/office/drawing/2014/main" id="{B403BC51-2DFE-4805-8A21-850090E1F574}"/>
              </a:ext>
            </a:extLst>
          </p:cNvPr>
          <p:cNvSpPr txBox="1"/>
          <p:nvPr/>
        </p:nvSpPr>
        <p:spPr>
          <a:xfrm>
            <a:off x="1196906" y="1514304"/>
            <a:ext cx="1640462" cy="276999"/>
          </a:xfrm>
          <a:prstGeom prst="rect">
            <a:avLst/>
          </a:prstGeom>
          <a:noFill/>
        </p:spPr>
        <p:txBody>
          <a:bodyPr wrap="square" rtlCol="0">
            <a:spAutoFit/>
          </a:bodyPr>
          <a:lstStyle/>
          <a:p>
            <a:r>
              <a:rPr lang="en-US" sz="1200" b="1" dirty="0">
                <a:latin typeface="Segoe Condensed" panose="020B0606040200020203" pitchFamily="34" charset="0"/>
              </a:rPr>
              <a:t>CHI’13</a:t>
            </a:r>
          </a:p>
        </p:txBody>
      </p:sp>
    </p:spTree>
    <p:extLst>
      <p:ext uri="{BB962C8B-B14F-4D97-AF65-F5344CB8AC3E}">
        <p14:creationId xmlns:p14="http://schemas.microsoft.com/office/powerpoint/2010/main" val="337076639"/>
      </p:ext>
    </p:extLst>
  </p:cSld>
  <p:clrMapOvr>
    <a:masterClrMapping/>
  </p:clrMapOvr>
  <mc:AlternateContent xmlns:mc="http://schemas.openxmlformats.org/markup-compatibility/2006">
    <mc:Choice xmlns:p14="http://schemas.microsoft.com/office/powerpoint/2010/main" Requires="p14">
      <p:transition p14:dur="0" advTm="0"/>
    </mc:Choice>
    <mc:Fallback>
      <p:transition advTm="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roject Sidewalk logo showing an iconic person in a manual chair rolling in motion across three colored sidewalk panels"/>
          <p:cNvPicPr>
            <a:picLocks noChangeAspect="1"/>
          </p:cNvPicPr>
          <p:nvPr/>
        </p:nvPicPr>
        <p:blipFill rotWithShape="1">
          <a:blip r:embed="rId3">
            <a:extLst>
              <a:ext uri="{28A0092B-C50C-407E-A947-70E740481C1C}">
                <a14:useLocalDpi xmlns:a14="http://schemas.microsoft.com/office/drawing/2010/main" val="0"/>
              </a:ext>
            </a:extLst>
          </a:blip>
          <a:srcRect r="5388"/>
          <a:stretch/>
        </p:blipFill>
        <p:spPr>
          <a:xfrm>
            <a:off x="1414450" y="1654630"/>
            <a:ext cx="9363100" cy="3394165"/>
          </a:xfrm>
          <a:prstGeom prst="rect">
            <a:avLst/>
          </a:prstGeom>
        </p:spPr>
      </p:pic>
      <p:sp>
        <p:nvSpPr>
          <p:cNvPr id="4" name="Rectangle 3">
            <a:extLst>
              <a:ext uri="{FF2B5EF4-FFF2-40B4-BE49-F238E27FC236}">
                <a16:creationId xmlns:a16="http://schemas.microsoft.com/office/drawing/2014/main" id="{D1B4233E-F2CE-4146-8C66-DBE28D637F38}"/>
              </a:ext>
            </a:extLst>
          </p:cNvPr>
          <p:cNvSpPr/>
          <p:nvPr/>
        </p:nvSpPr>
        <p:spPr>
          <a:xfrm>
            <a:off x="6096000" y="4114800"/>
            <a:ext cx="4575048" cy="3474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D0122C70-838B-4D6C-BF47-32360CCE5F93}"/>
              </a:ext>
            </a:extLst>
          </p:cNvPr>
          <p:cNvSpPr txBox="1"/>
          <p:nvPr/>
        </p:nvSpPr>
        <p:spPr>
          <a:xfrm>
            <a:off x="6894576" y="4010790"/>
            <a:ext cx="3813048" cy="369332"/>
          </a:xfrm>
          <a:prstGeom prst="rect">
            <a:avLst/>
          </a:prstGeom>
          <a:noFill/>
        </p:spPr>
        <p:txBody>
          <a:bodyPr wrap="square" tIns="45720" bIns="4572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chemeClr val="bg1">
                    <a:lumMod val="50000"/>
                  </a:schemeClr>
                </a:solidFill>
                <a:effectLst/>
                <a:uLnTx/>
                <a:uFillTx/>
                <a:latin typeface="Segoe UI Light" panose="020B0502040204020203" pitchFamily="34" charset="0"/>
                <a:ea typeface="+mn-ea"/>
                <a:cs typeface="Segoe UI Light" panose="020B0502040204020203" pitchFamily="34" charset="0"/>
                <a:hlinkClick r:id="rId4">
                  <a:extLst>
                    <a:ext uri="{A12FA001-AC4F-418D-AE19-62706E023703}">
                      <ahyp:hlinkClr xmlns:ahyp="http://schemas.microsoft.com/office/drawing/2018/hyperlinkcolor" val="tx"/>
                    </a:ext>
                  </a:extLst>
                </a:hlinkClick>
              </a:rPr>
              <a:t>http://projectsidewalk.org</a:t>
            </a:r>
            <a:r>
              <a:rPr kumimoji="0" lang="en-US" b="0" i="0" u="none" strike="noStrike" kern="1200" cap="none" spc="0" normalizeH="0" baseline="0" noProof="0" dirty="0">
                <a:ln>
                  <a:noFill/>
                </a:ln>
                <a:solidFill>
                  <a:schemeClr val="bg1">
                    <a:lumMod val="50000"/>
                  </a:schemeClr>
                </a:solidFill>
                <a:effectLst/>
                <a:uLnTx/>
                <a:uFillTx/>
                <a:latin typeface="Segoe UI Light" panose="020B0502040204020203" pitchFamily="34" charset="0"/>
                <a:ea typeface="+mn-ea"/>
                <a:cs typeface="Segoe UI Light" panose="020B0502040204020203" pitchFamily="34" charset="0"/>
              </a:rPr>
              <a:t> </a:t>
            </a:r>
          </a:p>
        </p:txBody>
      </p:sp>
    </p:spTree>
    <p:extLst>
      <p:ext uri="{BB962C8B-B14F-4D97-AF65-F5344CB8AC3E}">
        <p14:creationId xmlns:p14="http://schemas.microsoft.com/office/powerpoint/2010/main" val="716489428"/>
      </p:ext>
    </p:extLst>
  </p:cSld>
  <p:clrMapOvr>
    <a:masterClrMapping/>
  </p:clrMapOvr>
  <mc:AlternateContent xmlns:mc="http://schemas.openxmlformats.org/markup-compatibility/2006" xmlns:p14="http://schemas.microsoft.com/office/powerpoint/2010/main">
    <mc:Choice Requires="p14">
      <p:transition spd="slow" p14:dur="2000" advTm="11023"/>
    </mc:Choice>
    <mc:Fallback xmlns="">
      <p:transition spd="slow" advTm="11023"/>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1E3"/>
        </a:solidFill>
        <a:effectLst/>
      </p:bgPr>
    </p:bg>
    <p:spTree>
      <p:nvGrpSpPr>
        <p:cNvPr id="1" name=""/>
        <p:cNvGrpSpPr/>
        <p:nvPr/>
      </p:nvGrpSpPr>
      <p:grpSpPr>
        <a:xfrm>
          <a:off x="0" y="0"/>
          <a:ext cx="0" cy="0"/>
          <a:chOff x="0" y="0"/>
          <a:chExt cx="0" cy="0"/>
        </a:xfrm>
      </p:grpSpPr>
      <p:grpSp>
        <p:nvGrpSpPr>
          <p:cNvPr id="38" name="Group 37" descr="Three different examples of online map imagery showing sidewalks">
            <a:extLst>
              <a:ext uri="{FF2B5EF4-FFF2-40B4-BE49-F238E27FC236}">
                <a16:creationId xmlns:a16="http://schemas.microsoft.com/office/drawing/2014/main" id="{9A747B67-CFD0-464D-AED1-A5FACE95351D}"/>
              </a:ext>
            </a:extLst>
          </p:cNvPr>
          <p:cNvGrpSpPr/>
          <p:nvPr/>
        </p:nvGrpSpPr>
        <p:grpSpPr>
          <a:xfrm>
            <a:off x="467477" y="618123"/>
            <a:ext cx="2272774" cy="5329860"/>
            <a:chOff x="467477" y="618123"/>
            <a:chExt cx="2272774" cy="5329860"/>
          </a:xfrm>
        </p:grpSpPr>
        <p:sp>
          <p:nvSpPr>
            <p:cNvPr id="17" name="TextBox 16">
              <a:extLst>
                <a:ext uri="{FF2B5EF4-FFF2-40B4-BE49-F238E27FC236}">
                  <a16:creationId xmlns:a16="http://schemas.microsoft.com/office/drawing/2014/main" id="{721DDCAE-7AC3-43E7-BAD4-A0057BEE8B69}"/>
                </a:ext>
              </a:extLst>
            </p:cNvPr>
            <p:cNvSpPr txBox="1"/>
            <p:nvPr/>
          </p:nvSpPr>
          <p:spPr>
            <a:xfrm>
              <a:off x="467477" y="618123"/>
              <a:ext cx="2272774" cy="830997"/>
            </a:xfrm>
            <a:prstGeom prst="rect">
              <a:avLst/>
            </a:prstGeom>
            <a:noFill/>
          </p:spPr>
          <p:txBody>
            <a:bodyPr wrap="square" lIns="0" tIns="45720" rIns="0" bIns="4572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D2A3F"/>
                  </a:solidFill>
                  <a:effectLst/>
                  <a:uLnTx/>
                  <a:uFillTx/>
                  <a:latin typeface="Bebas Neue" panose="020B0606020202050201" pitchFamily="34" charset="0"/>
                  <a:ea typeface="+mn-ea"/>
                  <a:cs typeface="+mn-cs"/>
                </a:rPr>
                <a:t>Online map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D2A3F"/>
                  </a:solidFill>
                  <a:effectLst/>
                  <a:uLnTx/>
                  <a:uFillTx/>
                  <a:latin typeface="Bebas Neue" panose="020B0606020202050201" pitchFamily="34" charset="0"/>
                  <a:ea typeface="+mn-ea"/>
                  <a:cs typeface="+mn-cs"/>
                </a:rPr>
                <a:t>imagery</a:t>
              </a:r>
            </a:p>
          </p:txBody>
        </p:sp>
        <p:grpSp>
          <p:nvGrpSpPr>
            <p:cNvPr id="30" name="Group 29">
              <a:extLst>
                <a:ext uri="{FF2B5EF4-FFF2-40B4-BE49-F238E27FC236}">
                  <a16:creationId xmlns:a16="http://schemas.microsoft.com/office/drawing/2014/main" id="{AF163A49-FD6F-4C1A-8411-7AE0C3F26DB9}"/>
                </a:ext>
              </a:extLst>
            </p:cNvPr>
            <p:cNvGrpSpPr/>
            <p:nvPr/>
          </p:nvGrpSpPr>
          <p:grpSpPr>
            <a:xfrm>
              <a:off x="706776" y="1809756"/>
              <a:ext cx="1794180" cy="4138227"/>
              <a:chOff x="174699" y="2651579"/>
              <a:chExt cx="1337137" cy="3084069"/>
            </a:xfrm>
          </p:grpSpPr>
          <p:pic>
            <p:nvPicPr>
              <p:cNvPr id="4" name="Picture 3">
                <a:extLst>
                  <a:ext uri="{FF2B5EF4-FFF2-40B4-BE49-F238E27FC236}">
                    <a16:creationId xmlns:a16="http://schemas.microsoft.com/office/drawing/2014/main" id="{C7D799BB-0414-4704-BC2F-A448B730FC2D}"/>
                  </a:ext>
                </a:extLst>
              </p:cNvPr>
              <p:cNvPicPr>
                <a:picLocks noChangeAspect="1"/>
              </p:cNvPicPr>
              <p:nvPr/>
            </p:nvPicPr>
            <p:blipFill>
              <a:blip r:embed="rId4"/>
              <a:stretch>
                <a:fillRect/>
              </a:stretch>
            </p:blipFill>
            <p:spPr>
              <a:xfrm>
                <a:off x="178581" y="3721815"/>
                <a:ext cx="1333254" cy="982608"/>
              </a:xfrm>
              <a:prstGeom prst="rect">
                <a:avLst/>
              </a:prstGeom>
            </p:spPr>
          </p:pic>
          <p:pic>
            <p:nvPicPr>
              <p:cNvPr id="5" name="Picture 4">
                <a:extLst>
                  <a:ext uri="{FF2B5EF4-FFF2-40B4-BE49-F238E27FC236}">
                    <a16:creationId xmlns:a16="http://schemas.microsoft.com/office/drawing/2014/main" id="{758B8A8C-9659-43BA-8F14-99D48DB42DD5}"/>
                  </a:ext>
                </a:extLst>
              </p:cNvPr>
              <p:cNvPicPr>
                <a:picLocks noChangeAspect="1"/>
              </p:cNvPicPr>
              <p:nvPr/>
            </p:nvPicPr>
            <p:blipFill rotWithShape="1">
              <a:blip r:embed="rId5"/>
              <a:srcRect l="18600" t="12904" r="39680" b="41185"/>
              <a:stretch/>
            </p:blipFill>
            <p:spPr>
              <a:xfrm>
                <a:off x="178582" y="2651579"/>
                <a:ext cx="1333254" cy="965509"/>
              </a:xfrm>
              <a:prstGeom prst="rect">
                <a:avLst/>
              </a:prstGeom>
            </p:spPr>
          </p:pic>
          <p:pic>
            <p:nvPicPr>
              <p:cNvPr id="20" name="Picture 2">
                <a:extLst>
                  <a:ext uri="{FF2B5EF4-FFF2-40B4-BE49-F238E27FC236}">
                    <a16:creationId xmlns:a16="http://schemas.microsoft.com/office/drawing/2014/main" id="{DDC23A41-275F-4210-B7BA-8DEE6CB0C88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2946" t="20523" r="17865" b="24019"/>
              <a:stretch/>
            </p:blipFill>
            <p:spPr bwMode="auto">
              <a:xfrm>
                <a:off x="174699" y="4816988"/>
                <a:ext cx="1337135" cy="91866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grpSp>
        <p:nvGrpSpPr>
          <p:cNvPr id="26" name="Group 25">
            <a:extLst>
              <a:ext uri="{FF2B5EF4-FFF2-40B4-BE49-F238E27FC236}">
                <a16:creationId xmlns:a16="http://schemas.microsoft.com/office/drawing/2014/main" id="{34C61F93-9FB6-4029-95F7-F707E45028C3}"/>
              </a:ext>
              <a:ext uri="{C183D7F6-B498-43B3-948B-1728B52AA6E4}">
                <adec:decorative xmlns:adec="http://schemas.microsoft.com/office/drawing/2017/decorative" val="1"/>
              </a:ext>
            </a:extLst>
          </p:cNvPr>
          <p:cNvGrpSpPr/>
          <p:nvPr/>
        </p:nvGrpSpPr>
        <p:grpSpPr>
          <a:xfrm>
            <a:off x="12192000" y="21926"/>
            <a:ext cx="8900478" cy="6166714"/>
            <a:chOff x="8267940" y="1197628"/>
            <a:chExt cx="6288779" cy="4357193"/>
          </a:xfrm>
        </p:grpSpPr>
        <p:pic>
          <p:nvPicPr>
            <p:cNvPr id="28" name="Picture 27">
              <a:extLst>
                <a:ext uri="{FF2B5EF4-FFF2-40B4-BE49-F238E27FC236}">
                  <a16:creationId xmlns:a16="http://schemas.microsoft.com/office/drawing/2014/main" id="{A7E5E6C4-86C7-4D52-A27F-EF3A150949E4}"/>
                </a:ext>
              </a:extLst>
            </p:cNvPr>
            <p:cNvPicPr>
              <a:picLocks noChangeAspect="1"/>
            </p:cNvPicPr>
            <p:nvPr/>
          </p:nvPicPr>
          <p:blipFill rotWithShape="1">
            <a:blip r:embed="rId7"/>
            <a:srcRect l="48185" t="42060" b="6508"/>
            <a:stretch/>
          </p:blipFill>
          <p:spPr>
            <a:xfrm>
              <a:off x="8267940" y="1197628"/>
              <a:ext cx="6288779" cy="4357193"/>
            </a:xfrm>
            <a:prstGeom prst="rect">
              <a:avLst/>
            </a:prstGeom>
          </p:spPr>
        </p:pic>
        <p:sp>
          <p:nvSpPr>
            <p:cNvPr id="25" name="TextBox 24">
              <a:extLst>
                <a:ext uri="{FF2B5EF4-FFF2-40B4-BE49-F238E27FC236}">
                  <a16:creationId xmlns:a16="http://schemas.microsoft.com/office/drawing/2014/main" id="{4F958B4E-C06C-4232-B27A-6A0D17CA6EE2}"/>
                </a:ext>
              </a:extLst>
            </p:cNvPr>
            <p:cNvSpPr txBox="1"/>
            <p:nvPr/>
          </p:nvSpPr>
          <p:spPr>
            <a:xfrm>
              <a:off x="10039349" y="1402401"/>
              <a:ext cx="2272774" cy="543661"/>
            </a:xfrm>
            <a:prstGeom prst="rect">
              <a:avLst/>
            </a:prstGeom>
            <a:noFill/>
          </p:spPr>
          <p:txBody>
            <a:bodyPr wrap="square" lIns="0" tIns="45720" rIns="0" bIns="45720" rtlCol="0">
              <a:spAutoFit/>
            </a:bodyPr>
            <a:lstStyle>
              <a:defPPr>
                <a:defRPr lang="en-US"/>
              </a:defPPr>
              <a:lvl1pPr algn="ctr">
                <a:defRPr sz="2400" b="1" i="0">
                  <a:solidFill>
                    <a:srgbClr val="2D2A3F"/>
                  </a:solidFill>
                  <a:effectLst/>
                  <a:latin typeface="Bebas Neue" panose="020B0606020202050201"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2D2A3F"/>
                  </a:solidFill>
                  <a:effectLst/>
                  <a:uLnTx/>
                  <a:uFillTx/>
                  <a:latin typeface="Bebas Neue" panose="020B0606020202050201" pitchFamily="34" charset="0"/>
                  <a:ea typeface="+mn-ea"/>
                  <a:cs typeface="+mn-cs"/>
                </a:rPr>
                <a:t>outcomes</a:t>
              </a:r>
            </a:p>
          </p:txBody>
        </p:sp>
        <p:sp>
          <p:nvSpPr>
            <p:cNvPr id="23" name="Rectangle 22">
              <a:extLst>
                <a:ext uri="{FF2B5EF4-FFF2-40B4-BE49-F238E27FC236}">
                  <a16:creationId xmlns:a16="http://schemas.microsoft.com/office/drawing/2014/main" id="{32E013A0-5AF9-4285-BBDB-F0B99CDB3CE9}"/>
                </a:ext>
              </a:extLst>
            </p:cNvPr>
            <p:cNvSpPr/>
            <p:nvPr/>
          </p:nvSpPr>
          <p:spPr>
            <a:xfrm>
              <a:off x="12807550" y="4096952"/>
              <a:ext cx="705250" cy="350616"/>
            </a:xfrm>
            <a:prstGeom prst="rect">
              <a:avLst/>
            </a:prstGeom>
            <a:solidFill>
              <a:srgbClr val="F9F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35B6539C-E1D9-42E2-A02F-387D618004D7}"/>
                </a:ext>
              </a:extLst>
            </p:cNvPr>
            <p:cNvSpPr/>
            <p:nvPr/>
          </p:nvSpPr>
          <p:spPr>
            <a:xfrm>
              <a:off x="10587426" y="2739989"/>
              <a:ext cx="950524" cy="437944"/>
            </a:xfrm>
            <a:prstGeom prst="rect">
              <a:avLst/>
            </a:prstGeom>
            <a:solidFill>
              <a:srgbClr val="F9F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5F5996F5-0B02-4DB7-9EDE-310C8064046F}"/>
                </a:ext>
              </a:extLst>
            </p:cNvPr>
            <p:cNvSpPr/>
            <p:nvPr/>
          </p:nvSpPr>
          <p:spPr>
            <a:xfrm>
              <a:off x="12117792" y="2832478"/>
              <a:ext cx="1395008" cy="521868"/>
            </a:xfrm>
            <a:prstGeom prst="rect">
              <a:avLst/>
            </a:prstGeom>
            <a:solidFill>
              <a:srgbClr val="F9F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E0AAC606-C075-4F6B-BE5D-E00A4A29A559}"/>
                </a:ext>
              </a:extLst>
            </p:cNvPr>
            <p:cNvSpPr/>
            <p:nvPr/>
          </p:nvSpPr>
          <p:spPr>
            <a:xfrm>
              <a:off x="8982074" y="3168491"/>
              <a:ext cx="1057275" cy="356718"/>
            </a:xfrm>
            <a:prstGeom prst="rect">
              <a:avLst/>
            </a:prstGeom>
            <a:solidFill>
              <a:srgbClr val="F9F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24B3D7EE-5765-460E-9D4D-45EDC0936EAC}"/>
                </a:ext>
              </a:extLst>
            </p:cNvPr>
            <p:cNvSpPr/>
            <p:nvPr/>
          </p:nvSpPr>
          <p:spPr>
            <a:xfrm>
              <a:off x="12369000" y="3919242"/>
              <a:ext cx="438550" cy="521868"/>
            </a:xfrm>
            <a:prstGeom prst="rect">
              <a:avLst/>
            </a:prstGeom>
            <a:solidFill>
              <a:srgbClr val="F7DE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4167D04D-712D-4669-8872-85F00EEEB607}"/>
                </a:ext>
              </a:extLst>
            </p:cNvPr>
            <p:cNvSpPr txBox="1"/>
            <p:nvPr/>
          </p:nvSpPr>
          <p:spPr>
            <a:xfrm>
              <a:off x="12201220" y="2803428"/>
              <a:ext cx="1222360" cy="587155"/>
            </a:xfrm>
            <a:prstGeom prst="rect">
              <a:avLst/>
            </a:prstGeom>
            <a:solidFill>
              <a:srgbClr val="F9F1E3"/>
            </a:solidFill>
          </p:spPr>
          <p:txBody>
            <a:bodyPr wrap="square" lIns="0" tIns="45720" rIns="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Segoe Condensed" panose="020B0606040200020203" pitchFamily="34" charset="0"/>
                  <a:ea typeface="+mn-ea"/>
                  <a:cs typeface="+mn-cs"/>
                </a:rPr>
                <a:t>New Urban Analytics</a:t>
              </a:r>
            </a:p>
          </p:txBody>
        </p:sp>
        <p:sp>
          <p:nvSpPr>
            <p:cNvPr id="35" name="TextBox 34">
              <a:extLst>
                <a:ext uri="{FF2B5EF4-FFF2-40B4-BE49-F238E27FC236}">
                  <a16:creationId xmlns:a16="http://schemas.microsoft.com/office/drawing/2014/main" id="{D3D27914-C592-4538-BC3F-D9DA73A3ACF8}"/>
                </a:ext>
              </a:extLst>
            </p:cNvPr>
            <p:cNvSpPr txBox="1"/>
            <p:nvPr/>
          </p:nvSpPr>
          <p:spPr>
            <a:xfrm>
              <a:off x="10703736" y="2356742"/>
              <a:ext cx="1414056" cy="848112"/>
            </a:xfrm>
            <a:prstGeom prst="rect">
              <a:avLst/>
            </a:prstGeom>
            <a:solidFill>
              <a:srgbClr val="F9F1E3"/>
            </a:solidFill>
          </p:spPr>
          <p:txBody>
            <a:bodyPr wrap="square" lIns="0" tIns="45720" rIns="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Segoe Condensed" panose="020B0606040200020203" pitchFamily="34" charset="0"/>
                  <a:ea typeface="+mn-ea"/>
                  <a:cs typeface="+mn-cs"/>
                </a:rPr>
                <a:t>Interactive visualization tools</a:t>
              </a:r>
            </a:p>
          </p:txBody>
        </p:sp>
        <p:sp>
          <p:nvSpPr>
            <p:cNvPr id="36" name="TextBox 35">
              <a:extLst>
                <a:ext uri="{FF2B5EF4-FFF2-40B4-BE49-F238E27FC236}">
                  <a16:creationId xmlns:a16="http://schemas.microsoft.com/office/drawing/2014/main" id="{8EBCE130-03D8-46BC-A53F-EFC3A9CFC720}"/>
                </a:ext>
              </a:extLst>
            </p:cNvPr>
            <p:cNvSpPr txBox="1"/>
            <p:nvPr/>
          </p:nvSpPr>
          <p:spPr>
            <a:xfrm>
              <a:off x="9173370" y="2995926"/>
              <a:ext cx="1414056" cy="584775"/>
            </a:xfrm>
            <a:prstGeom prst="rect">
              <a:avLst/>
            </a:prstGeom>
            <a:noFill/>
          </p:spPr>
          <p:txBody>
            <a:bodyPr wrap="square" lIns="0" tIns="45720" rIns="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Segoe Condensed" panose="020B0606040200020203" pitchFamily="34" charset="0"/>
                  <a:ea typeface="+mn-ea"/>
                  <a:cs typeface="+mn-cs"/>
                </a:rPr>
                <a:t>Improved urban planning</a:t>
              </a:r>
            </a:p>
          </p:txBody>
        </p:sp>
        <p:sp>
          <p:nvSpPr>
            <p:cNvPr id="37" name="TextBox 36">
              <a:extLst>
                <a:ext uri="{FF2B5EF4-FFF2-40B4-BE49-F238E27FC236}">
                  <a16:creationId xmlns:a16="http://schemas.microsoft.com/office/drawing/2014/main" id="{307BA958-E2BC-4A3D-8D83-8BB50716F9A8}"/>
                </a:ext>
              </a:extLst>
            </p:cNvPr>
            <p:cNvSpPr txBox="1"/>
            <p:nvPr/>
          </p:nvSpPr>
          <p:spPr>
            <a:xfrm>
              <a:off x="12432773" y="3676685"/>
              <a:ext cx="1414056" cy="848112"/>
            </a:xfrm>
            <a:prstGeom prst="rect">
              <a:avLst/>
            </a:prstGeom>
            <a:noFill/>
          </p:spPr>
          <p:txBody>
            <a:bodyPr wrap="square" lIns="0" tIns="45720" rIns="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Segoe Condensed" panose="020B0606040200020203" pitchFamily="34" charset="0"/>
                  <a:ea typeface="+mn-ea"/>
                  <a:cs typeface="+mn-cs"/>
                </a:rPr>
                <a:t>Improved government accountability</a:t>
              </a:r>
            </a:p>
          </p:txBody>
        </p:sp>
      </p:grpSp>
      <p:grpSp>
        <p:nvGrpSpPr>
          <p:cNvPr id="41" name="Group 40" descr="This group shows two types of remote crowdsourcing interfaces for labeling and validation">
            <a:extLst>
              <a:ext uri="{FF2B5EF4-FFF2-40B4-BE49-F238E27FC236}">
                <a16:creationId xmlns:a16="http://schemas.microsoft.com/office/drawing/2014/main" id="{8845C8B1-7989-4281-9C51-2590D4DC5B20}"/>
              </a:ext>
            </a:extLst>
          </p:cNvPr>
          <p:cNvGrpSpPr/>
          <p:nvPr/>
        </p:nvGrpSpPr>
        <p:grpSpPr>
          <a:xfrm>
            <a:off x="3003313" y="433457"/>
            <a:ext cx="3488115" cy="5843541"/>
            <a:chOff x="3003313" y="433457"/>
            <a:chExt cx="3488115" cy="5843541"/>
          </a:xfrm>
        </p:grpSpPr>
        <p:sp>
          <p:nvSpPr>
            <p:cNvPr id="2" name="TextBox 1">
              <a:extLst>
                <a:ext uri="{FF2B5EF4-FFF2-40B4-BE49-F238E27FC236}">
                  <a16:creationId xmlns:a16="http://schemas.microsoft.com/office/drawing/2014/main" id="{307EE07D-A228-49CA-99CC-D34A72429DF6}"/>
                </a:ext>
              </a:extLst>
            </p:cNvPr>
            <p:cNvSpPr txBox="1"/>
            <p:nvPr/>
          </p:nvSpPr>
          <p:spPr>
            <a:xfrm>
              <a:off x="3893661" y="433457"/>
              <a:ext cx="2469133" cy="1200329"/>
            </a:xfrm>
            <a:prstGeom prst="rect">
              <a:avLst/>
            </a:prstGeom>
            <a:noFill/>
          </p:spPr>
          <p:txBody>
            <a:bodyPr wrap="square" lIns="0" tIns="45720" rIns="0" bIns="45720" rtlCol="0">
              <a:spAutoFit/>
            </a:bodyPr>
            <a:lstStyle>
              <a:defPPr>
                <a:defRPr lang="en-US"/>
              </a:defPPr>
              <a:lvl1pPr algn="ctr">
                <a:defRPr sz="2400" b="1" i="0">
                  <a:solidFill>
                    <a:srgbClr val="2D2A3F"/>
                  </a:solidFill>
                  <a:effectLst/>
                  <a:latin typeface="Bebas Neue" panose="020B0606020202050201"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D2A3F"/>
                  </a:solidFill>
                  <a:effectLst/>
                  <a:uLnTx/>
                  <a:uFillTx/>
                  <a:latin typeface="Bebas Neue" panose="020B0606020202050201" pitchFamily="34" charset="0"/>
                  <a:ea typeface="+mn-ea"/>
                  <a:cs typeface="+mn-cs"/>
                </a:rPr>
                <a:t>Remote Crowdsourcing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D2A3F"/>
                  </a:solidFill>
                  <a:effectLst/>
                  <a:uLnTx/>
                  <a:uFillTx/>
                  <a:latin typeface="Bebas Neue" panose="020B0606020202050201" pitchFamily="34" charset="0"/>
                  <a:ea typeface="+mn-ea"/>
                  <a:cs typeface="+mn-cs"/>
                </a:rPr>
                <a:t>interfaces</a:t>
              </a:r>
            </a:p>
          </p:txBody>
        </p:sp>
        <p:sp>
          <p:nvSpPr>
            <p:cNvPr id="7" name="Cross 6">
              <a:extLst>
                <a:ext uri="{FF2B5EF4-FFF2-40B4-BE49-F238E27FC236}">
                  <a16:creationId xmlns:a16="http://schemas.microsoft.com/office/drawing/2014/main" id="{73DBB0EF-F571-4E97-9135-0C3AE5FFDBCC}"/>
                </a:ext>
              </a:extLst>
            </p:cNvPr>
            <p:cNvSpPr/>
            <p:nvPr/>
          </p:nvSpPr>
          <p:spPr>
            <a:xfrm>
              <a:off x="3003313" y="3758271"/>
              <a:ext cx="427324" cy="427324"/>
            </a:xfrm>
            <a:prstGeom prst="plus">
              <a:avLst>
                <a:gd name="adj" fmla="val 39722"/>
              </a:avLst>
            </a:prstGeom>
            <a:solidFill>
              <a:srgbClr val="504F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897A0FBA-3ACC-49E1-8FB6-72046EBD39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7169" y="1753827"/>
              <a:ext cx="2674259" cy="1883711"/>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6AE25FFC-8AA2-478C-ADD6-97983D6079EF}"/>
                </a:ext>
              </a:extLst>
            </p:cNvPr>
            <p:cNvGrpSpPr/>
            <p:nvPr/>
          </p:nvGrpSpPr>
          <p:grpSpPr>
            <a:xfrm>
              <a:off x="3792480" y="4122033"/>
              <a:ext cx="2678424" cy="1847188"/>
              <a:chOff x="3674379" y="123568"/>
              <a:chExt cx="9944090" cy="6858005"/>
            </a:xfrm>
          </p:grpSpPr>
          <p:pic>
            <p:nvPicPr>
              <p:cNvPr id="1028" name="Picture 4">
                <a:extLst>
                  <a:ext uri="{FF2B5EF4-FFF2-40B4-BE49-F238E27FC236}">
                    <a16:creationId xmlns:a16="http://schemas.microsoft.com/office/drawing/2014/main" id="{5AD6505E-4475-4147-8D67-8718D3CFE6E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74379" y="123568"/>
                <a:ext cx="9944090" cy="685800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5FC35FC2-1918-4691-8A78-DAF080506059}"/>
                  </a:ext>
                </a:extLst>
              </p:cNvPr>
              <p:cNvSpPr/>
              <p:nvPr/>
            </p:nvSpPr>
            <p:spPr>
              <a:xfrm>
                <a:off x="3934391" y="2458398"/>
                <a:ext cx="355875" cy="438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9" name="TextBox 38">
              <a:extLst>
                <a:ext uri="{FF2B5EF4-FFF2-40B4-BE49-F238E27FC236}">
                  <a16:creationId xmlns:a16="http://schemas.microsoft.com/office/drawing/2014/main" id="{B9607780-1E2B-4ABA-8CF7-9E83ECEC3DAF}"/>
                </a:ext>
              </a:extLst>
            </p:cNvPr>
            <p:cNvSpPr txBox="1"/>
            <p:nvPr/>
          </p:nvSpPr>
          <p:spPr>
            <a:xfrm>
              <a:off x="3797038" y="3612400"/>
              <a:ext cx="2272774" cy="307777"/>
            </a:xfrm>
            <a:prstGeom prst="rect">
              <a:avLst/>
            </a:prstGeom>
            <a:noFill/>
          </p:spPr>
          <p:txBody>
            <a:bodyPr wrap="square" lIns="0" tIns="45720" rIns="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Segoe Condensed" panose="020B0606040200020203" pitchFamily="34" charset="0"/>
                  <a:ea typeface="+mn-ea"/>
                  <a:cs typeface="+mn-cs"/>
                </a:rPr>
                <a:t>Labeling missions</a:t>
              </a:r>
            </a:p>
          </p:txBody>
        </p:sp>
        <p:sp>
          <p:nvSpPr>
            <p:cNvPr id="40" name="TextBox 39">
              <a:extLst>
                <a:ext uri="{FF2B5EF4-FFF2-40B4-BE49-F238E27FC236}">
                  <a16:creationId xmlns:a16="http://schemas.microsoft.com/office/drawing/2014/main" id="{2E979D3B-2E1E-4CF5-833E-34B6C8275CD9}"/>
                </a:ext>
              </a:extLst>
            </p:cNvPr>
            <p:cNvSpPr txBox="1"/>
            <p:nvPr/>
          </p:nvSpPr>
          <p:spPr>
            <a:xfrm>
              <a:off x="3792480" y="5969221"/>
              <a:ext cx="2272774" cy="307777"/>
            </a:xfrm>
            <a:prstGeom prst="rect">
              <a:avLst/>
            </a:prstGeom>
            <a:noFill/>
          </p:spPr>
          <p:txBody>
            <a:bodyPr wrap="square" lIns="0" tIns="45720" rIns="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Segoe Condensed" panose="020B0606040200020203" pitchFamily="34" charset="0"/>
                  <a:ea typeface="+mn-ea"/>
                  <a:cs typeface="+mn-cs"/>
                </a:rPr>
                <a:t>Validation missions</a:t>
              </a:r>
            </a:p>
          </p:txBody>
        </p:sp>
      </p:grpSp>
      <p:grpSp>
        <p:nvGrpSpPr>
          <p:cNvPr id="44" name="Group 43" descr="Project Sidewalk diagram: the machine learning part selected">
            <a:extLst>
              <a:ext uri="{FF2B5EF4-FFF2-40B4-BE49-F238E27FC236}">
                <a16:creationId xmlns:a16="http://schemas.microsoft.com/office/drawing/2014/main" id="{27FFB914-E19B-41F5-B456-ABC61B28E5F1}"/>
              </a:ext>
            </a:extLst>
          </p:cNvPr>
          <p:cNvGrpSpPr/>
          <p:nvPr/>
        </p:nvGrpSpPr>
        <p:grpSpPr>
          <a:xfrm>
            <a:off x="6491428" y="618123"/>
            <a:ext cx="4975941" cy="4797895"/>
            <a:chOff x="6491428" y="618123"/>
            <a:chExt cx="4975941" cy="4797895"/>
          </a:xfrm>
        </p:grpSpPr>
        <p:grpSp>
          <p:nvGrpSpPr>
            <p:cNvPr id="12" name="Group 11">
              <a:extLst>
                <a:ext uri="{FF2B5EF4-FFF2-40B4-BE49-F238E27FC236}">
                  <a16:creationId xmlns:a16="http://schemas.microsoft.com/office/drawing/2014/main" id="{B1D0E9DF-B32E-45EC-9EED-36D2D727E167}"/>
                </a:ext>
              </a:extLst>
            </p:cNvPr>
            <p:cNvGrpSpPr/>
            <p:nvPr/>
          </p:nvGrpSpPr>
          <p:grpSpPr>
            <a:xfrm>
              <a:off x="6683410" y="1646871"/>
              <a:ext cx="4783959" cy="3564258"/>
              <a:chOff x="2072312" y="1785487"/>
              <a:chExt cx="4644402" cy="3460282"/>
            </a:xfrm>
          </p:grpSpPr>
          <p:pic>
            <p:nvPicPr>
              <p:cNvPr id="10" name="Picture 9">
                <a:extLst>
                  <a:ext uri="{FF2B5EF4-FFF2-40B4-BE49-F238E27FC236}">
                    <a16:creationId xmlns:a16="http://schemas.microsoft.com/office/drawing/2014/main" id="{519340D8-C542-4871-ACC9-5032998F4370}"/>
                  </a:ext>
                </a:extLst>
              </p:cNvPr>
              <p:cNvPicPr>
                <a:picLocks noChangeAspect="1"/>
              </p:cNvPicPr>
              <p:nvPr/>
            </p:nvPicPr>
            <p:blipFill rotWithShape="1">
              <a:blip r:embed="rId7"/>
              <a:srcRect t="42060" r="51815" b="6508"/>
              <a:stretch/>
            </p:blipFill>
            <p:spPr>
              <a:xfrm>
                <a:off x="2072312" y="1785487"/>
                <a:ext cx="4644402" cy="3460282"/>
              </a:xfrm>
              <a:prstGeom prst="rect">
                <a:avLst/>
              </a:prstGeom>
            </p:spPr>
          </p:pic>
          <p:sp>
            <p:nvSpPr>
              <p:cNvPr id="6" name="Rectangle 5">
                <a:extLst>
                  <a:ext uri="{FF2B5EF4-FFF2-40B4-BE49-F238E27FC236}">
                    <a16:creationId xmlns:a16="http://schemas.microsoft.com/office/drawing/2014/main" id="{76C4EFF3-8574-4145-9B05-F223C7D999F9}"/>
                  </a:ext>
                </a:extLst>
              </p:cNvPr>
              <p:cNvSpPr/>
              <p:nvPr/>
            </p:nvSpPr>
            <p:spPr>
              <a:xfrm>
                <a:off x="2772856" y="2664117"/>
                <a:ext cx="538755" cy="301505"/>
              </a:xfrm>
              <a:prstGeom prst="rect">
                <a:avLst/>
              </a:prstGeom>
              <a:solidFill>
                <a:srgbClr val="F9F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1" name="TextBox 20">
              <a:extLst>
                <a:ext uri="{FF2B5EF4-FFF2-40B4-BE49-F238E27FC236}">
                  <a16:creationId xmlns:a16="http://schemas.microsoft.com/office/drawing/2014/main" id="{7E3E6168-BBFB-4F5C-8D28-1AE6BCEC5EC0}"/>
                </a:ext>
              </a:extLst>
            </p:cNvPr>
            <p:cNvSpPr txBox="1"/>
            <p:nvPr/>
          </p:nvSpPr>
          <p:spPr>
            <a:xfrm>
              <a:off x="6491428" y="4831243"/>
              <a:ext cx="2272774" cy="584775"/>
            </a:xfrm>
            <a:prstGeom prst="rect">
              <a:avLst/>
            </a:prstGeom>
            <a:noFill/>
          </p:spPr>
          <p:txBody>
            <a:bodyPr wrap="square" lIns="0" tIns="45720" rIns="0" bIns="4572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Bebas Neue" panose="020B0606020202050201" pitchFamily="34" charset="0"/>
                  <a:ea typeface="+mn-ea"/>
                  <a:cs typeface="+mn-cs"/>
                </a:rPr>
                <a:t>Human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Bebas Neue" panose="020B0606020202050201" pitchFamily="34" charset="0"/>
                  <a:ea typeface="+mn-ea"/>
                  <a:cs typeface="+mn-cs"/>
                </a:rPr>
                <a:t>labels</a:t>
              </a:r>
            </a:p>
          </p:txBody>
        </p:sp>
        <p:sp>
          <p:nvSpPr>
            <p:cNvPr id="22" name="TextBox 21">
              <a:extLst>
                <a:ext uri="{FF2B5EF4-FFF2-40B4-BE49-F238E27FC236}">
                  <a16:creationId xmlns:a16="http://schemas.microsoft.com/office/drawing/2014/main" id="{BD3D561B-C605-4602-BF44-115EFB7D6E54}"/>
                </a:ext>
              </a:extLst>
            </p:cNvPr>
            <p:cNvSpPr txBox="1"/>
            <p:nvPr/>
          </p:nvSpPr>
          <p:spPr>
            <a:xfrm>
              <a:off x="8966985" y="618123"/>
              <a:ext cx="2272774" cy="830997"/>
            </a:xfrm>
            <a:prstGeom prst="rect">
              <a:avLst/>
            </a:prstGeom>
            <a:noFill/>
          </p:spPr>
          <p:txBody>
            <a:bodyPr wrap="square" lIns="0" tIns="45720" rIns="0" bIns="45720" rtlCol="0">
              <a:spAutoFit/>
            </a:bodyPr>
            <a:lstStyle>
              <a:defPPr>
                <a:defRPr lang="en-US"/>
              </a:defPPr>
              <a:lvl1pPr algn="ctr">
                <a:defRPr sz="2400" b="1" i="0">
                  <a:solidFill>
                    <a:srgbClr val="2D2A3F"/>
                  </a:solidFill>
                  <a:effectLst/>
                  <a:latin typeface="Bebas Neue" panose="020B0606020202050201"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D2A3F"/>
                  </a:solidFill>
                  <a:effectLst/>
                  <a:uLnTx/>
                  <a:uFillTx/>
                  <a:latin typeface="Bebas Neue" panose="020B0606020202050201" pitchFamily="34" charset="0"/>
                  <a:ea typeface="+mn-ea"/>
                  <a:cs typeface="+mn-cs"/>
                </a:rPr>
                <a:t>Machine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D2A3F"/>
                  </a:solidFill>
                  <a:effectLst/>
                  <a:uLnTx/>
                  <a:uFillTx/>
                  <a:latin typeface="Bebas Neue" panose="020B0606020202050201" pitchFamily="34" charset="0"/>
                  <a:ea typeface="+mn-ea"/>
                  <a:cs typeface="+mn-cs"/>
                </a:rPr>
                <a:t>learning</a:t>
              </a:r>
            </a:p>
          </p:txBody>
        </p:sp>
        <p:pic>
          <p:nvPicPr>
            <p:cNvPr id="43" name="Picture 42">
              <a:extLst>
                <a:ext uri="{FF2B5EF4-FFF2-40B4-BE49-F238E27FC236}">
                  <a16:creationId xmlns:a16="http://schemas.microsoft.com/office/drawing/2014/main" id="{A8D7B2A1-B755-4432-8D61-ED506148085D}"/>
                </a:ext>
              </a:extLst>
            </p:cNvPr>
            <p:cNvPicPr>
              <a:picLocks noChangeAspect="1"/>
            </p:cNvPicPr>
            <p:nvPr/>
          </p:nvPicPr>
          <p:blipFill rotWithShape="1">
            <a:blip r:embed="rId7"/>
            <a:srcRect l="11560" t="68676" r="81533" b="20108"/>
            <a:stretch/>
          </p:blipFill>
          <p:spPr>
            <a:xfrm>
              <a:off x="6602015" y="3503746"/>
              <a:ext cx="685800" cy="777240"/>
            </a:xfrm>
            <a:prstGeom prst="rect">
              <a:avLst/>
            </a:prstGeom>
          </p:spPr>
        </p:pic>
      </p:grpSp>
      <p:pic>
        <p:nvPicPr>
          <p:cNvPr id="24" name="Picture 23" descr="Project Sidewalk logo showing an iconic person in a manual chair rolling in motion across three colored sidewalk panels">
            <a:extLst>
              <a:ext uri="{FF2B5EF4-FFF2-40B4-BE49-F238E27FC236}">
                <a16:creationId xmlns:a16="http://schemas.microsoft.com/office/drawing/2014/main" id="{56102A12-36E2-4E7C-A0B7-FF2F861057DE}"/>
              </a:ext>
            </a:extLst>
          </p:cNvPr>
          <p:cNvPicPr>
            <a:picLocks noChangeAspect="1"/>
          </p:cNvPicPr>
          <p:nvPr/>
        </p:nvPicPr>
        <p:blipFill rotWithShape="1">
          <a:blip r:embed="rId10">
            <a:extLst>
              <a:ext uri="{28A0092B-C50C-407E-A947-70E740481C1C}">
                <a14:useLocalDpi xmlns:a14="http://schemas.microsoft.com/office/drawing/2010/main" val="0"/>
              </a:ext>
            </a:extLst>
          </a:blip>
          <a:srcRect r="5388"/>
          <a:stretch/>
        </p:blipFill>
        <p:spPr>
          <a:xfrm>
            <a:off x="9248321" y="5898763"/>
            <a:ext cx="2646139" cy="959237"/>
          </a:xfrm>
          <a:prstGeom prst="rect">
            <a:avLst/>
          </a:prstGeom>
        </p:spPr>
      </p:pic>
      <p:sp>
        <p:nvSpPr>
          <p:cNvPr id="3" name="Rectangle 2">
            <a:extLst>
              <a:ext uri="{FF2B5EF4-FFF2-40B4-BE49-F238E27FC236}">
                <a16:creationId xmlns:a16="http://schemas.microsoft.com/office/drawing/2014/main" id="{6842E531-6F10-4558-8C56-6F12E6097F92}"/>
              </a:ext>
            </a:extLst>
          </p:cNvPr>
          <p:cNvSpPr/>
          <p:nvPr/>
        </p:nvSpPr>
        <p:spPr>
          <a:xfrm>
            <a:off x="12192000" y="6123109"/>
            <a:ext cx="8977423" cy="734891"/>
          </a:xfrm>
          <a:prstGeom prst="rect">
            <a:avLst/>
          </a:prstGeom>
          <a:solidFill>
            <a:srgbClr val="F9F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654948207"/>
      </p:ext>
    </p:extLst>
  </p:cSld>
  <p:clrMapOvr>
    <a:masterClrMapping/>
  </p:clrMapOvr>
  <mc:AlternateContent xmlns:mc="http://schemas.openxmlformats.org/markup-compatibility/2006" xmlns:p159="http://schemas.microsoft.com/office/powerpoint/2015/09/main">
    <mc:Choice Requires="p159">
      <p:transition advTm="9171">
        <p159:morph option="byObject"/>
      </p:transition>
    </mc:Choice>
    <mc:Fallback xmlns="">
      <p:transition advTm="917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4|3.3"/>
</p:tagLst>
</file>

<file path=ppt/tags/tag2.xml><?xml version="1.0" encoding="utf-8"?>
<p:tagLst xmlns:a="http://schemas.openxmlformats.org/drawingml/2006/main" xmlns:r="http://schemas.openxmlformats.org/officeDocument/2006/relationships" xmlns:p="http://schemas.openxmlformats.org/presentationml/2006/main">
  <p:tag name="TIMING" val="|2.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45720" rIns="0" bIns="45720" rtlCol="0">
        <a:spAutoFit/>
      </a:bodyPr>
      <a:lstStyle>
        <a:defPPr algn="l">
          <a:defRPr sz="2400" b="1" i="0" dirty="0" smtClean="0">
            <a:solidFill>
              <a:srgbClr val="000000"/>
            </a:solidFill>
            <a:effectLst/>
            <a:latin typeface="Segoe Condensed" panose="020B06060402000202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tIns="45720" bIns="45720" rtlCol="0">
        <a:spAutoFit/>
      </a:bodyPr>
      <a:lstStyle>
        <a:defPPr>
          <a:defRPr sz="2400" dirty="0" smtClean="0">
            <a:latin typeface="Segoe UI Light" panose="020B0502040204020203" pitchFamily="34" charset="0"/>
            <a:cs typeface="Segoe UI Light" panose="020B05020402040202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SegoeUI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11805</TotalTime>
  <Words>1556</Words>
  <Application>Microsoft Office PowerPoint</Application>
  <PresentationFormat>Widescreen</PresentationFormat>
  <Paragraphs>259</Paragraphs>
  <Slides>27</Slides>
  <Notes>27</Notes>
  <HiddenSlides>1</HiddenSlides>
  <MMClips>2</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27</vt:i4>
      </vt:variant>
    </vt:vector>
  </HeadingPairs>
  <TitlesOfParts>
    <vt:vector size="45" baseType="lpstr">
      <vt:lpstr>Arial</vt:lpstr>
      <vt:lpstr>Bebas Neue</vt:lpstr>
      <vt:lpstr>Calibri</vt:lpstr>
      <vt:lpstr>Calibri Light</vt:lpstr>
      <vt:lpstr>Garamond</vt:lpstr>
      <vt:lpstr>Museo Sans 100</vt:lpstr>
      <vt:lpstr>Museo Slab 100</vt:lpstr>
      <vt:lpstr>Museo Slab 1000</vt:lpstr>
      <vt:lpstr>Raleway</vt:lpstr>
      <vt:lpstr>Segoe Condensed</vt:lpstr>
      <vt:lpstr>Segoe Print</vt:lpstr>
      <vt:lpstr>Segoe UI Light</vt:lpstr>
      <vt:lpstr>Segoe UI Semibold</vt:lpstr>
      <vt:lpstr>Times New Roman</vt:lpstr>
      <vt:lpstr>Office Theme</vt:lpstr>
      <vt:lpstr>5_Office Theme</vt:lpstr>
      <vt:lpstr>3_Office Theme</vt:lpstr>
      <vt:lpstr>SegoeUILight</vt:lpstr>
      <vt:lpstr>PowerPoint Presentation</vt:lpstr>
      <vt:lpstr>About Me</vt:lpstr>
      <vt:lpstr>PowerPoint Presentation</vt:lpstr>
      <vt:lpstr>PowerPoint Presentation</vt:lpstr>
      <vt:lpstr>National Council on Disability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Map of Washington DC with Project Sidewalk data</vt:lpstr>
      <vt:lpstr>PowerPoint Presentation</vt:lpstr>
      <vt:lpstr>PowerPoint Presentation</vt:lpstr>
      <vt:lpstr>All our code + Data is 100% open source</vt:lpstr>
      <vt:lpstr>PowerPoint Presentation</vt:lpstr>
      <vt:lpstr>questions</vt:lpstr>
      <vt:lpstr>PowerPoint Presentation</vt:lpstr>
      <vt:lpstr>PowerPoint Presentation</vt:lpstr>
      <vt:lpstr>questions</vt:lpstr>
      <vt:lpstr>Support new urban science Explorations</vt:lpstr>
      <vt:lpstr>PowerPoint Presentation</vt:lpstr>
      <vt:lpstr>questions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 Froehlich</dc:creator>
  <cp:lastModifiedBy>Jon Froehlich</cp:lastModifiedBy>
  <cp:revision>90</cp:revision>
  <dcterms:created xsi:type="dcterms:W3CDTF">2021-10-13T15:52:02Z</dcterms:created>
  <dcterms:modified xsi:type="dcterms:W3CDTF">2021-12-13T16:26:32Z</dcterms:modified>
</cp:coreProperties>
</file>