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tiff" ContentType="image/tiff"/>
  <Default Extension="mp4" ContentType="video/mp4"/>
  <Default Extension="jpeg" ContentType="image/jpeg"/>
  <Default Extension="rels" ContentType="application/vnd.openxmlformats-package.relationships+xml"/>
  <Default Extension="mov" ContentType="video/quicktime"/>
  <Default Extension="gif" ContentType="image/gif"/>
  <Default Extension="png" ContentType="image/png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257" r:id="rId3"/>
    <p:sldId id="259" r:id="rId4"/>
    <p:sldId id="331" r:id="rId5"/>
    <p:sldId id="265" r:id="rId6"/>
    <p:sldId id="269" r:id="rId7"/>
    <p:sldId id="339" r:id="rId8"/>
    <p:sldId id="267" r:id="rId9"/>
    <p:sldId id="311" r:id="rId10"/>
    <p:sldId id="260" r:id="rId11"/>
    <p:sldId id="326" r:id="rId12"/>
    <p:sldId id="333" r:id="rId13"/>
    <p:sldId id="334" r:id="rId14"/>
    <p:sldId id="335" r:id="rId15"/>
    <p:sldId id="312" r:id="rId16"/>
    <p:sldId id="275" r:id="rId17"/>
    <p:sldId id="277" r:id="rId18"/>
    <p:sldId id="278" r:id="rId19"/>
    <p:sldId id="279" r:id="rId20"/>
    <p:sldId id="280" r:id="rId21"/>
    <p:sldId id="272" r:id="rId22"/>
    <p:sldId id="281" r:id="rId23"/>
    <p:sldId id="327" r:id="rId24"/>
    <p:sldId id="284" r:id="rId25"/>
    <p:sldId id="310" r:id="rId26"/>
    <p:sldId id="324" r:id="rId27"/>
    <p:sldId id="328" r:id="rId28"/>
    <p:sldId id="319" r:id="rId29"/>
    <p:sldId id="345" r:id="rId30"/>
    <p:sldId id="343" r:id="rId31"/>
    <p:sldId id="344" r:id="rId32"/>
    <p:sldId id="317" r:id="rId33"/>
    <p:sldId id="336" r:id="rId34"/>
    <p:sldId id="329" r:id="rId35"/>
    <p:sldId id="341" r:id="rId36"/>
    <p:sldId id="330" r:id="rId37"/>
    <p:sldId id="304" r:id="rId38"/>
    <p:sldId id="305" r:id="rId39"/>
    <p:sldId id="347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nal" id="{BC3E1073-AC81-424F-8574-EA3A2119D229}">
          <p14:sldIdLst>
            <p14:sldId id="256"/>
            <p14:sldId id="257"/>
            <p14:sldId id="259"/>
            <p14:sldId id="331"/>
            <p14:sldId id="265"/>
            <p14:sldId id="269"/>
            <p14:sldId id="339"/>
            <p14:sldId id="267"/>
            <p14:sldId id="311"/>
            <p14:sldId id="260"/>
            <p14:sldId id="326"/>
            <p14:sldId id="333"/>
            <p14:sldId id="334"/>
            <p14:sldId id="335"/>
            <p14:sldId id="312"/>
            <p14:sldId id="275"/>
            <p14:sldId id="277"/>
            <p14:sldId id="278"/>
            <p14:sldId id="279"/>
            <p14:sldId id="280"/>
            <p14:sldId id="272"/>
            <p14:sldId id="281"/>
            <p14:sldId id="327"/>
            <p14:sldId id="284"/>
            <p14:sldId id="310"/>
            <p14:sldId id="324"/>
            <p14:sldId id="328"/>
            <p14:sldId id="319"/>
            <p14:sldId id="345"/>
            <p14:sldId id="343"/>
            <p14:sldId id="344"/>
            <p14:sldId id="317"/>
            <p14:sldId id="336"/>
            <p14:sldId id="329"/>
            <p14:sldId id="341"/>
            <p14:sldId id="330"/>
            <p14:sldId id="304"/>
            <p14:sldId id="305"/>
            <p14:sldId id="347"/>
          </p14:sldIdLst>
        </p14:section>
        <p14:section name="Old" id="{4BD55EF7-82BA-7040-8E1B-D64718AC02D8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7973"/>
    <a:srgbClr val="CD7975"/>
    <a:srgbClr val="A1C8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76"/>
    <p:restoredTop sz="59345" autoAdjust="0"/>
  </p:normalViewPr>
  <p:slideViewPr>
    <p:cSldViewPr snapToGrid="0" snapToObjects="1">
      <p:cViewPr varScale="1">
        <p:scale>
          <a:sx n="49" d="100"/>
          <a:sy n="49" d="100"/>
        </p:scale>
        <p:origin x="23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8" d="100"/>
        <a:sy n="4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handoutMaster" Target="handoutMasters/handoutMaster1.xml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5EAA91-B298-7744-90F8-820992685607}" type="datetimeFigureOut">
              <a:rPr lang="en-US" smtClean="0"/>
              <a:t>6/25/18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F47AA-3061-5F4F-9CE8-AF4D5FA7B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8961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721AE-6EAA-C645-B042-5C0224B2F75C}" type="datetimeFigureOut">
              <a:rPr lang="en-US" smtClean="0"/>
              <a:t>6/25/18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348BAA-2B1B-D644-8A92-02C056C721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18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137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have two primary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questions;: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(1)</a:t>
            </a:r>
            <a:r>
              <a:rPr lang="en-US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scaffolds impact the authenticity of children’s scientific Wearable</a:t>
            </a:r>
            <a:r>
              <a:rPr lang="en-US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Based Inquiry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across grade levels?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2)</a:t>
            </a:r>
            <a:r>
              <a:rPr lang="en-US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can we design multi-dimensional scaffolds for Wearable</a:t>
            </a:r>
            <a:r>
              <a:rPr lang="en-US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Based Inquiry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that integrates technology tools, peers, facilitators, and paper-based materials?</a:t>
            </a:r>
            <a:r>
              <a:rPr lang="en-US" dirty="0" smtClean="0">
                <a:effectLst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5868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scaffolds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were designed through 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iterative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process as a part of a multi-year design based research project: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YEAR 1,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designed the initial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activities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based on the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US-based Science Standards and a co-design sessions with our teacher partners and children.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o-design is a design method where designers and users of a product collaborate together to design early prototypes and criteria for a product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3254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1340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our first deployment: We reviewed our data and hypothesized why some groups were able to achieve authentic wearable based inquiry projects, while others weren’t. We conducted a literature review related to these hypothesis and brought what we found to another co-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design session with the teachers.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result was a set of new scaffolding that was grade—specific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developmentally appropriate, and aligned with the US Science Standards.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5772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928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study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conducted four, one-hour sessions of a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Wearable</a:t>
            </a:r>
            <a:r>
              <a:rPr lang="en-US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Based Inquiry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 with our 2 tools in public first-, and fourth-grade classrooms in 2016 and 2017 with the same teachers each year.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0322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</a:t>
            </a:r>
            <a:r>
              <a:rPr lang="en-US" baseline="0" dirty="0" smtClean="0"/>
              <a:t> worked at a diverse public school in the Washington DC area.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There were 45 kids each year</a:t>
            </a:r>
            <a:endParaRPr lang="en-US" dirty="0" smtClean="0"/>
          </a:p>
          <a:p>
            <a:endParaRPr lang="en-US" dirty="0" smtClean="0"/>
          </a:p>
          <a:p>
            <a:endParaRPr lang="en-US" baseline="0" dirty="0" smtClean="0"/>
          </a:p>
          <a:p>
            <a:r>
              <a:rPr lang="en-US" baseline="0" dirty="0" smtClean="0"/>
              <a:t>Transition </a:t>
            </a:r>
            <a:r>
              <a:rPr lang="mr-IN" baseline="0" dirty="0" smtClean="0"/>
              <a:t>–</a:t>
            </a:r>
            <a:r>
              <a:rPr lang="en-US" baseline="0" dirty="0" smtClean="0"/>
              <a:t> with both classrooms, we conducted the same sequence of activities each year: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5151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Arial" charset="0"/>
                <a:cs typeface="Arial" charset="0"/>
              </a:rPr>
              <a:t>Children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Segoe UI" charset="0"/>
                <a:cs typeface="Segoe UI" charset="0"/>
              </a:rPr>
              <a:t> </a:t>
            </a:r>
            <a:r>
              <a:rPr lang="en-US" sz="1200" kern="1200" dirty="0" smtClean="0">
                <a:solidFill>
                  <a:srgbClr val="CE665F"/>
                </a:solidFill>
                <a:latin typeface="+mn-lt"/>
                <a:ea typeface="Arial" charset="0"/>
                <a:cs typeface="Arial" charset="0"/>
              </a:rPr>
              <a:t>discussed questions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Arial" charset="0"/>
                <a:cs typeface="Arial" charset="0"/>
              </a:rPr>
              <a:t> </a:t>
            </a:r>
            <a:r>
              <a:rPr lang="en-US" sz="1200" dirty="0" smtClean="0">
                <a:ea typeface="Times New Roman" charset="0"/>
              </a:rPr>
              <a:t>about anatomy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Arial" charset="0"/>
                <a:cs typeface="Arial" charset="0"/>
              </a:rPr>
              <a:t>and engaged in </a:t>
            </a:r>
            <a:r>
              <a:rPr lang="en-US" sz="1200" kern="1200" dirty="0" smtClean="0">
                <a:solidFill>
                  <a:srgbClr val="CE665F"/>
                </a:solidFill>
                <a:latin typeface="+mn-lt"/>
                <a:ea typeface="Arial" charset="0"/>
                <a:cs typeface="Arial" charset="0"/>
              </a:rPr>
              <a:t>free-form exploration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Arial" charset="0"/>
                <a:cs typeface="Arial" charset="0"/>
              </a:rPr>
              <a:t>.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Times New Roman" charset="0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Arial" charset="0"/>
              <a:cs typeface="Arial" charset="0"/>
            </a:endParaRPr>
          </a:p>
          <a:p>
            <a:pPr marL="0" marR="0" algn="l">
              <a:spcBef>
                <a:spcPts val="0"/>
              </a:spcBef>
              <a:spcAft>
                <a:spcPts val="0"/>
              </a:spcAft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Times New Roman" charset="0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82FA0-4ABE-BD44-9437-0C33B6FB4EF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7850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latin typeface="Segoe UI" charset="0"/>
                <a:ea typeface="Segoe UI" charset="0"/>
                <a:cs typeface="Segoe UI" charset="0"/>
              </a:rPr>
              <a:t>Children </a:t>
            </a:r>
            <a:r>
              <a:rPr lang="en-US" sz="1200" b="1" dirty="0" smtClean="0">
                <a:latin typeface="Segoe UI" charset="0"/>
                <a:ea typeface="Segoe UI" charset="0"/>
                <a:cs typeface="Segoe UI" charset="0"/>
              </a:rPr>
              <a:t>brainstormed physical activities</a:t>
            </a:r>
            <a:r>
              <a:rPr lang="en-US" sz="1200" dirty="0" smtClean="0">
                <a:latin typeface="Segoe UI" charset="0"/>
                <a:ea typeface="Segoe UI" charset="0"/>
                <a:cs typeface="Segoe UI" charset="0"/>
              </a:rPr>
              <a:t> that would impact their </a:t>
            </a:r>
            <a:r>
              <a:rPr lang="en-US" sz="1200" b="1" dirty="0" smtClean="0">
                <a:latin typeface="Segoe UI" charset="0"/>
                <a:ea typeface="Segoe UI" charset="0"/>
                <a:cs typeface="Segoe UI" charset="0"/>
              </a:rPr>
              <a:t>heart and breathing rates</a:t>
            </a:r>
            <a:r>
              <a:rPr lang="en-US" sz="1200" dirty="0" smtClean="0">
                <a:latin typeface="Segoe UI" charset="0"/>
                <a:ea typeface="Segoe UI" charset="0"/>
                <a:cs typeface="Segoe UI" charset="0"/>
              </a:rPr>
              <a:t>. They then </a:t>
            </a:r>
            <a:r>
              <a:rPr lang="en-US" sz="1200" b="1" dirty="0" smtClean="0">
                <a:latin typeface="Segoe UI" charset="0"/>
                <a:ea typeface="Segoe UI" charset="0"/>
                <a:cs typeface="Segoe UI" charset="0"/>
              </a:rPr>
              <a:t>tested their hypotheses</a:t>
            </a:r>
            <a:r>
              <a:rPr lang="en-US" sz="1200" dirty="0" smtClean="0">
                <a:latin typeface="Segoe UI" charset="0"/>
                <a:ea typeface="Segoe UI" charset="0"/>
                <a:cs typeface="Segoe UI" charset="0"/>
              </a:rPr>
              <a:t> with </a:t>
            </a:r>
            <a:r>
              <a:rPr lang="en-US" sz="1200" dirty="0" err="1" smtClean="0">
                <a:latin typeface="Segoe UI" charset="0"/>
                <a:ea typeface="Segoe UI" charset="0"/>
                <a:cs typeface="Segoe UI" charset="0"/>
              </a:rPr>
              <a:t>SharedPhys</a:t>
            </a:r>
            <a:r>
              <a:rPr lang="en-US" sz="1200" dirty="0" smtClean="0">
                <a:latin typeface="Segoe UI" charset="0"/>
                <a:ea typeface="Segoe UI" charset="0"/>
                <a:cs typeface="Segoe UI" charset="0"/>
              </a:rPr>
              <a:t>.</a:t>
            </a:r>
            <a:r>
              <a:rPr lang="en-US" sz="1200" dirty="0" smtClean="0">
                <a:effectLst/>
                <a:latin typeface="Segoe UI" charset="0"/>
                <a:ea typeface="Segoe UI" charset="0"/>
                <a:cs typeface="Segoe UI" charset="0"/>
              </a:rPr>
              <a:t> </a:t>
            </a:r>
            <a:endParaRPr lang="en-US" sz="1200" dirty="0" smtClean="0">
              <a:latin typeface="Segoe UI" charset="0"/>
              <a:ea typeface="Segoe UI" charset="0"/>
              <a:cs typeface="Segoe UI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82FA0-4ABE-BD44-9437-0C33B6FB4EF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3738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Times New Roman" charset="0"/>
                <a:cs typeface="+mn-cs"/>
              </a:rPr>
              <a:t>Planned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Times New Roman" charset="0"/>
                <a:cs typeface="+mn-cs"/>
              </a:rPr>
              <a:t> and conducted their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Wearable</a:t>
            </a:r>
            <a:r>
              <a:rPr lang="en-US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Based Inquiry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Times New Roman" charset="0"/>
                <a:cs typeface="+mn-cs"/>
              </a:rPr>
              <a:t> investigation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Times New Roman" charset="0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82FA0-4ABE-BD44-9437-0C33B6FB4EF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589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Prior research</a:t>
            </a:r>
            <a:r>
              <a:rPr lang="en-US" baseline="0" dirty="0" smtClean="0"/>
              <a:t> has shown that **upper elementary &amp; middle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school learners, **equipped with wearable sensors (e.g., heart rate monitors),** can design and conduct life-relevant experiments with** their own bodies and **within school routines.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This is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 opportunity for both math and science learning.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5862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latin typeface="Segoe UI" charset="0"/>
                <a:ea typeface="Segoe UI" charset="0"/>
                <a:cs typeface="Segoe UI" charset="0"/>
              </a:rPr>
              <a:t>Learners </a:t>
            </a:r>
            <a:r>
              <a:rPr lang="en-US" sz="1200" b="1" dirty="0" smtClean="0">
                <a:latin typeface="Segoe UI" charset="0"/>
                <a:ea typeface="Segoe UI" charset="0"/>
                <a:cs typeface="Segoe UI" charset="0"/>
              </a:rPr>
              <a:t>presented their WBI investigations</a:t>
            </a:r>
            <a:r>
              <a:rPr lang="en-US" sz="1200" dirty="0" smtClean="0">
                <a:latin typeface="Segoe UI" charset="0"/>
                <a:ea typeface="Segoe UI" charset="0"/>
                <a:cs typeface="Segoe UI" charset="0"/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82FA0-4ABE-BD44-9437-0C33B6FB4EF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6265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these wearable tools, kids can conduct life-relevant scientific investigations.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small group, they can ask questions that are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1) of interest,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2) related to daily activities (i.e., recess games, chores), and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3) leverage their pre-existing knowledge.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understanding of authentic scientific inquiry is based on Chinn &amp; Malhotra’s (2002) framework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3519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 are some example </a:t>
            </a:r>
            <a:r>
              <a:rPr lang="en-US" baseline="0" dirty="0" smtClean="0"/>
              <a:t>questions that they investigated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3965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present two case studies (year 1 and year 2) to demonstrate how our co-designed scaffolds impact the authenticity of the learners’ wearable based inquiry experience. </a:t>
            </a:r>
          </a:p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each case, we observed five groups across two classrooms: three first-grade groups and two fourth-grade groups. </a:t>
            </a:r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825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each group, we collected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 and audio data,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inquiry project artifacts (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e.g.,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easel pad paper, drawings, worksheets).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 observation field notes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also performed post-study interviews with the teachers. 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2567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year 1, we found that some learners struggled to plan and conduct authentic wearable based inquiry projects.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were engaged with their inquiry projects and could follow our directions, however, some needed a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LOT of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help to conduct projects and not merely play with the tools.</a:t>
            </a:r>
          </a:p>
          <a:p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8562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SPECIFICALLY, we found that SOME kids struggled to: </a:t>
            </a:r>
          </a:p>
          <a:p>
            <a:r>
              <a:rPr lang="en-US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i="1" dirty="0" smtClean="0"/>
              <a:t>identify a </a:t>
            </a:r>
            <a:r>
              <a:rPr lang="en-US" dirty="0" smtClean="0"/>
              <a:t>testable question (</a:t>
            </a:r>
            <a:r>
              <a:rPr lang="en-US" b="1" dirty="0" smtClean="0"/>
              <a:t>poison)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i="1" dirty="0" smtClean="0"/>
              <a:t>interpret </a:t>
            </a:r>
            <a:r>
              <a:rPr lang="en-US" i="1" dirty="0" err="1" smtClean="0"/>
              <a:t>SharedPhys’s</a:t>
            </a:r>
            <a:r>
              <a:rPr lang="en-US" i="1" dirty="0" smtClean="0"/>
              <a:t> visual line graph </a:t>
            </a:r>
            <a:r>
              <a:rPr lang="en-US" dirty="0" smtClean="0"/>
              <a:t>(</a:t>
            </a:r>
            <a:r>
              <a:rPr lang="en-US" b="1" dirty="0" smtClean="0"/>
              <a:t>winning)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dirty="0" smtClean="0"/>
              <a:t> </a:t>
            </a:r>
            <a:r>
              <a:rPr lang="en-US" i="1" dirty="0" smtClean="0"/>
              <a:t>make theoretical claims</a:t>
            </a:r>
            <a:r>
              <a:rPr lang="en-US" dirty="0" smtClean="0"/>
              <a:t>, rather they observed without making the connection between physiology and their RQ (</a:t>
            </a:r>
            <a:r>
              <a:rPr lang="en-US" b="1" dirty="0" smtClean="0"/>
              <a:t>remembered who won)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en-US" b="1" dirty="0" smtClean="0"/>
          </a:p>
          <a:p>
            <a:pPr lvl="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US" dirty="0" smtClean="0"/>
              <a:t>Most scaffolding was provided by </a:t>
            </a:r>
            <a:r>
              <a:rPr lang="en-US" i="1" dirty="0" smtClean="0"/>
              <a:t>just-in-time facilitation</a:t>
            </a:r>
            <a:r>
              <a:rPr lang="en-US" dirty="0" smtClean="0"/>
              <a:t> in the form of question prompts, reminders, and feedback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3869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in year 2 we adopted 5 new Scaffolding practices.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-- Today I will be discussing </a:t>
            </a:r>
            <a:r>
              <a:rPr lang="en-US" dirty="0" smtClean="0"/>
              <a:t>3* </a:t>
            </a:r>
            <a:r>
              <a:rPr lang="en-US" baseline="0" dirty="0" smtClean="0"/>
              <a:t>of the scaffolds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using one small group of 7 year olds as an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82FA0-4ABE-BD44-9437-0C33B6FB4EF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0429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Year 2 -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presented a testable question criteria: all experiments were to be testable within a minute, within the classroom, and using our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tools.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Learners were then asked to self-check questions with the criteria.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found that constraining question development led children to brainstorm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testable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questions. </a:t>
            </a:r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Nae-Nae</a:t>
            </a:r>
            <a:r>
              <a:rPr lang="en-US" baseline="0" dirty="0" smtClean="0"/>
              <a:t> ---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In this</a:t>
            </a:r>
            <a:r>
              <a:rPr lang="en-US" baseline="0" dirty="0" smtClean="0"/>
              <a:t> small group of 7 year olds, the kids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brainstormed activities that were personally meaningful and met this criteria.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boy shared his love of dancing-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especially the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Nae-Nae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facilitator, asked the group for feedback and they agreed to investigate the impact of doing the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Nae-Nae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dance on their heart rate.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2538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13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Knowing </a:t>
            </a:r>
            <a:r>
              <a:rPr lang="en-US" baseline="0" dirty="0" smtClean="0"/>
              <a:t>that middle schoolers can conduct life-relevant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wearable based inquiry</a:t>
            </a:r>
            <a:r>
              <a:rPr lang="en-US" baseline="0" dirty="0" smtClean="0"/>
              <a:t> projects, our work </a:t>
            </a:r>
            <a:r>
              <a:rPr lang="mr-IN" baseline="0" dirty="0" smtClean="0"/>
              <a:t>–</a:t>
            </a:r>
            <a:r>
              <a:rPr lang="en-US" baseline="0" dirty="0" smtClean="0"/>
              <a:t> brings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known t</a:t>
            </a:r>
            <a:r>
              <a:rPr lang="en-US" baseline="0" dirty="0" smtClean="0"/>
              <a:t>o early learners (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between 1</a:t>
            </a:r>
            <a:r>
              <a:rPr lang="en-US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4</a:t>
            </a:r>
            <a:r>
              <a:rPr lang="en-US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graders)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1st graders are often about 6 or 7 years old and 4</a:t>
            </a:r>
            <a:r>
              <a:rPr lang="en-US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graders are about 9 or 10 years old.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 reviewed the literature, we found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prior work on how these early learners engage with wearables for scientific-inquiry NOR the scaffolds necessary to support their learning.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Thus, we need more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work on supporting early learners to use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wearables for scientific-inquiry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55624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LiveSlide Site</a:t>
            </a:r>
          </a:p>
          <a:p>
            <a:r>
              <a:rPr lang="en-US" smtClean="0"/>
              <a:t>https://vimeo.com/169974993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36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98169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Each child then completed a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three-panel drawing worksheet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allowed learners to externalize abstract ideas into a sequence of drawings and annotations.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explain*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doing their individual sheets, the children shared their ideas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formalized their procedure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9212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7956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class, each group conducted their experiment and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 the poster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visually display each group’s findings.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*We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wrote up the write up Dancing response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*we found that simpler terms for the conclusions helped them make connections*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observed that learners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Year 2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referred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to past findings to make claims than in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Year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often while looking at or pointing to the visual repository.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easier for learners to refer to past findings to make claims and for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bridge together findings to pose theories.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19754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6473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conclusion, we found</a:t>
            </a:r>
            <a:r>
              <a:rPr lang="en-US" baseline="0" dirty="0" smtClean="0"/>
              <a:t> that early learners are capable of authentic scientific inquiry with wearable sensors when provided these scaffolds.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By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constraining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question development process we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lessened the complexity of asking questions while still providing freedom for life-relevant investigations.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With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 writing and drawing worksheet </a:t>
            </a:r>
            <a:r>
              <a:rPr lang="mr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more kids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were able to come up with procedural ideas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When we synthesized the experiment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findings on the poster, learners were more able to generalizing across experiments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build theory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Key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component of the Chinn and Malhotra’s framework and the US science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standards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 Take Away - With these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scaffolds more kids were able to conduct authentic WBI projects that were life-relevant.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work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ontributes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what we know about to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how educators can implement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WBI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early learners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more broadly, how educators can use wearable sensors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meet the US science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standards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82FA0-4ABE-BD44-9437-0C33B6FB4EF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83573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refine these scaffolds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to: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Reduce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burden on facilitators to 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ake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realistic to a more common classroom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adult:child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ratio.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nclude more model-based representations of science concepts—especially important for supporting English Language Learners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08831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23377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094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Prior work in other contexts has shown that early learners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struggle to make scientific explanations and develop procedures.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Despite the gap in the wearables literature – we believe that wearable based inquiry  can work for early learners with developmentally-appropriate scaffolds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dirty="0" smtClean="0">
                <a:latin typeface="Arial" charset="0"/>
                <a:ea typeface="Arial" charset="0"/>
                <a:cs typeface="Arial" charset="0"/>
              </a:rPr>
              <a:t>Scaffolding enables learners to reach tasks they could not independently achieve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1200" kern="1200" baseline="0" dirty="0" smtClean="0">
              <a:solidFill>
                <a:schemeClr val="tx1"/>
              </a:solidFill>
              <a:effectLst/>
              <a:latin typeface="Arial" charset="0"/>
              <a:ea typeface="Arial" charset="0"/>
              <a:cs typeface="Arial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this study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designed and evaluated scaffolds that helped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early learners conduct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wearable based inquiry with our tools in alignment with the Next Generation Science Standards - the US's national science education standards.</a:t>
            </a:r>
            <a:endParaRPr lang="en-US" dirty="0" smtClean="0">
              <a:effectLst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89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Our</a:t>
            </a:r>
            <a:r>
              <a:rPr lang="en-US" baseline="0" dirty="0" smtClean="0"/>
              <a:t> two tools collect heart rate and breathing rate data </a:t>
            </a:r>
            <a:r>
              <a:rPr lang="mr-IN" baseline="0" dirty="0" smtClean="0"/>
              <a:t>–</a:t>
            </a:r>
            <a:r>
              <a:rPr lang="en-US" baseline="0" dirty="0" smtClean="0"/>
              <a:t> with a </a:t>
            </a:r>
            <a:r>
              <a:rPr lang="en-US" baseline="0" dirty="0" err="1" smtClean="0"/>
              <a:t>bioharness</a:t>
            </a:r>
            <a:r>
              <a:rPr lang="en-US" baseline="0" dirty="0" smtClean="0"/>
              <a:t> </a:t>
            </a:r>
            <a:r>
              <a:rPr lang="mr-IN" baseline="0" dirty="0" smtClean="0"/>
              <a:t>–</a:t>
            </a:r>
            <a:r>
              <a:rPr lang="en-US" baseline="0" dirty="0" smtClean="0"/>
              <a:t> that kids wear around their chest. Then, in real-time, the body data is visualized on two tools.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48BAA-2B1B-D644-8A92-02C056C7218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929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first tools is called BODYVIS.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Kids wear the shirt</a:t>
            </a:r>
          </a:p>
          <a:p>
            <a:pPr marL="171450" indent="-171450">
              <a:buFontTx/>
              <a:buChar char="-"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Shows heart rate and breathing rate data with lights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14736-1DB8-D84F-89E0-D8B72A59ED2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2450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second tool is called </a:t>
            </a:r>
            <a:r>
              <a:rPr lang="en-US" baseline="0" dirty="0" err="1" smtClean="0"/>
              <a:t>SharedPhys</a:t>
            </a:r>
            <a:r>
              <a:rPr lang="en-US" baseline="0" dirty="0" smtClean="0"/>
              <a:t>. </a:t>
            </a:r>
          </a:p>
          <a:p>
            <a:r>
              <a:rPr lang="en-US" dirty="0" smtClean="0"/>
              <a:t>- It is a projection of moving</a:t>
            </a:r>
            <a:r>
              <a:rPr lang="en-US" baseline="0" dirty="0" smtClean="0"/>
              <a:t> line graphs of the kids real-time heart rate data.</a:t>
            </a:r>
            <a:endParaRPr lang="en-US" dirty="0" smtClean="0"/>
          </a:p>
          <a:p>
            <a:r>
              <a:rPr lang="en-US" dirty="0" smtClean="0"/>
              <a:t>- It can detect and visualize up to 6 users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273EAD-7CCA-8842-84E4-9E328513224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797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sharedphys</a:t>
            </a:r>
            <a:r>
              <a:rPr lang="en-US" baseline="0" dirty="0" smtClean="0"/>
              <a:t> is action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273EAD-7CCA-8842-84E4-9E328513224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0639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Our design goal</a:t>
            </a:r>
            <a:r>
              <a:rPr lang="en-US" baseline="0" dirty="0" smtClean="0"/>
              <a:t> is to </a:t>
            </a:r>
          </a:p>
          <a:p>
            <a:r>
              <a:rPr lang="en-US" baseline="0" dirty="0" smtClean="0"/>
              <a:t>- Leverage the body as a platform for inquiry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Enable kids to ask question, collect and analyze data, and make claims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adopt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embodied approach that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links kids’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body and mathematic learning to their everyday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movement.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14736-1DB8-D84F-89E0-D8B72A59ED2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917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376CA-3667-7C49-960F-15925A01A4EE}" type="datetimeFigureOut">
              <a:rPr lang="en-US" smtClean="0"/>
              <a:t>6/25/18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553DE-5A62-0F4D-A6D4-A649EA376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241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376CA-3667-7C49-960F-15925A01A4EE}" type="datetimeFigureOut">
              <a:rPr lang="en-US" smtClean="0"/>
              <a:t>6/25/18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553DE-5A62-0F4D-A6D4-A649EA376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864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376CA-3667-7C49-960F-15925A01A4EE}" type="datetimeFigureOut">
              <a:rPr lang="en-US" smtClean="0"/>
              <a:t>6/25/18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553DE-5A62-0F4D-A6D4-A649EA376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581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0493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376CA-3667-7C49-960F-15925A01A4EE}" type="datetimeFigureOut">
              <a:rPr lang="en-US" smtClean="0"/>
              <a:t>6/25/18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553DE-5A62-0F4D-A6D4-A649EA376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199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376CA-3667-7C49-960F-15925A01A4EE}" type="datetimeFigureOut">
              <a:rPr lang="en-US" smtClean="0"/>
              <a:t>6/25/18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553DE-5A62-0F4D-A6D4-A649EA376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939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376CA-3667-7C49-960F-15925A01A4EE}" type="datetimeFigureOut">
              <a:rPr lang="en-US" smtClean="0"/>
              <a:t>6/25/18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553DE-5A62-0F4D-A6D4-A649EA376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227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376CA-3667-7C49-960F-15925A01A4EE}" type="datetimeFigureOut">
              <a:rPr lang="en-US" smtClean="0"/>
              <a:t>6/25/18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553DE-5A62-0F4D-A6D4-A649EA376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2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376CA-3667-7C49-960F-15925A01A4EE}" type="datetimeFigureOut">
              <a:rPr lang="en-US" smtClean="0"/>
              <a:t>6/25/18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553DE-5A62-0F4D-A6D4-A649EA376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057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376CA-3667-7C49-960F-15925A01A4EE}" type="datetimeFigureOut">
              <a:rPr lang="en-US" smtClean="0"/>
              <a:t>6/25/18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553DE-5A62-0F4D-A6D4-A649EA376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552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376CA-3667-7C49-960F-15925A01A4EE}" type="datetimeFigureOut">
              <a:rPr lang="en-US" smtClean="0"/>
              <a:t>6/25/18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553DE-5A62-0F4D-A6D4-A649EA376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85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376CA-3667-7C49-960F-15925A01A4EE}" type="datetimeFigureOut">
              <a:rPr lang="en-US" smtClean="0"/>
              <a:t>6/25/18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553DE-5A62-0F4D-A6D4-A649EA376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90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376CA-3667-7C49-960F-15925A01A4EE}" type="datetimeFigureOut">
              <a:rPr lang="en-US" smtClean="0"/>
              <a:t>6/25/18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553DE-5A62-0F4D-A6D4-A649EA376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59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gif"/><Relationship Id="rId5" Type="http://schemas.openxmlformats.org/officeDocument/2006/relationships/image" Target="../media/image3.gif"/><Relationship Id="rId6" Type="http://schemas.openxmlformats.org/officeDocument/2006/relationships/image" Target="../media/image4.png"/><Relationship Id="rId7" Type="http://schemas.openxmlformats.org/officeDocument/2006/relationships/image" Target="../media/image5.tif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microsoft.com/office/2007/relationships/hdphoto" Target="../media/hdphoto1.wdp"/><Relationship Id="rId5" Type="http://schemas.openxmlformats.org/officeDocument/2006/relationships/image" Target="../media/image16.jpeg"/><Relationship Id="rId6" Type="http://schemas.openxmlformats.org/officeDocument/2006/relationships/image" Target="../media/image17.jpg"/><Relationship Id="rId7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microsoft.com/office/2007/relationships/hdphoto" Target="../media/hdphoto1.wdp"/><Relationship Id="rId5" Type="http://schemas.openxmlformats.org/officeDocument/2006/relationships/image" Target="../media/image16.jpeg"/><Relationship Id="rId6" Type="http://schemas.openxmlformats.org/officeDocument/2006/relationships/image" Target="../media/image17.jpg"/><Relationship Id="rId7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microsoft.com/office/2007/relationships/hdphoto" Target="../media/hdphoto1.wdp"/><Relationship Id="rId5" Type="http://schemas.openxmlformats.org/officeDocument/2006/relationships/image" Target="../media/image16.jpeg"/><Relationship Id="rId6" Type="http://schemas.openxmlformats.org/officeDocument/2006/relationships/image" Target="../media/image17.jpg"/><Relationship Id="rId7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microsoft.com/office/2007/relationships/hdphoto" Target="../media/hdphoto1.wdp"/><Relationship Id="rId5" Type="http://schemas.openxmlformats.org/officeDocument/2006/relationships/image" Target="../media/image16.jpeg"/><Relationship Id="rId6" Type="http://schemas.openxmlformats.org/officeDocument/2006/relationships/image" Target="../media/image17.jpg"/><Relationship Id="rId7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png"/><Relationship Id="rId5" Type="http://schemas.microsoft.com/office/2007/relationships/hdphoto" Target="../media/hdphoto2.wdp"/><Relationship Id="rId6" Type="http://schemas.openxmlformats.org/officeDocument/2006/relationships/image" Target="../media/image22.jpeg"/><Relationship Id="rId7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png"/><Relationship Id="rId5" Type="http://schemas.microsoft.com/office/2007/relationships/hdphoto" Target="../media/hdphoto2.wdp"/><Relationship Id="rId6" Type="http://schemas.openxmlformats.org/officeDocument/2006/relationships/image" Target="../media/image22.jpeg"/><Relationship Id="rId7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2.jpeg"/><Relationship Id="rId5" Type="http://schemas.openxmlformats.org/officeDocument/2006/relationships/image" Target="../media/image23.jpeg"/><Relationship Id="rId6" Type="http://schemas.openxmlformats.org/officeDocument/2006/relationships/image" Target="../media/image21.png"/><Relationship Id="rId7" Type="http://schemas.microsoft.com/office/2007/relationships/hdphoto" Target="../media/hdphoto2.wdp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microsoft.com/office/2007/relationships/hdphoto" Target="../media/hdphoto2.wdp"/><Relationship Id="rId5" Type="http://schemas.openxmlformats.org/officeDocument/2006/relationships/image" Target="../media/image22.jpeg"/><Relationship Id="rId6" Type="http://schemas.openxmlformats.org/officeDocument/2006/relationships/image" Target="../media/image23.jpeg"/><Relationship Id="rId7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5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4" Type="http://schemas.openxmlformats.org/officeDocument/2006/relationships/image" Target="../media/image27.JPG"/><Relationship Id="rId5" Type="http://schemas.openxmlformats.org/officeDocument/2006/relationships/image" Target="../media/image28.png"/><Relationship Id="rId6" Type="http://schemas.microsoft.com/office/2007/relationships/hdphoto" Target="../media/hdphoto1.wdp"/><Relationship Id="rId7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0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0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1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2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4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33.xml"/><Relationship Id="rId5" Type="http://schemas.openxmlformats.org/officeDocument/2006/relationships/image" Target="../media/image35.png"/><Relationship Id="rId1" Type="http://schemas.microsoft.com/office/2007/relationships/media" Target="../media/media3.mp4"/><Relationship Id="rId2" Type="http://schemas.openxmlformats.org/officeDocument/2006/relationships/video" Target="../media/media3.mp4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4" Type="http://schemas.openxmlformats.org/officeDocument/2006/relationships/image" Target="../media/image37.tiff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1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9.JPG"/></Relationships>
</file>

<file path=ppt/slides/_rels/slide3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.png"/><Relationship Id="rId12" Type="http://schemas.openxmlformats.org/officeDocument/2006/relationships/image" Target="../media/image5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0.png"/><Relationship Id="rId4" Type="http://schemas.openxmlformats.org/officeDocument/2006/relationships/image" Target="../media/image41.jpeg"/><Relationship Id="rId5" Type="http://schemas.openxmlformats.org/officeDocument/2006/relationships/image" Target="../media/image42.png"/><Relationship Id="rId6" Type="http://schemas.openxmlformats.org/officeDocument/2006/relationships/image" Target="../media/image43.jpg"/><Relationship Id="rId7" Type="http://schemas.openxmlformats.org/officeDocument/2006/relationships/image" Target="../media/image44.jpg"/><Relationship Id="rId8" Type="http://schemas.openxmlformats.org/officeDocument/2006/relationships/image" Target="../media/image45.jpeg"/><Relationship Id="rId9" Type="http://schemas.openxmlformats.org/officeDocument/2006/relationships/image" Target="../media/image2.gif"/><Relationship Id="rId10" Type="http://schemas.openxmlformats.org/officeDocument/2006/relationships/image" Target="../media/image3.gi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0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4" Type="http://schemas.openxmlformats.org/officeDocument/2006/relationships/notesSlide" Target="../notesSlides/notesSlide6.xml"/><Relationship Id="rId5" Type="http://schemas.openxmlformats.org/officeDocument/2006/relationships/image" Target="../media/image10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8.xml"/><Relationship Id="rId5" Type="http://schemas.openxmlformats.org/officeDocument/2006/relationships/image" Target="../media/image12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6" r="28884" b="9091"/>
          <a:stretch/>
        </p:blipFill>
        <p:spPr>
          <a:xfrm>
            <a:off x="4818888" y="10"/>
            <a:ext cx="7373112" cy="6857989"/>
          </a:xfrm>
          <a:prstGeom prst="rect">
            <a:avLst/>
          </a:prstGeom>
        </p:spPr>
      </p:pic>
      <p:sp>
        <p:nvSpPr>
          <p:cNvPr id="14" name="Freeform 8">
            <a:extLst>
              <a:ext uri="{FF2B5EF4-FFF2-40B4-BE49-F238E27FC236}">
                <a16:creationId xmlns:a16="http://schemas.microsoft.com/office/drawing/2014/main" xmlns="" id="{9225B0D8-E56E-4ACC-A464-81F4062765C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51" y="-479"/>
            <a:ext cx="9468701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1">
            <a:extLst>
              <a:ext uri="{FF2B5EF4-FFF2-40B4-BE49-F238E27FC236}">
                <a16:creationId xmlns:a16="http://schemas.microsoft.com/office/drawing/2014/main" xmlns="" id="{8F5D1B28-3976-4367-807C-CAD629CDD83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52" y="-479"/>
            <a:ext cx="8078052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669" y="2504071"/>
            <a:ext cx="5558809" cy="3320973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>
                <a:latin typeface="Arial" charset="0"/>
                <a:ea typeface="Arial" charset="0"/>
                <a:cs typeface="Arial" charset="0"/>
              </a:rPr>
              <a:t>Scaffolding </a:t>
            </a:r>
            <a:r>
              <a:rPr lang="en-US" sz="4800" dirty="0" smtClean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4800" dirty="0" smtClean="0">
                <a:latin typeface="Arial" charset="0"/>
                <a:ea typeface="Arial" charset="0"/>
                <a:cs typeface="Arial" charset="0"/>
              </a:rPr>
            </a:br>
            <a:r>
              <a:rPr lang="en-US" sz="4800" dirty="0" smtClean="0">
                <a:latin typeface="Arial" charset="0"/>
                <a:ea typeface="Arial" charset="0"/>
                <a:cs typeface="Arial" charset="0"/>
              </a:rPr>
              <a:t>Wearable-Based </a:t>
            </a:r>
            <a:r>
              <a:rPr lang="en-US" sz="4800" dirty="0">
                <a:latin typeface="Arial" charset="0"/>
                <a:ea typeface="Arial" charset="0"/>
                <a:cs typeface="Arial" charset="0"/>
              </a:rPr>
              <a:t>Scientific </a:t>
            </a:r>
            <a:r>
              <a:rPr lang="en-US" sz="4800" dirty="0" smtClean="0">
                <a:latin typeface="Arial" charset="0"/>
                <a:ea typeface="Arial" charset="0"/>
                <a:cs typeface="Arial" charset="0"/>
              </a:rPr>
              <a:t>Inquiry for Early Learners</a:t>
            </a:r>
            <a:endParaRPr lang="en-US" sz="4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670" y="1204197"/>
            <a:ext cx="4223554" cy="1155525"/>
          </a:xfrm>
        </p:spPr>
        <p:txBody>
          <a:bodyPr anchor="b">
            <a:noAutofit/>
          </a:bodyPr>
          <a:lstStyle/>
          <a:p>
            <a:pPr algn="l">
              <a:spcBef>
                <a:spcPts val="0"/>
              </a:spcBef>
            </a:pP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Virginia L. Byrne, Rafael Velez,  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 algn="l">
              <a:spcBef>
                <a:spcPts val="0"/>
              </a:spcBef>
            </a:pPr>
            <a:r>
              <a:rPr lang="en-US" sz="2000" dirty="0" err="1" smtClean="0">
                <a:latin typeface="Arial" charset="0"/>
                <a:ea typeface="Arial" charset="0"/>
                <a:cs typeface="Arial" charset="0"/>
              </a:rPr>
              <a:t>Seokbin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Kang. Leyla </a:t>
            </a:r>
            <a:r>
              <a:rPr lang="en-US" sz="2000" dirty="0" err="1">
                <a:latin typeface="Arial" charset="0"/>
                <a:ea typeface="Arial" charset="0"/>
                <a:cs typeface="Arial" charset="0"/>
              </a:rPr>
              <a:t>Norooz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,</a:t>
            </a:r>
          </a:p>
          <a:p>
            <a:pPr algn="l">
              <a:spcBef>
                <a:spcPts val="0"/>
              </a:spcBef>
            </a:pP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Monica </a:t>
            </a:r>
            <a:r>
              <a:rPr lang="en-US" sz="2000" dirty="0" err="1">
                <a:latin typeface="Arial" charset="0"/>
                <a:ea typeface="Arial" charset="0"/>
                <a:cs typeface="Arial" charset="0"/>
              </a:rPr>
              <a:t>Katzen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Jon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Froehlich, 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and  Tamara Lynnette Clegg</a:t>
            </a:r>
            <a:endParaRPr lang="en-US" sz="20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020" y="5829454"/>
            <a:ext cx="742326" cy="74232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901" y="5825044"/>
            <a:ext cx="750931" cy="746736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9907038" y="5891814"/>
            <a:ext cx="2221706" cy="966185"/>
            <a:chOff x="8416278" y="4265645"/>
            <a:chExt cx="2221706" cy="966185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16278" y="4265645"/>
              <a:ext cx="966185" cy="9661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9346704" y="4564072"/>
              <a:ext cx="129128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#1441184</a:t>
              </a: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3338" y="5891814"/>
            <a:ext cx="1909749" cy="55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5987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11" r="3841" b="-1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5321" y="1592317"/>
            <a:ext cx="5223528" cy="4952861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How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do scaffolds impact the authenticity of children’s scientific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WBI across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grade levels? </a:t>
            </a:r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How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can we design 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               multi-dimensional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scaffolds for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WBI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that integrates technology tools, peers, facilitators, and paper-based materials? </a:t>
            </a:r>
            <a:endParaRPr lang="en-US" sz="1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5320" y="641190"/>
            <a:ext cx="4366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charset="0"/>
                <a:ea typeface="Arial" charset="0"/>
                <a:cs typeface="Arial" charset="0"/>
              </a:rPr>
              <a:t>Research Questions </a:t>
            </a:r>
            <a:endParaRPr lang="en-US" sz="36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104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21158" y="86136"/>
            <a:ext cx="10515600" cy="1325563"/>
          </a:xfrm>
        </p:spPr>
        <p:txBody>
          <a:bodyPr/>
          <a:lstStyle/>
          <a:p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Iterative Process of Developing Scaffolds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766" r="-3766"/>
          <a:stretch/>
        </p:blipFill>
        <p:spPr>
          <a:xfrm>
            <a:off x="1061545" y="3960925"/>
            <a:ext cx="3938477" cy="26133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80"/>
          <a:stretch/>
        </p:blipFill>
        <p:spPr>
          <a:xfrm>
            <a:off x="7446601" y="3960925"/>
            <a:ext cx="3790158" cy="26133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2" t="26202" r="3613"/>
          <a:stretch/>
        </p:blipFill>
        <p:spPr>
          <a:xfrm>
            <a:off x="1061544" y="1288130"/>
            <a:ext cx="3790157" cy="22722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601" y="1290451"/>
            <a:ext cx="3790157" cy="252677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 rot="16200000">
            <a:off x="-66976" y="2085990"/>
            <a:ext cx="1387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Year 1</a:t>
            </a: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>
            <a:off x="-103763" y="4694770"/>
            <a:ext cx="1460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Year 2</a:t>
            </a: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61544" y="2986225"/>
            <a:ext cx="3790157" cy="830997"/>
          </a:xfrm>
          <a:prstGeom prst="rect">
            <a:avLst/>
          </a:prstGeom>
          <a:solidFill>
            <a:srgbClr val="CB7973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Co-Design Sessions </a:t>
            </a:r>
            <a:r>
              <a:rPr lang="en-US" sz="2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with Teachers &amp; Children</a:t>
            </a:r>
            <a:endParaRPr lang="en-US" sz="2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08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21158" y="86136"/>
            <a:ext cx="10515600" cy="1325563"/>
          </a:xfrm>
        </p:spPr>
        <p:txBody>
          <a:bodyPr/>
          <a:lstStyle/>
          <a:p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Iterative Process of Developing Scaffolds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766" r="-3766"/>
          <a:stretch/>
        </p:blipFill>
        <p:spPr>
          <a:xfrm>
            <a:off x="1061545" y="3960925"/>
            <a:ext cx="3938477" cy="26133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80"/>
          <a:stretch/>
        </p:blipFill>
        <p:spPr>
          <a:xfrm>
            <a:off x="7446601" y="3960925"/>
            <a:ext cx="3790158" cy="26133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2" t="26202" r="3613"/>
          <a:stretch/>
        </p:blipFill>
        <p:spPr>
          <a:xfrm>
            <a:off x="1061544" y="1288130"/>
            <a:ext cx="3790157" cy="22722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601" y="1290451"/>
            <a:ext cx="3790157" cy="2526771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>
            <a:off x="5186855" y="2333297"/>
            <a:ext cx="1970690" cy="3153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 rot="16200000">
            <a:off x="-66976" y="2085990"/>
            <a:ext cx="1387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Year 1</a:t>
            </a: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>
            <a:off x="-103763" y="4694770"/>
            <a:ext cx="1460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Year 2</a:t>
            </a: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61544" y="2986225"/>
            <a:ext cx="3790157" cy="830997"/>
          </a:xfrm>
          <a:prstGeom prst="rect">
            <a:avLst/>
          </a:prstGeom>
          <a:solidFill>
            <a:srgbClr val="CB7973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Co-Design Sessions with </a:t>
            </a:r>
            <a:r>
              <a:rPr lang="en-US" sz="2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Teachers &amp; Children</a:t>
            </a:r>
            <a:endParaRPr lang="en-US" sz="2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46600" y="2986225"/>
            <a:ext cx="3790157" cy="830997"/>
          </a:xfrm>
          <a:prstGeom prst="rect">
            <a:avLst/>
          </a:prstGeom>
          <a:solidFill>
            <a:srgbClr val="CB7973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In-Class Deployment</a:t>
            </a:r>
          </a:p>
          <a:p>
            <a:endParaRPr lang="en-US" sz="2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2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21158" y="86136"/>
            <a:ext cx="10515600" cy="1325563"/>
          </a:xfrm>
        </p:spPr>
        <p:txBody>
          <a:bodyPr/>
          <a:lstStyle/>
          <a:p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Iterative Process of Developing Scaffolds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766" r="-3766"/>
          <a:stretch/>
        </p:blipFill>
        <p:spPr>
          <a:xfrm>
            <a:off x="1061545" y="3960925"/>
            <a:ext cx="3938477" cy="26133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80"/>
          <a:stretch/>
        </p:blipFill>
        <p:spPr>
          <a:xfrm>
            <a:off x="7446601" y="3960925"/>
            <a:ext cx="3790158" cy="26133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2" t="26202" r="3613"/>
          <a:stretch/>
        </p:blipFill>
        <p:spPr>
          <a:xfrm>
            <a:off x="1061544" y="1288130"/>
            <a:ext cx="3790157" cy="22722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601" y="1290451"/>
            <a:ext cx="3790157" cy="2526771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>
            <a:off x="5186855" y="2333297"/>
            <a:ext cx="1970690" cy="3153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5186855" y="2869324"/>
            <a:ext cx="1970690" cy="16869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 rot="16200000">
            <a:off x="-66976" y="2085990"/>
            <a:ext cx="1387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Year 1</a:t>
            </a: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>
            <a:off x="-103763" y="4694770"/>
            <a:ext cx="1460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Year 2</a:t>
            </a: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61544" y="2986225"/>
            <a:ext cx="3790157" cy="830997"/>
          </a:xfrm>
          <a:prstGeom prst="rect">
            <a:avLst/>
          </a:prstGeom>
          <a:solidFill>
            <a:srgbClr val="CB7973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Co-Design Sessions with Teachers &amp; Children</a:t>
            </a:r>
            <a:endParaRPr lang="en-US" sz="2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46600" y="2986225"/>
            <a:ext cx="3790157" cy="830997"/>
          </a:xfrm>
          <a:prstGeom prst="rect">
            <a:avLst/>
          </a:prstGeom>
          <a:solidFill>
            <a:srgbClr val="CB7973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In-Class Deployment</a:t>
            </a:r>
          </a:p>
          <a:p>
            <a:endParaRPr lang="en-US" sz="2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61544" y="5743228"/>
            <a:ext cx="3790157" cy="830997"/>
          </a:xfrm>
          <a:prstGeom prst="rect">
            <a:avLst/>
          </a:prstGeom>
          <a:solidFill>
            <a:srgbClr val="CB7973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Co-Design Session with Teachers</a:t>
            </a:r>
            <a:endParaRPr lang="en-US" sz="2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45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21158" y="86136"/>
            <a:ext cx="10515600" cy="1325563"/>
          </a:xfrm>
        </p:spPr>
        <p:txBody>
          <a:bodyPr/>
          <a:lstStyle/>
          <a:p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Iterative Process of Developing Scaffolds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766" r="-3766"/>
          <a:stretch/>
        </p:blipFill>
        <p:spPr>
          <a:xfrm>
            <a:off x="1061545" y="3960925"/>
            <a:ext cx="3938477" cy="26133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80"/>
          <a:stretch/>
        </p:blipFill>
        <p:spPr>
          <a:xfrm>
            <a:off x="7446601" y="3960925"/>
            <a:ext cx="3790158" cy="26133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2" t="26202" r="3613"/>
          <a:stretch/>
        </p:blipFill>
        <p:spPr>
          <a:xfrm>
            <a:off x="1061544" y="1288130"/>
            <a:ext cx="3790157" cy="22722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601" y="1290451"/>
            <a:ext cx="3790157" cy="2526771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>
            <a:off x="5186855" y="2333297"/>
            <a:ext cx="1970690" cy="3153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186855" y="4992414"/>
            <a:ext cx="1970690" cy="3153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5186855" y="2869324"/>
            <a:ext cx="1970690" cy="16869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 rot="16200000">
            <a:off x="-66976" y="2085990"/>
            <a:ext cx="1387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Year 1</a:t>
            </a: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>
            <a:off x="-103763" y="4694770"/>
            <a:ext cx="1460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Year 2</a:t>
            </a: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61544" y="2986225"/>
            <a:ext cx="3790157" cy="830997"/>
          </a:xfrm>
          <a:prstGeom prst="rect">
            <a:avLst/>
          </a:prstGeom>
          <a:solidFill>
            <a:srgbClr val="CB7973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Co-Design Sessions with Teachers &amp; Children</a:t>
            </a:r>
            <a:endParaRPr lang="en-US" sz="2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46600" y="2986225"/>
            <a:ext cx="3790157" cy="830997"/>
          </a:xfrm>
          <a:prstGeom prst="rect">
            <a:avLst/>
          </a:prstGeom>
          <a:solidFill>
            <a:srgbClr val="CB7973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In-Class Deployment</a:t>
            </a:r>
          </a:p>
          <a:p>
            <a:endParaRPr lang="en-US" sz="2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61544" y="5743228"/>
            <a:ext cx="3790157" cy="830997"/>
          </a:xfrm>
          <a:prstGeom prst="rect">
            <a:avLst/>
          </a:prstGeom>
          <a:solidFill>
            <a:srgbClr val="CB7973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Co-Design Session with Teachers</a:t>
            </a:r>
            <a:endParaRPr lang="en-US" sz="2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46600" y="5743227"/>
            <a:ext cx="3790157" cy="830997"/>
          </a:xfrm>
          <a:prstGeom prst="rect">
            <a:avLst/>
          </a:prstGeom>
          <a:solidFill>
            <a:srgbClr val="CB7973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In-Class Deployment</a:t>
            </a:r>
          </a:p>
          <a:p>
            <a:endParaRPr lang="en-US" sz="2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8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-723900" y="-285750"/>
            <a:ext cx="16459198" cy="9258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8658" y="209551"/>
            <a:ext cx="6243145" cy="3908762"/>
          </a:xfrm>
          <a:prstGeom prst="rect">
            <a:avLst/>
          </a:prstGeom>
          <a:solidFill>
            <a:schemeClr val="bg1">
              <a:alpha val="8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Four, One-Hour,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In-Class 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sessions </a:t>
            </a: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Year 1: Spring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2016 </a:t>
            </a:r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  <a:p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Year 2: Spring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2017</a:t>
            </a:r>
          </a:p>
          <a:p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r>
              <a:rPr lang="en-US" sz="2800" dirty="0">
                <a:latin typeface="Arial" charset="0"/>
                <a:ea typeface="Arial" charset="0"/>
                <a:cs typeface="Arial" charset="0"/>
              </a:rPr>
              <a:t>1</a:t>
            </a:r>
            <a:r>
              <a:rPr lang="en-US" sz="2800" baseline="30000" dirty="0">
                <a:latin typeface="Arial" charset="0"/>
                <a:ea typeface="Arial" charset="0"/>
                <a:cs typeface="Arial" charset="0"/>
              </a:rPr>
              <a:t>st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Grade and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4th Grade 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Classrooms</a:t>
            </a:r>
          </a:p>
          <a:p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Same teachers each year</a:t>
            </a: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endParaRPr lang="en-US" sz="2400" dirty="0" smtClean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29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-723900" y="-285750"/>
            <a:ext cx="16459198" cy="9258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8658" y="209551"/>
            <a:ext cx="6887536" cy="4262705"/>
          </a:xfrm>
          <a:prstGeom prst="rect">
            <a:avLst/>
          </a:prstGeom>
          <a:solidFill>
            <a:schemeClr val="bg1">
              <a:alpha val="8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Arial" charset="0"/>
                <a:ea typeface="Arial" charset="0"/>
                <a:cs typeface="Arial" charset="0"/>
              </a:rPr>
              <a:t>Washington, DC Area Public Elementary </a:t>
            </a:r>
            <a:endParaRPr lang="en-US" sz="2600" dirty="0" smtClean="0">
              <a:latin typeface="Arial" charset="0"/>
              <a:ea typeface="Arial" charset="0"/>
              <a:cs typeface="Arial" charset="0"/>
            </a:endParaRPr>
          </a:p>
          <a:p>
            <a:pPr lvl="1"/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68% African American</a:t>
            </a:r>
          </a:p>
          <a:p>
            <a:pPr lvl="1"/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23% Hispanic or Latino/a</a:t>
            </a:r>
          </a:p>
          <a:p>
            <a:pPr lvl="1"/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4%   Multi-Racial</a:t>
            </a:r>
          </a:p>
          <a:p>
            <a:pPr lvl="1"/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3%   Asian or Asian American</a:t>
            </a:r>
          </a:p>
          <a:p>
            <a:pPr lvl="1"/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2%   White</a:t>
            </a:r>
            <a:endParaRPr lang="en-US" sz="2400" dirty="0">
              <a:latin typeface="Arial" charset="0"/>
              <a:ea typeface="Arial" charset="0"/>
              <a:cs typeface="Arial" charset="0"/>
            </a:endParaRPr>
          </a:p>
          <a:p>
            <a:pPr lvl="1"/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65.6% Qualify for free or reduce-priced </a:t>
            </a:r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meals</a:t>
            </a:r>
          </a:p>
          <a:p>
            <a:pPr lvl="1"/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r>
              <a:rPr lang="en-US" sz="2500" dirty="0" smtClean="0">
                <a:latin typeface="Arial" charset="0"/>
                <a:ea typeface="Arial" charset="0"/>
                <a:cs typeface="Arial" charset="0"/>
              </a:rPr>
              <a:t>Across our first &amp; fourth-grade classrooms</a:t>
            </a:r>
          </a:p>
          <a:p>
            <a:pPr lvl="1"/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45 children participated in 2016 </a:t>
            </a:r>
          </a:p>
          <a:p>
            <a:pPr lvl="1"/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45 children participated in 2017 </a:t>
            </a:r>
          </a:p>
        </p:txBody>
      </p:sp>
    </p:spTree>
    <p:extLst>
      <p:ext uri="{BB962C8B-B14F-4D97-AF65-F5344CB8AC3E}">
        <p14:creationId xmlns:p14="http://schemas.microsoft.com/office/powerpoint/2010/main" val="296127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Day 1: Play and Discovery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6960" y="3798045"/>
            <a:ext cx="2261041" cy="183232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7456" y="3798045"/>
            <a:ext cx="2290919" cy="183232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07952" y="3798045"/>
            <a:ext cx="2290919" cy="1832928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3807952" y="3798045"/>
            <a:ext cx="6860049" cy="183232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1510413" y="1460297"/>
            <a:ext cx="915758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Children </a:t>
            </a:r>
            <a:r>
              <a:rPr lang="en-US" sz="2800" dirty="0" smtClean="0">
                <a:solidFill>
                  <a:srgbClr val="CE665F"/>
                </a:solidFill>
                <a:latin typeface="Arial" charset="0"/>
                <a:ea typeface="Arial" charset="0"/>
                <a:cs typeface="Arial" charset="0"/>
              </a:rPr>
              <a:t>discussed questions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about anatomy and 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physiology and engaged in </a:t>
            </a:r>
            <a:r>
              <a:rPr lang="en-US" sz="2800" dirty="0" smtClean="0">
                <a:solidFill>
                  <a:srgbClr val="CE665F"/>
                </a:solidFill>
                <a:latin typeface="Arial" charset="0"/>
                <a:ea typeface="Arial" charset="0"/>
                <a:cs typeface="Arial" charset="0"/>
              </a:rPr>
              <a:t>free-form exploration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with the tools’ heart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and breathing rate functions</a:t>
            </a: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 in a scavenger hunt. </a:t>
            </a:r>
            <a:endParaRPr lang="en-US" sz="2800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510414" y="3463291"/>
            <a:ext cx="2288953" cy="2167079"/>
            <a:chOff x="-13587" y="3463290"/>
            <a:chExt cx="2288953" cy="2167079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3587" y="3798045"/>
              <a:ext cx="2288953" cy="1832324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-13587" y="3463290"/>
              <a:ext cx="2288846" cy="334755"/>
            </a:xfrm>
            <a:prstGeom prst="rect">
              <a:avLst/>
            </a:prstGeom>
            <a:solidFill>
              <a:srgbClr val="CE66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Nexa Rust Sans Book" charset="0"/>
                  <a:ea typeface="Nexa Rust Sans Book" charset="0"/>
                  <a:cs typeface="Nexa Rust Sans Book" charset="0"/>
                </a:rPr>
                <a:t>1. </a:t>
              </a:r>
              <a:r>
                <a:rPr lang="en-US" dirty="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rPr>
                <a:t>Play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8150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Day 2: Exploring Physical Activities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6960" y="3798045"/>
            <a:ext cx="2261041" cy="183232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7456" y="3798045"/>
            <a:ext cx="2290919" cy="183232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07952" y="3798045"/>
            <a:ext cx="2290919" cy="183292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0414" y="3798045"/>
            <a:ext cx="2288953" cy="1832324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098870" y="3798045"/>
            <a:ext cx="4569130" cy="183232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510413" y="3463291"/>
            <a:ext cx="2288846" cy="334755"/>
          </a:xfrm>
          <a:prstGeom prst="rect">
            <a:avLst/>
          </a:prstGeom>
          <a:solidFill>
            <a:srgbClr val="CE66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1. Play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808987" y="3466302"/>
            <a:ext cx="2288846" cy="334755"/>
          </a:xfrm>
          <a:prstGeom prst="rect">
            <a:avLst/>
          </a:prstGeom>
          <a:solidFill>
            <a:srgbClr val="FFFA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2. Explore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10413" y="1460297"/>
            <a:ext cx="91575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charset="0"/>
                <a:ea typeface="Arial" charset="0"/>
                <a:cs typeface="Arial" charset="0"/>
              </a:rPr>
              <a:t>Children </a:t>
            </a:r>
            <a:r>
              <a:rPr lang="en-US" sz="2800" dirty="0">
                <a:solidFill>
                  <a:schemeClr val="accent4"/>
                </a:solidFill>
                <a:latin typeface="Arial" charset="0"/>
                <a:ea typeface="Arial" charset="0"/>
                <a:cs typeface="Arial" charset="0"/>
              </a:rPr>
              <a:t>brainstormed physical activities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 with BodyVis. They then </a:t>
            </a:r>
            <a:r>
              <a:rPr lang="en-US" sz="2800" dirty="0">
                <a:solidFill>
                  <a:schemeClr val="accent4"/>
                </a:solidFill>
                <a:latin typeface="Arial" charset="0"/>
                <a:ea typeface="Arial" charset="0"/>
                <a:cs typeface="Arial" charset="0"/>
              </a:rPr>
              <a:t>tested their hypotheses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 with SharedPhys. </a:t>
            </a:r>
          </a:p>
        </p:txBody>
      </p:sp>
    </p:spTree>
    <p:extLst>
      <p:ext uri="{BB962C8B-B14F-4D97-AF65-F5344CB8AC3E}">
        <p14:creationId xmlns:p14="http://schemas.microsoft.com/office/powerpoint/2010/main" val="139027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Day 3: Science Experiments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6960" y="3798045"/>
            <a:ext cx="2261041" cy="183232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07952" y="3798045"/>
            <a:ext cx="2290919" cy="183292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0414" y="3798045"/>
            <a:ext cx="2288953" cy="1832324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8406960" y="3798045"/>
            <a:ext cx="2261041" cy="183232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510413" y="3463291"/>
            <a:ext cx="2288846" cy="334755"/>
          </a:xfrm>
          <a:prstGeom prst="rect">
            <a:avLst/>
          </a:prstGeom>
          <a:solidFill>
            <a:srgbClr val="CE66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1. Play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808987" y="3466302"/>
            <a:ext cx="2288846" cy="334755"/>
          </a:xfrm>
          <a:prstGeom prst="rect">
            <a:avLst/>
          </a:prstGeom>
          <a:solidFill>
            <a:srgbClr val="FFFA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2. Explore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6106418" y="3471703"/>
            <a:ext cx="2291956" cy="2158666"/>
            <a:chOff x="4582418" y="3471703"/>
            <a:chExt cx="2291956" cy="2158666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83455" y="3798045"/>
              <a:ext cx="2290919" cy="183232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4582418" y="3471703"/>
              <a:ext cx="2291956" cy="334755"/>
            </a:xfrm>
            <a:prstGeom prst="rect">
              <a:avLst/>
            </a:prstGeom>
            <a:solidFill>
              <a:srgbClr val="32C7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rPr>
                <a:t>3. Experiment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510413" y="1455505"/>
            <a:ext cx="9157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charset="0"/>
                <a:ea typeface="Arial" charset="0"/>
                <a:cs typeface="Arial" charset="0"/>
              </a:rPr>
              <a:t>Children </a:t>
            </a:r>
            <a:r>
              <a:rPr lang="en-US" sz="2800" dirty="0">
                <a:solidFill>
                  <a:srgbClr val="32C77C"/>
                </a:solidFill>
                <a:latin typeface="Arial" charset="0"/>
                <a:ea typeface="Arial" charset="0"/>
                <a:cs typeface="Arial" charset="0"/>
              </a:rPr>
              <a:t>planned </a:t>
            </a:r>
            <a:r>
              <a:rPr lang="en-US" sz="2800" dirty="0" smtClean="0">
                <a:solidFill>
                  <a:srgbClr val="32C77C"/>
                </a:solidFill>
                <a:latin typeface="Arial" charset="0"/>
                <a:ea typeface="Arial" charset="0"/>
                <a:cs typeface="Arial" charset="0"/>
              </a:rPr>
              <a:t>scientific investigations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of their choosing with </a:t>
            </a:r>
            <a:r>
              <a:rPr lang="en-US" sz="2800" dirty="0">
                <a:solidFill>
                  <a:srgbClr val="32C77C"/>
                </a:solidFill>
                <a:latin typeface="Arial" charset="0"/>
                <a:ea typeface="Arial" charset="0"/>
                <a:cs typeface="Arial" charset="0"/>
              </a:rPr>
              <a:t>BodyVis or SharedPhys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1719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301" y="1299411"/>
            <a:ext cx="2849929" cy="14277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2485" y="2727159"/>
            <a:ext cx="2164916" cy="2927684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837889" y="1704976"/>
            <a:ext cx="8159091" cy="4352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  <a:defRPr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Upper elementary &amp; middle school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learners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457200" lvl="1" indent="0">
              <a:lnSpc>
                <a:spcPct val="100000"/>
              </a:lnSpc>
              <a:spcBef>
                <a:spcPts val="1200"/>
              </a:spcBef>
              <a:buNone/>
              <a:defRPr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equipped with wearable sensors </a:t>
            </a:r>
          </a:p>
          <a:p>
            <a:pPr marL="457200" lvl="1" indent="0">
              <a:lnSpc>
                <a:spcPct val="100000"/>
              </a:lnSpc>
              <a:spcBef>
                <a:spcPts val="1200"/>
              </a:spcBef>
              <a:buNone/>
              <a:defRPr/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can conduct life-relevant experiments with</a:t>
            </a:r>
          </a:p>
          <a:p>
            <a:pPr marL="457200" lvl="1" indent="0">
              <a:lnSpc>
                <a:spcPct val="100000"/>
              </a:lnSpc>
              <a:spcBef>
                <a:spcPts val="1200"/>
              </a:spcBef>
              <a:buNone/>
              <a:defRPr/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their own bodies (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Lee, Drake, Williamson,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2015; Schaefer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, Carter Ching, Breen, &amp; German,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2016) and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457200" lvl="1" indent="0">
              <a:lnSpc>
                <a:spcPct val="100000"/>
              </a:lnSpc>
              <a:spcBef>
                <a:spcPts val="1200"/>
              </a:spcBef>
              <a:buNone/>
              <a:defRPr/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within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school routines (Lee &amp; Thomas, 2011; Lee, Drake, Cain, &amp; Thayne,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2015).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96324" y="379412"/>
            <a:ext cx="10515600" cy="1325563"/>
          </a:xfrm>
        </p:spPr>
        <p:txBody>
          <a:bodyPr/>
          <a:lstStyle/>
          <a:p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Wearable-Based Inquiry (WBI)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05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Day 4: Presentations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7456" y="3798045"/>
            <a:ext cx="2290919" cy="183232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07952" y="3798045"/>
            <a:ext cx="2290919" cy="183292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0414" y="3798045"/>
            <a:ext cx="2288953" cy="1832324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1510413" y="3463291"/>
            <a:ext cx="2288846" cy="334755"/>
          </a:xfrm>
          <a:prstGeom prst="rect">
            <a:avLst/>
          </a:prstGeom>
          <a:solidFill>
            <a:srgbClr val="CE66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1. Play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808987" y="3466302"/>
            <a:ext cx="2288846" cy="334755"/>
          </a:xfrm>
          <a:prstGeom prst="rect">
            <a:avLst/>
          </a:prstGeom>
          <a:solidFill>
            <a:srgbClr val="FFFA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2. Explore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106418" y="3471704"/>
            <a:ext cx="2291956" cy="334755"/>
          </a:xfrm>
          <a:prstGeom prst="rect">
            <a:avLst/>
          </a:prstGeom>
          <a:solidFill>
            <a:srgbClr val="32C7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3. Experiment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8405922" y="3471703"/>
            <a:ext cx="2262078" cy="2158666"/>
            <a:chOff x="6881922" y="3471703"/>
            <a:chExt cx="2262078" cy="2158666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82959" y="3798045"/>
              <a:ext cx="2261041" cy="1832324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6881922" y="3471703"/>
              <a:ext cx="2262078" cy="334755"/>
            </a:xfrm>
            <a:prstGeom prst="rect">
              <a:avLst/>
            </a:prstGeom>
            <a:solidFill>
              <a:srgbClr val="529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rPr>
                <a:t>4. </a:t>
              </a:r>
              <a:r>
                <a:rPr lang="en-US" dirty="0" smtClean="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rPr>
                <a:t>Present</a:t>
              </a:r>
              <a:endPara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1510413" y="1460297"/>
            <a:ext cx="91575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dirty="0" smtClean="0">
                <a:latin typeface="Arial" charset="0"/>
                <a:ea typeface="Arial" charset="0"/>
                <a:cs typeface="Arial" charset="0"/>
              </a:rPr>
              <a:t>Children conducted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their experiment, interpreted results, and </a:t>
            </a:r>
            <a:r>
              <a:rPr lang="en-US" sz="2800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presented findings </a:t>
            </a:r>
            <a:r>
              <a:rPr lang="en-US" sz="2800" dirty="0">
                <a:latin typeface="Arial" charset="0"/>
                <a:ea typeface="Arial" charset="0"/>
                <a:cs typeface="Arial" charset="0"/>
              </a:rPr>
              <a:t>to the class. </a:t>
            </a:r>
          </a:p>
        </p:txBody>
      </p:sp>
    </p:spTree>
    <p:extLst>
      <p:ext uri="{BB962C8B-B14F-4D97-AF65-F5344CB8AC3E}">
        <p14:creationId xmlns:p14="http://schemas.microsoft.com/office/powerpoint/2010/main" val="189223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" r="9091" b="2271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B1D4F77-A17C-43D7-B7FA-545148E4E93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4332307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805" y="640263"/>
            <a:ext cx="3759240" cy="1344975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Arial" charset="0"/>
                <a:ea typeface="Arial" charset="0"/>
                <a:cs typeface="Arial" charset="0"/>
              </a:rPr>
              <a:t>Life Relevant </a:t>
            </a:r>
            <a:r>
              <a:rPr lang="en-US" sz="4000" dirty="0" smtClean="0">
                <a:latin typeface="Arial" charset="0"/>
                <a:ea typeface="Arial" charset="0"/>
                <a:cs typeface="Arial" charset="0"/>
              </a:rPr>
              <a:t>Scientific Inquiry</a:t>
            </a:r>
            <a:endParaRPr lang="en-US" sz="4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110" y="2121763"/>
            <a:ext cx="3764826" cy="3773010"/>
          </a:xfr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dirty="0" smtClean="0">
                <a:latin typeface="Arial" charset="0"/>
                <a:ea typeface="Arial" charset="0"/>
                <a:cs typeface="Arial" charset="0"/>
              </a:rPr>
              <a:t>Learners are free to ask questions that are: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 smtClean="0">
              <a:latin typeface="Arial" charset="0"/>
              <a:ea typeface="Arial" charset="0"/>
              <a:cs typeface="Arial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sz="2200" dirty="0" smtClean="0">
                <a:latin typeface="Arial" charset="0"/>
                <a:ea typeface="Arial" charset="0"/>
                <a:cs typeface="Arial" charset="0"/>
              </a:rPr>
              <a:t>Of interest,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sz="2200" dirty="0" smtClean="0">
              <a:latin typeface="Arial" charset="0"/>
              <a:ea typeface="Arial" charset="0"/>
              <a:cs typeface="Arial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sz="2200" dirty="0" smtClean="0">
                <a:latin typeface="Arial" charset="0"/>
                <a:ea typeface="Arial" charset="0"/>
                <a:cs typeface="Arial" charset="0"/>
              </a:rPr>
              <a:t>Related to daily activities, and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sz="2200" dirty="0">
              <a:latin typeface="Arial" charset="0"/>
              <a:ea typeface="Arial" charset="0"/>
              <a:cs typeface="Arial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sz="2200" dirty="0" smtClean="0">
                <a:latin typeface="Arial" charset="0"/>
                <a:ea typeface="Arial" charset="0"/>
                <a:cs typeface="Arial" charset="0"/>
              </a:rPr>
              <a:t>Leverage their pre-existing knowledge. 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sz="2200" dirty="0">
              <a:latin typeface="Arial" charset="0"/>
              <a:ea typeface="Arial" charset="0"/>
              <a:cs typeface="Arial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sz="2200" dirty="0" smtClean="0">
              <a:latin typeface="Arial" charset="0"/>
              <a:ea typeface="Arial" charset="0"/>
              <a:cs typeface="Arial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sz="2200" dirty="0">
              <a:latin typeface="Arial" charset="0"/>
              <a:ea typeface="Arial" charset="0"/>
              <a:cs typeface="Arial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sz="2200" dirty="0" smtClean="0">
              <a:latin typeface="Arial" charset="0"/>
              <a:ea typeface="Arial" charset="0"/>
              <a:cs typeface="Arial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600" dirty="0">
              <a:latin typeface="Arial" charset="0"/>
              <a:ea typeface="Arial" charset="0"/>
              <a:cs typeface="Arial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600" dirty="0" smtClean="0">
              <a:latin typeface="Arial" charset="0"/>
              <a:ea typeface="Arial" charset="0"/>
              <a:cs typeface="Arial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6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546103" y="1185895"/>
            <a:ext cx="3365160" cy="2175126"/>
          </a:xfrm>
          <a:prstGeom prst="rect">
            <a:avLst/>
          </a:prstGeom>
          <a:solidFill>
            <a:schemeClr val="bg1">
              <a:alpha val="9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sz="2600" dirty="0" smtClean="0">
                <a:latin typeface="Arial" charset="0"/>
                <a:ea typeface="Arial" charset="0"/>
                <a:cs typeface="Arial" charset="0"/>
              </a:rPr>
              <a:t>Based on Chinn &amp; </a:t>
            </a:r>
            <a:r>
              <a:rPr lang="en-US" sz="2600" dirty="0" err="1" smtClean="0">
                <a:latin typeface="Arial" charset="0"/>
                <a:ea typeface="Arial" charset="0"/>
                <a:cs typeface="Arial" charset="0"/>
              </a:rPr>
              <a:t>Malthora’s</a:t>
            </a:r>
            <a:r>
              <a:rPr lang="en-US" sz="2600" dirty="0" smtClean="0">
                <a:latin typeface="Arial" charset="0"/>
                <a:ea typeface="Arial" charset="0"/>
                <a:cs typeface="Arial" charset="0"/>
              </a:rPr>
              <a:t> (2002) framework for authentic scientific inquiry</a:t>
            </a:r>
            <a:endParaRPr lang="en-US" sz="2200" dirty="0" smtClean="0">
              <a:latin typeface="Arial" charset="0"/>
              <a:ea typeface="Arial" charset="0"/>
              <a:cs typeface="Arial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sz="2200" dirty="0" smtClean="0">
              <a:latin typeface="Arial" charset="0"/>
              <a:ea typeface="Arial" charset="0"/>
              <a:cs typeface="Arial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sz="2200" dirty="0" smtClean="0">
              <a:latin typeface="Arial" charset="0"/>
              <a:ea typeface="Arial" charset="0"/>
              <a:cs typeface="Arial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sz="2200" dirty="0" smtClean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sz="2600" dirty="0" smtClean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sz="2600" dirty="0" smtClean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sz="26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977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7" r="6775"/>
          <a:stretch/>
        </p:blipFill>
        <p:spPr>
          <a:xfrm>
            <a:off x="0" y="-1"/>
            <a:ext cx="12192000" cy="9814241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8350" y="383029"/>
            <a:ext cx="4362450" cy="1184275"/>
          </a:xfrm>
          <a:solidFill>
            <a:schemeClr val="tx1">
              <a:lumMod val="75000"/>
              <a:lumOff val="25000"/>
              <a:alpha val="85000"/>
            </a:schemeClr>
          </a:solidFill>
          <a:effectLst>
            <a:softEdge rad="127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How does my heart rate change when I laugh?</a:t>
            </a:r>
            <a:endParaRPr lang="en-US" sz="26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0" y="1790791"/>
            <a:ext cx="4933950" cy="1184275"/>
          </a:xfrm>
          <a:solidFill>
            <a:schemeClr val="tx1">
              <a:lumMod val="75000"/>
              <a:lumOff val="25000"/>
              <a:alpha val="85000"/>
            </a:schemeClr>
          </a:solidFill>
          <a:effectLst>
            <a:softEdge rad="127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How does my heart rate change when I do the Carlton?</a:t>
            </a:r>
            <a:endParaRPr lang="en-US" sz="26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7258050" y="3134610"/>
            <a:ext cx="4933950" cy="1184275"/>
          </a:xfrm>
          <a:prstGeom prst="rect">
            <a:avLst/>
          </a:prstGeom>
          <a:solidFill>
            <a:schemeClr val="tx1">
              <a:lumMod val="75000"/>
              <a:lumOff val="25000"/>
              <a:alpha val="85000"/>
            </a:schemeClr>
          </a:solidFill>
          <a:effectLst>
            <a:softEdge rad="127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sz="2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What increases the heart rate more: galloping or chilling?</a:t>
            </a:r>
            <a:endParaRPr lang="en-US" sz="26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6096000" y="4538468"/>
            <a:ext cx="4933950" cy="1184275"/>
          </a:xfrm>
          <a:prstGeom prst="rect">
            <a:avLst/>
          </a:prstGeom>
          <a:solidFill>
            <a:schemeClr val="tx1">
              <a:lumMod val="75000"/>
              <a:lumOff val="25000"/>
              <a:alpha val="85000"/>
            </a:schemeClr>
          </a:solidFill>
          <a:effectLst>
            <a:softEdge rad="127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sz="2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What happens to her heart rate when she gets scared?</a:t>
            </a:r>
            <a:endParaRPr lang="en-US" sz="26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7258050" y="383029"/>
            <a:ext cx="4933950" cy="1184275"/>
          </a:xfrm>
          <a:prstGeom prst="rect">
            <a:avLst/>
          </a:prstGeom>
          <a:solidFill>
            <a:schemeClr val="tx1">
              <a:lumMod val="75000"/>
              <a:lumOff val="25000"/>
              <a:alpha val="85000"/>
            </a:schemeClr>
          </a:solidFill>
          <a:effectLst>
            <a:softEdge rad="127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sz="2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How does my heart rate change when I do the </a:t>
            </a:r>
            <a:r>
              <a:rPr lang="en-US" sz="2600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Nae</a:t>
            </a:r>
            <a:r>
              <a:rPr lang="en-US" sz="2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Nae</a:t>
            </a:r>
            <a:r>
              <a:rPr lang="en-US" sz="2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?</a:t>
            </a:r>
            <a:endParaRPr lang="en-US" sz="26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43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Data Collection &amp; Case Studies 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Year 1 and Year 2 </a:t>
            </a:r>
            <a:endParaRPr lang="en-US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Three 1</a:t>
            </a:r>
            <a:r>
              <a:rPr lang="en-US" baseline="300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st</a:t>
            </a:r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Grade Groups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Two 4</a:t>
            </a:r>
            <a:r>
              <a:rPr lang="en-US" baseline="300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</a:t>
            </a:r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Grade Groups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 </a:t>
            </a:r>
            <a:r>
              <a:rPr lang="mr-IN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–</a:t>
            </a:r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7 kids per group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dirty="0" smtClean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362496" y="1308538"/>
            <a:ext cx="3991303" cy="236482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7478192" y="1422674"/>
            <a:ext cx="3815256" cy="2124568"/>
            <a:chOff x="6969675" y="1690688"/>
            <a:chExt cx="3887512" cy="2081048"/>
          </a:xfrm>
        </p:grpSpPr>
        <p:sp>
          <p:nvSpPr>
            <p:cNvPr id="9" name="Oval 8"/>
            <p:cNvSpPr/>
            <p:nvPr/>
          </p:nvSpPr>
          <p:spPr>
            <a:xfrm>
              <a:off x="6969675" y="1690688"/>
              <a:ext cx="1245476" cy="1040524"/>
            </a:xfrm>
            <a:prstGeom prst="ellipse">
              <a:avLst/>
            </a:prstGeom>
            <a:solidFill>
              <a:srgbClr val="CB7973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1</a:t>
              </a:r>
              <a:r>
                <a:rPr lang="en-US" baseline="30000" dirty="0" smtClean="0">
                  <a:latin typeface="Arial" charset="0"/>
                  <a:ea typeface="Arial" charset="0"/>
                  <a:cs typeface="Arial" charset="0"/>
                </a:rPr>
                <a:t>st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Grade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7645620" y="2731212"/>
              <a:ext cx="1245476" cy="1040524"/>
            </a:xfrm>
            <a:prstGeom prst="ellipse">
              <a:avLst/>
            </a:prstGeom>
            <a:solidFill>
              <a:srgbClr val="CB7973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1</a:t>
              </a:r>
              <a:r>
                <a:rPr lang="en-US" baseline="30000" dirty="0" smtClean="0">
                  <a:latin typeface="Arial" charset="0"/>
                  <a:ea typeface="Arial" charset="0"/>
                  <a:cs typeface="Arial" charset="0"/>
                </a:rPr>
                <a:t>st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Grade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8290693" y="1690688"/>
              <a:ext cx="1245476" cy="1040524"/>
            </a:xfrm>
            <a:prstGeom prst="ellipse">
              <a:avLst/>
            </a:prstGeom>
            <a:solidFill>
              <a:srgbClr val="CB7973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1</a:t>
              </a:r>
              <a:r>
                <a:rPr lang="en-US" baseline="30000" dirty="0" smtClean="0">
                  <a:latin typeface="Arial" charset="0"/>
                  <a:ea typeface="Arial" charset="0"/>
                  <a:cs typeface="Arial" charset="0"/>
                </a:rPr>
                <a:t>st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Grade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8966638" y="2731212"/>
              <a:ext cx="1245476" cy="1040524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4th Grade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9611711" y="1690688"/>
              <a:ext cx="1245476" cy="1040524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4th Grade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450519" y="3799490"/>
            <a:ext cx="3815256" cy="2124568"/>
            <a:chOff x="6969675" y="1690688"/>
            <a:chExt cx="3887512" cy="2081048"/>
          </a:xfrm>
        </p:grpSpPr>
        <p:sp>
          <p:nvSpPr>
            <p:cNvPr id="15" name="Oval 14"/>
            <p:cNvSpPr/>
            <p:nvPr/>
          </p:nvSpPr>
          <p:spPr>
            <a:xfrm>
              <a:off x="6969675" y="1690688"/>
              <a:ext cx="1245476" cy="1040524"/>
            </a:xfrm>
            <a:prstGeom prst="ellipse">
              <a:avLst/>
            </a:prstGeom>
            <a:solidFill>
              <a:srgbClr val="CB7973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1</a:t>
              </a:r>
              <a:r>
                <a:rPr lang="en-US" baseline="30000" dirty="0" smtClean="0">
                  <a:latin typeface="Arial" charset="0"/>
                  <a:ea typeface="Arial" charset="0"/>
                  <a:cs typeface="Arial" charset="0"/>
                </a:rPr>
                <a:t>st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Grade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7645620" y="2731212"/>
              <a:ext cx="1245476" cy="1040524"/>
            </a:xfrm>
            <a:prstGeom prst="ellipse">
              <a:avLst/>
            </a:prstGeom>
            <a:solidFill>
              <a:srgbClr val="CB7973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1</a:t>
              </a:r>
              <a:r>
                <a:rPr lang="en-US" baseline="30000" dirty="0" smtClean="0">
                  <a:latin typeface="Arial" charset="0"/>
                  <a:ea typeface="Arial" charset="0"/>
                  <a:cs typeface="Arial" charset="0"/>
                </a:rPr>
                <a:t>st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Grade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8290693" y="1690688"/>
              <a:ext cx="1245476" cy="1040524"/>
            </a:xfrm>
            <a:prstGeom prst="ellipse">
              <a:avLst/>
            </a:prstGeom>
            <a:solidFill>
              <a:srgbClr val="CB7973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1</a:t>
              </a:r>
              <a:r>
                <a:rPr lang="en-US" baseline="30000" dirty="0" smtClean="0">
                  <a:latin typeface="Arial" charset="0"/>
                  <a:ea typeface="Arial" charset="0"/>
                  <a:cs typeface="Arial" charset="0"/>
                </a:rPr>
                <a:t>st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Grade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8966638" y="2731212"/>
              <a:ext cx="1245476" cy="1040524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4th Grade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9611711" y="1690688"/>
              <a:ext cx="1245476" cy="1040524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4th Grade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7362496" y="3673366"/>
            <a:ext cx="3991303" cy="236482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975971" y="2415209"/>
            <a:ext cx="1508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YEAR  1</a:t>
            </a:r>
            <a:endParaRPr lang="en-US" sz="2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44439" y="4671196"/>
            <a:ext cx="1508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YEAR  2</a:t>
            </a:r>
            <a:endParaRPr lang="en-US" sz="2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76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41" b="22916"/>
          <a:stretch/>
        </p:blipFill>
        <p:spPr>
          <a:xfrm>
            <a:off x="568824" y="985672"/>
            <a:ext cx="3211552" cy="272089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88008" y="985672"/>
            <a:ext cx="256352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Video Data</a:t>
            </a:r>
          </a:p>
          <a:p>
            <a:r>
              <a:rPr lang="en-US" sz="28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&amp; Photographs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3" r="8680"/>
          <a:stretch/>
        </p:blipFill>
        <p:spPr>
          <a:xfrm rot="5400000">
            <a:off x="960198" y="3624588"/>
            <a:ext cx="2428804" cy="321155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888008" y="4020591"/>
            <a:ext cx="28793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Facilitator Post Observation Field Notes</a:t>
            </a:r>
            <a:endParaRPr lang="en-US" sz="28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09" t="5334" r="8109" b="5720"/>
          <a:stretch/>
        </p:blipFill>
        <p:spPr>
          <a:xfrm>
            <a:off x="7929537" y="985672"/>
            <a:ext cx="3773734" cy="25039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00313" y="2877438"/>
            <a:ext cx="3184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Teacher Interviews</a:t>
            </a:r>
            <a:endParaRPr lang="en-US" sz="28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50223" y="5435797"/>
            <a:ext cx="28793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Inquiry Project Artifacts</a:t>
            </a:r>
            <a:endParaRPr lang="en-US" sz="28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537" y="3874082"/>
            <a:ext cx="3773734" cy="251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98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3771" y="-1063690"/>
            <a:ext cx="12975771" cy="86494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10891" y="2992582"/>
            <a:ext cx="7855527" cy="3046988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dirty="0">
                <a:latin typeface="Arial" charset="0"/>
                <a:ea typeface="Arial" charset="0"/>
                <a:cs typeface="Arial" charset="0"/>
              </a:rPr>
              <a:t>F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irst-and </a:t>
            </a:r>
            <a:r>
              <a:rPr lang="en-US" sz="3200" dirty="0">
                <a:latin typeface="Arial" charset="0"/>
                <a:ea typeface="Arial" charset="0"/>
                <a:cs typeface="Arial" charset="0"/>
              </a:rPr>
              <a:t>fourth-graders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were </a:t>
            </a:r>
          </a:p>
          <a:p>
            <a:pPr lvl="1">
              <a:defRPr/>
            </a:pP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engaged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200" dirty="0">
                <a:latin typeface="Arial" charset="0"/>
                <a:ea typeface="Arial" charset="0"/>
                <a:cs typeface="Arial" charset="0"/>
              </a:rPr>
              <a:t>with their inquiry projects and </a:t>
            </a:r>
            <a:endParaRPr lang="en-US" sz="3200" dirty="0" smtClean="0">
              <a:latin typeface="Arial" charset="0"/>
              <a:ea typeface="Arial" charset="0"/>
              <a:cs typeface="Arial" charset="0"/>
            </a:endParaRPr>
          </a:p>
          <a:p>
            <a:pPr lvl="1">
              <a:defRPr/>
            </a:pP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could </a:t>
            </a:r>
            <a:r>
              <a:rPr lang="en-US" sz="3200" dirty="0">
                <a:latin typeface="Arial" charset="0"/>
                <a:ea typeface="Arial" charset="0"/>
                <a:cs typeface="Arial" charset="0"/>
              </a:rPr>
              <a:t>follow the facilitator’s directions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,</a:t>
            </a:r>
          </a:p>
          <a:p>
            <a:pPr lvl="1">
              <a:defRPr/>
            </a:pP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 </a:t>
            </a:r>
            <a:endParaRPr lang="en-US" sz="3200" dirty="0">
              <a:latin typeface="Arial" charset="0"/>
              <a:ea typeface="Arial" charset="0"/>
              <a:cs typeface="Arial" charset="0"/>
            </a:endParaRPr>
          </a:p>
          <a:p>
            <a:pPr lvl="1">
              <a:defRPr/>
            </a:pP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however</a:t>
            </a:r>
            <a:r>
              <a:rPr lang="en-US" sz="32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they needed </a:t>
            </a: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scaffolding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200" dirty="0">
                <a:latin typeface="Arial" charset="0"/>
                <a:ea typeface="Arial" charset="0"/>
                <a:cs typeface="Arial" charset="0"/>
              </a:rPr>
              <a:t>to conduct WBI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projects.</a:t>
            </a: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5920" y="169107"/>
            <a:ext cx="4679372" cy="58477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Year 1</a:t>
            </a: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3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3771" y="-1063690"/>
            <a:ext cx="12975771" cy="86494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031673" y="2992584"/>
            <a:ext cx="7834745" cy="255454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Some learners </a:t>
            </a:r>
            <a:r>
              <a:rPr lang="en-US" sz="3200" dirty="0">
                <a:latin typeface="Arial" charset="0"/>
                <a:ea typeface="Arial" charset="0"/>
                <a:cs typeface="Arial" charset="0"/>
              </a:rPr>
              <a:t>s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truggled to</a:t>
            </a:r>
            <a:r>
              <a:rPr lang="en-US" sz="3200" dirty="0">
                <a:latin typeface="Arial" charset="0"/>
                <a:ea typeface="Arial" charset="0"/>
                <a:cs typeface="Arial" charset="0"/>
              </a:rPr>
              <a:t> </a:t>
            </a:r>
            <a:endParaRPr lang="en-US" sz="3200" dirty="0" smtClean="0">
              <a:latin typeface="Arial" charset="0"/>
              <a:ea typeface="Arial" charset="0"/>
              <a:cs typeface="Arial" charset="0"/>
            </a:endParaRPr>
          </a:p>
          <a:p>
            <a:pPr lvl="1">
              <a:defRPr/>
            </a:pP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Identify </a:t>
            </a: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testable questions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,</a:t>
            </a:r>
          </a:p>
          <a:p>
            <a:pPr lvl="1">
              <a:defRPr/>
            </a:pPr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I</a:t>
            </a: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nterpret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 the moving </a:t>
            </a:r>
            <a:r>
              <a:rPr lang="en-US" sz="3200" dirty="0">
                <a:latin typeface="Arial" charset="0"/>
                <a:ea typeface="Arial" charset="0"/>
                <a:cs typeface="Arial" charset="0"/>
              </a:rPr>
              <a:t>line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graph, and</a:t>
            </a:r>
          </a:p>
          <a:p>
            <a:pPr lvl="1">
              <a:defRPr/>
            </a:pP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Make </a:t>
            </a:r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theoretical </a:t>
            </a:r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claims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 lvl="1">
              <a:defRPr/>
            </a:pPr>
            <a:endParaRPr lang="en-US" sz="3200" dirty="0" smtClean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5920" y="169107"/>
            <a:ext cx="4679372" cy="58477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Year 1</a:t>
            </a: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88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35094"/>
            <a:ext cx="12192000" cy="812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546" y="-119926"/>
            <a:ext cx="5312978" cy="1325563"/>
          </a:xfrm>
          <a:solidFill>
            <a:schemeClr val="tx1">
              <a:alpha val="20000"/>
            </a:schemeClr>
          </a:solidFill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Year 2 Scaffolds</a:t>
            </a:r>
            <a:endParaRPr lang="en-US" sz="5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812182" y="424061"/>
            <a:ext cx="5081751" cy="1042122"/>
            <a:chOff x="4838700" y="1690689"/>
            <a:chExt cx="4305300" cy="849311"/>
          </a:xfrm>
        </p:grpSpPr>
        <p:sp>
          <p:nvSpPr>
            <p:cNvPr id="31" name="Rectangle 30"/>
            <p:cNvSpPr/>
            <p:nvPr/>
          </p:nvSpPr>
          <p:spPr>
            <a:xfrm>
              <a:off x="4838700" y="1690689"/>
              <a:ext cx="4305300" cy="849311"/>
            </a:xfrm>
            <a:prstGeom prst="rect">
              <a:avLst/>
            </a:prstGeom>
            <a:solidFill>
              <a:srgbClr val="CE665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20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865503" y="1710918"/>
              <a:ext cx="4152900" cy="62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latin typeface="Arial" charset="0"/>
                  <a:ea typeface="Arial" charset="0"/>
                  <a:cs typeface="Arial" charset="0"/>
                </a:rPr>
                <a:t>Constrained research questions to a set of </a:t>
              </a:r>
              <a:r>
                <a:rPr lang="en-US" sz="2200" b="1" dirty="0">
                  <a:latin typeface="Arial" charset="0"/>
                  <a:ea typeface="Arial" charset="0"/>
                  <a:cs typeface="Arial" charset="0"/>
                </a:rPr>
                <a:t>testable criteria</a:t>
              </a:r>
              <a:r>
                <a:rPr lang="en-US" sz="2200" dirty="0">
                  <a:latin typeface="Arial" charset="0"/>
                  <a:ea typeface="Arial" charset="0"/>
                  <a:cs typeface="Arial" charset="0"/>
                </a:rPr>
                <a:t>, 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799586" y="1586127"/>
            <a:ext cx="5081751" cy="1446550"/>
            <a:chOff x="4626932" y="2710839"/>
            <a:chExt cx="4305300" cy="1005867"/>
          </a:xfrm>
        </p:grpSpPr>
        <p:sp>
          <p:nvSpPr>
            <p:cNvPr id="35" name="Rectangle 34"/>
            <p:cNvSpPr/>
            <p:nvPr/>
          </p:nvSpPr>
          <p:spPr>
            <a:xfrm>
              <a:off x="4626932" y="2720771"/>
              <a:ext cx="4305300" cy="849311"/>
            </a:xfrm>
            <a:prstGeom prst="rect">
              <a:avLst/>
            </a:prstGeom>
            <a:solidFill>
              <a:srgbClr val="CE665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20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664407" y="2710839"/>
              <a:ext cx="4152900" cy="10058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smtClean="0">
                  <a:latin typeface="Arial" charset="0"/>
                  <a:ea typeface="Arial" charset="0"/>
                  <a:cs typeface="Arial" charset="0"/>
                </a:rPr>
                <a:t>Provided vocabulary </a:t>
              </a:r>
              <a:r>
                <a:rPr lang="en-US" sz="2200" dirty="0">
                  <a:latin typeface="Arial" charset="0"/>
                  <a:ea typeface="Arial" charset="0"/>
                  <a:cs typeface="Arial" charset="0"/>
                </a:rPr>
                <a:t>definitions </a:t>
              </a:r>
              <a:r>
                <a:rPr lang="en-US" sz="2200" dirty="0" smtClean="0">
                  <a:latin typeface="Arial" charset="0"/>
                  <a:ea typeface="Arial" charset="0"/>
                  <a:cs typeface="Arial" charset="0"/>
                </a:rPr>
                <a:t>for </a:t>
              </a:r>
              <a:r>
                <a:rPr lang="en-US" sz="2200" dirty="0">
                  <a:latin typeface="Arial" charset="0"/>
                  <a:ea typeface="Arial" charset="0"/>
                  <a:cs typeface="Arial" charset="0"/>
                </a:rPr>
                <a:t>language to express ideas in a testable frame. </a:t>
              </a:r>
            </a:p>
            <a:p>
              <a:endParaRPr lang="en-US" sz="2200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799586" y="4319757"/>
            <a:ext cx="5081751" cy="963352"/>
            <a:chOff x="4775198" y="4027123"/>
            <a:chExt cx="4305300" cy="1124160"/>
          </a:xfrm>
        </p:grpSpPr>
        <p:sp>
          <p:nvSpPr>
            <p:cNvPr id="38" name="Rectangle 37"/>
            <p:cNvSpPr/>
            <p:nvPr/>
          </p:nvSpPr>
          <p:spPr>
            <a:xfrm>
              <a:off x="4775198" y="4027123"/>
              <a:ext cx="4305300" cy="1124160"/>
            </a:xfrm>
            <a:prstGeom prst="rect">
              <a:avLst/>
            </a:prstGeom>
            <a:solidFill>
              <a:srgbClr val="CE665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20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795545" y="4027124"/>
              <a:ext cx="4152900" cy="897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smtClean="0">
                  <a:latin typeface="Arial" charset="0"/>
                  <a:ea typeface="Arial" charset="0"/>
                  <a:cs typeface="Arial" charset="0"/>
                </a:rPr>
                <a:t>Provided opportunities </a:t>
              </a:r>
              <a:r>
                <a:rPr lang="en-US" sz="2200" dirty="0">
                  <a:latin typeface="Arial" charset="0"/>
                  <a:ea typeface="Arial" charset="0"/>
                  <a:cs typeface="Arial" charset="0"/>
                </a:rPr>
                <a:t>to practice prediction and interpreting line graphs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6812182" y="2907683"/>
            <a:ext cx="5081751" cy="1446550"/>
            <a:chOff x="4851400" y="3545788"/>
            <a:chExt cx="4305300" cy="993678"/>
          </a:xfrm>
        </p:grpSpPr>
        <p:sp>
          <p:nvSpPr>
            <p:cNvPr id="41" name="Rectangle 40"/>
            <p:cNvSpPr/>
            <p:nvPr/>
          </p:nvSpPr>
          <p:spPr>
            <a:xfrm>
              <a:off x="4851400" y="3551177"/>
              <a:ext cx="4305300" cy="849311"/>
            </a:xfrm>
            <a:prstGeom prst="rect">
              <a:avLst/>
            </a:prstGeom>
            <a:solidFill>
              <a:srgbClr val="CE665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20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878203" y="3545788"/>
              <a:ext cx="4152900" cy="9936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smtClean="0">
                  <a:latin typeface="Arial" charset="0"/>
                  <a:ea typeface="Arial" charset="0"/>
                  <a:cs typeface="Arial" charset="0"/>
                </a:rPr>
                <a:t>Provided grade-specific </a:t>
              </a:r>
              <a:r>
                <a:rPr lang="en-US" sz="2200" b="1" dirty="0">
                  <a:latin typeface="Arial" charset="0"/>
                  <a:ea typeface="Arial" charset="0"/>
                  <a:cs typeface="Arial" charset="0"/>
                </a:rPr>
                <a:t>writing activities </a:t>
              </a:r>
              <a:r>
                <a:rPr lang="en-US" sz="2200" dirty="0">
                  <a:latin typeface="Arial" charset="0"/>
                  <a:ea typeface="Arial" charset="0"/>
                  <a:cs typeface="Arial" charset="0"/>
                </a:rPr>
                <a:t>to aid idea expression </a:t>
              </a:r>
              <a:r>
                <a:rPr lang="en-US" sz="2200" dirty="0" smtClean="0">
                  <a:latin typeface="Arial" charset="0"/>
                  <a:ea typeface="Arial" charset="0"/>
                  <a:cs typeface="Arial" charset="0"/>
                </a:rPr>
                <a:t>&amp; procedural </a:t>
              </a:r>
              <a:r>
                <a:rPr lang="en-US" sz="2200" dirty="0">
                  <a:latin typeface="Arial" charset="0"/>
                  <a:ea typeface="Arial" charset="0"/>
                  <a:cs typeface="Arial" charset="0"/>
                </a:rPr>
                <a:t>thinking.</a:t>
              </a:r>
            </a:p>
            <a:p>
              <a:endParaRPr lang="en-US" sz="2200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43" name="Rectangle 42"/>
          <p:cNvSpPr/>
          <p:nvPr/>
        </p:nvSpPr>
        <p:spPr>
          <a:xfrm>
            <a:off x="6799587" y="5427363"/>
            <a:ext cx="5094346" cy="1250426"/>
          </a:xfrm>
          <a:prstGeom prst="rect">
            <a:avLst/>
          </a:prstGeom>
          <a:solidFill>
            <a:srgbClr val="CE665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lvl="0" indent="-171450">
              <a:defRPr/>
            </a:pPr>
            <a:r>
              <a:rPr lang="en-US" sz="22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Provided a </a:t>
            </a:r>
            <a:r>
              <a:rPr lang="en-US" sz="2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synthesis </a:t>
            </a:r>
            <a:r>
              <a:rPr lang="en-US" sz="22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of </a:t>
            </a:r>
            <a:r>
              <a:rPr lang="en-US" sz="2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results</a:t>
            </a:r>
          </a:p>
          <a:p>
            <a:pPr marL="171450" lvl="0" indent="-171450">
              <a:defRPr/>
            </a:pPr>
            <a:r>
              <a:rPr lang="en-US" sz="22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Across</a:t>
            </a:r>
            <a:r>
              <a:rPr lang="en-US" sz="22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2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groups </a:t>
            </a:r>
            <a:r>
              <a:rPr lang="en-US" sz="2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for </a:t>
            </a:r>
            <a:r>
              <a:rPr lang="en-US" sz="22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collective</a:t>
            </a:r>
          </a:p>
          <a:p>
            <a:pPr marL="171450" lvl="0" indent="-171450">
              <a:defRPr/>
            </a:pPr>
            <a:r>
              <a:rPr lang="en-US" sz="22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understanding and building </a:t>
            </a:r>
            <a:r>
              <a:rPr lang="en-US" sz="2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theory</a:t>
            </a:r>
          </a:p>
        </p:txBody>
      </p:sp>
    </p:spTree>
    <p:extLst>
      <p:ext uri="{BB962C8B-B14F-4D97-AF65-F5344CB8AC3E}">
        <p14:creationId xmlns:p14="http://schemas.microsoft.com/office/powerpoint/2010/main" val="1857806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510" y="789709"/>
            <a:ext cx="9199419" cy="517467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1848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Nae</a:t>
            </a:r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Nae</a:t>
            </a:r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Dance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29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807" y="1686909"/>
            <a:ext cx="10526217" cy="906999"/>
          </a:xfrm>
          <a:solidFill>
            <a:srgbClr val="CB7973">
              <a:alpha val="90000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Supporting Early Learners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4359993"/>
            <a:ext cx="10515600" cy="1846659"/>
          </a:xfrm>
          <a:prstGeom prst="rect">
            <a:avLst/>
          </a:prstGeom>
          <a:solidFill>
            <a:schemeClr val="bg1">
              <a:alpha val="82000"/>
            </a:schemeClr>
          </a:solidFill>
        </p:spPr>
        <p:txBody>
          <a:bodyPr wrap="square" rtlCol="0">
            <a:spAutoFit/>
          </a:bodyPr>
          <a:lstStyle/>
          <a:p>
            <a:pPr lvl="0"/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 lvl="0"/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First Graders: 6 </a:t>
            </a:r>
            <a:r>
              <a:rPr lang="mr-IN" sz="2400" dirty="0" smtClean="0">
                <a:latin typeface="Arial" charset="0"/>
                <a:ea typeface="Arial" charset="0"/>
                <a:cs typeface="Arial" charset="0"/>
              </a:rPr>
              <a:t>–</a:t>
            </a:r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 7 years old</a:t>
            </a:r>
          </a:p>
          <a:p>
            <a:pPr lvl="0"/>
            <a:endParaRPr lang="en-US" sz="2400" dirty="0">
              <a:latin typeface="Arial" charset="0"/>
              <a:ea typeface="Arial" charset="0"/>
              <a:cs typeface="Arial" charset="0"/>
            </a:endParaRPr>
          </a:p>
          <a:p>
            <a:pPr lvl="0"/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Fourth Graders: </a:t>
            </a:r>
            <a:r>
              <a:rPr lang="en-US" sz="2400" dirty="0">
                <a:latin typeface="Arial" charset="0"/>
                <a:ea typeface="Arial" charset="0"/>
                <a:cs typeface="Arial" charset="0"/>
              </a:rPr>
              <a:t>9</a:t>
            </a:r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mr-IN" sz="2400" dirty="0" smtClean="0">
                <a:latin typeface="Arial" charset="0"/>
                <a:ea typeface="Arial" charset="0"/>
                <a:cs typeface="Arial" charset="0"/>
              </a:rPr>
              <a:t>–</a:t>
            </a:r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 10 years old</a:t>
            </a:r>
            <a:endParaRPr lang="en-US" sz="2400" dirty="0">
              <a:latin typeface="Arial" charset="0"/>
              <a:ea typeface="Arial" charset="0"/>
              <a:cs typeface="Arial" charset="0"/>
            </a:endParaRPr>
          </a:p>
          <a:p>
            <a:pPr lvl="0"/>
            <a:endParaRPr lang="en-US" sz="2400" dirty="0" smtClean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863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slide.url=https://vimeo.com/16997499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3500"/>
            <a:ext cx="12065000" cy="673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01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Nae</a:t>
            </a:r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Nae</a:t>
            </a:r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Dance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84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First-Grade Three-Panel Worksheet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15" y="1949231"/>
            <a:ext cx="11603769" cy="440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0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quence1_blurred_withAudio_DanceOnl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63" y="4763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61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189" t="10114" r="2677"/>
          <a:stretch/>
        </p:blipFill>
        <p:spPr>
          <a:xfrm>
            <a:off x="6779173" y="1690688"/>
            <a:ext cx="3747044" cy="47706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5813" y="1694252"/>
            <a:ext cx="3575277" cy="4767037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Visual Repository of Experiment Results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97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348" b="20870"/>
          <a:stretch/>
        </p:blipFill>
        <p:spPr>
          <a:xfrm>
            <a:off x="1391479" y="-882595"/>
            <a:ext cx="9024730" cy="7533687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981740" y="1154840"/>
            <a:ext cx="5844208" cy="345881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000" dirty="0" smtClean="0">
                <a:latin typeface="Arial" charset="0"/>
                <a:ea typeface="Arial" charset="0"/>
                <a:cs typeface="Arial" charset="0"/>
              </a:rPr>
              <a:t>When </a:t>
            </a:r>
            <a:r>
              <a:rPr lang="en-US" sz="4000" dirty="0">
                <a:latin typeface="Arial" charset="0"/>
                <a:ea typeface="Arial" charset="0"/>
                <a:cs typeface="Arial" charset="0"/>
              </a:rPr>
              <a:t>you exercise big muscles </a:t>
            </a:r>
            <a:r>
              <a:rPr lang="en-US" sz="4000" dirty="0" smtClean="0">
                <a:latin typeface="Arial" charset="0"/>
                <a:ea typeface="Arial" charset="0"/>
                <a:cs typeface="Arial" charset="0"/>
              </a:rPr>
              <a:t>(like </a:t>
            </a:r>
            <a:r>
              <a:rPr lang="en-US" sz="4000" dirty="0">
                <a:latin typeface="Arial" charset="0"/>
                <a:ea typeface="Arial" charset="0"/>
                <a:cs typeface="Arial" charset="0"/>
              </a:rPr>
              <a:t>the </a:t>
            </a:r>
            <a:r>
              <a:rPr lang="en-US" sz="4000" dirty="0" smtClean="0">
                <a:latin typeface="Arial" charset="0"/>
                <a:ea typeface="Arial" charset="0"/>
                <a:cs typeface="Arial" charset="0"/>
              </a:rPr>
              <a:t>legs),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000" dirty="0" smtClean="0">
                <a:latin typeface="Arial" charset="0"/>
                <a:ea typeface="Arial" charset="0"/>
                <a:cs typeface="Arial" charset="0"/>
              </a:rPr>
              <a:t>they </a:t>
            </a:r>
            <a:r>
              <a:rPr lang="en-US" sz="4000" dirty="0">
                <a:latin typeface="Arial" charset="0"/>
                <a:ea typeface="Arial" charset="0"/>
                <a:cs typeface="Arial" charset="0"/>
              </a:rPr>
              <a:t>need more oxygen </a:t>
            </a:r>
            <a:endParaRPr lang="en-US" sz="4000" dirty="0" smtClean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000" dirty="0" smtClean="0">
                <a:latin typeface="Arial" charset="0"/>
                <a:ea typeface="Arial" charset="0"/>
                <a:cs typeface="Arial" charset="0"/>
              </a:rPr>
              <a:t>and </a:t>
            </a:r>
            <a:r>
              <a:rPr lang="en-US" sz="4000" dirty="0">
                <a:latin typeface="Arial" charset="0"/>
                <a:ea typeface="Arial" charset="0"/>
                <a:cs typeface="Arial" charset="0"/>
              </a:rPr>
              <a:t>so your heart </a:t>
            </a:r>
            <a:r>
              <a:rPr lang="en-US" sz="4000" dirty="0" smtClean="0">
                <a:latin typeface="Arial" charset="0"/>
                <a:ea typeface="Arial" charset="0"/>
                <a:cs typeface="Arial" charset="0"/>
              </a:rPr>
              <a:t>beats faster.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6371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35094"/>
            <a:ext cx="12192000" cy="812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546" y="-119926"/>
            <a:ext cx="5312978" cy="1325563"/>
          </a:xfrm>
          <a:solidFill>
            <a:schemeClr val="tx1">
              <a:alpha val="20000"/>
            </a:schemeClr>
          </a:solidFill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Year 2 Scaffolds</a:t>
            </a:r>
            <a:endParaRPr lang="en-US" sz="5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812182" y="424061"/>
            <a:ext cx="5081751" cy="1042122"/>
            <a:chOff x="4838700" y="1690689"/>
            <a:chExt cx="4305300" cy="849311"/>
          </a:xfrm>
        </p:grpSpPr>
        <p:sp>
          <p:nvSpPr>
            <p:cNvPr id="4" name="Rectangle 3"/>
            <p:cNvSpPr/>
            <p:nvPr/>
          </p:nvSpPr>
          <p:spPr>
            <a:xfrm>
              <a:off x="4838700" y="1690689"/>
              <a:ext cx="4305300" cy="849311"/>
            </a:xfrm>
            <a:prstGeom prst="rect">
              <a:avLst/>
            </a:prstGeom>
            <a:solidFill>
              <a:srgbClr val="CE665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20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865503" y="1710918"/>
              <a:ext cx="4152900" cy="62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latin typeface="Arial" charset="0"/>
                  <a:ea typeface="Arial" charset="0"/>
                  <a:cs typeface="Arial" charset="0"/>
                </a:rPr>
                <a:t>Constrained research questions to a set of </a:t>
              </a:r>
              <a:r>
                <a:rPr lang="en-US" sz="2200" b="1" dirty="0" smtClean="0">
                  <a:latin typeface="Arial" charset="0"/>
                  <a:ea typeface="Arial" charset="0"/>
                  <a:cs typeface="Arial" charset="0"/>
                </a:rPr>
                <a:t>testable criteria</a:t>
              </a:r>
              <a:r>
                <a:rPr lang="en-US" sz="2200" dirty="0" smtClean="0">
                  <a:latin typeface="Arial" charset="0"/>
                  <a:ea typeface="Arial" charset="0"/>
                  <a:cs typeface="Arial" charset="0"/>
                </a:rPr>
                <a:t>, </a:t>
              </a:r>
              <a:endParaRPr lang="en-US" sz="2200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799588" y="1573425"/>
            <a:ext cx="5081751" cy="1459251"/>
            <a:chOff x="4626934" y="2702007"/>
            <a:chExt cx="4305300" cy="1014699"/>
          </a:xfrm>
        </p:grpSpPr>
        <p:sp>
          <p:nvSpPr>
            <p:cNvPr id="48" name="Rectangle 47"/>
            <p:cNvSpPr/>
            <p:nvPr/>
          </p:nvSpPr>
          <p:spPr>
            <a:xfrm>
              <a:off x="4626934" y="2702007"/>
              <a:ext cx="4305300" cy="849311"/>
            </a:xfrm>
            <a:prstGeom prst="rect">
              <a:avLst/>
            </a:prstGeom>
            <a:solidFill>
              <a:srgbClr val="CE665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20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4664407" y="2710839"/>
              <a:ext cx="4152900" cy="10058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smtClean="0">
                  <a:latin typeface="Arial" charset="0"/>
                  <a:ea typeface="Arial" charset="0"/>
                  <a:cs typeface="Arial" charset="0"/>
                </a:rPr>
                <a:t>Provided vocabulary </a:t>
              </a:r>
              <a:r>
                <a:rPr lang="en-US" sz="2200" dirty="0">
                  <a:latin typeface="Arial" charset="0"/>
                  <a:ea typeface="Arial" charset="0"/>
                  <a:cs typeface="Arial" charset="0"/>
                </a:rPr>
                <a:t>definitions </a:t>
              </a:r>
              <a:r>
                <a:rPr lang="en-US" sz="2200" dirty="0" smtClean="0">
                  <a:latin typeface="Arial" charset="0"/>
                  <a:ea typeface="Arial" charset="0"/>
                  <a:cs typeface="Arial" charset="0"/>
                </a:rPr>
                <a:t>for </a:t>
              </a:r>
              <a:r>
                <a:rPr lang="en-US" sz="2200" dirty="0">
                  <a:latin typeface="Arial" charset="0"/>
                  <a:ea typeface="Arial" charset="0"/>
                  <a:cs typeface="Arial" charset="0"/>
                </a:rPr>
                <a:t>language to express ideas in a testable frame. </a:t>
              </a:r>
            </a:p>
            <a:p>
              <a:endParaRPr lang="en-US" sz="2200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799586" y="4319757"/>
            <a:ext cx="5081751" cy="963352"/>
            <a:chOff x="4775198" y="4027123"/>
            <a:chExt cx="4305300" cy="1124160"/>
          </a:xfrm>
        </p:grpSpPr>
        <p:sp>
          <p:nvSpPr>
            <p:cNvPr id="50" name="Rectangle 49"/>
            <p:cNvSpPr/>
            <p:nvPr/>
          </p:nvSpPr>
          <p:spPr>
            <a:xfrm>
              <a:off x="4775198" y="4027123"/>
              <a:ext cx="4305300" cy="1124160"/>
            </a:xfrm>
            <a:prstGeom prst="rect">
              <a:avLst/>
            </a:prstGeom>
            <a:solidFill>
              <a:srgbClr val="CE665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20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795545" y="4027123"/>
              <a:ext cx="4152900" cy="897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smtClean="0">
                  <a:latin typeface="Arial" charset="0"/>
                  <a:ea typeface="Arial" charset="0"/>
                  <a:cs typeface="Arial" charset="0"/>
                </a:rPr>
                <a:t>Provided opportunities </a:t>
              </a:r>
              <a:r>
                <a:rPr lang="en-US" sz="2200" dirty="0">
                  <a:latin typeface="Arial" charset="0"/>
                  <a:ea typeface="Arial" charset="0"/>
                  <a:cs typeface="Arial" charset="0"/>
                </a:rPr>
                <a:t>to practice prediction and interpreting line graphs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812182" y="2907683"/>
            <a:ext cx="5081751" cy="1446550"/>
            <a:chOff x="4851400" y="3545788"/>
            <a:chExt cx="4305300" cy="993678"/>
          </a:xfrm>
        </p:grpSpPr>
        <p:sp>
          <p:nvSpPr>
            <p:cNvPr id="52" name="Rectangle 51"/>
            <p:cNvSpPr/>
            <p:nvPr/>
          </p:nvSpPr>
          <p:spPr>
            <a:xfrm>
              <a:off x="4851400" y="3551177"/>
              <a:ext cx="4305300" cy="849311"/>
            </a:xfrm>
            <a:prstGeom prst="rect">
              <a:avLst/>
            </a:prstGeom>
            <a:solidFill>
              <a:srgbClr val="CE665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20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878203" y="3545788"/>
              <a:ext cx="4152900" cy="9936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smtClean="0">
                  <a:latin typeface="Arial" charset="0"/>
                  <a:ea typeface="Arial" charset="0"/>
                  <a:cs typeface="Arial" charset="0"/>
                </a:rPr>
                <a:t>Provided grade-specific </a:t>
              </a:r>
              <a:r>
                <a:rPr lang="en-US" sz="2200" b="1" dirty="0">
                  <a:latin typeface="Arial" charset="0"/>
                  <a:ea typeface="Arial" charset="0"/>
                  <a:cs typeface="Arial" charset="0"/>
                </a:rPr>
                <a:t>writing activities </a:t>
              </a:r>
              <a:r>
                <a:rPr lang="en-US" sz="2200" dirty="0">
                  <a:latin typeface="Arial" charset="0"/>
                  <a:ea typeface="Arial" charset="0"/>
                  <a:cs typeface="Arial" charset="0"/>
                </a:rPr>
                <a:t>to aid idea expression </a:t>
              </a:r>
              <a:r>
                <a:rPr lang="en-US" sz="2200" dirty="0" smtClean="0">
                  <a:latin typeface="Arial" charset="0"/>
                  <a:ea typeface="Arial" charset="0"/>
                  <a:cs typeface="Arial" charset="0"/>
                </a:rPr>
                <a:t>&amp; procedural </a:t>
              </a:r>
              <a:r>
                <a:rPr lang="en-US" sz="2200" dirty="0">
                  <a:latin typeface="Arial" charset="0"/>
                  <a:ea typeface="Arial" charset="0"/>
                  <a:cs typeface="Arial" charset="0"/>
                </a:rPr>
                <a:t>thinking.</a:t>
              </a:r>
            </a:p>
            <a:p>
              <a:endParaRPr lang="en-US" sz="2200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6799587" y="5427363"/>
            <a:ext cx="5094346" cy="1250426"/>
          </a:xfrm>
          <a:prstGeom prst="rect">
            <a:avLst/>
          </a:prstGeom>
          <a:solidFill>
            <a:srgbClr val="CE665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lvl="0" indent="-171450">
              <a:defRPr/>
            </a:pPr>
            <a:r>
              <a:rPr lang="en-US" sz="22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Provided a </a:t>
            </a:r>
            <a:r>
              <a:rPr lang="en-US" sz="2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synthesis </a:t>
            </a:r>
            <a:r>
              <a:rPr lang="en-US" sz="22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of </a:t>
            </a:r>
            <a:r>
              <a:rPr lang="en-US" sz="2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results</a:t>
            </a:r>
          </a:p>
          <a:p>
            <a:pPr marL="171450" lvl="0" indent="-171450">
              <a:defRPr/>
            </a:pPr>
            <a:r>
              <a:rPr lang="en-US" sz="22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across</a:t>
            </a:r>
            <a:r>
              <a:rPr lang="en-US" sz="22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2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groups </a:t>
            </a:r>
            <a:r>
              <a:rPr lang="en-US" sz="2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for </a:t>
            </a:r>
            <a:r>
              <a:rPr lang="en-US" sz="22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collective</a:t>
            </a:r>
          </a:p>
          <a:p>
            <a:pPr marL="171450" lvl="0" indent="-171450">
              <a:defRPr/>
            </a:pPr>
            <a:r>
              <a:rPr lang="en-US" sz="22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understanding and building </a:t>
            </a:r>
            <a:r>
              <a:rPr lang="en-US" sz="2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theory</a:t>
            </a:r>
          </a:p>
        </p:txBody>
      </p:sp>
    </p:spTree>
    <p:extLst>
      <p:ext uri="{BB962C8B-B14F-4D97-AF65-F5344CB8AC3E}">
        <p14:creationId xmlns:p14="http://schemas.microsoft.com/office/powerpoint/2010/main" val="103784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80" y="-1316655"/>
            <a:ext cx="12261980" cy="81746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5829" y="5085184"/>
            <a:ext cx="4746171" cy="1772816"/>
          </a:xfrm>
          <a:solidFill>
            <a:srgbClr val="CB7973">
              <a:alpha val="85000"/>
            </a:srgbClr>
          </a:solidFill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Future Research</a:t>
            </a:r>
            <a:endParaRPr lang="en-US" sz="5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72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838200" y="2000672"/>
            <a:ext cx="10515600" cy="2823578"/>
            <a:chOff x="2061180" y="1951327"/>
            <a:chExt cx="7577054" cy="1864926"/>
          </a:xfrm>
        </p:grpSpPr>
        <p:grpSp>
          <p:nvGrpSpPr>
            <p:cNvPr id="6" name="Group 5"/>
            <p:cNvGrpSpPr/>
            <p:nvPr/>
          </p:nvGrpSpPr>
          <p:grpSpPr>
            <a:xfrm>
              <a:off x="4621213" y="1969270"/>
              <a:ext cx="1214438" cy="1843213"/>
              <a:chOff x="10396992" y="2518626"/>
              <a:chExt cx="1619250" cy="2457616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0396992" y="2518626"/>
                <a:ext cx="1619250" cy="245761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0396993" y="4018643"/>
                <a:ext cx="1619249" cy="7047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Jon Froehlich</a:t>
                </a:r>
              </a:p>
              <a:p>
                <a:r>
                  <a:rPr lang="en-US" sz="1400" dirty="0" err="1">
                    <a:solidFill>
                      <a:srgbClr val="FFC000"/>
                    </a:solidFill>
                    <a:latin typeface="Arial" charset="0"/>
                    <a:ea typeface="Arial" charset="0"/>
                    <a:cs typeface="Arial" charset="0"/>
                  </a:rPr>
                  <a:t>jonf@cs.umd.edu</a:t>
                </a:r>
                <a:endParaRPr lang="en-US" sz="1400" dirty="0">
                  <a:solidFill>
                    <a:srgbClr val="FFC000"/>
                  </a:solidFill>
                  <a:latin typeface="Arial" charset="0"/>
                  <a:ea typeface="Arial" charset="0"/>
                  <a:cs typeface="Arial" charset="0"/>
                </a:endParaRPr>
              </a:p>
              <a:p>
                <a:r>
                  <a:rPr lang="en-US" sz="1400" dirty="0">
                    <a:solidFill>
                      <a:srgbClr val="FFC000"/>
                    </a:solidFill>
                    <a:latin typeface="Arial" charset="0"/>
                    <a:ea typeface="Arial" charset="0"/>
                    <a:cs typeface="Arial" charset="0"/>
                  </a:rPr>
                  <a:t>@</a:t>
                </a:r>
                <a:r>
                  <a:rPr lang="en-US" sz="1400" dirty="0" err="1">
                    <a:solidFill>
                      <a:srgbClr val="FFC000"/>
                    </a:solidFill>
                    <a:latin typeface="Arial" charset="0"/>
                    <a:ea typeface="Arial" charset="0"/>
                    <a:cs typeface="Arial" charset="0"/>
                  </a:rPr>
                  <a:t>JonFroehlich</a:t>
                </a:r>
                <a:endParaRPr lang="en-US" sz="1400" dirty="0">
                  <a:solidFill>
                    <a:srgbClr val="FFC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pic>
            <p:nvPicPr>
              <p:cNvPr id="29" name="Picture 28" descr="JonFroehlich.png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0634798" y="2622385"/>
                <a:ext cx="1173259" cy="138371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" name="Group 6"/>
            <p:cNvGrpSpPr/>
            <p:nvPr/>
          </p:nvGrpSpPr>
          <p:grpSpPr>
            <a:xfrm>
              <a:off x="3340548" y="1953300"/>
              <a:ext cx="1214438" cy="1843212"/>
              <a:chOff x="1948488" y="2538441"/>
              <a:chExt cx="1619250" cy="2457616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1948488" y="2538441"/>
                <a:ext cx="1619250" cy="245761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1948488" y="4038458"/>
                <a:ext cx="1619250" cy="7047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Tammy Clegg</a:t>
                </a:r>
              </a:p>
              <a:p>
                <a:r>
                  <a:rPr lang="en-US" sz="1400" dirty="0">
                    <a:solidFill>
                      <a:srgbClr val="FFC000"/>
                    </a:solidFill>
                    <a:latin typeface="Arial" charset="0"/>
                    <a:ea typeface="Arial" charset="0"/>
                    <a:cs typeface="Arial" charset="0"/>
                  </a:rPr>
                  <a:t>tclegg@umd.edu</a:t>
                </a:r>
              </a:p>
              <a:p>
                <a:r>
                  <a:rPr lang="en-US" sz="1400" dirty="0">
                    <a:solidFill>
                      <a:srgbClr val="FFC000"/>
                    </a:solidFill>
                    <a:latin typeface="Arial" charset="0"/>
                    <a:ea typeface="Arial" charset="0"/>
                    <a:cs typeface="Arial" charset="0"/>
                  </a:rPr>
                  <a:t>@</a:t>
                </a:r>
                <a:r>
                  <a:rPr lang="en-US" sz="1400" dirty="0" err="1">
                    <a:solidFill>
                      <a:srgbClr val="FFC000"/>
                    </a:solidFill>
                    <a:latin typeface="Arial" charset="0"/>
                    <a:ea typeface="Arial" charset="0"/>
                    <a:cs typeface="Arial" charset="0"/>
                  </a:rPr>
                  <a:t>TClegg</a:t>
                </a:r>
                <a:endParaRPr lang="en-US" sz="1400" dirty="0">
                  <a:solidFill>
                    <a:srgbClr val="FFC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pic>
            <p:nvPicPr>
              <p:cNvPr id="26" name="Picture 25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066157" y="2637219"/>
                <a:ext cx="1385354" cy="1411671"/>
              </a:xfrm>
              <a:prstGeom prst="rect">
                <a:avLst/>
              </a:prstGeom>
            </p:spPr>
          </p:pic>
        </p:grpSp>
        <p:grpSp>
          <p:nvGrpSpPr>
            <p:cNvPr id="8" name="Group 7"/>
            <p:cNvGrpSpPr/>
            <p:nvPr/>
          </p:nvGrpSpPr>
          <p:grpSpPr>
            <a:xfrm>
              <a:off x="5890701" y="1973040"/>
              <a:ext cx="1214438" cy="1843213"/>
              <a:chOff x="3747366" y="2518626"/>
              <a:chExt cx="1619250" cy="2457616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3747366" y="2518626"/>
                <a:ext cx="1619250" cy="2457616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3747366" y="4018643"/>
                <a:ext cx="1619250" cy="7047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Seokbin</a:t>
                </a:r>
                <a:r>
                  <a:rPr lang="en-US" dirty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 Kang</a:t>
                </a:r>
              </a:p>
              <a:p>
                <a:r>
                  <a:rPr lang="en-US" sz="1400" dirty="0" err="1">
                    <a:solidFill>
                      <a:srgbClr val="FFC000"/>
                    </a:solidFill>
                    <a:latin typeface="Arial" charset="0"/>
                    <a:ea typeface="Arial" charset="0"/>
                    <a:cs typeface="Arial" charset="0"/>
                  </a:rPr>
                  <a:t>sbkang@umd.edu</a:t>
                </a:r>
                <a:endParaRPr lang="en-US" sz="1400" dirty="0">
                  <a:solidFill>
                    <a:srgbClr val="FFC000"/>
                  </a:solidFill>
                  <a:latin typeface="Arial" charset="0"/>
                  <a:ea typeface="Arial" charset="0"/>
                  <a:cs typeface="Arial" charset="0"/>
                </a:endParaRPr>
              </a:p>
              <a:p>
                <a:r>
                  <a:rPr lang="en-US" sz="1400" dirty="0">
                    <a:solidFill>
                      <a:srgbClr val="FFC000"/>
                    </a:solidFill>
                    <a:latin typeface="Arial" charset="0"/>
                    <a:ea typeface="Arial" charset="0"/>
                    <a:cs typeface="Arial" charset="0"/>
                  </a:rPr>
                  <a:t>@</a:t>
                </a:r>
                <a:r>
                  <a:rPr lang="en-US" sz="1400" dirty="0" err="1">
                    <a:solidFill>
                      <a:srgbClr val="FFC000"/>
                    </a:solidFill>
                    <a:latin typeface="Arial" charset="0"/>
                    <a:ea typeface="Arial" charset="0"/>
                    <a:cs typeface="Arial" charset="0"/>
                  </a:rPr>
                  <a:t>SeokbinKang</a:t>
                </a:r>
                <a:endParaRPr lang="en-US" sz="1400" dirty="0">
                  <a:solidFill>
                    <a:srgbClr val="FFC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863664" y="2617404"/>
                <a:ext cx="1381290" cy="1381290"/>
              </a:xfrm>
              <a:prstGeom prst="rect">
                <a:avLst/>
              </a:prstGeom>
            </p:spPr>
          </p:pic>
        </p:grpSp>
        <p:grpSp>
          <p:nvGrpSpPr>
            <p:cNvPr id="9" name="Group 8"/>
            <p:cNvGrpSpPr/>
            <p:nvPr/>
          </p:nvGrpSpPr>
          <p:grpSpPr>
            <a:xfrm>
              <a:off x="2061180" y="1951327"/>
              <a:ext cx="1214438" cy="1843212"/>
              <a:chOff x="4804677" y="1969270"/>
              <a:chExt cx="1214438" cy="184321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4804677" y="1969270"/>
                <a:ext cx="1214438" cy="184321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4804677" y="3094283"/>
                <a:ext cx="1214438" cy="528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Virginia Byrne</a:t>
                </a:r>
              </a:p>
              <a:p>
                <a:r>
                  <a:rPr lang="en-US" sz="1400" dirty="0" smtClean="0">
                    <a:solidFill>
                      <a:srgbClr val="FFC000"/>
                    </a:solidFill>
                    <a:latin typeface="Arial" charset="0"/>
                    <a:ea typeface="Arial" charset="0"/>
                    <a:cs typeface="Arial" charset="0"/>
                  </a:rPr>
                  <a:t>vbyrne@umd.edu</a:t>
                </a:r>
              </a:p>
              <a:p>
                <a:r>
                  <a:rPr lang="en-US" sz="1400" dirty="0" smtClean="0">
                    <a:solidFill>
                      <a:srgbClr val="FFC000"/>
                    </a:solidFill>
                    <a:latin typeface="Arial" charset="0"/>
                    <a:ea typeface="Arial" charset="0"/>
                    <a:cs typeface="Arial" charset="0"/>
                  </a:rPr>
                  <a:t>@VirginiaLByrne</a:t>
                </a:r>
                <a:endParaRPr lang="en-US" sz="1400" dirty="0">
                  <a:solidFill>
                    <a:srgbClr val="FFC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91900" y="2051420"/>
                <a:ext cx="1057724" cy="1057724"/>
              </a:xfrm>
              <a:prstGeom prst="rect">
                <a:avLst/>
              </a:prstGeom>
            </p:spPr>
          </p:pic>
        </p:grpSp>
        <p:grpSp>
          <p:nvGrpSpPr>
            <p:cNvPr id="10" name="Group 9"/>
            <p:cNvGrpSpPr/>
            <p:nvPr/>
          </p:nvGrpSpPr>
          <p:grpSpPr>
            <a:xfrm>
              <a:off x="8423796" y="1951327"/>
              <a:ext cx="1214438" cy="1843212"/>
              <a:chOff x="6100125" y="1969270"/>
              <a:chExt cx="1214438" cy="184321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6100125" y="1969270"/>
                <a:ext cx="1214438" cy="184321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184032" y="2043354"/>
                <a:ext cx="1043013" cy="1043013"/>
              </a:xfrm>
              <a:prstGeom prst="rect">
                <a:avLst/>
              </a:prstGeom>
            </p:spPr>
          </p:pic>
          <p:sp>
            <p:nvSpPr>
              <p:cNvPr id="17" name="TextBox 16"/>
              <p:cNvSpPr txBox="1"/>
              <p:nvPr/>
            </p:nvSpPr>
            <p:spPr>
              <a:xfrm>
                <a:off x="6100586" y="3094283"/>
                <a:ext cx="1213977" cy="528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Rafael </a:t>
                </a:r>
                <a:r>
                  <a:rPr lang="en-US" dirty="0" smtClean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Velez</a:t>
                </a:r>
              </a:p>
              <a:p>
                <a:r>
                  <a:rPr lang="en-US" sz="1400" dirty="0" err="1" smtClean="0">
                    <a:solidFill>
                      <a:srgbClr val="FFC000"/>
                    </a:solidFill>
                    <a:latin typeface="Arial" charset="0"/>
                    <a:ea typeface="Arial" charset="0"/>
                    <a:cs typeface="Arial" charset="0"/>
                  </a:rPr>
                  <a:t>velez.rafael</a:t>
                </a:r>
                <a:r>
                  <a:rPr lang="en-US" sz="1400" dirty="0" smtClean="0">
                    <a:solidFill>
                      <a:srgbClr val="FFC000"/>
                    </a:solidFill>
                    <a:latin typeface="Arial" charset="0"/>
                    <a:ea typeface="Arial" charset="0"/>
                    <a:cs typeface="Arial" charset="0"/>
                  </a:rPr>
                  <a:t>@</a:t>
                </a:r>
              </a:p>
              <a:p>
                <a:r>
                  <a:rPr lang="en-US" sz="1400" dirty="0" err="1" smtClean="0">
                    <a:solidFill>
                      <a:srgbClr val="FFC000"/>
                    </a:solidFill>
                    <a:latin typeface="Arial" charset="0"/>
                    <a:ea typeface="Arial" charset="0"/>
                    <a:cs typeface="Arial" charset="0"/>
                  </a:rPr>
                  <a:t>icloud.com</a:t>
                </a:r>
                <a:endParaRPr lang="en-US" sz="1400" dirty="0">
                  <a:solidFill>
                    <a:srgbClr val="FFC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7171409" y="1969270"/>
              <a:ext cx="1214438" cy="1843212"/>
              <a:chOff x="489280" y="2177724"/>
              <a:chExt cx="1214438" cy="1843212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489280" y="2177724"/>
                <a:ext cx="1214438" cy="184321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89280" y="3302737"/>
                <a:ext cx="1214438" cy="528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Leyla </a:t>
                </a:r>
                <a:r>
                  <a:rPr lang="en-US" dirty="0" err="1" smtClean="0">
                    <a:solidFill>
                      <a:schemeClr val="bg1"/>
                    </a:solidFill>
                    <a:latin typeface="Arial" charset="0"/>
                    <a:ea typeface="Arial" charset="0"/>
                    <a:cs typeface="Arial" charset="0"/>
                  </a:rPr>
                  <a:t>Norooz</a:t>
                </a:r>
                <a:endParaRPr lang="en-US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endParaRPr>
              </a:p>
              <a:p>
                <a:r>
                  <a:rPr lang="en-US" sz="1400" dirty="0" err="1" smtClean="0">
                    <a:solidFill>
                      <a:srgbClr val="FFC000"/>
                    </a:solidFill>
                    <a:latin typeface="Arial" charset="0"/>
                    <a:ea typeface="Arial" charset="0"/>
                    <a:cs typeface="Arial" charset="0"/>
                  </a:rPr>
                  <a:t>leylan@umd.edu</a:t>
                </a:r>
                <a:endParaRPr lang="en-US" sz="1400" dirty="0">
                  <a:solidFill>
                    <a:srgbClr val="FFC000"/>
                  </a:solidFill>
                  <a:latin typeface="Arial" charset="0"/>
                  <a:ea typeface="Arial" charset="0"/>
                  <a:cs typeface="Arial" charset="0"/>
                </a:endParaRPr>
              </a:p>
              <a:p>
                <a:r>
                  <a:rPr lang="en-US" sz="1400" dirty="0" smtClean="0">
                    <a:solidFill>
                      <a:srgbClr val="FFC000"/>
                    </a:solidFill>
                    <a:latin typeface="Arial" charset="0"/>
                    <a:ea typeface="Arial" charset="0"/>
                    <a:cs typeface="Arial" charset="0"/>
                  </a:rPr>
                  <a:t>@</a:t>
                </a:r>
                <a:r>
                  <a:rPr lang="en-US" sz="1400" dirty="0" err="1" smtClean="0">
                    <a:solidFill>
                      <a:srgbClr val="FFC000"/>
                    </a:solidFill>
                    <a:latin typeface="Arial" charset="0"/>
                    <a:ea typeface="Arial" charset="0"/>
                    <a:cs typeface="Arial" charset="0"/>
                  </a:rPr>
                  <a:t>LNorooz</a:t>
                </a:r>
                <a:endParaRPr lang="en-US" sz="1400" dirty="0">
                  <a:solidFill>
                    <a:srgbClr val="FFC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pic>
            <p:nvPicPr>
              <p:cNvPr id="14" name="Picture 13" descr="999955_3375036814405_1536611571_n.jpg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69232" y="2234520"/>
                <a:ext cx="1054534" cy="1054534"/>
              </a:xfrm>
              <a:prstGeom prst="rect">
                <a:avLst/>
              </a:prstGeom>
              <a:solidFill>
                <a:srgbClr val="5294FF"/>
              </a:solidFill>
              <a:ln>
                <a:noFill/>
              </a:ln>
            </p:spPr>
          </p:pic>
        </p:grpSp>
      </p:grp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 </a:t>
            </a:r>
            <a:r>
              <a:rPr lang="en-US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BodyVis</a:t>
            </a:r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Team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020" y="5072702"/>
            <a:ext cx="742326" cy="74232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901" y="5068292"/>
            <a:ext cx="750931" cy="746736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5559533" y="5008374"/>
            <a:ext cx="2492455" cy="823722"/>
            <a:chOff x="8416278" y="4265645"/>
            <a:chExt cx="2762448" cy="966185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16278" y="4265645"/>
              <a:ext cx="966185" cy="966185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9346704" y="4477983"/>
              <a:ext cx="1832022" cy="5415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#1441184</a:t>
              </a:r>
            </a:p>
          </p:txBody>
        </p:sp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3338" y="5135062"/>
            <a:ext cx="1909749" cy="55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3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3771" y="-1063690"/>
            <a:ext cx="12975771" cy="86494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40157" y="2992584"/>
            <a:ext cx="8626261" cy="3046988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wrap="square" rtlCol="0">
            <a:spAutoFit/>
          </a:bodyPr>
          <a:lstStyle/>
          <a:p>
            <a:pPr lvl="1">
              <a:defRPr/>
            </a:pPr>
            <a:r>
              <a:rPr lang="en-US" sz="3200" dirty="0"/>
              <a:t>We did not observe a difference in how </a:t>
            </a:r>
            <a:r>
              <a:rPr lang="en-US" sz="3200" dirty="0" smtClean="0"/>
              <a:t>4</a:t>
            </a:r>
            <a:r>
              <a:rPr lang="en-US" sz="3200" baseline="30000" dirty="0" smtClean="0"/>
              <a:t>th</a:t>
            </a:r>
            <a:r>
              <a:rPr lang="en-US" sz="3200" dirty="0" smtClean="0"/>
              <a:t> graders </a:t>
            </a:r>
            <a:r>
              <a:rPr lang="en-US" sz="3200" dirty="0"/>
              <a:t>developed theories, suggesting that the tools </a:t>
            </a:r>
            <a:r>
              <a:rPr lang="en-US" sz="3200" dirty="0" smtClean="0"/>
              <a:t>&amp; Year 1 </a:t>
            </a:r>
            <a:r>
              <a:rPr lang="en-US" sz="3200" dirty="0"/>
              <a:t>activities were enough to help them make the connections between movement </a:t>
            </a:r>
            <a:r>
              <a:rPr lang="en-US" sz="3200" dirty="0" smtClean="0"/>
              <a:t>&amp; </a:t>
            </a:r>
            <a:r>
              <a:rPr lang="en-US" sz="3200" dirty="0"/>
              <a:t>body data. </a:t>
            </a:r>
          </a:p>
          <a:p>
            <a:pPr lvl="1">
              <a:defRPr/>
            </a:pPr>
            <a:endParaRPr lang="en-US" sz="3200" dirty="0" smtClean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5920" y="169107"/>
            <a:ext cx="4679372" cy="58477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Fourth Grade Theorizing </a:t>
            </a: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290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346435" y="1426347"/>
            <a:ext cx="10515600" cy="4351338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8200" y="4359993"/>
            <a:ext cx="10515600" cy="1631216"/>
          </a:xfrm>
          <a:prstGeom prst="rect">
            <a:avLst/>
          </a:prstGeom>
          <a:solidFill>
            <a:schemeClr val="bg1">
              <a:alpha val="82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>
                <a:latin typeface="Arial" charset="0"/>
                <a:ea typeface="Arial" charset="0"/>
                <a:cs typeface="Arial" charset="0"/>
              </a:rPr>
              <a:t>Scaffolding </a:t>
            </a:r>
            <a:r>
              <a:rPr lang="en-US" sz="3200" dirty="0">
                <a:latin typeface="Arial" charset="0"/>
                <a:ea typeface="Arial" charset="0"/>
                <a:cs typeface="Arial" charset="0"/>
              </a:rPr>
              <a:t>enables learners to reach tasks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they </a:t>
            </a:r>
            <a:r>
              <a:rPr lang="en-US" sz="3200" dirty="0">
                <a:latin typeface="Arial" charset="0"/>
                <a:ea typeface="Arial" charset="0"/>
                <a:cs typeface="Arial" charset="0"/>
              </a:rPr>
              <a:t>could </a:t>
            </a:r>
            <a:r>
              <a:rPr lang="en-US" sz="3200" i="1" dirty="0">
                <a:latin typeface="Arial" charset="0"/>
                <a:ea typeface="Arial" charset="0"/>
                <a:cs typeface="Arial" charset="0"/>
              </a:rPr>
              <a:t>not</a:t>
            </a:r>
            <a:r>
              <a:rPr lang="en-US" sz="3200" dirty="0">
                <a:latin typeface="Arial" charset="0"/>
                <a:ea typeface="Arial" charset="0"/>
                <a:cs typeface="Arial" charset="0"/>
              </a:rPr>
              <a:t> independently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achieve. </a:t>
            </a:r>
          </a:p>
          <a:p>
            <a:pPr lvl="0"/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(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Wood, Bruner &amp; Ross, 1976; Carter-Ching &amp; Kafai, 2008;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Hmelo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, Holton, &amp;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Kolodner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, 2000;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Reiser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&amp;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Tabak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, 2014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)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19807" y="1686909"/>
            <a:ext cx="10526217" cy="906999"/>
          </a:xfrm>
          <a:solidFill>
            <a:srgbClr val="CB7973">
              <a:alpha val="90000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Scaffolding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5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1" r="32653"/>
          <a:stretch/>
        </p:blipFill>
        <p:spPr>
          <a:xfrm>
            <a:off x="6491854" y="492573"/>
            <a:ext cx="3877480" cy="588079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B45A142-4255-493C-8284-5D566C121B1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38FB9660-F42F-4313-BBC4-47C007FE484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74237" y="914400"/>
            <a:ext cx="3657600" cy="288757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kern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Two </a:t>
            </a:r>
            <a:r>
              <a:rPr lang="en-US" sz="4800" kern="12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Wearable Sensing </a:t>
            </a:r>
            <a:r>
              <a:rPr lang="en-US" sz="4800" kern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Tools</a:t>
            </a:r>
          </a:p>
        </p:txBody>
      </p:sp>
    </p:spTree>
    <p:extLst>
      <p:ext uri="{BB962C8B-B14F-4D97-AF65-F5344CB8AC3E}">
        <p14:creationId xmlns:p14="http://schemas.microsoft.com/office/powerpoint/2010/main" val="57328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eart and lungs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31072" r="28827"/>
          <a:stretch/>
        </p:blipFill>
        <p:spPr>
          <a:xfrm>
            <a:off x="0" y="1"/>
            <a:ext cx="4889241" cy="685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89242" y="1"/>
            <a:ext cx="7302758" cy="68634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endParaRPr lang="en-US" sz="60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lvl="3"/>
            <a:r>
              <a:rPr lang="en-US" sz="6000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BodyVis</a:t>
            </a:r>
            <a:r>
              <a:rPr lang="en-US" sz="60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: </a:t>
            </a:r>
          </a:p>
          <a:p>
            <a:pPr lvl="3"/>
            <a:r>
              <a:rPr lang="en-US" sz="60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 model-based representation</a:t>
            </a:r>
          </a:p>
          <a:p>
            <a:pPr lvl="3"/>
            <a:endParaRPr lang="en-US" sz="6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lvl="3"/>
            <a:r>
              <a:rPr lang="en-US" sz="20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Norooz</a:t>
            </a: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et al., 2015; </a:t>
            </a:r>
            <a:r>
              <a:rPr lang="en-US" sz="20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Norooz</a:t>
            </a: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et al., </a:t>
            </a:r>
            <a:r>
              <a:rPr lang="en-US" sz="20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2016</a:t>
            </a:r>
          </a:p>
          <a:p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20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20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7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3253273" cy="710963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endParaRPr lang="en-US" sz="48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sz="4400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SharedPhys</a:t>
            </a:r>
            <a:endParaRPr lang="en-US" sz="44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48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sz="3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An analytic representation</a:t>
            </a:r>
          </a:p>
          <a:p>
            <a:endParaRPr lang="en-US" sz="36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sz="20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Kang </a:t>
            </a: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et al., </a:t>
            </a:r>
            <a:r>
              <a:rPr lang="en-US" sz="20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2016</a:t>
            </a:r>
          </a:p>
          <a:p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20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20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20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512" y="701813"/>
            <a:ext cx="9107565" cy="486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40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redVis-Moving Graph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53273" y="9526"/>
            <a:ext cx="9144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3253273" cy="710963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endParaRPr lang="en-US" sz="48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sz="4400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SharedPhys</a:t>
            </a:r>
            <a:endParaRPr lang="en-US" sz="44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48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sz="3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An analytic representation</a:t>
            </a:r>
          </a:p>
          <a:p>
            <a:endParaRPr lang="en-US" sz="36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sz="20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Kang </a:t>
            </a: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et al., </a:t>
            </a:r>
            <a:r>
              <a:rPr lang="en-US" sz="20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2016</a:t>
            </a:r>
          </a:p>
          <a:p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20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20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20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18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2" b="1409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2868" y="843677"/>
            <a:ext cx="4177862" cy="3416320"/>
          </a:xfrm>
          <a:prstGeom prst="rect">
            <a:avLst/>
          </a:prstGeom>
          <a:solidFill>
            <a:srgbClr val="CB7973">
              <a:alpha val="89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charset="0"/>
                <a:ea typeface="Arial" charset="0"/>
                <a:cs typeface="Arial" charset="0"/>
              </a:rPr>
              <a:t>Leveraging the Body as a Platform for </a:t>
            </a:r>
            <a:r>
              <a:rPr lang="en-US" sz="5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Inquiry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2868" y="5095059"/>
            <a:ext cx="4177862" cy="1077218"/>
          </a:xfrm>
          <a:prstGeom prst="rect">
            <a:avLst/>
          </a:prstGeom>
          <a:solidFill>
            <a:schemeClr val="bg1">
              <a:alpha val="91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Embodied Learning Approach (Lee, 2015)</a:t>
            </a: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90967" y="181958"/>
            <a:ext cx="4177862" cy="3170099"/>
          </a:xfrm>
          <a:prstGeom prst="rect">
            <a:avLst/>
          </a:prstGeom>
          <a:solidFill>
            <a:srgbClr val="CB7973">
              <a:alpha val="89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charset="0"/>
                <a:ea typeface="Arial" charset="0"/>
                <a:cs typeface="Arial" charset="0"/>
              </a:rPr>
              <a:t>Enable kids to ask questions, </a:t>
            </a:r>
            <a:r>
              <a:rPr lang="en-US" sz="4000" dirty="0">
                <a:latin typeface="Arial" charset="0"/>
                <a:ea typeface="Arial" charset="0"/>
                <a:cs typeface="Arial" charset="0"/>
              </a:rPr>
              <a:t>collect &amp; analyze data, &amp;</a:t>
            </a:r>
          </a:p>
          <a:p>
            <a:r>
              <a:rPr lang="en-US" sz="4000" dirty="0" smtClean="0">
                <a:latin typeface="Arial" charset="0"/>
                <a:ea typeface="Arial" charset="0"/>
                <a:cs typeface="Arial" charset="0"/>
              </a:rPr>
              <a:t>make claims</a:t>
            </a:r>
            <a:endParaRPr lang="en-US" sz="40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966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2093</TotalTime>
  <Words>2462</Words>
  <Application>Microsoft Macintosh PowerPoint</Application>
  <PresentationFormat>Widescreen</PresentationFormat>
  <Paragraphs>397</Paragraphs>
  <Slides>39</Slides>
  <Notes>39</Notes>
  <HiddenSlides>1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Calibri</vt:lpstr>
      <vt:lpstr>Calibri Light</vt:lpstr>
      <vt:lpstr>Mangal</vt:lpstr>
      <vt:lpstr>Nexa Rust Sans Book</vt:lpstr>
      <vt:lpstr>Segoe UI</vt:lpstr>
      <vt:lpstr>Times New Roman</vt:lpstr>
      <vt:lpstr>Arial</vt:lpstr>
      <vt:lpstr>Office Theme</vt:lpstr>
      <vt:lpstr>Scaffolding  Wearable-Based Scientific Inquiry for Early Learners</vt:lpstr>
      <vt:lpstr>Wearable-Based Inquiry (WBI)</vt:lpstr>
      <vt:lpstr>Supporting Early Learners</vt:lpstr>
      <vt:lpstr>Scaffolding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Iterative Process of Developing Scaffolds</vt:lpstr>
      <vt:lpstr>Iterative Process of Developing Scaffolds</vt:lpstr>
      <vt:lpstr>Iterative Process of Developing Scaffolds</vt:lpstr>
      <vt:lpstr>Iterative Process of Developing Scaffolds</vt:lpstr>
      <vt:lpstr>PowerPoint Presentation</vt:lpstr>
      <vt:lpstr>PowerPoint Presentation</vt:lpstr>
      <vt:lpstr>Day 1: Play and Discovery</vt:lpstr>
      <vt:lpstr>Day 2: Exploring Physical Activities</vt:lpstr>
      <vt:lpstr>Day 3: Science Experiments</vt:lpstr>
      <vt:lpstr>Day 4: Presentations</vt:lpstr>
      <vt:lpstr>Life Relevant Scientific Inquiry</vt:lpstr>
      <vt:lpstr>PowerPoint Presentation</vt:lpstr>
      <vt:lpstr>Data Collection &amp; Case Studies </vt:lpstr>
      <vt:lpstr>PowerPoint Presentation</vt:lpstr>
      <vt:lpstr>PowerPoint Presentation</vt:lpstr>
      <vt:lpstr>PowerPoint Presentation</vt:lpstr>
      <vt:lpstr>Year 2 Scaffolds</vt:lpstr>
      <vt:lpstr>PowerPoint Presentation</vt:lpstr>
      <vt:lpstr>PowerPoint Presentation</vt:lpstr>
      <vt:lpstr>PowerPoint Presentation</vt:lpstr>
      <vt:lpstr>PowerPoint Presentation</vt:lpstr>
      <vt:lpstr>First-Grade Three-Panel Worksheet</vt:lpstr>
      <vt:lpstr>PowerPoint Presentation</vt:lpstr>
      <vt:lpstr>Visual Repository of Experiment Results</vt:lpstr>
      <vt:lpstr>PowerPoint Presentation</vt:lpstr>
      <vt:lpstr>Year 2 Scaffolds</vt:lpstr>
      <vt:lpstr>Future Research</vt:lpstr>
      <vt:lpstr>The BodyVis Team</vt:lpstr>
      <vt:lpstr>PowerPoint Presentation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Scaffolding to Increase Agency among Early Learners Conducting Wearable-Based Scientific Inquiry</dc:title>
  <dc:creator>Virginia Leigh Byrne</dc:creator>
  <cp:lastModifiedBy>Virginia Leigh Byrne</cp:lastModifiedBy>
  <cp:revision>248</cp:revision>
  <cp:lastPrinted>2018-04-12T17:08:45Z</cp:lastPrinted>
  <dcterms:created xsi:type="dcterms:W3CDTF">2018-03-27T18:10:26Z</dcterms:created>
  <dcterms:modified xsi:type="dcterms:W3CDTF">2018-06-25T22:20:06Z</dcterms:modified>
</cp:coreProperties>
</file>