
<file path=[Content_Types].xml><?xml version="1.0" encoding="utf-8"?>
<Types xmlns="http://schemas.openxmlformats.org/package/2006/content-types">
  <Default Extension="xml" ContentType="application/xml"/>
  <Default Extension="JPG" ContentType="image/jpeg"/>
  <Default Extension="tiff" ContentType="image/tiff"/>
  <Default Extension="mp4" ContentType="video/mp4"/>
  <Default Extension="jpeg" ContentType="image/jpeg"/>
  <Default Extension="rels" ContentType="application/vnd.openxmlformats-package.relationships+xml"/>
  <Default Extension="mov" ContentType="video/quicktime"/>
  <Default Extension="gif" ContentType="image/gif"/>
  <Default Extension="png" ContentType="image/png"/>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6"/>
  </p:notesMasterIdLst>
  <p:handoutMasterIdLst>
    <p:handoutMasterId r:id="rId37"/>
  </p:handoutMasterIdLst>
  <p:sldIdLst>
    <p:sldId id="256" r:id="rId2"/>
    <p:sldId id="257" r:id="rId3"/>
    <p:sldId id="259" r:id="rId4"/>
    <p:sldId id="331" r:id="rId5"/>
    <p:sldId id="265" r:id="rId6"/>
    <p:sldId id="269" r:id="rId7"/>
    <p:sldId id="267" r:id="rId8"/>
    <p:sldId id="311" r:id="rId9"/>
    <p:sldId id="260" r:id="rId10"/>
    <p:sldId id="326" r:id="rId11"/>
    <p:sldId id="333" r:id="rId12"/>
    <p:sldId id="334" r:id="rId13"/>
    <p:sldId id="335" r:id="rId14"/>
    <p:sldId id="312" r:id="rId15"/>
    <p:sldId id="275" r:id="rId16"/>
    <p:sldId id="277" r:id="rId17"/>
    <p:sldId id="278" r:id="rId18"/>
    <p:sldId id="279" r:id="rId19"/>
    <p:sldId id="280" r:id="rId20"/>
    <p:sldId id="272" r:id="rId21"/>
    <p:sldId id="281" r:id="rId22"/>
    <p:sldId id="327" r:id="rId23"/>
    <p:sldId id="284" r:id="rId24"/>
    <p:sldId id="310" r:id="rId25"/>
    <p:sldId id="324" r:id="rId26"/>
    <p:sldId id="328" r:id="rId27"/>
    <p:sldId id="319" r:id="rId28"/>
    <p:sldId id="317" r:id="rId29"/>
    <p:sldId id="303" r:id="rId30"/>
    <p:sldId id="336" r:id="rId31"/>
    <p:sldId id="329" r:id="rId32"/>
    <p:sldId id="330" r:id="rId33"/>
    <p:sldId id="304" r:id="rId34"/>
    <p:sldId id="30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Final" id="{BC3E1073-AC81-424F-8574-EA3A2119D229}">
          <p14:sldIdLst>
            <p14:sldId id="256"/>
            <p14:sldId id="257"/>
            <p14:sldId id="259"/>
            <p14:sldId id="331"/>
            <p14:sldId id="265"/>
            <p14:sldId id="269"/>
            <p14:sldId id="267"/>
            <p14:sldId id="311"/>
            <p14:sldId id="260"/>
            <p14:sldId id="326"/>
            <p14:sldId id="333"/>
            <p14:sldId id="334"/>
            <p14:sldId id="335"/>
            <p14:sldId id="312"/>
            <p14:sldId id="275"/>
            <p14:sldId id="277"/>
            <p14:sldId id="278"/>
            <p14:sldId id="279"/>
            <p14:sldId id="280"/>
            <p14:sldId id="272"/>
            <p14:sldId id="281"/>
            <p14:sldId id="327"/>
            <p14:sldId id="284"/>
            <p14:sldId id="310"/>
            <p14:sldId id="324"/>
            <p14:sldId id="328"/>
            <p14:sldId id="319"/>
            <p14:sldId id="317"/>
            <p14:sldId id="303"/>
            <p14:sldId id="336"/>
            <p14:sldId id="329"/>
            <p14:sldId id="330"/>
            <p14:sldId id="304"/>
            <p14:sldId id="305"/>
          </p14:sldIdLst>
        </p14:section>
        <p14:section name="Old" id="{4BD55EF7-82BA-7040-8E1B-D64718AC02D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B7973"/>
    <a:srgbClr val="A1C8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86"/>
    <p:restoredTop sz="70190" autoAdjust="0"/>
  </p:normalViewPr>
  <p:slideViewPr>
    <p:cSldViewPr snapToGrid="0" snapToObjects="1">
      <p:cViewPr>
        <p:scale>
          <a:sx n="81" d="100"/>
          <a:sy n="81" d="100"/>
        </p:scale>
        <p:origin x="352" y="-632"/>
      </p:cViewPr>
      <p:guideLst/>
    </p:cSldViewPr>
  </p:slideViewPr>
  <p:notesTextViewPr>
    <p:cViewPr>
      <p:scale>
        <a:sx n="1" d="1"/>
        <a:sy n="1" d="1"/>
      </p:scale>
      <p:origin x="0" y="0"/>
    </p:cViewPr>
  </p:notesTextViewPr>
  <p:sorterViewPr>
    <p:cViewPr>
      <p:scale>
        <a:sx n="48" d="100"/>
        <a:sy n="48" d="100"/>
      </p:scale>
      <p:origin x="0" y="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notesMaster" Target="notesMasters/notes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handoutMaster" Target="handoutMasters/handoutMaster1.xml"/><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5EAA91-B298-7744-90F8-820992685607}" type="datetimeFigureOut">
              <a:rPr lang="en-US" smtClean="0"/>
              <a:t>4/13/18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4BF47AA-3061-5F4F-9CE8-AF4D5FA7BA0F}" type="slidenum">
              <a:rPr lang="en-US" smtClean="0"/>
              <a:t>‹#›</a:t>
            </a:fld>
            <a:endParaRPr lang="en-US"/>
          </a:p>
        </p:txBody>
      </p:sp>
    </p:spTree>
    <p:extLst>
      <p:ext uri="{BB962C8B-B14F-4D97-AF65-F5344CB8AC3E}">
        <p14:creationId xmlns:p14="http://schemas.microsoft.com/office/powerpoint/2010/main" val="7498961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3721AE-6EAA-C645-B042-5C0224B2F75C}" type="datetimeFigureOut">
              <a:rPr lang="en-US" smtClean="0"/>
              <a:t>4/13/18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348BAA-2B1B-D644-8A92-02C056C72181}" type="slidenum">
              <a:rPr lang="en-US" smtClean="0"/>
              <a:t>‹#›</a:t>
            </a:fld>
            <a:endParaRPr lang="en-US"/>
          </a:p>
        </p:txBody>
      </p:sp>
    </p:spTree>
    <p:extLst>
      <p:ext uri="{BB962C8B-B14F-4D97-AF65-F5344CB8AC3E}">
        <p14:creationId xmlns:p14="http://schemas.microsoft.com/office/powerpoint/2010/main" val="263518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1</a:t>
            </a:fld>
            <a:endParaRPr lang="en-US"/>
          </a:p>
        </p:txBody>
      </p:sp>
    </p:spTree>
    <p:extLst>
      <p:ext uri="{BB962C8B-B14F-4D97-AF65-F5344CB8AC3E}">
        <p14:creationId xmlns:p14="http://schemas.microsoft.com/office/powerpoint/2010/main" val="3953137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Prior research</a:t>
            </a:r>
            <a:r>
              <a:rPr lang="en-US" baseline="0" dirty="0" smtClean="0"/>
              <a:t> has shown that upper elementary &amp;  middle </a:t>
            </a:r>
            <a:r>
              <a:rPr lang="en-US" sz="1200" kern="1200" dirty="0" smtClean="0">
                <a:solidFill>
                  <a:schemeClr val="tx1"/>
                </a:solidFill>
                <a:effectLst/>
                <a:latin typeface="+mn-lt"/>
                <a:ea typeface="+mn-ea"/>
                <a:cs typeface="+mn-cs"/>
              </a:rPr>
              <a:t>school learners, equipped with wearable sensors (e.g., heart rate monitors), can design and conduct life-relevant experiments with their own bodies and within school routines.</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This is</a:t>
            </a:r>
            <a:r>
              <a:rPr lang="en-US" sz="1200" kern="1200" baseline="0" dirty="0" smtClean="0">
                <a:solidFill>
                  <a:schemeClr val="tx1"/>
                </a:solidFill>
                <a:effectLst/>
                <a:latin typeface="+mn-lt"/>
                <a:ea typeface="+mn-ea"/>
                <a:cs typeface="+mn-cs"/>
              </a:rPr>
              <a:t> an opportunity for both math and science learning.</a:t>
            </a:r>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3348BAA-2B1B-D644-8A92-02C056C72181}" type="slidenum">
              <a:rPr lang="en-US" smtClean="0"/>
              <a:t>2</a:t>
            </a:fld>
            <a:endParaRPr lang="en-US"/>
          </a:p>
        </p:txBody>
      </p:sp>
    </p:spTree>
    <p:extLst>
      <p:ext uri="{BB962C8B-B14F-4D97-AF65-F5344CB8AC3E}">
        <p14:creationId xmlns:p14="http://schemas.microsoft.com/office/powerpoint/2010/main" val="838586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Knowing </a:t>
            </a:r>
            <a:r>
              <a:rPr lang="en-US" baseline="0" dirty="0" smtClean="0"/>
              <a:t>that </a:t>
            </a:r>
            <a:r>
              <a:rPr lang="en-US" baseline="0" dirty="0" smtClean="0"/>
              <a:t>middle schoolers </a:t>
            </a:r>
            <a:r>
              <a:rPr lang="en-US" baseline="0" dirty="0" smtClean="0"/>
              <a:t>can conduct life-relevant </a:t>
            </a:r>
            <a:r>
              <a:rPr lang="en-US" baseline="0" dirty="0" smtClean="0"/>
              <a:t>WBI  projects</a:t>
            </a:r>
            <a:r>
              <a:rPr lang="en-US" baseline="0" dirty="0" smtClean="0"/>
              <a:t>, our work </a:t>
            </a:r>
            <a:r>
              <a:rPr lang="mr-IN" baseline="0" dirty="0" smtClean="0"/>
              <a:t>–</a:t>
            </a:r>
            <a:r>
              <a:rPr lang="en-US" baseline="0" dirty="0" smtClean="0"/>
              <a:t> brings WBI to early learners (</a:t>
            </a:r>
            <a:r>
              <a:rPr lang="en-US" sz="1200" kern="1200" baseline="0" dirty="0" smtClean="0">
                <a:solidFill>
                  <a:schemeClr val="tx1"/>
                </a:solidFill>
                <a:effectLst/>
                <a:latin typeface="+mn-lt"/>
                <a:ea typeface="+mn-ea"/>
                <a:cs typeface="+mn-cs"/>
              </a:rPr>
              <a:t>between 1</a:t>
            </a:r>
            <a:r>
              <a:rPr lang="en-US" sz="1200" kern="1200" baseline="30000" dirty="0" smtClean="0">
                <a:solidFill>
                  <a:schemeClr val="tx1"/>
                </a:solidFill>
                <a:effectLst/>
                <a:latin typeface="+mn-lt"/>
                <a:ea typeface="+mn-ea"/>
                <a:cs typeface="+mn-cs"/>
              </a:rPr>
              <a:t>st</a:t>
            </a:r>
            <a:r>
              <a:rPr lang="en-US" sz="1200" kern="1200" baseline="0" dirty="0" smtClean="0">
                <a:solidFill>
                  <a:schemeClr val="tx1"/>
                </a:solidFill>
                <a:effectLst/>
                <a:latin typeface="+mn-lt"/>
                <a:ea typeface="+mn-ea"/>
                <a:cs typeface="+mn-cs"/>
              </a:rPr>
              <a:t> and 4</a:t>
            </a:r>
            <a:r>
              <a:rPr lang="en-US" sz="1200" kern="1200" baseline="30000" dirty="0" smtClean="0">
                <a:solidFill>
                  <a:schemeClr val="tx1"/>
                </a:solidFill>
                <a:effectLst/>
                <a:latin typeface="+mn-lt"/>
                <a:ea typeface="+mn-ea"/>
                <a:cs typeface="+mn-cs"/>
              </a:rPr>
              <a:t>th</a:t>
            </a:r>
            <a:r>
              <a:rPr lang="en-US" sz="1200" kern="1200" baseline="0" dirty="0" smtClean="0">
                <a:solidFill>
                  <a:schemeClr val="tx1"/>
                </a:solidFill>
                <a:effectLst/>
                <a:latin typeface="+mn-lt"/>
                <a:ea typeface="+mn-ea"/>
                <a:cs typeface="+mn-cs"/>
              </a:rPr>
              <a:t> graders). </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When</a:t>
            </a:r>
            <a:r>
              <a:rPr lang="en-US" sz="1200" kern="1200" baseline="0" dirty="0" smtClean="0">
                <a:solidFill>
                  <a:schemeClr val="tx1"/>
                </a:solidFill>
                <a:effectLst/>
                <a:latin typeface="+mn-lt"/>
                <a:ea typeface="+mn-ea"/>
                <a:cs typeface="+mn-cs"/>
              </a:rPr>
              <a:t> we reviewed the literature, we found </a:t>
            </a:r>
            <a:r>
              <a:rPr lang="en-US" sz="1200" kern="1200" dirty="0" smtClean="0">
                <a:solidFill>
                  <a:schemeClr val="tx1"/>
                </a:solidFill>
                <a:effectLst/>
                <a:latin typeface="+mn-lt"/>
                <a:ea typeface="+mn-ea"/>
                <a:cs typeface="+mn-cs"/>
              </a:rPr>
              <a:t>no prior work on how early-elementary learners engage with wearables for scientific-inquiry nor the </a:t>
            </a:r>
            <a:r>
              <a:rPr lang="en-US" sz="1200" kern="1200" dirty="0" smtClean="0">
                <a:solidFill>
                  <a:schemeClr val="tx1"/>
                </a:solidFill>
                <a:effectLst/>
                <a:latin typeface="+mn-lt"/>
                <a:ea typeface="+mn-ea"/>
                <a:cs typeface="+mn-cs"/>
              </a:rPr>
              <a:t>scaffolds </a:t>
            </a:r>
            <a:r>
              <a:rPr lang="en-US" sz="1200" kern="1200" dirty="0" smtClean="0">
                <a:solidFill>
                  <a:schemeClr val="tx1"/>
                </a:solidFill>
                <a:effectLst/>
                <a:latin typeface="+mn-lt"/>
                <a:ea typeface="+mn-ea"/>
                <a:cs typeface="+mn-cs"/>
              </a:rPr>
              <a:t>necessary to support their learning.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3348BAA-2B1B-D644-8A92-02C056C72181}" type="slidenum">
              <a:rPr lang="en-US" smtClean="0"/>
              <a:t>3</a:t>
            </a:fld>
            <a:endParaRPr lang="en-US"/>
          </a:p>
        </p:txBody>
      </p:sp>
    </p:spTree>
    <p:extLst>
      <p:ext uri="{BB962C8B-B14F-4D97-AF65-F5344CB8AC3E}">
        <p14:creationId xmlns:p14="http://schemas.microsoft.com/office/powerpoint/2010/main" val="1710556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Prior work in other contexts has shown that early learners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 struggle to </a:t>
            </a:r>
            <a:r>
              <a:rPr lang="en-US" sz="1200" kern="1200" dirty="0" smtClean="0">
                <a:solidFill>
                  <a:schemeClr val="tx1"/>
                </a:solidFill>
                <a:effectLst/>
                <a:latin typeface="+mn-lt"/>
                <a:ea typeface="+mn-ea"/>
                <a:cs typeface="+mn-cs"/>
              </a:rPr>
              <a:t>make scientific </a:t>
            </a:r>
            <a:r>
              <a:rPr lang="en-US" sz="1200" kern="1200" dirty="0" smtClean="0">
                <a:solidFill>
                  <a:schemeClr val="tx1"/>
                </a:solidFill>
                <a:effectLst/>
                <a:latin typeface="+mn-lt"/>
                <a:ea typeface="+mn-ea"/>
                <a:cs typeface="+mn-cs"/>
              </a:rPr>
              <a:t>explanations and predictions, and develop procedures. </a:t>
            </a: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en-US" sz="1200" kern="1200" baseline="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baseline="0" dirty="0" smtClean="0">
                <a:solidFill>
                  <a:schemeClr val="tx1"/>
                </a:solidFill>
                <a:effectLst/>
                <a:latin typeface="+mn-lt"/>
                <a:ea typeface="+mn-ea"/>
                <a:cs typeface="+mn-cs"/>
              </a:rPr>
              <a:t>Despite the gap in the literature – we believe that WBI can work for early learners with developmentally-appropriate scaffolds</a:t>
            </a: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en-US" sz="1200" kern="1200" baseline="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1" dirty="0" smtClean="0">
                <a:latin typeface="Kayak Sans Light" charset="0"/>
                <a:ea typeface="Kayak Sans Light" charset="0"/>
                <a:cs typeface="Kayak Sans Light" charset="0"/>
              </a:rPr>
              <a:t>Scaffolding </a:t>
            </a:r>
            <a:r>
              <a:rPr lang="en-US" sz="1200" dirty="0" smtClean="0">
                <a:latin typeface="Kayak Sans Light" charset="0"/>
                <a:ea typeface="Kayak Sans Light" charset="0"/>
                <a:cs typeface="Kayak Sans Light" charset="0"/>
              </a:rPr>
              <a:t>enables learners to reach tasks they could </a:t>
            </a:r>
            <a:r>
              <a:rPr lang="en-US" sz="1200" i="1" dirty="0" smtClean="0">
                <a:latin typeface="Kayak Sans Light" charset="0"/>
                <a:ea typeface="Kayak Sans Light" charset="0"/>
                <a:cs typeface="Kayak Sans Light" charset="0"/>
              </a:rPr>
              <a:t>not</a:t>
            </a:r>
            <a:r>
              <a:rPr lang="en-US" sz="1200" dirty="0" smtClean="0">
                <a:latin typeface="Kayak Sans Light" charset="0"/>
                <a:ea typeface="Kayak Sans Light" charset="0"/>
                <a:cs typeface="Kayak Sans Light" charset="0"/>
              </a:rPr>
              <a:t> independently achieve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kern="1200" baseline="0" dirty="0" smtClean="0">
              <a:solidFill>
                <a:schemeClr val="tx1"/>
              </a:solidFill>
              <a:effectLst/>
              <a:latin typeface="Kayak Sans Light" charset="0"/>
              <a:ea typeface="Kayak Sans Light" charset="0"/>
              <a:cs typeface="Kayak Sans Light"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In this study</a:t>
            </a:r>
            <a:r>
              <a:rPr lang="en-US" sz="1200" kern="1200" baseline="0" dirty="0" smtClean="0">
                <a:solidFill>
                  <a:schemeClr val="tx1"/>
                </a:solidFill>
                <a:effectLst/>
                <a:latin typeface="+mn-lt"/>
                <a:ea typeface="+mn-ea"/>
                <a:cs typeface="+mn-cs"/>
              </a:rPr>
              <a:t> we </a:t>
            </a:r>
            <a:r>
              <a:rPr lang="en-US" sz="1200" kern="1200" dirty="0" smtClean="0">
                <a:solidFill>
                  <a:schemeClr val="tx1"/>
                </a:solidFill>
                <a:effectLst/>
                <a:latin typeface="+mn-lt"/>
                <a:ea typeface="+mn-ea"/>
                <a:cs typeface="+mn-cs"/>
              </a:rPr>
              <a:t>designed and evaluated scaffolds that helped</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early learners conduct WBI</a:t>
            </a:r>
            <a:r>
              <a:rPr lang="en-US" sz="1200" kern="1200" baseline="0" dirty="0" smtClean="0">
                <a:solidFill>
                  <a:schemeClr val="tx1"/>
                </a:solidFill>
                <a:effectLst/>
                <a:latin typeface="+mn-lt"/>
                <a:ea typeface="+mn-ea"/>
                <a:cs typeface="+mn-cs"/>
              </a:rPr>
              <a:t> with our tools in alignment with NGSS.</a:t>
            </a:r>
            <a:endParaRPr lang="en-US" dirty="0" smtClean="0">
              <a:effectLst/>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3348BAA-2B1B-D644-8A92-02C056C72181}" type="slidenum">
              <a:rPr lang="en-US" smtClean="0"/>
              <a:t>4</a:t>
            </a:fld>
            <a:endParaRPr lang="en-US"/>
          </a:p>
        </p:txBody>
      </p:sp>
    </p:spTree>
    <p:extLst>
      <p:ext uri="{BB962C8B-B14F-4D97-AF65-F5344CB8AC3E}">
        <p14:creationId xmlns:p14="http://schemas.microsoft.com/office/powerpoint/2010/main" val="295889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Our</a:t>
            </a:r>
            <a:r>
              <a:rPr lang="en-US" baseline="0" dirty="0" smtClean="0"/>
              <a:t> two tools collect heart rate and breathing rate data </a:t>
            </a:r>
            <a:r>
              <a:rPr lang="mr-IN" baseline="0" dirty="0" smtClean="0"/>
              <a:t>–</a:t>
            </a:r>
            <a:r>
              <a:rPr lang="en-US" baseline="0" dirty="0" smtClean="0"/>
              <a:t> with a </a:t>
            </a:r>
            <a:r>
              <a:rPr lang="en-US" baseline="0" dirty="0" err="1" smtClean="0"/>
              <a:t>bioharness</a:t>
            </a:r>
            <a:r>
              <a:rPr lang="en-US" baseline="0" dirty="0" smtClean="0"/>
              <a:t> </a:t>
            </a:r>
            <a:r>
              <a:rPr lang="mr-IN" baseline="0" dirty="0" smtClean="0"/>
              <a:t>–</a:t>
            </a:r>
            <a:r>
              <a:rPr lang="en-US" baseline="0" dirty="0" smtClean="0"/>
              <a:t> that kids wear around their chest. Then, in real-time, the body data is visualized on two tools.</a:t>
            </a:r>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5</a:t>
            </a:fld>
            <a:endParaRPr lang="en-US"/>
          </a:p>
        </p:txBody>
      </p:sp>
    </p:spTree>
    <p:extLst>
      <p:ext uri="{BB962C8B-B14F-4D97-AF65-F5344CB8AC3E}">
        <p14:creationId xmlns:p14="http://schemas.microsoft.com/office/powerpoint/2010/main" val="16939296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first tools is called BODYVIS.</a:t>
            </a:r>
          </a:p>
          <a:p>
            <a:endParaRPr lang="en-US" sz="1200" kern="1200" dirty="0" smtClean="0">
              <a:solidFill>
                <a:schemeClr val="tx1"/>
              </a:solidFill>
              <a:effectLst/>
              <a:latin typeface="+mn-lt"/>
              <a:ea typeface="+mn-ea"/>
              <a:cs typeface="+mn-cs"/>
            </a:endParaRPr>
          </a:p>
          <a:p>
            <a:pPr marL="171450" indent="-171450">
              <a:buFontTx/>
              <a:buChar char="-"/>
            </a:pPr>
            <a:r>
              <a:rPr lang="en-US" sz="1200" kern="1200" baseline="0" dirty="0" smtClean="0">
                <a:solidFill>
                  <a:schemeClr val="tx1"/>
                </a:solidFill>
                <a:effectLst/>
                <a:latin typeface="+mn-lt"/>
                <a:ea typeface="+mn-ea"/>
                <a:cs typeface="+mn-cs"/>
              </a:rPr>
              <a:t>Kids wear the shirt</a:t>
            </a:r>
          </a:p>
          <a:p>
            <a:pPr marL="171450" indent="-171450">
              <a:buFontTx/>
              <a:buChar char="-"/>
            </a:pPr>
            <a:r>
              <a:rPr lang="en-US" sz="1200" kern="1200" baseline="0" dirty="0" smtClean="0">
                <a:solidFill>
                  <a:schemeClr val="tx1"/>
                </a:solidFill>
                <a:effectLst/>
                <a:latin typeface="+mn-lt"/>
                <a:ea typeface="+mn-ea"/>
                <a:cs typeface="+mn-cs"/>
              </a:rPr>
              <a:t>Shows heart rate and breathing rate data with lights</a:t>
            </a:r>
            <a:endParaRPr lang="en-US" dirty="0"/>
          </a:p>
        </p:txBody>
      </p:sp>
      <p:sp>
        <p:nvSpPr>
          <p:cNvPr id="4" name="Slide Number Placeholder 3"/>
          <p:cNvSpPr>
            <a:spLocks noGrp="1"/>
          </p:cNvSpPr>
          <p:nvPr>
            <p:ph type="sldNum" sz="quarter" idx="10"/>
          </p:nvPr>
        </p:nvSpPr>
        <p:spPr/>
        <p:txBody>
          <a:bodyPr/>
          <a:lstStyle/>
          <a:p>
            <a:fld id="{2DE14736-1DB8-D84F-89E0-D8B72A59ED21}" type="slidenum">
              <a:rPr lang="en-US" smtClean="0"/>
              <a:t>6</a:t>
            </a:fld>
            <a:endParaRPr lang="en-US"/>
          </a:p>
        </p:txBody>
      </p:sp>
    </p:spTree>
    <p:extLst>
      <p:ext uri="{BB962C8B-B14F-4D97-AF65-F5344CB8AC3E}">
        <p14:creationId xmlns:p14="http://schemas.microsoft.com/office/powerpoint/2010/main" val="2029245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second tool is called </a:t>
            </a:r>
            <a:r>
              <a:rPr lang="en-US" baseline="0" dirty="0" err="1" smtClean="0"/>
              <a:t>SharedPhys</a:t>
            </a:r>
            <a:r>
              <a:rPr lang="en-US" baseline="0" dirty="0" smtClean="0"/>
              <a:t>. </a:t>
            </a:r>
          </a:p>
          <a:p>
            <a:r>
              <a:rPr lang="en-US" dirty="0" smtClean="0"/>
              <a:t>- It is a projection of moving</a:t>
            </a:r>
            <a:r>
              <a:rPr lang="en-US" baseline="0" dirty="0" smtClean="0"/>
              <a:t> line graphs of the kids real-time heart rate data.</a:t>
            </a:r>
            <a:endParaRPr lang="en-US" dirty="0" smtClean="0"/>
          </a:p>
          <a:p>
            <a:r>
              <a:rPr lang="en-US" dirty="0" smtClean="0"/>
              <a:t>- It can detect and visualize up to 6 users</a:t>
            </a:r>
          </a:p>
          <a:p>
            <a:endParaRPr lang="en-US" dirty="0"/>
          </a:p>
        </p:txBody>
      </p:sp>
      <p:sp>
        <p:nvSpPr>
          <p:cNvPr id="4" name="Slide Number Placeholder 3"/>
          <p:cNvSpPr>
            <a:spLocks noGrp="1"/>
          </p:cNvSpPr>
          <p:nvPr>
            <p:ph type="sldNum" sz="quarter" idx="10"/>
          </p:nvPr>
        </p:nvSpPr>
        <p:spPr/>
        <p:txBody>
          <a:bodyPr/>
          <a:lstStyle/>
          <a:p>
            <a:fld id="{B7273EAD-7CCA-8842-84E4-9E3285132242}" type="slidenum">
              <a:rPr lang="en-US" smtClean="0"/>
              <a:t>7</a:t>
            </a:fld>
            <a:endParaRPr lang="en-US"/>
          </a:p>
        </p:txBody>
      </p:sp>
    </p:spTree>
    <p:extLst>
      <p:ext uri="{BB962C8B-B14F-4D97-AF65-F5344CB8AC3E}">
        <p14:creationId xmlns:p14="http://schemas.microsoft.com/office/powerpoint/2010/main" val="672063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live-sensing and</a:t>
            </a:r>
            <a:r>
              <a:rPr lang="en-US" baseline="0" dirty="0" smtClean="0"/>
              <a:t> visualizing</a:t>
            </a:r>
            <a:r>
              <a:rPr lang="en-US" dirty="0" smtClean="0"/>
              <a:t> technology</a:t>
            </a:r>
            <a:r>
              <a:rPr lang="en-US" baseline="0" dirty="0" smtClean="0"/>
              <a:t> tools are awesome </a:t>
            </a:r>
          </a:p>
          <a:p>
            <a:pPr marL="171450" indent="-171450">
              <a:buFontTx/>
              <a:buChar char="-"/>
            </a:pPr>
            <a:r>
              <a:rPr lang="en-US" baseline="0" dirty="0" smtClean="0"/>
              <a:t>They leverage the body as a platform for inquiry</a:t>
            </a:r>
          </a:p>
          <a:p>
            <a:pPr marL="171450" indent="-171450">
              <a:buFontTx/>
              <a:buChar char="-"/>
            </a:pPr>
            <a:r>
              <a:rPr lang="en-US" baseline="0" dirty="0" smtClean="0"/>
              <a:t>Enabling kids to ask question, collect and analyze data, and make claims</a:t>
            </a:r>
          </a:p>
          <a:p>
            <a:pPr marL="171450" indent="-171450">
              <a:buFontTx/>
              <a:buChar cha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We </a:t>
            </a:r>
            <a:r>
              <a:rPr lang="en-US" sz="1200" kern="1200" dirty="0" smtClean="0">
                <a:solidFill>
                  <a:schemeClr val="tx1"/>
                </a:solidFill>
                <a:effectLst/>
                <a:latin typeface="+mn-lt"/>
                <a:ea typeface="+mn-ea"/>
                <a:cs typeface="+mn-cs"/>
              </a:rPr>
              <a:t>adopt</a:t>
            </a:r>
            <a:r>
              <a:rPr lang="en-US" sz="1200" kern="1200" baseline="0" dirty="0" smtClean="0">
                <a:solidFill>
                  <a:schemeClr val="tx1"/>
                </a:solidFill>
                <a:effectLst/>
                <a:latin typeface="+mn-lt"/>
                <a:ea typeface="+mn-ea"/>
                <a:cs typeface="+mn-cs"/>
              </a:rPr>
              <a:t> an</a:t>
            </a:r>
            <a:r>
              <a:rPr lang="en-US" sz="1200" kern="1200" dirty="0" smtClean="0">
                <a:solidFill>
                  <a:schemeClr val="tx1"/>
                </a:solidFill>
                <a:effectLst/>
                <a:latin typeface="+mn-lt"/>
                <a:ea typeface="+mn-ea"/>
                <a:cs typeface="+mn-cs"/>
              </a:rPr>
              <a:t> embodied approach that</a:t>
            </a:r>
            <a:r>
              <a:rPr lang="en-US" sz="1200" kern="1200" baseline="0" dirty="0" smtClean="0">
                <a:solidFill>
                  <a:schemeClr val="tx1"/>
                </a:solidFill>
                <a:effectLst/>
                <a:latin typeface="+mn-lt"/>
                <a:ea typeface="+mn-ea"/>
                <a:cs typeface="+mn-cs"/>
              </a:rPr>
              <a:t> links kids’ </a:t>
            </a:r>
            <a:r>
              <a:rPr lang="en-US" sz="1200" kern="1200" dirty="0" smtClean="0">
                <a:solidFill>
                  <a:schemeClr val="tx1"/>
                </a:solidFill>
                <a:effectLst/>
                <a:latin typeface="+mn-lt"/>
                <a:ea typeface="+mn-ea"/>
                <a:cs typeface="+mn-cs"/>
              </a:rPr>
              <a:t>body </a:t>
            </a:r>
            <a:r>
              <a:rPr lang="en-US" sz="1200" kern="1200" dirty="0" smtClean="0">
                <a:solidFill>
                  <a:schemeClr val="tx1"/>
                </a:solidFill>
                <a:effectLst/>
                <a:latin typeface="+mn-lt"/>
                <a:ea typeface="+mn-ea"/>
                <a:cs typeface="+mn-cs"/>
              </a:rPr>
              <a:t>and mathematic learning to their </a:t>
            </a:r>
            <a:r>
              <a:rPr lang="en-US" sz="1200" kern="1200" dirty="0" smtClean="0">
                <a:solidFill>
                  <a:schemeClr val="tx1"/>
                </a:solidFill>
                <a:effectLst/>
                <a:latin typeface="+mn-lt"/>
                <a:ea typeface="+mn-ea"/>
                <a:cs typeface="+mn-cs"/>
              </a:rPr>
              <a:t>everyday</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movement</a:t>
            </a:r>
            <a:r>
              <a:rPr lang="en-US" sz="1200" kern="1200" dirty="0" smtClean="0">
                <a:solidFill>
                  <a:schemeClr val="tx1"/>
                </a:solidFill>
                <a:effectLst/>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DE14736-1DB8-D84F-89E0-D8B72A59ED21}" type="slidenum">
              <a:rPr lang="en-US" smtClean="0"/>
              <a:t>8</a:t>
            </a:fld>
            <a:endParaRPr lang="en-US"/>
          </a:p>
        </p:txBody>
      </p:sp>
    </p:spTree>
    <p:extLst>
      <p:ext uri="{BB962C8B-B14F-4D97-AF65-F5344CB8AC3E}">
        <p14:creationId xmlns:p14="http://schemas.microsoft.com/office/powerpoint/2010/main" val="1313917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 have two primary </a:t>
            </a:r>
            <a:r>
              <a:rPr lang="en-US" sz="1200" kern="1200" dirty="0">
                <a:solidFill>
                  <a:schemeClr val="tx1"/>
                </a:solidFill>
                <a:effectLst/>
                <a:latin typeface="+mn-lt"/>
                <a:ea typeface="+mn-ea"/>
                <a:cs typeface="+mn-cs"/>
              </a:rPr>
              <a:t>research </a:t>
            </a:r>
            <a:r>
              <a:rPr lang="en-US" sz="1200" kern="1200" dirty="0" smtClean="0">
                <a:solidFill>
                  <a:schemeClr val="tx1"/>
                </a:solidFill>
                <a:effectLst/>
                <a:latin typeface="+mn-lt"/>
                <a:ea typeface="+mn-ea"/>
                <a:cs typeface="+mn-cs"/>
              </a:rPr>
              <a:t>questions;:</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effectLst/>
                <a:latin typeface="+mn-lt"/>
                <a:ea typeface="+mn-ea"/>
                <a:cs typeface="+mn-cs"/>
              </a:rPr>
              <a:t>(1)</a:t>
            </a:r>
            <a:r>
              <a:rPr lang="en-US" sz="1200" i="1" kern="1200" baseline="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How do scaffolds impact the authenticity of children’s scientific WBI across grade levels? </a:t>
            </a:r>
            <a:endParaRPr lang="en-US" sz="1200" i="1"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effectLst/>
                <a:latin typeface="+mn-lt"/>
                <a:ea typeface="+mn-ea"/>
                <a:cs typeface="+mn-cs"/>
              </a:rPr>
              <a:t>2)</a:t>
            </a:r>
            <a:r>
              <a:rPr lang="en-US" sz="1200" i="1" kern="1200" baseline="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How </a:t>
            </a:r>
            <a:r>
              <a:rPr lang="en-US" sz="1200" i="1" kern="1200" dirty="0" smtClean="0">
                <a:solidFill>
                  <a:schemeClr val="tx1"/>
                </a:solidFill>
                <a:effectLst/>
                <a:latin typeface="+mn-lt"/>
                <a:ea typeface="+mn-ea"/>
                <a:cs typeface="+mn-cs"/>
              </a:rPr>
              <a:t>can we design multi-dimensional scaffolds for WBI that integrates technology tools, peers, facilitators, and paper-based materials?</a:t>
            </a:r>
            <a:r>
              <a:rPr lang="en-US" dirty="0" smtClean="0">
                <a:effectLst/>
              </a:rPr>
              <a:t> </a:t>
            </a:r>
          </a:p>
        </p:txBody>
      </p:sp>
      <p:sp>
        <p:nvSpPr>
          <p:cNvPr id="4" name="Slide Number Placeholder 3"/>
          <p:cNvSpPr>
            <a:spLocks noGrp="1"/>
          </p:cNvSpPr>
          <p:nvPr>
            <p:ph type="sldNum" sz="quarter" idx="10"/>
          </p:nvPr>
        </p:nvSpPr>
        <p:spPr/>
        <p:txBody>
          <a:bodyPr/>
          <a:lstStyle/>
          <a:p>
            <a:fld id="{B3348BAA-2B1B-D644-8A92-02C056C72181}" type="slidenum">
              <a:rPr lang="en-US" smtClean="0"/>
              <a:t>9</a:t>
            </a:fld>
            <a:endParaRPr lang="en-US"/>
          </a:p>
        </p:txBody>
      </p:sp>
    </p:spTree>
    <p:extLst>
      <p:ext uri="{BB962C8B-B14F-4D97-AF65-F5344CB8AC3E}">
        <p14:creationId xmlns:p14="http://schemas.microsoft.com/office/powerpoint/2010/main" val="1268586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Our scaffolds</a:t>
            </a:r>
            <a:r>
              <a:rPr lang="en-US" sz="1200" kern="1200" baseline="0" dirty="0" smtClean="0">
                <a:solidFill>
                  <a:schemeClr val="tx1"/>
                </a:solidFill>
                <a:effectLst/>
                <a:latin typeface="+mn-lt"/>
                <a:ea typeface="+mn-ea"/>
                <a:cs typeface="+mn-cs"/>
              </a:rPr>
              <a:t> were designed through an</a:t>
            </a:r>
            <a:r>
              <a:rPr lang="en-US" sz="1200" kern="1200" dirty="0" smtClean="0">
                <a:solidFill>
                  <a:schemeClr val="tx1"/>
                </a:solidFill>
                <a:effectLst/>
                <a:latin typeface="+mn-lt"/>
                <a:ea typeface="+mn-ea"/>
                <a:cs typeface="+mn-cs"/>
              </a:rPr>
              <a:t> iterative</a:t>
            </a:r>
            <a:r>
              <a:rPr lang="en-US" sz="1200" kern="1200" baseline="0" dirty="0" smtClean="0">
                <a:solidFill>
                  <a:schemeClr val="tx1"/>
                </a:solidFill>
                <a:effectLst/>
                <a:latin typeface="+mn-lt"/>
                <a:ea typeface="+mn-ea"/>
                <a:cs typeface="+mn-cs"/>
              </a:rPr>
              <a:t> process: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 YEAR 1,</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We </a:t>
            </a:r>
            <a:r>
              <a:rPr lang="en-US" sz="1200" kern="1200" dirty="0">
                <a:solidFill>
                  <a:schemeClr val="tx1"/>
                </a:solidFill>
                <a:effectLst/>
                <a:latin typeface="+mn-lt"/>
                <a:ea typeface="+mn-ea"/>
                <a:cs typeface="+mn-cs"/>
              </a:rPr>
              <a:t>designed the initial </a:t>
            </a:r>
            <a:r>
              <a:rPr lang="en-US" sz="1200" kern="1200" dirty="0" smtClean="0">
                <a:solidFill>
                  <a:schemeClr val="tx1"/>
                </a:solidFill>
                <a:effectLst/>
                <a:latin typeface="+mn-lt"/>
                <a:ea typeface="+mn-ea"/>
                <a:cs typeface="+mn-cs"/>
              </a:rPr>
              <a:t>activities</a:t>
            </a:r>
            <a:r>
              <a:rPr lang="en-US" sz="1200" kern="1200" baseline="0" dirty="0" smtClean="0">
                <a:solidFill>
                  <a:schemeClr val="tx1"/>
                </a:solidFill>
                <a:effectLst/>
                <a:latin typeface="+mn-lt"/>
                <a:ea typeface="+mn-ea"/>
                <a:cs typeface="+mn-cs"/>
              </a:rPr>
              <a:t> and </a:t>
            </a:r>
            <a:r>
              <a:rPr lang="en-US" sz="1200" kern="1200" dirty="0" smtClean="0">
                <a:solidFill>
                  <a:schemeClr val="tx1"/>
                </a:solidFill>
                <a:effectLst/>
                <a:latin typeface="+mn-lt"/>
                <a:ea typeface="+mn-ea"/>
                <a:cs typeface="+mn-cs"/>
              </a:rPr>
              <a:t>materials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based </a:t>
            </a:r>
            <a:r>
              <a:rPr lang="en-US" sz="1200" kern="1200" dirty="0" smtClean="0">
                <a:solidFill>
                  <a:schemeClr val="tx1"/>
                </a:solidFill>
                <a:effectLst/>
                <a:latin typeface="+mn-lt"/>
                <a:ea typeface="+mn-ea"/>
                <a:cs typeface="+mn-cs"/>
              </a:rPr>
              <a:t>on the</a:t>
            </a:r>
            <a:r>
              <a:rPr lang="en-US" sz="1200" kern="1200" baseline="0" dirty="0" smtClean="0">
                <a:solidFill>
                  <a:schemeClr val="tx1"/>
                </a:solidFill>
                <a:effectLst/>
                <a:latin typeface="+mn-lt"/>
                <a:ea typeface="+mn-ea"/>
                <a:cs typeface="+mn-cs"/>
              </a:rPr>
              <a:t> NGSS and a co-design sessions with our teacher partners and children. </a:t>
            </a: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C</a:t>
            </a:r>
            <a:r>
              <a:rPr lang="en-US" sz="1200" kern="1200" dirty="0" smtClean="0">
                <a:solidFill>
                  <a:schemeClr val="tx1"/>
                </a:solidFill>
                <a:effectLst/>
                <a:latin typeface="+mn-lt"/>
                <a:ea typeface="+mn-ea"/>
                <a:cs typeface="+mn-cs"/>
              </a:rPr>
              <a:t>o-design </a:t>
            </a:r>
            <a:r>
              <a:rPr lang="en-US" sz="1200" kern="1200" dirty="0" smtClean="0">
                <a:solidFill>
                  <a:schemeClr val="tx1"/>
                </a:solidFill>
                <a:effectLst/>
                <a:latin typeface="+mn-lt"/>
                <a:ea typeface="+mn-ea"/>
                <a:cs typeface="+mn-cs"/>
              </a:rPr>
              <a:t>is a design method where designers and </a:t>
            </a:r>
            <a:r>
              <a:rPr lang="en-US" sz="1200" kern="1200" dirty="0" smtClean="0">
                <a:solidFill>
                  <a:schemeClr val="tx1"/>
                </a:solidFill>
                <a:effectLst/>
                <a:latin typeface="+mn-lt"/>
                <a:ea typeface="+mn-ea"/>
                <a:cs typeface="+mn-cs"/>
              </a:rPr>
              <a:t>users </a:t>
            </a:r>
            <a:r>
              <a:rPr lang="en-US" sz="1200" kern="1200" dirty="0" smtClean="0">
                <a:solidFill>
                  <a:schemeClr val="tx1"/>
                </a:solidFill>
                <a:effectLst/>
                <a:latin typeface="+mn-lt"/>
                <a:ea typeface="+mn-ea"/>
                <a:cs typeface="+mn-cs"/>
              </a:rPr>
              <a:t>of a product collaborate together to design early prototypes and criteria for a product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3348BAA-2B1B-D644-8A92-02C056C72181}" type="slidenum">
              <a:rPr lang="en-US" smtClean="0"/>
              <a:t>10</a:t>
            </a:fld>
            <a:endParaRPr lang="en-US"/>
          </a:p>
        </p:txBody>
      </p:sp>
    </p:spTree>
    <p:extLst>
      <p:ext uri="{BB962C8B-B14F-4D97-AF65-F5344CB8AC3E}">
        <p14:creationId xmlns:p14="http://schemas.microsoft.com/office/powerpoint/2010/main" val="1849325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3348BAA-2B1B-D644-8A92-02C056C72181}" type="slidenum">
              <a:rPr lang="en-US" smtClean="0"/>
              <a:t>11</a:t>
            </a:fld>
            <a:endParaRPr lang="en-US"/>
          </a:p>
        </p:txBody>
      </p:sp>
    </p:spTree>
    <p:extLst>
      <p:ext uri="{BB962C8B-B14F-4D97-AF65-F5344CB8AC3E}">
        <p14:creationId xmlns:p14="http://schemas.microsoft.com/office/powerpoint/2010/main" val="857134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After our first deployment: We reviewed our data and hypothesized why some groups were able to achieve authentic </a:t>
            </a:r>
            <a:r>
              <a:rPr lang="en-US" sz="1200" kern="1200" baseline="0" dirty="0" smtClean="0">
                <a:solidFill>
                  <a:schemeClr val="tx1"/>
                </a:solidFill>
                <a:effectLst/>
                <a:latin typeface="+mn-lt"/>
                <a:ea typeface="+mn-ea"/>
                <a:cs typeface="+mn-cs"/>
              </a:rPr>
              <a:t>WBI projects</a:t>
            </a:r>
            <a:r>
              <a:rPr lang="en-US" sz="1200" kern="1200" baseline="0" dirty="0" smtClean="0">
                <a:solidFill>
                  <a:schemeClr val="tx1"/>
                </a:solidFill>
                <a:effectLst/>
                <a:latin typeface="+mn-lt"/>
                <a:ea typeface="+mn-ea"/>
                <a:cs typeface="+mn-cs"/>
              </a:rPr>
              <a:t>, while others weren’t. We conducted a literature review related to these hypothesis and brought what we found to another co-</a:t>
            </a:r>
            <a:r>
              <a:rPr lang="en-US" sz="1200" kern="1200" dirty="0" smtClean="0">
                <a:solidFill>
                  <a:schemeClr val="tx1"/>
                </a:solidFill>
                <a:effectLst/>
                <a:latin typeface="+mn-lt"/>
                <a:ea typeface="+mn-ea"/>
                <a:cs typeface="+mn-cs"/>
              </a:rPr>
              <a:t>design session with the teachers.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result </a:t>
            </a:r>
            <a:r>
              <a:rPr lang="en-US" sz="1200" kern="1200" dirty="0" smtClean="0">
                <a:solidFill>
                  <a:schemeClr val="tx1"/>
                </a:solidFill>
                <a:effectLst/>
                <a:latin typeface="+mn-lt"/>
                <a:ea typeface="+mn-ea"/>
                <a:cs typeface="+mn-cs"/>
              </a:rPr>
              <a:t>was a set of </a:t>
            </a:r>
            <a:r>
              <a:rPr lang="en-US" sz="1200" kern="1200" dirty="0" smtClean="0">
                <a:solidFill>
                  <a:schemeClr val="tx1"/>
                </a:solidFill>
                <a:effectLst/>
                <a:latin typeface="+mn-lt"/>
                <a:ea typeface="+mn-ea"/>
                <a:cs typeface="+mn-cs"/>
              </a:rPr>
              <a:t>new scaffolding that was grade—specific</a:t>
            </a:r>
            <a:r>
              <a:rPr lang="en-US" sz="1200" kern="1200" baseline="0" dirty="0" smtClean="0">
                <a:solidFill>
                  <a:schemeClr val="tx1"/>
                </a:solidFill>
                <a:effectLst/>
                <a:latin typeface="+mn-lt"/>
                <a:ea typeface="+mn-ea"/>
                <a:cs typeface="+mn-cs"/>
              </a:rPr>
              <a:t>, developmentally appropriate, and aligned with the NGSS. </a:t>
            </a:r>
            <a:endParaRPr lang="en-US" sz="1200" kern="1200" dirty="0" smtClean="0">
              <a:solidFill>
                <a:schemeClr val="tx1"/>
              </a:solidFill>
              <a:effectLst/>
              <a:latin typeface="+mn-lt"/>
              <a:ea typeface="+mn-ea"/>
              <a:cs typeface="+mn-cs"/>
            </a:endParaRPr>
          </a:p>
          <a:p>
            <a:endParaRPr lang="en-US" dirty="0" smtClean="0"/>
          </a:p>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12</a:t>
            </a:fld>
            <a:endParaRPr lang="en-US"/>
          </a:p>
        </p:txBody>
      </p:sp>
    </p:spTree>
    <p:extLst>
      <p:ext uri="{BB962C8B-B14F-4D97-AF65-F5344CB8AC3E}">
        <p14:creationId xmlns:p14="http://schemas.microsoft.com/office/powerpoint/2010/main" val="10485772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3348BAA-2B1B-D644-8A92-02C056C72181}" type="slidenum">
              <a:rPr lang="en-US" smtClean="0"/>
              <a:t>13</a:t>
            </a:fld>
            <a:endParaRPr lang="en-US"/>
          </a:p>
        </p:txBody>
      </p:sp>
    </p:spTree>
    <p:extLst>
      <p:ext uri="{BB962C8B-B14F-4D97-AF65-F5344CB8AC3E}">
        <p14:creationId xmlns:p14="http://schemas.microsoft.com/office/powerpoint/2010/main" val="18779286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Our study</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We conducted four, one-hour sessions of a </a:t>
            </a:r>
            <a:r>
              <a:rPr lang="en-US" sz="1200" kern="1200" dirty="0" smtClean="0">
                <a:solidFill>
                  <a:schemeClr val="tx1"/>
                </a:solidFill>
                <a:effectLst/>
                <a:latin typeface="+mn-lt"/>
                <a:ea typeface="+mn-ea"/>
                <a:cs typeface="+mn-cs"/>
              </a:rPr>
              <a:t>WBI </a:t>
            </a:r>
            <a:r>
              <a:rPr lang="en-US" sz="1200" kern="1200" dirty="0" smtClean="0">
                <a:solidFill>
                  <a:schemeClr val="tx1"/>
                </a:solidFill>
                <a:effectLst/>
                <a:latin typeface="+mn-lt"/>
                <a:ea typeface="+mn-ea"/>
                <a:cs typeface="+mn-cs"/>
              </a:rPr>
              <a:t>program with our </a:t>
            </a:r>
            <a:r>
              <a:rPr lang="en-US" sz="1200" kern="1200" dirty="0" smtClean="0">
                <a:solidFill>
                  <a:schemeClr val="tx1"/>
                </a:solidFill>
                <a:effectLst/>
                <a:latin typeface="+mn-lt"/>
                <a:ea typeface="+mn-ea"/>
                <a:cs typeface="+mn-cs"/>
              </a:rPr>
              <a:t>2 tools </a:t>
            </a:r>
            <a:r>
              <a:rPr lang="en-US" sz="1200" kern="1200" dirty="0" smtClean="0">
                <a:solidFill>
                  <a:schemeClr val="tx1"/>
                </a:solidFill>
                <a:effectLst/>
                <a:latin typeface="+mn-lt"/>
                <a:ea typeface="+mn-ea"/>
                <a:cs typeface="+mn-cs"/>
              </a:rPr>
              <a:t>in public first-, and fourth-grade classrooms in 2016 and 2017 with the same teachers each year. </a:t>
            </a:r>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14</a:t>
            </a:fld>
            <a:endParaRPr lang="en-US"/>
          </a:p>
        </p:txBody>
      </p:sp>
    </p:spTree>
    <p:extLst>
      <p:ext uri="{BB962C8B-B14F-4D97-AF65-F5344CB8AC3E}">
        <p14:creationId xmlns:p14="http://schemas.microsoft.com/office/powerpoint/2010/main" val="11440322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a:t>
            </a:r>
            <a:r>
              <a:rPr lang="en-US" baseline="0" dirty="0" smtClean="0"/>
              <a:t> worked at a diverse public school in the DC </a:t>
            </a:r>
            <a:r>
              <a:rPr lang="en-US" baseline="0" dirty="0" smtClean="0"/>
              <a:t>area.</a:t>
            </a:r>
          </a:p>
          <a:p>
            <a:endParaRPr lang="en-US" baseline="0" dirty="0" smtClean="0"/>
          </a:p>
          <a:p>
            <a:r>
              <a:rPr lang="en-US" baseline="0" dirty="0" smtClean="0"/>
              <a:t>There </a:t>
            </a:r>
            <a:r>
              <a:rPr lang="en-US" baseline="0" dirty="0" smtClean="0"/>
              <a:t>were 45 kids each year</a:t>
            </a:r>
            <a:endParaRPr lang="en-US" dirty="0" smtClean="0"/>
          </a:p>
          <a:p>
            <a:endParaRPr lang="en-US" dirty="0" smtClean="0"/>
          </a:p>
          <a:p>
            <a:endParaRPr lang="en-US" baseline="0" dirty="0" smtClean="0"/>
          </a:p>
          <a:p>
            <a:r>
              <a:rPr lang="en-US" baseline="0" dirty="0" smtClean="0"/>
              <a:t>Transition </a:t>
            </a:r>
            <a:r>
              <a:rPr lang="mr-IN" baseline="0" dirty="0" smtClean="0"/>
              <a:t>–</a:t>
            </a:r>
            <a:r>
              <a:rPr lang="en-US" baseline="0" dirty="0" smtClean="0"/>
              <a:t> with both classrooms, we conducted the same sequence of activities each year: </a:t>
            </a:r>
          </a:p>
        </p:txBody>
      </p:sp>
      <p:sp>
        <p:nvSpPr>
          <p:cNvPr id="4" name="Slide Number Placeholder 3"/>
          <p:cNvSpPr>
            <a:spLocks noGrp="1"/>
          </p:cNvSpPr>
          <p:nvPr>
            <p:ph type="sldNum" sz="quarter" idx="10"/>
          </p:nvPr>
        </p:nvSpPr>
        <p:spPr/>
        <p:txBody>
          <a:bodyPr/>
          <a:lstStyle/>
          <a:p>
            <a:fld id="{B3348BAA-2B1B-D644-8A92-02C056C72181}" type="slidenum">
              <a:rPr lang="en-US" smtClean="0"/>
              <a:t>15</a:t>
            </a:fld>
            <a:endParaRPr lang="en-US"/>
          </a:p>
        </p:txBody>
      </p:sp>
    </p:spTree>
    <p:extLst>
      <p:ext uri="{BB962C8B-B14F-4D97-AF65-F5344CB8AC3E}">
        <p14:creationId xmlns:p14="http://schemas.microsoft.com/office/powerpoint/2010/main" val="38255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Kayak Sans Light" charset="0"/>
                <a:cs typeface="Kayak Sans Light" charset="0"/>
              </a:rPr>
              <a:t>Children</a:t>
            </a:r>
            <a:r>
              <a:rPr lang="en-US" sz="1200" kern="1200" dirty="0" smtClean="0">
                <a:solidFill>
                  <a:schemeClr val="tx1"/>
                </a:solidFill>
                <a:latin typeface="+mn-lt"/>
                <a:ea typeface="Segoe UI" charset="0"/>
                <a:cs typeface="Segoe UI" charset="0"/>
              </a:rPr>
              <a:t> </a:t>
            </a:r>
            <a:r>
              <a:rPr lang="en-US" sz="1200" b="1" kern="1200" dirty="0" smtClean="0">
                <a:solidFill>
                  <a:srgbClr val="CE665F"/>
                </a:solidFill>
                <a:latin typeface="+mn-lt"/>
                <a:ea typeface="Kayak Sans" charset="0"/>
                <a:cs typeface="Kayak Sans" charset="0"/>
              </a:rPr>
              <a:t>discussed questions</a:t>
            </a:r>
            <a:r>
              <a:rPr lang="en-US" sz="1200" b="1" kern="1200" dirty="0" smtClean="0">
                <a:solidFill>
                  <a:schemeClr val="tx1"/>
                </a:solidFill>
                <a:latin typeface="+mn-lt"/>
                <a:ea typeface="Kayak Sans" charset="0"/>
                <a:cs typeface="Kayak Sans" charset="0"/>
              </a:rPr>
              <a:t> </a:t>
            </a:r>
            <a:r>
              <a:rPr lang="en-US" sz="1200" dirty="0" smtClean="0">
                <a:ea typeface="Times New Roman" charset="0"/>
              </a:rPr>
              <a:t>about anatomy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Kayak Sans Light" charset="0"/>
                <a:cs typeface="Kayak Sans Light" charset="0"/>
              </a:rPr>
              <a:t>and engaged in </a:t>
            </a:r>
            <a:r>
              <a:rPr lang="en-US" sz="1200" b="1" kern="1200" dirty="0" smtClean="0">
                <a:solidFill>
                  <a:srgbClr val="CE665F"/>
                </a:solidFill>
                <a:latin typeface="+mn-lt"/>
                <a:ea typeface="Kayak Sans" charset="0"/>
                <a:cs typeface="Kayak Sans" charset="0"/>
              </a:rPr>
              <a:t>free-form exploration</a:t>
            </a:r>
            <a:r>
              <a:rPr lang="en-US" sz="1200" kern="1200" dirty="0" smtClean="0">
                <a:solidFill>
                  <a:schemeClr val="tx1"/>
                </a:solidFill>
                <a:latin typeface="+mn-lt"/>
                <a:ea typeface="Kayak Sans Light" charset="0"/>
                <a:cs typeface="Kayak Sans Light" charset="0"/>
              </a:rPr>
              <a:t>.</a:t>
            </a:r>
            <a:r>
              <a:rPr lang="en-US" sz="1200" kern="1200" dirty="0" smtClean="0">
                <a:solidFill>
                  <a:schemeClr val="tx1"/>
                </a:solidFill>
                <a:latin typeface="+mn-lt"/>
                <a:ea typeface="Times New Roman" charset="0"/>
                <a:cs typeface="+mn-cs"/>
              </a:rPr>
              <a:t> </a:t>
            </a:r>
            <a:endParaRPr lang="en-US" sz="1200" kern="1200" dirty="0" smtClean="0">
              <a:solidFill>
                <a:schemeClr val="tx1"/>
              </a:solidFill>
              <a:latin typeface="+mn-lt"/>
              <a:ea typeface="Kayak Sans Light" charset="0"/>
              <a:cs typeface="Kayak Sans Light" charset="0"/>
            </a:endParaRPr>
          </a:p>
          <a:p>
            <a:pPr marL="0" marR="0" algn="l">
              <a:spcBef>
                <a:spcPts val="0"/>
              </a:spcBef>
              <a:spcAft>
                <a:spcPts val="0"/>
              </a:spcAft>
            </a:pPr>
            <a:endParaRPr lang="en-US" sz="1200" kern="1200" dirty="0">
              <a:solidFill>
                <a:schemeClr val="tx1"/>
              </a:solidFill>
              <a:effectLst/>
              <a:latin typeface="+mn-lt"/>
              <a:ea typeface="Times New Roman" charset="0"/>
              <a:cs typeface="+mn-cs"/>
            </a:endParaRPr>
          </a:p>
        </p:txBody>
      </p:sp>
      <p:sp>
        <p:nvSpPr>
          <p:cNvPr id="4" name="Slide Number Placeholder 3"/>
          <p:cNvSpPr>
            <a:spLocks noGrp="1"/>
          </p:cNvSpPr>
          <p:nvPr>
            <p:ph type="sldNum" sz="quarter" idx="10"/>
          </p:nvPr>
        </p:nvSpPr>
        <p:spPr/>
        <p:txBody>
          <a:bodyPr/>
          <a:lstStyle/>
          <a:p>
            <a:fld id="{21182FA0-4ABE-BD44-9437-0C33B6FB4EF6}" type="slidenum">
              <a:rPr lang="en-US" smtClean="0"/>
              <a:t>16</a:t>
            </a:fld>
            <a:endParaRPr lang="en-US"/>
          </a:p>
        </p:txBody>
      </p:sp>
    </p:spTree>
    <p:extLst>
      <p:ext uri="{BB962C8B-B14F-4D97-AF65-F5344CB8AC3E}">
        <p14:creationId xmlns:p14="http://schemas.microsoft.com/office/powerpoint/2010/main" val="550785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Segoe UI" charset="0"/>
                <a:ea typeface="Segoe UI" charset="0"/>
                <a:cs typeface="Segoe UI" charset="0"/>
              </a:rPr>
              <a:t>Children </a:t>
            </a:r>
            <a:r>
              <a:rPr lang="en-US" sz="1200" b="1" dirty="0" smtClean="0">
                <a:latin typeface="Segoe UI" charset="0"/>
                <a:ea typeface="Segoe UI" charset="0"/>
                <a:cs typeface="Segoe UI" charset="0"/>
              </a:rPr>
              <a:t>brainstormed physical activities</a:t>
            </a:r>
            <a:r>
              <a:rPr lang="en-US" sz="1200" dirty="0" smtClean="0">
                <a:latin typeface="Segoe UI" charset="0"/>
                <a:ea typeface="Segoe UI" charset="0"/>
                <a:cs typeface="Segoe UI" charset="0"/>
              </a:rPr>
              <a:t> that would impact their </a:t>
            </a:r>
            <a:r>
              <a:rPr lang="en-US" sz="1200" b="1" dirty="0" smtClean="0">
                <a:latin typeface="Segoe UI" charset="0"/>
                <a:ea typeface="Segoe UI" charset="0"/>
                <a:cs typeface="Segoe UI" charset="0"/>
              </a:rPr>
              <a:t>heart and breathing rates</a:t>
            </a:r>
            <a:r>
              <a:rPr lang="en-US" sz="1200" dirty="0" smtClean="0">
                <a:latin typeface="Segoe UI" charset="0"/>
                <a:ea typeface="Segoe UI" charset="0"/>
                <a:cs typeface="Segoe UI" charset="0"/>
              </a:rPr>
              <a:t>. They then </a:t>
            </a:r>
            <a:r>
              <a:rPr lang="en-US" sz="1200" b="1" dirty="0" smtClean="0">
                <a:latin typeface="Segoe UI" charset="0"/>
                <a:ea typeface="Segoe UI" charset="0"/>
                <a:cs typeface="Segoe UI" charset="0"/>
              </a:rPr>
              <a:t>tested their hypotheses</a:t>
            </a:r>
            <a:r>
              <a:rPr lang="en-US" sz="1200" dirty="0" smtClean="0">
                <a:latin typeface="Segoe UI" charset="0"/>
                <a:ea typeface="Segoe UI" charset="0"/>
                <a:cs typeface="Segoe UI" charset="0"/>
              </a:rPr>
              <a:t> with </a:t>
            </a:r>
            <a:r>
              <a:rPr lang="en-US" sz="1200" dirty="0" err="1" smtClean="0">
                <a:latin typeface="Segoe UI" charset="0"/>
                <a:ea typeface="Segoe UI" charset="0"/>
                <a:cs typeface="Segoe UI" charset="0"/>
              </a:rPr>
              <a:t>SharedPhys</a:t>
            </a:r>
            <a:r>
              <a:rPr lang="en-US" sz="1200" dirty="0" smtClean="0">
                <a:latin typeface="Segoe UI" charset="0"/>
                <a:ea typeface="Segoe UI" charset="0"/>
                <a:cs typeface="Segoe UI" charset="0"/>
              </a:rPr>
              <a:t>.</a:t>
            </a:r>
            <a:r>
              <a:rPr lang="en-US" sz="1200" dirty="0" smtClean="0">
                <a:effectLst/>
                <a:latin typeface="Segoe UI" charset="0"/>
                <a:ea typeface="Segoe UI" charset="0"/>
                <a:cs typeface="Segoe UI" charset="0"/>
              </a:rPr>
              <a:t> </a:t>
            </a:r>
            <a:endParaRPr lang="en-US" sz="1200" dirty="0" smtClean="0">
              <a:latin typeface="Segoe UI" charset="0"/>
              <a:ea typeface="Segoe UI" charset="0"/>
              <a:cs typeface="Segoe UI" charset="0"/>
            </a:endParaRP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21182FA0-4ABE-BD44-9437-0C33B6FB4EF6}" type="slidenum">
              <a:rPr lang="en-US" smtClean="0"/>
              <a:t>17</a:t>
            </a:fld>
            <a:endParaRPr lang="en-US"/>
          </a:p>
        </p:txBody>
      </p:sp>
    </p:spTree>
    <p:extLst>
      <p:ext uri="{BB962C8B-B14F-4D97-AF65-F5344CB8AC3E}">
        <p14:creationId xmlns:p14="http://schemas.microsoft.com/office/powerpoint/2010/main" val="16553738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Times New Roman" charset="0"/>
                <a:cs typeface="+mn-cs"/>
              </a:rPr>
              <a:t>Planned</a:t>
            </a:r>
            <a:r>
              <a:rPr lang="en-US" sz="1200" kern="1200" baseline="0" dirty="0" smtClean="0">
                <a:solidFill>
                  <a:schemeClr val="tx1"/>
                </a:solidFill>
                <a:effectLst/>
                <a:latin typeface="+mn-lt"/>
                <a:ea typeface="Times New Roman" charset="0"/>
                <a:cs typeface="+mn-cs"/>
              </a:rPr>
              <a:t> and conducted their scientific investigation</a:t>
            </a:r>
            <a:endParaRPr lang="en-US" sz="1200" kern="1200" dirty="0" smtClean="0">
              <a:solidFill>
                <a:schemeClr val="tx1"/>
              </a:solidFill>
              <a:effectLst/>
              <a:latin typeface="+mn-lt"/>
              <a:ea typeface="Times New Roman" charset="0"/>
              <a:cs typeface="+mn-cs"/>
            </a:endParaRPr>
          </a:p>
          <a:p>
            <a:endParaRPr lang="en-US" dirty="0"/>
          </a:p>
        </p:txBody>
      </p:sp>
      <p:sp>
        <p:nvSpPr>
          <p:cNvPr id="4" name="Slide Number Placeholder 3"/>
          <p:cNvSpPr>
            <a:spLocks noGrp="1"/>
          </p:cNvSpPr>
          <p:nvPr>
            <p:ph type="sldNum" sz="quarter" idx="10"/>
          </p:nvPr>
        </p:nvSpPr>
        <p:spPr/>
        <p:txBody>
          <a:bodyPr/>
          <a:lstStyle/>
          <a:p>
            <a:fld id="{21182FA0-4ABE-BD44-9437-0C33B6FB4EF6}" type="slidenum">
              <a:rPr lang="en-US" smtClean="0"/>
              <a:t>18</a:t>
            </a:fld>
            <a:endParaRPr lang="en-US"/>
          </a:p>
        </p:txBody>
      </p:sp>
    </p:spTree>
    <p:extLst>
      <p:ext uri="{BB962C8B-B14F-4D97-AF65-F5344CB8AC3E}">
        <p14:creationId xmlns:p14="http://schemas.microsoft.com/office/powerpoint/2010/main" val="4885894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Segoe UI" charset="0"/>
                <a:ea typeface="Segoe UI" charset="0"/>
                <a:cs typeface="Segoe UI" charset="0"/>
              </a:rPr>
              <a:t>Learners </a:t>
            </a:r>
            <a:r>
              <a:rPr lang="en-US" sz="1200" b="1" dirty="0" smtClean="0">
                <a:latin typeface="Segoe UI" charset="0"/>
                <a:ea typeface="Segoe UI" charset="0"/>
                <a:cs typeface="Segoe UI" charset="0"/>
              </a:rPr>
              <a:t>presented their </a:t>
            </a:r>
            <a:r>
              <a:rPr lang="en-US" sz="1200" b="1" dirty="0" smtClean="0">
                <a:latin typeface="Segoe UI" charset="0"/>
                <a:ea typeface="Segoe UI" charset="0"/>
                <a:cs typeface="Segoe UI" charset="0"/>
              </a:rPr>
              <a:t>investigations</a:t>
            </a:r>
            <a:r>
              <a:rPr lang="en-US" sz="1200" dirty="0" smtClean="0">
                <a:latin typeface="Segoe UI" charset="0"/>
                <a:ea typeface="Segoe UI" charset="0"/>
                <a:cs typeface="Segoe UI" charset="0"/>
              </a:rPr>
              <a:t>. </a:t>
            </a:r>
          </a:p>
          <a:p>
            <a:endParaRPr lang="en-US" dirty="0"/>
          </a:p>
        </p:txBody>
      </p:sp>
      <p:sp>
        <p:nvSpPr>
          <p:cNvPr id="4" name="Slide Number Placeholder 3"/>
          <p:cNvSpPr>
            <a:spLocks noGrp="1"/>
          </p:cNvSpPr>
          <p:nvPr>
            <p:ph type="sldNum" sz="quarter" idx="10"/>
          </p:nvPr>
        </p:nvSpPr>
        <p:spPr/>
        <p:txBody>
          <a:bodyPr/>
          <a:lstStyle/>
          <a:p>
            <a:fld id="{21182FA0-4ABE-BD44-9437-0C33B6FB4EF6}" type="slidenum">
              <a:rPr lang="en-US" smtClean="0"/>
              <a:t>19</a:t>
            </a:fld>
            <a:endParaRPr lang="en-US"/>
          </a:p>
        </p:txBody>
      </p:sp>
    </p:spTree>
    <p:extLst>
      <p:ext uri="{BB962C8B-B14F-4D97-AF65-F5344CB8AC3E}">
        <p14:creationId xmlns:p14="http://schemas.microsoft.com/office/powerpoint/2010/main" val="647626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With</a:t>
            </a:r>
            <a:r>
              <a:rPr lang="en-US" sz="1200" kern="1200" baseline="0" dirty="0" smtClean="0">
                <a:solidFill>
                  <a:schemeClr val="tx1"/>
                </a:solidFill>
                <a:effectLst/>
                <a:latin typeface="+mn-lt"/>
                <a:ea typeface="+mn-ea"/>
                <a:cs typeface="+mn-cs"/>
              </a:rPr>
              <a:t> these </a:t>
            </a:r>
            <a:r>
              <a:rPr lang="en-US" sz="1200" kern="1200" baseline="0" dirty="0" smtClean="0">
                <a:solidFill>
                  <a:schemeClr val="tx1"/>
                </a:solidFill>
                <a:effectLst/>
                <a:latin typeface="+mn-lt"/>
                <a:ea typeface="+mn-ea"/>
                <a:cs typeface="+mn-cs"/>
              </a:rPr>
              <a:t>wearable </a:t>
            </a:r>
            <a:r>
              <a:rPr lang="en-US" sz="1200" kern="1200" baseline="0" dirty="0" smtClean="0">
                <a:solidFill>
                  <a:schemeClr val="tx1"/>
                </a:solidFill>
                <a:effectLst/>
                <a:latin typeface="+mn-lt"/>
                <a:ea typeface="+mn-ea"/>
                <a:cs typeface="+mn-cs"/>
              </a:rPr>
              <a:t>tools, kids can conduct life-relevant scientific </a:t>
            </a:r>
            <a:r>
              <a:rPr lang="en-US" sz="1200" kern="1200" baseline="0" dirty="0" smtClean="0">
                <a:solidFill>
                  <a:schemeClr val="tx1"/>
                </a:solidFill>
                <a:effectLst/>
                <a:latin typeface="+mn-lt"/>
                <a:ea typeface="+mn-ea"/>
                <a:cs typeface="+mn-cs"/>
              </a:rPr>
              <a:t>investigations.</a:t>
            </a: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In small group, they can ask </a:t>
            </a:r>
            <a:r>
              <a:rPr lang="en-US" sz="1200" kern="1200" baseline="0" dirty="0" smtClean="0">
                <a:solidFill>
                  <a:schemeClr val="tx1"/>
                </a:solidFill>
                <a:effectLst/>
                <a:latin typeface="+mn-lt"/>
                <a:ea typeface="+mn-ea"/>
                <a:cs typeface="+mn-cs"/>
              </a:rPr>
              <a:t>questions that are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1) of interest,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2) related to daily activities (i.e., recess games, chores), and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3) leverage their pre-existing knowledge. </a:t>
            </a: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en-US" sz="1200" kern="1200" baseline="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baseline="0" dirty="0" smtClean="0">
                <a:solidFill>
                  <a:schemeClr val="tx1"/>
                </a:solidFill>
                <a:effectLst/>
                <a:latin typeface="+mn-lt"/>
                <a:ea typeface="+mn-ea"/>
                <a:cs typeface="+mn-cs"/>
              </a:rPr>
              <a:t>Our understanding of authentic scientific inquiry is based on Chinn &amp; Malhotra’s (2002) framework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20</a:t>
            </a:fld>
            <a:endParaRPr lang="en-US"/>
          </a:p>
        </p:txBody>
      </p:sp>
    </p:spTree>
    <p:extLst>
      <p:ext uri="{BB962C8B-B14F-4D97-AF65-F5344CB8AC3E}">
        <p14:creationId xmlns:p14="http://schemas.microsoft.com/office/powerpoint/2010/main" val="3749351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are some example </a:t>
            </a:r>
            <a:r>
              <a:rPr lang="en-US" dirty="0" smtClean="0"/>
              <a:t>WBI </a:t>
            </a:r>
            <a:r>
              <a:rPr lang="en-US" baseline="0" dirty="0" smtClean="0"/>
              <a:t>questions that they investigated</a:t>
            </a:r>
            <a:endParaRPr lang="en-US" baseline="0" dirty="0" smtClean="0"/>
          </a:p>
        </p:txBody>
      </p:sp>
      <p:sp>
        <p:nvSpPr>
          <p:cNvPr id="4" name="Slide Number Placeholder 3"/>
          <p:cNvSpPr>
            <a:spLocks noGrp="1"/>
          </p:cNvSpPr>
          <p:nvPr>
            <p:ph type="sldNum" sz="quarter" idx="10"/>
          </p:nvPr>
        </p:nvSpPr>
        <p:spPr/>
        <p:txBody>
          <a:bodyPr/>
          <a:lstStyle/>
          <a:p>
            <a:fld id="{B3348BAA-2B1B-D644-8A92-02C056C72181}" type="slidenum">
              <a:rPr lang="en-US" smtClean="0"/>
              <a:t>21</a:t>
            </a:fld>
            <a:endParaRPr lang="en-US"/>
          </a:p>
        </p:txBody>
      </p:sp>
    </p:spTree>
    <p:extLst>
      <p:ext uri="{BB962C8B-B14F-4D97-AF65-F5344CB8AC3E}">
        <p14:creationId xmlns:p14="http://schemas.microsoft.com/office/powerpoint/2010/main" val="12703965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We present two case studies (year 1 and year 2) to demonstrate how our co-designed scaffolds impact the authenticity of the learners’ </a:t>
            </a:r>
            <a:r>
              <a:rPr lang="en-US" sz="1200" kern="1200" dirty="0" smtClean="0">
                <a:solidFill>
                  <a:schemeClr val="tx1"/>
                </a:solidFill>
                <a:effectLst/>
                <a:latin typeface="+mn-lt"/>
                <a:ea typeface="+mn-ea"/>
                <a:cs typeface="+mn-cs"/>
              </a:rPr>
              <a:t>WBI experience</a:t>
            </a:r>
            <a:r>
              <a:rPr lang="en-US"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 each case, we observed five groups across two classrooms: three first-grade groups and two fourth-grade groups. </a:t>
            </a:r>
            <a:endParaRPr lang="en-US" baseline="0" dirty="0" smtClean="0"/>
          </a:p>
          <a:p>
            <a:endParaRPr lang="en-US" baseline="0" dirty="0" smtClean="0"/>
          </a:p>
        </p:txBody>
      </p:sp>
      <p:sp>
        <p:nvSpPr>
          <p:cNvPr id="4" name="Slide Number Placeholder 3"/>
          <p:cNvSpPr>
            <a:spLocks noGrp="1"/>
          </p:cNvSpPr>
          <p:nvPr>
            <p:ph type="sldNum" sz="quarter" idx="10"/>
          </p:nvPr>
        </p:nvSpPr>
        <p:spPr/>
        <p:txBody>
          <a:bodyPr/>
          <a:lstStyle/>
          <a:p>
            <a:fld id="{B3348BAA-2B1B-D644-8A92-02C056C72181}" type="slidenum">
              <a:rPr lang="en-US" smtClean="0"/>
              <a:t>22</a:t>
            </a:fld>
            <a:endParaRPr lang="en-US"/>
          </a:p>
        </p:txBody>
      </p:sp>
    </p:spTree>
    <p:extLst>
      <p:ext uri="{BB962C8B-B14F-4D97-AF65-F5344CB8AC3E}">
        <p14:creationId xmlns:p14="http://schemas.microsoft.com/office/powerpoint/2010/main" val="964825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For each group, we collected</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video and audio data, </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 inquiry project artifacts (</a:t>
            </a:r>
            <a:r>
              <a:rPr lang="en-US" sz="1200" i="1" kern="1200" dirty="0" smtClean="0">
                <a:solidFill>
                  <a:schemeClr val="tx1"/>
                </a:solidFill>
                <a:effectLst/>
                <a:latin typeface="+mn-lt"/>
                <a:ea typeface="+mn-ea"/>
                <a:cs typeface="+mn-cs"/>
              </a:rPr>
              <a:t>e.g.,</a:t>
            </a:r>
            <a:r>
              <a:rPr lang="en-US" sz="1200" kern="1200" dirty="0" smtClean="0">
                <a:solidFill>
                  <a:schemeClr val="tx1"/>
                </a:solidFill>
                <a:effectLst/>
                <a:latin typeface="+mn-lt"/>
                <a:ea typeface="+mn-ea"/>
                <a:cs typeface="+mn-cs"/>
              </a:rPr>
              <a:t> easel pad paper, drawings, worksheets). </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Post observation field notes</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We also performed post-study interviews with the teachers to better understand their perspectives of WBI tools and learning activities and to solicit design suggestions. </a:t>
            </a:r>
            <a:endParaRPr lang="en-US" baseline="0" dirty="0" smtClean="0"/>
          </a:p>
        </p:txBody>
      </p:sp>
      <p:sp>
        <p:nvSpPr>
          <p:cNvPr id="4" name="Slide Number Placeholder 3"/>
          <p:cNvSpPr>
            <a:spLocks noGrp="1"/>
          </p:cNvSpPr>
          <p:nvPr>
            <p:ph type="sldNum" sz="quarter" idx="10"/>
          </p:nvPr>
        </p:nvSpPr>
        <p:spPr/>
        <p:txBody>
          <a:bodyPr/>
          <a:lstStyle/>
          <a:p>
            <a:fld id="{B3348BAA-2B1B-D644-8A92-02C056C72181}" type="slidenum">
              <a:rPr lang="en-US" smtClean="0"/>
              <a:t>23</a:t>
            </a:fld>
            <a:endParaRPr lang="en-US"/>
          </a:p>
        </p:txBody>
      </p:sp>
    </p:spTree>
    <p:extLst>
      <p:ext uri="{BB962C8B-B14F-4D97-AF65-F5344CB8AC3E}">
        <p14:creationId xmlns:p14="http://schemas.microsoft.com/office/powerpoint/2010/main" val="11802567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baseline="0" dirty="0" smtClean="0">
                <a:solidFill>
                  <a:schemeClr val="tx1"/>
                </a:solidFill>
                <a:effectLst/>
                <a:latin typeface="+mn-lt"/>
                <a:ea typeface="+mn-ea"/>
                <a:cs typeface="+mn-cs"/>
              </a:rPr>
              <a:t>In year 1, we found that some learners struggled to plan and conduct authentic </a:t>
            </a:r>
            <a:r>
              <a:rPr lang="en-US" sz="1200" kern="1200" baseline="0" dirty="0" smtClean="0">
                <a:solidFill>
                  <a:schemeClr val="tx1"/>
                </a:solidFill>
                <a:effectLst/>
                <a:latin typeface="+mn-lt"/>
                <a:ea typeface="+mn-ea"/>
                <a:cs typeface="+mn-cs"/>
              </a:rPr>
              <a:t>WBI projects. </a:t>
            </a:r>
          </a:p>
          <a:p>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They</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were engaged with their inquiry projects and could follow </a:t>
            </a:r>
            <a:r>
              <a:rPr lang="en-US" sz="1200" kern="1200" dirty="0" smtClean="0">
                <a:solidFill>
                  <a:schemeClr val="tx1"/>
                </a:solidFill>
                <a:effectLst/>
                <a:latin typeface="+mn-lt"/>
                <a:ea typeface="+mn-ea"/>
                <a:cs typeface="+mn-cs"/>
              </a:rPr>
              <a:t>our directions</a:t>
            </a:r>
            <a:r>
              <a:rPr lang="en-US" sz="1200" kern="1200" dirty="0" smtClean="0">
                <a:solidFill>
                  <a:schemeClr val="tx1"/>
                </a:solidFill>
                <a:effectLst/>
                <a:latin typeface="+mn-lt"/>
                <a:ea typeface="+mn-ea"/>
                <a:cs typeface="+mn-cs"/>
              </a:rPr>
              <a:t>, however, some needed a</a:t>
            </a:r>
            <a:r>
              <a:rPr lang="en-US" sz="1200" kern="1200" baseline="0" dirty="0" smtClean="0">
                <a:solidFill>
                  <a:schemeClr val="tx1"/>
                </a:solidFill>
                <a:effectLst/>
                <a:latin typeface="+mn-lt"/>
                <a:ea typeface="+mn-ea"/>
                <a:cs typeface="+mn-cs"/>
              </a:rPr>
              <a:t> LOT of </a:t>
            </a:r>
            <a:r>
              <a:rPr lang="en-US" sz="1200" kern="1200" dirty="0" smtClean="0">
                <a:solidFill>
                  <a:schemeClr val="tx1"/>
                </a:solidFill>
                <a:effectLst/>
                <a:latin typeface="+mn-lt"/>
                <a:ea typeface="+mn-ea"/>
                <a:cs typeface="+mn-cs"/>
              </a:rPr>
              <a:t>help </a:t>
            </a:r>
            <a:r>
              <a:rPr lang="en-US" sz="1200" kern="1200" dirty="0" smtClean="0">
                <a:solidFill>
                  <a:schemeClr val="tx1"/>
                </a:solidFill>
                <a:effectLst/>
                <a:latin typeface="+mn-lt"/>
                <a:ea typeface="+mn-ea"/>
                <a:cs typeface="+mn-cs"/>
              </a:rPr>
              <a:t>to conduct projects and not merely play with the tools.</a:t>
            </a:r>
          </a:p>
          <a:p>
            <a:endParaRPr lang="en-US" sz="1200" kern="1200" baseline="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24</a:t>
            </a:fld>
            <a:endParaRPr lang="en-US"/>
          </a:p>
        </p:txBody>
      </p:sp>
    </p:spTree>
    <p:extLst>
      <p:ext uri="{BB962C8B-B14F-4D97-AF65-F5344CB8AC3E}">
        <p14:creationId xmlns:p14="http://schemas.microsoft.com/office/powerpoint/2010/main" val="12018562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baseline="0" dirty="0" smtClean="0">
                <a:solidFill>
                  <a:schemeClr val="tx1"/>
                </a:solidFill>
                <a:effectLst/>
                <a:latin typeface="+mn-lt"/>
                <a:ea typeface="+mn-ea"/>
                <a:cs typeface="+mn-cs"/>
              </a:rPr>
              <a:t>SPECIFICALLY, we found that SOME kids struggled to: </a:t>
            </a:r>
          </a:p>
          <a:p>
            <a:r>
              <a:rPr lang="en-US" sz="1200" i="1" kern="1200" baseline="0" dirty="0" smtClean="0">
                <a:solidFill>
                  <a:schemeClr val="tx1"/>
                </a:solidFill>
                <a:effectLst/>
                <a:latin typeface="+mn-lt"/>
                <a:ea typeface="+mn-ea"/>
                <a:cs typeface="+mn-cs"/>
              </a:rPr>
              <a:t>- </a:t>
            </a:r>
            <a:r>
              <a:rPr lang="en-US" i="1" dirty="0" smtClean="0"/>
              <a:t>identify a </a:t>
            </a:r>
            <a:r>
              <a:rPr lang="en-US" dirty="0" smtClean="0"/>
              <a:t>testable question (</a:t>
            </a:r>
            <a:r>
              <a:rPr lang="en-US" b="1" dirty="0" smtClean="0"/>
              <a:t>poison)</a:t>
            </a:r>
            <a:endParaRPr lang="en-US" b="1" dirty="0" smtClean="0"/>
          </a:p>
          <a:p>
            <a:pPr lvl="0">
              <a:lnSpc>
                <a:spcPct val="100000"/>
              </a:lnSpc>
              <a:spcBef>
                <a:spcPts val="0"/>
              </a:spcBef>
              <a:buFontTx/>
              <a:buChar char="-"/>
            </a:pPr>
            <a:r>
              <a:rPr lang="en-US" i="1" dirty="0" smtClean="0"/>
              <a:t>interpret </a:t>
            </a:r>
            <a:r>
              <a:rPr lang="en-US" i="1" dirty="0" err="1" smtClean="0"/>
              <a:t>SharedPhys’s</a:t>
            </a:r>
            <a:r>
              <a:rPr lang="en-US" i="1" dirty="0" smtClean="0"/>
              <a:t> visual line graph </a:t>
            </a:r>
            <a:r>
              <a:rPr lang="en-US" dirty="0" smtClean="0"/>
              <a:t>(</a:t>
            </a:r>
            <a:r>
              <a:rPr lang="en-US" b="1" dirty="0" smtClean="0"/>
              <a:t>winning)</a:t>
            </a:r>
          </a:p>
          <a:p>
            <a:pPr lvl="0">
              <a:lnSpc>
                <a:spcPct val="100000"/>
              </a:lnSpc>
              <a:spcBef>
                <a:spcPts val="0"/>
              </a:spcBef>
              <a:buFontTx/>
              <a:buChar char="-"/>
            </a:pPr>
            <a:r>
              <a:rPr lang="en-US" dirty="0" smtClean="0"/>
              <a:t> </a:t>
            </a:r>
            <a:r>
              <a:rPr lang="en-US" i="1" dirty="0" smtClean="0"/>
              <a:t>make theoretical claims</a:t>
            </a:r>
            <a:r>
              <a:rPr lang="en-US" dirty="0" smtClean="0"/>
              <a:t>, rather they observed without making the connection between physiology and their RQ (</a:t>
            </a:r>
            <a:r>
              <a:rPr lang="en-US" b="1" dirty="0" smtClean="0"/>
              <a:t>remembered who won)</a:t>
            </a:r>
          </a:p>
          <a:p>
            <a:pPr lvl="0">
              <a:lnSpc>
                <a:spcPct val="100000"/>
              </a:lnSpc>
              <a:spcBef>
                <a:spcPts val="0"/>
              </a:spcBef>
              <a:buFontTx/>
              <a:buChar char="-"/>
            </a:pPr>
            <a:endParaRPr lang="en-US" b="1" dirty="0" smtClean="0"/>
          </a:p>
          <a:p>
            <a:pPr lvl="0">
              <a:lnSpc>
                <a:spcPct val="100000"/>
              </a:lnSpc>
              <a:spcBef>
                <a:spcPts val="0"/>
              </a:spcBef>
              <a:buFontTx/>
              <a:buChar char="-"/>
            </a:pPr>
            <a:r>
              <a:rPr lang="en-US" dirty="0" smtClean="0"/>
              <a:t>Most scaffolding was provided by </a:t>
            </a:r>
            <a:r>
              <a:rPr lang="en-US" i="1" dirty="0" smtClean="0"/>
              <a:t>just-in-time facilitation</a:t>
            </a:r>
            <a:r>
              <a:rPr lang="en-US" dirty="0" smtClean="0"/>
              <a:t> in the form of question prompts, </a:t>
            </a:r>
            <a:r>
              <a:rPr lang="en-US" dirty="0" smtClean="0"/>
              <a:t>reminders, </a:t>
            </a:r>
            <a:r>
              <a:rPr lang="en-US" dirty="0" smtClean="0"/>
              <a:t>and </a:t>
            </a:r>
            <a:r>
              <a:rPr lang="en-US" dirty="0" smtClean="0"/>
              <a:t>feedback</a:t>
            </a:r>
            <a:endParaRPr lang="en-US" dirty="0" smtClean="0"/>
          </a:p>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25</a:t>
            </a:fld>
            <a:endParaRPr lang="en-US"/>
          </a:p>
        </p:txBody>
      </p:sp>
    </p:spTree>
    <p:extLst>
      <p:ext uri="{BB962C8B-B14F-4D97-AF65-F5344CB8AC3E}">
        <p14:creationId xmlns:p14="http://schemas.microsoft.com/office/powerpoint/2010/main" val="11983869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baseline="0" dirty="0" smtClean="0"/>
              <a:t>in year 2 we </a:t>
            </a:r>
            <a:r>
              <a:rPr lang="en-US" baseline="0" dirty="0" smtClean="0"/>
              <a:t>adopted 5 new Scaffolding practices.</a:t>
            </a:r>
          </a:p>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baseline="0" dirty="0" smtClean="0"/>
              <a:t>- We have written about these in more detail in our ICLS Paper </a:t>
            </a:r>
          </a:p>
          <a:p>
            <a:r>
              <a:rPr lang="en-US" baseline="0" dirty="0" smtClean="0"/>
              <a:t>- Today I will be discussing </a:t>
            </a:r>
            <a:r>
              <a:rPr lang="en-US" dirty="0" smtClean="0"/>
              <a:t>3* </a:t>
            </a:r>
            <a:r>
              <a:rPr lang="en-US" baseline="0" dirty="0" smtClean="0"/>
              <a:t>of </a:t>
            </a:r>
            <a:r>
              <a:rPr lang="en-US" baseline="0" dirty="0" smtClean="0"/>
              <a:t>the scaffolds </a:t>
            </a:r>
            <a:r>
              <a:rPr lang="en-US" baseline="0" dirty="0" smtClean="0"/>
              <a:t>and only in the context of first graders because I believe it is more clearly demonstrative of their impact. </a:t>
            </a:r>
            <a:endParaRPr lang="en-US" baseline="0" dirty="0" smtClean="0"/>
          </a:p>
          <a:p>
            <a:endParaRPr lang="en-US" baseline="0" dirty="0" smtClean="0"/>
          </a:p>
          <a:p>
            <a:pPr marL="171450" marR="0" lvl="0" indent="-17145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dirty="0" smtClean="0"/>
              <a:t>I’m going to talk</a:t>
            </a:r>
            <a:r>
              <a:rPr lang="en-US" baseline="0" dirty="0" smtClean="0"/>
              <a:t> about a first grade small group that tested the impact of the </a:t>
            </a:r>
            <a:r>
              <a:rPr lang="en-US" baseline="0" dirty="0" err="1" smtClean="0"/>
              <a:t>Nae-Nae</a:t>
            </a:r>
            <a:r>
              <a:rPr lang="en-US" baseline="0" dirty="0" smtClean="0"/>
              <a:t> dance on their heart rate</a:t>
            </a:r>
            <a:endParaRPr lang="en-US" dirty="0"/>
          </a:p>
        </p:txBody>
      </p:sp>
      <p:sp>
        <p:nvSpPr>
          <p:cNvPr id="4" name="Slide Number Placeholder 3"/>
          <p:cNvSpPr>
            <a:spLocks noGrp="1"/>
          </p:cNvSpPr>
          <p:nvPr>
            <p:ph type="sldNum" sz="quarter" idx="10"/>
          </p:nvPr>
        </p:nvSpPr>
        <p:spPr/>
        <p:txBody>
          <a:bodyPr/>
          <a:lstStyle/>
          <a:p>
            <a:fld id="{21182FA0-4ABE-BD44-9437-0C33B6FB4EF6}" type="slidenum">
              <a:rPr lang="en-US" smtClean="0"/>
              <a:t>26</a:t>
            </a:fld>
            <a:endParaRPr lang="en-US"/>
          </a:p>
        </p:txBody>
      </p:sp>
    </p:spTree>
    <p:extLst>
      <p:ext uri="{BB962C8B-B14F-4D97-AF65-F5344CB8AC3E}">
        <p14:creationId xmlns:p14="http://schemas.microsoft.com/office/powerpoint/2010/main" val="18900429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a:t>
            </a:r>
            <a:r>
              <a:rPr lang="en-US" sz="1200" kern="1200" baseline="0" dirty="0" smtClean="0">
                <a:solidFill>
                  <a:schemeClr val="tx1"/>
                </a:solidFill>
                <a:effectLst/>
                <a:latin typeface="+mn-lt"/>
                <a:ea typeface="+mn-ea"/>
                <a:cs typeface="+mn-cs"/>
              </a:rPr>
              <a:t> Year 2 - </a:t>
            </a:r>
            <a:r>
              <a:rPr lang="en-US" sz="1200" kern="1200" dirty="0" smtClean="0">
                <a:solidFill>
                  <a:schemeClr val="tx1"/>
                </a:solidFill>
                <a:effectLst/>
                <a:latin typeface="+mn-lt"/>
                <a:ea typeface="+mn-ea"/>
                <a:cs typeface="+mn-cs"/>
              </a:rPr>
              <a:t>we presented </a:t>
            </a:r>
            <a:r>
              <a:rPr lang="en-US" sz="1200" kern="1200" dirty="0" smtClean="0">
                <a:solidFill>
                  <a:schemeClr val="tx1"/>
                </a:solidFill>
                <a:effectLst/>
                <a:latin typeface="+mn-lt"/>
                <a:ea typeface="+mn-ea"/>
                <a:cs typeface="+mn-cs"/>
              </a:rPr>
              <a:t>a </a:t>
            </a:r>
            <a:r>
              <a:rPr lang="en-US" sz="1200" kern="1200" dirty="0" smtClean="0">
                <a:solidFill>
                  <a:schemeClr val="tx1"/>
                </a:solidFill>
                <a:effectLst/>
                <a:latin typeface="+mn-lt"/>
                <a:ea typeface="+mn-ea"/>
                <a:cs typeface="+mn-cs"/>
              </a:rPr>
              <a:t>testable question criteria: all experiments were to be testable within a minute, within the classroom, and using our</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tools.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Learners were then asked to self-check questions with the criteria.</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We found that constraining question development led children to brainstorm </a:t>
            </a:r>
            <a:r>
              <a:rPr lang="en-US" sz="1200" b="1" kern="1200" dirty="0" smtClean="0">
                <a:solidFill>
                  <a:schemeClr val="tx1"/>
                </a:solidFill>
                <a:effectLst/>
                <a:latin typeface="+mn-lt"/>
                <a:ea typeface="+mn-ea"/>
                <a:cs typeface="+mn-cs"/>
              </a:rPr>
              <a:t>more testable </a:t>
            </a:r>
            <a:r>
              <a:rPr lang="en-US" sz="1200" kern="1200" dirty="0" smtClean="0">
                <a:solidFill>
                  <a:schemeClr val="tx1"/>
                </a:solidFill>
                <a:effectLst/>
                <a:latin typeface="+mn-lt"/>
                <a:ea typeface="+mn-ea"/>
                <a:cs typeface="+mn-cs"/>
              </a:rPr>
              <a:t>questions. </a:t>
            </a:r>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Nae-Nae</a:t>
            </a:r>
            <a:r>
              <a:rPr lang="en-US" baseline="0" dirty="0" smtClean="0"/>
              <a:t> --- </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 </a:t>
            </a:r>
            <a:r>
              <a:rPr lang="en-US" dirty="0" smtClean="0"/>
              <a:t>this</a:t>
            </a:r>
            <a:r>
              <a:rPr lang="en-US" baseline="0" dirty="0" smtClean="0"/>
              <a:t> small group</a:t>
            </a:r>
            <a:r>
              <a:rPr lang="en-US" baseline="0" dirty="0" smtClean="0"/>
              <a:t>,-</a:t>
            </a:r>
            <a:r>
              <a:rPr lang="en-US" sz="1200" kern="1200" dirty="0" smtClean="0">
                <a:solidFill>
                  <a:schemeClr val="tx1"/>
                </a:solidFill>
                <a:effectLst/>
                <a:latin typeface="+mn-lt"/>
                <a:ea typeface="+mn-ea"/>
                <a:cs typeface="+mn-cs"/>
              </a:rPr>
              <a:t>the </a:t>
            </a:r>
            <a:r>
              <a:rPr lang="en-US" sz="1200" kern="1200" dirty="0" smtClean="0">
                <a:solidFill>
                  <a:schemeClr val="tx1"/>
                </a:solidFill>
                <a:effectLst/>
                <a:latin typeface="+mn-lt"/>
                <a:ea typeface="+mn-ea"/>
                <a:cs typeface="+mn-cs"/>
              </a:rPr>
              <a:t>first graders brainstormed activities that were personally meaningful and met this criteria.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One </a:t>
            </a:r>
            <a:r>
              <a:rPr lang="en-US" sz="1200" kern="1200" dirty="0" smtClean="0">
                <a:solidFill>
                  <a:schemeClr val="tx1"/>
                </a:solidFill>
                <a:effectLst/>
                <a:latin typeface="+mn-lt"/>
                <a:ea typeface="+mn-ea"/>
                <a:cs typeface="+mn-cs"/>
              </a:rPr>
              <a:t>boy </a:t>
            </a:r>
            <a:r>
              <a:rPr lang="en-US" sz="1200" kern="1200" dirty="0" smtClean="0">
                <a:solidFill>
                  <a:schemeClr val="tx1"/>
                </a:solidFill>
                <a:effectLst/>
                <a:latin typeface="+mn-lt"/>
                <a:ea typeface="+mn-ea"/>
                <a:cs typeface="+mn-cs"/>
              </a:rPr>
              <a:t>shared his </a:t>
            </a:r>
            <a:r>
              <a:rPr lang="en-US" sz="1200" kern="1200" dirty="0" smtClean="0">
                <a:solidFill>
                  <a:schemeClr val="tx1"/>
                </a:solidFill>
                <a:effectLst/>
                <a:latin typeface="+mn-lt"/>
                <a:ea typeface="+mn-ea"/>
                <a:cs typeface="+mn-cs"/>
              </a:rPr>
              <a:t>love </a:t>
            </a:r>
            <a:r>
              <a:rPr lang="en-US" sz="1200" kern="1200" dirty="0" smtClean="0">
                <a:solidFill>
                  <a:schemeClr val="tx1"/>
                </a:solidFill>
                <a:effectLst/>
                <a:latin typeface="+mn-lt"/>
                <a:ea typeface="+mn-ea"/>
                <a:cs typeface="+mn-cs"/>
              </a:rPr>
              <a:t>of </a:t>
            </a:r>
            <a:r>
              <a:rPr lang="en-US" sz="1200" kern="1200" dirty="0" smtClean="0">
                <a:solidFill>
                  <a:schemeClr val="tx1"/>
                </a:solidFill>
                <a:effectLst/>
                <a:latin typeface="+mn-lt"/>
                <a:ea typeface="+mn-ea"/>
                <a:cs typeface="+mn-cs"/>
              </a:rPr>
              <a:t>dancing-</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especially the </a:t>
            </a:r>
            <a:r>
              <a:rPr lang="en-US" sz="1200" kern="1200" dirty="0" err="1" smtClean="0">
                <a:solidFill>
                  <a:schemeClr val="tx1"/>
                </a:solidFill>
                <a:effectLst/>
                <a:latin typeface="+mn-lt"/>
                <a:ea typeface="+mn-ea"/>
                <a:cs typeface="+mn-cs"/>
              </a:rPr>
              <a:t>Nae-Nae</a:t>
            </a:r>
            <a:r>
              <a:rPr lang="en-US" sz="1200" kern="1200" dirty="0" smtClean="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facilitator, asked the group for feedback and they agreed to investigate the impact of doing the </a:t>
            </a:r>
            <a:r>
              <a:rPr lang="en-US" sz="1200" kern="1200" dirty="0" err="1" smtClean="0">
                <a:solidFill>
                  <a:schemeClr val="tx1"/>
                </a:solidFill>
                <a:effectLst/>
                <a:latin typeface="+mn-lt"/>
                <a:ea typeface="+mn-ea"/>
                <a:cs typeface="+mn-cs"/>
              </a:rPr>
              <a:t>Nae-Nae</a:t>
            </a:r>
            <a:r>
              <a:rPr lang="en-US" sz="1200" kern="1200" dirty="0" smtClean="0">
                <a:solidFill>
                  <a:schemeClr val="tx1"/>
                </a:solidFill>
                <a:effectLst/>
                <a:latin typeface="+mn-lt"/>
                <a:ea typeface="+mn-ea"/>
                <a:cs typeface="+mn-cs"/>
              </a:rPr>
              <a:t> dance on their heart rate. </a:t>
            </a:r>
          </a:p>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27</a:t>
            </a:fld>
            <a:endParaRPr lang="en-US"/>
          </a:p>
        </p:txBody>
      </p:sp>
    </p:spTree>
    <p:extLst>
      <p:ext uri="{BB962C8B-B14F-4D97-AF65-F5344CB8AC3E}">
        <p14:creationId xmlns:p14="http://schemas.microsoft.com/office/powerpoint/2010/main" val="7112538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Each child then completed a </a:t>
            </a:r>
            <a:r>
              <a:rPr lang="en-US" sz="1200" b="1" kern="1200" dirty="0" smtClean="0">
                <a:solidFill>
                  <a:schemeClr val="tx1"/>
                </a:solidFill>
                <a:effectLst/>
                <a:latin typeface="+mn-lt"/>
                <a:ea typeface="+mn-ea"/>
                <a:cs typeface="+mn-cs"/>
              </a:rPr>
              <a:t>three-panel drawing worksheet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WHICH allowed learners to externalize abstract ideas into a sequence of drawings and annotations.</a:t>
            </a: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en-US" sz="1200" kern="120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explain* </a:t>
            </a:r>
            <a:endParaRPr lang="en-US" sz="1200" kern="120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en-US" sz="1200" kern="120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After </a:t>
            </a:r>
            <a:r>
              <a:rPr lang="en-US" sz="1200" kern="1200" dirty="0" smtClean="0">
                <a:solidFill>
                  <a:schemeClr val="tx1"/>
                </a:solidFill>
                <a:effectLst/>
                <a:latin typeface="+mn-lt"/>
                <a:ea typeface="+mn-ea"/>
                <a:cs typeface="+mn-cs"/>
              </a:rPr>
              <a:t>doing their </a:t>
            </a:r>
            <a:r>
              <a:rPr lang="en-US" sz="1200" kern="1200" dirty="0" smtClean="0">
                <a:solidFill>
                  <a:schemeClr val="tx1"/>
                </a:solidFill>
                <a:effectLst/>
                <a:latin typeface="+mn-lt"/>
                <a:ea typeface="+mn-ea"/>
                <a:cs typeface="+mn-cs"/>
              </a:rPr>
              <a:t>individual sheets, the children shared their </a:t>
            </a:r>
            <a:r>
              <a:rPr lang="en-US" sz="1200" kern="1200" dirty="0" smtClean="0">
                <a:solidFill>
                  <a:schemeClr val="tx1"/>
                </a:solidFill>
                <a:effectLst/>
                <a:latin typeface="+mn-lt"/>
                <a:ea typeface="+mn-ea"/>
                <a:cs typeface="+mn-cs"/>
              </a:rPr>
              <a:t>ideas</a:t>
            </a:r>
            <a:r>
              <a:rPr lang="en-US" sz="1200" kern="1200" baseline="0" dirty="0" smtClean="0">
                <a:solidFill>
                  <a:schemeClr val="tx1"/>
                </a:solidFill>
                <a:effectLst/>
                <a:latin typeface="+mn-lt"/>
                <a:ea typeface="+mn-ea"/>
                <a:cs typeface="+mn-cs"/>
              </a:rPr>
              <a:t> &amp; </a:t>
            </a:r>
            <a:r>
              <a:rPr lang="en-US" sz="1200" kern="1200" dirty="0" smtClean="0">
                <a:solidFill>
                  <a:schemeClr val="tx1"/>
                </a:solidFill>
                <a:effectLst/>
                <a:latin typeface="+mn-lt"/>
                <a:ea typeface="+mn-ea"/>
                <a:cs typeface="+mn-cs"/>
              </a:rPr>
              <a:t>formalized </a:t>
            </a:r>
            <a:r>
              <a:rPr lang="en-US" sz="1200" kern="1200" dirty="0" smtClean="0">
                <a:solidFill>
                  <a:schemeClr val="tx1"/>
                </a:solidFill>
                <a:effectLst/>
                <a:latin typeface="+mn-lt"/>
                <a:ea typeface="+mn-ea"/>
                <a:cs typeface="+mn-cs"/>
              </a:rPr>
              <a:t>their </a:t>
            </a:r>
            <a:r>
              <a:rPr lang="en-US" sz="1200" kern="1200" dirty="0" smtClean="0">
                <a:solidFill>
                  <a:schemeClr val="tx1"/>
                </a:solidFill>
                <a:effectLst/>
                <a:latin typeface="+mn-lt"/>
                <a:ea typeface="+mn-ea"/>
                <a:cs typeface="+mn-cs"/>
              </a:rPr>
              <a:t>procedure</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28</a:t>
            </a:fld>
            <a:endParaRPr lang="en-US"/>
          </a:p>
        </p:txBody>
      </p:sp>
    </p:spTree>
    <p:extLst>
      <p:ext uri="{BB962C8B-B14F-4D97-AF65-F5344CB8AC3E}">
        <p14:creationId xmlns:p14="http://schemas.microsoft.com/office/powerpoint/2010/main" val="13009212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***Edit</a:t>
            </a:r>
            <a:r>
              <a:rPr lang="en-US" baseline="0" dirty="0" smtClean="0"/>
              <a:t> start time &amp; loop</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At 11 seconds</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29</a:t>
            </a:fld>
            <a:endParaRPr lang="en-US"/>
          </a:p>
        </p:txBody>
      </p:sp>
    </p:spTree>
    <p:extLst>
      <p:ext uri="{BB962C8B-B14F-4D97-AF65-F5344CB8AC3E}">
        <p14:creationId xmlns:p14="http://schemas.microsoft.com/office/powerpoint/2010/main" val="2270489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a:t>
            </a:r>
            <a:r>
              <a:rPr lang="en-US" baseline="0" dirty="0" smtClean="0"/>
              <a:t> around 9 talk through. </a:t>
            </a:r>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30</a:t>
            </a:fld>
            <a:endParaRPr lang="en-US"/>
          </a:p>
        </p:txBody>
      </p:sp>
    </p:spTree>
    <p:extLst>
      <p:ext uri="{BB962C8B-B14F-4D97-AF65-F5344CB8AC3E}">
        <p14:creationId xmlns:p14="http://schemas.microsoft.com/office/powerpoint/2010/main" val="19817956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class, each group conducted their experiment and </a:t>
            </a:r>
            <a:r>
              <a:rPr lang="en-US" sz="1200" kern="1200" dirty="0" smtClean="0">
                <a:solidFill>
                  <a:schemeClr val="tx1"/>
                </a:solidFill>
                <a:effectLst/>
                <a:latin typeface="+mn-lt"/>
                <a:ea typeface="+mn-ea"/>
                <a:cs typeface="+mn-cs"/>
              </a:rPr>
              <a:t>we </a:t>
            </a:r>
            <a:r>
              <a:rPr lang="en-US" sz="1200" kern="1200" dirty="0">
                <a:solidFill>
                  <a:schemeClr val="tx1"/>
                </a:solidFill>
                <a:effectLst/>
                <a:latin typeface="+mn-lt"/>
                <a:ea typeface="+mn-ea"/>
                <a:cs typeface="+mn-cs"/>
              </a:rPr>
              <a:t>used the poster </a:t>
            </a:r>
            <a:r>
              <a:rPr lang="en-US" sz="1200" kern="1200" dirty="0" smtClean="0">
                <a:solidFill>
                  <a:schemeClr val="tx1"/>
                </a:solidFill>
                <a:effectLst/>
                <a:latin typeface="+mn-lt"/>
                <a:ea typeface="+mn-ea"/>
                <a:cs typeface="+mn-cs"/>
              </a:rPr>
              <a:t>to </a:t>
            </a:r>
            <a:r>
              <a:rPr lang="en-US" sz="1200" kern="1200" dirty="0">
                <a:solidFill>
                  <a:schemeClr val="tx1"/>
                </a:solidFill>
                <a:effectLst/>
                <a:latin typeface="+mn-lt"/>
                <a:ea typeface="+mn-ea"/>
                <a:cs typeface="+mn-cs"/>
              </a:rPr>
              <a:t>visually display each group’s findings.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 </a:t>
            </a:r>
            <a:r>
              <a:rPr lang="en-US" sz="1200" kern="1200" dirty="0">
                <a:solidFill>
                  <a:schemeClr val="tx1"/>
                </a:solidFill>
                <a:effectLst/>
                <a:latin typeface="+mn-lt"/>
                <a:ea typeface="+mn-ea"/>
                <a:cs typeface="+mn-cs"/>
              </a:rPr>
              <a:t>observed that learners referred more to past findings to make claims than in </a:t>
            </a:r>
            <a:r>
              <a:rPr lang="en-US" sz="1200" kern="1200" dirty="0" smtClean="0">
                <a:solidFill>
                  <a:schemeClr val="tx1"/>
                </a:solidFill>
                <a:effectLst/>
                <a:latin typeface="+mn-lt"/>
                <a:ea typeface="+mn-ea"/>
                <a:cs typeface="+mn-cs"/>
              </a:rPr>
              <a:t>Year</a:t>
            </a:r>
            <a:r>
              <a:rPr lang="en-US" sz="1200" kern="1200" baseline="0" dirty="0" smtClean="0">
                <a:solidFill>
                  <a:schemeClr val="tx1"/>
                </a:solidFill>
                <a:effectLst/>
                <a:latin typeface="+mn-lt"/>
                <a:ea typeface="+mn-ea"/>
                <a:cs typeface="+mn-cs"/>
              </a:rPr>
              <a:t> 1</a:t>
            </a:r>
            <a:r>
              <a:rPr lang="en-US" sz="1200" kern="1200" dirty="0" smtClean="0">
                <a:solidFill>
                  <a:schemeClr val="tx1"/>
                </a:solidFill>
                <a:effectLst/>
                <a:latin typeface="+mn-lt"/>
                <a:ea typeface="+mn-ea"/>
                <a:cs typeface="+mn-cs"/>
              </a:rPr>
              <a:t>, </a:t>
            </a:r>
            <a:r>
              <a:rPr lang="en-US" sz="1200" kern="1200" dirty="0">
                <a:solidFill>
                  <a:schemeClr val="tx1"/>
                </a:solidFill>
                <a:effectLst/>
                <a:latin typeface="+mn-lt"/>
                <a:ea typeface="+mn-ea"/>
                <a:cs typeface="+mn-cs"/>
              </a:rPr>
              <a:t>often while looking at or pointing to the visual repository.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-made </a:t>
            </a:r>
            <a:r>
              <a:rPr lang="en-US" sz="1200" kern="1200" dirty="0">
                <a:solidFill>
                  <a:schemeClr val="tx1"/>
                </a:solidFill>
                <a:effectLst/>
                <a:latin typeface="+mn-lt"/>
                <a:ea typeface="+mn-ea"/>
                <a:cs typeface="+mn-cs"/>
              </a:rPr>
              <a:t>it easier for learners to refer to past findings to make claims and for </a:t>
            </a:r>
            <a:r>
              <a:rPr lang="en-US" sz="1200" kern="1200" dirty="0" smtClean="0">
                <a:solidFill>
                  <a:schemeClr val="tx1"/>
                </a:solidFill>
                <a:effectLst/>
                <a:latin typeface="+mn-lt"/>
                <a:ea typeface="+mn-ea"/>
                <a:cs typeface="+mn-cs"/>
              </a:rPr>
              <a:t>us </a:t>
            </a:r>
            <a:r>
              <a:rPr lang="en-US" sz="1200" kern="1200" dirty="0">
                <a:solidFill>
                  <a:schemeClr val="tx1"/>
                </a:solidFill>
                <a:effectLst/>
                <a:latin typeface="+mn-lt"/>
                <a:ea typeface="+mn-ea"/>
                <a:cs typeface="+mn-cs"/>
              </a:rPr>
              <a:t>to bridge together findings to pose theories.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Child</a:t>
            </a:r>
            <a:r>
              <a:rPr lang="en-US" sz="1200" kern="1200" baseline="0" dirty="0" smtClean="0">
                <a:solidFill>
                  <a:schemeClr val="tx1"/>
                </a:solidFill>
                <a:effectLst/>
                <a:latin typeface="+mn-lt"/>
                <a:ea typeface="+mn-ea"/>
                <a:cs typeface="+mn-cs"/>
              </a:rPr>
              <a:t> Theory: </a:t>
            </a:r>
            <a:r>
              <a:rPr lang="en-US" sz="1200" kern="1200" dirty="0" smtClean="0">
                <a:solidFill>
                  <a:schemeClr val="tx1"/>
                </a:solidFill>
                <a:effectLst/>
                <a:latin typeface="+mn-lt"/>
                <a:ea typeface="+mn-ea"/>
                <a:cs typeface="+mn-cs"/>
              </a:rPr>
              <a:t>"when </a:t>
            </a:r>
            <a:r>
              <a:rPr lang="en-US" sz="1200" kern="1200" dirty="0">
                <a:solidFill>
                  <a:schemeClr val="tx1"/>
                </a:solidFill>
                <a:effectLst/>
                <a:latin typeface="+mn-lt"/>
                <a:ea typeface="+mn-ea"/>
                <a:cs typeface="+mn-cs"/>
              </a:rPr>
              <a:t>you exercise big muscles like the legs, they need more oxygen and so your heart beats </a:t>
            </a:r>
            <a:r>
              <a:rPr lang="en-US" sz="1200" kern="1200" dirty="0" smtClean="0">
                <a:solidFill>
                  <a:schemeClr val="tx1"/>
                </a:solidFill>
                <a:effectLst/>
                <a:latin typeface="+mn-lt"/>
                <a:ea typeface="+mn-ea"/>
                <a:cs typeface="+mn-cs"/>
              </a:rPr>
              <a:t>faster"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3348BAA-2B1B-D644-8A92-02C056C72181}" type="slidenum">
              <a:rPr lang="en-US" smtClean="0"/>
              <a:t>31</a:t>
            </a:fld>
            <a:endParaRPr lang="en-US"/>
          </a:p>
        </p:txBody>
      </p:sp>
    </p:spTree>
    <p:extLst>
      <p:ext uri="{BB962C8B-B14F-4D97-AF65-F5344CB8AC3E}">
        <p14:creationId xmlns:p14="http://schemas.microsoft.com/office/powerpoint/2010/main" val="17271975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conclusion, we found</a:t>
            </a:r>
            <a:r>
              <a:rPr lang="en-US" baseline="0" dirty="0" smtClean="0"/>
              <a:t> that early learners are capable of authentic scientific inquiry with wearable sensors when provided these scaffolds. </a:t>
            </a:r>
          </a:p>
          <a:p>
            <a:pPr marL="171450" marR="0" lvl="0" indent="-171450" algn="l" defTabSz="914400" rtl="0" eaLnBrk="1" fontAlgn="auto" latinLnBrk="0" hangingPunct="1">
              <a:lnSpc>
                <a:spcPct val="100000"/>
              </a:lnSpc>
              <a:spcBef>
                <a:spcPts val="0"/>
              </a:spcBef>
              <a:spcAft>
                <a:spcPts val="0"/>
              </a:spcAft>
              <a:buClrTx/>
              <a:buSzTx/>
              <a:buFontTx/>
              <a:buNone/>
              <a:tabLst/>
              <a:defRPr/>
            </a:pPr>
            <a:endParaRPr lang="en-US" dirty="0" smtClean="0"/>
          </a:p>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1. </a:t>
            </a:r>
            <a:r>
              <a:rPr lang="en-US" sz="1200" kern="1200" dirty="0" smtClean="0">
                <a:solidFill>
                  <a:schemeClr val="tx1"/>
                </a:solidFill>
                <a:effectLst/>
                <a:latin typeface="+mn-lt"/>
                <a:ea typeface="+mn-ea"/>
                <a:cs typeface="+mn-cs"/>
              </a:rPr>
              <a:t>By</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constraining</a:t>
            </a:r>
            <a:r>
              <a:rPr lang="en-US" sz="1200" kern="1200" baseline="0" dirty="0" smtClean="0">
                <a:solidFill>
                  <a:schemeClr val="tx1"/>
                </a:solidFill>
                <a:effectLst/>
                <a:latin typeface="+mn-lt"/>
                <a:ea typeface="+mn-ea"/>
                <a:cs typeface="+mn-cs"/>
              </a:rPr>
              <a:t> the question develop process we</a:t>
            </a:r>
            <a:r>
              <a:rPr lang="en-US" sz="1200"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lessened the complexity of asking questions </a:t>
            </a:r>
            <a:r>
              <a:rPr lang="en-US" sz="1200" kern="1200" dirty="0" smtClean="0">
                <a:solidFill>
                  <a:schemeClr val="tx1"/>
                </a:solidFill>
                <a:effectLst/>
                <a:latin typeface="+mn-lt"/>
                <a:ea typeface="+mn-ea"/>
                <a:cs typeface="+mn-cs"/>
              </a:rPr>
              <a:t>while </a:t>
            </a:r>
            <a:r>
              <a:rPr lang="en-US" sz="1200" kern="1200" dirty="0" smtClean="0">
                <a:solidFill>
                  <a:schemeClr val="tx1"/>
                </a:solidFill>
                <a:effectLst/>
                <a:latin typeface="+mn-lt"/>
                <a:ea typeface="+mn-ea"/>
                <a:cs typeface="+mn-cs"/>
              </a:rPr>
              <a:t>still providing freedom </a:t>
            </a:r>
            <a:r>
              <a:rPr lang="en-US" sz="1200" kern="1200" dirty="0" smtClean="0">
                <a:solidFill>
                  <a:schemeClr val="tx1"/>
                </a:solidFill>
                <a:effectLst/>
                <a:latin typeface="+mn-lt"/>
                <a:ea typeface="+mn-ea"/>
                <a:cs typeface="+mn-cs"/>
              </a:rPr>
              <a:t>for life-relevant </a:t>
            </a:r>
            <a:r>
              <a:rPr lang="en-US" sz="1200" kern="1200" dirty="0" smtClean="0">
                <a:solidFill>
                  <a:schemeClr val="tx1"/>
                </a:solidFill>
                <a:effectLst/>
                <a:latin typeface="+mn-lt"/>
                <a:ea typeface="+mn-ea"/>
                <a:cs typeface="+mn-cs"/>
              </a:rPr>
              <a:t>investigations. </a:t>
            </a: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2. </a:t>
            </a:r>
            <a:r>
              <a:rPr lang="en-US" sz="1200" kern="1200" dirty="0" smtClean="0">
                <a:solidFill>
                  <a:schemeClr val="tx1"/>
                </a:solidFill>
                <a:effectLst/>
                <a:latin typeface="+mn-lt"/>
                <a:ea typeface="+mn-ea"/>
                <a:cs typeface="+mn-cs"/>
              </a:rPr>
              <a:t>With</a:t>
            </a:r>
            <a:r>
              <a:rPr lang="en-US" sz="1200" kern="1200" baseline="0" dirty="0" smtClean="0">
                <a:solidFill>
                  <a:schemeClr val="tx1"/>
                </a:solidFill>
                <a:effectLst/>
                <a:latin typeface="+mn-lt"/>
                <a:ea typeface="+mn-ea"/>
                <a:cs typeface="+mn-cs"/>
              </a:rPr>
              <a:t> t</a:t>
            </a:r>
            <a:r>
              <a:rPr lang="en-US" sz="1200" kern="1200" dirty="0" smtClean="0">
                <a:solidFill>
                  <a:schemeClr val="tx1"/>
                </a:solidFill>
                <a:effectLst/>
                <a:latin typeface="+mn-lt"/>
                <a:ea typeface="+mn-ea"/>
                <a:cs typeface="+mn-cs"/>
              </a:rPr>
              <a:t>he writing and drawing worksheet </a:t>
            </a:r>
            <a:r>
              <a:rPr lang="mr-IN" sz="1200"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 more kids </a:t>
            </a:r>
            <a:r>
              <a:rPr lang="en-US" sz="1200" kern="1200" baseline="0" dirty="0" smtClean="0">
                <a:solidFill>
                  <a:schemeClr val="tx1"/>
                </a:solidFill>
                <a:effectLst/>
                <a:latin typeface="+mn-lt"/>
                <a:ea typeface="+mn-ea"/>
                <a:cs typeface="+mn-cs"/>
              </a:rPr>
              <a:t>were able to come up with procedural ideas</a:t>
            </a:r>
            <a:r>
              <a:rPr lang="en-US" sz="1200" kern="1200" dirty="0" smtClean="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3.</a:t>
            </a:r>
            <a:r>
              <a:rPr lang="en-US" sz="1200" kern="1200" baseline="0" dirty="0" smtClean="0">
                <a:solidFill>
                  <a:schemeClr val="tx1"/>
                </a:solidFill>
                <a:effectLst/>
                <a:latin typeface="+mn-lt"/>
                <a:ea typeface="+mn-ea"/>
                <a:cs typeface="+mn-cs"/>
              </a:rPr>
              <a:t> </a:t>
            </a:r>
            <a:r>
              <a:rPr lang="en-US" sz="1200" kern="1200" baseline="0" dirty="0" smtClean="0">
                <a:solidFill>
                  <a:schemeClr val="tx1"/>
                </a:solidFill>
                <a:effectLst/>
                <a:latin typeface="+mn-lt"/>
                <a:ea typeface="+mn-ea"/>
                <a:cs typeface="+mn-cs"/>
              </a:rPr>
              <a:t>When we </a:t>
            </a:r>
            <a:r>
              <a:rPr lang="en-US" sz="1200" kern="1200" baseline="0" dirty="0" smtClean="0">
                <a:solidFill>
                  <a:schemeClr val="tx1"/>
                </a:solidFill>
                <a:effectLst/>
                <a:latin typeface="+mn-lt"/>
                <a:ea typeface="+mn-ea"/>
                <a:cs typeface="+mn-cs"/>
              </a:rPr>
              <a:t>synthesized the experiment </a:t>
            </a:r>
            <a:r>
              <a:rPr lang="en-US" sz="1200" kern="1200" dirty="0" smtClean="0">
                <a:solidFill>
                  <a:schemeClr val="tx1"/>
                </a:solidFill>
                <a:effectLst/>
                <a:latin typeface="+mn-lt"/>
                <a:ea typeface="+mn-ea"/>
                <a:cs typeface="+mn-cs"/>
              </a:rPr>
              <a:t>findings on large paper, </a:t>
            </a:r>
            <a:r>
              <a:rPr lang="en-US" sz="1200" kern="1200" dirty="0" smtClean="0">
                <a:solidFill>
                  <a:schemeClr val="tx1"/>
                </a:solidFill>
                <a:effectLst/>
                <a:latin typeface="+mn-lt"/>
                <a:ea typeface="+mn-ea"/>
                <a:cs typeface="+mn-cs"/>
              </a:rPr>
              <a:t>learners were more able to generalizing </a:t>
            </a:r>
            <a:r>
              <a:rPr lang="en-US" sz="1200" kern="1200" dirty="0" smtClean="0">
                <a:solidFill>
                  <a:schemeClr val="tx1"/>
                </a:solidFill>
                <a:effectLst/>
                <a:latin typeface="+mn-lt"/>
                <a:ea typeface="+mn-ea"/>
                <a:cs typeface="+mn-cs"/>
              </a:rPr>
              <a:t>across </a:t>
            </a:r>
            <a:r>
              <a:rPr lang="en-US" sz="1200" kern="1200" dirty="0" smtClean="0">
                <a:solidFill>
                  <a:schemeClr val="tx1"/>
                </a:solidFill>
                <a:effectLst/>
                <a:latin typeface="+mn-lt"/>
                <a:ea typeface="+mn-ea"/>
                <a:cs typeface="+mn-cs"/>
              </a:rPr>
              <a:t>experiments</a:t>
            </a:r>
            <a:r>
              <a:rPr lang="en-US" sz="1200" kern="1200" baseline="0" dirty="0" smtClean="0">
                <a:solidFill>
                  <a:schemeClr val="tx1"/>
                </a:solidFill>
                <a:effectLst/>
                <a:latin typeface="+mn-lt"/>
                <a:ea typeface="+mn-ea"/>
                <a:cs typeface="+mn-cs"/>
              </a:rPr>
              <a:t> to build theory</a:t>
            </a:r>
          </a:p>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 Key </a:t>
            </a:r>
            <a:r>
              <a:rPr lang="en-US" sz="1200" kern="1200" dirty="0" smtClean="0">
                <a:solidFill>
                  <a:schemeClr val="tx1"/>
                </a:solidFill>
                <a:effectLst/>
                <a:latin typeface="+mn-lt"/>
                <a:ea typeface="+mn-ea"/>
                <a:cs typeface="+mn-cs"/>
              </a:rPr>
              <a:t>component </a:t>
            </a:r>
            <a:r>
              <a:rPr lang="en-US" sz="1200" kern="1200" dirty="0" smtClean="0">
                <a:solidFill>
                  <a:schemeClr val="tx1"/>
                </a:solidFill>
                <a:effectLst/>
                <a:latin typeface="+mn-lt"/>
                <a:ea typeface="+mn-ea"/>
                <a:cs typeface="+mn-cs"/>
              </a:rPr>
              <a:t>of </a:t>
            </a:r>
            <a:r>
              <a:rPr lang="en-US" sz="1200" kern="1200" dirty="0" smtClean="0">
                <a:solidFill>
                  <a:schemeClr val="tx1"/>
                </a:solidFill>
                <a:effectLst/>
                <a:latin typeface="+mn-lt"/>
                <a:ea typeface="+mn-ea"/>
                <a:cs typeface="+mn-cs"/>
              </a:rPr>
              <a:t>the Chinn </a:t>
            </a:r>
            <a:r>
              <a:rPr lang="en-US" sz="1200" kern="1200" dirty="0" smtClean="0">
                <a:solidFill>
                  <a:schemeClr val="tx1"/>
                </a:solidFill>
                <a:effectLst/>
                <a:latin typeface="+mn-lt"/>
                <a:ea typeface="+mn-ea"/>
                <a:cs typeface="+mn-cs"/>
              </a:rPr>
              <a:t>and Malhotra’s framework and the NGSS</a:t>
            </a:r>
            <a:r>
              <a:rPr lang="en-US" sz="1200" kern="1200" dirty="0" smtClean="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Key Take Away - With these</a:t>
            </a:r>
            <a:r>
              <a:rPr lang="en-US" sz="1200" kern="1200" baseline="0" dirty="0" smtClean="0">
                <a:solidFill>
                  <a:schemeClr val="tx1"/>
                </a:solidFill>
                <a:effectLst/>
                <a:latin typeface="+mn-lt"/>
                <a:ea typeface="+mn-ea"/>
                <a:cs typeface="+mn-cs"/>
              </a:rPr>
              <a:t> scaffolds more students were able to conduct authentic WBI projects that were life-relevant.</a:t>
            </a:r>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our work</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contributes</a:t>
            </a:r>
            <a:r>
              <a:rPr lang="en-US" sz="1200" kern="1200" baseline="0" dirty="0" smtClean="0">
                <a:solidFill>
                  <a:schemeClr val="tx1"/>
                </a:solidFill>
                <a:effectLst/>
                <a:latin typeface="+mn-lt"/>
                <a:ea typeface="+mn-ea"/>
                <a:cs typeface="+mn-cs"/>
              </a:rPr>
              <a:t> to what we know about to</a:t>
            </a:r>
            <a:r>
              <a:rPr lang="en-US" sz="1200"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how educators can </a:t>
            </a:r>
            <a:r>
              <a:rPr lang="en-US" sz="1200" kern="1200" dirty="0" smtClean="0">
                <a:solidFill>
                  <a:schemeClr val="tx1"/>
                </a:solidFill>
                <a:effectLst/>
                <a:latin typeface="+mn-lt"/>
                <a:ea typeface="+mn-ea"/>
                <a:cs typeface="+mn-cs"/>
              </a:rPr>
              <a:t>implement</a:t>
            </a:r>
            <a:r>
              <a:rPr lang="en-US" sz="1200" kern="1200" baseline="0" dirty="0" smtClean="0">
                <a:solidFill>
                  <a:schemeClr val="tx1"/>
                </a:solidFill>
                <a:effectLst/>
                <a:latin typeface="+mn-lt"/>
                <a:ea typeface="+mn-ea"/>
                <a:cs typeface="+mn-cs"/>
              </a:rPr>
              <a:t> WBI </a:t>
            </a:r>
            <a:r>
              <a:rPr lang="en-US" sz="1200" kern="1200" dirty="0" smtClean="0">
                <a:solidFill>
                  <a:schemeClr val="tx1"/>
                </a:solidFill>
                <a:effectLst/>
                <a:latin typeface="+mn-lt"/>
                <a:ea typeface="+mn-ea"/>
                <a:cs typeface="+mn-cs"/>
              </a:rPr>
              <a:t>in </a:t>
            </a:r>
            <a:r>
              <a:rPr lang="en-US" sz="1200" kern="1200" dirty="0" smtClean="0">
                <a:solidFill>
                  <a:schemeClr val="tx1"/>
                </a:solidFill>
                <a:effectLst/>
                <a:latin typeface="+mn-lt"/>
                <a:ea typeface="+mn-ea"/>
                <a:cs typeface="+mn-cs"/>
              </a:rPr>
              <a:t>early elementary classrooms </a:t>
            </a:r>
            <a:endParaRPr lang="en-US" sz="1200" kern="120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and </a:t>
            </a:r>
            <a:r>
              <a:rPr lang="en-US" sz="1200" kern="1200" dirty="0" smtClean="0">
                <a:solidFill>
                  <a:schemeClr val="tx1"/>
                </a:solidFill>
                <a:effectLst/>
                <a:latin typeface="+mn-lt"/>
                <a:ea typeface="+mn-ea"/>
                <a:cs typeface="+mn-cs"/>
              </a:rPr>
              <a:t>more broadly, how educators can use </a:t>
            </a:r>
            <a:r>
              <a:rPr lang="en-US" sz="1200" kern="1200" dirty="0" smtClean="0">
                <a:solidFill>
                  <a:schemeClr val="tx1"/>
                </a:solidFill>
                <a:effectLst/>
                <a:latin typeface="+mn-lt"/>
                <a:ea typeface="+mn-ea"/>
                <a:cs typeface="+mn-cs"/>
              </a:rPr>
              <a:t>wearable sensors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to </a:t>
            </a:r>
            <a:r>
              <a:rPr lang="en-US" sz="1200" kern="1200" dirty="0" smtClean="0">
                <a:solidFill>
                  <a:schemeClr val="tx1"/>
                </a:solidFill>
                <a:effectLst/>
                <a:latin typeface="+mn-lt"/>
                <a:ea typeface="+mn-ea"/>
                <a:cs typeface="+mn-cs"/>
              </a:rPr>
              <a:t>meet </a:t>
            </a:r>
            <a:r>
              <a:rPr lang="en-US" sz="1200" kern="1200" dirty="0" smtClean="0">
                <a:solidFill>
                  <a:schemeClr val="tx1"/>
                </a:solidFill>
                <a:effectLst/>
                <a:latin typeface="+mn-lt"/>
                <a:ea typeface="+mn-ea"/>
                <a:cs typeface="+mn-cs"/>
              </a:rPr>
              <a:t>NGSS</a:t>
            </a: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kern="1200" dirty="0" smtClean="0">
                <a:solidFill>
                  <a:schemeClr val="tx1"/>
                </a:solidFill>
                <a:effectLst/>
                <a:latin typeface="+mn-lt"/>
                <a:ea typeface="+mn-ea"/>
                <a:cs typeface="+mn-cs"/>
              </a:rPr>
              <a:t> IF TIME: We did not observe a difference in how 4th-graders developed theories, suggesting that the tools and year1 activities were enough to help them make the connections between movement and body</a:t>
            </a:r>
            <a:r>
              <a:rPr lang="en-US" sz="1200" kern="1200" baseline="0" dirty="0" smtClean="0">
                <a:solidFill>
                  <a:schemeClr val="tx1"/>
                </a:solidFill>
                <a:effectLst/>
                <a:latin typeface="+mn-lt"/>
                <a:ea typeface="+mn-ea"/>
                <a:cs typeface="+mn-cs"/>
              </a:rPr>
              <a:t> data</a:t>
            </a:r>
            <a:r>
              <a:rPr lang="en-US" sz="1200" kern="1200" dirty="0" smtClean="0">
                <a:solidFill>
                  <a:schemeClr val="tx1"/>
                </a:solidFill>
                <a:effectLst/>
                <a:latin typeface="+mn-lt"/>
                <a:ea typeface="+mn-ea"/>
                <a:cs typeface="+mn-cs"/>
              </a:rPr>
              <a:t>. </a:t>
            </a: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21182FA0-4ABE-BD44-9437-0C33B6FB4EF6}" type="slidenum">
              <a:rPr lang="en-US" smtClean="0"/>
              <a:t>32</a:t>
            </a:fld>
            <a:endParaRPr lang="en-US"/>
          </a:p>
        </p:txBody>
      </p:sp>
    </p:spTree>
    <p:extLst>
      <p:ext uri="{BB962C8B-B14F-4D97-AF65-F5344CB8AC3E}">
        <p14:creationId xmlns:p14="http://schemas.microsoft.com/office/powerpoint/2010/main" val="12488357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Future research is needed to </a:t>
            </a:r>
            <a:r>
              <a:rPr lang="en-US" sz="1200" kern="1200" dirty="0" smtClean="0">
                <a:solidFill>
                  <a:schemeClr val="tx1"/>
                </a:solidFill>
                <a:effectLst/>
                <a:latin typeface="+mn-lt"/>
                <a:ea typeface="+mn-ea"/>
                <a:cs typeface="+mn-cs"/>
              </a:rPr>
              <a:t>refine how we scaffold </a:t>
            </a:r>
            <a:r>
              <a:rPr lang="en-US" sz="1200" kern="1200" dirty="0" smtClean="0">
                <a:solidFill>
                  <a:schemeClr val="tx1"/>
                </a:solidFill>
                <a:effectLst/>
                <a:latin typeface="+mn-lt"/>
                <a:ea typeface="+mn-ea"/>
                <a:cs typeface="+mn-cs"/>
              </a:rPr>
              <a:t>WBI.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Specifically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 Further</a:t>
            </a:r>
            <a:r>
              <a:rPr lang="en-US" sz="1200" kern="1200" baseline="0" dirty="0" smtClean="0">
                <a:solidFill>
                  <a:schemeClr val="tx1"/>
                </a:solidFill>
                <a:effectLst/>
                <a:latin typeface="+mn-lt"/>
                <a:ea typeface="+mn-ea"/>
                <a:cs typeface="+mn-cs"/>
              </a:rPr>
              <a:t> reduce the </a:t>
            </a:r>
            <a:r>
              <a:rPr lang="en-US" sz="1200" kern="1200" dirty="0" smtClean="0">
                <a:solidFill>
                  <a:schemeClr val="tx1"/>
                </a:solidFill>
                <a:effectLst/>
                <a:latin typeface="+mn-lt"/>
                <a:ea typeface="+mn-ea"/>
                <a:cs typeface="+mn-cs"/>
              </a:rPr>
              <a:t>burden</a:t>
            </a:r>
            <a:r>
              <a:rPr lang="en-US" sz="1200" kern="1200" baseline="0" dirty="0" smtClean="0">
                <a:solidFill>
                  <a:schemeClr val="tx1"/>
                </a:solidFill>
                <a:effectLst/>
                <a:latin typeface="+mn-lt"/>
                <a:ea typeface="+mn-ea"/>
                <a:cs typeface="+mn-cs"/>
              </a:rPr>
              <a:t> </a:t>
            </a:r>
            <a:r>
              <a:rPr lang="en-US" sz="1200" kern="1200" baseline="0" dirty="0" smtClean="0">
                <a:solidFill>
                  <a:schemeClr val="tx1"/>
                </a:solidFill>
                <a:effectLst/>
                <a:latin typeface="+mn-lt"/>
                <a:ea typeface="+mn-ea"/>
                <a:cs typeface="+mn-cs"/>
              </a:rPr>
              <a:t>on facilitators to make WBI more realistic to a more common </a:t>
            </a:r>
            <a:r>
              <a:rPr lang="en-US" sz="1200" kern="1200" baseline="0" dirty="0" smtClean="0">
                <a:solidFill>
                  <a:schemeClr val="tx1"/>
                </a:solidFill>
                <a:effectLst/>
                <a:latin typeface="+mn-lt"/>
                <a:ea typeface="+mn-ea"/>
                <a:cs typeface="+mn-cs"/>
              </a:rPr>
              <a:t>classroom </a:t>
            </a:r>
            <a:r>
              <a:rPr lang="en-US" sz="1200" kern="1200" baseline="0" dirty="0" err="1" smtClean="0">
                <a:solidFill>
                  <a:schemeClr val="tx1"/>
                </a:solidFill>
                <a:effectLst/>
                <a:latin typeface="+mn-lt"/>
                <a:ea typeface="+mn-ea"/>
                <a:cs typeface="+mn-cs"/>
              </a:rPr>
              <a:t>adult:child</a:t>
            </a:r>
            <a:r>
              <a:rPr lang="en-US" sz="1200" kern="1200" baseline="0" dirty="0" smtClean="0">
                <a:solidFill>
                  <a:schemeClr val="tx1"/>
                </a:solidFill>
                <a:effectLst/>
                <a:latin typeface="+mn-lt"/>
                <a:ea typeface="+mn-ea"/>
                <a:cs typeface="+mn-cs"/>
              </a:rPr>
              <a:t> </a:t>
            </a:r>
            <a:r>
              <a:rPr lang="en-US" sz="1200" kern="1200" baseline="0" dirty="0" smtClean="0">
                <a:solidFill>
                  <a:schemeClr val="tx1"/>
                </a:solidFill>
                <a:effectLst/>
                <a:latin typeface="+mn-lt"/>
                <a:ea typeface="+mn-ea"/>
                <a:cs typeface="+mn-cs"/>
              </a:rPr>
              <a:t>ratio. </a:t>
            </a: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 I</a:t>
            </a:r>
            <a:r>
              <a:rPr lang="en-US" sz="1200" kern="1200" dirty="0" smtClean="0">
                <a:solidFill>
                  <a:schemeClr val="tx1"/>
                </a:solidFill>
                <a:effectLst/>
                <a:latin typeface="+mn-lt"/>
                <a:ea typeface="+mn-ea"/>
                <a:cs typeface="+mn-cs"/>
              </a:rPr>
              <a:t>nclude more </a:t>
            </a:r>
            <a:r>
              <a:rPr lang="en-US" sz="1200" kern="1200" dirty="0" smtClean="0">
                <a:solidFill>
                  <a:schemeClr val="tx1"/>
                </a:solidFill>
                <a:effectLst/>
                <a:latin typeface="+mn-lt"/>
                <a:ea typeface="+mn-ea"/>
                <a:cs typeface="+mn-cs"/>
              </a:rPr>
              <a:t>model-based representations </a:t>
            </a:r>
            <a:r>
              <a:rPr lang="en-US" sz="1200" kern="1200" dirty="0" smtClean="0">
                <a:solidFill>
                  <a:schemeClr val="tx1"/>
                </a:solidFill>
                <a:effectLst/>
                <a:latin typeface="+mn-lt"/>
                <a:ea typeface="+mn-ea"/>
                <a:cs typeface="+mn-cs"/>
              </a:rPr>
              <a:t>of science concepts—which is especially important for </a:t>
            </a:r>
            <a:r>
              <a:rPr lang="en-US" sz="1200" kern="1200" dirty="0" smtClean="0">
                <a:solidFill>
                  <a:schemeClr val="tx1"/>
                </a:solidFill>
                <a:effectLst/>
                <a:latin typeface="+mn-lt"/>
                <a:ea typeface="+mn-ea"/>
                <a:cs typeface="+mn-cs"/>
              </a:rPr>
              <a:t>supporting English Language Learners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effectLst/>
                <a:latin typeface="+mn-lt"/>
                <a:ea typeface="+mn-ea"/>
                <a:cs typeface="+mn-cs"/>
              </a:rPr>
              <a:t>IF TIME </a:t>
            </a:r>
            <a:r>
              <a:rPr lang="mr-IN" sz="1200" i="1" kern="1200" dirty="0" smtClean="0">
                <a:solidFill>
                  <a:schemeClr val="tx1"/>
                </a:solidFill>
                <a:effectLst/>
                <a:latin typeface="+mn-lt"/>
                <a:ea typeface="+mn-ea"/>
                <a:cs typeface="+mn-cs"/>
              </a:rPr>
              <a:t>–</a:t>
            </a:r>
            <a:r>
              <a:rPr lang="en-US" sz="1200" i="1" kern="1200" dirty="0" smtClean="0">
                <a:solidFill>
                  <a:schemeClr val="tx1"/>
                </a:solidFill>
                <a:effectLst/>
                <a:latin typeface="+mn-lt"/>
                <a:ea typeface="+mn-ea"/>
                <a:cs typeface="+mn-cs"/>
              </a:rPr>
              <a:t> LIMITATION -- Although many of the WBI projects in our study included gym or recess activities like prior embodied WBI research, three of the five 2017 small groups we analyzed also included other activities such as homework and dancing. We found that, with our integrated scaffolds and LPSV tools, early learners explored the embodied connection between physical activity data and the physiological phenomenon of their bodies (e.g., the circulatory system). Beyond the scope of prior WBI studies, which emphasized interpreting trends in visualized data, learners in our study recognized the physiological impacts of stress and fear. </a:t>
            </a:r>
          </a:p>
        </p:txBody>
      </p:sp>
      <p:sp>
        <p:nvSpPr>
          <p:cNvPr id="4" name="Slide Number Placeholder 3"/>
          <p:cNvSpPr>
            <a:spLocks noGrp="1"/>
          </p:cNvSpPr>
          <p:nvPr>
            <p:ph type="sldNum" sz="quarter" idx="10"/>
          </p:nvPr>
        </p:nvSpPr>
        <p:spPr/>
        <p:txBody>
          <a:bodyPr/>
          <a:lstStyle/>
          <a:p>
            <a:fld id="{B3348BAA-2B1B-D644-8A92-02C056C72181}" type="slidenum">
              <a:rPr lang="en-US" smtClean="0"/>
              <a:t>33</a:t>
            </a:fld>
            <a:endParaRPr lang="en-US"/>
          </a:p>
        </p:txBody>
      </p:sp>
    </p:spTree>
    <p:extLst>
      <p:ext uri="{BB962C8B-B14F-4D97-AF65-F5344CB8AC3E}">
        <p14:creationId xmlns:p14="http://schemas.microsoft.com/office/powerpoint/2010/main" val="9520883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Thank you! </a:t>
            </a:r>
          </a:p>
          <a:p>
            <a:r>
              <a:rPr lang="en-US" dirty="0" smtClean="0"/>
              <a:t>And a big thanks to our team!</a:t>
            </a:r>
            <a:endParaRPr lang="en-US" dirty="0"/>
          </a:p>
        </p:txBody>
      </p:sp>
      <p:sp>
        <p:nvSpPr>
          <p:cNvPr id="4" name="Slide Number Placeholder 3"/>
          <p:cNvSpPr>
            <a:spLocks noGrp="1"/>
          </p:cNvSpPr>
          <p:nvPr>
            <p:ph type="sldNum" sz="quarter" idx="10"/>
          </p:nvPr>
        </p:nvSpPr>
        <p:spPr/>
        <p:txBody>
          <a:bodyPr/>
          <a:lstStyle/>
          <a:p>
            <a:fld id="{B3348BAA-2B1B-D644-8A92-02C056C72181}" type="slidenum">
              <a:rPr lang="en-US" smtClean="0"/>
              <a:t>34</a:t>
            </a:fld>
            <a:endParaRPr lang="en-US"/>
          </a:p>
        </p:txBody>
      </p:sp>
    </p:spTree>
    <p:extLst>
      <p:ext uri="{BB962C8B-B14F-4D97-AF65-F5344CB8AC3E}">
        <p14:creationId xmlns:p14="http://schemas.microsoft.com/office/powerpoint/2010/main" val="921233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34376CA-3667-7C49-960F-15925A01A4EE}" type="datetimeFigureOut">
              <a:rPr lang="en-US" smtClean="0"/>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922241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34376CA-3667-7C49-960F-15925A01A4EE}" type="datetimeFigureOut">
              <a:rPr lang="en-US" smtClean="0"/>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1720199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4376CA-3667-7C49-960F-15925A01A4EE}" type="datetimeFigureOut">
              <a:rPr lang="en-US" smtClean="0"/>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1975939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34376CA-3667-7C49-960F-15925A01A4EE}" type="datetimeFigureOut">
              <a:rPr lang="en-US" smtClean="0"/>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920227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34376CA-3667-7C49-960F-15925A01A4EE}" type="datetimeFigureOut">
              <a:rPr lang="en-US" smtClean="0"/>
              <a:t>4/13/18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81828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34376CA-3667-7C49-960F-15925A01A4EE}" type="datetimeFigureOut">
              <a:rPr lang="en-US" smtClean="0"/>
              <a:t>4/13/18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909057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4376CA-3667-7C49-960F-15925A01A4EE}" type="datetimeFigureOut">
              <a:rPr lang="en-US" smtClean="0"/>
              <a:t>4/13/18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1324552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4376CA-3667-7C49-960F-15925A01A4EE}" type="datetimeFigureOut">
              <a:rPr lang="en-US" smtClean="0"/>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942853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4376CA-3667-7C49-960F-15925A01A4EE}" type="datetimeFigureOut">
              <a:rPr lang="en-US" smtClean="0"/>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254590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34376CA-3667-7C49-960F-15925A01A4EE}" type="datetimeFigureOut">
              <a:rPr lang="en-US" smtClean="0"/>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1111864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34376CA-3667-7C49-960F-15925A01A4EE}" type="datetimeFigureOut">
              <a:rPr lang="en-US" smtClean="0"/>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8553DE-5A62-0F4D-A6D4-A649EA376766}" type="slidenum">
              <a:rPr lang="en-US" smtClean="0"/>
              <a:t>‹#›</a:t>
            </a:fld>
            <a:endParaRPr lang="en-US"/>
          </a:p>
        </p:txBody>
      </p:sp>
    </p:spTree>
    <p:extLst>
      <p:ext uri="{BB962C8B-B14F-4D97-AF65-F5344CB8AC3E}">
        <p14:creationId xmlns:p14="http://schemas.microsoft.com/office/powerpoint/2010/main" val="1858581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049358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4376CA-3667-7C49-960F-15925A01A4EE}" type="datetimeFigureOut">
              <a:rPr lang="en-US" smtClean="0"/>
              <a:t>4/13/18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8553DE-5A62-0F4D-A6D4-A649EA376766}" type="slidenum">
              <a:rPr lang="en-US" smtClean="0"/>
              <a:t>‹#›</a:t>
            </a:fld>
            <a:endParaRPr lang="en-US"/>
          </a:p>
        </p:txBody>
      </p:sp>
    </p:spTree>
    <p:extLst>
      <p:ext uri="{BB962C8B-B14F-4D97-AF65-F5344CB8AC3E}">
        <p14:creationId xmlns:p14="http://schemas.microsoft.com/office/powerpoint/2010/main" val="177659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2.gif"/><Relationship Id="rId5" Type="http://schemas.openxmlformats.org/officeDocument/2006/relationships/image" Target="../media/image3.gif"/><Relationship Id="rId6" Type="http://schemas.openxmlformats.org/officeDocument/2006/relationships/image" Target="../media/image4.png"/><Relationship Id="rId7" Type="http://schemas.openxmlformats.org/officeDocument/2006/relationships/image" Target="../media/image5.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4" Type="http://schemas.openxmlformats.org/officeDocument/2006/relationships/image" Target="../media/image7.tiff"/><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4" Type="http://schemas.openxmlformats.org/officeDocument/2006/relationships/notesSlide" Target="../notesSlides/notesSlide6.xml"/><Relationship Id="rId5" Type="http://schemas.openxmlformats.org/officeDocument/2006/relationships/image" Target="../media/image10.png"/><Relationship Id="rId1" Type="http://schemas.microsoft.com/office/2007/relationships/media" Target="../media/media1.mov"/><Relationship Id="rId2" Type="http://schemas.openxmlformats.org/officeDocument/2006/relationships/video" Target="../media/media1.mov"/></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notesSlide" Target="../notesSlides/notesSlide7.xml"/><Relationship Id="rId5" Type="http://schemas.openxmlformats.org/officeDocument/2006/relationships/image" Target="../media/image11.png"/><Relationship Id="rId1" Type="http://schemas.microsoft.com/office/2007/relationships/media" Target="../media/media2.mp4"/><Relationship Id="rId2" Type="http://schemas.openxmlformats.org/officeDocument/2006/relationships/video" Target="../media/media2.mp4"/></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4" Type="http://schemas.microsoft.com/office/2007/relationships/hdphoto" Target="../media/hdphoto1.wdp"/><Relationship Id="rId5" Type="http://schemas.openxmlformats.org/officeDocument/2006/relationships/image" Target="../media/image15.jpeg"/><Relationship Id="rId6" Type="http://schemas.openxmlformats.org/officeDocument/2006/relationships/image" Target="../media/image16.jpg"/><Relationship Id="rId7"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4" Type="http://schemas.microsoft.com/office/2007/relationships/hdphoto" Target="../media/hdphoto1.wdp"/><Relationship Id="rId5" Type="http://schemas.openxmlformats.org/officeDocument/2006/relationships/image" Target="../media/image15.jpeg"/><Relationship Id="rId6" Type="http://schemas.openxmlformats.org/officeDocument/2006/relationships/image" Target="../media/image16.jpg"/><Relationship Id="rId7"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4" Type="http://schemas.microsoft.com/office/2007/relationships/hdphoto" Target="../media/hdphoto1.wdp"/><Relationship Id="rId5" Type="http://schemas.openxmlformats.org/officeDocument/2006/relationships/image" Target="../media/image15.jpeg"/><Relationship Id="rId6" Type="http://schemas.openxmlformats.org/officeDocument/2006/relationships/image" Target="../media/image16.jpg"/><Relationship Id="rId7"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4" Type="http://schemas.microsoft.com/office/2007/relationships/hdphoto" Target="../media/hdphoto1.wdp"/><Relationship Id="rId5" Type="http://schemas.openxmlformats.org/officeDocument/2006/relationships/image" Target="../media/image15.jpeg"/><Relationship Id="rId6" Type="http://schemas.openxmlformats.org/officeDocument/2006/relationships/image" Target="../media/image16.jpg"/><Relationship Id="rId7"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18.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18.JP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4" Type="http://schemas.openxmlformats.org/officeDocument/2006/relationships/image" Target="../media/image20.png"/><Relationship Id="rId5" Type="http://schemas.microsoft.com/office/2007/relationships/hdphoto" Target="../media/hdphoto2.wdp"/><Relationship Id="rId6" Type="http://schemas.openxmlformats.org/officeDocument/2006/relationships/image" Target="../media/image21.jpeg"/><Relationship Id="rId7" Type="http://schemas.openxmlformats.org/officeDocument/2006/relationships/image" Target="../media/image22.jpeg"/><Relationship Id="rId1" Type="http://schemas.openxmlformats.org/officeDocument/2006/relationships/slideLayout" Target="../slideLayouts/slideLayout6.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4" Type="http://schemas.openxmlformats.org/officeDocument/2006/relationships/image" Target="../media/image20.png"/><Relationship Id="rId5" Type="http://schemas.microsoft.com/office/2007/relationships/hdphoto" Target="../media/hdphoto2.wdp"/><Relationship Id="rId6" Type="http://schemas.openxmlformats.org/officeDocument/2006/relationships/image" Target="../media/image21.jpeg"/><Relationship Id="rId7" Type="http://schemas.openxmlformats.org/officeDocument/2006/relationships/image" Target="../media/image22.jpeg"/><Relationship Id="rId1" Type="http://schemas.openxmlformats.org/officeDocument/2006/relationships/slideLayout" Target="../slideLayouts/slideLayout6.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4" Type="http://schemas.openxmlformats.org/officeDocument/2006/relationships/image" Target="../media/image21.jpeg"/><Relationship Id="rId5" Type="http://schemas.openxmlformats.org/officeDocument/2006/relationships/image" Target="../media/image22.jpeg"/><Relationship Id="rId6" Type="http://schemas.openxmlformats.org/officeDocument/2006/relationships/image" Target="../media/image20.png"/><Relationship Id="rId7" Type="http://schemas.microsoft.com/office/2007/relationships/hdphoto" Target="../media/hdphoto2.wdp"/><Relationship Id="rId1" Type="http://schemas.openxmlformats.org/officeDocument/2006/relationships/slideLayout" Target="../slideLayouts/slideLayout6.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4" Type="http://schemas.microsoft.com/office/2007/relationships/hdphoto" Target="../media/hdphoto2.wdp"/><Relationship Id="rId5" Type="http://schemas.openxmlformats.org/officeDocument/2006/relationships/image" Target="../media/image21.jpeg"/><Relationship Id="rId6" Type="http://schemas.openxmlformats.org/officeDocument/2006/relationships/image" Target="../media/image22.jpeg"/><Relationship Id="rId7" Type="http://schemas.openxmlformats.org/officeDocument/2006/relationships/image" Target="../media/image19.jpeg"/><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3.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 Id="rId3" Type="http://schemas.openxmlformats.org/officeDocument/2006/relationships/image" Target="../media/image24.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g"/><Relationship Id="rId4" Type="http://schemas.openxmlformats.org/officeDocument/2006/relationships/image" Target="../media/image26.JPG"/><Relationship Id="rId5" Type="http://schemas.openxmlformats.org/officeDocument/2006/relationships/image" Target="../media/image27.png"/><Relationship Id="rId6" Type="http://schemas.microsoft.com/office/2007/relationships/hdphoto" Target="../media/hdphoto1.wdp"/><Relationship Id="rId7" Type="http://schemas.openxmlformats.org/officeDocument/2006/relationships/image" Target="../media/image28.JPG"/><Relationship Id="rId1" Type="http://schemas.openxmlformats.org/officeDocument/2006/relationships/slideLayout" Target="../slideLayouts/slideLayout7.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 Id="rId3" Type="http://schemas.openxmlformats.org/officeDocument/2006/relationships/image" Target="../media/image29.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29.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6.xml"/><Relationship Id="rId3" Type="http://schemas.openxmlformats.org/officeDocument/2006/relationships/image" Target="../media/image30.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7.xml"/><Relationship Id="rId3" Type="http://schemas.openxmlformats.org/officeDocument/2006/relationships/image" Target="../media/image31.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8.xml"/><Relationship Id="rId3" Type="http://schemas.openxmlformats.org/officeDocument/2006/relationships/image" Target="../media/image32.jp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notesSlide" Target="../notesSlides/notesSlide29.xml"/><Relationship Id="rId5" Type="http://schemas.openxmlformats.org/officeDocument/2006/relationships/image" Target="../media/image33.png"/><Relationship Id="rId1" Type="http://schemas.microsoft.com/office/2007/relationships/media" Target="../media/media3.mp4"/><Relationship Id="rId2" Type="http://schemas.openxmlformats.org/officeDocument/2006/relationships/video" Target="../media/media3.mp4"/></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notesSlide" Target="../notesSlides/notesSlide30.xml"/><Relationship Id="rId5" Type="http://schemas.openxmlformats.org/officeDocument/2006/relationships/image" Target="../media/image34.png"/><Relationship Id="rId1" Type="http://schemas.microsoft.com/office/2007/relationships/media" Target="../media/media4.mp4"/><Relationship Id="rId2" Type="http://schemas.openxmlformats.org/officeDocument/2006/relationships/video" Target="../media/media4.mp4"/></Relationships>
</file>

<file path=ppt/slides/_rels/slide31.xml.rels><?xml version="1.0" encoding="UTF-8" standalone="yes"?>
<Relationships xmlns="http://schemas.openxmlformats.org/package/2006/relationships"><Relationship Id="rId3" Type="http://schemas.openxmlformats.org/officeDocument/2006/relationships/image" Target="../media/image35.tiff"/><Relationship Id="rId4" Type="http://schemas.openxmlformats.org/officeDocument/2006/relationships/image" Target="../media/image36.tiff"/><Relationship Id="rId1" Type="http://schemas.openxmlformats.org/officeDocument/2006/relationships/slideLayout" Target="../slideLayouts/slideLayout4.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2.xml"/><Relationship Id="rId3" Type="http://schemas.openxmlformats.org/officeDocument/2006/relationships/image" Target="../media/image30.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3.xml"/><Relationship Id="rId3" Type="http://schemas.openxmlformats.org/officeDocument/2006/relationships/image" Target="../media/image37.JPG"/></Relationships>
</file>

<file path=ppt/slides/_rels/slide34.xml.rels><?xml version="1.0" encoding="UTF-8" standalone="yes"?>
<Relationships xmlns="http://schemas.openxmlformats.org/package/2006/relationships"><Relationship Id="rId11" Type="http://schemas.openxmlformats.org/officeDocument/2006/relationships/image" Target="../media/image4.png"/><Relationship Id="rId12" Type="http://schemas.openxmlformats.org/officeDocument/2006/relationships/image" Target="../media/image5.tiff"/><Relationship Id="rId1" Type="http://schemas.openxmlformats.org/officeDocument/2006/relationships/slideLayout" Target="../slideLayouts/slideLayout6.xml"/><Relationship Id="rId2" Type="http://schemas.openxmlformats.org/officeDocument/2006/relationships/notesSlide" Target="../notesSlides/notesSlide34.xml"/><Relationship Id="rId3" Type="http://schemas.openxmlformats.org/officeDocument/2006/relationships/image" Target="../media/image38.png"/><Relationship Id="rId4" Type="http://schemas.openxmlformats.org/officeDocument/2006/relationships/image" Target="../media/image39.jpeg"/><Relationship Id="rId5" Type="http://schemas.openxmlformats.org/officeDocument/2006/relationships/image" Target="../media/image40.png"/><Relationship Id="rId6" Type="http://schemas.openxmlformats.org/officeDocument/2006/relationships/image" Target="../media/image41.jpg"/><Relationship Id="rId7" Type="http://schemas.openxmlformats.org/officeDocument/2006/relationships/image" Target="../media/image42.jpg"/><Relationship Id="rId8" Type="http://schemas.openxmlformats.org/officeDocument/2006/relationships/image" Target="../media/image43.jpeg"/><Relationship Id="rId9" Type="http://schemas.openxmlformats.org/officeDocument/2006/relationships/image" Target="../media/image2.gif"/><Relationship Id="rId10" Type="http://schemas.openxmlformats.org/officeDocument/2006/relationships/image" Target="../media/image3.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l="5876" r="28884" b="9091"/>
          <a:stretch/>
        </p:blipFill>
        <p:spPr>
          <a:xfrm>
            <a:off x="4818888" y="10"/>
            <a:ext cx="7373112" cy="6857989"/>
          </a:xfrm>
          <a:prstGeom prst="rect">
            <a:avLst/>
          </a:prstGeom>
        </p:spPr>
      </p:pic>
      <p:sp>
        <p:nvSpPr>
          <p:cNvPr id="14" name="Freeform 8">
            <a:extLst>
              <a:ext uri="{FF2B5EF4-FFF2-40B4-BE49-F238E27FC236}">
                <a16:creationId xmlns:a16="http://schemas.microsoft.com/office/drawing/2014/main" xmlns="" id="{9225B0D8-E56E-4ACC-A464-81F4062765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xmlns="" id="{8F5D1B28-3976-4367-807C-CAD629CDD83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9"/>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69" y="2504071"/>
            <a:ext cx="5558809" cy="3320973"/>
          </a:xfrm>
        </p:spPr>
        <p:txBody>
          <a:bodyPr anchor="t">
            <a:noAutofit/>
          </a:bodyPr>
          <a:lstStyle/>
          <a:p>
            <a:pPr algn="l"/>
            <a:r>
              <a:rPr lang="en-US" sz="4800" b="1" dirty="0">
                <a:latin typeface="Kayak Sans" charset="0"/>
                <a:ea typeface="Kayak Sans" charset="0"/>
                <a:cs typeface="Kayak Sans" charset="0"/>
              </a:rPr>
              <a:t>Scaffolding </a:t>
            </a:r>
            <a:r>
              <a:rPr lang="en-US" sz="4800" b="1" dirty="0" smtClean="0">
                <a:latin typeface="Kayak Sans" charset="0"/>
                <a:ea typeface="Kayak Sans" charset="0"/>
                <a:cs typeface="Kayak Sans" charset="0"/>
              </a:rPr>
              <a:t/>
            </a:r>
            <a:br>
              <a:rPr lang="en-US" sz="4800" b="1" dirty="0" smtClean="0">
                <a:latin typeface="Kayak Sans" charset="0"/>
                <a:ea typeface="Kayak Sans" charset="0"/>
                <a:cs typeface="Kayak Sans" charset="0"/>
              </a:rPr>
            </a:br>
            <a:r>
              <a:rPr lang="en-US" sz="4800" b="1" dirty="0" smtClean="0">
                <a:latin typeface="Kayak Sans" charset="0"/>
                <a:ea typeface="Kayak Sans" charset="0"/>
                <a:cs typeface="Kayak Sans" charset="0"/>
              </a:rPr>
              <a:t>Wearable-Based </a:t>
            </a:r>
            <a:r>
              <a:rPr lang="en-US" sz="4800" b="1" dirty="0">
                <a:latin typeface="Kayak Sans" charset="0"/>
                <a:ea typeface="Kayak Sans" charset="0"/>
                <a:cs typeface="Kayak Sans" charset="0"/>
              </a:rPr>
              <a:t>Scientific </a:t>
            </a:r>
            <a:r>
              <a:rPr lang="en-US" sz="4800" b="1" dirty="0" smtClean="0">
                <a:latin typeface="Kayak Sans" charset="0"/>
                <a:ea typeface="Kayak Sans" charset="0"/>
                <a:cs typeface="Kayak Sans" charset="0"/>
              </a:rPr>
              <a:t>Inquiry for Early Learners</a:t>
            </a:r>
            <a:endParaRPr lang="en-US" sz="4800" b="1" dirty="0">
              <a:latin typeface="Kayak Sans" charset="0"/>
              <a:ea typeface="Kayak Sans" charset="0"/>
              <a:cs typeface="Kayak Sans" charset="0"/>
            </a:endParaRPr>
          </a:p>
        </p:txBody>
      </p:sp>
      <p:sp>
        <p:nvSpPr>
          <p:cNvPr id="3" name="Subtitle 2"/>
          <p:cNvSpPr>
            <a:spLocks noGrp="1"/>
          </p:cNvSpPr>
          <p:nvPr>
            <p:ph type="subTitle" idx="1"/>
          </p:nvPr>
        </p:nvSpPr>
        <p:spPr>
          <a:xfrm>
            <a:off x="804670" y="1204197"/>
            <a:ext cx="4223554" cy="1155525"/>
          </a:xfrm>
        </p:spPr>
        <p:txBody>
          <a:bodyPr anchor="b">
            <a:noAutofit/>
          </a:bodyPr>
          <a:lstStyle/>
          <a:p>
            <a:pPr algn="l">
              <a:spcBef>
                <a:spcPts val="0"/>
              </a:spcBef>
            </a:pPr>
            <a:r>
              <a:rPr lang="en-US" sz="2000" dirty="0">
                <a:latin typeface="Kayak Sans Light" charset="0"/>
                <a:ea typeface="Kayak Sans Light" charset="0"/>
                <a:cs typeface="Kayak Sans Light" charset="0"/>
              </a:rPr>
              <a:t>Virginia L. Byrne, Rafael Velez,  </a:t>
            </a:r>
            <a:r>
              <a:rPr lang="en-US" sz="2000" dirty="0" smtClean="0">
                <a:latin typeface="Kayak Sans Light" charset="0"/>
                <a:ea typeface="Kayak Sans Light" charset="0"/>
                <a:cs typeface="Kayak Sans Light" charset="0"/>
              </a:rPr>
              <a:t> </a:t>
            </a:r>
          </a:p>
          <a:p>
            <a:pPr algn="l">
              <a:spcBef>
                <a:spcPts val="0"/>
              </a:spcBef>
            </a:pPr>
            <a:r>
              <a:rPr lang="en-US" sz="2000" dirty="0" err="1" smtClean="0">
                <a:latin typeface="Kayak Sans Light" charset="0"/>
                <a:ea typeface="Kayak Sans Light" charset="0"/>
                <a:cs typeface="Kayak Sans Light" charset="0"/>
              </a:rPr>
              <a:t>Seokbin</a:t>
            </a:r>
            <a:r>
              <a:rPr lang="en-US" sz="2000" dirty="0" smtClean="0">
                <a:latin typeface="Kayak Sans Light" charset="0"/>
                <a:ea typeface="Kayak Sans Light" charset="0"/>
                <a:cs typeface="Kayak Sans Light" charset="0"/>
              </a:rPr>
              <a:t> </a:t>
            </a:r>
            <a:r>
              <a:rPr lang="en-US" sz="2000" dirty="0">
                <a:latin typeface="Kayak Sans Light" charset="0"/>
                <a:ea typeface="Kayak Sans Light" charset="0"/>
                <a:cs typeface="Kayak Sans Light" charset="0"/>
              </a:rPr>
              <a:t>Kang. Leyla </a:t>
            </a:r>
            <a:r>
              <a:rPr lang="en-US" sz="2000" dirty="0" err="1">
                <a:latin typeface="Kayak Sans Light" charset="0"/>
                <a:ea typeface="Kayak Sans Light" charset="0"/>
                <a:cs typeface="Kayak Sans Light" charset="0"/>
              </a:rPr>
              <a:t>Norooz</a:t>
            </a:r>
            <a:r>
              <a:rPr lang="en-US" sz="2000" dirty="0" smtClean="0">
                <a:latin typeface="Kayak Sans Light" charset="0"/>
                <a:ea typeface="Kayak Sans Light" charset="0"/>
                <a:cs typeface="Kayak Sans Light" charset="0"/>
              </a:rPr>
              <a:t>,</a:t>
            </a:r>
          </a:p>
          <a:p>
            <a:pPr algn="l">
              <a:spcBef>
                <a:spcPts val="0"/>
              </a:spcBef>
            </a:pPr>
            <a:r>
              <a:rPr lang="en-US" sz="2000" dirty="0" smtClean="0">
                <a:latin typeface="Kayak Sans Light" charset="0"/>
                <a:ea typeface="Kayak Sans Light" charset="0"/>
                <a:cs typeface="Kayak Sans Light" charset="0"/>
              </a:rPr>
              <a:t>Monica </a:t>
            </a:r>
            <a:r>
              <a:rPr lang="en-US" sz="2000" dirty="0" err="1">
                <a:latin typeface="Kayak Sans Light" charset="0"/>
                <a:ea typeface="Kayak Sans Light" charset="0"/>
                <a:cs typeface="Kayak Sans Light" charset="0"/>
              </a:rPr>
              <a:t>Katzen</a:t>
            </a:r>
            <a:r>
              <a:rPr lang="en-US" sz="2000" dirty="0">
                <a:latin typeface="Kayak Sans Light" charset="0"/>
                <a:ea typeface="Kayak Sans Light" charset="0"/>
                <a:cs typeface="Kayak Sans Light" charset="0"/>
              </a:rPr>
              <a:t>, </a:t>
            </a:r>
            <a:r>
              <a:rPr lang="en-US" sz="2000" dirty="0" smtClean="0">
                <a:latin typeface="Kayak Sans Light" charset="0"/>
                <a:ea typeface="Kayak Sans Light" charset="0"/>
                <a:cs typeface="Kayak Sans Light" charset="0"/>
              </a:rPr>
              <a:t>Jon </a:t>
            </a:r>
            <a:r>
              <a:rPr lang="en-US" sz="2000" dirty="0">
                <a:latin typeface="Kayak Sans Light" charset="0"/>
                <a:ea typeface="Kayak Sans Light" charset="0"/>
                <a:cs typeface="Kayak Sans Light" charset="0"/>
              </a:rPr>
              <a:t>Froehlich, </a:t>
            </a:r>
            <a:r>
              <a:rPr lang="en-US" sz="2000" dirty="0" smtClean="0">
                <a:latin typeface="Kayak Sans Light" charset="0"/>
                <a:ea typeface="Kayak Sans Light" charset="0"/>
                <a:cs typeface="Kayak Sans Light" charset="0"/>
              </a:rPr>
              <a:t>and  Tamara Lynnette Clegg</a:t>
            </a:r>
            <a:endParaRPr lang="en-US" sz="2000" dirty="0">
              <a:latin typeface="Kayak Sans Light" charset="0"/>
              <a:ea typeface="Kayak Sans Light" charset="0"/>
              <a:cs typeface="Kayak Sans Light" charset="0"/>
            </a:endParaRPr>
          </a:p>
          <a:p>
            <a:pPr algn="l">
              <a:spcBef>
                <a:spcPts val="0"/>
              </a:spcBef>
            </a:pPr>
            <a:r>
              <a:rPr lang="en-US" sz="2000" dirty="0">
                <a:latin typeface="Kayak Sans Light" charset="0"/>
                <a:ea typeface="Kayak Sans Light" charset="0"/>
                <a:cs typeface="Kayak Sans Light" charset="0"/>
              </a:rPr>
              <a:t>April 13, 2018</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78020" y="5829454"/>
            <a:ext cx="742326" cy="742326"/>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87901" y="5825044"/>
            <a:ext cx="750931" cy="746736"/>
          </a:xfrm>
          <a:prstGeom prst="rect">
            <a:avLst/>
          </a:prstGeom>
        </p:spPr>
      </p:pic>
      <p:grpSp>
        <p:nvGrpSpPr>
          <p:cNvPr id="4" name="Group 3"/>
          <p:cNvGrpSpPr/>
          <p:nvPr/>
        </p:nvGrpSpPr>
        <p:grpSpPr>
          <a:xfrm>
            <a:off x="9907038" y="5891814"/>
            <a:ext cx="2221706" cy="966185"/>
            <a:chOff x="8416278" y="4265645"/>
            <a:chExt cx="2221706" cy="966185"/>
          </a:xfrm>
        </p:grpSpPr>
        <p:pic>
          <p:nvPicPr>
            <p:cNvPr id="17" name="Picture 16"/>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416278" y="4265645"/>
              <a:ext cx="966185" cy="966185"/>
            </a:xfrm>
            <a:prstGeom prst="rect">
              <a:avLst/>
            </a:prstGeom>
          </p:spPr>
        </p:pic>
        <p:sp>
          <p:nvSpPr>
            <p:cNvPr id="18" name="TextBox 17"/>
            <p:cNvSpPr txBox="1"/>
            <p:nvPr/>
          </p:nvSpPr>
          <p:spPr>
            <a:xfrm>
              <a:off x="9346704" y="4517906"/>
              <a:ext cx="1291280" cy="461665"/>
            </a:xfrm>
            <a:prstGeom prst="rect">
              <a:avLst/>
            </a:prstGeom>
            <a:noFill/>
          </p:spPr>
          <p:txBody>
            <a:bodyPr wrap="square" rtlCol="0" anchor="ctr">
              <a:spAutoFit/>
            </a:bodyPr>
            <a:lstStyle/>
            <a:p>
              <a:r>
                <a:rPr lang="en-US" sz="2400" dirty="0">
                  <a:solidFill>
                    <a:schemeClr val="bg1"/>
                  </a:solidFill>
                  <a:latin typeface="Kayak Sans Light" charset="0"/>
                  <a:ea typeface="Kayak Sans Light" charset="0"/>
                  <a:cs typeface="Kayak Sans Light" charset="0"/>
                </a:rPr>
                <a:t>#1441184</a:t>
              </a:r>
            </a:p>
          </p:txBody>
        </p:sp>
      </p:grpSp>
      <p:pic>
        <p:nvPicPr>
          <p:cNvPr id="6" name="Picture 5"/>
          <p:cNvPicPr>
            <a:picLocks noChangeAspect="1"/>
          </p:cNvPicPr>
          <p:nvPr/>
        </p:nvPicPr>
        <p:blipFill>
          <a:blip r:embed="rId7"/>
          <a:stretch>
            <a:fillRect/>
          </a:stretch>
        </p:blipFill>
        <p:spPr>
          <a:xfrm>
            <a:off x="863338" y="5891814"/>
            <a:ext cx="1909749" cy="553827"/>
          </a:xfrm>
          <a:prstGeom prst="rect">
            <a:avLst/>
          </a:prstGeom>
        </p:spPr>
      </p:pic>
    </p:spTree>
    <p:extLst>
      <p:ext uri="{BB962C8B-B14F-4D97-AF65-F5344CB8AC3E}">
        <p14:creationId xmlns:p14="http://schemas.microsoft.com/office/powerpoint/2010/main" val="42265987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0653" y="1597077"/>
            <a:ext cx="9047747" cy="649705"/>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latin typeface="Kayak Sans Light" charset="0"/>
                <a:ea typeface="Kayak Sans Light" charset="0"/>
                <a:cs typeface="Kayak Sans Light" charset="0"/>
              </a:rPr>
              <a:t>Upper elementary &amp; middle school learners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latin typeface="Kayak Sans Light" charset="0"/>
              <a:ea typeface="Kayak Sans Light" charset="0"/>
              <a:cs typeface="Kayak Sans Light"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latin typeface="Kayak Sans Light" charset="0"/>
              <a:ea typeface="Kayak Sans Light" charset="0"/>
              <a:cs typeface="Kayak Sans Light"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en-US" dirty="0">
              <a:latin typeface="Kayak Sans Light" charset="0"/>
              <a:ea typeface="Kayak Sans Light" charset="0"/>
              <a:cs typeface="Kayak Sans Light" charset="0"/>
            </a:endParaRPr>
          </a:p>
        </p:txBody>
      </p:sp>
      <p:sp>
        <p:nvSpPr>
          <p:cNvPr id="4" name="Content Placeholder 2"/>
          <p:cNvSpPr txBox="1">
            <a:spLocks/>
          </p:cNvSpPr>
          <p:nvPr/>
        </p:nvSpPr>
        <p:spPr>
          <a:xfrm>
            <a:off x="1010653" y="2340457"/>
            <a:ext cx="9047747" cy="64970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00000"/>
              </a:lnSpc>
              <a:spcBef>
                <a:spcPts val="0"/>
              </a:spcBef>
              <a:buFontTx/>
              <a:buNone/>
            </a:pPr>
            <a:r>
              <a:rPr lang="en-US" dirty="0" smtClean="0">
                <a:latin typeface="Kayak Sans Light" charset="0"/>
                <a:ea typeface="Kayak Sans Light" charset="0"/>
                <a:cs typeface="Kayak Sans Light" charset="0"/>
              </a:rPr>
              <a:t>equipped with wearable sensors </a:t>
            </a:r>
          </a:p>
          <a:p>
            <a:pPr marL="0" indent="0">
              <a:lnSpc>
                <a:spcPct val="100000"/>
              </a:lnSpc>
              <a:spcBef>
                <a:spcPts val="0"/>
              </a:spcBef>
              <a:buFontTx/>
              <a:buNone/>
            </a:pPr>
            <a:endParaRPr lang="en-US" dirty="0" smtClean="0">
              <a:latin typeface="Kayak Sans Light" charset="0"/>
              <a:ea typeface="Kayak Sans Light" charset="0"/>
              <a:cs typeface="Kayak Sans Light" charset="0"/>
            </a:endParaRPr>
          </a:p>
          <a:p>
            <a:pPr marL="0" indent="0">
              <a:lnSpc>
                <a:spcPct val="100000"/>
              </a:lnSpc>
              <a:spcBef>
                <a:spcPts val="0"/>
              </a:spcBef>
              <a:buFontTx/>
              <a:buNone/>
            </a:pPr>
            <a:endParaRPr lang="en-US" dirty="0" smtClean="0">
              <a:latin typeface="Kayak Sans Light" charset="0"/>
              <a:ea typeface="Kayak Sans Light" charset="0"/>
              <a:cs typeface="Kayak Sans Light" charset="0"/>
            </a:endParaRPr>
          </a:p>
          <a:p>
            <a:pPr marL="0" indent="0">
              <a:lnSpc>
                <a:spcPct val="100000"/>
              </a:lnSpc>
              <a:spcBef>
                <a:spcPts val="0"/>
              </a:spcBef>
              <a:buFontTx/>
              <a:buNone/>
            </a:pPr>
            <a:endParaRPr lang="en-US" dirty="0">
              <a:latin typeface="Kayak Sans Light" charset="0"/>
              <a:ea typeface="Kayak Sans Light" charset="0"/>
              <a:cs typeface="Kayak Sans Light"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68301" y="1299411"/>
            <a:ext cx="2849929" cy="1427747"/>
          </a:xfrm>
          <a:prstGeom prst="rect">
            <a:avLst/>
          </a:prstGeom>
        </p:spPr>
      </p:pic>
      <p:pic>
        <p:nvPicPr>
          <p:cNvPr id="8" name="Picture 7"/>
          <p:cNvPicPr>
            <a:picLocks noChangeAspect="1"/>
          </p:cNvPicPr>
          <p:nvPr/>
        </p:nvPicPr>
        <p:blipFill>
          <a:blip r:embed="rId4"/>
          <a:stretch>
            <a:fillRect/>
          </a:stretch>
        </p:blipFill>
        <p:spPr>
          <a:xfrm>
            <a:off x="8832485" y="2727159"/>
            <a:ext cx="2164916" cy="2927684"/>
          </a:xfrm>
          <a:prstGeom prst="rect">
            <a:avLst/>
          </a:prstGeom>
        </p:spPr>
      </p:pic>
      <p:sp>
        <p:nvSpPr>
          <p:cNvPr id="9" name="Content Placeholder 2"/>
          <p:cNvSpPr txBox="1">
            <a:spLocks/>
          </p:cNvSpPr>
          <p:nvPr/>
        </p:nvSpPr>
        <p:spPr>
          <a:xfrm>
            <a:off x="1010652" y="3083837"/>
            <a:ext cx="7657649" cy="295601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a:lnSpc>
                <a:spcPct val="100000"/>
              </a:lnSpc>
              <a:spcBef>
                <a:spcPts val="0"/>
              </a:spcBef>
              <a:buNone/>
              <a:defRPr/>
            </a:pPr>
            <a:r>
              <a:rPr lang="en-US" dirty="0" smtClean="0">
                <a:latin typeface="Kayak Sans Light" charset="0"/>
                <a:ea typeface="Kayak Sans Light" charset="0"/>
                <a:cs typeface="Kayak Sans Light" charset="0"/>
              </a:rPr>
              <a:t>can conduct life-relevant experiments with</a:t>
            </a:r>
          </a:p>
          <a:p>
            <a:pPr marL="0" lvl="0" indent="0">
              <a:lnSpc>
                <a:spcPct val="100000"/>
              </a:lnSpc>
              <a:spcBef>
                <a:spcPts val="0"/>
              </a:spcBef>
              <a:buNone/>
              <a:defRPr/>
            </a:pPr>
            <a:r>
              <a:rPr lang="en-US" dirty="0" smtClean="0">
                <a:latin typeface="Kayak Sans Light" charset="0"/>
                <a:ea typeface="Kayak Sans Light" charset="0"/>
                <a:cs typeface="Kayak Sans Light" charset="0"/>
              </a:rPr>
              <a:t> </a:t>
            </a:r>
          </a:p>
          <a:p>
            <a:pPr marL="0" lvl="0" indent="0">
              <a:lnSpc>
                <a:spcPct val="100000"/>
              </a:lnSpc>
              <a:spcBef>
                <a:spcPts val="0"/>
              </a:spcBef>
              <a:buNone/>
              <a:defRPr/>
            </a:pPr>
            <a:r>
              <a:rPr lang="en-US" b="1" dirty="0" smtClean="0">
                <a:latin typeface="Kayak Sans Light" charset="0"/>
                <a:ea typeface="Kayak Sans Light" charset="0"/>
                <a:cs typeface="Kayak Sans Light" charset="0"/>
              </a:rPr>
              <a:t>their own bodies </a:t>
            </a:r>
            <a:r>
              <a:rPr lang="en-US" dirty="0" smtClean="0">
                <a:latin typeface="Kayak Sans Light" charset="0"/>
                <a:ea typeface="Kayak Sans Light" charset="0"/>
                <a:cs typeface="Kayak Sans Light" charset="0"/>
              </a:rPr>
              <a:t>(</a:t>
            </a:r>
            <a:r>
              <a:rPr lang="en-US" dirty="0">
                <a:latin typeface="Kayak Sans Light" charset="0"/>
                <a:ea typeface="Kayak Sans Light" charset="0"/>
                <a:cs typeface="Kayak Sans Light" charset="0"/>
              </a:rPr>
              <a:t>Lee, Drake, Williamson, </a:t>
            </a:r>
            <a:r>
              <a:rPr lang="en-US" dirty="0" smtClean="0">
                <a:latin typeface="Kayak Sans Light" charset="0"/>
                <a:ea typeface="Kayak Sans Light" charset="0"/>
                <a:cs typeface="Kayak Sans Light" charset="0"/>
              </a:rPr>
              <a:t>2015; Schaefer</a:t>
            </a:r>
            <a:r>
              <a:rPr lang="en-US" dirty="0">
                <a:latin typeface="Kayak Sans Light" charset="0"/>
                <a:ea typeface="Kayak Sans Light" charset="0"/>
                <a:cs typeface="Kayak Sans Light" charset="0"/>
              </a:rPr>
              <a:t>, Carter Ching, Breen, &amp; German, </a:t>
            </a:r>
            <a:r>
              <a:rPr lang="en-US" dirty="0" smtClean="0">
                <a:latin typeface="Kayak Sans Light" charset="0"/>
                <a:ea typeface="Kayak Sans Light" charset="0"/>
                <a:cs typeface="Kayak Sans Light" charset="0"/>
              </a:rPr>
              <a:t>2016) and</a:t>
            </a:r>
          </a:p>
          <a:p>
            <a:pPr marL="0" lvl="0" indent="0">
              <a:lnSpc>
                <a:spcPct val="100000"/>
              </a:lnSpc>
              <a:spcBef>
                <a:spcPts val="0"/>
              </a:spcBef>
              <a:buNone/>
              <a:defRPr/>
            </a:pPr>
            <a:endParaRPr lang="en-US" dirty="0">
              <a:latin typeface="Kayak Sans Light" charset="0"/>
              <a:ea typeface="Kayak Sans Light" charset="0"/>
              <a:cs typeface="Kayak Sans Light" charset="0"/>
            </a:endParaRPr>
          </a:p>
          <a:p>
            <a:pPr marL="0" lvl="0" indent="0">
              <a:lnSpc>
                <a:spcPct val="100000"/>
              </a:lnSpc>
              <a:spcBef>
                <a:spcPts val="0"/>
              </a:spcBef>
              <a:buNone/>
              <a:defRPr/>
            </a:pPr>
            <a:r>
              <a:rPr lang="en-US" b="1" dirty="0" smtClean="0">
                <a:latin typeface="Kayak Sans Light" charset="0"/>
                <a:ea typeface="Kayak Sans Light" charset="0"/>
                <a:cs typeface="Kayak Sans Light" charset="0"/>
              </a:rPr>
              <a:t>within </a:t>
            </a:r>
            <a:r>
              <a:rPr lang="en-US" b="1" dirty="0">
                <a:latin typeface="Kayak Sans Light" charset="0"/>
                <a:ea typeface="Kayak Sans Light" charset="0"/>
                <a:cs typeface="Kayak Sans Light" charset="0"/>
              </a:rPr>
              <a:t>school routines </a:t>
            </a:r>
            <a:r>
              <a:rPr lang="en-US" dirty="0">
                <a:latin typeface="Kayak Sans Light" charset="0"/>
                <a:ea typeface="Kayak Sans Light" charset="0"/>
                <a:cs typeface="Kayak Sans Light" charset="0"/>
              </a:rPr>
              <a:t>(Lee &amp; Thomas, 2011; Lee, Drake, Cain, &amp; Thayne, </a:t>
            </a:r>
            <a:r>
              <a:rPr lang="en-US" dirty="0" smtClean="0">
                <a:latin typeface="Kayak Sans Light" charset="0"/>
                <a:ea typeface="Kayak Sans Light" charset="0"/>
                <a:cs typeface="Kayak Sans Light" charset="0"/>
              </a:rPr>
              <a:t>2015)</a:t>
            </a:r>
          </a:p>
          <a:p>
            <a:pPr marL="0" indent="0">
              <a:lnSpc>
                <a:spcPct val="100000"/>
              </a:lnSpc>
              <a:spcBef>
                <a:spcPts val="0"/>
              </a:spcBef>
              <a:buFontTx/>
              <a:buNone/>
            </a:pPr>
            <a:endParaRPr lang="en-US" dirty="0" smtClean="0">
              <a:latin typeface="Kayak Sans Light" charset="0"/>
              <a:ea typeface="Kayak Sans Light" charset="0"/>
              <a:cs typeface="Kayak Sans Light" charset="0"/>
            </a:endParaRPr>
          </a:p>
          <a:p>
            <a:pPr marL="0" indent="0">
              <a:lnSpc>
                <a:spcPct val="100000"/>
              </a:lnSpc>
              <a:spcBef>
                <a:spcPts val="0"/>
              </a:spcBef>
              <a:buFontTx/>
              <a:buNone/>
            </a:pPr>
            <a:endParaRPr lang="en-US" dirty="0" smtClean="0">
              <a:latin typeface="Kayak Sans Light" charset="0"/>
              <a:ea typeface="Kayak Sans Light" charset="0"/>
              <a:cs typeface="Kayak Sans Light" charset="0"/>
            </a:endParaRPr>
          </a:p>
          <a:p>
            <a:pPr marL="0" indent="0">
              <a:lnSpc>
                <a:spcPct val="100000"/>
              </a:lnSpc>
              <a:spcBef>
                <a:spcPts val="0"/>
              </a:spcBef>
              <a:buFontTx/>
              <a:buNone/>
            </a:pPr>
            <a:endParaRPr lang="en-US" dirty="0">
              <a:latin typeface="Kayak Sans Light" charset="0"/>
              <a:ea typeface="Kayak Sans Light" charset="0"/>
              <a:cs typeface="Kayak Sans Light" charset="0"/>
            </a:endParaRPr>
          </a:p>
        </p:txBody>
      </p:sp>
      <p:sp>
        <p:nvSpPr>
          <p:cNvPr id="11" name="Title 1"/>
          <p:cNvSpPr>
            <a:spLocks noGrp="1"/>
          </p:cNvSpPr>
          <p:nvPr>
            <p:ph type="title"/>
          </p:nvPr>
        </p:nvSpPr>
        <p:spPr>
          <a:xfrm>
            <a:off x="838200" y="365125"/>
            <a:ext cx="10515600" cy="1325563"/>
          </a:xfrm>
        </p:spPr>
        <p:txBody>
          <a:bodyPr/>
          <a:lstStyle/>
          <a:p>
            <a:r>
              <a:rPr lang="en-US" dirty="0" smtClean="0">
                <a:latin typeface="Kayak Sans" charset="0"/>
                <a:ea typeface="Kayak Sans" charset="0"/>
                <a:cs typeface="Kayak Sans" charset="0"/>
              </a:rPr>
              <a:t>Wearable-Based Inquiry (WBI)</a:t>
            </a:r>
            <a:endParaRPr lang="en-US" dirty="0">
              <a:latin typeface="Kayak Sans" charset="0"/>
              <a:ea typeface="Kayak Sans" charset="0"/>
              <a:cs typeface="Kayak Sans" charset="0"/>
            </a:endParaRPr>
          </a:p>
        </p:txBody>
      </p:sp>
    </p:spTree>
    <p:extLst>
      <p:ext uri="{BB962C8B-B14F-4D97-AF65-F5344CB8AC3E}">
        <p14:creationId xmlns:p14="http://schemas.microsoft.com/office/powerpoint/2010/main" val="438058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9"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dissolve">
                                      <p:cBhvr>
                                        <p:cTn id="13" dur="500"/>
                                        <p:tgtEl>
                                          <p:spTgt spid="6"/>
                                        </p:tgtEl>
                                      </p:cBhvr>
                                    </p:animEffect>
                                  </p:childTnLst>
                                </p:cTn>
                              </p:par>
                              <p:par>
                                <p:cTn id="14" presetID="9"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dissolve">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15730"/>
          <a:stretch/>
        </p:blipFill>
        <p:spPr>
          <a:xfrm>
            <a:off x="20" y="10"/>
            <a:ext cx="12191980" cy="6857990"/>
          </a:xfrm>
          <a:prstGeom prst="rect">
            <a:avLst/>
          </a:prstGeom>
        </p:spPr>
      </p:pic>
      <p:sp>
        <p:nvSpPr>
          <p:cNvPr id="2" name="Title 1"/>
          <p:cNvSpPr>
            <a:spLocks noGrp="1"/>
          </p:cNvSpPr>
          <p:nvPr>
            <p:ph type="title"/>
          </p:nvPr>
        </p:nvSpPr>
        <p:spPr>
          <a:xfrm>
            <a:off x="819807" y="1686909"/>
            <a:ext cx="10526217" cy="906999"/>
          </a:xfrm>
          <a:solidFill>
            <a:srgbClr val="CB7973">
              <a:alpha val="90000"/>
            </a:srgbClr>
          </a:solidFill>
        </p:spPr>
        <p:txBody>
          <a:bodyPr vert="horz" lIns="91440" tIns="45720" rIns="91440" bIns="45720" rtlCol="0" anchor="ctr">
            <a:normAutofit/>
          </a:bodyPr>
          <a:lstStyle/>
          <a:p>
            <a:pPr algn="ctr"/>
            <a:r>
              <a:rPr lang="en-US" dirty="0">
                <a:solidFill>
                  <a:schemeClr val="bg1"/>
                </a:solidFill>
                <a:latin typeface="Kayak Sans" charset="0"/>
                <a:ea typeface="Kayak Sans" charset="0"/>
                <a:cs typeface="Kayak Sans" charset="0"/>
              </a:rPr>
              <a:t>Supporting Early Learners</a:t>
            </a:r>
          </a:p>
        </p:txBody>
      </p:sp>
    </p:spTree>
    <p:extLst>
      <p:ext uri="{BB962C8B-B14F-4D97-AF65-F5344CB8AC3E}">
        <p14:creationId xmlns:p14="http://schemas.microsoft.com/office/powerpoint/2010/main" val="325886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46435" y="1426347"/>
            <a:ext cx="10515600" cy="4351338"/>
          </a:xfrm>
        </p:spPr>
        <p:txBody>
          <a:bodyPr/>
          <a:lstStyle/>
          <a:p>
            <a:pPr marL="0" lvl="0" indent="0">
              <a:lnSpc>
                <a:spcPct val="100000"/>
              </a:lnSpc>
              <a:spcBef>
                <a:spcPts val="0"/>
              </a:spcBef>
              <a:buNone/>
            </a:pPr>
            <a:endParaRPr lang="en-US" dirty="0" smtClean="0">
              <a:latin typeface="Kayak Sans Light" charset="0"/>
              <a:ea typeface="Kayak Sans Light" charset="0"/>
              <a:cs typeface="Kayak Sans Light" charset="0"/>
            </a:endParaRPr>
          </a:p>
          <a:p>
            <a:pPr marL="0" lvl="0" indent="0">
              <a:lnSpc>
                <a:spcPct val="100000"/>
              </a:lnSpc>
              <a:spcBef>
                <a:spcPts val="0"/>
              </a:spcBef>
              <a:buNone/>
            </a:pPr>
            <a:endParaRPr lang="en-US" dirty="0">
              <a:latin typeface="Kayak Sans Light" charset="0"/>
              <a:ea typeface="Kayak Sans Light" charset="0"/>
              <a:cs typeface="Kayak Sans Light" charset="0"/>
            </a:endParaRPr>
          </a:p>
          <a:p>
            <a:pPr marL="0" lvl="0" indent="0">
              <a:lnSpc>
                <a:spcPct val="100000"/>
              </a:lnSpc>
              <a:spcBef>
                <a:spcPts val="0"/>
              </a:spcBef>
              <a:buNone/>
            </a:pPr>
            <a:endParaRPr lang="en-US" dirty="0">
              <a:latin typeface="Kayak Sans Light" charset="0"/>
              <a:ea typeface="Kayak Sans Light" charset="0"/>
              <a:cs typeface="Kayak Sans Light" charset="0"/>
            </a:endParaRPr>
          </a:p>
        </p:txBody>
      </p:sp>
      <p:pic>
        <p:nvPicPr>
          <p:cNvPr id="4" name="Content Placeholder 3"/>
          <p:cNvPicPr>
            <a:picLocks noChangeAspect="1"/>
          </p:cNvPicPr>
          <p:nvPr/>
        </p:nvPicPr>
        <p:blipFill rotWithShape="1">
          <a:blip r:embed="rId3">
            <a:extLst>
              <a:ext uri="{28A0092B-C50C-407E-A947-70E740481C1C}">
                <a14:useLocalDpi xmlns:a14="http://schemas.microsoft.com/office/drawing/2010/main" val="0"/>
              </a:ext>
            </a:extLst>
          </a:blip>
          <a:srcRect t="15730"/>
          <a:stretch/>
        </p:blipFill>
        <p:spPr>
          <a:xfrm>
            <a:off x="20" y="0"/>
            <a:ext cx="12191980" cy="6857990"/>
          </a:xfrm>
          <a:prstGeom prst="rect">
            <a:avLst/>
          </a:prstGeom>
        </p:spPr>
      </p:pic>
      <p:sp>
        <p:nvSpPr>
          <p:cNvPr id="7" name="TextBox 6"/>
          <p:cNvSpPr txBox="1"/>
          <p:nvPr/>
        </p:nvSpPr>
        <p:spPr>
          <a:xfrm>
            <a:off x="838200" y="4359993"/>
            <a:ext cx="10515600" cy="1692771"/>
          </a:xfrm>
          <a:prstGeom prst="rect">
            <a:avLst/>
          </a:prstGeom>
          <a:solidFill>
            <a:schemeClr val="bg1">
              <a:alpha val="82000"/>
            </a:schemeClr>
          </a:solidFill>
        </p:spPr>
        <p:txBody>
          <a:bodyPr wrap="square" rtlCol="0">
            <a:spAutoFit/>
          </a:bodyPr>
          <a:lstStyle/>
          <a:p>
            <a:pPr lvl="0"/>
            <a:r>
              <a:rPr lang="en-US" sz="3200" b="1" dirty="0">
                <a:latin typeface="Kayak Sans Light" charset="0"/>
                <a:ea typeface="Kayak Sans Light" charset="0"/>
                <a:cs typeface="Kayak Sans Light" charset="0"/>
              </a:rPr>
              <a:t>Scaffolding </a:t>
            </a:r>
            <a:r>
              <a:rPr lang="en-US" sz="3200" dirty="0">
                <a:latin typeface="Kayak Sans Light" charset="0"/>
                <a:ea typeface="Kayak Sans Light" charset="0"/>
                <a:cs typeface="Kayak Sans Light" charset="0"/>
              </a:rPr>
              <a:t>enables learners to reach tasks </a:t>
            </a:r>
            <a:r>
              <a:rPr lang="en-US" sz="3200" dirty="0" smtClean="0">
                <a:latin typeface="Kayak Sans Light" charset="0"/>
                <a:ea typeface="Kayak Sans Light" charset="0"/>
                <a:cs typeface="Kayak Sans Light" charset="0"/>
              </a:rPr>
              <a:t>they </a:t>
            </a:r>
            <a:r>
              <a:rPr lang="en-US" sz="3200" dirty="0">
                <a:latin typeface="Kayak Sans Light" charset="0"/>
                <a:ea typeface="Kayak Sans Light" charset="0"/>
                <a:cs typeface="Kayak Sans Light" charset="0"/>
              </a:rPr>
              <a:t>could </a:t>
            </a:r>
            <a:r>
              <a:rPr lang="en-US" sz="3200" i="1" dirty="0">
                <a:latin typeface="Kayak Sans Light" charset="0"/>
                <a:ea typeface="Kayak Sans Light" charset="0"/>
                <a:cs typeface="Kayak Sans Light" charset="0"/>
              </a:rPr>
              <a:t>not</a:t>
            </a:r>
            <a:r>
              <a:rPr lang="en-US" sz="3200" dirty="0">
                <a:latin typeface="Kayak Sans Light" charset="0"/>
                <a:ea typeface="Kayak Sans Light" charset="0"/>
                <a:cs typeface="Kayak Sans Light" charset="0"/>
              </a:rPr>
              <a:t> independently achieve </a:t>
            </a:r>
            <a:endParaRPr lang="en-US" sz="3200" dirty="0" smtClean="0">
              <a:latin typeface="Kayak Sans Light" charset="0"/>
              <a:ea typeface="Kayak Sans Light" charset="0"/>
              <a:cs typeface="Kayak Sans Light" charset="0"/>
            </a:endParaRPr>
          </a:p>
          <a:p>
            <a:pPr lvl="0"/>
            <a:r>
              <a:rPr lang="en-US" sz="2000" dirty="0" smtClean="0">
                <a:latin typeface="Kayak Sans Light" charset="0"/>
                <a:ea typeface="Kayak Sans Light" charset="0"/>
                <a:cs typeface="Kayak Sans Light" charset="0"/>
              </a:rPr>
              <a:t>(</a:t>
            </a:r>
            <a:r>
              <a:rPr lang="en-US" sz="2000" dirty="0">
                <a:latin typeface="Kayak Sans Light" charset="0"/>
                <a:ea typeface="Kayak Sans Light" charset="0"/>
                <a:cs typeface="Kayak Sans Light" charset="0"/>
              </a:rPr>
              <a:t>Wood, Bruner &amp; Ross, 1976; Carter-Ching &amp; Kafai, 2008; </a:t>
            </a:r>
            <a:r>
              <a:rPr lang="en-US" sz="2000" dirty="0" err="1">
                <a:latin typeface="Kayak Sans Light" charset="0"/>
                <a:ea typeface="Kayak Sans Light" charset="0"/>
                <a:cs typeface="Kayak Sans Light" charset="0"/>
              </a:rPr>
              <a:t>Hmelo</a:t>
            </a:r>
            <a:r>
              <a:rPr lang="en-US" sz="2000" dirty="0">
                <a:latin typeface="Kayak Sans Light" charset="0"/>
                <a:ea typeface="Kayak Sans Light" charset="0"/>
                <a:cs typeface="Kayak Sans Light" charset="0"/>
              </a:rPr>
              <a:t>, Holton, &amp; </a:t>
            </a:r>
            <a:r>
              <a:rPr lang="en-US" sz="2000" dirty="0" err="1">
                <a:latin typeface="Kayak Sans Light" charset="0"/>
                <a:ea typeface="Kayak Sans Light" charset="0"/>
                <a:cs typeface="Kayak Sans Light" charset="0"/>
              </a:rPr>
              <a:t>Kolodner</a:t>
            </a:r>
            <a:r>
              <a:rPr lang="en-US" sz="2000" dirty="0">
                <a:latin typeface="Kayak Sans Light" charset="0"/>
                <a:ea typeface="Kayak Sans Light" charset="0"/>
                <a:cs typeface="Kayak Sans Light" charset="0"/>
              </a:rPr>
              <a:t>, 2000; </a:t>
            </a:r>
            <a:r>
              <a:rPr lang="en-US" sz="2000" dirty="0" err="1">
                <a:latin typeface="Kayak Sans Light" charset="0"/>
                <a:ea typeface="Kayak Sans Light" charset="0"/>
                <a:cs typeface="Kayak Sans Light" charset="0"/>
              </a:rPr>
              <a:t>Reiser</a:t>
            </a:r>
            <a:r>
              <a:rPr lang="en-US" sz="2000" dirty="0">
                <a:latin typeface="Kayak Sans Light" charset="0"/>
                <a:ea typeface="Kayak Sans Light" charset="0"/>
                <a:cs typeface="Kayak Sans Light" charset="0"/>
              </a:rPr>
              <a:t> &amp; </a:t>
            </a:r>
            <a:r>
              <a:rPr lang="en-US" sz="2000" dirty="0" err="1">
                <a:latin typeface="Kayak Sans Light" charset="0"/>
                <a:ea typeface="Kayak Sans Light" charset="0"/>
                <a:cs typeface="Kayak Sans Light" charset="0"/>
              </a:rPr>
              <a:t>Tabak</a:t>
            </a:r>
            <a:r>
              <a:rPr lang="en-US" sz="2000" dirty="0">
                <a:latin typeface="Kayak Sans Light" charset="0"/>
                <a:ea typeface="Kayak Sans Light" charset="0"/>
                <a:cs typeface="Kayak Sans Light" charset="0"/>
              </a:rPr>
              <a:t>, 2014</a:t>
            </a:r>
            <a:r>
              <a:rPr lang="en-US" sz="2000" dirty="0" smtClean="0">
                <a:latin typeface="Kayak Sans Light" charset="0"/>
                <a:ea typeface="Kayak Sans Light" charset="0"/>
                <a:cs typeface="Kayak Sans Light" charset="0"/>
              </a:rPr>
              <a:t>)</a:t>
            </a:r>
            <a:endParaRPr lang="en-US" sz="2000" dirty="0">
              <a:latin typeface="Kayak Sans Light" charset="0"/>
              <a:ea typeface="Kayak Sans Light" charset="0"/>
              <a:cs typeface="Kayak Sans Light" charset="0"/>
            </a:endParaRPr>
          </a:p>
        </p:txBody>
      </p:sp>
      <p:sp>
        <p:nvSpPr>
          <p:cNvPr id="8" name="Title 1"/>
          <p:cNvSpPr>
            <a:spLocks noGrp="1"/>
          </p:cNvSpPr>
          <p:nvPr>
            <p:ph type="title"/>
          </p:nvPr>
        </p:nvSpPr>
        <p:spPr>
          <a:xfrm>
            <a:off x="819807" y="1686909"/>
            <a:ext cx="10526217" cy="906999"/>
          </a:xfrm>
          <a:solidFill>
            <a:srgbClr val="CB7973">
              <a:alpha val="90000"/>
            </a:srgbClr>
          </a:solidFill>
        </p:spPr>
        <p:txBody>
          <a:bodyPr vert="horz" lIns="91440" tIns="45720" rIns="91440" bIns="45720" rtlCol="0" anchor="ctr">
            <a:normAutofit/>
          </a:bodyPr>
          <a:lstStyle/>
          <a:p>
            <a:pPr algn="ctr"/>
            <a:r>
              <a:rPr lang="en-US" dirty="0" smtClean="0">
                <a:solidFill>
                  <a:schemeClr val="bg1"/>
                </a:solidFill>
                <a:latin typeface="Kayak Sans" charset="0"/>
                <a:ea typeface="Kayak Sans" charset="0"/>
                <a:cs typeface="Kayak Sans" charset="0"/>
              </a:rPr>
              <a:t>Scaffolding</a:t>
            </a:r>
            <a:endParaRPr lang="en-US" dirty="0">
              <a:solidFill>
                <a:schemeClr val="bg1"/>
              </a:solidFill>
              <a:latin typeface="Kayak Sans" charset="0"/>
              <a:ea typeface="Kayak Sans" charset="0"/>
              <a:cs typeface="Kayak Sans" charset="0"/>
            </a:endParaRPr>
          </a:p>
        </p:txBody>
      </p:sp>
    </p:spTree>
    <p:extLst>
      <p:ext uri="{BB962C8B-B14F-4D97-AF65-F5344CB8AC3E}">
        <p14:creationId xmlns:p14="http://schemas.microsoft.com/office/powerpoint/2010/main" val="7705399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33061" r="32653"/>
          <a:stretch/>
        </p:blipFill>
        <p:spPr>
          <a:xfrm>
            <a:off x="6491854" y="492573"/>
            <a:ext cx="3877480" cy="5880796"/>
          </a:xfrm>
          <a:prstGeom prst="rect">
            <a:avLst/>
          </a:prstGeom>
        </p:spPr>
      </p:pic>
      <p:sp>
        <p:nvSpPr>
          <p:cNvPr id="8" name="Rectangle 7">
            <a:extLst>
              <a:ext uri="{FF2B5EF4-FFF2-40B4-BE49-F238E27FC236}">
                <a16:creationId xmlns:a16="http://schemas.microsoft.com/office/drawing/2014/main" xmlns="" id="{AB45A142-4255-493C-8284-5D566C121B1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xmlns="" id="{38FB9660-F42F-4313-BBC4-47C007FE484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4237" y="914400"/>
            <a:ext cx="3657600" cy="288757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kern="1200" dirty="0">
                <a:solidFill>
                  <a:schemeClr val="bg1"/>
                </a:solidFill>
                <a:latin typeface="Kayak Sans" charset="0"/>
                <a:ea typeface="Kayak Sans" charset="0"/>
                <a:cs typeface="Kayak Sans" charset="0"/>
              </a:rPr>
              <a:t>Two </a:t>
            </a:r>
            <a:r>
              <a:rPr lang="en-US" sz="4800" kern="1200" dirty="0" smtClean="0">
                <a:solidFill>
                  <a:schemeClr val="bg1"/>
                </a:solidFill>
                <a:latin typeface="Kayak Sans" charset="0"/>
                <a:ea typeface="Kayak Sans" charset="0"/>
                <a:cs typeface="Kayak Sans" charset="0"/>
              </a:rPr>
              <a:t>Wearable Sensing </a:t>
            </a:r>
            <a:r>
              <a:rPr lang="en-US" sz="4800" kern="1200" dirty="0">
                <a:solidFill>
                  <a:schemeClr val="bg1"/>
                </a:solidFill>
                <a:latin typeface="Kayak Sans" charset="0"/>
                <a:ea typeface="Kayak Sans" charset="0"/>
                <a:cs typeface="Kayak Sans" charset="0"/>
              </a:rPr>
              <a:t>Tools</a:t>
            </a:r>
          </a:p>
        </p:txBody>
      </p:sp>
    </p:spTree>
    <p:extLst>
      <p:ext uri="{BB962C8B-B14F-4D97-AF65-F5344CB8AC3E}">
        <p14:creationId xmlns:p14="http://schemas.microsoft.com/office/powerpoint/2010/main" val="5732856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eart and lungs.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1072" r="28827"/>
          <a:stretch/>
        </p:blipFill>
        <p:spPr>
          <a:xfrm>
            <a:off x="0" y="1"/>
            <a:ext cx="4889241" cy="6857999"/>
          </a:xfrm>
          <a:prstGeom prst="rect">
            <a:avLst/>
          </a:prstGeom>
        </p:spPr>
      </p:pic>
      <p:sp>
        <p:nvSpPr>
          <p:cNvPr id="4" name="TextBox 3"/>
          <p:cNvSpPr txBox="1"/>
          <p:nvPr/>
        </p:nvSpPr>
        <p:spPr>
          <a:xfrm>
            <a:off x="4889242" y="1"/>
            <a:ext cx="7302758" cy="6863417"/>
          </a:xfrm>
          <a:prstGeom prst="rect">
            <a:avLst/>
          </a:prstGeom>
          <a:solidFill>
            <a:schemeClr val="tx1">
              <a:lumMod val="75000"/>
              <a:lumOff val="25000"/>
            </a:schemeClr>
          </a:solidFill>
        </p:spPr>
        <p:txBody>
          <a:bodyPr wrap="square" rtlCol="0">
            <a:spAutoFit/>
          </a:bodyPr>
          <a:lstStyle/>
          <a:p>
            <a:endParaRPr lang="en-US" sz="6000" dirty="0" smtClean="0">
              <a:solidFill>
                <a:schemeClr val="bg1"/>
              </a:solidFill>
              <a:latin typeface="Kayak Sans" charset="0"/>
              <a:ea typeface="Kayak Sans" charset="0"/>
              <a:cs typeface="Kayak Sans" charset="0"/>
            </a:endParaRPr>
          </a:p>
          <a:p>
            <a:pPr lvl="3"/>
            <a:r>
              <a:rPr lang="en-US" sz="6000" dirty="0" err="1" smtClean="0">
                <a:solidFill>
                  <a:schemeClr val="bg1"/>
                </a:solidFill>
                <a:latin typeface="Kayak Sans" charset="0"/>
                <a:ea typeface="Kayak Sans" charset="0"/>
                <a:cs typeface="Kayak Sans" charset="0"/>
              </a:rPr>
              <a:t>BodyVis</a:t>
            </a:r>
            <a:r>
              <a:rPr lang="en-US" sz="6000" dirty="0" smtClean="0">
                <a:solidFill>
                  <a:schemeClr val="bg1"/>
                </a:solidFill>
                <a:latin typeface="Kayak Sans" charset="0"/>
                <a:ea typeface="Kayak Sans" charset="0"/>
                <a:cs typeface="Kayak Sans" charset="0"/>
              </a:rPr>
              <a:t>: </a:t>
            </a:r>
          </a:p>
          <a:p>
            <a:pPr lvl="3"/>
            <a:r>
              <a:rPr lang="en-US" sz="6000" dirty="0" smtClean="0">
                <a:solidFill>
                  <a:schemeClr val="bg1"/>
                </a:solidFill>
                <a:latin typeface="Kayak Sans" charset="0"/>
                <a:ea typeface="Kayak Sans" charset="0"/>
                <a:cs typeface="Kayak Sans" charset="0"/>
              </a:rPr>
              <a:t>A model-based representation</a:t>
            </a:r>
          </a:p>
          <a:p>
            <a:pPr lvl="3"/>
            <a:endParaRPr lang="en-US" sz="6000" dirty="0">
              <a:solidFill>
                <a:schemeClr val="bg1"/>
              </a:solidFill>
              <a:latin typeface="Kayak Sans" charset="0"/>
              <a:ea typeface="Kayak Sans" charset="0"/>
              <a:cs typeface="Kayak Sans" charset="0"/>
            </a:endParaRPr>
          </a:p>
          <a:p>
            <a:pPr lvl="3"/>
            <a:r>
              <a:rPr lang="en-US" sz="2000" dirty="0" err="1">
                <a:solidFill>
                  <a:schemeClr val="bg1"/>
                </a:solidFill>
                <a:latin typeface="Kayak Sans" charset="0"/>
                <a:ea typeface="Kayak Sans" charset="0"/>
                <a:cs typeface="Kayak Sans" charset="0"/>
              </a:rPr>
              <a:t>Norooz</a:t>
            </a:r>
            <a:r>
              <a:rPr lang="en-US" sz="2000" dirty="0">
                <a:solidFill>
                  <a:schemeClr val="bg1"/>
                </a:solidFill>
                <a:latin typeface="Kayak Sans" charset="0"/>
                <a:ea typeface="Kayak Sans" charset="0"/>
                <a:cs typeface="Kayak Sans" charset="0"/>
              </a:rPr>
              <a:t> et al., 2015; </a:t>
            </a:r>
            <a:r>
              <a:rPr lang="en-US" sz="2000" dirty="0" err="1">
                <a:solidFill>
                  <a:schemeClr val="bg1"/>
                </a:solidFill>
                <a:latin typeface="Kayak Sans" charset="0"/>
                <a:ea typeface="Kayak Sans" charset="0"/>
                <a:cs typeface="Kayak Sans" charset="0"/>
              </a:rPr>
              <a:t>Norooz</a:t>
            </a:r>
            <a:r>
              <a:rPr lang="en-US" sz="2000" dirty="0">
                <a:solidFill>
                  <a:schemeClr val="bg1"/>
                </a:solidFill>
                <a:latin typeface="Kayak Sans" charset="0"/>
                <a:ea typeface="Kayak Sans" charset="0"/>
                <a:cs typeface="Kayak Sans" charset="0"/>
              </a:rPr>
              <a:t> et al., </a:t>
            </a:r>
            <a:r>
              <a:rPr lang="en-US" sz="2000" dirty="0" smtClean="0">
                <a:solidFill>
                  <a:schemeClr val="bg1"/>
                </a:solidFill>
                <a:latin typeface="Kayak Sans" charset="0"/>
                <a:ea typeface="Kayak Sans" charset="0"/>
                <a:cs typeface="Kayak Sans" charset="0"/>
              </a:rPr>
              <a:t>2016</a:t>
            </a:r>
          </a:p>
          <a:p>
            <a:endParaRPr lang="en-US" sz="2000" dirty="0">
              <a:solidFill>
                <a:schemeClr val="bg1"/>
              </a:solidFill>
              <a:latin typeface="Kayak Sans" charset="0"/>
              <a:ea typeface="Kayak Sans" charset="0"/>
              <a:cs typeface="Kayak Sans" charset="0"/>
            </a:endParaRPr>
          </a:p>
          <a:p>
            <a:endParaRPr lang="en-US" sz="2000" dirty="0" smtClean="0">
              <a:solidFill>
                <a:schemeClr val="bg1"/>
              </a:solidFill>
              <a:latin typeface="Kayak Sans" charset="0"/>
              <a:ea typeface="Kayak Sans" charset="0"/>
              <a:cs typeface="Kayak Sans" charset="0"/>
            </a:endParaRPr>
          </a:p>
          <a:p>
            <a:endParaRPr lang="en-US" sz="2000" dirty="0">
              <a:solidFill>
                <a:schemeClr val="bg1"/>
              </a:solidFill>
              <a:latin typeface="Kayak Sans" charset="0"/>
              <a:ea typeface="Kayak Sans" charset="0"/>
              <a:cs typeface="Kayak Sans" charset="0"/>
            </a:endParaRPr>
          </a:p>
          <a:p>
            <a:endParaRPr lang="en-US" sz="2000" dirty="0" smtClean="0">
              <a:solidFill>
                <a:schemeClr val="bg1"/>
              </a:solidFill>
              <a:latin typeface="Kayak Sans" charset="0"/>
              <a:ea typeface="Kayak Sans" charset="0"/>
              <a:cs typeface="Kayak Sans" charset="0"/>
            </a:endParaRPr>
          </a:p>
          <a:p>
            <a:endParaRPr lang="en-US" sz="2000" dirty="0">
              <a:solidFill>
                <a:schemeClr val="bg1"/>
              </a:solidFill>
              <a:latin typeface="Kayak Sans" charset="0"/>
              <a:ea typeface="Kayak Sans" charset="0"/>
              <a:cs typeface="Kayak Sans" charset="0"/>
            </a:endParaRPr>
          </a:p>
          <a:p>
            <a:endParaRPr lang="en-US" sz="2000" dirty="0">
              <a:solidFill>
                <a:schemeClr val="bg1"/>
              </a:solidFill>
              <a:latin typeface="Kayak Sans" charset="0"/>
              <a:ea typeface="Kayak Sans" charset="0"/>
              <a:cs typeface="Kayak Sans" charset="0"/>
            </a:endParaRPr>
          </a:p>
        </p:txBody>
      </p:sp>
    </p:spTree>
    <p:extLst>
      <p:ext uri="{BB962C8B-B14F-4D97-AF65-F5344CB8AC3E}">
        <p14:creationId xmlns:p14="http://schemas.microsoft.com/office/powerpoint/2010/main" val="15907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0">
                <p:cTn id="12" repeatCount="indefinite" fill="hold" display="0">
                  <p:stCondLst>
                    <p:cond delay="indefinite"/>
                  </p:stCondLst>
                </p:cTn>
                <p:tgtEl>
                  <p:spTgt spid="3"/>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haredVis-Moving Graphs.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53273" y="9526"/>
            <a:ext cx="9144000" cy="6857999"/>
          </a:xfrm>
          <a:prstGeom prst="rect">
            <a:avLst/>
          </a:prstGeom>
        </p:spPr>
      </p:pic>
      <p:sp>
        <p:nvSpPr>
          <p:cNvPr id="3" name="TextBox 2"/>
          <p:cNvSpPr txBox="1"/>
          <p:nvPr/>
        </p:nvSpPr>
        <p:spPr>
          <a:xfrm>
            <a:off x="0" y="0"/>
            <a:ext cx="3253273" cy="7171194"/>
          </a:xfrm>
          <a:prstGeom prst="rect">
            <a:avLst/>
          </a:prstGeom>
          <a:solidFill>
            <a:schemeClr val="tx1">
              <a:lumMod val="75000"/>
              <a:lumOff val="25000"/>
            </a:schemeClr>
          </a:solidFill>
        </p:spPr>
        <p:txBody>
          <a:bodyPr wrap="square" rtlCol="0">
            <a:spAutoFit/>
          </a:bodyPr>
          <a:lstStyle/>
          <a:p>
            <a:endParaRPr lang="en-US" sz="4800" dirty="0" smtClean="0">
              <a:solidFill>
                <a:schemeClr val="bg1"/>
              </a:solidFill>
              <a:latin typeface="Kayak Sans" charset="0"/>
              <a:ea typeface="Kayak Sans" charset="0"/>
              <a:cs typeface="Kayak Sans" charset="0"/>
            </a:endParaRPr>
          </a:p>
          <a:p>
            <a:endParaRPr lang="en-US" sz="4800" dirty="0">
              <a:solidFill>
                <a:schemeClr val="tx1">
                  <a:lumMod val="75000"/>
                  <a:lumOff val="25000"/>
                </a:schemeClr>
              </a:solidFill>
              <a:latin typeface="Kayak Sans" charset="0"/>
              <a:ea typeface="Kayak Sans" charset="0"/>
              <a:cs typeface="Kayak Sans" charset="0"/>
            </a:endParaRPr>
          </a:p>
          <a:p>
            <a:r>
              <a:rPr lang="en-US" sz="4800" dirty="0" err="1" smtClean="0">
                <a:solidFill>
                  <a:schemeClr val="bg1"/>
                </a:solidFill>
                <a:latin typeface="Kayak Sans" charset="0"/>
                <a:ea typeface="Kayak Sans" charset="0"/>
                <a:cs typeface="Kayak Sans" charset="0"/>
              </a:rPr>
              <a:t>SharedPhys</a:t>
            </a:r>
            <a:endParaRPr lang="en-US" sz="4800" dirty="0" smtClean="0">
              <a:solidFill>
                <a:schemeClr val="bg1"/>
              </a:solidFill>
              <a:latin typeface="Kayak Sans" charset="0"/>
              <a:ea typeface="Kayak Sans" charset="0"/>
              <a:cs typeface="Kayak Sans" charset="0"/>
            </a:endParaRPr>
          </a:p>
          <a:p>
            <a:endParaRPr lang="en-US" sz="4800" dirty="0">
              <a:solidFill>
                <a:schemeClr val="bg1"/>
              </a:solidFill>
              <a:latin typeface="Kayak Sans" charset="0"/>
              <a:ea typeface="Kayak Sans" charset="0"/>
              <a:cs typeface="Kayak Sans" charset="0"/>
            </a:endParaRPr>
          </a:p>
          <a:p>
            <a:r>
              <a:rPr lang="en-US" sz="3600" dirty="0" smtClean="0">
                <a:solidFill>
                  <a:schemeClr val="bg1"/>
                </a:solidFill>
                <a:latin typeface="Kayak Sans" charset="0"/>
                <a:ea typeface="Kayak Sans" charset="0"/>
                <a:cs typeface="Kayak Sans" charset="0"/>
              </a:rPr>
              <a:t>An analytic representation</a:t>
            </a:r>
          </a:p>
          <a:p>
            <a:endParaRPr lang="en-US" sz="3600" dirty="0">
              <a:solidFill>
                <a:schemeClr val="bg1"/>
              </a:solidFill>
              <a:latin typeface="Kayak Sans" charset="0"/>
              <a:ea typeface="Kayak Sans" charset="0"/>
              <a:cs typeface="Kayak Sans" charset="0"/>
            </a:endParaRPr>
          </a:p>
          <a:p>
            <a:r>
              <a:rPr lang="en-US" sz="2000" dirty="0" smtClean="0">
                <a:solidFill>
                  <a:schemeClr val="bg1"/>
                </a:solidFill>
                <a:latin typeface="Kayak Sans" charset="0"/>
                <a:ea typeface="Kayak Sans" charset="0"/>
                <a:cs typeface="Kayak Sans" charset="0"/>
              </a:rPr>
              <a:t>Kang </a:t>
            </a:r>
            <a:r>
              <a:rPr lang="en-US" sz="2000" dirty="0">
                <a:solidFill>
                  <a:schemeClr val="bg1"/>
                </a:solidFill>
                <a:latin typeface="Kayak Sans" charset="0"/>
                <a:ea typeface="Kayak Sans" charset="0"/>
                <a:cs typeface="Kayak Sans" charset="0"/>
              </a:rPr>
              <a:t>et al., </a:t>
            </a:r>
            <a:r>
              <a:rPr lang="en-US" sz="2000" dirty="0" smtClean="0">
                <a:solidFill>
                  <a:schemeClr val="bg1"/>
                </a:solidFill>
                <a:latin typeface="Kayak Sans" charset="0"/>
                <a:ea typeface="Kayak Sans" charset="0"/>
                <a:cs typeface="Kayak Sans" charset="0"/>
              </a:rPr>
              <a:t>2016</a:t>
            </a:r>
          </a:p>
          <a:p>
            <a:endParaRPr lang="en-US" sz="2000" dirty="0">
              <a:solidFill>
                <a:schemeClr val="bg1"/>
              </a:solidFill>
              <a:latin typeface="Kayak Sans" charset="0"/>
              <a:ea typeface="Kayak Sans" charset="0"/>
              <a:cs typeface="Kayak Sans" charset="0"/>
            </a:endParaRPr>
          </a:p>
          <a:p>
            <a:endParaRPr lang="en-US" sz="2000" dirty="0" smtClean="0">
              <a:solidFill>
                <a:schemeClr val="bg1"/>
              </a:solidFill>
              <a:latin typeface="Kayak Sans" charset="0"/>
              <a:ea typeface="Kayak Sans" charset="0"/>
              <a:cs typeface="Kayak Sans" charset="0"/>
            </a:endParaRPr>
          </a:p>
          <a:p>
            <a:endParaRPr lang="en-US" sz="2000" dirty="0">
              <a:solidFill>
                <a:schemeClr val="bg1"/>
              </a:solidFill>
              <a:latin typeface="Kayak Sans" charset="0"/>
              <a:ea typeface="Kayak Sans" charset="0"/>
              <a:cs typeface="Kayak Sans" charset="0"/>
            </a:endParaRPr>
          </a:p>
          <a:p>
            <a:endParaRPr lang="en-US" sz="2000" dirty="0" smtClean="0">
              <a:solidFill>
                <a:schemeClr val="bg1"/>
              </a:solidFill>
              <a:latin typeface="Kayak Sans" charset="0"/>
              <a:ea typeface="Kayak Sans" charset="0"/>
              <a:cs typeface="Kayak Sans" charset="0"/>
            </a:endParaRPr>
          </a:p>
          <a:p>
            <a:endParaRPr lang="en-US" sz="2000" dirty="0">
              <a:solidFill>
                <a:schemeClr val="bg1"/>
              </a:solidFill>
              <a:latin typeface="Kayak Sans" charset="0"/>
              <a:ea typeface="Kayak Sans" charset="0"/>
              <a:cs typeface="Kayak Sans" charset="0"/>
            </a:endParaRPr>
          </a:p>
          <a:p>
            <a:endParaRPr lang="en-US" sz="2000" dirty="0" smtClean="0">
              <a:solidFill>
                <a:schemeClr val="bg1"/>
              </a:solidFill>
              <a:latin typeface="Kayak Sans" charset="0"/>
              <a:ea typeface="Kayak Sans" charset="0"/>
              <a:cs typeface="Kayak Sans" charset="0"/>
            </a:endParaRPr>
          </a:p>
          <a:p>
            <a:endParaRPr lang="en-US" sz="2000" dirty="0">
              <a:solidFill>
                <a:schemeClr val="bg1"/>
              </a:solidFill>
              <a:latin typeface="Kayak Sans" charset="0"/>
              <a:ea typeface="Kayak Sans" charset="0"/>
              <a:cs typeface="Kayak Sans" charset="0"/>
            </a:endParaRPr>
          </a:p>
        </p:txBody>
      </p:sp>
    </p:spTree>
    <p:extLst>
      <p:ext uri="{BB962C8B-B14F-4D97-AF65-F5344CB8AC3E}">
        <p14:creationId xmlns:p14="http://schemas.microsoft.com/office/powerpoint/2010/main" val="81318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alphaModFix amt="50000"/>
            <a:extLst>
              <a:ext uri="{28A0092B-C50C-407E-A947-70E740481C1C}">
                <a14:useLocalDpi xmlns:a14="http://schemas.microsoft.com/office/drawing/2010/main" val="0"/>
              </a:ext>
            </a:extLst>
          </a:blip>
          <a:srcRect t="4972" b="14093"/>
          <a:stretch/>
        </p:blipFill>
        <p:spPr>
          <a:xfrm>
            <a:off x="20" y="10"/>
            <a:ext cx="12191980" cy="6857990"/>
          </a:xfrm>
          <a:prstGeom prst="rect">
            <a:avLst/>
          </a:prstGeom>
        </p:spPr>
      </p:pic>
      <p:sp>
        <p:nvSpPr>
          <p:cNvPr id="6" name="TextBox 5"/>
          <p:cNvSpPr txBox="1"/>
          <p:nvPr/>
        </p:nvSpPr>
        <p:spPr>
          <a:xfrm>
            <a:off x="225061" y="843677"/>
            <a:ext cx="4177862" cy="3785652"/>
          </a:xfrm>
          <a:prstGeom prst="rect">
            <a:avLst/>
          </a:prstGeom>
          <a:solidFill>
            <a:srgbClr val="CB7973">
              <a:alpha val="89000"/>
            </a:srgbClr>
          </a:solidFill>
        </p:spPr>
        <p:txBody>
          <a:bodyPr wrap="square" rtlCol="0">
            <a:spAutoFit/>
          </a:bodyPr>
          <a:lstStyle/>
          <a:p>
            <a:r>
              <a:rPr lang="en-US" sz="6000" dirty="0" smtClean="0">
                <a:latin typeface="Kayak Sans" charset="0"/>
                <a:ea typeface="Kayak Sans" charset="0"/>
                <a:cs typeface="Kayak Sans" charset="0"/>
              </a:rPr>
              <a:t>Leveraging the Body as a Platform for </a:t>
            </a:r>
            <a:r>
              <a:rPr lang="en-US" sz="6000" dirty="0" smtClean="0">
                <a:solidFill>
                  <a:schemeClr val="bg1"/>
                </a:solidFill>
                <a:latin typeface="Kayak Sans" charset="0"/>
                <a:ea typeface="Kayak Sans" charset="0"/>
                <a:cs typeface="Kayak Sans" charset="0"/>
              </a:rPr>
              <a:t>Inquiry</a:t>
            </a:r>
          </a:p>
        </p:txBody>
      </p:sp>
      <p:sp>
        <p:nvSpPr>
          <p:cNvPr id="8" name="TextBox 7"/>
          <p:cNvSpPr txBox="1"/>
          <p:nvPr/>
        </p:nvSpPr>
        <p:spPr>
          <a:xfrm rot="1062625">
            <a:off x="8465311" y="4165845"/>
            <a:ext cx="3041630" cy="2062103"/>
          </a:xfrm>
          <a:prstGeom prst="rect">
            <a:avLst/>
          </a:prstGeom>
          <a:solidFill>
            <a:schemeClr val="bg1">
              <a:alpha val="91000"/>
            </a:schemeClr>
          </a:solidFill>
        </p:spPr>
        <p:txBody>
          <a:bodyPr wrap="square" rtlCol="0">
            <a:spAutoFit/>
          </a:bodyPr>
          <a:lstStyle/>
          <a:p>
            <a:r>
              <a:rPr lang="en-US" sz="3200" dirty="0" smtClean="0">
                <a:latin typeface="Kayak Sans Light" charset="0"/>
                <a:ea typeface="Kayak Sans Light" charset="0"/>
                <a:cs typeface="Kayak Sans Light" charset="0"/>
              </a:rPr>
              <a:t>Ask question, collect &amp; analyze </a:t>
            </a:r>
            <a:r>
              <a:rPr lang="en-US" sz="3200" dirty="0">
                <a:latin typeface="Kayak Sans Light" charset="0"/>
                <a:ea typeface="Kayak Sans Light" charset="0"/>
                <a:cs typeface="Kayak Sans Light" charset="0"/>
              </a:rPr>
              <a:t>data, </a:t>
            </a:r>
            <a:r>
              <a:rPr lang="en-US" sz="3200" dirty="0" smtClean="0">
                <a:latin typeface="Kayak Sans Light" charset="0"/>
                <a:ea typeface="Kayak Sans Light" charset="0"/>
                <a:cs typeface="Kayak Sans Light" charset="0"/>
              </a:rPr>
              <a:t>&amp;</a:t>
            </a:r>
          </a:p>
          <a:p>
            <a:r>
              <a:rPr lang="en-US" sz="3200" dirty="0" smtClean="0">
                <a:latin typeface="Kayak Sans Light" charset="0"/>
                <a:ea typeface="Kayak Sans Light" charset="0"/>
                <a:cs typeface="Kayak Sans Light" charset="0"/>
              </a:rPr>
              <a:t> make claims</a:t>
            </a:r>
            <a:endParaRPr lang="en-US" sz="3200" dirty="0">
              <a:latin typeface="Kayak Sans Light" charset="0"/>
              <a:ea typeface="Kayak Sans Light" charset="0"/>
              <a:cs typeface="Kayak Sans Light" charset="0"/>
            </a:endParaRPr>
          </a:p>
        </p:txBody>
      </p:sp>
      <p:sp>
        <p:nvSpPr>
          <p:cNvPr id="9" name="Freeform 8"/>
          <p:cNvSpPr/>
          <p:nvPr/>
        </p:nvSpPr>
        <p:spPr>
          <a:xfrm rot="11261040">
            <a:off x="7635791" y="3805991"/>
            <a:ext cx="910000" cy="1540564"/>
          </a:xfrm>
          <a:custGeom>
            <a:avLst/>
            <a:gdLst>
              <a:gd name="connsiteX0" fmla="*/ 890649 w 902837"/>
              <a:gd name="connsiteY0" fmla="*/ 0 h 1092530"/>
              <a:gd name="connsiteX1" fmla="*/ 855023 w 902837"/>
              <a:gd name="connsiteY1" fmla="*/ 285008 h 1092530"/>
              <a:gd name="connsiteX2" fmla="*/ 843148 w 902837"/>
              <a:gd name="connsiteY2" fmla="*/ 320634 h 1092530"/>
              <a:gd name="connsiteX3" fmla="*/ 831273 w 902837"/>
              <a:gd name="connsiteY3" fmla="*/ 380010 h 1092530"/>
              <a:gd name="connsiteX4" fmla="*/ 795647 w 902837"/>
              <a:gd name="connsiteY4" fmla="*/ 463138 h 1092530"/>
              <a:gd name="connsiteX5" fmla="*/ 724395 w 902837"/>
              <a:gd name="connsiteY5" fmla="*/ 546265 h 1092530"/>
              <a:gd name="connsiteX6" fmla="*/ 712519 w 902837"/>
              <a:gd name="connsiteY6" fmla="*/ 581891 h 1092530"/>
              <a:gd name="connsiteX7" fmla="*/ 653143 w 902837"/>
              <a:gd name="connsiteY7" fmla="*/ 653143 h 1092530"/>
              <a:gd name="connsiteX8" fmla="*/ 581891 w 902837"/>
              <a:gd name="connsiteY8" fmla="*/ 700644 h 1092530"/>
              <a:gd name="connsiteX9" fmla="*/ 498764 w 902837"/>
              <a:gd name="connsiteY9" fmla="*/ 748145 h 1092530"/>
              <a:gd name="connsiteX10" fmla="*/ 463138 w 902837"/>
              <a:gd name="connsiteY10" fmla="*/ 760021 h 1092530"/>
              <a:gd name="connsiteX11" fmla="*/ 427512 w 902837"/>
              <a:gd name="connsiteY11" fmla="*/ 783771 h 1092530"/>
              <a:gd name="connsiteX12" fmla="*/ 356260 w 902837"/>
              <a:gd name="connsiteY12" fmla="*/ 807522 h 1092530"/>
              <a:gd name="connsiteX13" fmla="*/ 320634 w 902837"/>
              <a:gd name="connsiteY13" fmla="*/ 819397 h 1092530"/>
              <a:gd name="connsiteX14" fmla="*/ 285008 w 902837"/>
              <a:gd name="connsiteY14" fmla="*/ 831273 h 1092530"/>
              <a:gd name="connsiteX15" fmla="*/ 237507 w 902837"/>
              <a:gd name="connsiteY15" fmla="*/ 843148 h 1092530"/>
              <a:gd name="connsiteX16" fmla="*/ 154379 w 902837"/>
              <a:gd name="connsiteY16" fmla="*/ 866899 h 1092530"/>
              <a:gd name="connsiteX17" fmla="*/ 59377 w 902837"/>
              <a:gd name="connsiteY17" fmla="*/ 878774 h 1092530"/>
              <a:gd name="connsiteX18" fmla="*/ 95003 w 902837"/>
              <a:gd name="connsiteY18" fmla="*/ 878774 h 1092530"/>
              <a:gd name="connsiteX19" fmla="*/ 130629 w 902837"/>
              <a:gd name="connsiteY19" fmla="*/ 866899 h 1092530"/>
              <a:gd name="connsiteX20" fmla="*/ 190005 w 902837"/>
              <a:gd name="connsiteY20" fmla="*/ 855023 h 1092530"/>
              <a:gd name="connsiteX21" fmla="*/ 261257 w 902837"/>
              <a:gd name="connsiteY21" fmla="*/ 843148 h 1092530"/>
              <a:gd name="connsiteX22" fmla="*/ 332509 w 902837"/>
              <a:gd name="connsiteY22" fmla="*/ 819397 h 1092530"/>
              <a:gd name="connsiteX23" fmla="*/ 368135 w 902837"/>
              <a:gd name="connsiteY23" fmla="*/ 807522 h 1092530"/>
              <a:gd name="connsiteX24" fmla="*/ 439387 w 902837"/>
              <a:gd name="connsiteY24" fmla="*/ 783771 h 1092530"/>
              <a:gd name="connsiteX25" fmla="*/ 475013 w 902837"/>
              <a:gd name="connsiteY25" fmla="*/ 760021 h 1092530"/>
              <a:gd name="connsiteX26" fmla="*/ 546265 w 902837"/>
              <a:gd name="connsiteY26" fmla="*/ 736270 h 1092530"/>
              <a:gd name="connsiteX27" fmla="*/ 581891 w 902837"/>
              <a:gd name="connsiteY27" fmla="*/ 724395 h 1092530"/>
              <a:gd name="connsiteX28" fmla="*/ 617517 w 902837"/>
              <a:gd name="connsiteY28" fmla="*/ 688769 h 1092530"/>
              <a:gd name="connsiteX29" fmla="*/ 653143 w 902837"/>
              <a:gd name="connsiteY29" fmla="*/ 665018 h 1092530"/>
              <a:gd name="connsiteX30" fmla="*/ 676894 w 902837"/>
              <a:gd name="connsiteY30" fmla="*/ 629392 h 1092530"/>
              <a:gd name="connsiteX31" fmla="*/ 688769 w 902837"/>
              <a:gd name="connsiteY31" fmla="*/ 593766 h 1092530"/>
              <a:gd name="connsiteX32" fmla="*/ 748145 w 902837"/>
              <a:gd name="connsiteY32" fmla="*/ 522514 h 1092530"/>
              <a:gd name="connsiteX33" fmla="*/ 760021 w 902837"/>
              <a:gd name="connsiteY33" fmla="*/ 486888 h 1092530"/>
              <a:gd name="connsiteX34" fmla="*/ 783771 w 902837"/>
              <a:gd name="connsiteY34" fmla="*/ 451262 h 1092530"/>
              <a:gd name="connsiteX35" fmla="*/ 795647 w 902837"/>
              <a:gd name="connsiteY35" fmla="*/ 415636 h 1092530"/>
              <a:gd name="connsiteX36" fmla="*/ 831273 w 902837"/>
              <a:gd name="connsiteY36" fmla="*/ 403761 h 1092530"/>
              <a:gd name="connsiteX37" fmla="*/ 855023 w 902837"/>
              <a:gd name="connsiteY37" fmla="*/ 332509 h 1092530"/>
              <a:gd name="connsiteX38" fmla="*/ 866899 w 902837"/>
              <a:gd name="connsiteY38" fmla="*/ 296883 h 1092530"/>
              <a:gd name="connsiteX39" fmla="*/ 878774 w 902837"/>
              <a:gd name="connsiteY39" fmla="*/ 237506 h 1092530"/>
              <a:gd name="connsiteX40" fmla="*/ 878774 w 902837"/>
              <a:gd name="connsiteY40" fmla="*/ 201880 h 1092530"/>
              <a:gd name="connsiteX41" fmla="*/ 855023 w 902837"/>
              <a:gd name="connsiteY41" fmla="*/ 273132 h 1092530"/>
              <a:gd name="connsiteX42" fmla="*/ 843148 w 902837"/>
              <a:gd name="connsiteY42" fmla="*/ 308758 h 1092530"/>
              <a:gd name="connsiteX43" fmla="*/ 819397 w 902837"/>
              <a:gd name="connsiteY43" fmla="*/ 344384 h 1092530"/>
              <a:gd name="connsiteX44" fmla="*/ 783771 w 902837"/>
              <a:gd name="connsiteY44" fmla="*/ 451262 h 1092530"/>
              <a:gd name="connsiteX45" fmla="*/ 771896 w 902837"/>
              <a:gd name="connsiteY45" fmla="*/ 486888 h 1092530"/>
              <a:gd name="connsiteX46" fmla="*/ 748145 w 902837"/>
              <a:gd name="connsiteY46" fmla="*/ 522514 h 1092530"/>
              <a:gd name="connsiteX47" fmla="*/ 700644 w 902837"/>
              <a:gd name="connsiteY47" fmla="*/ 629392 h 1092530"/>
              <a:gd name="connsiteX48" fmla="*/ 665018 w 902837"/>
              <a:gd name="connsiteY48" fmla="*/ 653143 h 1092530"/>
              <a:gd name="connsiteX49" fmla="*/ 581891 w 902837"/>
              <a:gd name="connsiteY49" fmla="*/ 736270 h 1092530"/>
              <a:gd name="connsiteX50" fmla="*/ 546265 w 902837"/>
              <a:gd name="connsiteY50" fmla="*/ 760021 h 1092530"/>
              <a:gd name="connsiteX51" fmla="*/ 475013 w 902837"/>
              <a:gd name="connsiteY51" fmla="*/ 783771 h 1092530"/>
              <a:gd name="connsiteX52" fmla="*/ 439387 w 902837"/>
              <a:gd name="connsiteY52" fmla="*/ 795647 h 1092530"/>
              <a:gd name="connsiteX53" fmla="*/ 368135 w 902837"/>
              <a:gd name="connsiteY53" fmla="*/ 819397 h 1092530"/>
              <a:gd name="connsiteX54" fmla="*/ 332509 w 902837"/>
              <a:gd name="connsiteY54" fmla="*/ 831273 h 1092530"/>
              <a:gd name="connsiteX55" fmla="*/ 237507 w 902837"/>
              <a:gd name="connsiteY55" fmla="*/ 855023 h 1092530"/>
              <a:gd name="connsiteX56" fmla="*/ 166255 w 902837"/>
              <a:gd name="connsiteY56" fmla="*/ 878774 h 1092530"/>
              <a:gd name="connsiteX57" fmla="*/ 59377 w 902837"/>
              <a:gd name="connsiteY57" fmla="*/ 866899 h 1092530"/>
              <a:gd name="connsiteX58" fmla="*/ 95003 w 902837"/>
              <a:gd name="connsiteY58" fmla="*/ 843148 h 1092530"/>
              <a:gd name="connsiteX59" fmla="*/ 130629 w 902837"/>
              <a:gd name="connsiteY59" fmla="*/ 771896 h 1092530"/>
              <a:gd name="connsiteX60" fmla="*/ 178130 w 902837"/>
              <a:gd name="connsiteY60" fmla="*/ 700644 h 1092530"/>
              <a:gd name="connsiteX61" fmla="*/ 213756 w 902837"/>
              <a:gd name="connsiteY61" fmla="*/ 629392 h 1092530"/>
              <a:gd name="connsiteX62" fmla="*/ 225631 w 902837"/>
              <a:gd name="connsiteY62" fmla="*/ 593766 h 1092530"/>
              <a:gd name="connsiteX63" fmla="*/ 201881 w 902837"/>
              <a:gd name="connsiteY63" fmla="*/ 688769 h 1092530"/>
              <a:gd name="connsiteX64" fmla="*/ 154379 w 902837"/>
              <a:gd name="connsiteY64" fmla="*/ 760021 h 1092530"/>
              <a:gd name="connsiteX65" fmla="*/ 130629 w 902837"/>
              <a:gd name="connsiteY65" fmla="*/ 795647 h 1092530"/>
              <a:gd name="connsiteX66" fmla="*/ 59377 w 902837"/>
              <a:gd name="connsiteY66" fmla="*/ 843148 h 1092530"/>
              <a:gd name="connsiteX67" fmla="*/ 23751 w 902837"/>
              <a:gd name="connsiteY67" fmla="*/ 866899 h 1092530"/>
              <a:gd name="connsiteX68" fmla="*/ 130629 w 902837"/>
              <a:gd name="connsiteY68" fmla="*/ 902525 h 1092530"/>
              <a:gd name="connsiteX69" fmla="*/ 166255 w 902837"/>
              <a:gd name="connsiteY69" fmla="*/ 914400 h 1092530"/>
              <a:gd name="connsiteX70" fmla="*/ 201881 w 902837"/>
              <a:gd name="connsiteY70" fmla="*/ 926275 h 1092530"/>
              <a:gd name="connsiteX71" fmla="*/ 261257 w 902837"/>
              <a:gd name="connsiteY71" fmla="*/ 973777 h 1092530"/>
              <a:gd name="connsiteX72" fmla="*/ 320634 w 902837"/>
              <a:gd name="connsiteY72" fmla="*/ 1056904 h 1092530"/>
              <a:gd name="connsiteX73" fmla="*/ 356260 w 902837"/>
              <a:gd name="connsiteY73" fmla="*/ 1092530 h 1092530"/>
              <a:gd name="connsiteX74" fmla="*/ 332509 w 902837"/>
              <a:gd name="connsiteY74" fmla="*/ 1056904 h 1092530"/>
              <a:gd name="connsiteX75" fmla="*/ 261257 w 902837"/>
              <a:gd name="connsiteY75" fmla="*/ 1009403 h 1092530"/>
              <a:gd name="connsiteX76" fmla="*/ 225631 w 902837"/>
              <a:gd name="connsiteY76" fmla="*/ 985652 h 1092530"/>
              <a:gd name="connsiteX77" fmla="*/ 190005 w 902837"/>
              <a:gd name="connsiteY77" fmla="*/ 961901 h 1092530"/>
              <a:gd name="connsiteX78" fmla="*/ 154379 w 902837"/>
              <a:gd name="connsiteY78" fmla="*/ 950026 h 1092530"/>
              <a:gd name="connsiteX79" fmla="*/ 47501 w 902837"/>
              <a:gd name="connsiteY79" fmla="*/ 902525 h 1092530"/>
              <a:gd name="connsiteX80" fmla="*/ 0 w 902837"/>
              <a:gd name="connsiteY80" fmla="*/ 902525 h 1092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902837" h="1092530">
                <a:moveTo>
                  <a:pt x="890649" y="0"/>
                </a:moveTo>
                <a:cubicBezTo>
                  <a:pt x="882976" y="72899"/>
                  <a:pt x="876876" y="197595"/>
                  <a:pt x="855023" y="285008"/>
                </a:cubicBezTo>
                <a:cubicBezTo>
                  <a:pt x="851987" y="297152"/>
                  <a:pt x="846184" y="308490"/>
                  <a:pt x="843148" y="320634"/>
                </a:cubicBezTo>
                <a:cubicBezTo>
                  <a:pt x="838253" y="340215"/>
                  <a:pt x="836168" y="360429"/>
                  <a:pt x="831273" y="380010"/>
                </a:cubicBezTo>
                <a:cubicBezTo>
                  <a:pt x="824540" y="406942"/>
                  <a:pt x="809804" y="440486"/>
                  <a:pt x="795647" y="463138"/>
                </a:cubicBezTo>
                <a:cubicBezTo>
                  <a:pt x="770258" y="503760"/>
                  <a:pt x="756779" y="513881"/>
                  <a:pt x="724395" y="546265"/>
                </a:cubicBezTo>
                <a:cubicBezTo>
                  <a:pt x="720436" y="558140"/>
                  <a:pt x="718117" y="570695"/>
                  <a:pt x="712519" y="581891"/>
                </a:cubicBezTo>
                <a:cubicBezTo>
                  <a:pt x="700043" y="606843"/>
                  <a:pt x="674633" y="636429"/>
                  <a:pt x="653143" y="653143"/>
                </a:cubicBezTo>
                <a:cubicBezTo>
                  <a:pt x="630611" y="670668"/>
                  <a:pt x="605642" y="684810"/>
                  <a:pt x="581891" y="700644"/>
                </a:cubicBezTo>
                <a:cubicBezTo>
                  <a:pt x="546108" y="724499"/>
                  <a:pt x="540956" y="730063"/>
                  <a:pt x="498764" y="748145"/>
                </a:cubicBezTo>
                <a:cubicBezTo>
                  <a:pt x="487258" y="753076"/>
                  <a:pt x="474334" y="754423"/>
                  <a:pt x="463138" y="760021"/>
                </a:cubicBezTo>
                <a:cubicBezTo>
                  <a:pt x="450373" y="766404"/>
                  <a:pt x="440554" y="777975"/>
                  <a:pt x="427512" y="783771"/>
                </a:cubicBezTo>
                <a:cubicBezTo>
                  <a:pt x="404634" y="793939"/>
                  <a:pt x="380011" y="799605"/>
                  <a:pt x="356260" y="807522"/>
                </a:cubicBezTo>
                <a:lnTo>
                  <a:pt x="320634" y="819397"/>
                </a:lnTo>
                <a:cubicBezTo>
                  <a:pt x="308759" y="823356"/>
                  <a:pt x="297152" y="828237"/>
                  <a:pt x="285008" y="831273"/>
                </a:cubicBezTo>
                <a:cubicBezTo>
                  <a:pt x="269174" y="835231"/>
                  <a:pt x="253200" y="838664"/>
                  <a:pt x="237507" y="843148"/>
                </a:cubicBezTo>
                <a:cubicBezTo>
                  <a:pt x="197980" y="854441"/>
                  <a:pt x="198922" y="859475"/>
                  <a:pt x="154379" y="866899"/>
                </a:cubicBezTo>
                <a:cubicBezTo>
                  <a:pt x="122899" y="872146"/>
                  <a:pt x="91044" y="874816"/>
                  <a:pt x="59377" y="878774"/>
                </a:cubicBezTo>
                <a:cubicBezTo>
                  <a:pt x="22639" y="891020"/>
                  <a:pt x="-30396" y="906640"/>
                  <a:pt x="95003" y="878774"/>
                </a:cubicBezTo>
                <a:cubicBezTo>
                  <a:pt x="107223" y="876059"/>
                  <a:pt x="118485" y="869935"/>
                  <a:pt x="130629" y="866899"/>
                </a:cubicBezTo>
                <a:cubicBezTo>
                  <a:pt x="150210" y="862004"/>
                  <a:pt x="170147" y="858634"/>
                  <a:pt x="190005" y="855023"/>
                </a:cubicBezTo>
                <a:cubicBezTo>
                  <a:pt x="213695" y="850716"/>
                  <a:pt x="237898" y="848988"/>
                  <a:pt x="261257" y="843148"/>
                </a:cubicBezTo>
                <a:cubicBezTo>
                  <a:pt x="285545" y="837076"/>
                  <a:pt x="308758" y="827314"/>
                  <a:pt x="332509" y="819397"/>
                </a:cubicBezTo>
                <a:lnTo>
                  <a:pt x="368135" y="807522"/>
                </a:lnTo>
                <a:cubicBezTo>
                  <a:pt x="368140" y="807520"/>
                  <a:pt x="439383" y="783774"/>
                  <a:pt x="439387" y="783771"/>
                </a:cubicBezTo>
                <a:cubicBezTo>
                  <a:pt x="451262" y="775854"/>
                  <a:pt x="461971" y="765817"/>
                  <a:pt x="475013" y="760021"/>
                </a:cubicBezTo>
                <a:cubicBezTo>
                  <a:pt x="497891" y="749853"/>
                  <a:pt x="522514" y="744187"/>
                  <a:pt x="546265" y="736270"/>
                </a:cubicBezTo>
                <a:lnTo>
                  <a:pt x="581891" y="724395"/>
                </a:lnTo>
                <a:cubicBezTo>
                  <a:pt x="593766" y="712520"/>
                  <a:pt x="604615" y="699520"/>
                  <a:pt x="617517" y="688769"/>
                </a:cubicBezTo>
                <a:cubicBezTo>
                  <a:pt x="628481" y="679632"/>
                  <a:pt x="643051" y="675110"/>
                  <a:pt x="653143" y="665018"/>
                </a:cubicBezTo>
                <a:cubicBezTo>
                  <a:pt x="663235" y="654926"/>
                  <a:pt x="668977" y="641267"/>
                  <a:pt x="676894" y="629392"/>
                </a:cubicBezTo>
                <a:cubicBezTo>
                  <a:pt x="680852" y="617517"/>
                  <a:pt x="681825" y="604181"/>
                  <a:pt x="688769" y="593766"/>
                </a:cubicBezTo>
                <a:cubicBezTo>
                  <a:pt x="741301" y="514968"/>
                  <a:pt x="709289" y="600226"/>
                  <a:pt x="748145" y="522514"/>
                </a:cubicBezTo>
                <a:cubicBezTo>
                  <a:pt x="753743" y="511318"/>
                  <a:pt x="754423" y="498084"/>
                  <a:pt x="760021" y="486888"/>
                </a:cubicBezTo>
                <a:cubicBezTo>
                  <a:pt x="766404" y="474123"/>
                  <a:pt x="777388" y="464027"/>
                  <a:pt x="783771" y="451262"/>
                </a:cubicBezTo>
                <a:cubicBezTo>
                  <a:pt x="789369" y="440066"/>
                  <a:pt x="786796" y="424487"/>
                  <a:pt x="795647" y="415636"/>
                </a:cubicBezTo>
                <a:cubicBezTo>
                  <a:pt x="804498" y="406785"/>
                  <a:pt x="819398" y="407719"/>
                  <a:pt x="831273" y="403761"/>
                </a:cubicBezTo>
                <a:lnTo>
                  <a:pt x="855023" y="332509"/>
                </a:lnTo>
                <a:cubicBezTo>
                  <a:pt x="858981" y="320634"/>
                  <a:pt x="864444" y="309158"/>
                  <a:pt x="866899" y="296883"/>
                </a:cubicBezTo>
                <a:cubicBezTo>
                  <a:pt x="870857" y="277091"/>
                  <a:pt x="873463" y="256979"/>
                  <a:pt x="878774" y="237506"/>
                </a:cubicBezTo>
                <a:cubicBezTo>
                  <a:pt x="898341" y="165760"/>
                  <a:pt x="921371" y="137986"/>
                  <a:pt x="878774" y="201880"/>
                </a:cubicBezTo>
                <a:lnTo>
                  <a:pt x="855023" y="273132"/>
                </a:lnTo>
                <a:cubicBezTo>
                  <a:pt x="851065" y="285007"/>
                  <a:pt x="850092" y="298343"/>
                  <a:pt x="843148" y="308758"/>
                </a:cubicBezTo>
                <a:lnTo>
                  <a:pt x="819397" y="344384"/>
                </a:lnTo>
                <a:lnTo>
                  <a:pt x="783771" y="451262"/>
                </a:lnTo>
                <a:cubicBezTo>
                  <a:pt x="779813" y="463137"/>
                  <a:pt x="778840" y="476473"/>
                  <a:pt x="771896" y="486888"/>
                </a:cubicBezTo>
                <a:lnTo>
                  <a:pt x="748145" y="522514"/>
                </a:lnTo>
                <a:cubicBezTo>
                  <a:pt x="736386" y="557793"/>
                  <a:pt x="728873" y="601163"/>
                  <a:pt x="700644" y="629392"/>
                </a:cubicBezTo>
                <a:cubicBezTo>
                  <a:pt x="690552" y="639484"/>
                  <a:pt x="676893" y="645226"/>
                  <a:pt x="665018" y="653143"/>
                </a:cubicBezTo>
                <a:cubicBezTo>
                  <a:pt x="610573" y="734810"/>
                  <a:pt x="644597" y="715369"/>
                  <a:pt x="581891" y="736270"/>
                </a:cubicBezTo>
                <a:cubicBezTo>
                  <a:pt x="570016" y="744187"/>
                  <a:pt x="559307" y="754224"/>
                  <a:pt x="546265" y="760021"/>
                </a:cubicBezTo>
                <a:cubicBezTo>
                  <a:pt x="523387" y="770189"/>
                  <a:pt x="498764" y="775854"/>
                  <a:pt x="475013" y="783771"/>
                </a:cubicBezTo>
                <a:lnTo>
                  <a:pt x="439387" y="795647"/>
                </a:lnTo>
                <a:lnTo>
                  <a:pt x="368135" y="819397"/>
                </a:lnTo>
                <a:cubicBezTo>
                  <a:pt x="356260" y="823356"/>
                  <a:pt x="344653" y="828237"/>
                  <a:pt x="332509" y="831273"/>
                </a:cubicBezTo>
                <a:cubicBezTo>
                  <a:pt x="300842" y="839190"/>
                  <a:pt x="268474" y="844701"/>
                  <a:pt x="237507" y="855023"/>
                </a:cubicBezTo>
                <a:lnTo>
                  <a:pt x="166255" y="878774"/>
                </a:lnTo>
                <a:cubicBezTo>
                  <a:pt x="130629" y="874816"/>
                  <a:pt x="91438" y="882929"/>
                  <a:pt x="59377" y="866899"/>
                </a:cubicBezTo>
                <a:cubicBezTo>
                  <a:pt x="46611" y="860516"/>
                  <a:pt x="84911" y="853240"/>
                  <a:pt x="95003" y="843148"/>
                </a:cubicBezTo>
                <a:cubicBezTo>
                  <a:pt x="134539" y="803612"/>
                  <a:pt x="106484" y="815356"/>
                  <a:pt x="130629" y="771896"/>
                </a:cubicBezTo>
                <a:cubicBezTo>
                  <a:pt x="144492" y="746943"/>
                  <a:pt x="178130" y="700644"/>
                  <a:pt x="178130" y="700644"/>
                </a:cubicBezTo>
                <a:cubicBezTo>
                  <a:pt x="207978" y="611097"/>
                  <a:pt x="167715" y="721475"/>
                  <a:pt x="213756" y="629392"/>
                </a:cubicBezTo>
                <a:cubicBezTo>
                  <a:pt x="219354" y="618196"/>
                  <a:pt x="225631" y="581248"/>
                  <a:pt x="225631" y="593766"/>
                </a:cubicBezTo>
                <a:cubicBezTo>
                  <a:pt x="225631" y="604293"/>
                  <a:pt x="211252" y="671902"/>
                  <a:pt x="201881" y="688769"/>
                </a:cubicBezTo>
                <a:cubicBezTo>
                  <a:pt x="188018" y="713722"/>
                  <a:pt x="170213" y="736270"/>
                  <a:pt x="154379" y="760021"/>
                </a:cubicBezTo>
                <a:cubicBezTo>
                  <a:pt x="146462" y="771896"/>
                  <a:pt x="142504" y="787730"/>
                  <a:pt x="130629" y="795647"/>
                </a:cubicBezTo>
                <a:lnTo>
                  <a:pt x="59377" y="843148"/>
                </a:lnTo>
                <a:lnTo>
                  <a:pt x="23751" y="866899"/>
                </a:lnTo>
                <a:lnTo>
                  <a:pt x="130629" y="902525"/>
                </a:lnTo>
                <a:lnTo>
                  <a:pt x="166255" y="914400"/>
                </a:lnTo>
                <a:lnTo>
                  <a:pt x="201881" y="926275"/>
                </a:lnTo>
                <a:cubicBezTo>
                  <a:pt x="254996" y="1005949"/>
                  <a:pt x="192426" y="927889"/>
                  <a:pt x="261257" y="973777"/>
                </a:cubicBezTo>
                <a:cubicBezTo>
                  <a:pt x="311782" y="1007461"/>
                  <a:pt x="286862" y="1009624"/>
                  <a:pt x="320634" y="1056904"/>
                </a:cubicBezTo>
                <a:cubicBezTo>
                  <a:pt x="330396" y="1070570"/>
                  <a:pt x="339466" y="1092530"/>
                  <a:pt x="356260" y="1092530"/>
                </a:cubicBezTo>
                <a:cubicBezTo>
                  <a:pt x="370532" y="1092530"/>
                  <a:pt x="343250" y="1066302"/>
                  <a:pt x="332509" y="1056904"/>
                </a:cubicBezTo>
                <a:cubicBezTo>
                  <a:pt x="311027" y="1038107"/>
                  <a:pt x="285008" y="1025237"/>
                  <a:pt x="261257" y="1009403"/>
                </a:cubicBezTo>
                <a:lnTo>
                  <a:pt x="225631" y="985652"/>
                </a:lnTo>
                <a:cubicBezTo>
                  <a:pt x="213756" y="977735"/>
                  <a:pt x="203545" y="966414"/>
                  <a:pt x="190005" y="961901"/>
                </a:cubicBezTo>
                <a:lnTo>
                  <a:pt x="154379" y="950026"/>
                </a:lnTo>
                <a:cubicBezTo>
                  <a:pt x="122091" y="928500"/>
                  <a:pt x="89899" y="902525"/>
                  <a:pt x="47501" y="902525"/>
                </a:cubicBezTo>
                <a:lnTo>
                  <a:pt x="0" y="902525"/>
                </a:lnTo>
              </a:path>
            </a:pathLst>
          </a:custGeom>
          <a:noFill/>
          <a:ln w="28575">
            <a:solidFill>
              <a:srgbClr val="CE66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225061" y="5095059"/>
            <a:ext cx="4177862" cy="1077218"/>
          </a:xfrm>
          <a:prstGeom prst="rect">
            <a:avLst/>
          </a:prstGeom>
          <a:solidFill>
            <a:schemeClr val="bg1">
              <a:alpha val="91000"/>
            </a:schemeClr>
          </a:solidFill>
        </p:spPr>
        <p:txBody>
          <a:bodyPr wrap="square" rtlCol="0">
            <a:spAutoFit/>
          </a:bodyPr>
          <a:lstStyle/>
          <a:p>
            <a:r>
              <a:rPr lang="en-US" sz="3200" dirty="0" smtClean="0">
                <a:latin typeface="Kayak Sans Light" charset="0"/>
                <a:ea typeface="Kayak Sans Light" charset="0"/>
                <a:cs typeface="Kayak Sans Light" charset="0"/>
              </a:rPr>
              <a:t>Embodied Learning Approach (Lee, 2015)</a:t>
            </a:r>
            <a:endParaRPr lang="en-US" sz="3200" dirty="0">
              <a:latin typeface="Kayak Sans Light" charset="0"/>
              <a:ea typeface="Kayak Sans Light" charset="0"/>
              <a:cs typeface="Kayak Sans Light" charset="0"/>
            </a:endParaRPr>
          </a:p>
        </p:txBody>
      </p:sp>
    </p:spTree>
    <p:extLst>
      <p:ext uri="{BB962C8B-B14F-4D97-AF65-F5344CB8AC3E}">
        <p14:creationId xmlns:p14="http://schemas.microsoft.com/office/powerpoint/2010/main" val="783966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childTnLst>
                                </p:cTn>
                              </p:par>
                              <p:par>
                                <p:cTn id="16" presetID="1" presetClass="entr" presetSubtype="0" fill="hold" grpId="1" nodeType="withEffect">
                                  <p:stCondLst>
                                    <p:cond delay="0"/>
                                  </p:stCondLst>
                                  <p:childTnLst>
                                    <p:set>
                                      <p:cBhvr>
                                        <p:cTn id="17" dur="1" fill="hold">
                                          <p:stCondLst>
                                            <p:cond delay="0"/>
                                          </p:stCondLst>
                                        </p:cTn>
                                        <p:tgtEl>
                                          <p:spTgt spid="9"/>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9" grpId="1"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Arrow Connector 8">
            <a:extLst>
              <a:ext uri="{FF2B5EF4-FFF2-40B4-BE49-F238E27FC236}">
                <a16:creationId xmlns:a16="http://schemas.microsoft.com/office/drawing/2014/main" xmlns=""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4711" r="384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3" name="Content Placeholder 2"/>
          <p:cNvSpPr>
            <a:spLocks noGrp="1"/>
          </p:cNvSpPr>
          <p:nvPr>
            <p:ph idx="1"/>
          </p:nvPr>
        </p:nvSpPr>
        <p:spPr>
          <a:xfrm>
            <a:off x="655321" y="1592317"/>
            <a:ext cx="5223528" cy="4952861"/>
          </a:xfrm>
          <a:solidFill>
            <a:schemeClr val="bg1"/>
          </a:solidFill>
        </p:spPr>
        <p:txBody>
          <a:bodyPr>
            <a:normAutofit/>
          </a:bodyPr>
          <a:lstStyle/>
          <a:p>
            <a:pPr marL="0" indent="0">
              <a:buNone/>
            </a:pPr>
            <a:r>
              <a:rPr lang="en-US" dirty="0" smtClean="0">
                <a:latin typeface="Kayak Sans Light" charset="0"/>
                <a:ea typeface="Kayak Sans Light" charset="0"/>
                <a:cs typeface="Kayak Sans Light" charset="0"/>
              </a:rPr>
              <a:t>How </a:t>
            </a:r>
            <a:r>
              <a:rPr lang="en-US" dirty="0">
                <a:latin typeface="Kayak Sans Light" charset="0"/>
                <a:ea typeface="Kayak Sans Light" charset="0"/>
                <a:cs typeface="Kayak Sans Light" charset="0"/>
              </a:rPr>
              <a:t>do scaffolds impact the authenticity of children’s scientific </a:t>
            </a:r>
            <a:r>
              <a:rPr lang="en-US" dirty="0" smtClean="0">
                <a:latin typeface="Kayak Sans Light" charset="0"/>
                <a:ea typeface="Kayak Sans Light" charset="0"/>
                <a:cs typeface="Kayak Sans Light" charset="0"/>
              </a:rPr>
              <a:t>WBI across </a:t>
            </a:r>
            <a:r>
              <a:rPr lang="en-US" dirty="0">
                <a:latin typeface="Kayak Sans Light" charset="0"/>
                <a:ea typeface="Kayak Sans Light" charset="0"/>
                <a:cs typeface="Kayak Sans Light" charset="0"/>
              </a:rPr>
              <a:t>grade levels? </a:t>
            </a:r>
            <a:endParaRPr lang="en-US" dirty="0" smtClean="0">
              <a:latin typeface="Kayak Sans Light" charset="0"/>
              <a:ea typeface="Kayak Sans Light" charset="0"/>
              <a:cs typeface="Kayak Sans Light" charset="0"/>
            </a:endParaRPr>
          </a:p>
          <a:p>
            <a:pPr marL="0" indent="0">
              <a:buNone/>
            </a:pPr>
            <a:endParaRPr lang="en-US" dirty="0" smtClean="0">
              <a:latin typeface="Kayak Sans Light" charset="0"/>
              <a:ea typeface="Kayak Sans Light" charset="0"/>
              <a:cs typeface="Kayak Sans Light" charset="0"/>
            </a:endParaRPr>
          </a:p>
          <a:p>
            <a:pPr marL="0" indent="0">
              <a:buNone/>
            </a:pPr>
            <a:r>
              <a:rPr lang="en-US" dirty="0" smtClean="0">
                <a:latin typeface="Kayak Sans Light" charset="0"/>
                <a:ea typeface="Kayak Sans Light" charset="0"/>
                <a:cs typeface="Kayak Sans Light" charset="0"/>
              </a:rPr>
              <a:t>How </a:t>
            </a:r>
            <a:r>
              <a:rPr lang="en-US" dirty="0">
                <a:latin typeface="Kayak Sans Light" charset="0"/>
                <a:ea typeface="Kayak Sans Light" charset="0"/>
                <a:cs typeface="Kayak Sans Light" charset="0"/>
              </a:rPr>
              <a:t>can we design </a:t>
            </a:r>
            <a:r>
              <a:rPr lang="en-US" dirty="0">
                <a:latin typeface="Kayak Sans Light" charset="0"/>
                <a:ea typeface="Kayak Sans Light" charset="0"/>
                <a:cs typeface="Kayak Sans Light" charset="0"/>
              </a:rPr>
              <a:t> </a:t>
            </a:r>
            <a:r>
              <a:rPr lang="en-US" dirty="0" smtClean="0">
                <a:latin typeface="Kayak Sans Light" charset="0"/>
                <a:ea typeface="Kayak Sans Light" charset="0"/>
                <a:cs typeface="Kayak Sans Light" charset="0"/>
              </a:rPr>
              <a:t>               </a:t>
            </a:r>
            <a:r>
              <a:rPr lang="en-US" dirty="0" smtClean="0">
                <a:latin typeface="Kayak Sans Light" charset="0"/>
                <a:ea typeface="Kayak Sans Light" charset="0"/>
                <a:cs typeface="Kayak Sans Light" charset="0"/>
              </a:rPr>
              <a:t>multi-dimensional </a:t>
            </a:r>
            <a:r>
              <a:rPr lang="en-US" dirty="0">
                <a:latin typeface="Kayak Sans Light" charset="0"/>
                <a:ea typeface="Kayak Sans Light" charset="0"/>
                <a:cs typeface="Kayak Sans Light" charset="0"/>
              </a:rPr>
              <a:t>scaffolds for </a:t>
            </a:r>
            <a:r>
              <a:rPr lang="en-US" dirty="0" smtClean="0">
                <a:latin typeface="Kayak Sans Light" charset="0"/>
                <a:ea typeface="Kayak Sans Light" charset="0"/>
                <a:cs typeface="Kayak Sans Light" charset="0"/>
              </a:rPr>
              <a:t>WBI </a:t>
            </a:r>
            <a:r>
              <a:rPr lang="en-US" dirty="0">
                <a:latin typeface="Kayak Sans Light" charset="0"/>
                <a:ea typeface="Kayak Sans Light" charset="0"/>
                <a:cs typeface="Kayak Sans Light" charset="0"/>
              </a:rPr>
              <a:t>that integrates technology tools, peers, facilitators, and paper-based materials? </a:t>
            </a:r>
            <a:endParaRPr lang="en-US" sz="1800" dirty="0">
              <a:latin typeface="Kayak Sans Light" charset="0"/>
              <a:ea typeface="Kayak Sans Light" charset="0"/>
              <a:cs typeface="Kayak Sans Light" charset="0"/>
            </a:endParaRPr>
          </a:p>
        </p:txBody>
      </p:sp>
      <p:sp>
        <p:nvSpPr>
          <p:cNvPr id="5" name="TextBox 4"/>
          <p:cNvSpPr txBox="1"/>
          <p:nvPr/>
        </p:nvSpPr>
        <p:spPr>
          <a:xfrm>
            <a:off x="655320" y="641190"/>
            <a:ext cx="4366727" cy="646331"/>
          </a:xfrm>
          <a:prstGeom prst="rect">
            <a:avLst/>
          </a:prstGeom>
          <a:noFill/>
        </p:spPr>
        <p:txBody>
          <a:bodyPr wrap="square" rtlCol="0">
            <a:spAutoFit/>
          </a:bodyPr>
          <a:lstStyle/>
          <a:p>
            <a:r>
              <a:rPr lang="en-US" sz="3600" dirty="0" smtClean="0">
                <a:latin typeface="Kayak Sans Light" charset="0"/>
                <a:ea typeface="Kayak Sans Light" charset="0"/>
                <a:cs typeface="Kayak Sans Light" charset="0"/>
              </a:rPr>
              <a:t>Research Questions </a:t>
            </a:r>
            <a:endParaRPr lang="en-US" sz="3600" dirty="0">
              <a:latin typeface="Kayak Sans Light" charset="0"/>
              <a:ea typeface="Kayak Sans Light" charset="0"/>
              <a:cs typeface="Kayak Sans Light" charset="0"/>
            </a:endParaRPr>
          </a:p>
        </p:txBody>
      </p:sp>
    </p:spTree>
    <p:extLst>
      <p:ext uri="{BB962C8B-B14F-4D97-AF65-F5344CB8AC3E}">
        <p14:creationId xmlns:p14="http://schemas.microsoft.com/office/powerpoint/2010/main" val="355710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1158" y="86136"/>
            <a:ext cx="10515600" cy="1325563"/>
          </a:xfrm>
        </p:spPr>
        <p:txBody>
          <a:bodyPr/>
          <a:lstStyle/>
          <a:p>
            <a:r>
              <a:rPr lang="en-US" dirty="0" smtClean="0">
                <a:latin typeface="Kayak Sans" charset="0"/>
                <a:ea typeface="Kayak Sans" charset="0"/>
                <a:cs typeface="Kayak Sans" charset="0"/>
              </a:rPr>
              <a:t>Iterative Process of Developing Scaffolds</a:t>
            </a:r>
            <a:endParaRPr lang="en-US" dirty="0">
              <a:latin typeface="Kayak Sans" charset="0"/>
              <a:ea typeface="Kayak Sans" charset="0"/>
              <a:cs typeface="Kayak Sans" charset="0"/>
            </a:endParaRPr>
          </a:p>
        </p:txBody>
      </p:sp>
      <p:pic>
        <p:nvPicPr>
          <p:cNvPr id="6" name="Picture 5"/>
          <p:cNvPicPr>
            <a:picLocks noChangeAspect="1"/>
          </p:cNvPicPr>
          <p:nvPr/>
        </p:nvPicPr>
        <p:blipFill rotWithShape="1">
          <a:blip r:embed="rId3">
            <a:alphaModFix amt="20000"/>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l="3766" r="-3766"/>
          <a:stretch/>
        </p:blipFill>
        <p:spPr>
          <a:xfrm>
            <a:off x="1061545" y="3960925"/>
            <a:ext cx="3938477" cy="2613300"/>
          </a:xfrm>
          <a:prstGeom prst="rect">
            <a:avLst/>
          </a:prstGeom>
        </p:spPr>
      </p:pic>
      <p:pic>
        <p:nvPicPr>
          <p:cNvPr id="8" name="Picture 7"/>
          <p:cNvPicPr>
            <a:picLocks noChangeAspect="1"/>
          </p:cNvPicPr>
          <p:nvPr/>
        </p:nvPicPr>
        <p:blipFill rotWithShape="1">
          <a:blip r:embed="rId5">
            <a:alphaModFix amt="20000"/>
            <a:extLst>
              <a:ext uri="{28A0092B-C50C-407E-A947-70E740481C1C}">
                <a14:useLocalDpi xmlns:a14="http://schemas.microsoft.com/office/drawing/2010/main"/>
              </a:ext>
            </a:extLst>
          </a:blip>
          <a:srcRect l="3680"/>
          <a:stretch/>
        </p:blipFill>
        <p:spPr>
          <a:xfrm>
            <a:off x="7446601" y="3960925"/>
            <a:ext cx="3790158" cy="2613300"/>
          </a:xfrm>
          <a:prstGeom prst="rect">
            <a:avLst/>
          </a:prstGeom>
        </p:spPr>
      </p:pic>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l="4062" t="26202" r="3613"/>
          <a:stretch/>
        </p:blipFill>
        <p:spPr>
          <a:xfrm>
            <a:off x="1061544" y="1288130"/>
            <a:ext cx="3790157" cy="2272201"/>
          </a:xfrm>
          <a:prstGeom prst="rect">
            <a:avLst/>
          </a:prstGeom>
        </p:spPr>
      </p:pic>
      <p:pic>
        <p:nvPicPr>
          <p:cNvPr id="11" name="Picture 10"/>
          <p:cNvPicPr>
            <a:picLocks noChangeAspect="1"/>
          </p:cNvPicPr>
          <p:nvPr/>
        </p:nvPicPr>
        <p:blipFill>
          <a:blip r:embed="rId7">
            <a:alphaModFix amt="20000"/>
            <a:extLst>
              <a:ext uri="{28A0092B-C50C-407E-A947-70E740481C1C}">
                <a14:useLocalDpi xmlns:a14="http://schemas.microsoft.com/office/drawing/2010/main" val="0"/>
              </a:ext>
            </a:extLst>
          </a:blip>
          <a:stretch>
            <a:fillRect/>
          </a:stretch>
        </p:blipFill>
        <p:spPr>
          <a:xfrm>
            <a:off x="7446601" y="1290451"/>
            <a:ext cx="3790157" cy="2526771"/>
          </a:xfrm>
          <a:prstGeom prst="rect">
            <a:avLst/>
          </a:prstGeom>
        </p:spPr>
      </p:pic>
      <p:sp>
        <p:nvSpPr>
          <p:cNvPr id="21" name="TextBox 20"/>
          <p:cNvSpPr txBox="1"/>
          <p:nvPr/>
        </p:nvSpPr>
        <p:spPr>
          <a:xfrm rot="16200000">
            <a:off x="-66976" y="2055212"/>
            <a:ext cx="1387365" cy="646331"/>
          </a:xfrm>
          <a:prstGeom prst="rect">
            <a:avLst/>
          </a:prstGeom>
          <a:noFill/>
        </p:spPr>
        <p:txBody>
          <a:bodyPr wrap="square" rtlCol="0">
            <a:spAutoFit/>
          </a:bodyPr>
          <a:lstStyle/>
          <a:p>
            <a:r>
              <a:rPr lang="en-US" sz="3600" dirty="0" smtClean="0">
                <a:latin typeface="Kayak Sans" charset="0"/>
                <a:ea typeface="Kayak Sans" charset="0"/>
                <a:cs typeface="Kayak Sans" charset="0"/>
              </a:rPr>
              <a:t>Year 1</a:t>
            </a:r>
            <a:endParaRPr lang="en-US" sz="3600" dirty="0">
              <a:latin typeface="Kayak Sans" charset="0"/>
              <a:ea typeface="Kayak Sans" charset="0"/>
              <a:cs typeface="Kayak Sans" charset="0"/>
            </a:endParaRPr>
          </a:p>
        </p:txBody>
      </p:sp>
      <p:sp>
        <p:nvSpPr>
          <p:cNvPr id="22" name="TextBox 21"/>
          <p:cNvSpPr txBox="1"/>
          <p:nvPr/>
        </p:nvSpPr>
        <p:spPr>
          <a:xfrm rot="16200000">
            <a:off x="-103763" y="4663992"/>
            <a:ext cx="1460937" cy="646331"/>
          </a:xfrm>
          <a:prstGeom prst="rect">
            <a:avLst/>
          </a:prstGeom>
          <a:noFill/>
        </p:spPr>
        <p:txBody>
          <a:bodyPr wrap="square" rtlCol="0">
            <a:spAutoFit/>
          </a:bodyPr>
          <a:lstStyle/>
          <a:p>
            <a:r>
              <a:rPr lang="en-US" sz="3600" smtClean="0">
                <a:latin typeface="Kayak Sans" charset="0"/>
                <a:ea typeface="Kayak Sans" charset="0"/>
                <a:cs typeface="Kayak Sans" charset="0"/>
              </a:rPr>
              <a:t>Year 2</a:t>
            </a:r>
            <a:endParaRPr lang="en-US" sz="3600" dirty="0">
              <a:latin typeface="Kayak Sans" charset="0"/>
              <a:ea typeface="Kayak Sans" charset="0"/>
              <a:cs typeface="Kayak Sans" charset="0"/>
            </a:endParaRPr>
          </a:p>
        </p:txBody>
      </p:sp>
      <p:sp>
        <p:nvSpPr>
          <p:cNvPr id="2" name="TextBox 1"/>
          <p:cNvSpPr txBox="1"/>
          <p:nvPr/>
        </p:nvSpPr>
        <p:spPr>
          <a:xfrm>
            <a:off x="1061544" y="2986225"/>
            <a:ext cx="3790157" cy="830997"/>
          </a:xfrm>
          <a:prstGeom prst="rect">
            <a:avLst/>
          </a:prstGeom>
          <a:solidFill>
            <a:srgbClr val="CB7973"/>
          </a:solidFill>
        </p:spPr>
        <p:txBody>
          <a:bodyPr wrap="square" rtlCol="0">
            <a:spAutoFit/>
          </a:bodyPr>
          <a:lstStyle/>
          <a:p>
            <a:r>
              <a:rPr lang="en-US" sz="2400" b="1" dirty="0">
                <a:solidFill>
                  <a:schemeClr val="bg1"/>
                </a:solidFill>
                <a:latin typeface="Kayak Sans Light" charset="0"/>
                <a:ea typeface="Kayak Sans Light" charset="0"/>
                <a:cs typeface="Kayak Sans Light" charset="0"/>
              </a:rPr>
              <a:t>Co-Design Sessions </a:t>
            </a:r>
            <a:r>
              <a:rPr lang="en-US" sz="2400" b="1" dirty="0" smtClean="0">
                <a:solidFill>
                  <a:schemeClr val="bg1"/>
                </a:solidFill>
                <a:latin typeface="Kayak Sans Light" charset="0"/>
                <a:ea typeface="Kayak Sans Light" charset="0"/>
                <a:cs typeface="Kayak Sans Light" charset="0"/>
              </a:rPr>
              <a:t>with Teachers &amp; Children</a:t>
            </a:r>
            <a:endParaRPr lang="en-US" sz="2400" b="1" dirty="0">
              <a:solidFill>
                <a:schemeClr val="bg1"/>
              </a:solidFill>
              <a:latin typeface="Kayak Sans Light" charset="0"/>
              <a:ea typeface="Kayak Sans Light" charset="0"/>
              <a:cs typeface="Kayak Sans Light" charset="0"/>
            </a:endParaRPr>
          </a:p>
        </p:txBody>
      </p:sp>
    </p:spTree>
    <p:extLst>
      <p:ext uri="{BB962C8B-B14F-4D97-AF65-F5344CB8AC3E}">
        <p14:creationId xmlns:p14="http://schemas.microsoft.com/office/powerpoint/2010/main" val="10760878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1158" y="86136"/>
            <a:ext cx="10515600" cy="1325563"/>
          </a:xfrm>
        </p:spPr>
        <p:txBody>
          <a:bodyPr/>
          <a:lstStyle/>
          <a:p>
            <a:r>
              <a:rPr lang="en-US" dirty="0" smtClean="0">
                <a:latin typeface="Kayak Sans" charset="0"/>
                <a:ea typeface="Kayak Sans" charset="0"/>
                <a:cs typeface="Kayak Sans" charset="0"/>
              </a:rPr>
              <a:t>Iterative Process of Developing Scaffolds</a:t>
            </a:r>
            <a:endParaRPr lang="en-US" dirty="0">
              <a:latin typeface="Kayak Sans" charset="0"/>
              <a:ea typeface="Kayak Sans" charset="0"/>
              <a:cs typeface="Kayak Sans" charset="0"/>
            </a:endParaRPr>
          </a:p>
        </p:txBody>
      </p:sp>
      <p:pic>
        <p:nvPicPr>
          <p:cNvPr id="6" name="Picture 5"/>
          <p:cNvPicPr>
            <a:picLocks noChangeAspect="1"/>
          </p:cNvPicPr>
          <p:nvPr/>
        </p:nvPicPr>
        <p:blipFill rotWithShape="1">
          <a:blip r:embed="rId3">
            <a:alphaModFix amt="20000"/>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l="3766" r="-3766"/>
          <a:stretch/>
        </p:blipFill>
        <p:spPr>
          <a:xfrm>
            <a:off x="1061545" y="3960925"/>
            <a:ext cx="3938477" cy="2613300"/>
          </a:xfrm>
          <a:prstGeom prst="rect">
            <a:avLst/>
          </a:prstGeom>
        </p:spPr>
      </p:pic>
      <p:pic>
        <p:nvPicPr>
          <p:cNvPr id="8" name="Picture 7"/>
          <p:cNvPicPr>
            <a:picLocks noChangeAspect="1"/>
          </p:cNvPicPr>
          <p:nvPr/>
        </p:nvPicPr>
        <p:blipFill rotWithShape="1">
          <a:blip r:embed="rId5">
            <a:alphaModFix amt="20000"/>
            <a:extLst>
              <a:ext uri="{28A0092B-C50C-407E-A947-70E740481C1C}">
                <a14:useLocalDpi xmlns:a14="http://schemas.microsoft.com/office/drawing/2010/main"/>
              </a:ext>
            </a:extLst>
          </a:blip>
          <a:srcRect l="3680"/>
          <a:stretch/>
        </p:blipFill>
        <p:spPr>
          <a:xfrm>
            <a:off x="7446601" y="3960925"/>
            <a:ext cx="3790158" cy="2613300"/>
          </a:xfrm>
          <a:prstGeom prst="rect">
            <a:avLst/>
          </a:prstGeom>
        </p:spPr>
      </p:pic>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l="4062" t="26202" r="3613"/>
          <a:stretch/>
        </p:blipFill>
        <p:spPr>
          <a:xfrm>
            <a:off x="1061544" y="1288130"/>
            <a:ext cx="3790157" cy="2272201"/>
          </a:xfrm>
          <a:prstGeom prst="rect">
            <a:avLst/>
          </a:prstGeom>
        </p:spPr>
      </p:pic>
      <p:pic>
        <p:nvPicPr>
          <p:cNvPr id="11" name="Picture 10"/>
          <p:cNvPicPr>
            <a:picLocks noChangeAspect="1"/>
          </p:cNvPicPr>
          <p:nvPr/>
        </p:nvPicPr>
        <p:blipFill>
          <a:blip r:embed="rId7">
            <a:alphaModFix/>
            <a:extLst>
              <a:ext uri="{28A0092B-C50C-407E-A947-70E740481C1C}">
                <a14:useLocalDpi xmlns:a14="http://schemas.microsoft.com/office/drawing/2010/main" val="0"/>
              </a:ext>
            </a:extLst>
          </a:blip>
          <a:stretch>
            <a:fillRect/>
          </a:stretch>
        </p:blipFill>
        <p:spPr>
          <a:xfrm>
            <a:off x="7446601" y="1290451"/>
            <a:ext cx="3790157" cy="2526771"/>
          </a:xfrm>
          <a:prstGeom prst="rect">
            <a:avLst/>
          </a:prstGeom>
        </p:spPr>
      </p:pic>
      <p:cxnSp>
        <p:nvCxnSpPr>
          <p:cNvPr id="16" name="Straight Arrow Connector 15"/>
          <p:cNvCxnSpPr/>
          <p:nvPr/>
        </p:nvCxnSpPr>
        <p:spPr>
          <a:xfrm>
            <a:off x="5186855" y="2333297"/>
            <a:ext cx="1970690" cy="3153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1" name="TextBox 20"/>
          <p:cNvSpPr txBox="1"/>
          <p:nvPr/>
        </p:nvSpPr>
        <p:spPr>
          <a:xfrm rot="16200000">
            <a:off x="-66976" y="2055212"/>
            <a:ext cx="1387365" cy="646331"/>
          </a:xfrm>
          <a:prstGeom prst="rect">
            <a:avLst/>
          </a:prstGeom>
          <a:noFill/>
        </p:spPr>
        <p:txBody>
          <a:bodyPr wrap="square" rtlCol="0">
            <a:spAutoFit/>
          </a:bodyPr>
          <a:lstStyle/>
          <a:p>
            <a:r>
              <a:rPr lang="en-US" sz="3600" dirty="0" smtClean="0">
                <a:latin typeface="Kayak Sans" charset="0"/>
                <a:ea typeface="Kayak Sans" charset="0"/>
                <a:cs typeface="Kayak Sans" charset="0"/>
              </a:rPr>
              <a:t>Year 1</a:t>
            </a:r>
            <a:endParaRPr lang="en-US" sz="3600" dirty="0">
              <a:latin typeface="Kayak Sans" charset="0"/>
              <a:ea typeface="Kayak Sans" charset="0"/>
              <a:cs typeface="Kayak Sans" charset="0"/>
            </a:endParaRPr>
          </a:p>
        </p:txBody>
      </p:sp>
      <p:sp>
        <p:nvSpPr>
          <p:cNvPr id="22" name="TextBox 21"/>
          <p:cNvSpPr txBox="1"/>
          <p:nvPr/>
        </p:nvSpPr>
        <p:spPr>
          <a:xfrm rot="16200000">
            <a:off x="-103763" y="4663992"/>
            <a:ext cx="1460937" cy="646331"/>
          </a:xfrm>
          <a:prstGeom prst="rect">
            <a:avLst/>
          </a:prstGeom>
          <a:noFill/>
        </p:spPr>
        <p:txBody>
          <a:bodyPr wrap="square" rtlCol="0">
            <a:spAutoFit/>
          </a:bodyPr>
          <a:lstStyle/>
          <a:p>
            <a:r>
              <a:rPr lang="en-US" sz="3600" smtClean="0">
                <a:latin typeface="Kayak Sans" charset="0"/>
                <a:ea typeface="Kayak Sans" charset="0"/>
                <a:cs typeface="Kayak Sans" charset="0"/>
              </a:rPr>
              <a:t>Year 2</a:t>
            </a:r>
            <a:endParaRPr lang="en-US" sz="3600" dirty="0">
              <a:latin typeface="Kayak Sans" charset="0"/>
              <a:ea typeface="Kayak Sans" charset="0"/>
              <a:cs typeface="Kayak Sans" charset="0"/>
            </a:endParaRPr>
          </a:p>
        </p:txBody>
      </p:sp>
      <p:sp>
        <p:nvSpPr>
          <p:cNvPr id="2" name="TextBox 1"/>
          <p:cNvSpPr txBox="1"/>
          <p:nvPr/>
        </p:nvSpPr>
        <p:spPr>
          <a:xfrm>
            <a:off x="1061544" y="2986225"/>
            <a:ext cx="3790157" cy="830997"/>
          </a:xfrm>
          <a:prstGeom prst="rect">
            <a:avLst/>
          </a:prstGeom>
          <a:solidFill>
            <a:srgbClr val="CB7973"/>
          </a:solidFill>
        </p:spPr>
        <p:txBody>
          <a:bodyPr wrap="square" rtlCol="0">
            <a:spAutoFit/>
          </a:bodyPr>
          <a:lstStyle/>
          <a:p>
            <a:r>
              <a:rPr lang="en-US" sz="2400" b="1" dirty="0">
                <a:solidFill>
                  <a:schemeClr val="bg1"/>
                </a:solidFill>
                <a:latin typeface="Kayak Sans Light" charset="0"/>
                <a:ea typeface="Kayak Sans Light" charset="0"/>
                <a:cs typeface="Kayak Sans Light" charset="0"/>
              </a:rPr>
              <a:t>Co-Design Sessions with </a:t>
            </a:r>
            <a:r>
              <a:rPr lang="en-US" sz="2400" b="1" dirty="0" smtClean="0">
                <a:solidFill>
                  <a:schemeClr val="bg1"/>
                </a:solidFill>
                <a:latin typeface="Kayak Sans Light" charset="0"/>
                <a:ea typeface="Kayak Sans Light" charset="0"/>
                <a:cs typeface="Kayak Sans Light" charset="0"/>
              </a:rPr>
              <a:t>Teachers &amp; Children</a:t>
            </a:r>
            <a:endParaRPr lang="en-US" sz="2400" b="1" dirty="0">
              <a:solidFill>
                <a:schemeClr val="bg1"/>
              </a:solidFill>
              <a:latin typeface="Kayak Sans Light" charset="0"/>
              <a:ea typeface="Kayak Sans Light" charset="0"/>
              <a:cs typeface="Kayak Sans Light" charset="0"/>
            </a:endParaRPr>
          </a:p>
        </p:txBody>
      </p:sp>
      <p:sp>
        <p:nvSpPr>
          <p:cNvPr id="13" name="TextBox 12"/>
          <p:cNvSpPr txBox="1"/>
          <p:nvPr/>
        </p:nvSpPr>
        <p:spPr>
          <a:xfrm>
            <a:off x="7446600" y="2986225"/>
            <a:ext cx="3790157" cy="830997"/>
          </a:xfrm>
          <a:prstGeom prst="rect">
            <a:avLst/>
          </a:prstGeom>
          <a:solidFill>
            <a:srgbClr val="CB7973"/>
          </a:solidFill>
        </p:spPr>
        <p:txBody>
          <a:bodyPr wrap="square" rtlCol="0">
            <a:spAutoFit/>
          </a:bodyPr>
          <a:lstStyle/>
          <a:p>
            <a:r>
              <a:rPr lang="en-US" sz="2400" b="1" smtClean="0">
                <a:solidFill>
                  <a:schemeClr val="bg1"/>
                </a:solidFill>
                <a:latin typeface="Kayak Sans Light" charset="0"/>
                <a:ea typeface="Kayak Sans Light" charset="0"/>
                <a:cs typeface="Kayak Sans Light" charset="0"/>
              </a:rPr>
              <a:t>In-Class Deployment</a:t>
            </a:r>
          </a:p>
          <a:p>
            <a:endParaRPr lang="en-US" sz="2400" b="1" dirty="0">
              <a:solidFill>
                <a:schemeClr val="bg1"/>
              </a:solidFill>
              <a:latin typeface="Kayak Sans Light" charset="0"/>
              <a:ea typeface="Kayak Sans Light" charset="0"/>
              <a:cs typeface="Kayak Sans Light" charset="0"/>
            </a:endParaRPr>
          </a:p>
        </p:txBody>
      </p:sp>
    </p:spTree>
    <p:extLst>
      <p:ext uri="{BB962C8B-B14F-4D97-AF65-F5344CB8AC3E}">
        <p14:creationId xmlns:p14="http://schemas.microsoft.com/office/powerpoint/2010/main" val="361521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1158" y="86136"/>
            <a:ext cx="10515600" cy="1325563"/>
          </a:xfrm>
        </p:spPr>
        <p:txBody>
          <a:bodyPr/>
          <a:lstStyle/>
          <a:p>
            <a:r>
              <a:rPr lang="en-US" dirty="0" smtClean="0">
                <a:latin typeface="Kayak Sans" charset="0"/>
                <a:ea typeface="Kayak Sans" charset="0"/>
                <a:cs typeface="Kayak Sans" charset="0"/>
              </a:rPr>
              <a:t>Iterative Process of Developing Scaffolds</a:t>
            </a:r>
            <a:endParaRPr lang="en-US" dirty="0">
              <a:latin typeface="Kayak Sans" charset="0"/>
              <a:ea typeface="Kayak Sans" charset="0"/>
              <a:cs typeface="Kayak Sans" charset="0"/>
            </a:endParaRPr>
          </a:p>
        </p:txBody>
      </p:sp>
      <p:pic>
        <p:nvPicPr>
          <p:cNvPr id="6" name="Picture 5"/>
          <p:cNvPicPr>
            <a:picLocks noChangeAspect="1"/>
          </p:cNvPicPr>
          <p:nvPr/>
        </p:nvPicPr>
        <p:blipFill rotWithShape="1">
          <a:blip r:embed="rId3">
            <a:alphaModFix/>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l="3766" r="-3766"/>
          <a:stretch/>
        </p:blipFill>
        <p:spPr>
          <a:xfrm>
            <a:off x="1061545" y="3960925"/>
            <a:ext cx="3938477" cy="2613300"/>
          </a:xfrm>
          <a:prstGeom prst="rect">
            <a:avLst/>
          </a:prstGeom>
        </p:spPr>
      </p:pic>
      <p:pic>
        <p:nvPicPr>
          <p:cNvPr id="8" name="Picture 7"/>
          <p:cNvPicPr>
            <a:picLocks noChangeAspect="1"/>
          </p:cNvPicPr>
          <p:nvPr/>
        </p:nvPicPr>
        <p:blipFill rotWithShape="1">
          <a:blip r:embed="rId5">
            <a:alphaModFix amt="20000"/>
            <a:extLst>
              <a:ext uri="{28A0092B-C50C-407E-A947-70E740481C1C}">
                <a14:useLocalDpi xmlns:a14="http://schemas.microsoft.com/office/drawing/2010/main"/>
              </a:ext>
            </a:extLst>
          </a:blip>
          <a:srcRect l="3680"/>
          <a:stretch/>
        </p:blipFill>
        <p:spPr>
          <a:xfrm>
            <a:off x="7446601" y="3960925"/>
            <a:ext cx="3790158" cy="2613300"/>
          </a:xfrm>
          <a:prstGeom prst="rect">
            <a:avLst/>
          </a:prstGeom>
        </p:spPr>
      </p:pic>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l="4062" t="26202" r="3613"/>
          <a:stretch/>
        </p:blipFill>
        <p:spPr>
          <a:xfrm>
            <a:off x="1061544" y="1288130"/>
            <a:ext cx="3790157" cy="2272201"/>
          </a:xfrm>
          <a:prstGeom prst="rect">
            <a:avLst/>
          </a:prstGeom>
        </p:spPr>
      </p:pic>
      <p:pic>
        <p:nvPicPr>
          <p:cNvPr id="11" name="Picture 10"/>
          <p:cNvPicPr>
            <a:picLocks noChangeAspect="1"/>
          </p:cNvPicPr>
          <p:nvPr/>
        </p:nvPicPr>
        <p:blipFill>
          <a:blip r:embed="rId7">
            <a:alphaModFix/>
            <a:extLst>
              <a:ext uri="{28A0092B-C50C-407E-A947-70E740481C1C}">
                <a14:useLocalDpi xmlns:a14="http://schemas.microsoft.com/office/drawing/2010/main" val="0"/>
              </a:ext>
            </a:extLst>
          </a:blip>
          <a:stretch>
            <a:fillRect/>
          </a:stretch>
        </p:blipFill>
        <p:spPr>
          <a:xfrm>
            <a:off x="7446601" y="1290451"/>
            <a:ext cx="3790157" cy="2526771"/>
          </a:xfrm>
          <a:prstGeom prst="rect">
            <a:avLst/>
          </a:prstGeom>
        </p:spPr>
      </p:pic>
      <p:cxnSp>
        <p:nvCxnSpPr>
          <p:cNvPr id="16" name="Straight Arrow Connector 15"/>
          <p:cNvCxnSpPr/>
          <p:nvPr/>
        </p:nvCxnSpPr>
        <p:spPr>
          <a:xfrm>
            <a:off x="5186855" y="2333297"/>
            <a:ext cx="1970690" cy="3153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p:cNvCxnSpPr/>
          <p:nvPr/>
        </p:nvCxnSpPr>
        <p:spPr>
          <a:xfrm flipH="1">
            <a:off x="5186855" y="2869324"/>
            <a:ext cx="1970690" cy="168691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1" name="TextBox 20"/>
          <p:cNvSpPr txBox="1"/>
          <p:nvPr/>
        </p:nvSpPr>
        <p:spPr>
          <a:xfrm rot="16200000">
            <a:off x="-66976" y="2055212"/>
            <a:ext cx="1387365" cy="646331"/>
          </a:xfrm>
          <a:prstGeom prst="rect">
            <a:avLst/>
          </a:prstGeom>
          <a:noFill/>
        </p:spPr>
        <p:txBody>
          <a:bodyPr wrap="square" rtlCol="0">
            <a:spAutoFit/>
          </a:bodyPr>
          <a:lstStyle/>
          <a:p>
            <a:r>
              <a:rPr lang="en-US" sz="3600" dirty="0" smtClean="0">
                <a:latin typeface="Kayak Sans" charset="0"/>
                <a:ea typeface="Kayak Sans" charset="0"/>
                <a:cs typeface="Kayak Sans" charset="0"/>
              </a:rPr>
              <a:t>Year 1</a:t>
            </a:r>
            <a:endParaRPr lang="en-US" sz="3600" dirty="0">
              <a:latin typeface="Kayak Sans" charset="0"/>
              <a:ea typeface="Kayak Sans" charset="0"/>
              <a:cs typeface="Kayak Sans" charset="0"/>
            </a:endParaRPr>
          </a:p>
        </p:txBody>
      </p:sp>
      <p:sp>
        <p:nvSpPr>
          <p:cNvPr id="22" name="TextBox 21"/>
          <p:cNvSpPr txBox="1"/>
          <p:nvPr/>
        </p:nvSpPr>
        <p:spPr>
          <a:xfrm rot="16200000">
            <a:off x="-103763" y="4663992"/>
            <a:ext cx="1460937" cy="646331"/>
          </a:xfrm>
          <a:prstGeom prst="rect">
            <a:avLst/>
          </a:prstGeom>
          <a:noFill/>
        </p:spPr>
        <p:txBody>
          <a:bodyPr wrap="square" rtlCol="0">
            <a:spAutoFit/>
          </a:bodyPr>
          <a:lstStyle/>
          <a:p>
            <a:r>
              <a:rPr lang="en-US" sz="3600" smtClean="0">
                <a:latin typeface="Kayak Sans" charset="0"/>
                <a:ea typeface="Kayak Sans" charset="0"/>
                <a:cs typeface="Kayak Sans" charset="0"/>
              </a:rPr>
              <a:t>Year 2</a:t>
            </a:r>
            <a:endParaRPr lang="en-US" sz="3600" dirty="0">
              <a:latin typeface="Kayak Sans" charset="0"/>
              <a:ea typeface="Kayak Sans" charset="0"/>
              <a:cs typeface="Kayak Sans" charset="0"/>
            </a:endParaRPr>
          </a:p>
        </p:txBody>
      </p:sp>
      <p:sp>
        <p:nvSpPr>
          <p:cNvPr id="2" name="TextBox 1"/>
          <p:cNvSpPr txBox="1"/>
          <p:nvPr/>
        </p:nvSpPr>
        <p:spPr>
          <a:xfrm>
            <a:off x="1061544" y="2986225"/>
            <a:ext cx="3790157" cy="830997"/>
          </a:xfrm>
          <a:prstGeom prst="rect">
            <a:avLst/>
          </a:prstGeom>
          <a:solidFill>
            <a:srgbClr val="CB7973"/>
          </a:solidFill>
        </p:spPr>
        <p:txBody>
          <a:bodyPr wrap="square" rtlCol="0">
            <a:spAutoFit/>
          </a:bodyPr>
          <a:lstStyle/>
          <a:p>
            <a:r>
              <a:rPr lang="en-US" sz="2400" b="1" dirty="0" smtClean="0">
                <a:solidFill>
                  <a:schemeClr val="bg1"/>
                </a:solidFill>
                <a:latin typeface="Kayak Sans Light" charset="0"/>
                <a:ea typeface="Kayak Sans Light" charset="0"/>
                <a:cs typeface="Kayak Sans Light" charset="0"/>
              </a:rPr>
              <a:t>Co-Design Sessions with Teachers &amp; Children</a:t>
            </a:r>
            <a:endParaRPr lang="en-US" sz="2400" b="1" dirty="0">
              <a:solidFill>
                <a:schemeClr val="bg1"/>
              </a:solidFill>
              <a:latin typeface="Kayak Sans Light" charset="0"/>
              <a:ea typeface="Kayak Sans Light" charset="0"/>
              <a:cs typeface="Kayak Sans Light" charset="0"/>
            </a:endParaRPr>
          </a:p>
        </p:txBody>
      </p:sp>
      <p:sp>
        <p:nvSpPr>
          <p:cNvPr id="13" name="TextBox 12"/>
          <p:cNvSpPr txBox="1"/>
          <p:nvPr/>
        </p:nvSpPr>
        <p:spPr>
          <a:xfrm>
            <a:off x="7446600" y="2986225"/>
            <a:ext cx="3790157" cy="830997"/>
          </a:xfrm>
          <a:prstGeom prst="rect">
            <a:avLst/>
          </a:prstGeom>
          <a:solidFill>
            <a:srgbClr val="CB7973"/>
          </a:solidFill>
        </p:spPr>
        <p:txBody>
          <a:bodyPr wrap="square" rtlCol="0">
            <a:spAutoFit/>
          </a:bodyPr>
          <a:lstStyle/>
          <a:p>
            <a:r>
              <a:rPr lang="en-US" sz="2400" b="1" dirty="0" smtClean="0">
                <a:solidFill>
                  <a:schemeClr val="bg1"/>
                </a:solidFill>
                <a:latin typeface="Kayak Sans Light" charset="0"/>
                <a:ea typeface="Kayak Sans Light" charset="0"/>
                <a:cs typeface="Kayak Sans Light" charset="0"/>
              </a:rPr>
              <a:t>In-Class Deployment</a:t>
            </a:r>
          </a:p>
          <a:p>
            <a:endParaRPr lang="en-US" sz="2400" b="1" dirty="0">
              <a:solidFill>
                <a:schemeClr val="bg1"/>
              </a:solidFill>
              <a:latin typeface="Kayak Sans Light" charset="0"/>
              <a:ea typeface="Kayak Sans Light" charset="0"/>
              <a:cs typeface="Kayak Sans Light" charset="0"/>
            </a:endParaRPr>
          </a:p>
        </p:txBody>
      </p:sp>
      <p:sp>
        <p:nvSpPr>
          <p:cNvPr id="14" name="TextBox 13"/>
          <p:cNvSpPr txBox="1"/>
          <p:nvPr/>
        </p:nvSpPr>
        <p:spPr>
          <a:xfrm>
            <a:off x="1061544" y="5743228"/>
            <a:ext cx="3790157" cy="830997"/>
          </a:xfrm>
          <a:prstGeom prst="rect">
            <a:avLst/>
          </a:prstGeom>
          <a:solidFill>
            <a:srgbClr val="CB7973"/>
          </a:solidFill>
        </p:spPr>
        <p:txBody>
          <a:bodyPr wrap="square" rtlCol="0">
            <a:spAutoFit/>
          </a:bodyPr>
          <a:lstStyle/>
          <a:p>
            <a:r>
              <a:rPr lang="en-US" sz="2400" b="1" dirty="0" smtClean="0">
                <a:solidFill>
                  <a:schemeClr val="bg1"/>
                </a:solidFill>
                <a:latin typeface="Kayak Sans Light" charset="0"/>
                <a:ea typeface="Kayak Sans Light" charset="0"/>
                <a:cs typeface="Kayak Sans Light" charset="0"/>
              </a:rPr>
              <a:t>Co-Design Session with Teachers</a:t>
            </a:r>
            <a:endParaRPr lang="en-US" sz="2400" b="1" dirty="0">
              <a:solidFill>
                <a:schemeClr val="bg1"/>
              </a:solidFill>
              <a:latin typeface="Kayak Sans Light" charset="0"/>
              <a:ea typeface="Kayak Sans Light" charset="0"/>
              <a:cs typeface="Kayak Sans Light" charset="0"/>
            </a:endParaRPr>
          </a:p>
        </p:txBody>
      </p:sp>
    </p:spTree>
    <p:extLst>
      <p:ext uri="{BB962C8B-B14F-4D97-AF65-F5344CB8AC3E}">
        <p14:creationId xmlns:p14="http://schemas.microsoft.com/office/powerpoint/2010/main" val="19534585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1158" y="86136"/>
            <a:ext cx="10515600" cy="1325563"/>
          </a:xfrm>
        </p:spPr>
        <p:txBody>
          <a:bodyPr/>
          <a:lstStyle/>
          <a:p>
            <a:r>
              <a:rPr lang="en-US" dirty="0" smtClean="0">
                <a:latin typeface="Kayak Sans" charset="0"/>
                <a:ea typeface="Kayak Sans" charset="0"/>
                <a:cs typeface="Kayak Sans" charset="0"/>
              </a:rPr>
              <a:t>Iterative Process of Developing Scaffolds</a:t>
            </a:r>
            <a:endParaRPr lang="en-US" dirty="0">
              <a:latin typeface="Kayak Sans" charset="0"/>
              <a:ea typeface="Kayak Sans" charset="0"/>
              <a:cs typeface="Kayak Sans" charset="0"/>
            </a:endParaRPr>
          </a:p>
        </p:txBody>
      </p:sp>
      <p:pic>
        <p:nvPicPr>
          <p:cNvPr id="6" name="Picture 5"/>
          <p:cNvPicPr>
            <a:picLocks noChangeAspect="1"/>
          </p:cNvPicPr>
          <p:nvPr/>
        </p:nvPicPr>
        <p:blipFill rotWithShape="1">
          <a:blip r:embed="rId3">
            <a:alphaModFix/>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l="3766" r="-3766"/>
          <a:stretch/>
        </p:blipFill>
        <p:spPr>
          <a:xfrm>
            <a:off x="1061545" y="3960925"/>
            <a:ext cx="3938477" cy="2613300"/>
          </a:xfrm>
          <a:prstGeom prst="rect">
            <a:avLst/>
          </a:prstGeom>
        </p:spPr>
      </p:pic>
      <p:pic>
        <p:nvPicPr>
          <p:cNvPr id="8" name="Picture 7"/>
          <p:cNvPicPr>
            <a:picLocks noChangeAspect="1"/>
          </p:cNvPicPr>
          <p:nvPr/>
        </p:nvPicPr>
        <p:blipFill rotWithShape="1">
          <a:blip r:embed="rId5">
            <a:alphaModFix/>
            <a:extLst>
              <a:ext uri="{28A0092B-C50C-407E-A947-70E740481C1C}">
                <a14:useLocalDpi xmlns:a14="http://schemas.microsoft.com/office/drawing/2010/main"/>
              </a:ext>
            </a:extLst>
          </a:blip>
          <a:srcRect l="3680"/>
          <a:stretch/>
        </p:blipFill>
        <p:spPr>
          <a:xfrm>
            <a:off x="7446601" y="3960925"/>
            <a:ext cx="3790158" cy="2613300"/>
          </a:xfrm>
          <a:prstGeom prst="rect">
            <a:avLst/>
          </a:prstGeom>
        </p:spPr>
      </p:pic>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l="4062" t="26202" r="3613"/>
          <a:stretch/>
        </p:blipFill>
        <p:spPr>
          <a:xfrm>
            <a:off x="1061544" y="1288130"/>
            <a:ext cx="3790157" cy="2272201"/>
          </a:xfrm>
          <a:prstGeom prst="rect">
            <a:avLst/>
          </a:prstGeom>
        </p:spPr>
      </p:pic>
      <p:pic>
        <p:nvPicPr>
          <p:cNvPr id="11" name="Picture 10"/>
          <p:cNvPicPr>
            <a:picLocks noChangeAspect="1"/>
          </p:cNvPicPr>
          <p:nvPr/>
        </p:nvPicPr>
        <p:blipFill>
          <a:blip r:embed="rId7">
            <a:alphaModFix/>
            <a:extLst>
              <a:ext uri="{28A0092B-C50C-407E-A947-70E740481C1C}">
                <a14:useLocalDpi xmlns:a14="http://schemas.microsoft.com/office/drawing/2010/main" val="0"/>
              </a:ext>
            </a:extLst>
          </a:blip>
          <a:stretch>
            <a:fillRect/>
          </a:stretch>
        </p:blipFill>
        <p:spPr>
          <a:xfrm>
            <a:off x="7446601" y="1290451"/>
            <a:ext cx="3790157" cy="2526771"/>
          </a:xfrm>
          <a:prstGeom prst="rect">
            <a:avLst/>
          </a:prstGeom>
        </p:spPr>
      </p:pic>
      <p:cxnSp>
        <p:nvCxnSpPr>
          <p:cNvPr id="16" name="Straight Arrow Connector 15"/>
          <p:cNvCxnSpPr/>
          <p:nvPr/>
        </p:nvCxnSpPr>
        <p:spPr>
          <a:xfrm>
            <a:off x="5186855" y="2333297"/>
            <a:ext cx="1970690" cy="3153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p:cNvCxnSpPr/>
          <p:nvPr/>
        </p:nvCxnSpPr>
        <p:spPr>
          <a:xfrm>
            <a:off x="5186855" y="4992414"/>
            <a:ext cx="1970690" cy="3153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p:cNvCxnSpPr/>
          <p:nvPr/>
        </p:nvCxnSpPr>
        <p:spPr>
          <a:xfrm flipH="1">
            <a:off x="5186855" y="2869324"/>
            <a:ext cx="1970690" cy="168691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1" name="TextBox 20"/>
          <p:cNvSpPr txBox="1"/>
          <p:nvPr/>
        </p:nvSpPr>
        <p:spPr>
          <a:xfrm rot="16200000">
            <a:off x="-66976" y="2055212"/>
            <a:ext cx="1387365" cy="646331"/>
          </a:xfrm>
          <a:prstGeom prst="rect">
            <a:avLst/>
          </a:prstGeom>
          <a:noFill/>
        </p:spPr>
        <p:txBody>
          <a:bodyPr wrap="square" rtlCol="0">
            <a:spAutoFit/>
          </a:bodyPr>
          <a:lstStyle/>
          <a:p>
            <a:r>
              <a:rPr lang="en-US" sz="3600" dirty="0" smtClean="0">
                <a:latin typeface="Kayak Sans" charset="0"/>
                <a:ea typeface="Kayak Sans" charset="0"/>
                <a:cs typeface="Kayak Sans" charset="0"/>
              </a:rPr>
              <a:t>Year 1</a:t>
            </a:r>
            <a:endParaRPr lang="en-US" sz="3600" dirty="0">
              <a:latin typeface="Kayak Sans" charset="0"/>
              <a:ea typeface="Kayak Sans" charset="0"/>
              <a:cs typeface="Kayak Sans" charset="0"/>
            </a:endParaRPr>
          </a:p>
        </p:txBody>
      </p:sp>
      <p:sp>
        <p:nvSpPr>
          <p:cNvPr id="22" name="TextBox 21"/>
          <p:cNvSpPr txBox="1"/>
          <p:nvPr/>
        </p:nvSpPr>
        <p:spPr>
          <a:xfrm rot="16200000">
            <a:off x="-103763" y="4663992"/>
            <a:ext cx="1460937" cy="646331"/>
          </a:xfrm>
          <a:prstGeom prst="rect">
            <a:avLst/>
          </a:prstGeom>
          <a:noFill/>
        </p:spPr>
        <p:txBody>
          <a:bodyPr wrap="square" rtlCol="0">
            <a:spAutoFit/>
          </a:bodyPr>
          <a:lstStyle/>
          <a:p>
            <a:r>
              <a:rPr lang="en-US" sz="3600" smtClean="0">
                <a:latin typeface="Kayak Sans" charset="0"/>
                <a:ea typeface="Kayak Sans" charset="0"/>
                <a:cs typeface="Kayak Sans" charset="0"/>
              </a:rPr>
              <a:t>Year 2</a:t>
            </a:r>
            <a:endParaRPr lang="en-US" sz="3600" dirty="0">
              <a:latin typeface="Kayak Sans" charset="0"/>
              <a:ea typeface="Kayak Sans" charset="0"/>
              <a:cs typeface="Kayak Sans" charset="0"/>
            </a:endParaRPr>
          </a:p>
        </p:txBody>
      </p:sp>
      <p:sp>
        <p:nvSpPr>
          <p:cNvPr id="2" name="TextBox 1"/>
          <p:cNvSpPr txBox="1"/>
          <p:nvPr/>
        </p:nvSpPr>
        <p:spPr>
          <a:xfrm>
            <a:off x="1061544" y="2986225"/>
            <a:ext cx="3790157" cy="830997"/>
          </a:xfrm>
          <a:prstGeom prst="rect">
            <a:avLst/>
          </a:prstGeom>
          <a:solidFill>
            <a:srgbClr val="CB7973"/>
          </a:solidFill>
        </p:spPr>
        <p:txBody>
          <a:bodyPr wrap="square" rtlCol="0">
            <a:spAutoFit/>
          </a:bodyPr>
          <a:lstStyle/>
          <a:p>
            <a:r>
              <a:rPr lang="en-US" sz="2400" b="1" dirty="0" smtClean="0">
                <a:solidFill>
                  <a:schemeClr val="bg1"/>
                </a:solidFill>
                <a:latin typeface="Kayak Sans Light" charset="0"/>
                <a:ea typeface="Kayak Sans Light" charset="0"/>
                <a:cs typeface="Kayak Sans Light" charset="0"/>
              </a:rPr>
              <a:t>Co-Design Sessions with Teachers &amp; Children</a:t>
            </a:r>
            <a:endParaRPr lang="en-US" sz="2400" b="1" dirty="0">
              <a:solidFill>
                <a:schemeClr val="bg1"/>
              </a:solidFill>
              <a:latin typeface="Kayak Sans Light" charset="0"/>
              <a:ea typeface="Kayak Sans Light" charset="0"/>
              <a:cs typeface="Kayak Sans Light" charset="0"/>
            </a:endParaRPr>
          </a:p>
        </p:txBody>
      </p:sp>
      <p:sp>
        <p:nvSpPr>
          <p:cNvPr id="13" name="TextBox 12"/>
          <p:cNvSpPr txBox="1"/>
          <p:nvPr/>
        </p:nvSpPr>
        <p:spPr>
          <a:xfrm>
            <a:off x="7446600" y="2986225"/>
            <a:ext cx="3790157" cy="830997"/>
          </a:xfrm>
          <a:prstGeom prst="rect">
            <a:avLst/>
          </a:prstGeom>
          <a:solidFill>
            <a:srgbClr val="CB7973"/>
          </a:solidFill>
        </p:spPr>
        <p:txBody>
          <a:bodyPr wrap="square" rtlCol="0">
            <a:spAutoFit/>
          </a:bodyPr>
          <a:lstStyle/>
          <a:p>
            <a:r>
              <a:rPr lang="en-US" sz="2400" b="1" dirty="0" smtClean="0">
                <a:solidFill>
                  <a:schemeClr val="bg1"/>
                </a:solidFill>
                <a:latin typeface="Kayak Sans Light" charset="0"/>
                <a:ea typeface="Kayak Sans Light" charset="0"/>
                <a:cs typeface="Kayak Sans Light" charset="0"/>
              </a:rPr>
              <a:t>In-Class Deployment</a:t>
            </a:r>
          </a:p>
          <a:p>
            <a:endParaRPr lang="en-US" sz="2400" b="1" dirty="0">
              <a:solidFill>
                <a:schemeClr val="bg1"/>
              </a:solidFill>
              <a:latin typeface="Kayak Sans Light" charset="0"/>
              <a:ea typeface="Kayak Sans Light" charset="0"/>
              <a:cs typeface="Kayak Sans Light" charset="0"/>
            </a:endParaRPr>
          </a:p>
        </p:txBody>
      </p:sp>
      <p:sp>
        <p:nvSpPr>
          <p:cNvPr id="14" name="TextBox 13"/>
          <p:cNvSpPr txBox="1"/>
          <p:nvPr/>
        </p:nvSpPr>
        <p:spPr>
          <a:xfrm>
            <a:off x="1061544" y="5743228"/>
            <a:ext cx="3790157" cy="830997"/>
          </a:xfrm>
          <a:prstGeom prst="rect">
            <a:avLst/>
          </a:prstGeom>
          <a:solidFill>
            <a:srgbClr val="CB7973"/>
          </a:solidFill>
        </p:spPr>
        <p:txBody>
          <a:bodyPr wrap="square" rtlCol="0">
            <a:spAutoFit/>
          </a:bodyPr>
          <a:lstStyle/>
          <a:p>
            <a:r>
              <a:rPr lang="en-US" sz="2400" b="1" dirty="0" smtClean="0">
                <a:solidFill>
                  <a:schemeClr val="bg1"/>
                </a:solidFill>
                <a:latin typeface="Kayak Sans Light" charset="0"/>
                <a:ea typeface="Kayak Sans Light" charset="0"/>
                <a:cs typeface="Kayak Sans Light" charset="0"/>
              </a:rPr>
              <a:t>Co-Design Session with Teachers</a:t>
            </a:r>
            <a:endParaRPr lang="en-US" sz="2400" b="1" dirty="0">
              <a:solidFill>
                <a:schemeClr val="bg1"/>
              </a:solidFill>
              <a:latin typeface="Kayak Sans Light" charset="0"/>
              <a:ea typeface="Kayak Sans Light" charset="0"/>
              <a:cs typeface="Kayak Sans Light" charset="0"/>
            </a:endParaRPr>
          </a:p>
        </p:txBody>
      </p:sp>
      <p:sp>
        <p:nvSpPr>
          <p:cNvPr id="15" name="TextBox 14"/>
          <p:cNvSpPr txBox="1"/>
          <p:nvPr/>
        </p:nvSpPr>
        <p:spPr>
          <a:xfrm>
            <a:off x="7446600" y="5743227"/>
            <a:ext cx="3790157" cy="830997"/>
          </a:xfrm>
          <a:prstGeom prst="rect">
            <a:avLst/>
          </a:prstGeom>
          <a:solidFill>
            <a:srgbClr val="CB7973"/>
          </a:solidFill>
        </p:spPr>
        <p:txBody>
          <a:bodyPr wrap="square" rtlCol="0">
            <a:spAutoFit/>
          </a:bodyPr>
          <a:lstStyle/>
          <a:p>
            <a:r>
              <a:rPr lang="en-US" sz="2400" b="1" dirty="0" smtClean="0">
                <a:solidFill>
                  <a:schemeClr val="bg1"/>
                </a:solidFill>
                <a:latin typeface="Kayak Sans Light" charset="0"/>
                <a:ea typeface="Kayak Sans Light" charset="0"/>
                <a:cs typeface="Kayak Sans Light" charset="0"/>
              </a:rPr>
              <a:t>In-Class Deployment</a:t>
            </a:r>
          </a:p>
          <a:p>
            <a:endParaRPr lang="en-US" sz="2400" b="1" dirty="0">
              <a:solidFill>
                <a:schemeClr val="bg1"/>
              </a:solidFill>
              <a:latin typeface="Kayak Sans Light" charset="0"/>
              <a:ea typeface="Kayak Sans Light" charset="0"/>
              <a:cs typeface="Kayak Sans Light" charset="0"/>
            </a:endParaRPr>
          </a:p>
        </p:txBody>
      </p:sp>
    </p:spTree>
    <p:extLst>
      <p:ext uri="{BB962C8B-B14F-4D97-AF65-F5344CB8AC3E}">
        <p14:creationId xmlns:p14="http://schemas.microsoft.com/office/powerpoint/2010/main" val="2212870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15730"/>
          <a:stretch/>
        </p:blipFill>
        <p:spPr>
          <a:xfrm>
            <a:off x="-723900" y="-285750"/>
            <a:ext cx="16459198" cy="9258300"/>
          </a:xfrm>
          <a:prstGeom prst="rect">
            <a:avLst/>
          </a:prstGeom>
        </p:spPr>
      </p:pic>
      <p:sp>
        <p:nvSpPr>
          <p:cNvPr id="3" name="TextBox 2"/>
          <p:cNvSpPr txBox="1"/>
          <p:nvPr/>
        </p:nvSpPr>
        <p:spPr>
          <a:xfrm>
            <a:off x="0" y="209551"/>
            <a:ext cx="6243145" cy="3908762"/>
          </a:xfrm>
          <a:prstGeom prst="rect">
            <a:avLst/>
          </a:prstGeom>
          <a:solidFill>
            <a:schemeClr val="bg1">
              <a:alpha val="82000"/>
            </a:schemeClr>
          </a:solidFill>
        </p:spPr>
        <p:txBody>
          <a:bodyPr wrap="square" rtlCol="0">
            <a:spAutoFit/>
          </a:bodyPr>
          <a:lstStyle/>
          <a:p>
            <a:r>
              <a:rPr lang="en-US" sz="2800" dirty="0" smtClean="0">
                <a:latin typeface="Kayak Sans" charset="0"/>
                <a:ea typeface="Kayak Sans" charset="0"/>
                <a:cs typeface="Kayak Sans" charset="0"/>
              </a:rPr>
              <a:t>Four, One-Hour, </a:t>
            </a:r>
            <a:r>
              <a:rPr lang="en-US" sz="2800" dirty="0">
                <a:latin typeface="Kayak Sans" charset="0"/>
                <a:ea typeface="Kayak Sans" charset="0"/>
                <a:cs typeface="Kayak Sans" charset="0"/>
              </a:rPr>
              <a:t>In-Class </a:t>
            </a:r>
            <a:r>
              <a:rPr lang="en-US" sz="2800" dirty="0" smtClean="0">
                <a:latin typeface="Kayak Sans" charset="0"/>
                <a:ea typeface="Kayak Sans" charset="0"/>
                <a:cs typeface="Kayak Sans" charset="0"/>
              </a:rPr>
              <a:t>sessions </a:t>
            </a:r>
            <a:endParaRPr lang="en-US" sz="2800" dirty="0">
              <a:latin typeface="Kayak Sans" charset="0"/>
              <a:ea typeface="Kayak Sans" charset="0"/>
              <a:cs typeface="Kayak Sans" charset="0"/>
            </a:endParaRPr>
          </a:p>
          <a:p>
            <a:endParaRPr lang="en-US" sz="2800" dirty="0">
              <a:latin typeface="Kayak Sans Light" charset="0"/>
              <a:ea typeface="Kayak Sans Light" charset="0"/>
              <a:cs typeface="Kayak Sans Light" charset="0"/>
            </a:endParaRPr>
          </a:p>
          <a:p>
            <a:r>
              <a:rPr lang="en-US" sz="2800" dirty="0" smtClean="0">
                <a:latin typeface="Kayak Sans Light" charset="0"/>
                <a:ea typeface="Kayak Sans Light" charset="0"/>
                <a:cs typeface="Kayak Sans Light" charset="0"/>
              </a:rPr>
              <a:t>Year 1: Spring </a:t>
            </a:r>
            <a:r>
              <a:rPr lang="en-US" sz="2800" dirty="0">
                <a:latin typeface="Kayak Sans Light" charset="0"/>
                <a:ea typeface="Kayak Sans Light" charset="0"/>
                <a:cs typeface="Kayak Sans Light" charset="0"/>
              </a:rPr>
              <a:t>2016 </a:t>
            </a:r>
            <a:endParaRPr lang="en-US" sz="2800" dirty="0" smtClean="0">
              <a:latin typeface="Kayak Sans Light" charset="0"/>
              <a:ea typeface="Kayak Sans Light" charset="0"/>
              <a:cs typeface="Kayak Sans Light" charset="0"/>
            </a:endParaRPr>
          </a:p>
          <a:p>
            <a:r>
              <a:rPr lang="en-US" sz="2800" dirty="0" smtClean="0">
                <a:latin typeface="Kayak Sans Light" charset="0"/>
                <a:ea typeface="Kayak Sans Light" charset="0"/>
                <a:cs typeface="Kayak Sans Light" charset="0"/>
              </a:rPr>
              <a:t>Year 2: Spring </a:t>
            </a:r>
            <a:r>
              <a:rPr lang="en-US" sz="2800" dirty="0">
                <a:latin typeface="Kayak Sans Light" charset="0"/>
                <a:ea typeface="Kayak Sans Light" charset="0"/>
                <a:cs typeface="Kayak Sans Light" charset="0"/>
              </a:rPr>
              <a:t>2017</a:t>
            </a:r>
          </a:p>
          <a:p>
            <a:endParaRPr lang="en-US" sz="2800" dirty="0">
              <a:latin typeface="Kayak Sans Light" charset="0"/>
              <a:ea typeface="Kayak Sans Light" charset="0"/>
              <a:cs typeface="Kayak Sans Light" charset="0"/>
            </a:endParaRPr>
          </a:p>
          <a:p>
            <a:r>
              <a:rPr lang="en-US" sz="2800" dirty="0">
                <a:latin typeface="Kayak Sans Light" charset="0"/>
                <a:ea typeface="Kayak Sans Light" charset="0"/>
                <a:cs typeface="Kayak Sans Light" charset="0"/>
              </a:rPr>
              <a:t>1</a:t>
            </a:r>
            <a:r>
              <a:rPr lang="en-US" sz="2800" baseline="30000" dirty="0">
                <a:latin typeface="Kayak Sans Light" charset="0"/>
                <a:ea typeface="Kayak Sans Light" charset="0"/>
                <a:cs typeface="Kayak Sans Light" charset="0"/>
              </a:rPr>
              <a:t>st</a:t>
            </a:r>
            <a:r>
              <a:rPr lang="en-US" sz="2800" dirty="0">
                <a:latin typeface="Kayak Sans Light" charset="0"/>
                <a:ea typeface="Kayak Sans Light" charset="0"/>
                <a:cs typeface="Kayak Sans Light" charset="0"/>
              </a:rPr>
              <a:t> </a:t>
            </a:r>
            <a:r>
              <a:rPr lang="en-US" sz="2800" dirty="0" smtClean="0">
                <a:latin typeface="Kayak Sans Light" charset="0"/>
                <a:ea typeface="Kayak Sans Light" charset="0"/>
                <a:cs typeface="Kayak Sans Light" charset="0"/>
              </a:rPr>
              <a:t>Grade and </a:t>
            </a:r>
            <a:r>
              <a:rPr lang="en-US" sz="2800" dirty="0">
                <a:latin typeface="Kayak Sans Light" charset="0"/>
                <a:ea typeface="Kayak Sans Light" charset="0"/>
                <a:cs typeface="Kayak Sans Light" charset="0"/>
              </a:rPr>
              <a:t>4th Grade </a:t>
            </a:r>
            <a:r>
              <a:rPr lang="en-US" sz="2800" dirty="0" smtClean="0">
                <a:latin typeface="Kayak Sans Light" charset="0"/>
                <a:ea typeface="Kayak Sans Light" charset="0"/>
                <a:cs typeface="Kayak Sans Light" charset="0"/>
              </a:rPr>
              <a:t>Classrooms</a:t>
            </a:r>
          </a:p>
          <a:p>
            <a:endParaRPr lang="en-US" sz="2800" dirty="0">
              <a:latin typeface="Kayak Sans Light" charset="0"/>
              <a:ea typeface="Kayak Sans Light" charset="0"/>
              <a:cs typeface="Kayak Sans Light" charset="0"/>
            </a:endParaRPr>
          </a:p>
          <a:p>
            <a:r>
              <a:rPr lang="en-US" sz="2800" dirty="0" smtClean="0">
                <a:latin typeface="Kayak Sans Light" charset="0"/>
                <a:ea typeface="Kayak Sans Light" charset="0"/>
                <a:cs typeface="Kayak Sans Light" charset="0"/>
              </a:rPr>
              <a:t>Same teachers each year</a:t>
            </a:r>
            <a:endParaRPr lang="en-US" sz="2800" dirty="0">
              <a:latin typeface="Kayak Sans" charset="0"/>
              <a:ea typeface="Kayak Sans" charset="0"/>
              <a:cs typeface="Kayak Sans" charset="0"/>
            </a:endParaRPr>
          </a:p>
          <a:p>
            <a:endParaRPr lang="en-US" sz="2400" dirty="0" smtClean="0">
              <a:latin typeface="Kayak Sans" charset="0"/>
              <a:ea typeface="Kayak Sans" charset="0"/>
              <a:cs typeface="Kayak Sans" charset="0"/>
            </a:endParaRPr>
          </a:p>
        </p:txBody>
      </p:sp>
    </p:spTree>
    <p:extLst>
      <p:ext uri="{BB962C8B-B14F-4D97-AF65-F5344CB8AC3E}">
        <p14:creationId xmlns:p14="http://schemas.microsoft.com/office/powerpoint/2010/main" val="17902979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15730"/>
          <a:stretch/>
        </p:blipFill>
        <p:spPr>
          <a:xfrm>
            <a:off x="-723900" y="-285750"/>
            <a:ext cx="16459198" cy="9258300"/>
          </a:xfrm>
          <a:prstGeom prst="rect">
            <a:avLst/>
          </a:prstGeom>
        </p:spPr>
      </p:pic>
      <p:sp>
        <p:nvSpPr>
          <p:cNvPr id="3" name="TextBox 2"/>
          <p:cNvSpPr txBox="1"/>
          <p:nvPr/>
        </p:nvSpPr>
        <p:spPr>
          <a:xfrm>
            <a:off x="0" y="209551"/>
            <a:ext cx="6243145" cy="3908762"/>
          </a:xfrm>
          <a:prstGeom prst="rect">
            <a:avLst/>
          </a:prstGeom>
          <a:solidFill>
            <a:schemeClr val="bg1">
              <a:alpha val="82000"/>
            </a:schemeClr>
          </a:solidFill>
        </p:spPr>
        <p:txBody>
          <a:bodyPr wrap="square" rtlCol="0">
            <a:spAutoFit/>
          </a:bodyPr>
          <a:lstStyle/>
          <a:p>
            <a:r>
              <a:rPr lang="en-US" sz="2800" dirty="0" smtClean="0">
                <a:latin typeface="Kayak Sans" charset="0"/>
                <a:ea typeface="Kayak Sans" charset="0"/>
                <a:cs typeface="Kayak Sans" charset="0"/>
              </a:rPr>
              <a:t>Washington, DC Area </a:t>
            </a:r>
            <a:r>
              <a:rPr lang="en-US" sz="2800" dirty="0">
                <a:latin typeface="Kayak Sans" charset="0"/>
                <a:ea typeface="Kayak Sans" charset="0"/>
                <a:cs typeface="Kayak Sans" charset="0"/>
              </a:rPr>
              <a:t>Public Elementary </a:t>
            </a:r>
            <a:endParaRPr lang="en-US" sz="2800" dirty="0" smtClean="0">
              <a:latin typeface="Kayak Sans" charset="0"/>
              <a:ea typeface="Kayak Sans" charset="0"/>
              <a:cs typeface="Kayak Sans" charset="0"/>
            </a:endParaRPr>
          </a:p>
          <a:p>
            <a:pPr lvl="1"/>
            <a:r>
              <a:rPr lang="en-US" sz="2400" dirty="0" smtClean="0">
                <a:latin typeface="Kayak Sans Light" charset="0"/>
                <a:ea typeface="Kayak Sans Light" charset="0"/>
                <a:cs typeface="Kayak Sans Light" charset="0"/>
              </a:rPr>
              <a:t>68% African American</a:t>
            </a:r>
          </a:p>
          <a:p>
            <a:pPr lvl="1"/>
            <a:r>
              <a:rPr lang="en-US" sz="2400" dirty="0" smtClean="0">
                <a:latin typeface="Kayak Sans Light" charset="0"/>
                <a:ea typeface="Kayak Sans Light" charset="0"/>
                <a:cs typeface="Kayak Sans Light" charset="0"/>
              </a:rPr>
              <a:t>23% Hispanic or Latino/a</a:t>
            </a:r>
          </a:p>
          <a:p>
            <a:pPr lvl="1"/>
            <a:r>
              <a:rPr lang="en-US" sz="2400" dirty="0" smtClean="0">
                <a:latin typeface="Kayak Sans Light" charset="0"/>
                <a:ea typeface="Kayak Sans Light" charset="0"/>
                <a:cs typeface="Kayak Sans Light" charset="0"/>
              </a:rPr>
              <a:t>4%   Multi-Racial</a:t>
            </a:r>
          </a:p>
          <a:p>
            <a:pPr lvl="1"/>
            <a:r>
              <a:rPr lang="en-US" sz="2400" dirty="0" smtClean="0">
                <a:latin typeface="Kayak Sans Light" charset="0"/>
                <a:ea typeface="Kayak Sans Light" charset="0"/>
                <a:cs typeface="Kayak Sans Light" charset="0"/>
              </a:rPr>
              <a:t>3%   Asian or Asian American</a:t>
            </a:r>
          </a:p>
          <a:p>
            <a:pPr lvl="1"/>
            <a:r>
              <a:rPr lang="en-US" sz="2400" dirty="0" smtClean="0">
                <a:latin typeface="Kayak Sans Light" charset="0"/>
                <a:ea typeface="Kayak Sans Light" charset="0"/>
                <a:cs typeface="Kayak Sans Light" charset="0"/>
              </a:rPr>
              <a:t>2%   White</a:t>
            </a:r>
            <a:endParaRPr lang="en-US" sz="2400" dirty="0">
              <a:latin typeface="Kayak Sans Light" charset="0"/>
              <a:ea typeface="Kayak Sans Light" charset="0"/>
              <a:cs typeface="Kayak Sans Light" charset="0"/>
            </a:endParaRPr>
          </a:p>
          <a:p>
            <a:pPr lvl="1"/>
            <a:r>
              <a:rPr lang="en-US" sz="2400" dirty="0" smtClean="0">
                <a:latin typeface="Kayak Sans Light" charset="0"/>
                <a:ea typeface="Kayak Sans Light" charset="0"/>
                <a:cs typeface="Kayak Sans Light" charset="0"/>
              </a:rPr>
              <a:t>65.6% Qualify for free/reduce-priced meals</a:t>
            </a:r>
            <a:endParaRPr lang="en-US" sz="2800" dirty="0">
              <a:latin typeface="Kayak Sans Light" charset="0"/>
              <a:ea typeface="Kayak Sans Light" charset="0"/>
              <a:cs typeface="Kayak Sans Light" charset="0"/>
            </a:endParaRPr>
          </a:p>
          <a:p>
            <a:r>
              <a:rPr lang="en-US" sz="2800" dirty="0" smtClean="0">
                <a:latin typeface="Kayak Sans Light" charset="0"/>
                <a:ea typeface="Kayak Sans Light" charset="0"/>
                <a:cs typeface="Kayak Sans Light" charset="0"/>
              </a:rPr>
              <a:t>Across our first &amp; fourth-grade classrooms</a:t>
            </a:r>
          </a:p>
          <a:p>
            <a:pPr lvl="1"/>
            <a:r>
              <a:rPr lang="en-US" sz="2400" dirty="0" smtClean="0">
                <a:latin typeface="Kayak Sans Light" charset="0"/>
                <a:ea typeface="Kayak Sans Light" charset="0"/>
                <a:cs typeface="Kayak Sans Light" charset="0"/>
              </a:rPr>
              <a:t>45 children participated in 2016 </a:t>
            </a:r>
          </a:p>
          <a:p>
            <a:pPr lvl="1"/>
            <a:r>
              <a:rPr lang="en-US" sz="2400" dirty="0" smtClean="0">
                <a:latin typeface="Kayak Sans Light" charset="0"/>
                <a:ea typeface="Kayak Sans Light" charset="0"/>
                <a:cs typeface="Kayak Sans Light" charset="0"/>
              </a:rPr>
              <a:t>45 children participated in 2017 </a:t>
            </a:r>
          </a:p>
        </p:txBody>
      </p:sp>
    </p:spTree>
    <p:extLst>
      <p:ext uri="{BB962C8B-B14F-4D97-AF65-F5344CB8AC3E}">
        <p14:creationId xmlns:p14="http://schemas.microsoft.com/office/powerpoint/2010/main" val="29612788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Kayak Sans Light" charset="0"/>
                <a:ea typeface="Kayak Sans Light" charset="0"/>
                <a:cs typeface="Kayak Sans Light" charset="0"/>
              </a:rPr>
              <a:t>Day 1: Play and Discovery</a:t>
            </a:r>
            <a:endParaRPr lang="en-US" dirty="0">
              <a:latin typeface="Kayak Sans Light" charset="0"/>
              <a:ea typeface="Kayak Sans Light" charset="0"/>
              <a:cs typeface="Kayak Sans Light" charset="0"/>
            </a:endParaRPr>
          </a:p>
        </p:txBody>
      </p:sp>
      <p:pic>
        <p:nvPicPr>
          <p:cNvPr id="33" name="Picture 32"/>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8406960" y="3798045"/>
            <a:ext cx="2261041" cy="1832324"/>
          </a:xfrm>
          <a:prstGeom prst="rect">
            <a:avLst/>
          </a:prstGeom>
        </p:spPr>
      </p:pic>
      <p:pic>
        <p:nvPicPr>
          <p:cNvPr id="34" name="Picture 33"/>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40000"/>
                    </a14:imgEffect>
                  </a14:imgLayer>
                </a14:imgProps>
              </a:ext>
              <a:ext uri="{28A0092B-C50C-407E-A947-70E740481C1C}">
                <a14:useLocalDpi xmlns:a14="http://schemas.microsoft.com/office/drawing/2010/main"/>
              </a:ext>
            </a:extLst>
          </a:blip>
          <a:srcRect/>
          <a:stretch/>
        </p:blipFill>
        <p:spPr>
          <a:xfrm>
            <a:off x="6107456" y="3798045"/>
            <a:ext cx="2290919" cy="1832324"/>
          </a:xfrm>
          <a:prstGeom prst="rect">
            <a:avLst/>
          </a:prstGeom>
        </p:spPr>
      </p:pic>
      <p:pic>
        <p:nvPicPr>
          <p:cNvPr id="35" name="Picture 34"/>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3807952" y="3798045"/>
            <a:ext cx="2290919" cy="1832928"/>
          </a:xfrm>
          <a:prstGeom prst="rect">
            <a:avLst/>
          </a:prstGeom>
        </p:spPr>
      </p:pic>
      <p:sp>
        <p:nvSpPr>
          <p:cNvPr id="37" name="Rectangle 36"/>
          <p:cNvSpPr/>
          <p:nvPr/>
        </p:nvSpPr>
        <p:spPr>
          <a:xfrm>
            <a:off x="3807952" y="3798045"/>
            <a:ext cx="6860049" cy="1832324"/>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TextBox 37"/>
          <p:cNvSpPr txBox="1"/>
          <p:nvPr/>
        </p:nvSpPr>
        <p:spPr>
          <a:xfrm>
            <a:off x="1510413" y="1460297"/>
            <a:ext cx="9157587" cy="1384995"/>
          </a:xfrm>
          <a:prstGeom prst="rect">
            <a:avLst/>
          </a:prstGeom>
          <a:noFill/>
        </p:spPr>
        <p:txBody>
          <a:bodyPr wrap="square" rtlCol="0">
            <a:spAutoFit/>
          </a:bodyPr>
          <a:lstStyle/>
          <a:p>
            <a:r>
              <a:rPr lang="en-US" sz="2800" dirty="0" smtClean="0">
                <a:latin typeface="Kayak Sans Light" charset="0"/>
                <a:ea typeface="Kayak Sans Light" charset="0"/>
                <a:cs typeface="Kayak Sans Light" charset="0"/>
              </a:rPr>
              <a:t>Children </a:t>
            </a:r>
            <a:r>
              <a:rPr lang="en-US" sz="2800" dirty="0" smtClean="0">
                <a:solidFill>
                  <a:srgbClr val="CE665F"/>
                </a:solidFill>
                <a:latin typeface="Kayak Sans Light" charset="0"/>
                <a:ea typeface="Kayak Sans Light" charset="0"/>
                <a:cs typeface="Kayak Sans Light" charset="0"/>
              </a:rPr>
              <a:t>discussed questions</a:t>
            </a:r>
            <a:r>
              <a:rPr lang="en-US" sz="2800" dirty="0" smtClean="0">
                <a:latin typeface="Kayak Sans Light" charset="0"/>
                <a:ea typeface="Kayak Sans Light" charset="0"/>
                <a:cs typeface="Kayak Sans Light" charset="0"/>
              </a:rPr>
              <a:t> </a:t>
            </a:r>
            <a:r>
              <a:rPr lang="en-US" sz="2800" dirty="0">
                <a:latin typeface="Kayak Sans Light" charset="0"/>
                <a:ea typeface="Kayak Sans Light" charset="0"/>
                <a:cs typeface="Kayak Sans Light" charset="0"/>
              </a:rPr>
              <a:t>about anatomy and </a:t>
            </a:r>
            <a:r>
              <a:rPr lang="en-US" sz="2800" dirty="0" smtClean="0">
                <a:latin typeface="Kayak Sans Light" charset="0"/>
                <a:ea typeface="Kayak Sans Light" charset="0"/>
                <a:cs typeface="Kayak Sans Light" charset="0"/>
              </a:rPr>
              <a:t>physiology and engaged in </a:t>
            </a:r>
            <a:r>
              <a:rPr lang="en-US" sz="2800" dirty="0" smtClean="0">
                <a:solidFill>
                  <a:srgbClr val="CE665F"/>
                </a:solidFill>
                <a:latin typeface="Kayak Sans Light" charset="0"/>
                <a:ea typeface="Kayak Sans Light" charset="0"/>
                <a:cs typeface="Kayak Sans Light" charset="0"/>
              </a:rPr>
              <a:t>free-form exploration</a:t>
            </a:r>
            <a:r>
              <a:rPr lang="en-US" sz="2800" dirty="0" smtClean="0">
                <a:latin typeface="Kayak Sans Light" charset="0"/>
                <a:ea typeface="Kayak Sans Light" charset="0"/>
                <a:cs typeface="Kayak Sans Light" charset="0"/>
              </a:rPr>
              <a:t> with the tools’ heart </a:t>
            </a:r>
            <a:r>
              <a:rPr lang="en-US" sz="2800" dirty="0">
                <a:latin typeface="Kayak Sans Light" charset="0"/>
                <a:ea typeface="Kayak Sans Light" charset="0"/>
                <a:cs typeface="Kayak Sans Light" charset="0"/>
              </a:rPr>
              <a:t>and breathing rate functions</a:t>
            </a:r>
            <a:r>
              <a:rPr lang="en-US" sz="2800" dirty="0" smtClean="0">
                <a:latin typeface="Kayak Sans Light" charset="0"/>
                <a:ea typeface="Kayak Sans Light" charset="0"/>
                <a:cs typeface="Kayak Sans Light" charset="0"/>
              </a:rPr>
              <a:t> in a scavenger hunt. </a:t>
            </a:r>
            <a:endParaRPr lang="en-US" sz="2800" dirty="0">
              <a:latin typeface="Kayak Sans Light" charset="0"/>
              <a:ea typeface="Kayak Sans Light" charset="0"/>
              <a:cs typeface="Kayak Sans Light" charset="0"/>
            </a:endParaRPr>
          </a:p>
        </p:txBody>
      </p:sp>
      <p:grpSp>
        <p:nvGrpSpPr>
          <p:cNvPr id="17" name="Group 16"/>
          <p:cNvGrpSpPr/>
          <p:nvPr/>
        </p:nvGrpSpPr>
        <p:grpSpPr>
          <a:xfrm>
            <a:off x="1510414" y="3463291"/>
            <a:ext cx="2288953" cy="2167079"/>
            <a:chOff x="-13587" y="3463290"/>
            <a:chExt cx="2288953" cy="2167079"/>
          </a:xfrm>
        </p:grpSpPr>
        <p:pic>
          <p:nvPicPr>
            <p:cNvPr id="36" name="Picture 35"/>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13587" y="3798045"/>
              <a:ext cx="2288953" cy="1832324"/>
            </a:xfrm>
            <a:prstGeom prst="rect">
              <a:avLst/>
            </a:prstGeom>
          </p:spPr>
        </p:pic>
        <p:sp>
          <p:nvSpPr>
            <p:cNvPr id="39" name="Rectangle 38"/>
            <p:cNvSpPr/>
            <p:nvPr/>
          </p:nvSpPr>
          <p:spPr>
            <a:xfrm>
              <a:off x="-13587" y="3463290"/>
              <a:ext cx="2288846" cy="334755"/>
            </a:xfrm>
            <a:prstGeom prst="rect">
              <a:avLst/>
            </a:prstGeom>
            <a:solidFill>
              <a:srgbClr val="CE665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b="1" dirty="0">
                  <a:solidFill>
                    <a:schemeClr val="tx1"/>
                  </a:solidFill>
                  <a:latin typeface="Nexa Rust Sans Book" charset="0"/>
                  <a:ea typeface="Nexa Rust Sans Book" charset="0"/>
                  <a:cs typeface="Nexa Rust Sans Book" charset="0"/>
                </a:rPr>
                <a:t>1. </a:t>
              </a:r>
              <a:r>
                <a:rPr lang="en-US" dirty="0">
                  <a:solidFill>
                    <a:schemeClr val="tx1"/>
                  </a:solidFill>
                  <a:latin typeface="Kayak Sans Light" charset="0"/>
                  <a:ea typeface="Kayak Sans Light" charset="0"/>
                  <a:cs typeface="Kayak Sans Light" charset="0"/>
                </a:rPr>
                <a:t>Play</a:t>
              </a:r>
            </a:p>
          </p:txBody>
        </p:sp>
      </p:grpSp>
    </p:spTree>
    <p:extLst>
      <p:ext uri="{BB962C8B-B14F-4D97-AF65-F5344CB8AC3E}">
        <p14:creationId xmlns:p14="http://schemas.microsoft.com/office/powerpoint/2010/main" val="180815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Kayak Sans Light" charset="0"/>
                <a:ea typeface="Kayak Sans Light" charset="0"/>
                <a:cs typeface="Kayak Sans Light" charset="0"/>
              </a:rPr>
              <a:t>Day 2: Exploring Physical Activities</a:t>
            </a:r>
            <a:endParaRPr lang="en-US" dirty="0">
              <a:latin typeface="Kayak Sans Light" charset="0"/>
              <a:ea typeface="Kayak Sans Light" charset="0"/>
              <a:cs typeface="Kayak Sans Light" charset="0"/>
            </a:endParaRPr>
          </a:p>
        </p:txBody>
      </p:sp>
      <p:pic>
        <p:nvPicPr>
          <p:cNvPr id="19" name="Picture 18"/>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8406960" y="3798045"/>
            <a:ext cx="2261041" cy="1832324"/>
          </a:xfrm>
          <a:prstGeom prst="rect">
            <a:avLst/>
          </a:prstGeom>
        </p:spPr>
      </p:pic>
      <p:pic>
        <p:nvPicPr>
          <p:cNvPr id="20" name="Picture 19"/>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40000"/>
                    </a14:imgEffect>
                  </a14:imgLayer>
                </a14:imgProps>
              </a:ext>
              <a:ext uri="{28A0092B-C50C-407E-A947-70E740481C1C}">
                <a14:useLocalDpi xmlns:a14="http://schemas.microsoft.com/office/drawing/2010/main"/>
              </a:ext>
            </a:extLst>
          </a:blip>
          <a:srcRect/>
          <a:stretch/>
        </p:blipFill>
        <p:spPr>
          <a:xfrm>
            <a:off x="6107456" y="3798045"/>
            <a:ext cx="2290919" cy="1832324"/>
          </a:xfrm>
          <a:prstGeom prst="rect">
            <a:avLst/>
          </a:prstGeom>
        </p:spPr>
      </p:pic>
      <p:pic>
        <p:nvPicPr>
          <p:cNvPr id="21" name="Picture 20"/>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3807952" y="3798045"/>
            <a:ext cx="2290919" cy="1832928"/>
          </a:xfrm>
          <a:prstGeom prst="rect">
            <a:avLst/>
          </a:prstGeom>
        </p:spPr>
      </p:pic>
      <p:pic>
        <p:nvPicPr>
          <p:cNvPr id="22" name="Picture 21"/>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1510414" y="3798045"/>
            <a:ext cx="2288953" cy="1832324"/>
          </a:xfrm>
          <a:prstGeom prst="rect">
            <a:avLst/>
          </a:prstGeom>
        </p:spPr>
      </p:pic>
      <p:sp>
        <p:nvSpPr>
          <p:cNvPr id="23" name="Rectangle 22"/>
          <p:cNvSpPr/>
          <p:nvPr/>
        </p:nvSpPr>
        <p:spPr>
          <a:xfrm>
            <a:off x="6098870" y="3798045"/>
            <a:ext cx="4569130" cy="1832324"/>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Rectangle 23"/>
          <p:cNvSpPr/>
          <p:nvPr/>
        </p:nvSpPr>
        <p:spPr>
          <a:xfrm>
            <a:off x="1510413" y="3463291"/>
            <a:ext cx="2288846" cy="334755"/>
          </a:xfrm>
          <a:prstGeom prst="rect">
            <a:avLst/>
          </a:prstGeom>
          <a:solidFill>
            <a:srgbClr val="CE665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1. Play</a:t>
            </a:r>
          </a:p>
        </p:txBody>
      </p:sp>
      <p:sp>
        <p:nvSpPr>
          <p:cNvPr id="25" name="Rectangle 24"/>
          <p:cNvSpPr/>
          <p:nvPr/>
        </p:nvSpPr>
        <p:spPr>
          <a:xfrm>
            <a:off x="3808987" y="3466302"/>
            <a:ext cx="2288846" cy="334755"/>
          </a:xfrm>
          <a:prstGeom prst="rect">
            <a:avLst/>
          </a:prstGeom>
          <a:solidFill>
            <a:srgbClr val="FFFA7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2. Explore</a:t>
            </a:r>
          </a:p>
        </p:txBody>
      </p:sp>
      <p:sp>
        <p:nvSpPr>
          <p:cNvPr id="26" name="TextBox 25"/>
          <p:cNvSpPr txBox="1"/>
          <p:nvPr/>
        </p:nvSpPr>
        <p:spPr>
          <a:xfrm>
            <a:off x="1510413" y="1460297"/>
            <a:ext cx="9157587" cy="954107"/>
          </a:xfrm>
          <a:prstGeom prst="rect">
            <a:avLst/>
          </a:prstGeom>
          <a:noFill/>
        </p:spPr>
        <p:txBody>
          <a:bodyPr wrap="square" rtlCol="0">
            <a:spAutoFit/>
          </a:bodyPr>
          <a:lstStyle/>
          <a:p>
            <a:r>
              <a:rPr lang="en-US" sz="2800" dirty="0">
                <a:latin typeface="Kayak Sans Light" charset="0"/>
                <a:ea typeface="Kayak Sans Light" charset="0"/>
                <a:cs typeface="Kayak Sans Light" charset="0"/>
              </a:rPr>
              <a:t>Children </a:t>
            </a:r>
            <a:r>
              <a:rPr lang="en-US" sz="2800" dirty="0">
                <a:solidFill>
                  <a:schemeClr val="accent4"/>
                </a:solidFill>
                <a:latin typeface="Kayak Sans Light" charset="0"/>
                <a:ea typeface="Kayak Sans Light" charset="0"/>
                <a:cs typeface="Kayak Sans Light" charset="0"/>
              </a:rPr>
              <a:t>brainstormed physical activities</a:t>
            </a:r>
            <a:r>
              <a:rPr lang="en-US" sz="2800" dirty="0">
                <a:latin typeface="Kayak Sans Light" charset="0"/>
                <a:ea typeface="Kayak Sans Light" charset="0"/>
                <a:cs typeface="Kayak Sans Light" charset="0"/>
              </a:rPr>
              <a:t> with BodyVis. They then </a:t>
            </a:r>
            <a:r>
              <a:rPr lang="en-US" sz="2800" dirty="0">
                <a:solidFill>
                  <a:schemeClr val="accent4"/>
                </a:solidFill>
                <a:latin typeface="Kayak Sans Light" charset="0"/>
                <a:ea typeface="Kayak Sans Light" charset="0"/>
                <a:cs typeface="Kayak Sans Light" charset="0"/>
              </a:rPr>
              <a:t>tested their hypotheses</a:t>
            </a:r>
            <a:r>
              <a:rPr lang="en-US" sz="2800" dirty="0">
                <a:latin typeface="Kayak Sans Light" charset="0"/>
                <a:ea typeface="Kayak Sans Light" charset="0"/>
                <a:cs typeface="Kayak Sans Light" charset="0"/>
              </a:rPr>
              <a:t> with SharedPhys. </a:t>
            </a:r>
          </a:p>
        </p:txBody>
      </p:sp>
    </p:spTree>
    <p:extLst>
      <p:ext uri="{BB962C8B-B14F-4D97-AF65-F5344CB8AC3E}">
        <p14:creationId xmlns:p14="http://schemas.microsoft.com/office/powerpoint/2010/main" val="139027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par>
                                <p:cTn id="8" presetID="10" presetClass="entr" presetSubtype="0"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Kayak Sans Light" charset="0"/>
                <a:ea typeface="Kayak Sans Light" charset="0"/>
                <a:cs typeface="Kayak Sans Light" charset="0"/>
              </a:rPr>
              <a:t>Day 3: Science Experiments</a:t>
            </a:r>
            <a:endParaRPr lang="en-US" dirty="0">
              <a:latin typeface="Kayak Sans Light" charset="0"/>
              <a:ea typeface="Kayak Sans Light" charset="0"/>
              <a:cs typeface="Kayak Sans Light" charset="0"/>
            </a:endParaRPr>
          </a:p>
        </p:txBody>
      </p:sp>
      <p:pic>
        <p:nvPicPr>
          <p:cNvPr id="19" name="Picture 18"/>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8406960" y="3798045"/>
            <a:ext cx="2261041" cy="1832324"/>
          </a:xfrm>
          <a:prstGeom prst="rect">
            <a:avLst/>
          </a:prstGeom>
        </p:spPr>
      </p:pic>
      <p:pic>
        <p:nvPicPr>
          <p:cNvPr id="21" name="Picture 20"/>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3807952" y="3798045"/>
            <a:ext cx="2290919" cy="1832928"/>
          </a:xfrm>
          <a:prstGeom prst="rect">
            <a:avLst/>
          </a:prstGeom>
        </p:spPr>
      </p:pic>
      <p:pic>
        <p:nvPicPr>
          <p:cNvPr id="22" name="Picture 21"/>
          <p:cNvPicPr>
            <a:picLocks noChangeAspect="1"/>
          </p:cNvPicPr>
          <p:nvPr/>
        </p:nvPicPr>
        <p:blipFill rotWithShape="1">
          <a:blip r:embed="rId5">
            <a:extLst>
              <a:ext uri="{28A0092B-C50C-407E-A947-70E740481C1C}">
                <a14:useLocalDpi xmlns:a14="http://schemas.microsoft.com/office/drawing/2010/main"/>
              </a:ext>
            </a:extLst>
          </a:blip>
          <a:srcRect/>
          <a:stretch/>
        </p:blipFill>
        <p:spPr>
          <a:xfrm>
            <a:off x="1510414" y="3798045"/>
            <a:ext cx="2288953" cy="1832324"/>
          </a:xfrm>
          <a:prstGeom prst="rect">
            <a:avLst/>
          </a:prstGeom>
        </p:spPr>
      </p:pic>
      <p:sp>
        <p:nvSpPr>
          <p:cNvPr id="23" name="Rectangle 22"/>
          <p:cNvSpPr/>
          <p:nvPr/>
        </p:nvSpPr>
        <p:spPr>
          <a:xfrm>
            <a:off x="8406960" y="3798045"/>
            <a:ext cx="2261041" cy="1832324"/>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Rectangle 23"/>
          <p:cNvSpPr/>
          <p:nvPr/>
        </p:nvSpPr>
        <p:spPr>
          <a:xfrm>
            <a:off x="1510413" y="3463291"/>
            <a:ext cx="2288846" cy="334755"/>
          </a:xfrm>
          <a:prstGeom prst="rect">
            <a:avLst/>
          </a:prstGeom>
          <a:solidFill>
            <a:srgbClr val="CE665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1. Play</a:t>
            </a:r>
          </a:p>
        </p:txBody>
      </p:sp>
      <p:sp>
        <p:nvSpPr>
          <p:cNvPr id="25" name="Rectangle 24"/>
          <p:cNvSpPr/>
          <p:nvPr/>
        </p:nvSpPr>
        <p:spPr>
          <a:xfrm>
            <a:off x="3808987" y="3466302"/>
            <a:ext cx="2288846" cy="334755"/>
          </a:xfrm>
          <a:prstGeom prst="rect">
            <a:avLst/>
          </a:prstGeom>
          <a:solidFill>
            <a:srgbClr val="FFFA7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2. Explore</a:t>
            </a:r>
          </a:p>
        </p:txBody>
      </p:sp>
      <p:grpSp>
        <p:nvGrpSpPr>
          <p:cNvPr id="17" name="Group 16"/>
          <p:cNvGrpSpPr/>
          <p:nvPr/>
        </p:nvGrpSpPr>
        <p:grpSpPr>
          <a:xfrm>
            <a:off x="6106418" y="3471703"/>
            <a:ext cx="2291956" cy="2158666"/>
            <a:chOff x="4582418" y="3471703"/>
            <a:chExt cx="2291956" cy="2158666"/>
          </a:xfrm>
        </p:grpSpPr>
        <p:pic>
          <p:nvPicPr>
            <p:cNvPr id="20" name="Picture 19"/>
            <p:cNvPicPr>
              <a:picLocks noChangeAspect="1"/>
            </p:cNvPicPr>
            <p:nvPr/>
          </p:nvPicPr>
          <p:blipFill rotWithShape="1">
            <a:blip r:embed="rId6">
              <a:extLst>
                <a:ext uri="{BEBA8EAE-BF5A-486C-A8C5-ECC9F3942E4B}">
                  <a14:imgProps xmlns:a14="http://schemas.microsoft.com/office/drawing/2010/main">
                    <a14:imgLayer r:embed="rId7">
                      <a14:imgEffect>
                        <a14:brightnessContrast bright="40000"/>
                      </a14:imgEffect>
                    </a14:imgLayer>
                  </a14:imgProps>
                </a:ext>
                <a:ext uri="{28A0092B-C50C-407E-A947-70E740481C1C}">
                  <a14:useLocalDpi xmlns:a14="http://schemas.microsoft.com/office/drawing/2010/main"/>
                </a:ext>
              </a:extLst>
            </a:blip>
            <a:srcRect/>
            <a:stretch/>
          </p:blipFill>
          <p:spPr>
            <a:xfrm>
              <a:off x="4583455" y="3798045"/>
              <a:ext cx="2290919" cy="1832324"/>
            </a:xfrm>
            <a:prstGeom prst="rect">
              <a:avLst/>
            </a:prstGeom>
          </p:spPr>
        </p:pic>
        <p:sp>
          <p:nvSpPr>
            <p:cNvPr id="26" name="Rectangle 25"/>
            <p:cNvSpPr/>
            <p:nvPr/>
          </p:nvSpPr>
          <p:spPr>
            <a:xfrm>
              <a:off x="4582418" y="3471703"/>
              <a:ext cx="2291956" cy="334755"/>
            </a:xfrm>
            <a:prstGeom prst="rect">
              <a:avLst/>
            </a:prstGeom>
            <a:solidFill>
              <a:srgbClr val="32C77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3. Experiment</a:t>
              </a:r>
            </a:p>
          </p:txBody>
        </p:sp>
      </p:grpSp>
      <p:sp>
        <p:nvSpPr>
          <p:cNvPr id="27" name="TextBox 26"/>
          <p:cNvSpPr txBox="1"/>
          <p:nvPr/>
        </p:nvSpPr>
        <p:spPr>
          <a:xfrm>
            <a:off x="2152650" y="1460297"/>
            <a:ext cx="7886700" cy="954107"/>
          </a:xfrm>
          <a:prstGeom prst="rect">
            <a:avLst/>
          </a:prstGeom>
          <a:noFill/>
        </p:spPr>
        <p:txBody>
          <a:bodyPr wrap="square" rtlCol="0">
            <a:spAutoFit/>
          </a:bodyPr>
          <a:lstStyle/>
          <a:p>
            <a:r>
              <a:rPr lang="en-US" sz="2800" dirty="0">
                <a:latin typeface="Kayak Sans Light" charset="0"/>
                <a:ea typeface="Kayak Sans Light" charset="0"/>
                <a:cs typeface="Kayak Sans Light" charset="0"/>
              </a:rPr>
              <a:t>Children </a:t>
            </a:r>
            <a:r>
              <a:rPr lang="en-US" sz="2800" dirty="0">
                <a:solidFill>
                  <a:srgbClr val="32C77C"/>
                </a:solidFill>
                <a:latin typeface="Kayak Sans Light" charset="0"/>
                <a:ea typeface="Kayak Sans Light" charset="0"/>
                <a:cs typeface="Kayak Sans Light" charset="0"/>
              </a:rPr>
              <a:t>planned scientific investigations </a:t>
            </a:r>
            <a:r>
              <a:rPr lang="en-US" sz="2800" dirty="0">
                <a:latin typeface="Kayak Sans Light" charset="0"/>
                <a:ea typeface="Kayak Sans Light" charset="0"/>
                <a:cs typeface="Kayak Sans Light" charset="0"/>
              </a:rPr>
              <a:t>of their choosing with </a:t>
            </a:r>
            <a:r>
              <a:rPr lang="en-US" sz="2800" dirty="0">
                <a:solidFill>
                  <a:srgbClr val="32C77C"/>
                </a:solidFill>
                <a:latin typeface="Kayak Sans Light" charset="0"/>
                <a:ea typeface="Kayak Sans Light" charset="0"/>
                <a:cs typeface="Kayak Sans Light" charset="0"/>
              </a:rPr>
              <a:t>BodyVis or SharedPhys</a:t>
            </a:r>
            <a:r>
              <a:rPr lang="en-US" sz="2800" dirty="0">
                <a:latin typeface="Kayak Sans Light" charset="0"/>
                <a:ea typeface="Kayak Sans Light" charset="0"/>
                <a:cs typeface="Kayak Sans Light" charset="0"/>
              </a:rPr>
              <a:t>. </a:t>
            </a:r>
          </a:p>
        </p:txBody>
      </p:sp>
    </p:spTree>
    <p:extLst>
      <p:ext uri="{BB962C8B-B14F-4D97-AF65-F5344CB8AC3E}">
        <p14:creationId xmlns:p14="http://schemas.microsoft.com/office/powerpoint/2010/main" val="1217196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Kayak Sans Light" charset="0"/>
                <a:ea typeface="Kayak Sans Light" charset="0"/>
                <a:cs typeface="Kayak Sans Light" charset="0"/>
              </a:rPr>
              <a:t>Day 4: Presentations</a:t>
            </a:r>
            <a:endParaRPr lang="en-US" dirty="0">
              <a:latin typeface="Kayak Sans Light" charset="0"/>
              <a:ea typeface="Kayak Sans Light" charset="0"/>
              <a:cs typeface="Kayak Sans Light" charset="0"/>
            </a:endParaRPr>
          </a:p>
        </p:txBody>
      </p:sp>
      <p:pic>
        <p:nvPicPr>
          <p:cNvPr id="25" name="Picture 24"/>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p:blipFill>
        <p:spPr>
          <a:xfrm>
            <a:off x="6107456" y="3798045"/>
            <a:ext cx="2290919" cy="1832324"/>
          </a:xfrm>
          <a:prstGeom prst="rect">
            <a:avLst/>
          </a:prstGeom>
        </p:spPr>
      </p:pic>
      <p:pic>
        <p:nvPicPr>
          <p:cNvPr id="26" name="Picture 25"/>
          <p:cNvPicPr>
            <a:picLocks noChangeAspect="1"/>
          </p:cNvPicPr>
          <p:nvPr/>
        </p:nvPicPr>
        <p:blipFill rotWithShape="1">
          <a:blip r:embed="rId5">
            <a:extLst>
              <a:ext uri="{28A0092B-C50C-407E-A947-70E740481C1C}">
                <a14:useLocalDpi xmlns:a14="http://schemas.microsoft.com/office/drawing/2010/main"/>
              </a:ext>
            </a:extLst>
          </a:blip>
          <a:srcRect/>
          <a:stretch/>
        </p:blipFill>
        <p:spPr>
          <a:xfrm>
            <a:off x="3807952" y="3798045"/>
            <a:ext cx="2290919" cy="1832928"/>
          </a:xfrm>
          <a:prstGeom prst="rect">
            <a:avLst/>
          </a:prstGeom>
        </p:spPr>
      </p:pic>
      <p:pic>
        <p:nvPicPr>
          <p:cNvPr id="27" name="Picture 26"/>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1510414" y="3798045"/>
            <a:ext cx="2288953" cy="1832324"/>
          </a:xfrm>
          <a:prstGeom prst="rect">
            <a:avLst/>
          </a:prstGeom>
        </p:spPr>
      </p:pic>
      <p:sp>
        <p:nvSpPr>
          <p:cNvPr id="28" name="Rectangle 27"/>
          <p:cNvSpPr/>
          <p:nvPr/>
        </p:nvSpPr>
        <p:spPr>
          <a:xfrm>
            <a:off x="1510413" y="3463291"/>
            <a:ext cx="2288846" cy="334755"/>
          </a:xfrm>
          <a:prstGeom prst="rect">
            <a:avLst/>
          </a:prstGeom>
          <a:solidFill>
            <a:srgbClr val="CE665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1. Play</a:t>
            </a:r>
          </a:p>
        </p:txBody>
      </p:sp>
      <p:sp>
        <p:nvSpPr>
          <p:cNvPr id="29" name="Rectangle 28"/>
          <p:cNvSpPr/>
          <p:nvPr/>
        </p:nvSpPr>
        <p:spPr>
          <a:xfrm>
            <a:off x="3808987" y="3466302"/>
            <a:ext cx="2288846" cy="334755"/>
          </a:xfrm>
          <a:prstGeom prst="rect">
            <a:avLst/>
          </a:prstGeom>
          <a:solidFill>
            <a:srgbClr val="FFFA7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2. Explore</a:t>
            </a:r>
          </a:p>
        </p:txBody>
      </p:sp>
      <p:sp>
        <p:nvSpPr>
          <p:cNvPr id="30" name="Rectangle 29"/>
          <p:cNvSpPr/>
          <p:nvPr/>
        </p:nvSpPr>
        <p:spPr>
          <a:xfrm>
            <a:off x="6106418" y="3471704"/>
            <a:ext cx="2291956" cy="334755"/>
          </a:xfrm>
          <a:prstGeom prst="rect">
            <a:avLst/>
          </a:prstGeom>
          <a:solidFill>
            <a:srgbClr val="32C77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3. Experiment</a:t>
            </a:r>
          </a:p>
        </p:txBody>
      </p:sp>
      <p:grpSp>
        <p:nvGrpSpPr>
          <p:cNvPr id="17" name="Group 16"/>
          <p:cNvGrpSpPr/>
          <p:nvPr/>
        </p:nvGrpSpPr>
        <p:grpSpPr>
          <a:xfrm>
            <a:off x="8405922" y="3471703"/>
            <a:ext cx="2262078" cy="2158666"/>
            <a:chOff x="6881922" y="3471703"/>
            <a:chExt cx="2262078" cy="2158666"/>
          </a:xfrm>
        </p:grpSpPr>
        <p:pic>
          <p:nvPicPr>
            <p:cNvPr id="24" name="Picture 23"/>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6882959" y="3798045"/>
              <a:ext cx="2261041" cy="1832324"/>
            </a:xfrm>
            <a:prstGeom prst="rect">
              <a:avLst/>
            </a:prstGeom>
          </p:spPr>
        </p:pic>
        <p:sp>
          <p:nvSpPr>
            <p:cNvPr id="31" name="Rectangle 30"/>
            <p:cNvSpPr/>
            <p:nvPr/>
          </p:nvSpPr>
          <p:spPr>
            <a:xfrm>
              <a:off x="6881922" y="3471703"/>
              <a:ext cx="2262078" cy="334755"/>
            </a:xfrm>
            <a:prstGeom prst="rect">
              <a:avLst/>
            </a:prstGeom>
            <a:solidFill>
              <a:srgbClr val="5294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latin typeface="Kayak Sans Light" charset="0"/>
                  <a:ea typeface="Kayak Sans Light" charset="0"/>
                  <a:cs typeface="Kayak Sans Light" charset="0"/>
                </a:rPr>
                <a:t>4. </a:t>
              </a:r>
              <a:r>
                <a:rPr lang="en-US" dirty="0" smtClean="0">
                  <a:solidFill>
                    <a:schemeClr val="tx1"/>
                  </a:solidFill>
                  <a:latin typeface="Kayak Sans Light" charset="0"/>
                  <a:ea typeface="Kayak Sans Light" charset="0"/>
                  <a:cs typeface="Kayak Sans Light" charset="0"/>
                </a:rPr>
                <a:t>Present</a:t>
              </a:r>
              <a:endParaRPr lang="en-US" dirty="0">
                <a:solidFill>
                  <a:schemeClr val="tx1"/>
                </a:solidFill>
                <a:latin typeface="Kayak Sans Light" charset="0"/>
                <a:ea typeface="Kayak Sans Light" charset="0"/>
                <a:cs typeface="Kayak Sans Light" charset="0"/>
              </a:endParaRPr>
            </a:p>
          </p:txBody>
        </p:sp>
      </p:grpSp>
      <p:sp>
        <p:nvSpPr>
          <p:cNvPr id="32" name="TextBox 31"/>
          <p:cNvSpPr txBox="1"/>
          <p:nvPr/>
        </p:nvSpPr>
        <p:spPr>
          <a:xfrm>
            <a:off x="1510413" y="1460297"/>
            <a:ext cx="9157587" cy="954107"/>
          </a:xfrm>
          <a:prstGeom prst="rect">
            <a:avLst/>
          </a:prstGeom>
          <a:noFill/>
        </p:spPr>
        <p:txBody>
          <a:bodyPr wrap="square" rtlCol="0">
            <a:spAutoFit/>
          </a:bodyPr>
          <a:lstStyle/>
          <a:p>
            <a:pPr>
              <a:defRPr/>
            </a:pPr>
            <a:r>
              <a:rPr lang="en-US" sz="2800" dirty="0" smtClean="0">
                <a:latin typeface="Kayak Sans Light" charset="0"/>
                <a:ea typeface="Kayak Sans Light" charset="0"/>
                <a:cs typeface="Kayak Sans Light" charset="0"/>
              </a:rPr>
              <a:t>Children conducted </a:t>
            </a:r>
            <a:r>
              <a:rPr lang="en-US" sz="2800" dirty="0">
                <a:latin typeface="Kayak Sans Light" charset="0"/>
                <a:ea typeface="Kayak Sans Light" charset="0"/>
                <a:cs typeface="Kayak Sans Light" charset="0"/>
              </a:rPr>
              <a:t>their experiment, interpreted results, and </a:t>
            </a:r>
            <a:r>
              <a:rPr lang="en-US" sz="2800" dirty="0">
                <a:solidFill>
                  <a:schemeClr val="accent1"/>
                </a:solidFill>
                <a:latin typeface="Kayak Sans Light" charset="0"/>
                <a:ea typeface="Kayak Sans Light" charset="0"/>
                <a:cs typeface="Kayak Sans Light" charset="0"/>
              </a:rPr>
              <a:t>presented findings </a:t>
            </a:r>
            <a:r>
              <a:rPr lang="en-US" sz="2800" dirty="0">
                <a:latin typeface="Kayak Sans Light" charset="0"/>
                <a:ea typeface="Kayak Sans Light" charset="0"/>
                <a:cs typeface="Kayak Sans Light" charset="0"/>
              </a:rPr>
              <a:t>to the class. </a:t>
            </a:r>
          </a:p>
        </p:txBody>
      </p:sp>
    </p:spTree>
    <p:extLst>
      <p:ext uri="{BB962C8B-B14F-4D97-AF65-F5344CB8AC3E}">
        <p14:creationId xmlns:p14="http://schemas.microsoft.com/office/powerpoint/2010/main" val="189223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675" r="9091" b="22716"/>
          <a:stretch/>
        </p:blipFill>
        <p:spPr>
          <a:xfrm>
            <a:off x="20" y="10"/>
            <a:ext cx="12191980" cy="6857990"/>
          </a:xfrm>
          <a:prstGeom prst="rect">
            <a:avLst/>
          </a:prstGeom>
        </p:spPr>
      </p:pic>
      <p:sp>
        <p:nvSpPr>
          <p:cNvPr id="9" name="Rectangle 8">
            <a:extLst>
              <a:ext uri="{FF2B5EF4-FFF2-40B4-BE49-F238E27FC236}">
                <a16:creationId xmlns:a16="http://schemas.microsoft.com/office/drawing/2014/main" xmlns="" id="{2B1D4F77-A17C-43D7-B7FA-545148E4E93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805" y="640263"/>
            <a:ext cx="3759240" cy="1344975"/>
          </a:xfrm>
        </p:spPr>
        <p:txBody>
          <a:bodyPr>
            <a:normAutofit/>
          </a:bodyPr>
          <a:lstStyle/>
          <a:p>
            <a:r>
              <a:rPr lang="en-US" sz="4000" dirty="0">
                <a:latin typeface="Kayak Sans Light" charset="0"/>
                <a:ea typeface="Kayak Sans Light" charset="0"/>
                <a:cs typeface="Kayak Sans Light" charset="0"/>
              </a:rPr>
              <a:t>Life Relevant </a:t>
            </a:r>
            <a:r>
              <a:rPr lang="en-US" sz="4000" dirty="0" smtClean="0">
                <a:latin typeface="Kayak Sans Light" charset="0"/>
                <a:ea typeface="Kayak Sans Light" charset="0"/>
                <a:cs typeface="Kayak Sans Light" charset="0"/>
              </a:rPr>
              <a:t>Scientific Inquiry</a:t>
            </a:r>
            <a:endParaRPr lang="en-US" sz="4000" dirty="0">
              <a:latin typeface="Kayak Sans Light" charset="0"/>
              <a:ea typeface="Kayak Sans Light" charset="0"/>
              <a:cs typeface="Kayak Sans Light" charset="0"/>
            </a:endParaRPr>
          </a:p>
        </p:txBody>
      </p:sp>
      <p:sp>
        <p:nvSpPr>
          <p:cNvPr id="3" name="Content Placeholder 2"/>
          <p:cNvSpPr>
            <a:spLocks noGrp="1"/>
          </p:cNvSpPr>
          <p:nvPr>
            <p:ph idx="1"/>
          </p:nvPr>
        </p:nvSpPr>
        <p:spPr>
          <a:xfrm>
            <a:off x="594110" y="2121763"/>
            <a:ext cx="3764826" cy="3773010"/>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600" dirty="0" smtClean="0">
                <a:latin typeface="Kayak Sans Light" charset="0"/>
                <a:ea typeface="Kayak Sans Light" charset="0"/>
                <a:cs typeface="Kayak Sans Light" charset="0"/>
              </a:rPr>
              <a:t>Learners are free to ask questions that are:</a:t>
            </a:r>
          </a:p>
          <a:p>
            <a:pPr marL="0" marR="0" lvl="0" indent="0" defTabSz="914400" eaLnBrk="1" fontAlgn="auto" latinLnBrk="0" hangingPunct="1">
              <a:lnSpc>
                <a:spcPct val="100000"/>
              </a:lnSpc>
              <a:spcBef>
                <a:spcPts val="0"/>
              </a:spcBef>
              <a:spcAft>
                <a:spcPts val="0"/>
              </a:spcAft>
              <a:buClrTx/>
              <a:buSzTx/>
              <a:buFontTx/>
              <a:buNone/>
              <a:tabLst/>
              <a:defRPr/>
            </a:pPr>
            <a:endParaRPr lang="en-US" sz="2400" dirty="0" smtClean="0">
              <a:latin typeface="Kayak Sans Light" charset="0"/>
              <a:ea typeface="Kayak Sans Light" charset="0"/>
              <a:cs typeface="Kayak Sans Light" charset="0"/>
            </a:endParaRPr>
          </a:p>
          <a:p>
            <a:pPr marL="457200" lvl="1" indent="0">
              <a:lnSpc>
                <a:spcPct val="100000"/>
              </a:lnSpc>
              <a:spcBef>
                <a:spcPts val="0"/>
              </a:spcBef>
              <a:buFontTx/>
              <a:buNone/>
            </a:pPr>
            <a:r>
              <a:rPr lang="en-US" sz="2200" dirty="0" smtClean="0">
                <a:latin typeface="Kayak Sans Light" charset="0"/>
                <a:ea typeface="Kayak Sans Light" charset="0"/>
                <a:cs typeface="Kayak Sans Light" charset="0"/>
              </a:rPr>
              <a:t>Of interest,</a:t>
            </a:r>
          </a:p>
          <a:p>
            <a:pPr marL="457200" lvl="1" indent="0">
              <a:lnSpc>
                <a:spcPct val="100000"/>
              </a:lnSpc>
              <a:spcBef>
                <a:spcPts val="0"/>
              </a:spcBef>
              <a:buFontTx/>
              <a:buNone/>
            </a:pPr>
            <a:endParaRPr lang="en-US" sz="2200" dirty="0" smtClean="0">
              <a:latin typeface="Kayak Sans Light" charset="0"/>
              <a:ea typeface="Kayak Sans Light" charset="0"/>
              <a:cs typeface="Kayak Sans Light" charset="0"/>
            </a:endParaRPr>
          </a:p>
          <a:p>
            <a:pPr marL="457200" lvl="1" indent="0">
              <a:lnSpc>
                <a:spcPct val="100000"/>
              </a:lnSpc>
              <a:spcBef>
                <a:spcPts val="0"/>
              </a:spcBef>
              <a:buFontTx/>
              <a:buNone/>
            </a:pPr>
            <a:r>
              <a:rPr lang="en-US" sz="2200" dirty="0" smtClean="0">
                <a:latin typeface="Kayak Sans Light" charset="0"/>
                <a:ea typeface="Kayak Sans Light" charset="0"/>
                <a:cs typeface="Kayak Sans Light" charset="0"/>
              </a:rPr>
              <a:t>Related to daily activities, and</a:t>
            </a:r>
          </a:p>
          <a:p>
            <a:pPr marL="457200" lvl="1" indent="0">
              <a:lnSpc>
                <a:spcPct val="100000"/>
              </a:lnSpc>
              <a:spcBef>
                <a:spcPts val="0"/>
              </a:spcBef>
              <a:buFontTx/>
              <a:buNone/>
            </a:pPr>
            <a:endParaRPr lang="en-US" sz="2200" dirty="0">
              <a:latin typeface="Kayak Sans Light" charset="0"/>
              <a:ea typeface="Kayak Sans Light" charset="0"/>
              <a:cs typeface="Kayak Sans Light" charset="0"/>
            </a:endParaRPr>
          </a:p>
          <a:p>
            <a:pPr marL="457200" lvl="1" indent="0">
              <a:lnSpc>
                <a:spcPct val="100000"/>
              </a:lnSpc>
              <a:spcBef>
                <a:spcPts val="0"/>
              </a:spcBef>
              <a:buFontTx/>
              <a:buNone/>
            </a:pPr>
            <a:r>
              <a:rPr lang="en-US" sz="2200" dirty="0" smtClean="0">
                <a:latin typeface="Kayak Sans Light" charset="0"/>
                <a:ea typeface="Kayak Sans Light" charset="0"/>
                <a:cs typeface="Kayak Sans Light" charset="0"/>
              </a:rPr>
              <a:t>Leverage their pre-existing knowledge. </a:t>
            </a:r>
          </a:p>
          <a:p>
            <a:pPr marL="457200" lvl="1" indent="0">
              <a:lnSpc>
                <a:spcPct val="100000"/>
              </a:lnSpc>
              <a:spcBef>
                <a:spcPts val="0"/>
              </a:spcBef>
              <a:buFontTx/>
              <a:buNone/>
            </a:pPr>
            <a:endParaRPr lang="en-US" sz="2200" dirty="0">
              <a:latin typeface="Kayak Sans Light" charset="0"/>
              <a:ea typeface="Kayak Sans Light" charset="0"/>
              <a:cs typeface="Kayak Sans Light" charset="0"/>
            </a:endParaRPr>
          </a:p>
          <a:p>
            <a:pPr marL="457200" lvl="1" indent="0">
              <a:lnSpc>
                <a:spcPct val="100000"/>
              </a:lnSpc>
              <a:spcBef>
                <a:spcPts val="0"/>
              </a:spcBef>
              <a:buFontTx/>
              <a:buNone/>
            </a:pPr>
            <a:endParaRPr lang="en-US" sz="2200" dirty="0" smtClean="0">
              <a:latin typeface="Kayak Sans Light" charset="0"/>
              <a:ea typeface="Kayak Sans Light" charset="0"/>
              <a:cs typeface="Kayak Sans Light" charset="0"/>
            </a:endParaRPr>
          </a:p>
          <a:p>
            <a:pPr marL="457200" lvl="1" indent="0">
              <a:lnSpc>
                <a:spcPct val="100000"/>
              </a:lnSpc>
              <a:spcBef>
                <a:spcPts val="0"/>
              </a:spcBef>
              <a:buFontTx/>
              <a:buNone/>
            </a:pPr>
            <a:endParaRPr lang="en-US" sz="2200" dirty="0">
              <a:latin typeface="Kayak Sans Light" charset="0"/>
              <a:ea typeface="Kayak Sans Light" charset="0"/>
              <a:cs typeface="Kayak Sans Light" charset="0"/>
            </a:endParaRPr>
          </a:p>
          <a:p>
            <a:pPr marL="457200" lvl="1" indent="0">
              <a:lnSpc>
                <a:spcPct val="100000"/>
              </a:lnSpc>
              <a:spcBef>
                <a:spcPts val="0"/>
              </a:spcBef>
              <a:buFontTx/>
              <a:buNone/>
            </a:pPr>
            <a:endParaRPr lang="en-US" sz="2200" dirty="0" smtClean="0">
              <a:latin typeface="Kayak Sans Light" charset="0"/>
              <a:ea typeface="Kayak Sans Light" charset="0"/>
              <a:cs typeface="Kayak Sans Light"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en-US" sz="2600" dirty="0">
              <a:latin typeface="Kayak Sans Light" charset="0"/>
              <a:ea typeface="Kayak Sans Light" charset="0"/>
              <a:cs typeface="Kayak Sans Light"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en-US" sz="2600" dirty="0" smtClean="0">
              <a:latin typeface="Kayak Sans Light" charset="0"/>
              <a:ea typeface="Kayak Sans Light" charset="0"/>
              <a:cs typeface="Kayak Sans Light"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en-US" sz="2600" dirty="0">
              <a:latin typeface="Kayak Sans Light" charset="0"/>
              <a:ea typeface="Kayak Sans Light" charset="0"/>
              <a:cs typeface="Kayak Sans Light" charset="0"/>
            </a:endParaRPr>
          </a:p>
        </p:txBody>
      </p:sp>
      <p:sp>
        <p:nvSpPr>
          <p:cNvPr id="6" name="Content Placeholder 2"/>
          <p:cNvSpPr txBox="1">
            <a:spLocks/>
          </p:cNvSpPr>
          <p:nvPr/>
        </p:nvSpPr>
        <p:spPr>
          <a:xfrm>
            <a:off x="8546103" y="1185895"/>
            <a:ext cx="3365160" cy="2175126"/>
          </a:xfrm>
          <a:prstGeom prst="rect">
            <a:avLst/>
          </a:prstGeom>
          <a:solidFill>
            <a:schemeClr val="bg1">
              <a:alpha val="91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00000"/>
              </a:lnSpc>
              <a:spcBef>
                <a:spcPts val="0"/>
              </a:spcBef>
              <a:buFontTx/>
              <a:buNone/>
            </a:pPr>
            <a:r>
              <a:rPr lang="en-US" sz="2600" dirty="0" smtClean="0">
                <a:latin typeface="Kayak Sans Light" charset="0"/>
                <a:ea typeface="Kayak Sans Light" charset="0"/>
                <a:cs typeface="Kayak Sans Light" charset="0"/>
              </a:rPr>
              <a:t>Based on Chinn &amp; </a:t>
            </a:r>
            <a:r>
              <a:rPr lang="en-US" sz="2600" dirty="0" err="1" smtClean="0">
                <a:latin typeface="Kayak Sans Light" charset="0"/>
                <a:ea typeface="Kayak Sans Light" charset="0"/>
                <a:cs typeface="Kayak Sans Light" charset="0"/>
              </a:rPr>
              <a:t>Malthora’s</a:t>
            </a:r>
            <a:r>
              <a:rPr lang="en-US" sz="2600" dirty="0" smtClean="0">
                <a:latin typeface="Kayak Sans Light" charset="0"/>
                <a:ea typeface="Kayak Sans Light" charset="0"/>
                <a:cs typeface="Kayak Sans Light" charset="0"/>
              </a:rPr>
              <a:t> (2002) framework for authentic scientific inquiry</a:t>
            </a:r>
            <a:endParaRPr lang="en-US" sz="2200" dirty="0" smtClean="0">
              <a:latin typeface="Kayak Sans Light" charset="0"/>
              <a:ea typeface="Kayak Sans Light" charset="0"/>
              <a:cs typeface="Kayak Sans Light" charset="0"/>
            </a:endParaRPr>
          </a:p>
          <a:p>
            <a:pPr marL="457200" lvl="1" indent="0">
              <a:lnSpc>
                <a:spcPct val="100000"/>
              </a:lnSpc>
              <a:spcBef>
                <a:spcPts val="0"/>
              </a:spcBef>
              <a:buFontTx/>
              <a:buNone/>
            </a:pPr>
            <a:endParaRPr lang="en-US" sz="2200" dirty="0" smtClean="0">
              <a:latin typeface="Kayak Sans Light" charset="0"/>
              <a:ea typeface="Kayak Sans Light" charset="0"/>
              <a:cs typeface="Kayak Sans Light" charset="0"/>
            </a:endParaRPr>
          </a:p>
          <a:p>
            <a:pPr marL="457200" lvl="1" indent="0">
              <a:lnSpc>
                <a:spcPct val="100000"/>
              </a:lnSpc>
              <a:spcBef>
                <a:spcPts val="0"/>
              </a:spcBef>
              <a:buFontTx/>
              <a:buNone/>
            </a:pPr>
            <a:endParaRPr lang="en-US" sz="2200" dirty="0" smtClean="0">
              <a:latin typeface="Kayak Sans Light" charset="0"/>
              <a:ea typeface="Kayak Sans Light" charset="0"/>
              <a:cs typeface="Kayak Sans Light" charset="0"/>
            </a:endParaRPr>
          </a:p>
          <a:p>
            <a:pPr marL="457200" lvl="1" indent="0">
              <a:lnSpc>
                <a:spcPct val="100000"/>
              </a:lnSpc>
              <a:spcBef>
                <a:spcPts val="0"/>
              </a:spcBef>
              <a:buFontTx/>
              <a:buNone/>
            </a:pPr>
            <a:endParaRPr lang="en-US" sz="2200" dirty="0" smtClean="0">
              <a:latin typeface="Kayak Sans Light" charset="0"/>
              <a:ea typeface="Kayak Sans Light" charset="0"/>
              <a:cs typeface="Kayak Sans Light" charset="0"/>
            </a:endParaRPr>
          </a:p>
          <a:p>
            <a:pPr marL="0" indent="0">
              <a:lnSpc>
                <a:spcPct val="100000"/>
              </a:lnSpc>
              <a:spcBef>
                <a:spcPts val="0"/>
              </a:spcBef>
              <a:buFontTx/>
              <a:buNone/>
            </a:pPr>
            <a:endParaRPr lang="en-US" sz="2600" dirty="0" smtClean="0">
              <a:latin typeface="Kayak Sans Light" charset="0"/>
              <a:ea typeface="Kayak Sans Light" charset="0"/>
              <a:cs typeface="Kayak Sans Light" charset="0"/>
            </a:endParaRPr>
          </a:p>
          <a:p>
            <a:pPr marL="0" indent="0">
              <a:lnSpc>
                <a:spcPct val="100000"/>
              </a:lnSpc>
              <a:spcBef>
                <a:spcPts val="0"/>
              </a:spcBef>
              <a:buFontTx/>
              <a:buNone/>
            </a:pPr>
            <a:endParaRPr lang="en-US" sz="2600" dirty="0" smtClean="0">
              <a:latin typeface="Kayak Sans Light" charset="0"/>
              <a:ea typeface="Kayak Sans Light" charset="0"/>
              <a:cs typeface="Kayak Sans Light" charset="0"/>
            </a:endParaRPr>
          </a:p>
          <a:p>
            <a:pPr marL="0" indent="0">
              <a:lnSpc>
                <a:spcPct val="100000"/>
              </a:lnSpc>
              <a:spcBef>
                <a:spcPts val="0"/>
              </a:spcBef>
              <a:buFontTx/>
              <a:buNone/>
            </a:pPr>
            <a:endParaRPr lang="en-US" sz="2600" dirty="0">
              <a:latin typeface="Kayak Sans Light" charset="0"/>
              <a:ea typeface="Kayak Sans Light" charset="0"/>
              <a:cs typeface="Kayak Sans Light" charset="0"/>
            </a:endParaRPr>
          </a:p>
        </p:txBody>
      </p:sp>
    </p:spTree>
    <p:extLst>
      <p:ext uri="{BB962C8B-B14F-4D97-AF65-F5344CB8AC3E}">
        <p14:creationId xmlns:p14="http://schemas.microsoft.com/office/powerpoint/2010/main" val="72697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l="10407" r="6775"/>
          <a:stretch/>
        </p:blipFill>
        <p:spPr>
          <a:xfrm>
            <a:off x="0" y="-1"/>
            <a:ext cx="12192000" cy="9814241"/>
          </a:xfrm>
          <a:prstGeom prst="rect">
            <a:avLst/>
          </a:prstGeom>
        </p:spPr>
      </p:pic>
      <p:sp>
        <p:nvSpPr>
          <p:cNvPr id="4" name="Content Placeholder 3"/>
          <p:cNvSpPr>
            <a:spLocks noGrp="1"/>
          </p:cNvSpPr>
          <p:nvPr>
            <p:ph sz="half" idx="1"/>
          </p:nvPr>
        </p:nvSpPr>
        <p:spPr>
          <a:xfrm>
            <a:off x="768350" y="383029"/>
            <a:ext cx="4362450" cy="1184275"/>
          </a:xfrm>
          <a:solidFill>
            <a:schemeClr val="tx1">
              <a:lumMod val="75000"/>
              <a:lumOff val="25000"/>
              <a:alpha val="85000"/>
            </a:schemeClr>
          </a:solidFill>
          <a:effectLst>
            <a:softEdge rad="12700"/>
          </a:effectLst>
        </p:spPr>
        <p:style>
          <a:lnRef idx="2">
            <a:schemeClr val="accent2"/>
          </a:lnRef>
          <a:fillRef idx="1">
            <a:schemeClr val="lt1"/>
          </a:fillRef>
          <a:effectRef idx="0">
            <a:schemeClr val="accent2"/>
          </a:effectRef>
          <a:fontRef idx="minor">
            <a:schemeClr val="dk1"/>
          </a:fontRef>
        </p:style>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solidFill>
                  <a:schemeClr val="bg1"/>
                </a:solidFill>
                <a:latin typeface="Kayak Sans Light" charset="0"/>
                <a:ea typeface="Kayak Sans Light" charset="0"/>
                <a:cs typeface="Kayak Sans Light" charset="0"/>
              </a:rPr>
              <a:t>How does my heart rate change when I laugh?</a:t>
            </a:r>
            <a:endParaRPr lang="en-US" dirty="0">
              <a:solidFill>
                <a:schemeClr val="bg1"/>
              </a:solidFill>
              <a:latin typeface="Kayak Sans Light" charset="0"/>
              <a:ea typeface="Kayak Sans Light" charset="0"/>
              <a:cs typeface="Kayak Sans Light" charset="0"/>
            </a:endParaRPr>
          </a:p>
        </p:txBody>
      </p:sp>
      <p:sp>
        <p:nvSpPr>
          <p:cNvPr id="5" name="Content Placeholder 4"/>
          <p:cNvSpPr>
            <a:spLocks noGrp="1"/>
          </p:cNvSpPr>
          <p:nvPr>
            <p:ph sz="half" idx="2"/>
          </p:nvPr>
        </p:nvSpPr>
        <p:spPr>
          <a:xfrm>
            <a:off x="6096000" y="1790791"/>
            <a:ext cx="4933950" cy="1184275"/>
          </a:xfrm>
          <a:solidFill>
            <a:schemeClr val="tx1">
              <a:lumMod val="75000"/>
              <a:lumOff val="25000"/>
              <a:alpha val="85000"/>
            </a:schemeClr>
          </a:solidFill>
          <a:effectLst>
            <a:softEdge rad="12700"/>
          </a:effectLst>
        </p:spPr>
        <p:style>
          <a:lnRef idx="2">
            <a:schemeClr val="accent2"/>
          </a:lnRef>
          <a:fillRef idx="1">
            <a:schemeClr val="lt1"/>
          </a:fillRef>
          <a:effectRef idx="0">
            <a:schemeClr val="accent2"/>
          </a:effectRef>
          <a:fontRef idx="minor">
            <a:schemeClr val="dk1"/>
          </a:fontRef>
        </p:style>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solidFill>
                  <a:schemeClr val="bg1"/>
                </a:solidFill>
                <a:latin typeface="Kayak Sans Light" charset="0"/>
                <a:ea typeface="Kayak Sans Light" charset="0"/>
                <a:cs typeface="Kayak Sans Light" charset="0"/>
              </a:rPr>
              <a:t>How does my heart rate change when I do the Carlton?</a:t>
            </a:r>
            <a:endParaRPr lang="en-US" dirty="0">
              <a:solidFill>
                <a:schemeClr val="bg1"/>
              </a:solidFill>
              <a:latin typeface="Kayak Sans Light" charset="0"/>
              <a:ea typeface="Kayak Sans Light" charset="0"/>
              <a:cs typeface="Kayak Sans Light" charset="0"/>
            </a:endParaRPr>
          </a:p>
        </p:txBody>
      </p:sp>
      <p:sp>
        <p:nvSpPr>
          <p:cNvPr id="6" name="Content Placeholder 4"/>
          <p:cNvSpPr txBox="1">
            <a:spLocks/>
          </p:cNvSpPr>
          <p:nvPr/>
        </p:nvSpPr>
        <p:spPr>
          <a:xfrm>
            <a:off x="7258050" y="3134610"/>
            <a:ext cx="4933950" cy="1184275"/>
          </a:xfrm>
          <a:prstGeom prst="rect">
            <a:avLst/>
          </a:prstGeom>
          <a:solidFill>
            <a:schemeClr val="tx1">
              <a:lumMod val="75000"/>
              <a:lumOff val="25000"/>
              <a:alpha val="85000"/>
            </a:schemeClr>
          </a:solidFill>
          <a:effectLst>
            <a:softEdge rad="12700"/>
          </a:effectLst>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00000"/>
              </a:lnSpc>
              <a:spcBef>
                <a:spcPts val="0"/>
              </a:spcBef>
              <a:buFontTx/>
              <a:buNone/>
            </a:pPr>
            <a:r>
              <a:rPr lang="en-US" dirty="0" smtClean="0">
                <a:solidFill>
                  <a:schemeClr val="bg1"/>
                </a:solidFill>
                <a:latin typeface="Kayak Sans Light" charset="0"/>
                <a:ea typeface="Kayak Sans Light" charset="0"/>
                <a:cs typeface="Kayak Sans Light" charset="0"/>
              </a:rPr>
              <a:t>What increases the heart rate more: galloping or chilling?</a:t>
            </a:r>
            <a:endParaRPr lang="en-US" dirty="0">
              <a:solidFill>
                <a:schemeClr val="bg1"/>
              </a:solidFill>
              <a:latin typeface="Kayak Sans Light" charset="0"/>
              <a:ea typeface="Kayak Sans Light" charset="0"/>
              <a:cs typeface="Kayak Sans Light" charset="0"/>
            </a:endParaRPr>
          </a:p>
        </p:txBody>
      </p:sp>
      <p:sp>
        <p:nvSpPr>
          <p:cNvPr id="7" name="Content Placeholder 4"/>
          <p:cNvSpPr txBox="1">
            <a:spLocks/>
          </p:cNvSpPr>
          <p:nvPr/>
        </p:nvSpPr>
        <p:spPr>
          <a:xfrm>
            <a:off x="6096000" y="4538468"/>
            <a:ext cx="4933950" cy="1184275"/>
          </a:xfrm>
          <a:prstGeom prst="rect">
            <a:avLst/>
          </a:prstGeom>
          <a:solidFill>
            <a:schemeClr val="tx1">
              <a:lumMod val="75000"/>
              <a:lumOff val="25000"/>
              <a:alpha val="85000"/>
            </a:schemeClr>
          </a:solidFill>
          <a:effectLst>
            <a:softEdge rad="12700"/>
          </a:effectLst>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00000"/>
              </a:lnSpc>
              <a:spcBef>
                <a:spcPts val="0"/>
              </a:spcBef>
              <a:buFontTx/>
              <a:buNone/>
            </a:pPr>
            <a:r>
              <a:rPr lang="en-US" dirty="0" smtClean="0">
                <a:solidFill>
                  <a:schemeClr val="bg1"/>
                </a:solidFill>
                <a:latin typeface="Kayak Sans Light" charset="0"/>
                <a:ea typeface="Kayak Sans Light" charset="0"/>
                <a:cs typeface="Kayak Sans Light" charset="0"/>
              </a:rPr>
              <a:t>What happens to her heart rate when she gets scared?</a:t>
            </a:r>
            <a:endParaRPr lang="en-US" dirty="0">
              <a:solidFill>
                <a:schemeClr val="bg1"/>
              </a:solidFill>
              <a:latin typeface="Kayak Sans Light" charset="0"/>
              <a:ea typeface="Kayak Sans Light" charset="0"/>
              <a:cs typeface="Kayak Sans Light" charset="0"/>
            </a:endParaRPr>
          </a:p>
        </p:txBody>
      </p:sp>
      <p:sp>
        <p:nvSpPr>
          <p:cNvPr id="9" name="Content Placeholder 4"/>
          <p:cNvSpPr txBox="1">
            <a:spLocks/>
          </p:cNvSpPr>
          <p:nvPr/>
        </p:nvSpPr>
        <p:spPr>
          <a:xfrm>
            <a:off x="7258050" y="383029"/>
            <a:ext cx="4933950" cy="1184275"/>
          </a:xfrm>
          <a:prstGeom prst="rect">
            <a:avLst/>
          </a:prstGeom>
          <a:solidFill>
            <a:schemeClr val="tx1">
              <a:lumMod val="75000"/>
              <a:lumOff val="25000"/>
              <a:alpha val="85000"/>
            </a:schemeClr>
          </a:solidFill>
          <a:effectLst>
            <a:softEdge rad="12700"/>
          </a:effectLst>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nSpc>
                <a:spcPct val="100000"/>
              </a:lnSpc>
              <a:spcBef>
                <a:spcPts val="0"/>
              </a:spcBef>
              <a:buFontTx/>
              <a:buNone/>
            </a:pPr>
            <a:r>
              <a:rPr lang="en-US" dirty="0" smtClean="0">
                <a:solidFill>
                  <a:schemeClr val="bg1"/>
                </a:solidFill>
                <a:latin typeface="Kayak Sans Light" charset="0"/>
                <a:ea typeface="Kayak Sans Light" charset="0"/>
                <a:cs typeface="Kayak Sans Light" charset="0"/>
              </a:rPr>
              <a:t>How does my heart rate change when I do the </a:t>
            </a:r>
            <a:r>
              <a:rPr lang="en-US" dirty="0" err="1" smtClean="0">
                <a:solidFill>
                  <a:schemeClr val="bg1"/>
                </a:solidFill>
                <a:latin typeface="Kayak Sans Light" charset="0"/>
                <a:ea typeface="Kayak Sans Light" charset="0"/>
                <a:cs typeface="Kayak Sans Light" charset="0"/>
              </a:rPr>
              <a:t>Nae</a:t>
            </a:r>
            <a:r>
              <a:rPr lang="en-US" dirty="0" smtClean="0">
                <a:solidFill>
                  <a:schemeClr val="bg1"/>
                </a:solidFill>
                <a:latin typeface="Kayak Sans Light" charset="0"/>
                <a:ea typeface="Kayak Sans Light" charset="0"/>
                <a:cs typeface="Kayak Sans Light" charset="0"/>
              </a:rPr>
              <a:t> </a:t>
            </a:r>
            <a:r>
              <a:rPr lang="en-US" dirty="0" err="1" smtClean="0">
                <a:solidFill>
                  <a:schemeClr val="bg1"/>
                </a:solidFill>
                <a:latin typeface="Kayak Sans Light" charset="0"/>
                <a:ea typeface="Kayak Sans Light" charset="0"/>
                <a:cs typeface="Kayak Sans Light" charset="0"/>
              </a:rPr>
              <a:t>Nae</a:t>
            </a:r>
            <a:r>
              <a:rPr lang="en-US" dirty="0" smtClean="0">
                <a:solidFill>
                  <a:schemeClr val="bg1"/>
                </a:solidFill>
                <a:latin typeface="Kayak Sans Light" charset="0"/>
                <a:ea typeface="Kayak Sans Light" charset="0"/>
                <a:cs typeface="Kayak Sans Light" charset="0"/>
              </a:rPr>
              <a:t>?</a:t>
            </a:r>
            <a:endParaRPr lang="en-US" dirty="0">
              <a:solidFill>
                <a:schemeClr val="bg1"/>
              </a:solidFill>
              <a:latin typeface="Kayak Sans Light" charset="0"/>
              <a:ea typeface="Kayak Sans Light" charset="0"/>
              <a:cs typeface="Kayak Sans Light" charset="0"/>
            </a:endParaRPr>
          </a:p>
        </p:txBody>
      </p:sp>
    </p:spTree>
    <p:extLst>
      <p:ext uri="{BB962C8B-B14F-4D97-AF65-F5344CB8AC3E}">
        <p14:creationId xmlns:p14="http://schemas.microsoft.com/office/powerpoint/2010/main" val="4404363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solidFill>
                <a:latin typeface="Kayak Sans" charset="0"/>
                <a:ea typeface="Kayak Sans" charset="0"/>
                <a:cs typeface="Kayak Sans" charset="0"/>
              </a:rPr>
              <a:t>Data Collection &amp; Case Studies </a:t>
            </a:r>
            <a:endParaRPr lang="en-US" dirty="0">
              <a:solidFill>
                <a:schemeClr val="bg1"/>
              </a:solidFill>
              <a:latin typeface="Kayak Sans" charset="0"/>
              <a:ea typeface="Kayak Sans" charset="0"/>
              <a:cs typeface="Kayak Sans" charset="0"/>
            </a:endParaRPr>
          </a:p>
        </p:txBody>
      </p:sp>
      <p:sp>
        <p:nvSpPr>
          <p:cNvPr id="7" name="Content Placeholder 6"/>
          <p:cNvSpPr>
            <a:spLocks noGrp="1"/>
          </p:cNvSpPr>
          <p:nvPr>
            <p:ph sz="half" idx="1"/>
          </p:nvPr>
        </p:nvSpPr>
        <p:spPr/>
        <p:txBody>
          <a:bodyPr/>
          <a:lstStyle/>
          <a:p>
            <a:pPr marL="0" indent="0">
              <a:lnSpc>
                <a:spcPct val="100000"/>
              </a:lnSpc>
              <a:spcBef>
                <a:spcPts val="0"/>
              </a:spcBef>
              <a:buNone/>
              <a:defRPr/>
            </a:pPr>
            <a:r>
              <a:rPr lang="en-US" dirty="0">
                <a:solidFill>
                  <a:schemeClr val="bg1"/>
                </a:solidFill>
                <a:latin typeface="Kayak Sans Light" charset="0"/>
                <a:ea typeface="Kayak Sans Light" charset="0"/>
                <a:cs typeface="Kayak Sans Light" charset="0"/>
              </a:rPr>
              <a:t>Year 1 and Year 2 Case </a:t>
            </a:r>
            <a:r>
              <a:rPr lang="en-US" dirty="0" smtClean="0">
                <a:solidFill>
                  <a:schemeClr val="bg1"/>
                </a:solidFill>
                <a:latin typeface="Kayak Sans Light" charset="0"/>
                <a:ea typeface="Kayak Sans Light" charset="0"/>
                <a:cs typeface="Kayak Sans Light" charset="0"/>
              </a:rPr>
              <a:t>Structure</a:t>
            </a:r>
            <a:endParaRPr lang="en-US" dirty="0">
              <a:solidFill>
                <a:schemeClr val="bg1"/>
              </a:solidFill>
              <a:latin typeface="Kayak Sans Light" charset="0"/>
              <a:ea typeface="Kayak Sans Light" charset="0"/>
              <a:cs typeface="Kayak Sans Light" charset="0"/>
            </a:endParaRPr>
          </a:p>
          <a:p>
            <a:pPr marL="0" lvl="0" indent="0">
              <a:lnSpc>
                <a:spcPct val="100000"/>
              </a:lnSpc>
              <a:spcBef>
                <a:spcPts val="0"/>
              </a:spcBef>
              <a:buNone/>
              <a:defRPr/>
            </a:pPr>
            <a:endParaRPr lang="en-US" dirty="0" smtClean="0">
              <a:solidFill>
                <a:schemeClr val="bg1"/>
              </a:solidFill>
              <a:latin typeface="Kayak Sans Light" charset="0"/>
              <a:ea typeface="Kayak Sans Light" charset="0"/>
              <a:cs typeface="Kayak Sans Light" charset="0"/>
            </a:endParaRPr>
          </a:p>
          <a:p>
            <a:pPr marL="0" lvl="0" indent="0">
              <a:lnSpc>
                <a:spcPct val="100000"/>
              </a:lnSpc>
              <a:spcBef>
                <a:spcPts val="0"/>
              </a:spcBef>
              <a:buNone/>
              <a:defRPr/>
            </a:pPr>
            <a:r>
              <a:rPr lang="en-US" dirty="0" smtClean="0">
                <a:solidFill>
                  <a:schemeClr val="bg1"/>
                </a:solidFill>
                <a:latin typeface="Kayak Sans Light" charset="0"/>
                <a:ea typeface="Kayak Sans Light" charset="0"/>
                <a:cs typeface="Kayak Sans Light" charset="0"/>
              </a:rPr>
              <a:t>Three 1</a:t>
            </a:r>
            <a:r>
              <a:rPr lang="en-US" baseline="30000" dirty="0" smtClean="0">
                <a:solidFill>
                  <a:schemeClr val="bg1"/>
                </a:solidFill>
                <a:latin typeface="Kayak Sans Light" charset="0"/>
                <a:ea typeface="Kayak Sans Light" charset="0"/>
                <a:cs typeface="Kayak Sans Light" charset="0"/>
              </a:rPr>
              <a:t>st</a:t>
            </a:r>
            <a:r>
              <a:rPr lang="en-US" dirty="0" smtClean="0">
                <a:solidFill>
                  <a:schemeClr val="bg1"/>
                </a:solidFill>
                <a:latin typeface="Kayak Sans Light" charset="0"/>
                <a:ea typeface="Kayak Sans Light" charset="0"/>
                <a:cs typeface="Kayak Sans Light" charset="0"/>
              </a:rPr>
              <a:t> Grade Groups</a:t>
            </a:r>
          </a:p>
          <a:p>
            <a:pPr marL="0" lvl="0" indent="0">
              <a:lnSpc>
                <a:spcPct val="100000"/>
              </a:lnSpc>
              <a:spcBef>
                <a:spcPts val="0"/>
              </a:spcBef>
              <a:buNone/>
              <a:defRPr/>
            </a:pPr>
            <a:r>
              <a:rPr lang="en-US" dirty="0" smtClean="0">
                <a:solidFill>
                  <a:schemeClr val="bg1"/>
                </a:solidFill>
                <a:latin typeface="Kayak Sans Light" charset="0"/>
                <a:ea typeface="Kayak Sans Light" charset="0"/>
                <a:cs typeface="Kayak Sans Light" charset="0"/>
              </a:rPr>
              <a:t>Two 4</a:t>
            </a:r>
            <a:r>
              <a:rPr lang="en-US" baseline="30000" dirty="0" smtClean="0">
                <a:solidFill>
                  <a:schemeClr val="bg1"/>
                </a:solidFill>
                <a:latin typeface="Kayak Sans Light" charset="0"/>
                <a:ea typeface="Kayak Sans Light" charset="0"/>
                <a:cs typeface="Kayak Sans Light" charset="0"/>
              </a:rPr>
              <a:t>th</a:t>
            </a:r>
            <a:r>
              <a:rPr lang="en-US" dirty="0" smtClean="0">
                <a:solidFill>
                  <a:schemeClr val="bg1"/>
                </a:solidFill>
                <a:latin typeface="Kayak Sans Light" charset="0"/>
                <a:ea typeface="Kayak Sans Light" charset="0"/>
                <a:cs typeface="Kayak Sans Light" charset="0"/>
              </a:rPr>
              <a:t> Grade Groups</a:t>
            </a:r>
          </a:p>
          <a:p>
            <a:pPr marL="0" lvl="0" indent="0">
              <a:lnSpc>
                <a:spcPct val="100000"/>
              </a:lnSpc>
              <a:spcBef>
                <a:spcPts val="0"/>
              </a:spcBef>
              <a:buNone/>
              <a:defRPr/>
            </a:pPr>
            <a:endParaRPr lang="en-US" dirty="0" smtClean="0">
              <a:solidFill>
                <a:schemeClr val="bg1"/>
              </a:solidFill>
              <a:latin typeface="Kayak Sans Light" charset="0"/>
              <a:ea typeface="Kayak Sans Light" charset="0"/>
              <a:cs typeface="Kayak Sans Light" charset="0"/>
            </a:endParaRPr>
          </a:p>
          <a:p>
            <a:pPr marL="0" lvl="0" indent="0">
              <a:lnSpc>
                <a:spcPct val="100000"/>
              </a:lnSpc>
              <a:spcBef>
                <a:spcPts val="0"/>
              </a:spcBef>
              <a:buNone/>
              <a:defRPr/>
            </a:pPr>
            <a:r>
              <a:rPr lang="en-US" dirty="0" smtClean="0">
                <a:solidFill>
                  <a:schemeClr val="bg1"/>
                </a:solidFill>
                <a:latin typeface="Kayak Sans Light" charset="0"/>
                <a:ea typeface="Kayak Sans Light" charset="0"/>
                <a:cs typeface="Kayak Sans Light" charset="0"/>
              </a:rPr>
              <a:t>4 </a:t>
            </a:r>
            <a:r>
              <a:rPr lang="mr-IN" dirty="0" smtClean="0">
                <a:solidFill>
                  <a:schemeClr val="bg1"/>
                </a:solidFill>
                <a:latin typeface="Kayak Sans Light" charset="0"/>
                <a:ea typeface="Kayak Sans Light" charset="0"/>
                <a:cs typeface="Kayak Sans Light" charset="0"/>
              </a:rPr>
              <a:t>–</a:t>
            </a:r>
            <a:r>
              <a:rPr lang="en-US" dirty="0" smtClean="0">
                <a:solidFill>
                  <a:schemeClr val="bg1"/>
                </a:solidFill>
                <a:latin typeface="Kayak Sans Light" charset="0"/>
                <a:ea typeface="Kayak Sans Light" charset="0"/>
                <a:cs typeface="Kayak Sans Light" charset="0"/>
              </a:rPr>
              <a:t> 7 kids per group</a:t>
            </a:r>
            <a:endParaRPr lang="en-US" dirty="0">
              <a:solidFill>
                <a:schemeClr val="bg1"/>
              </a:solidFill>
              <a:latin typeface="Kayak Sans Light" charset="0"/>
              <a:ea typeface="Kayak Sans Light" charset="0"/>
              <a:cs typeface="Kayak Sans Light" charset="0"/>
            </a:endParaRPr>
          </a:p>
          <a:p>
            <a:pPr marL="0" lvl="0" indent="0">
              <a:lnSpc>
                <a:spcPct val="100000"/>
              </a:lnSpc>
              <a:spcBef>
                <a:spcPts val="0"/>
              </a:spcBef>
              <a:buNone/>
              <a:defRPr/>
            </a:pPr>
            <a:endParaRPr lang="en-US" dirty="0" smtClean="0"/>
          </a:p>
          <a:p>
            <a:pPr marL="0" lvl="0" indent="0">
              <a:lnSpc>
                <a:spcPct val="100000"/>
              </a:lnSpc>
              <a:spcBef>
                <a:spcPts val="0"/>
              </a:spcBef>
              <a:buNone/>
              <a:defRPr/>
            </a:pPr>
            <a:endParaRPr lang="en-US" dirty="0" smtClean="0">
              <a:solidFill>
                <a:schemeClr val="bg1"/>
              </a:solidFill>
              <a:latin typeface="Kayak Sans Light" charset="0"/>
              <a:ea typeface="Kayak Sans Light" charset="0"/>
              <a:cs typeface="Kayak Sans Light" charset="0"/>
            </a:endParaRPr>
          </a:p>
        </p:txBody>
      </p:sp>
      <p:sp>
        <p:nvSpPr>
          <p:cNvPr id="3" name="Rectangle 2"/>
          <p:cNvSpPr/>
          <p:nvPr/>
        </p:nvSpPr>
        <p:spPr>
          <a:xfrm>
            <a:off x="7362496" y="1308538"/>
            <a:ext cx="3991303" cy="2364828"/>
          </a:xfrm>
          <a:prstGeom prst="rect">
            <a:avLst/>
          </a:prstGeom>
          <a:noFill/>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nvGrpSpPr>
          <p:cNvPr id="16" name="Group 15"/>
          <p:cNvGrpSpPr/>
          <p:nvPr/>
        </p:nvGrpSpPr>
        <p:grpSpPr>
          <a:xfrm>
            <a:off x="7478192" y="1422674"/>
            <a:ext cx="3815256" cy="2124568"/>
            <a:chOff x="6969675" y="1690688"/>
            <a:chExt cx="3887512" cy="2081048"/>
          </a:xfrm>
        </p:grpSpPr>
        <p:sp>
          <p:nvSpPr>
            <p:cNvPr id="9" name="Oval 8"/>
            <p:cNvSpPr/>
            <p:nvPr/>
          </p:nvSpPr>
          <p:spPr>
            <a:xfrm>
              <a:off x="6969675" y="1690688"/>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1</a:t>
              </a:r>
              <a:r>
                <a:rPr lang="en-US" baseline="30000" dirty="0" smtClean="0">
                  <a:latin typeface="Kayak Sans" charset="0"/>
                  <a:ea typeface="Kayak Sans" charset="0"/>
                  <a:cs typeface="Kayak Sans" charset="0"/>
                </a:rPr>
                <a:t>st</a:t>
              </a:r>
              <a:r>
                <a:rPr lang="en-US" dirty="0" smtClean="0">
                  <a:latin typeface="Kayak Sans" charset="0"/>
                  <a:ea typeface="Kayak Sans" charset="0"/>
                  <a:cs typeface="Kayak Sans" charset="0"/>
                </a:rPr>
                <a:t> Grade</a:t>
              </a:r>
              <a:endParaRPr lang="en-US" dirty="0">
                <a:latin typeface="Kayak Sans" charset="0"/>
                <a:ea typeface="Kayak Sans" charset="0"/>
                <a:cs typeface="Kayak Sans" charset="0"/>
              </a:endParaRPr>
            </a:p>
          </p:txBody>
        </p:sp>
        <p:sp>
          <p:nvSpPr>
            <p:cNvPr id="10" name="Oval 9"/>
            <p:cNvSpPr/>
            <p:nvPr/>
          </p:nvSpPr>
          <p:spPr>
            <a:xfrm>
              <a:off x="7645620" y="2731212"/>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1</a:t>
              </a:r>
              <a:r>
                <a:rPr lang="en-US" baseline="30000" dirty="0" smtClean="0">
                  <a:latin typeface="Kayak Sans" charset="0"/>
                  <a:ea typeface="Kayak Sans" charset="0"/>
                  <a:cs typeface="Kayak Sans" charset="0"/>
                </a:rPr>
                <a:t>st</a:t>
              </a:r>
              <a:r>
                <a:rPr lang="en-US" dirty="0" smtClean="0">
                  <a:latin typeface="Kayak Sans" charset="0"/>
                  <a:ea typeface="Kayak Sans" charset="0"/>
                  <a:cs typeface="Kayak Sans" charset="0"/>
                </a:rPr>
                <a:t> Grade</a:t>
              </a:r>
              <a:endParaRPr lang="en-US" dirty="0">
                <a:latin typeface="Kayak Sans" charset="0"/>
                <a:ea typeface="Kayak Sans" charset="0"/>
                <a:cs typeface="Kayak Sans" charset="0"/>
              </a:endParaRPr>
            </a:p>
          </p:txBody>
        </p:sp>
        <p:sp>
          <p:nvSpPr>
            <p:cNvPr id="11" name="Oval 10"/>
            <p:cNvSpPr/>
            <p:nvPr/>
          </p:nvSpPr>
          <p:spPr>
            <a:xfrm>
              <a:off x="8290693" y="1690688"/>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latin typeface="Kayak Sans" charset="0"/>
                  <a:ea typeface="Kayak Sans" charset="0"/>
                  <a:cs typeface="Kayak Sans" charset="0"/>
                </a:rPr>
                <a:t>1</a:t>
              </a:r>
              <a:r>
                <a:rPr lang="en-US" baseline="30000" smtClean="0">
                  <a:latin typeface="Kayak Sans" charset="0"/>
                  <a:ea typeface="Kayak Sans" charset="0"/>
                  <a:cs typeface="Kayak Sans" charset="0"/>
                </a:rPr>
                <a:t>st</a:t>
              </a:r>
              <a:r>
                <a:rPr lang="en-US" smtClean="0">
                  <a:latin typeface="Kayak Sans" charset="0"/>
                  <a:ea typeface="Kayak Sans" charset="0"/>
                  <a:cs typeface="Kayak Sans" charset="0"/>
                </a:rPr>
                <a:t> Grade</a:t>
              </a:r>
              <a:endParaRPr lang="en-US">
                <a:latin typeface="Kayak Sans" charset="0"/>
                <a:ea typeface="Kayak Sans" charset="0"/>
                <a:cs typeface="Kayak Sans" charset="0"/>
              </a:endParaRPr>
            </a:p>
          </p:txBody>
        </p:sp>
        <p:sp>
          <p:nvSpPr>
            <p:cNvPr id="12" name="Oval 11"/>
            <p:cNvSpPr/>
            <p:nvPr/>
          </p:nvSpPr>
          <p:spPr>
            <a:xfrm>
              <a:off x="8966638" y="2731212"/>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4th Grade</a:t>
              </a:r>
              <a:endParaRPr lang="en-US" dirty="0">
                <a:latin typeface="Kayak Sans" charset="0"/>
                <a:ea typeface="Kayak Sans" charset="0"/>
                <a:cs typeface="Kayak Sans" charset="0"/>
              </a:endParaRPr>
            </a:p>
          </p:txBody>
        </p:sp>
        <p:sp>
          <p:nvSpPr>
            <p:cNvPr id="13" name="Oval 12"/>
            <p:cNvSpPr/>
            <p:nvPr/>
          </p:nvSpPr>
          <p:spPr>
            <a:xfrm>
              <a:off x="9611711" y="1690688"/>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4th Grade</a:t>
              </a:r>
              <a:endParaRPr lang="en-US" dirty="0">
                <a:latin typeface="Kayak Sans" charset="0"/>
                <a:ea typeface="Kayak Sans" charset="0"/>
                <a:cs typeface="Kayak Sans" charset="0"/>
              </a:endParaRPr>
            </a:p>
          </p:txBody>
        </p:sp>
      </p:grpSp>
      <p:grpSp>
        <p:nvGrpSpPr>
          <p:cNvPr id="14" name="Group 13"/>
          <p:cNvGrpSpPr/>
          <p:nvPr/>
        </p:nvGrpSpPr>
        <p:grpSpPr>
          <a:xfrm>
            <a:off x="7450519" y="3799490"/>
            <a:ext cx="3815256" cy="2124568"/>
            <a:chOff x="6969675" y="1690688"/>
            <a:chExt cx="3887512" cy="2081048"/>
          </a:xfrm>
        </p:grpSpPr>
        <p:sp>
          <p:nvSpPr>
            <p:cNvPr id="15" name="Oval 14"/>
            <p:cNvSpPr/>
            <p:nvPr/>
          </p:nvSpPr>
          <p:spPr>
            <a:xfrm>
              <a:off x="6969675" y="1690688"/>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1</a:t>
              </a:r>
              <a:r>
                <a:rPr lang="en-US" baseline="30000" dirty="0" smtClean="0">
                  <a:latin typeface="Kayak Sans" charset="0"/>
                  <a:ea typeface="Kayak Sans" charset="0"/>
                  <a:cs typeface="Kayak Sans" charset="0"/>
                </a:rPr>
                <a:t>st</a:t>
              </a:r>
              <a:r>
                <a:rPr lang="en-US" dirty="0" smtClean="0">
                  <a:latin typeface="Kayak Sans" charset="0"/>
                  <a:ea typeface="Kayak Sans" charset="0"/>
                  <a:cs typeface="Kayak Sans" charset="0"/>
                </a:rPr>
                <a:t> Grade</a:t>
              </a:r>
              <a:endParaRPr lang="en-US" dirty="0">
                <a:latin typeface="Kayak Sans" charset="0"/>
                <a:ea typeface="Kayak Sans" charset="0"/>
                <a:cs typeface="Kayak Sans" charset="0"/>
              </a:endParaRPr>
            </a:p>
          </p:txBody>
        </p:sp>
        <p:sp>
          <p:nvSpPr>
            <p:cNvPr id="17" name="Oval 16"/>
            <p:cNvSpPr/>
            <p:nvPr/>
          </p:nvSpPr>
          <p:spPr>
            <a:xfrm>
              <a:off x="7645620" y="2731212"/>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1</a:t>
              </a:r>
              <a:r>
                <a:rPr lang="en-US" baseline="30000" dirty="0" smtClean="0">
                  <a:latin typeface="Kayak Sans" charset="0"/>
                  <a:ea typeface="Kayak Sans" charset="0"/>
                  <a:cs typeface="Kayak Sans" charset="0"/>
                </a:rPr>
                <a:t>st</a:t>
              </a:r>
              <a:r>
                <a:rPr lang="en-US" dirty="0" smtClean="0">
                  <a:latin typeface="Kayak Sans" charset="0"/>
                  <a:ea typeface="Kayak Sans" charset="0"/>
                  <a:cs typeface="Kayak Sans" charset="0"/>
                </a:rPr>
                <a:t> Grade</a:t>
              </a:r>
              <a:endParaRPr lang="en-US" dirty="0">
                <a:latin typeface="Kayak Sans" charset="0"/>
                <a:ea typeface="Kayak Sans" charset="0"/>
                <a:cs typeface="Kayak Sans" charset="0"/>
              </a:endParaRPr>
            </a:p>
          </p:txBody>
        </p:sp>
        <p:sp>
          <p:nvSpPr>
            <p:cNvPr id="18" name="Oval 17"/>
            <p:cNvSpPr/>
            <p:nvPr/>
          </p:nvSpPr>
          <p:spPr>
            <a:xfrm>
              <a:off x="8290693" y="1690688"/>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latin typeface="Kayak Sans" charset="0"/>
                  <a:ea typeface="Kayak Sans" charset="0"/>
                  <a:cs typeface="Kayak Sans" charset="0"/>
                </a:rPr>
                <a:t>1</a:t>
              </a:r>
              <a:r>
                <a:rPr lang="en-US" baseline="30000" smtClean="0">
                  <a:latin typeface="Kayak Sans" charset="0"/>
                  <a:ea typeface="Kayak Sans" charset="0"/>
                  <a:cs typeface="Kayak Sans" charset="0"/>
                </a:rPr>
                <a:t>st</a:t>
              </a:r>
              <a:r>
                <a:rPr lang="en-US" smtClean="0">
                  <a:latin typeface="Kayak Sans" charset="0"/>
                  <a:ea typeface="Kayak Sans" charset="0"/>
                  <a:cs typeface="Kayak Sans" charset="0"/>
                </a:rPr>
                <a:t> Grade</a:t>
              </a:r>
              <a:endParaRPr lang="en-US">
                <a:latin typeface="Kayak Sans" charset="0"/>
                <a:ea typeface="Kayak Sans" charset="0"/>
                <a:cs typeface="Kayak Sans" charset="0"/>
              </a:endParaRPr>
            </a:p>
          </p:txBody>
        </p:sp>
        <p:sp>
          <p:nvSpPr>
            <p:cNvPr id="19" name="Oval 18"/>
            <p:cNvSpPr/>
            <p:nvPr/>
          </p:nvSpPr>
          <p:spPr>
            <a:xfrm>
              <a:off x="8966638" y="2731212"/>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4th Grade</a:t>
              </a:r>
              <a:endParaRPr lang="en-US" dirty="0">
                <a:latin typeface="Kayak Sans" charset="0"/>
                <a:ea typeface="Kayak Sans" charset="0"/>
                <a:cs typeface="Kayak Sans" charset="0"/>
              </a:endParaRPr>
            </a:p>
          </p:txBody>
        </p:sp>
        <p:sp>
          <p:nvSpPr>
            <p:cNvPr id="20" name="Oval 19"/>
            <p:cNvSpPr/>
            <p:nvPr/>
          </p:nvSpPr>
          <p:spPr>
            <a:xfrm>
              <a:off x="9611711" y="1690688"/>
              <a:ext cx="1245476" cy="1040524"/>
            </a:xfrm>
            <a:prstGeom prst="ellipse">
              <a:avLst/>
            </a:prstGeom>
            <a:solidFill>
              <a:srgbClr val="CB7973"/>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Kayak Sans" charset="0"/>
                  <a:ea typeface="Kayak Sans" charset="0"/>
                  <a:cs typeface="Kayak Sans" charset="0"/>
                </a:rPr>
                <a:t>4th Grade</a:t>
              </a:r>
              <a:endParaRPr lang="en-US" dirty="0">
                <a:latin typeface="Kayak Sans" charset="0"/>
                <a:ea typeface="Kayak Sans" charset="0"/>
                <a:cs typeface="Kayak Sans" charset="0"/>
              </a:endParaRPr>
            </a:p>
          </p:txBody>
        </p:sp>
      </p:grpSp>
      <p:sp>
        <p:nvSpPr>
          <p:cNvPr id="21" name="Rectangle 20"/>
          <p:cNvSpPr/>
          <p:nvPr/>
        </p:nvSpPr>
        <p:spPr>
          <a:xfrm>
            <a:off x="7362496" y="3673366"/>
            <a:ext cx="3991303" cy="2364828"/>
          </a:xfrm>
          <a:prstGeom prst="rect">
            <a:avLst/>
          </a:prstGeom>
          <a:noFill/>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TextBox 3"/>
          <p:cNvSpPr txBox="1"/>
          <p:nvPr/>
        </p:nvSpPr>
        <p:spPr>
          <a:xfrm>
            <a:off x="5975971" y="3016100"/>
            <a:ext cx="1508148" cy="523220"/>
          </a:xfrm>
          <a:prstGeom prst="rect">
            <a:avLst/>
          </a:prstGeom>
          <a:noFill/>
        </p:spPr>
        <p:txBody>
          <a:bodyPr wrap="square" rtlCol="0">
            <a:spAutoFit/>
          </a:bodyPr>
          <a:lstStyle/>
          <a:p>
            <a:r>
              <a:rPr lang="en-US" sz="2800" b="1" dirty="0" smtClean="0">
                <a:solidFill>
                  <a:schemeClr val="bg1"/>
                </a:solidFill>
                <a:latin typeface="Kayak Sans Light" charset="0"/>
                <a:ea typeface="Kayak Sans Light" charset="0"/>
                <a:cs typeface="Kayak Sans Light" charset="0"/>
              </a:rPr>
              <a:t>YEAR  1</a:t>
            </a:r>
            <a:endParaRPr lang="en-US" sz="2800" b="1" dirty="0">
              <a:solidFill>
                <a:schemeClr val="bg1"/>
              </a:solidFill>
              <a:latin typeface="Kayak Sans Light" charset="0"/>
              <a:ea typeface="Kayak Sans Light" charset="0"/>
              <a:cs typeface="Kayak Sans Light" charset="0"/>
            </a:endParaRPr>
          </a:p>
        </p:txBody>
      </p:sp>
      <p:sp>
        <p:nvSpPr>
          <p:cNvPr id="22" name="TextBox 21"/>
          <p:cNvSpPr txBox="1"/>
          <p:nvPr/>
        </p:nvSpPr>
        <p:spPr>
          <a:xfrm>
            <a:off x="5944439" y="5272087"/>
            <a:ext cx="1508148" cy="523220"/>
          </a:xfrm>
          <a:prstGeom prst="rect">
            <a:avLst/>
          </a:prstGeom>
          <a:noFill/>
        </p:spPr>
        <p:txBody>
          <a:bodyPr wrap="square" rtlCol="0">
            <a:spAutoFit/>
          </a:bodyPr>
          <a:lstStyle/>
          <a:p>
            <a:r>
              <a:rPr lang="en-US" sz="2800" b="1" dirty="0" smtClean="0">
                <a:solidFill>
                  <a:schemeClr val="bg1"/>
                </a:solidFill>
                <a:latin typeface="Kayak Sans Light" charset="0"/>
                <a:ea typeface="Kayak Sans Light" charset="0"/>
                <a:cs typeface="Kayak Sans Light" charset="0"/>
              </a:rPr>
              <a:t>YEAR  2</a:t>
            </a:r>
            <a:endParaRPr lang="en-US" sz="2800" b="1" dirty="0">
              <a:solidFill>
                <a:schemeClr val="bg1"/>
              </a:solidFill>
              <a:latin typeface="Kayak Sans Light" charset="0"/>
              <a:ea typeface="Kayak Sans Light" charset="0"/>
              <a:cs typeface="Kayak Sans Light" charset="0"/>
            </a:endParaRPr>
          </a:p>
        </p:txBody>
      </p:sp>
    </p:spTree>
    <p:extLst>
      <p:ext uri="{BB962C8B-B14F-4D97-AF65-F5344CB8AC3E}">
        <p14:creationId xmlns:p14="http://schemas.microsoft.com/office/powerpoint/2010/main" val="13577686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13541" b="22916"/>
          <a:stretch/>
        </p:blipFill>
        <p:spPr>
          <a:xfrm>
            <a:off x="568824" y="985672"/>
            <a:ext cx="3211552" cy="2720898"/>
          </a:xfrm>
          <a:prstGeom prst="rect">
            <a:avLst/>
          </a:prstGeom>
        </p:spPr>
      </p:pic>
      <p:sp>
        <p:nvSpPr>
          <p:cNvPr id="9" name="TextBox 8"/>
          <p:cNvSpPr txBox="1"/>
          <p:nvPr/>
        </p:nvSpPr>
        <p:spPr>
          <a:xfrm>
            <a:off x="3888008" y="985672"/>
            <a:ext cx="2234907" cy="954107"/>
          </a:xfrm>
          <a:prstGeom prst="rect">
            <a:avLst/>
          </a:prstGeom>
          <a:noFill/>
        </p:spPr>
        <p:txBody>
          <a:bodyPr wrap="none" rtlCol="0">
            <a:spAutoFit/>
          </a:bodyPr>
          <a:lstStyle/>
          <a:p>
            <a:r>
              <a:rPr lang="en-US" sz="2800" dirty="0" smtClean="0">
                <a:solidFill>
                  <a:schemeClr val="bg1"/>
                </a:solidFill>
                <a:latin typeface="Kayak Sans Light" charset="0"/>
                <a:ea typeface="Kayak Sans Light" charset="0"/>
                <a:cs typeface="Kayak Sans Light" charset="0"/>
              </a:rPr>
              <a:t>Video Data</a:t>
            </a:r>
          </a:p>
          <a:p>
            <a:r>
              <a:rPr lang="en-US" sz="2800" dirty="0" smtClean="0">
                <a:solidFill>
                  <a:schemeClr val="bg1"/>
                </a:solidFill>
                <a:latin typeface="Kayak Sans Light" charset="0"/>
                <a:ea typeface="Kayak Sans Light" charset="0"/>
                <a:cs typeface="Kayak Sans Light" charset="0"/>
              </a:rPr>
              <a:t>&amp; Photographs</a:t>
            </a: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5693" r="8680"/>
          <a:stretch/>
        </p:blipFill>
        <p:spPr>
          <a:xfrm rot="5400000">
            <a:off x="960198" y="3624588"/>
            <a:ext cx="2428804" cy="3211551"/>
          </a:xfrm>
          <a:prstGeom prst="rect">
            <a:avLst/>
          </a:prstGeom>
        </p:spPr>
      </p:pic>
      <p:sp>
        <p:nvSpPr>
          <p:cNvPr id="14" name="TextBox 13"/>
          <p:cNvSpPr txBox="1"/>
          <p:nvPr/>
        </p:nvSpPr>
        <p:spPr>
          <a:xfrm>
            <a:off x="3888008" y="4020591"/>
            <a:ext cx="2879314" cy="1384995"/>
          </a:xfrm>
          <a:prstGeom prst="rect">
            <a:avLst/>
          </a:prstGeom>
          <a:noFill/>
        </p:spPr>
        <p:txBody>
          <a:bodyPr wrap="square" rtlCol="0">
            <a:spAutoFit/>
          </a:bodyPr>
          <a:lstStyle/>
          <a:p>
            <a:r>
              <a:rPr lang="en-US" sz="2800" dirty="0" smtClean="0">
                <a:solidFill>
                  <a:schemeClr val="bg1"/>
                </a:solidFill>
                <a:latin typeface="Kayak Sans Light" charset="0"/>
                <a:ea typeface="Kayak Sans Light" charset="0"/>
                <a:cs typeface="Kayak Sans Light" charset="0"/>
              </a:rPr>
              <a:t>Facilitator Post Observation Field Notes</a:t>
            </a:r>
            <a:endParaRPr lang="en-US" sz="2800" dirty="0">
              <a:solidFill>
                <a:schemeClr val="bg1"/>
              </a:solidFill>
              <a:latin typeface="Kayak Sans Light" charset="0"/>
              <a:ea typeface="Kayak Sans Light" charset="0"/>
              <a:cs typeface="Kayak Sans Light" charset="0"/>
            </a:endParaRPr>
          </a:p>
        </p:txBody>
      </p:sp>
      <p:pic>
        <p:nvPicPr>
          <p:cNvPr id="2" name="Picture 1"/>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8109" t="5334" r="8109" b="5720"/>
          <a:stretch/>
        </p:blipFill>
        <p:spPr>
          <a:xfrm>
            <a:off x="7929537" y="985672"/>
            <a:ext cx="3773734" cy="2503989"/>
          </a:xfrm>
          <a:prstGeom prst="rect">
            <a:avLst/>
          </a:prstGeom>
        </p:spPr>
      </p:pic>
      <p:sp>
        <p:nvSpPr>
          <p:cNvPr id="10" name="TextBox 9"/>
          <p:cNvSpPr txBox="1"/>
          <p:nvPr/>
        </p:nvSpPr>
        <p:spPr>
          <a:xfrm>
            <a:off x="5005461" y="2877438"/>
            <a:ext cx="2879314" cy="523220"/>
          </a:xfrm>
          <a:prstGeom prst="rect">
            <a:avLst/>
          </a:prstGeom>
          <a:noFill/>
        </p:spPr>
        <p:txBody>
          <a:bodyPr wrap="none" rtlCol="0">
            <a:spAutoFit/>
          </a:bodyPr>
          <a:lstStyle/>
          <a:p>
            <a:pPr algn="r"/>
            <a:r>
              <a:rPr lang="en-US" sz="2800" dirty="0" smtClean="0">
                <a:solidFill>
                  <a:schemeClr val="bg1"/>
                </a:solidFill>
                <a:latin typeface="Kayak Sans Light" charset="0"/>
                <a:ea typeface="Kayak Sans Light" charset="0"/>
                <a:cs typeface="Kayak Sans Light" charset="0"/>
              </a:rPr>
              <a:t>Teacher Interviews</a:t>
            </a:r>
            <a:endParaRPr lang="en-US" sz="2800" dirty="0">
              <a:solidFill>
                <a:schemeClr val="bg1"/>
              </a:solidFill>
              <a:latin typeface="Kayak Sans Light" charset="0"/>
              <a:ea typeface="Kayak Sans Light" charset="0"/>
              <a:cs typeface="Kayak Sans Light" charset="0"/>
            </a:endParaRPr>
          </a:p>
        </p:txBody>
      </p:sp>
      <p:sp>
        <p:nvSpPr>
          <p:cNvPr id="11" name="TextBox 10"/>
          <p:cNvSpPr txBox="1"/>
          <p:nvPr/>
        </p:nvSpPr>
        <p:spPr>
          <a:xfrm>
            <a:off x="5050223" y="5435797"/>
            <a:ext cx="2879314" cy="954107"/>
          </a:xfrm>
          <a:prstGeom prst="rect">
            <a:avLst/>
          </a:prstGeom>
          <a:noFill/>
        </p:spPr>
        <p:txBody>
          <a:bodyPr wrap="square" rtlCol="0">
            <a:spAutoFit/>
          </a:bodyPr>
          <a:lstStyle/>
          <a:p>
            <a:pPr algn="r"/>
            <a:r>
              <a:rPr lang="en-US" sz="2800" dirty="0" smtClean="0">
                <a:solidFill>
                  <a:schemeClr val="bg1"/>
                </a:solidFill>
                <a:latin typeface="Kayak Sans Light" charset="0"/>
                <a:ea typeface="Kayak Sans Light" charset="0"/>
                <a:cs typeface="Kayak Sans Light" charset="0"/>
              </a:rPr>
              <a:t>Inquiry Project Artifacts</a:t>
            </a:r>
            <a:endParaRPr lang="en-US" sz="2800" dirty="0">
              <a:solidFill>
                <a:schemeClr val="bg1"/>
              </a:solidFill>
              <a:latin typeface="Kayak Sans Light" charset="0"/>
              <a:ea typeface="Kayak Sans Light" charset="0"/>
              <a:cs typeface="Kayak Sans Light" charset="0"/>
            </a:endParaRPr>
          </a:p>
        </p:txBody>
      </p:sp>
      <p:pic>
        <p:nvPicPr>
          <p:cNvPr id="16" name="Picture 1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29537" y="3874082"/>
            <a:ext cx="3773734" cy="2515822"/>
          </a:xfrm>
          <a:prstGeom prst="rect">
            <a:avLst/>
          </a:prstGeom>
        </p:spPr>
      </p:pic>
    </p:spTree>
    <p:extLst>
      <p:ext uri="{BB962C8B-B14F-4D97-AF65-F5344CB8AC3E}">
        <p14:creationId xmlns:p14="http://schemas.microsoft.com/office/powerpoint/2010/main" val="20209820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dissolv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dissolve">
                                      <p:cBhvr>
                                        <p:cTn id="15" dur="500"/>
                                        <p:tgtEl>
                                          <p:spTgt spid="16"/>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dissolv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dissolve">
                                      <p:cBhvr>
                                        <p:cTn id="23" dur="500"/>
                                        <p:tgtEl>
                                          <p:spTgt spid="4"/>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dissolv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dissolve">
                                      <p:cBhvr>
                                        <p:cTn id="31" dur="500"/>
                                        <p:tgtEl>
                                          <p:spTgt spid="10"/>
                                        </p:tgtEl>
                                      </p:cBhvr>
                                    </p:animEffect>
                                  </p:childTnLst>
                                </p:cTn>
                              </p:par>
                              <p:par>
                                <p:cTn id="32" presetID="9" presetClass="entr" presetSubtype="0" fill="hold" nodeType="with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dissolve">
                                      <p:cBhvr>
                                        <p:cTn id="3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4" grpId="0"/>
      <p:bldP spid="10"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783771" y="-1063690"/>
            <a:ext cx="12975771" cy="8649462"/>
          </a:xfrm>
          <a:prstGeom prst="rect">
            <a:avLst/>
          </a:prstGeom>
        </p:spPr>
      </p:pic>
      <p:sp>
        <p:nvSpPr>
          <p:cNvPr id="3" name="TextBox 2"/>
          <p:cNvSpPr txBox="1"/>
          <p:nvPr/>
        </p:nvSpPr>
        <p:spPr>
          <a:xfrm>
            <a:off x="4010891" y="2992582"/>
            <a:ext cx="7855527" cy="3046988"/>
          </a:xfrm>
          <a:prstGeom prst="rect">
            <a:avLst/>
          </a:prstGeom>
          <a:solidFill>
            <a:schemeClr val="bg1">
              <a:alpha val="88000"/>
            </a:schemeClr>
          </a:solidFill>
        </p:spPr>
        <p:txBody>
          <a:bodyPr wrap="square" rtlCol="0">
            <a:spAutoFit/>
          </a:bodyPr>
          <a:lstStyle/>
          <a:p>
            <a:pPr>
              <a:defRPr/>
            </a:pPr>
            <a:r>
              <a:rPr lang="en-US" sz="3200" dirty="0">
                <a:latin typeface="Kayak Sans Light" charset="0"/>
                <a:ea typeface="Kayak Sans Light" charset="0"/>
                <a:cs typeface="Kayak Sans Light" charset="0"/>
              </a:rPr>
              <a:t>F</a:t>
            </a:r>
            <a:r>
              <a:rPr lang="en-US" sz="3200" dirty="0" smtClean="0">
                <a:latin typeface="Kayak Sans Light" charset="0"/>
                <a:ea typeface="Kayak Sans Light" charset="0"/>
                <a:cs typeface="Kayak Sans Light" charset="0"/>
              </a:rPr>
              <a:t>irst-and </a:t>
            </a:r>
            <a:r>
              <a:rPr lang="en-US" sz="3200" dirty="0">
                <a:latin typeface="Kayak Sans Light" charset="0"/>
                <a:ea typeface="Kayak Sans Light" charset="0"/>
                <a:cs typeface="Kayak Sans Light" charset="0"/>
              </a:rPr>
              <a:t>fourth-graders </a:t>
            </a:r>
            <a:r>
              <a:rPr lang="en-US" sz="3200" dirty="0" smtClean="0">
                <a:latin typeface="Kayak Sans Light" charset="0"/>
                <a:ea typeface="Kayak Sans Light" charset="0"/>
                <a:cs typeface="Kayak Sans Light" charset="0"/>
              </a:rPr>
              <a:t>were </a:t>
            </a:r>
          </a:p>
          <a:p>
            <a:pPr lvl="1">
              <a:defRPr/>
            </a:pPr>
            <a:r>
              <a:rPr lang="en-US" sz="3200" b="1" dirty="0" smtClean="0">
                <a:latin typeface="Kayak Sans Light" charset="0"/>
                <a:ea typeface="Kayak Sans Light" charset="0"/>
                <a:cs typeface="Kayak Sans Light" charset="0"/>
              </a:rPr>
              <a:t>engaged </a:t>
            </a:r>
            <a:r>
              <a:rPr lang="en-US" sz="3200" dirty="0">
                <a:latin typeface="Kayak Sans Light" charset="0"/>
                <a:ea typeface="Kayak Sans Light" charset="0"/>
                <a:cs typeface="Kayak Sans Light" charset="0"/>
              </a:rPr>
              <a:t>with their inquiry projects and </a:t>
            </a:r>
            <a:endParaRPr lang="en-US" sz="3200" dirty="0" smtClean="0">
              <a:latin typeface="Kayak Sans Light" charset="0"/>
              <a:ea typeface="Kayak Sans Light" charset="0"/>
              <a:cs typeface="Kayak Sans Light" charset="0"/>
            </a:endParaRPr>
          </a:p>
          <a:p>
            <a:pPr lvl="1">
              <a:defRPr/>
            </a:pPr>
            <a:r>
              <a:rPr lang="en-US" sz="3200" dirty="0" smtClean="0">
                <a:latin typeface="Kayak Sans Light" charset="0"/>
                <a:ea typeface="Kayak Sans Light" charset="0"/>
                <a:cs typeface="Kayak Sans Light" charset="0"/>
              </a:rPr>
              <a:t>could </a:t>
            </a:r>
            <a:r>
              <a:rPr lang="en-US" sz="3200" dirty="0">
                <a:latin typeface="Kayak Sans Light" charset="0"/>
                <a:ea typeface="Kayak Sans Light" charset="0"/>
                <a:cs typeface="Kayak Sans Light" charset="0"/>
              </a:rPr>
              <a:t>follow the facilitator’s directions</a:t>
            </a:r>
            <a:r>
              <a:rPr lang="en-US" sz="3200" dirty="0" smtClean="0">
                <a:latin typeface="Kayak Sans Light" charset="0"/>
                <a:ea typeface="Kayak Sans Light" charset="0"/>
                <a:cs typeface="Kayak Sans Light" charset="0"/>
              </a:rPr>
              <a:t>,</a:t>
            </a:r>
          </a:p>
          <a:p>
            <a:pPr lvl="1">
              <a:defRPr/>
            </a:pPr>
            <a:r>
              <a:rPr lang="en-US" sz="3200" dirty="0" smtClean="0">
                <a:latin typeface="Kayak Sans Light" charset="0"/>
                <a:ea typeface="Kayak Sans Light" charset="0"/>
                <a:cs typeface="Kayak Sans Light" charset="0"/>
              </a:rPr>
              <a:t> </a:t>
            </a:r>
            <a:endParaRPr lang="en-US" sz="3200" dirty="0">
              <a:latin typeface="Kayak Sans Light" charset="0"/>
              <a:ea typeface="Kayak Sans Light" charset="0"/>
              <a:cs typeface="Kayak Sans Light" charset="0"/>
            </a:endParaRPr>
          </a:p>
          <a:p>
            <a:pPr lvl="1">
              <a:defRPr/>
            </a:pPr>
            <a:r>
              <a:rPr lang="en-US" sz="3200" dirty="0" smtClean="0">
                <a:latin typeface="Kayak Sans Light" charset="0"/>
                <a:ea typeface="Kayak Sans Light" charset="0"/>
                <a:cs typeface="Kayak Sans Light" charset="0"/>
              </a:rPr>
              <a:t>however</a:t>
            </a:r>
            <a:r>
              <a:rPr lang="en-US" sz="3200" dirty="0">
                <a:latin typeface="Kayak Sans Light" charset="0"/>
                <a:ea typeface="Kayak Sans Light" charset="0"/>
                <a:cs typeface="Kayak Sans Light" charset="0"/>
              </a:rPr>
              <a:t>, </a:t>
            </a:r>
            <a:r>
              <a:rPr lang="en-US" sz="3200" dirty="0" smtClean="0">
                <a:latin typeface="Kayak Sans Light" charset="0"/>
                <a:ea typeface="Kayak Sans Light" charset="0"/>
                <a:cs typeface="Kayak Sans Light" charset="0"/>
              </a:rPr>
              <a:t>they </a:t>
            </a:r>
            <a:r>
              <a:rPr lang="en-US" sz="3200" b="1" dirty="0" smtClean="0">
                <a:latin typeface="Kayak Sans Light" charset="0"/>
                <a:ea typeface="Kayak Sans Light" charset="0"/>
                <a:cs typeface="Kayak Sans Light" charset="0"/>
              </a:rPr>
              <a:t>needed scaffolding </a:t>
            </a:r>
            <a:r>
              <a:rPr lang="en-US" sz="3200" dirty="0">
                <a:latin typeface="Kayak Sans Light" charset="0"/>
                <a:ea typeface="Kayak Sans Light" charset="0"/>
                <a:cs typeface="Kayak Sans Light" charset="0"/>
              </a:rPr>
              <a:t>to conduct WBI </a:t>
            </a:r>
            <a:r>
              <a:rPr lang="en-US" sz="3200" dirty="0" smtClean="0">
                <a:latin typeface="Kayak Sans Light" charset="0"/>
                <a:ea typeface="Kayak Sans Light" charset="0"/>
                <a:cs typeface="Kayak Sans Light" charset="0"/>
              </a:rPr>
              <a:t>projects.</a:t>
            </a:r>
            <a:endParaRPr lang="en-US" sz="3200" dirty="0">
              <a:latin typeface="Kayak Sans Light" charset="0"/>
              <a:ea typeface="Kayak Sans Light" charset="0"/>
              <a:cs typeface="Kayak Sans Light" charset="0"/>
            </a:endParaRPr>
          </a:p>
        </p:txBody>
      </p:sp>
      <p:sp>
        <p:nvSpPr>
          <p:cNvPr id="5" name="TextBox 4"/>
          <p:cNvSpPr txBox="1"/>
          <p:nvPr/>
        </p:nvSpPr>
        <p:spPr>
          <a:xfrm>
            <a:off x="245920" y="169107"/>
            <a:ext cx="4679372" cy="584775"/>
          </a:xfrm>
          <a:prstGeom prst="rect">
            <a:avLst/>
          </a:prstGeom>
          <a:solidFill>
            <a:schemeClr val="bg1">
              <a:alpha val="88000"/>
            </a:schemeClr>
          </a:solidFill>
        </p:spPr>
        <p:txBody>
          <a:bodyPr wrap="square" rtlCol="0">
            <a:spAutoFit/>
          </a:bodyPr>
          <a:lstStyle/>
          <a:p>
            <a:pPr>
              <a:defRPr/>
            </a:pPr>
            <a:r>
              <a:rPr lang="en-US" sz="3200" dirty="0" smtClean="0">
                <a:latin typeface="Kayak Sans Light" charset="0"/>
                <a:ea typeface="Kayak Sans Light" charset="0"/>
                <a:cs typeface="Kayak Sans Light" charset="0"/>
              </a:rPr>
              <a:t>Year 1</a:t>
            </a:r>
            <a:endParaRPr lang="en-US" sz="3200" dirty="0">
              <a:latin typeface="Kayak Sans Light" charset="0"/>
              <a:ea typeface="Kayak Sans Light" charset="0"/>
              <a:cs typeface="Kayak Sans Light" charset="0"/>
            </a:endParaRPr>
          </a:p>
        </p:txBody>
      </p:sp>
    </p:spTree>
    <p:extLst>
      <p:ext uri="{BB962C8B-B14F-4D97-AF65-F5344CB8AC3E}">
        <p14:creationId xmlns:p14="http://schemas.microsoft.com/office/powerpoint/2010/main" val="1687320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783771" y="-1063690"/>
            <a:ext cx="12975771" cy="8649462"/>
          </a:xfrm>
          <a:prstGeom prst="rect">
            <a:avLst/>
          </a:prstGeom>
        </p:spPr>
      </p:pic>
      <p:sp>
        <p:nvSpPr>
          <p:cNvPr id="2" name="TextBox 1"/>
          <p:cNvSpPr txBox="1"/>
          <p:nvPr/>
        </p:nvSpPr>
        <p:spPr>
          <a:xfrm>
            <a:off x="4031673" y="2992584"/>
            <a:ext cx="7834745" cy="2554545"/>
          </a:xfrm>
          <a:prstGeom prst="rect">
            <a:avLst/>
          </a:prstGeom>
          <a:solidFill>
            <a:schemeClr val="bg1">
              <a:alpha val="88000"/>
            </a:schemeClr>
          </a:solidFill>
        </p:spPr>
        <p:txBody>
          <a:bodyPr wrap="square" rtlCol="0">
            <a:spAutoFit/>
          </a:bodyPr>
          <a:lstStyle/>
          <a:p>
            <a:pPr>
              <a:defRPr/>
            </a:pPr>
            <a:r>
              <a:rPr lang="en-US" sz="3200" dirty="0" smtClean="0">
                <a:latin typeface="Kayak Sans Light" charset="0"/>
                <a:ea typeface="Kayak Sans Light" charset="0"/>
                <a:cs typeface="Kayak Sans Light" charset="0"/>
              </a:rPr>
              <a:t>Some learners </a:t>
            </a:r>
            <a:r>
              <a:rPr lang="en-US" sz="3200" dirty="0">
                <a:latin typeface="Kayak Sans Light" charset="0"/>
                <a:ea typeface="Kayak Sans Light" charset="0"/>
                <a:cs typeface="Kayak Sans Light" charset="0"/>
              </a:rPr>
              <a:t>s</a:t>
            </a:r>
            <a:r>
              <a:rPr lang="en-US" sz="3200" dirty="0" smtClean="0">
                <a:latin typeface="Kayak Sans Light" charset="0"/>
                <a:ea typeface="Kayak Sans Light" charset="0"/>
                <a:cs typeface="Kayak Sans Light" charset="0"/>
              </a:rPr>
              <a:t>truggled to</a:t>
            </a:r>
            <a:r>
              <a:rPr lang="en-US" sz="3200" dirty="0">
                <a:latin typeface="Kayak Sans Light" charset="0"/>
                <a:ea typeface="Kayak Sans Light" charset="0"/>
                <a:cs typeface="Kayak Sans Light" charset="0"/>
              </a:rPr>
              <a:t> </a:t>
            </a:r>
            <a:endParaRPr lang="en-US" sz="3200" dirty="0" smtClean="0">
              <a:latin typeface="Kayak Sans Light" charset="0"/>
              <a:ea typeface="Kayak Sans Light" charset="0"/>
              <a:cs typeface="Kayak Sans Light" charset="0"/>
            </a:endParaRPr>
          </a:p>
          <a:p>
            <a:pPr lvl="1">
              <a:defRPr/>
            </a:pPr>
            <a:r>
              <a:rPr lang="en-US" sz="3200" b="1" dirty="0" smtClean="0">
                <a:latin typeface="Kayak Sans Light" charset="0"/>
                <a:ea typeface="Kayak Sans Light" charset="0"/>
                <a:cs typeface="Kayak Sans Light" charset="0"/>
              </a:rPr>
              <a:t>Identify testable questions</a:t>
            </a:r>
            <a:r>
              <a:rPr lang="en-US" sz="3200" dirty="0" smtClean="0">
                <a:latin typeface="Kayak Sans Light" charset="0"/>
                <a:ea typeface="Kayak Sans Light" charset="0"/>
                <a:cs typeface="Kayak Sans Light" charset="0"/>
              </a:rPr>
              <a:t>,</a:t>
            </a:r>
          </a:p>
          <a:p>
            <a:pPr lvl="1">
              <a:defRPr/>
            </a:pPr>
            <a:r>
              <a:rPr lang="en-US" sz="3200" b="1" dirty="0">
                <a:latin typeface="Kayak Sans Light" charset="0"/>
                <a:ea typeface="Kayak Sans Light" charset="0"/>
                <a:cs typeface="Kayak Sans Light" charset="0"/>
              </a:rPr>
              <a:t>I</a:t>
            </a:r>
            <a:r>
              <a:rPr lang="en-US" sz="3200" b="1" dirty="0" smtClean="0">
                <a:latin typeface="Kayak Sans Light" charset="0"/>
                <a:ea typeface="Kayak Sans Light" charset="0"/>
                <a:cs typeface="Kayak Sans Light" charset="0"/>
              </a:rPr>
              <a:t>nterpret </a:t>
            </a:r>
            <a:r>
              <a:rPr lang="en-US" sz="3200" dirty="0" smtClean="0">
                <a:latin typeface="Kayak Sans Light" charset="0"/>
                <a:ea typeface="Kayak Sans Light" charset="0"/>
                <a:cs typeface="Kayak Sans Light" charset="0"/>
              </a:rPr>
              <a:t>the moving </a:t>
            </a:r>
            <a:r>
              <a:rPr lang="en-US" sz="3200" dirty="0">
                <a:latin typeface="Kayak Sans Light" charset="0"/>
                <a:ea typeface="Kayak Sans Light" charset="0"/>
                <a:cs typeface="Kayak Sans Light" charset="0"/>
              </a:rPr>
              <a:t>line </a:t>
            </a:r>
            <a:r>
              <a:rPr lang="en-US" sz="3200" dirty="0" smtClean="0">
                <a:latin typeface="Kayak Sans Light" charset="0"/>
                <a:ea typeface="Kayak Sans Light" charset="0"/>
                <a:cs typeface="Kayak Sans Light" charset="0"/>
              </a:rPr>
              <a:t>graph, and</a:t>
            </a:r>
          </a:p>
          <a:p>
            <a:pPr lvl="1">
              <a:defRPr/>
            </a:pPr>
            <a:r>
              <a:rPr lang="en-US" sz="3200" b="1" dirty="0" smtClean="0">
                <a:latin typeface="Kayak Sans Light" charset="0"/>
                <a:ea typeface="Kayak Sans Light" charset="0"/>
                <a:cs typeface="Kayak Sans Light" charset="0"/>
              </a:rPr>
              <a:t>Make </a:t>
            </a:r>
            <a:r>
              <a:rPr lang="en-US" sz="3200" b="1" dirty="0">
                <a:latin typeface="Kayak Sans Light" charset="0"/>
                <a:ea typeface="Kayak Sans Light" charset="0"/>
                <a:cs typeface="Kayak Sans Light" charset="0"/>
              </a:rPr>
              <a:t>theoretical </a:t>
            </a:r>
            <a:r>
              <a:rPr lang="en-US" sz="3200" b="1" dirty="0" smtClean="0">
                <a:latin typeface="Kayak Sans Light" charset="0"/>
                <a:ea typeface="Kayak Sans Light" charset="0"/>
                <a:cs typeface="Kayak Sans Light" charset="0"/>
              </a:rPr>
              <a:t>claims</a:t>
            </a:r>
            <a:r>
              <a:rPr lang="en-US" sz="3200" dirty="0" smtClean="0">
                <a:latin typeface="Kayak Sans Light" charset="0"/>
                <a:ea typeface="Kayak Sans Light" charset="0"/>
                <a:cs typeface="Kayak Sans Light" charset="0"/>
              </a:rPr>
              <a:t>.</a:t>
            </a:r>
          </a:p>
          <a:p>
            <a:pPr lvl="1">
              <a:defRPr/>
            </a:pPr>
            <a:endParaRPr lang="en-US" sz="3200" dirty="0" smtClean="0">
              <a:latin typeface="Kayak Sans Light" charset="0"/>
              <a:ea typeface="Kayak Sans Light" charset="0"/>
              <a:cs typeface="Kayak Sans Light" charset="0"/>
            </a:endParaRPr>
          </a:p>
        </p:txBody>
      </p:sp>
      <p:sp>
        <p:nvSpPr>
          <p:cNvPr id="5" name="TextBox 4"/>
          <p:cNvSpPr txBox="1"/>
          <p:nvPr/>
        </p:nvSpPr>
        <p:spPr>
          <a:xfrm>
            <a:off x="245920" y="169107"/>
            <a:ext cx="4679372" cy="584775"/>
          </a:xfrm>
          <a:prstGeom prst="rect">
            <a:avLst/>
          </a:prstGeom>
          <a:solidFill>
            <a:schemeClr val="bg1">
              <a:alpha val="88000"/>
            </a:schemeClr>
          </a:solidFill>
        </p:spPr>
        <p:txBody>
          <a:bodyPr wrap="square" rtlCol="0">
            <a:spAutoFit/>
          </a:bodyPr>
          <a:lstStyle/>
          <a:p>
            <a:pPr>
              <a:defRPr/>
            </a:pPr>
            <a:r>
              <a:rPr lang="en-US" sz="3200" dirty="0" smtClean="0">
                <a:latin typeface="Kayak Sans Light" charset="0"/>
                <a:ea typeface="Kayak Sans Light" charset="0"/>
                <a:cs typeface="Kayak Sans Light" charset="0"/>
              </a:rPr>
              <a:t>Year 1</a:t>
            </a:r>
            <a:endParaRPr lang="en-US" sz="3200" dirty="0">
              <a:latin typeface="Kayak Sans Light" charset="0"/>
              <a:ea typeface="Kayak Sans Light" charset="0"/>
              <a:cs typeface="Kayak Sans Light" charset="0"/>
            </a:endParaRPr>
          </a:p>
        </p:txBody>
      </p:sp>
    </p:spTree>
    <p:extLst>
      <p:ext uri="{BB962C8B-B14F-4D97-AF65-F5344CB8AC3E}">
        <p14:creationId xmlns:p14="http://schemas.microsoft.com/office/powerpoint/2010/main" val="4408887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35094"/>
            <a:ext cx="12192000" cy="8128000"/>
          </a:xfrm>
          <a:prstGeom prst="rect">
            <a:avLst/>
          </a:prstGeom>
        </p:spPr>
      </p:pic>
      <p:sp>
        <p:nvSpPr>
          <p:cNvPr id="2" name="Title 1"/>
          <p:cNvSpPr>
            <a:spLocks noGrp="1"/>
          </p:cNvSpPr>
          <p:nvPr>
            <p:ph type="title"/>
          </p:nvPr>
        </p:nvSpPr>
        <p:spPr>
          <a:xfrm>
            <a:off x="299546" y="-119926"/>
            <a:ext cx="5312978" cy="1325563"/>
          </a:xfrm>
          <a:solidFill>
            <a:schemeClr val="tx1">
              <a:alpha val="20000"/>
            </a:schemeClr>
          </a:solidFill>
        </p:spPr>
        <p:txBody>
          <a:bodyPr>
            <a:normAutofit/>
          </a:bodyPr>
          <a:lstStyle/>
          <a:p>
            <a:r>
              <a:rPr lang="en-US" sz="5400" b="1" dirty="0" smtClean="0">
                <a:solidFill>
                  <a:schemeClr val="bg1"/>
                </a:solidFill>
                <a:latin typeface="Kayak Sans" charset="0"/>
                <a:ea typeface="Kayak Sans" charset="0"/>
                <a:cs typeface="Kayak Sans" charset="0"/>
              </a:rPr>
              <a:t>Year 2 Scaffolds</a:t>
            </a:r>
            <a:endParaRPr lang="en-US" sz="5400" b="1" dirty="0">
              <a:solidFill>
                <a:schemeClr val="bg1"/>
              </a:solidFill>
              <a:latin typeface="Kayak Sans" charset="0"/>
              <a:ea typeface="Kayak Sans" charset="0"/>
              <a:cs typeface="Kayak Sans" charset="0"/>
            </a:endParaRPr>
          </a:p>
        </p:txBody>
      </p:sp>
      <p:grpSp>
        <p:nvGrpSpPr>
          <p:cNvPr id="30" name="Group 29"/>
          <p:cNvGrpSpPr/>
          <p:nvPr/>
        </p:nvGrpSpPr>
        <p:grpSpPr>
          <a:xfrm>
            <a:off x="6812182" y="424061"/>
            <a:ext cx="5081751" cy="1042122"/>
            <a:chOff x="4838700" y="1690689"/>
            <a:chExt cx="4305300" cy="849311"/>
          </a:xfrm>
        </p:grpSpPr>
        <p:sp>
          <p:nvSpPr>
            <p:cNvPr id="31" name="Rectangle 30"/>
            <p:cNvSpPr/>
            <p:nvPr/>
          </p:nvSpPr>
          <p:spPr>
            <a:xfrm>
              <a:off x="4838700" y="1690689"/>
              <a:ext cx="4305300" cy="849311"/>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32" name="TextBox 31"/>
            <p:cNvSpPr txBox="1"/>
            <p:nvPr/>
          </p:nvSpPr>
          <p:spPr>
            <a:xfrm>
              <a:off x="4865503" y="1710918"/>
              <a:ext cx="4152900" cy="677248"/>
            </a:xfrm>
            <a:prstGeom prst="rect">
              <a:avLst/>
            </a:prstGeom>
            <a:noFill/>
          </p:spPr>
          <p:txBody>
            <a:bodyPr wrap="square" rtlCol="0">
              <a:spAutoFit/>
            </a:bodyPr>
            <a:lstStyle/>
            <a:p>
              <a:r>
                <a:rPr lang="en-US" sz="2400" dirty="0">
                  <a:latin typeface="Kayak Sans Light" charset="0"/>
                  <a:ea typeface="Kayak Sans Light" charset="0"/>
                  <a:cs typeface="Kayak Sans Light" charset="0"/>
                </a:rPr>
                <a:t>Constrained research questions to a set of </a:t>
              </a:r>
              <a:r>
                <a:rPr lang="en-US" sz="2400" b="1" dirty="0">
                  <a:latin typeface="Kayak Sans Light" charset="0"/>
                  <a:ea typeface="Kayak Sans Light" charset="0"/>
                  <a:cs typeface="Kayak Sans Light" charset="0"/>
                </a:rPr>
                <a:t>testable criteria</a:t>
              </a:r>
              <a:r>
                <a:rPr lang="en-US" sz="2400" dirty="0">
                  <a:latin typeface="Kayak Sans Light" charset="0"/>
                  <a:ea typeface="Kayak Sans Light" charset="0"/>
                  <a:cs typeface="Kayak Sans Light" charset="0"/>
                </a:rPr>
                <a:t>, </a:t>
              </a:r>
            </a:p>
          </p:txBody>
        </p:sp>
      </p:grpSp>
      <p:grpSp>
        <p:nvGrpSpPr>
          <p:cNvPr id="33" name="Group 32"/>
          <p:cNvGrpSpPr/>
          <p:nvPr/>
        </p:nvGrpSpPr>
        <p:grpSpPr>
          <a:xfrm>
            <a:off x="6799586" y="1586128"/>
            <a:ext cx="5081751" cy="1569660"/>
            <a:chOff x="4626932" y="2710839"/>
            <a:chExt cx="4305300" cy="1091472"/>
          </a:xfrm>
        </p:grpSpPr>
        <p:sp>
          <p:nvSpPr>
            <p:cNvPr id="35" name="Rectangle 34"/>
            <p:cNvSpPr/>
            <p:nvPr/>
          </p:nvSpPr>
          <p:spPr>
            <a:xfrm>
              <a:off x="4626932" y="2720771"/>
              <a:ext cx="4305300" cy="849311"/>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36" name="TextBox 35"/>
            <p:cNvSpPr txBox="1"/>
            <p:nvPr/>
          </p:nvSpPr>
          <p:spPr>
            <a:xfrm>
              <a:off x="4664407" y="2710839"/>
              <a:ext cx="4152900" cy="1091472"/>
            </a:xfrm>
            <a:prstGeom prst="rect">
              <a:avLst/>
            </a:prstGeom>
            <a:noFill/>
          </p:spPr>
          <p:txBody>
            <a:bodyPr wrap="square" rtlCol="0">
              <a:spAutoFit/>
            </a:bodyPr>
            <a:lstStyle/>
            <a:p>
              <a:r>
                <a:rPr lang="en-US" sz="2400" dirty="0" smtClean="0">
                  <a:latin typeface="Kayak Sans Light" charset="0"/>
                  <a:ea typeface="Kayak Sans Light" charset="0"/>
                  <a:cs typeface="Kayak Sans Light" charset="0"/>
                </a:rPr>
                <a:t>Provided </a:t>
              </a:r>
              <a:r>
                <a:rPr lang="en-US" sz="2400" b="1" dirty="0" smtClean="0">
                  <a:latin typeface="Kayak Sans Light" charset="0"/>
                  <a:ea typeface="Kayak Sans Light" charset="0"/>
                  <a:cs typeface="Kayak Sans Light" charset="0"/>
                </a:rPr>
                <a:t>vocabulary </a:t>
              </a:r>
              <a:r>
                <a:rPr lang="en-US" sz="2400" b="1" dirty="0">
                  <a:latin typeface="Kayak Sans Light" charset="0"/>
                  <a:ea typeface="Kayak Sans Light" charset="0"/>
                  <a:cs typeface="Kayak Sans Light" charset="0"/>
                </a:rPr>
                <a:t>definitions </a:t>
              </a:r>
              <a:r>
                <a:rPr lang="en-US" sz="2400" dirty="0" smtClean="0">
                  <a:latin typeface="Kayak Sans Light" charset="0"/>
                  <a:ea typeface="Kayak Sans Light" charset="0"/>
                  <a:cs typeface="Kayak Sans Light" charset="0"/>
                </a:rPr>
                <a:t>for </a:t>
              </a:r>
              <a:r>
                <a:rPr lang="en-US" sz="2400" dirty="0">
                  <a:latin typeface="Kayak Sans Light" charset="0"/>
                  <a:ea typeface="Kayak Sans Light" charset="0"/>
                  <a:cs typeface="Kayak Sans Light" charset="0"/>
                </a:rPr>
                <a:t>language to express ideas in a testable frame. </a:t>
              </a:r>
            </a:p>
            <a:p>
              <a:endParaRPr lang="en-US" sz="2400" dirty="0">
                <a:latin typeface="Kayak Sans Light" charset="0"/>
                <a:ea typeface="Kayak Sans Light" charset="0"/>
                <a:cs typeface="Kayak Sans Light" charset="0"/>
              </a:endParaRPr>
            </a:p>
          </p:txBody>
        </p:sp>
      </p:grpSp>
      <p:grpSp>
        <p:nvGrpSpPr>
          <p:cNvPr id="37" name="Group 36"/>
          <p:cNvGrpSpPr/>
          <p:nvPr/>
        </p:nvGrpSpPr>
        <p:grpSpPr>
          <a:xfrm>
            <a:off x="6799586" y="4319757"/>
            <a:ext cx="5081751" cy="963352"/>
            <a:chOff x="4775198" y="4027123"/>
            <a:chExt cx="4305300" cy="1124160"/>
          </a:xfrm>
        </p:grpSpPr>
        <p:sp>
          <p:nvSpPr>
            <p:cNvPr id="38" name="Rectangle 37"/>
            <p:cNvSpPr/>
            <p:nvPr/>
          </p:nvSpPr>
          <p:spPr>
            <a:xfrm>
              <a:off x="4775198" y="4027123"/>
              <a:ext cx="4305300" cy="1124160"/>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39" name="TextBox 38"/>
            <p:cNvSpPr txBox="1"/>
            <p:nvPr/>
          </p:nvSpPr>
          <p:spPr>
            <a:xfrm>
              <a:off x="4795545" y="4027124"/>
              <a:ext cx="4152900" cy="969712"/>
            </a:xfrm>
            <a:prstGeom prst="rect">
              <a:avLst/>
            </a:prstGeom>
            <a:noFill/>
          </p:spPr>
          <p:txBody>
            <a:bodyPr wrap="square" rtlCol="0">
              <a:spAutoFit/>
            </a:bodyPr>
            <a:lstStyle/>
            <a:p>
              <a:r>
                <a:rPr lang="en-US" sz="2400" dirty="0" smtClean="0">
                  <a:latin typeface="Kayak Sans Light" charset="0"/>
                  <a:ea typeface="Kayak Sans Light" charset="0"/>
                  <a:cs typeface="Kayak Sans Light" charset="0"/>
                </a:rPr>
                <a:t>Provided opportunities </a:t>
              </a:r>
              <a:r>
                <a:rPr lang="en-US" sz="2400" dirty="0">
                  <a:latin typeface="Kayak Sans Light" charset="0"/>
                  <a:ea typeface="Kayak Sans Light" charset="0"/>
                  <a:cs typeface="Kayak Sans Light" charset="0"/>
                </a:rPr>
                <a:t>to </a:t>
              </a:r>
              <a:r>
                <a:rPr lang="en-US" sz="2400" b="1" dirty="0">
                  <a:latin typeface="Kayak Sans Light" charset="0"/>
                  <a:ea typeface="Kayak Sans Light" charset="0"/>
                  <a:cs typeface="Kayak Sans Light" charset="0"/>
                </a:rPr>
                <a:t>practice prediction</a:t>
              </a:r>
              <a:r>
                <a:rPr lang="en-US" sz="2400" dirty="0">
                  <a:latin typeface="Kayak Sans Light" charset="0"/>
                  <a:ea typeface="Kayak Sans Light" charset="0"/>
                  <a:cs typeface="Kayak Sans Light" charset="0"/>
                </a:rPr>
                <a:t> and interpreting line graphs</a:t>
              </a:r>
            </a:p>
          </p:txBody>
        </p:sp>
      </p:grpSp>
      <p:grpSp>
        <p:nvGrpSpPr>
          <p:cNvPr id="40" name="Group 39"/>
          <p:cNvGrpSpPr/>
          <p:nvPr/>
        </p:nvGrpSpPr>
        <p:grpSpPr>
          <a:xfrm>
            <a:off x="6812182" y="2907683"/>
            <a:ext cx="5081751" cy="1569660"/>
            <a:chOff x="4851400" y="3545788"/>
            <a:chExt cx="4305300" cy="1078246"/>
          </a:xfrm>
        </p:grpSpPr>
        <p:sp>
          <p:nvSpPr>
            <p:cNvPr id="41" name="Rectangle 40"/>
            <p:cNvSpPr/>
            <p:nvPr/>
          </p:nvSpPr>
          <p:spPr>
            <a:xfrm>
              <a:off x="4851400" y="3551177"/>
              <a:ext cx="4305300" cy="849311"/>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42" name="TextBox 41"/>
            <p:cNvSpPr txBox="1"/>
            <p:nvPr/>
          </p:nvSpPr>
          <p:spPr>
            <a:xfrm>
              <a:off x="4878203" y="3545788"/>
              <a:ext cx="4152900" cy="1078246"/>
            </a:xfrm>
            <a:prstGeom prst="rect">
              <a:avLst/>
            </a:prstGeom>
            <a:noFill/>
          </p:spPr>
          <p:txBody>
            <a:bodyPr wrap="square" rtlCol="0">
              <a:spAutoFit/>
            </a:bodyPr>
            <a:lstStyle/>
            <a:p>
              <a:r>
                <a:rPr lang="en-US" sz="2400" dirty="0" smtClean="0">
                  <a:latin typeface="Kayak Sans Light" charset="0"/>
                  <a:ea typeface="Kayak Sans Light" charset="0"/>
                  <a:cs typeface="Kayak Sans Light" charset="0"/>
                </a:rPr>
                <a:t>Provided </a:t>
              </a:r>
              <a:r>
                <a:rPr lang="en-US" sz="2400" b="1" dirty="0" smtClean="0">
                  <a:latin typeface="Kayak Sans Light" charset="0"/>
                  <a:ea typeface="Kayak Sans Light" charset="0"/>
                  <a:cs typeface="Kayak Sans Light" charset="0"/>
                </a:rPr>
                <a:t>grade-specific </a:t>
              </a:r>
              <a:r>
                <a:rPr lang="en-US" sz="2400" b="1" dirty="0">
                  <a:latin typeface="Kayak Sans Light" charset="0"/>
                  <a:ea typeface="Kayak Sans Light" charset="0"/>
                  <a:cs typeface="Kayak Sans Light" charset="0"/>
                </a:rPr>
                <a:t>writing activities</a:t>
              </a:r>
              <a:r>
                <a:rPr lang="en-US" sz="2400" dirty="0">
                  <a:latin typeface="Kayak Sans Light" charset="0"/>
                  <a:ea typeface="Kayak Sans Light" charset="0"/>
                  <a:cs typeface="Kayak Sans Light" charset="0"/>
                </a:rPr>
                <a:t> to aid idea expression </a:t>
              </a:r>
              <a:r>
                <a:rPr lang="en-US" sz="2400" dirty="0" smtClean="0">
                  <a:latin typeface="Kayak Sans Light" charset="0"/>
                  <a:ea typeface="Kayak Sans Light" charset="0"/>
                  <a:cs typeface="Kayak Sans Light" charset="0"/>
                </a:rPr>
                <a:t>&amp;procedural </a:t>
              </a:r>
              <a:r>
                <a:rPr lang="en-US" sz="2400" dirty="0">
                  <a:latin typeface="Kayak Sans Light" charset="0"/>
                  <a:ea typeface="Kayak Sans Light" charset="0"/>
                  <a:cs typeface="Kayak Sans Light" charset="0"/>
                </a:rPr>
                <a:t>thinking.</a:t>
              </a:r>
            </a:p>
            <a:p>
              <a:endParaRPr lang="en-US" sz="2400" dirty="0">
                <a:latin typeface="Kayak Sans Light" charset="0"/>
                <a:ea typeface="Kayak Sans Light" charset="0"/>
                <a:cs typeface="Kayak Sans Light" charset="0"/>
              </a:endParaRPr>
            </a:p>
          </p:txBody>
        </p:sp>
      </p:grpSp>
      <p:sp>
        <p:nvSpPr>
          <p:cNvPr id="43" name="Rectangle 42"/>
          <p:cNvSpPr/>
          <p:nvPr/>
        </p:nvSpPr>
        <p:spPr>
          <a:xfrm>
            <a:off x="6799587" y="5427363"/>
            <a:ext cx="5094346" cy="1250426"/>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171450" lvl="0" indent="-171450">
              <a:defRPr/>
            </a:pPr>
            <a:r>
              <a:rPr lang="en-US" sz="2400" dirty="0" smtClean="0">
                <a:solidFill>
                  <a:schemeClr val="tx1"/>
                </a:solidFill>
                <a:latin typeface="Kayak Sans Light" charset="0"/>
                <a:ea typeface="Kayak Sans Light" charset="0"/>
                <a:cs typeface="Kayak Sans Light" charset="0"/>
              </a:rPr>
              <a:t>Provided a </a:t>
            </a:r>
            <a:r>
              <a:rPr lang="en-US" sz="2400" b="1" dirty="0" smtClean="0">
                <a:solidFill>
                  <a:schemeClr val="tx1"/>
                </a:solidFill>
                <a:latin typeface="Kayak Sans Light" charset="0"/>
                <a:ea typeface="Kayak Sans Light" charset="0"/>
                <a:cs typeface="Kayak Sans Light" charset="0"/>
              </a:rPr>
              <a:t>synthesis </a:t>
            </a:r>
            <a:r>
              <a:rPr lang="en-US" sz="2400" b="1" dirty="0">
                <a:solidFill>
                  <a:schemeClr val="tx1"/>
                </a:solidFill>
                <a:latin typeface="Kayak Sans Light" charset="0"/>
                <a:ea typeface="Kayak Sans Light" charset="0"/>
                <a:cs typeface="Kayak Sans Light" charset="0"/>
              </a:rPr>
              <a:t>of results </a:t>
            </a:r>
            <a:r>
              <a:rPr lang="en-US" sz="2400" dirty="0" smtClean="0">
                <a:solidFill>
                  <a:schemeClr val="tx1"/>
                </a:solidFill>
                <a:latin typeface="Kayak Sans Light" charset="0"/>
                <a:ea typeface="Kayak Sans Light" charset="0"/>
                <a:cs typeface="Kayak Sans Light" charset="0"/>
              </a:rPr>
              <a:t>across groups </a:t>
            </a:r>
            <a:r>
              <a:rPr lang="en-US" sz="2400" dirty="0">
                <a:solidFill>
                  <a:schemeClr val="tx1"/>
                </a:solidFill>
                <a:latin typeface="Kayak Sans Light" charset="0"/>
                <a:ea typeface="Kayak Sans Light" charset="0"/>
                <a:cs typeface="Kayak Sans Light" charset="0"/>
              </a:rPr>
              <a:t>for collective understanding and building theory</a:t>
            </a:r>
          </a:p>
        </p:txBody>
      </p:sp>
    </p:spTree>
    <p:extLst>
      <p:ext uri="{BB962C8B-B14F-4D97-AF65-F5344CB8AC3E}">
        <p14:creationId xmlns:p14="http://schemas.microsoft.com/office/powerpoint/2010/main" val="185780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7"/>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510" y="789709"/>
            <a:ext cx="9199419" cy="5174673"/>
          </a:xfrm>
          <a:prstGeom prst="rect">
            <a:avLst/>
          </a:prstGeom>
          <a:ln>
            <a:solidFill>
              <a:schemeClr val="tx1"/>
            </a:solidFill>
          </a:ln>
        </p:spPr>
      </p:pic>
    </p:spTree>
    <p:extLst>
      <p:ext uri="{BB962C8B-B14F-4D97-AF65-F5344CB8AC3E}">
        <p14:creationId xmlns:p14="http://schemas.microsoft.com/office/powerpoint/2010/main" val="12184872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solidFill>
                <a:latin typeface="Kayak Sans" charset="0"/>
                <a:ea typeface="Kayak Sans" charset="0"/>
                <a:cs typeface="Kayak Sans" charset="0"/>
              </a:rPr>
              <a:t>First-Grade Three-Panel Worksheet</a:t>
            </a:r>
            <a:endParaRPr lang="en-US" dirty="0">
              <a:solidFill>
                <a:schemeClr val="bg1"/>
              </a:solidFill>
              <a:latin typeface="Kayak Sans" charset="0"/>
              <a:ea typeface="Kayak Sans" charset="0"/>
              <a:cs typeface="Kayak Sans"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115" y="1949231"/>
            <a:ext cx="11603769" cy="4404272"/>
          </a:xfrm>
          <a:prstGeom prst="rect">
            <a:avLst/>
          </a:prstGeom>
        </p:spPr>
      </p:pic>
    </p:spTree>
    <p:extLst>
      <p:ext uri="{BB962C8B-B14F-4D97-AF65-F5344CB8AC3E}">
        <p14:creationId xmlns:p14="http://schemas.microsoft.com/office/powerpoint/2010/main" val="49910297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sequence1_blurred">
            <a:hlinkClick r:id="" action="ppaction://media"/>
          </p:cNvPr>
          <p:cNvPicPr>
            <a:picLocks noChangeAspect="1"/>
          </p:cNvPicPr>
          <p:nvPr>
            <a:videoFile r:link="rId2"/>
            <p:extLst>
              <p:ext uri="{DAA4B4D4-6D71-4841-9C94-3DE7FCFB9230}">
                <p14:media xmlns:p14="http://schemas.microsoft.com/office/powerpoint/2010/main" r:embed="rId1">
                  <p14:bmkLst>
                    <p14:bmk name="Bookmark 1" time="0"/>
                    <p14:bmk name="Bookmark 2" time="8300"/>
                  </p14:bmkLst>
                </p14:media>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815198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7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video>
              <p:cMediaNode vol="80000">
                <p:cTn id="16" fill="hold" display="0">
                  <p:stCondLst>
                    <p:cond delay="indefinite"/>
                  </p:stCondLst>
                </p:cTn>
                <p:tgtEl>
                  <p:spTgt spid="2"/>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equence1_blurred_withAudio_DanceOnl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63" y="4763"/>
            <a:ext cx="12192000" cy="6858000"/>
          </a:xfrm>
          <a:prstGeom prst="rect">
            <a:avLst/>
          </a:prstGeom>
        </p:spPr>
      </p:pic>
    </p:spTree>
    <p:extLst>
      <p:ext uri="{BB962C8B-B14F-4D97-AF65-F5344CB8AC3E}">
        <p14:creationId xmlns:p14="http://schemas.microsoft.com/office/powerpoint/2010/main" val="362861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repeatCount="indefinite" fill="hold" display="0">
                  <p:stCondLst>
                    <p:cond delay="indefinite"/>
                  </p:stCondLst>
                </p:cTn>
                <p:tgtEl>
                  <p:spTgt spid="2"/>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3189" t="10114" r="2677"/>
          <a:stretch/>
        </p:blipFill>
        <p:spPr>
          <a:xfrm>
            <a:off x="6779173" y="1690688"/>
            <a:ext cx="3747044" cy="4770601"/>
          </a:xfrm>
          <a:prstGeom prst="rect">
            <a:avLst/>
          </a:prstGeom>
        </p:spPr>
      </p:pic>
      <p:pic>
        <p:nvPicPr>
          <p:cNvPr id="3" name="Picture 2"/>
          <p:cNvPicPr>
            <a:picLocks noChangeAspect="1"/>
          </p:cNvPicPr>
          <p:nvPr/>
        </p:nvPicPr>
        <p:blipFill>
          <a:blip r:embed="rId4"/>
          <a:stretch>
            <a:fillRect/>
          </a:stretch>
        </p:blipFill>
        <p:spPr>
          <a:xfrm>
            <a:off x="1595813" y="1694252"/>
            <a:ext cx="3575277" cy="4767037"/>
          </a:xfrm>
          <a:prstGeom prst="rect">
            <a:avLst/>
          </a:prstGeom>
        </p:spPr>
      </p:pic>
      <p:sp>
        <p:nvSpPr>
          <p:cNvPr id="7" name="Title 6"/>
          <p:cNvSpPr>
            <a:spLocks noGrp="1"/>
          </p:cNvSpPr>
          <p:nvPr>
            <p:ph type="title"/>
          </p:nvPr>
        </p:nvSpPr>
        <p:spPr/>
        <p:txBody>
          <a:bodyPr/>
          <a:lstStyle/>
          <a:p>
            <a:r>
              <a:rPr lang="en-US" dirty="0" smtClean="0">
                <a:solidFill>
                  <a:schemeClr val="bg1"/>
                </a:solidFill>
                <a:latin typeface="Kayak Sans" charset="0"/>
                <a:ea typeface="Kayak Sans" charset="0"/>
                <a:cs typeface="Kayak Sans" charset="0"/>
              </a:rPr>
              <a:t>Visual Repository of Experiment Results</a:t>
            </a:r>
            <a:endParaRPr lang="en-US" dirty="0">
              <a:solidFill>
                <a:schemeClr val="bg1"/>
              </a:solidFill>
              <a:latin typeface="Kayak Sans" charset="0"/>
              <a:ea typeface="Kayak Sans" charset="0"/>
              <a:cs typeface="Kayak Sans" charset="0"/>
            </a:endParaRPr>
          </a:p>
        </p:txBody>
      </p:sp>
    </p:spTree>
    <p:extLst>
      <p:ext uri="{BB962C8B-B14F-4D97-AF65-F5344CB8AC3E}">
        <p14:creationId xmlns:p14="http://schemas.microsoft.com/office/powerpoint/2010/main" val="21659717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35094"/>
            <a:ext cx="12192000" cy="8128000"/>
          </a:xfrm>
          <a:prstGeom prst="rect">
            <a:avLst/>
          </a:prstGeom>
        </p:spPr>
      </p:pic>
      <p:sp>
        <p:nvSpPr>
          <p:cNvPr id="2" name="Title 1"/>
          <p:cNvSpPr>
            <a:spLocks noGrp="1"/>
          </p:cNvSpPr>
          <p:nvPr>
            <p:ph type="title"/>
          </p:nvPr>
        </p:nvSpPr>
        <p:spPr>
          <a:xfrm>
            <a:off x="299546" y="-119926"/>
            <a:ext cx="5312978" cy="1325563"/>
          </a:xfrm>
          <a:solidFill>
            <a:schemeClr val="tx1">
              <a:alpha val="20000"/>
            </a:schemeClr>
          </a:solidFill>
        </p:spPr>
        <p:txBody>
          <a:bodyPr>
            <a:normAutofit/>
          </a:bodyPr>
          <a:lstStyle/>
          <a:p>
            <a:r>
              <a:rPr lang="en-US" sz="5400" b="1" dirty="0" smtClean="0">
                <a:solidFill>
                  <a:schemeClr val="bg1"/>
                </a:solidFill>
                <a:latin typeface="Kayak Sans" charset="0"/>
                <a:ea typeface="Kayak Sans" charset="0"/>
                <a:cs typeface="Kayak Sans" charset="0"/>
              </a:rPr>
              <a:t>Year 2 Scaffolds</a:t>
            </a:r>
            <a:endParaRPr lang="en-US" sz="5400" b="1" dirty="0">
              <a:solidFill>
                <a:schemeClr val="bg1"/>
              </a:solidFill>
              <a:latin typeface="Kayak Sans" charset="0"/>
              <a:ea typeface="Kayak Sans" charset="0"/>
              <a:cs typeface="Kayak Sans" charset="0"/>
            </a:endParaRPr>
          </a:p>
        </p:txBody>
      </p:sp>
      <p:grpSp>
        <p:nvGrpSpPr>
          <p:cNvPr id="6" name="Group 5"/>
          <p:cNvGrpSpPr/>
          <p:nvPr/>
        </p:nvGrpSpPr>
        <p:grpSpPr>
          <a:xfrm>
            <a:off x="6812182" y="424061"/>
            <a:ext cx="5081751" cy="1042122"/>
            <a:chOff x="4838700" y="1690689"/>
            <a:chExt cx="4305300" cy="849311"/>
          </a:xfrm>
        </p:grpSpPr>
        <p:sp>
          <p:nvSpPr>
            <p:cNvPr id="4" name="Rectangle 3"/>
            <p:cNvSpPr/>
            <p:nvPr/>
          </p:nvSpPr>
          <p:spPr>
            <a:xfrm>
              <a:off x="4838700" y="1690689"/>
              <a:ext cx="4305300" cy="849311"/>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5" name="TextBox 4"/>
            <p:cNvSpPr txBox="1"/>
            <p:nvPr/>
          </p:nvSpPr>
          <p:spPr>
            <a:xfrm>
              <a:off x="4865503" y="1710918"/>
              <a:ext cx="4152900" cy="677248"/>
            </a:xfrm>
            <a:prstGeom prst="rect">
              <a:avLst/>
            </a:prstGeom>
            <a:noFill/>
          </p:spPr>
          <p:txBody>
            <a:bodyPr wrap="square" rtlCol="0">
              <a:spAutoFit/>
            </a:bodyPr>
            <a:lstStyle/>
            <a:p>
              <a:r>
                <a:rPr lang="en-US" sz="2400" dirty="0">
                  <a:latin typeface="Kayak Sans Light" charset="0"/>
                  <a:ea typeface="Kayak Sans Light" charset="0"/>
                  <a:cs typeface="Kayak Sans Light" charset="0"/>
                </a:rPr>
                <a:t>Constrained research questions to a set of </a:t>
              </a:r>
              <a:r>
                <a:rPr lang="en-US" sz="2400" b="1" dirty="0">
                  <a:latin typeface="Kayak Sans Light" charset="0"/>
                  <a:ea typeface="Kayak Sans Light" charset="0"/>
                  <a:cs typeface="Kayak Sans Light" charset="0"/>
                </a:rPr>
                <a:t>testable criteria</a:t>
              </a:r>
              <a:r>
                <a:rPr lang="en-US" sz="2400" dirty="0">
                  <a:latin typeface="Kayak Sans Light" charset="0"/>
                  <a:ea typeface="Kayak Sans Light" charset="0"/>
                  <a:cs typeface="Kayak Sans Light" charset="0"/>
                </a:rPr>
                <a:t>, </a:t>
              </a:r>
            </a:p>
          </p:txBody>
        </p:sp>
      </p:grpSp>
      <p:grpSp>
        <p:nvGrpSpPr>
          <p:cNvPr id="7" name="Group 6"/>
          <p:cNvGrpSpPr/>
          <p:nvPr/>
        </p:nvGrpSpPr>
        <p:grpSpPr>
          <a:xfrm>
            <a:off x="6799588" y="1573426"/>
            <a:ext cx="5081751" cy="1390481"/>
            <a:chOff x="4626934" y="2702007"/>
            <a:chExt cx="4305300" cy="966879"/>
          </a:xfrm>
        </p:grpSpPr>
        <p:sp>
          <p:nvSpPr>
            <p:cNvPr id="48" name="Rectangle 47"/>
            <p:cNvSpPr/>
            <p:nvPr/>
          </p:nvSpPr>
          <p:spPr>
            <a:xfrm>
              <a:off x="4626934" y="2702007"/>
              <a:ext cx="4305300" cy="849311"/>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49" name="TextBox 48"/>
            <p:cNvSpPr txBox="1"/>
            <p:nvPr/>
          </p:nvSpPr>
          <p:spPr>
            <a:xfrm>
              <a:off x="4664407" y="2710839"/>
              <a:ext cx="4152900" cy="958047"/>
            </a:xfrm>
            <a:prstGeom prst="rect">
              <a:avLst/>
            </a:prstGeom>
            <a:noFill/>
          </p:spPr>
          <p:txBody>
            <a:bodyPr wrap="square" rtlCol="0">
              <a:spAutoFit/>
            </a:bodyPr>
            <a:lstStyle/>
            <a:p>
              <a:r>
                <a:rPr lang="en-US" sz="2400" dirty="0" smtClean="0">
                  <a:latin typeface="Kayak Sans Light" charset="0"/>
                  <a:ea typeface="Kayak Sans Light" charset="0"/>
                  <a:cs typeface="Kayak Sans Light" charset="0"/>
                </a:rPr>
                <a:t>Provided vocabulary </a:t>
              </a:r>
              <a:r>
                <a:rPr lang="en-US" sz="2400" dirty="0">
                  <a:latin typeface="Kayak Sans Light" charset="0"/>
                  <a:ea typeface="Kayak Sans Light" charset="0"/>
                  <a:cs typeface="Kayak Sans Light" charset="0"/>
                </a:rPr>
                <a:t>definitions </a:t>
              </a:r>
              <a:r>
                <a:rPr lang="en-US" sz="2400" dirty="0" smtClean="0">
                  <a:latin typeface="Kayak Sans Light" charset="0"/>
                  <a:ea typeface="Kayak Sans Light" charset="0"/>
                  <a:cs typeface="Kayak Sans Light" charset="0"/>
                </a:rPr>
                <a:t>for </a:t>
              </a:r>
              <a:r>
                <a:rPr lang="en-US" sz="2400" dirty="0">
                  <a:latin typeface="Kayak Sans Light" charset="0"/>
                  <a:ea typeface="Kayak Sans Light" charset="0"/>
                  <a:cs typeface="Kayak Sans Light" charset="0"/>
                </a:rPr>
                <a:t>language to express ideas in a testable frame. </a:t>
              </a:r>
            </a:p>
            <a:p>
              <a:endParaRPr lang="en-US" sz="2400" dirty="0">
                <a:latin typeface="Kayak Sans Light" charset="0"/>
                <a:ea typeface="Kayak Sans Light" charset="0"/>
                <a:cs typeface="Kayak Sans Light" charset="0"/>
              </a:endParaRPr>
            </a:p>
          </p:txBody>
        </p:sp>
      </p:grpSp>
      <p:grpSp>
        <p:nvGrpSpPr>
          <p:cNvPr id="9" name="Group 8"/>
          <p:cNvGrpSpPr/>
          <p:nvPr/>
        </p:nvGrpSpPr>
        <p:grpSpPr>
          <a:xfrm>
            <a:off x="6799586" y="4319757"/>
            <a:ext cx="5081751" cy="963352"/>
            <a:chOff x="4775198" y="4027123"/>
            <a:chExt cx="4305300" cy="1124160"/>
          </a:xfrm>
        </p:grpSpPr>
        <p:sp>
          <p:nvSpPr>
            <p:cNvPr id="50" name="Rectangle 49"/>
            <p:cNvSpPr/>
            <p:nvPr/>
          </p:nvSpPr>
          <p:spPr>
            <a:xfrm>
              <a:off x="4775198" y="4027123"/>
              <a:ext cx="4305300" cy="1124160"/>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51" name="TextBox 50"/>
            <p:cNvSpPr txBox="1"/>
            <p:nvPr/>
          </p:nvSpPr>
          <p:spPr>
            <a:xfrm>
              <a:off x="4795545" y="4027123"/>
              <a:ext cx="4152900" cy="507202"/>
            </a:xfrm>
            <a:prstGeom prst="rect">
              <a:avLst/>
            </a:prstGeom>
            <a:noFill/>
          </p:spPr>
          <p:txBody>
            <a:bodyPr wrap="square" rtlCol="0">
              <a:spAutoFit/>
            </a:bodyPr>
            <a:lstStyle/>
            <a:p>
              <a:r>
                <a:rPr lang="en-US" sz="2400" dirty="0" smtClean="0">
                  <a:latin typeface="Kayak Sans Light" charset="0"/>
                  <a:ea typeface="Kayak Sans Light" charset="0"/>
                  <a:cs typeface="Kayak Sans Light" charset="0"/>
                </a:rPr>
                <a:t>Provided opportunities </a:t>
              </a:r>
              <a:r>
                <a:rPr lang="en-US" sz="2400" dirty="0">
                  <a:latin typeface="Kayak Sans Light" charset="0"/>
                  <a:ea typeface="Kayak Sans Light" charset="0"/>
                  <a:cs typeface="Kayak Sans Light" charset="0"/>
                </a:rPr>
                <a:t>to practice prediction and interpreting line graphs</a:t>
              </a:r>
            </a:p>
          </p:txBody>
        </p:sp>
      </p:grpSp>
      <p:grpSp>
        <p:nvGrpSpPr>
          <p:cNvPr id="8" name="Group 7"/>
          <p:cNvGrpSpPr/>
          <p:nvPr/>
        </p:nvGrpSpPr>
        <p:grpSpPr>
          <a:xfrm>
            <a:off x="6812182" y="2907683"/>
            <a:ext cx="5081751" cy="1569660"/>
            <a:chOff x="4851400" y="3545788"/>
            <a:chExt cx="4305300" cy="1078246"/>
          </a:xfrm>
        </p:grpSpPr>
        <p:sp>
          <p:nvSpPr>
            <p:cNvPr id="52" name="Rectangle 51"/>
            <p:cNvSpPr/>
            <p:nvPr/>
          </p:nvSpPr>
          <p:spPr>
            <a:xfrm>
              <a:off x="4851400" y="3551177"/>
              <a:ext cx="4305300" cy="849311"/>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400">
                <a:latin typeface="Kayak Sans Light" charset="0"/>
                <a:ea typeface="Kayak Sans Light" charset="0"/>
                <a:cs typeface="Kayak Sans Light" charset="0"/>
              </a:endParaRPr>
            </a:p>
          </p:txBody>
        </p:sp>
        <p:sp>
          <p:nvSpPr>
            <p:cNvPr id="53" name="TextBox 52"/>
            <p:cNvSpPr txBox="1"/>
            <p:nvPr/>
          </p:nvSpPr>
          <p:spPr>
            <a:xfrm>
              <a:off x="4878203" y="3545788"/>
              <a:ext cx="4152900" cy="1078246"/>
            </a:xfrm>
            <a:prstGeom prst="rect">
              <a:avLst/>
            </a:prstGeom>
            <a:noFill/>
          </p:spPr>
          <p:txBody>
            <a:bodyPr wrap="square" rtlCol="0">
              <a:spAutoFit/>
            </a:bodyPr>
            <a:lstStyle/>
            <a:p>
              <a:r>
                <a:rPr lang="en-US" sz="2400" dirty="0" smtClean="0">
                  <a:latin typeface="Kayak Sans Light" charset="0"/>
                  <a:ea typeface="Kayak Sans Light" charset="0"/>
                  <a:cs typeface="Kayak Sans Light" charset="0"/>
                </a:rPr>
                <a:t>Provided </a:t>
              </a:r>
              <a:r>
                <a:rPr lang="en-US" sz="2400" b="1" dirty="0" smtClean="0">
                  <a:latin typeface="Kayak Sans Light" charset="0"/>
                  <a:ea typeface="Kayak Sans Light" charset="0"/>
                  <a:cs typeface="Kayak Sans Light" charset="0"/>
                </a:rPr>
                <a:t>grade-specific </a:t>
              </a:r>
              <a:r>
                <a:rPr lang="en-US" sz="2400" b="1" dirty="0">
                  <a:latin typeface="Kayak Sans Light" charset="0"/>
                  <a:ea typeface="Kayak Sans Light" charset="0"/>
                  <a:cs typeface="Kayak Sans Light" charset="0"/>
                </a:rPr>
                <a:t>writing activities</a:t>
              </a:r>
              <a:r>
                <a:rPr lang="en-US" sz="2400" dirty="0">
                  <a:latin typeface="Kayak Sans Light" charset="0"/>
                  <a:ea typeface="Kayak Sans Light" charset="0"/>
                  <a:cs typeface="Kayak Sans Light" charset="0"/>
                </a:rPr>
                <a:t> to aid idea expression </a:t>
              </a:r>
              <a:r>
                <a:rPr lang="en-US" sz="2400" dirty="0" smtClean="0">
                  <a:latin typeface="Kayak Sans Light" charset="0"/>
                  <a:ea typeface="Kayak Sans Light" charset="0"/>
                  <a:cs typeface="Kayak Sans Light" charset="0"/>
                </a:rPr>
                <a:t>&amp;procedural </a:t>
              </a:r>
              <a:r>
                <a:rPr lang="en-US" sz="2400" dirty="0">
                  <a:latin typeface="Kayak Sans Light" charset="0"/>
                  <a:ea typeface="Kayak Sans Light" charset="0"/>
                  <a:cs typeface="Kayak Sans Light" charset="0"/>
                </a:rPr>
                <a:t>thinking.</a:t>
              </a:r>
            </a:p>
            <a:p>
              <a:endParaRPr lang="en-US" sz="2400" dirty="0">
                <a:latin typeface="Kayak Sans Light" charset="0"/>
                <a:ea typeface="Kayak Sans Light" charset="0"/>
                <a:cs typeface="Kayak Sans Light" charset="0"/>
              </a:endParaRPr>
            </a:p>
          </p:txBody>
        </p:sp>
      </p:grpSp>
      <p:sp>
        <p:nvSpPr>
          <p:cNvPr id="34" name="Rectangle 33"/>
          <p:cNvSpPr/>
          <p:nvPr/>
        </p:nvSpPr>
        <p:spPr>
          <a:xfrm>
            <a:off x="6799587" y="5427363"/>
            <a:ext cx="5094346" cy="1250426"/>
          </a:xfrm>
          <a:prstGeom prst="rect">
            <a:avLst/>
          </a:prstGeom>
          <a:solidFill>
            <a:srgbClr val="CE665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171450" lvl="0" indent="-171450">
              <a:defRPr/>
            </a:pPr>
            <a:r>
              <a:rPr lang="en-US" sz="2400" dirty="0" smtClean="0">
                <a:solidFill>
                  <a:schemeClr val="tx1"/>
                </a:solidFill>
                <a:latin typeface="Kayak Sans Light" charset="0"/>
                <a:ea typeface="Kayak Sans Light" charset="0"/>
                <a:cs typeface="Kayak Sans Light" charset="0"/>
              </a:rPr>
              <a:t>Provided a </a:t>
            </a:r>
            <a:r>
              <a:rPr lang="en-US" sz="2400" b="1" dirty="0" smtClean="0">
                <a:solidFill>
                  <a:schemeClr val="tx1"/>
                </a:solidFill>
                <a:latin typeface="Kayak Sans Light" charset="0"/>
                <a:ea typeface="Kayak Sans Light" charset="0"/>
                <a:cs typeface="Kayak Sans Light" charset="0"/>
              </a:rPr>
              <a:t>synthesis </a:t>
            </a:r>
            <a:r>
              <a:rPr lang="en-US" sz="2400" b="1" dirty="0">
                <a:solidFill>
                  <a:schemeClr val="tx1"/>
                </a:solidFill>
                <a:latin typeface="Kayak Sans Light" charset="0"/>
                <a:ea typeface="Kayak Sans Light" charset="0"/>
                <a:cs typeface="Kayak Sans Light" charset="0"/>
              </a:rPr>
              <a:t>of results </a:t>
            </a:r>
            <a:r>
              <a:rPr lang="en-US" sz="2400" dirty="0" smtClean="0">
                <a:solidFill>
                  <a:schemeClr val="tx1"/>
                </a:solidFill>
                <a:latin typeface="Kayak Sans Light" charset="0"/>
                <a:ea typeface="Kayak Sans Light" charset="0"/>
                <a:cs typeface="Kayak Sans Light" charset="0"/>
              </a:rPr>
              <a:t>across groups </a:t>
            </a:r>
            <a:r>
              <a:rPr lang="en-US" sz="2400" dirty="0">
                <a:solidFill>
                  <a:schemeClr val="tx1"/>
                </a:solidFill>
                <a:latin typeface="Kayak Sans Light" charset="0"/>
                <a:ea typeface="Kayak Sans Light" charset="0"/>
                <a:cs typeface="Kayak Sans Light" charset="0"/>
              </a:rPr>
              <a:t>for collective understanding and building theory</a:t>
            </a:r>
          </a:p>
        </p:txBody>
      </p:sp>
    </p:spTree>
    <p:extLst>
      <p:ext uri="{BB962C8B-B14F-4D97-AF65-F5344CB8AC3E}">
        <p14:creationId xmlns:p14="http://schemas.microsoft.com/office/powerpoint/2010/main" val="103784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8"/>
                                        </p:tgtEl>
                                      </p:cBhvr>
                                    </p:animEffect>
                                    <p:animScale>
                                      <p:cBhvr>
                                        <p:cTn id="12" dur="250" autoRev="1" fill="hold"/>
                                        <p:tgtEl>
                                          <p:spTgt spid="8"/>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4"/>
                                        </p:tgtEl>
                                      </p:cBhvr>
                                    </p:animEffect>
                                    <p:animScale>
                                      <p:cBhvr>
                                        <p:cTn id="17" dur="250" autoRev="1" fill="hold"/>
                                        <p:tgtEl>
                                          <p:spTgt spid="3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80" y="-1316655"/>
            <a:ext cx="12261980" cy="8174655"/>
          </a:xfrm>
          <a:prstGeom prst="rect">
            <a:avLst/>
          </a:prstGeom>
        </p:spPr>
      </p:pic>
      <p:sp>
        <p:nvSpPr>
          <p:cNvPr id="2" name="Title 1"/>
          <p:cNvSpPr>
            <a:spLocks noGrp="1"/>
          </p:cNvSpPr>
          <p:nvPr>
            <p:ph type="title"/>
          </p:nvPr>
        </p:nvSpPr>
        <p:spPr>
          <a:xfrm>
            <a:off x="7445829" y="5085184"/>
            <a:ext cx="4746171" cy="1772816"/>
          </a:xfrm>
          <a:solidFill>
            <a:srgbClr val="CB7973">
              <a:alpha val="85000"/>
            </a:srgbClr>
          </a:solidFill>
        </p:spPr>
        <p:txBody>
          <a:bodyPr>
            <a:normAutofit/>
          </a:bodyPr>
          <a:lstStyle/>
          <a:p>
            <a:r>
              <a:rPr lang="en-US" sz="5400" dirty="0" smtClean="0">
                <a:solidFill>
                  <a:schemeClr val="bg1"/>
                </a:solidFill>
                <a:latin typeface="Kayak Sans" charset="0"/>
                <a:ea typeface="Kayak Sans" charset="0"/>
                <a:cs typeface="Kayak Sans" charset="0"/>
              </a:rPr>
              <a:t>Future Research</a:t>
            </a:r>
            <a:endParaRPr lang="en-US" sz="5400" dirty="0">
              <a:solidFill>
                <a:schemeClr val="bg1"/>
              </a:solidFill>
              <a:latin typeface="Kayak Sans" charset="0"/>
              <a:ea typeface="Kayak Sans" charset="0"/>
              <a:cs typeface="Kayak Sans" charset="0"/>
            </a:endParaRPr>
          </a:p>
        </p:txBody>
      </p:sp>
    </p:spTree>
    <p:extLst>
      <p:ext uri="{BB962C8B-B14F-4D97-AF65-F5344CB8AC3E}">
        <p14:creationId xmlns:p14="http://schemas.microsoft.com/office/powerpoint/2010/main" val="208672026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grpSp>
        <p:nvGrpSpPr>
          <p:cNvPr id="5" name="Group 4"/>
          <p:cNvGrpSpPr/>
          <p:nvPr/>
        </p:nvGrpSpPr>
        <p:grpSpPr>
          <a:xfrm>
            <a:off x="838200" y="2000672"/>
            <a:ext cx="10515600" cy="2823577"/>
            <a:chOff x="2061180" y="1951327"/>
            <a:chExt cx="7577054" cy="1864926"/>
          </a:xfrm>
        </p:grpSpPr>
        <p:grpSp>
          <p:nvGrpSpPr>
            <p:cNvPr id="6" name="Group 5"/>
            <p:cNvGrpSpPr/>
            <p:nvPr/>
          </p:nvGrpSpPr>
          <p:grpSpPr>
            <a:xfrm>
              <a:off x="4621213" y="1969270"/>
              <a:ext cx="1214438" cy="1843213"/>
              <a:chOff x="10396992" y="2518626"/>
              <a:chExt cx="1619250" cy="2457616"/>
            </a:xfrm>
          </p:grpSpPr>
          <p:sp>
            <p:nvSpPr>
              <p:cNvPr id="27" name="Rectangle 26"/>
              <p:cNvSpPr/>
              <p:nvPr/>
            </p:nvSpPr>
            <p:spPr>
              <a:xfrm>
                <a:off x="10396992" y="2518626"/>
                <a:ext cx="1619250" cy="2457616"/>
              </a:xfrm>
              <a:prstGeom prst="rect">
                <a:avLst/>
              </a:prstGeom>
              <a:solidFill>
                <a:srgbClr val="000000"/>
              </a:solidFill>
              <a:ln>
                <a:noFill/>
              </a:ln>
              <a:effectLst/>
            </p:spPr>
            <p:style>
              <a:lnRef idx="2">
                <a:schemeClr val="accent1"/>
              </a:lnRef>
              <a:fillRef idx="0">
                <a:schemeClr val="accent1"/>
              </a:fillRef>
              <a:effectRef idx="1">
                <a:schemeClr val="accent1"/>
              </a:effectRef>
              <a:fontRef idx="minor">
                <a:schemeClr val="tx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latin typeface="Kayak Sans Light" charset="0"/>
                  <a:ea typeface="Kayak Sans Light" charset="0"/>
                  <a:cs typeface="Kayak Sans Light" charset="0"/>
                </a:endParaRPr>
              </a:p>
            </p:txBody>
          </p:sp>
          <p:sp>
            <p:nvSpPr>
              <p:cNvPr id="28" name="TextBox 27"/>
              <p:cNvSpPr txBox="1"/>
              <p:nvPr/>
            </p:nvSpPr>
            <p:spPr>
              <a:xfrm>
                <a:off x="10396993" y="4018643"/>
                <a:ext cx="1619249" cy="813125"/>
              </a:xfrm>
              <a:prstGeom prst="rect">
                <a:avLst/>
              </a:prstGeom>
              <a:noFill/>
            </p:spPr>
            <p:txBody>
              <a:bodyPr wrap="square" rtlCol="0">
                <a:spAutoFit/>
              </a:bodyPr>
              <a:lstStyle/>
              <a:p>
                <a:r>
                  <a:rPr lang="en-US" sz="2000" dirty="0">
                    <a:solidFill>
                      <a:schemeClr val="bg1"/>
                    </a:solidFill>
                    <a:latin typeface="Kayak Sans Light" charset="0"/>
                    <a:ea typeface="Kayak Sans Light" charset="0"/>
                    <a:cs typeface="Kayak Sans Light" charset="0"/>
                  </a:rPr>
                  <a:t>Jon Froehlich</a:t>
                </a:r>
              </a:p>
              <a:p>
                <a:r>
                  <a:rPr lang="en-US" sz="1600" dirty="0" err="1">
                    <a:solidFill>
                      <a:srgbClr val="FFC000"/>
                    </a:solidFill>
                    <a:latin typeface="Kayak Sans Light" charset="0"/>
                    <a:ea typeface="Kayak Sans Light" charset="0"/>
                    <a:cs typeface="Kayak Sans Light" charset="0"/>
                  </a:rPr>
                  <a:t>jonf@cs.umd.edu</a:t>
                </a:r>
                <a:endParaRPr lang="en-US" sz="1600" dirty="0">
                  <a:solidFill>
                    <a:srgbClr val="FFC000"/>
                  </a:solidFill>
                  <a:latin typeface="Kayak Sans Light" charset="0"/>
                  <a:ea typeface="Kayak Sans Light" charset="0"/>
                  <a:cs typeface="Kayak Sans Light" charset="0"/>
                </a:endParaRPr>
              </a:p>
              <a:p>
                <a:r>
                  <a:rPr lang="en-US" sz="1600" dirty="0">
                    <a:solidFill>
                      <a:srgbClr val="FFC000"/>
                    </a:solidFill>
                    <a:latin typeface="Kayak Sans Light" charset="0"/>
                    <a:ea typeface="Kayak Sans Light" charset="0"/>
                    <a:cs typeface="Kayak Sans Light" charset="0"/>
                  </a:rPr>
                  <a:t>@</a:t>
                </a:r>
                <a:r>
                  <a:rPr lang="en-US" sz="1600" dirty="0" err="1">
                    <a:solidFill>
                      <a:srgbClr val="FFC000"/>
                    </a:solidFill>
                    <a:latin typeface="Kayak Sans Light" charset="0"/>
                    <a:ea typeface="Kayak Sans Light" charset="0"/>
                    <a:cs typeface="Kayak Sans Light" charset="0"/>
                  </a:rPr>
                  <a:t>JonFroehlich</a:t>
                </a:r>
                <a:endParaRPr lang="en-US" sz="1600" dirty="0">
                  <a:solidFill>
                    <a:srgbClr val="FFC000"/>
                  </a:solidFill>
                  <a:latin typeface="Kayak Sans Light" charset="0"/>
                  <a:ea typeface="Kayak Sans Light" charset="0"/>
                  <a:cs typeface="Kayak Sans Light" charset="0"/>
                </a:endParaRPr>
              </a:p>
            </p:txBody>
          </p:sp>
          <p:pic>
            <p:nvPicPr>
              <p:cNvPr id="29" name="Picture 28" descr="JonFroehlich.pn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0634798" y="2622385"/>
                <a:ext cx="1173259" cy="1383718"/>
              </a:xfrm>
              <a:prstGeom prst="rect">
                <a:avLst/>
              </a:prstGeom>
              <a:noFill/>
              <a:ln>
                <a:noFill/>
              </a:ln>
            </p:spPr>
          </p:pic>
        </p:grpSp>
        <p:grpSp>
          <p:nvGrpSpPr>
            <p:cNvPr id="7" name="Group 6"/>
            <p:cNvGrpSpPr/>
            <p:nvPr/>
          </p:nvGrpSpPr>
          <p:grpSpPr>
            <a:xfrm>
              <a:off x="3340548" y="1953300"/>
              <a:ext cx="1214438" cy="1843212"/>
              <a:chOff x="1948488" y="2538441"/>
              <a:chExt cx="1619250" cy="2457616"/>
            </a:xfrm>
          </p:grpSpPr>
          <p:sp>
            <p:nvSpPr>
              <p:cNvPr id="24" name="Rectangle 23"/>
              <p:cNvSpPr/>
              <p:nvPr/>
            </p:nvSpPr>
            <p:spPr>
              <a:xfrm>
                <a:off x="1948488" y="2538441"/>
                <a:ext cx="1619250" cy="2457616"/>
              </a:xfrm>
              <a:prstGeom prst="rect">
                <a:avLst/>
              </a:prstGeom>
              <a:solidFill>
                <a:srgbClr val="000000"/>
              </a:solidFill>
              <a:ln>
                <a:noFill/>
              </a:ln>
              <a:effectLst/>
            </p:spPr>
            <p:style>
              <a:lnRef idx="2">
                <a:schemeClr val="accent1"/>
              </a:lnRef>
              <a:fillRef idx="0">
                <a:schemeClr val="accent1"/>
              </a:fillRef>
              <a:effectRef idx="1">
                <a:schemeClr val="accent1"/>
              </a:effectRef>
              <a:fontRef idx="minor">
                <a:schemeClr val="tx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latin typeface="Kayak Sans Light" charset="0"/>
                  <a:ea typeface="Kayak Sans Light" charset="0"/>
                  <a:cs typeface="Kayak Sans Light" charset="0"/>
                </a:endParaRPr>
              </a:p>
            </p:txBody>
          </p:sp>
          <p:sp>
            <p:nvSpPr>
              <p:cNvPr id="25" name="TextBox 24"/>
              <p:cNvSpPr txBox="1"/>
              <p:nvPr/>
            </p:nvSpPr>
            <p:spPr>
              <a:xfrm>
                <a:off x="1948488" y="4038458"/>
                <a:ext cx="1619250" cy="786021"/>
              </a:xfrm>
              <a:prstGeom prst="rect">
                <a:avLst/>
              </a:prstGeom>
              <a:noFill/>
            </p:spPr>
            <p:txBody>
              <a:bodyPr wrap="square" rtlCol="0">
                <a:spAutoFit/>
              </a:bodyPr>
              <a:lstStyle/>
              <a:p>
                <a:r>
                  <a:rPr lang="en-US" sz="2000" dirty="0">
                    <a:solidFill>
                      <a:schemeClr val="bg1"/>
                    </a:solidFill>
                    <a:latin typeface="Kayak Sans Light" charset="0"/>
                    <a:ea typeface="Kayak Sans Light" charset="0"/>
                    <a:cs typeface="Kayak Sans Light" charset="0"/>
                  </a:rPr>
                  <a:t>Tammy Clegg</a:t>
                </a:r>
              </a:p>
              <a:p>
                <a:r>
                  <a:rPr lang="en-US" sz="1600" dirty="0">
                    <a:solidFill>
                      <a:srgbClr val="FFC000"/>
                    </a:solidFill>
                    <a:latin typeface="Kayak Sans Light" charset="0"/>
                    <a:ea typeface="Kayak Sans Light" charset="0"/>
                    <a:cs typeface="Kayak Sans Light" charset="0"/>
                  </a:rPr>
                  <a:t>tclegg@umd.edu</a:t>
                </a:r>
              </a:p>
              <a:p>
                <a:r>
                  <a:rPr lang="en-US" sz="1600" dirty="0">
                    <a:solidFill>
                      <a:srgbClr val="FFC000"/>
                    </a:solidFill>
                    <a:latin typeface="Kayak Sans Light" charset="0"/>
                    <a:ea typeface="Kayak Sans Light" charset="0"/>
                    <a:cs typeface="Kayak Sans Light" charset="0"/>
                  </a:rPr>
                  <a:t>@</a:t>
                </a:r>
                <a:r>
                  <a:rPr lang="en-US" sz="1600" dirty="0" err="1">
                    <a:solidFill>
                      <a:srgbClr val="FFC000"/>
                    </a:solidFill>
                    <a:latin typeface="Kayak Sans Light" charset="0"/>
                    <a:ea typeface="Kayak Sans Light" charset="0"/>
                    <a:cs typeface="Kayak Sans Light" charset="0"/>
                  </a:rPr>
                  <a:t>TClegg</a:t>
                </a:r>
                <a:endParaRPr lang="en-US" sz="1600" dirty="0">
                  <a:solidFill>
                    <a:srgbClr val="FFC000"/>
                  </a:solidFill>
                  <a:latin typeface="Kayak Sans Light" charset="0"/>
                  <a:ea typeface="Kayak Sans Light" charset="0"/>
                  <a:cs typeface="Kayak Sans Light" charset="0"/>
                </a:endParaRPr>
              </a:p>
            </p:txBody>
          </p:sp>
          <p:pic>
            <p:nvPicPr>
              <p:cNvPr id="26" name="Picture 25"/>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2066157" y="2637219"/>
                <a:ext cx="1385354" cy="1411671"/>
              </a:xfrm>
              <a:prstGeom prst="rect">
                <a:avLst/>
              </a:prstGeom>
            </p:spPr>
          </p:pic>
        </p:grpSp>
        <p:grpSp>
          <p:nvGrpSpPr>
            <p:cNvPr id="8" name="Group 7"/>
            <p:cNvGrpSpPr/>
            <p:nvPr/>
          </p:nvGrpSpPr>
          <p:grpSpPr>
            <a:xfrm>
              <a:off x="5890701" y="1973040"/>
              <a:ext cx="1214438" cy="1843213"/>
              <a:chOff x="3747366" y="2518626"/>
              <a:chExt cx="1619250" cy="2457616"/>
            </a:xfrm>
          </p:grpSpPr>
          <p:sp>
            <p:nvSpPr>
              <p:cNvPr id="21" name="Rectangle 20"/>
              <p:cNvSpPr/>
              <p:nvPr/>
            </p:nvSpPr>
            <p:spPr>
              <a:xfrm>
                <a:off x="3747366" y="2518626"/>
                <a:ext cx="1619250" cy="2457616"/>
              </a:xfrm>
              <a:prstGeom prst="rect">
                <a:avLst/>
              </a:prstGeom>
              <a:solidFill>
                <a:srgbClr val="000000"/>
              </a:solidFill>
              <a:ln>
                <a:noFill/>
              </a:ln>
              <a:effectLst/>
            </p:spPr>
            <p:style>
              <a:lnRef idx="2">
                <a:schemeClr val="accent1"/>
              </a:lnRef>
              <a:fillRef idx="0">
                <a:schemeClr val="accent1"/>
              </a:fillRef>
              <a:effectRef idx="1">
                <a:schemeClr val="accent1"/>
              </a:effectRef>
              <a:fontRef idx="minor">
                <a:schemeClr val="tx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latin typeface="Kayak Sans Light" charset="0"/>
                  <a:ea typeface="Kayak Sans Light" charset="0"/>
                  <a:cs typeface="Kayak Sans Light" charset="0"/>
                </a:endParaRPr>
              </a:p>
            </p:txBody>
          </p:sp>
          <p:sp>
            <p:nvSpPr>
              <p:cNvPr id="22" name="TextBox 21"/>
              <p:cNvSpPr txBox="1"/>
              <p:nvPr/>
            </p:nvSpPr>
            <p:spPr>
              <a:xfrm>
                <a:off x="3747366" y="4018643"/>
                <a:ext cx="1619250" cy="813125"/>
              </a:xfrm>
              <a:prstGeom prst="rect">
                <a:avLst/>
              </a:prstGeom>
              <a:noFill/>
            </p:spPr>
            <p:txBody>
              <a:bodyPr wrap="square" rtlCol="0">
                <a:spAutoFit/>
              </a:bodyPr>
              <a:lstStyle/>
              <a:p>
                <a:r>
                  <a:rPr lang="en-US" sz="2000" dirty="0" err="1">
                    <a:solidFill>
                      <a:schemeClr val="bg1"/>
                    </a:solidFill>
                    <a:latin typeface="Kayak Sans Light" charset="0"/>
                    <a:ea typeface="Kayak Sans Light" charset="0"/>
                    <a:cs typeface="Kayak Sans Light" charset="0"/>
                  </a:rPr>
                  <a:t>Seokbin</a:t>
                </a:r>
                <a:r>
                  <a:rPr lang="en-US" sz="2000" dirty="0">
                    <a:solidFill>
                      <a:schemeClr val="bg1"/>
                    </a:solidFill>
                    <a:latin typeface="Kayak Sans Light" charset="0"/>
                    <a:ea typeface="Kayak Sans Light" charset="0"/>
                    <a:cs typeface="Kayak Sans Light" charset="0"/>
                  </a:rPr>
                  <a:t> Kang</a:t>
                </a:r>
              </a:p>
              <a:p>
                <a:r>
                  <a:rPr lang="en-US" sz="1600" dirty="0" err="1">
                    <a:solidFill>
                      <a:srgbClr val="FFC000"/>
                    </a:solidFill>
                    <a:latin typeface="Kayak Sans Light" charset="0"/>
                    <a:ea typeface="Kayak Sans Light" charset="0"/>
                    <a:cs typeface="Kayak Sans Light" charset="0"/>
                  </a:rPr>
                  <a:t>sbkang@umd.edu</a:t>
                </a:r>
                <a:endParaRPr lang="en-US" sz="1600" dirty="0">
                  <a:solidFill>
                    <a:srgbClr val="FFC000"/>
                  </a:solidFill>
                  <a:latin typeface="Kayak Sans Light" charset="0"/>
                  <a:ea typeface="Kayak Sans Light" charset="0"/>
                  <a:cs typeface="Kayak Sans Light" charset="0"/>
                </a:endParaRPr>
              </a:p>
              <a:p>
                <a:r>
                  <a:rPr lang="en-US" sz="1600" dirty="0">
                    <a:solidFill>
                      <a:srgbClr val="FFC000"/>
                    </a:solidFill>
                    <a:latin typeface="Kayak Sans Light" charset="0"/>
                    <a:ea typeface="Kayak Sans Light" charset="0"/>
                    <a:cs typeface="Kayak Sans Light" charset="0"/>
                  </a:rPr>
                  <a:t>@</a:t>
                </a:r>
                <a:r>
                  <a:rPr lang="en-US" sz="1600" dirty="0" err="1">
                    <a:solidFill>
                      <a:srgbClr val="FFC000"/>
                    </a:solidFill>
                    <a:latin typeface="Kayak Sans Light" charset="0"/>
                    <a:ea typeface="Kayak Sans Light" charset="0"/>
                    <a:cs typeface="Kayak Sans Light" charset="0"/>
                  </a:rPr>
                  <a:t>SeokbinKang</a:t>
                </a:r>
                <a:endParaRPr lang="en-US" sz="1600" dirty="0">
                  <a:solidFill>
                    <a:srgbClr val="FFC000"/>
                  </a:solidFill>
                  <a:latin typeface="Kayak Sans Light" charset="0"/>
                  <a:ea typeface="Kayak Sans Light" charset="0"/>
                  <a:cs typeface="Kayak Sans Light" charset="0"/>
                </a:endParaRPr>
              </a:p>
            </p:txBody>
          </p:sp>
          <p:pic>
            <p:nvPicPr>
              <p:cNvPr id="23" name="Picture 2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863664" y="2617404"/>
                <a:ext cx="1381290" cy="1381290"/>
              </a:xfrm>
              <a:prstGeom prst="rect">
                <a:avLst/>
              </a:prstGeom>
            </p:spPr>
          </p:pic>
        </p:grpSp>
        <p:grpSp>
          <p:nvGrpSpPr>
            <p:cNvPr id="9" name="Group 8"/>
            <p:cNvGrpSpPr/>
            <p:nvPr/>
          </p:nvGrpSpPr>
          <p:grpSpPr>
            <a:xfrm>
              <a:off x="2061180" y="1951327"/>
              <a:ext cx="1214438" cy="1843212"/>
              <a:chOff x="4804677" y="1969270"/>
              <a:chExt cx="1214438" cy="1843212"/>
            </a:xfrm>
          </p:grpSpPr>
          <p:sp>
            <p:nvSpPr>
              <p:cNvPr id="18" name="Rectangle 17"/>
              <p:cNvSpPr/>
              <p:nvPr/>
            </p:nvSpPr>
            <p:spPr>
              <a:xfrm>
                <a:off x="4804677" y="1969270"/>
                <a:ext cx="1214438" cy="1843212"/>
              </a:xfrm>
              <a:prstGeom prst="rect">
                <a:avLst/>
              </a:prstGeom>
              <a:solidFill>
                <a:srgbClr val="000000"/>
              </a:solidFill>
              <a:ln>
                <a:noFill/>
              </a:ln>
              <a:effectLst/>
            </p:spPr>
            <p:style>
              <a:lnRef idx="2">
                <a:schemeClr val="accent1"/>
              </a:lnRef>
              <a:fillRef idx="0">
                <a:schemeClr val="accent1"/>
              </a:fillRef>
              <a:effectRef idx="1">
                <a:schemeClr val="accent1"/>
              </a:effectRef>
              <a:fontRef idx="minor">
                <a:schemeClr val="tx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latin typeface="Kayak Sans Light" charset="0"/>
                  <a:ea typeface="Kayak Sans Light" charset="0"/>
                  <a:cs typeface="Kayak Sans Light" charset="0"/>
                </a:endParaRPr>
              </a:p>
            </p:txBody>
          </p:sp>
          <p:sp>
            <p:nvSpPr>
              <p:cNvPr id="19" name="TextBox 18"/>
              <p:cNvSpPr txBox="1"/>
              <p:nvPr/>
            </p:nvSpPr>
            <p:spPr>
              <a:xfrm>
                <a:off x="4804677" y="3094283"/>
                <a:ext cx="1214438" cy="609844"/>
              </a:xfrm>
              <a:prstGeom prst="rect">
                <a:avLst/>
              </a:prstGeom>
              <a:noFill/>
            </p:spPr>
            <p:txBody>
              <a:bodyPr wrap="square" rtlCol="0">
                <a:spAutoFit/>
              </a:bodyPr>
              <a:lstStyle/>
              <a:p>
                <a:r>
                  <a:rPr lang="en-US" sz="2000" dirty="0">
                    <a:solidFill>
                      <a:schemeClr val="bg1"/>
                    </a:solidFill>
                    <a:latin typeface="Kayak Sans Light" charset="0"/>
                    <a:ea typeface="Kayak Sans Light" charset="0"/>
                    <a:cs typeface="Kayak Sans Light" charset="0"/>
                  </a:rPr>
                  <a:t>Virginia Byrne</a:t>
                </a:r>
              </a:p>
              <a:p>
                <a:r>
                  <a:rPr lang="en-US" sz="1600" dirty="0" smtClean="0">
                    <a:solidFill>
                      <a:srgbClr val="FFC000"/>
                    </a:solidFill>
                    <a:latin typeface="Kayak Sans Light" charset="0"/>
                    <a:ea typeface="Kayak Sans Light" charset="0"/>
                    <a:cs typeface="Kayak Sans Light" charset="0"/>
                  </a:rPr>
                  <a:t>vbyrne@umd.edu</a:t>
                </a:r>
              </a:p>
              <a:p>
                <a:r>
                  <a:rPr lang="en-US" sz="1600" dirty="0" smtClean="0">
                    <a:solidFill>
                      <a:srgbClr val="FFC000"/>
                    </a:solidFill>
                    <a:latin typeface="Kayak Sans Light" charset="0"/>
                    <a:ea typeface="Kayak Sans Light" charset="0"/>
                    <a:cs typeface="Kayak Sans Light" charset="0"/>
                  </a:rPr>
                  <a:t>@VirginiaLByrne</a:t>
                </a:r>
                <a:endParaRPr lang="en-US" sz="1600" dirty="0">
                  <a:solidFill>
                    <a:srgbClr val="FFC000"/>
                  </a:solidFill>
                  <a:latin typeface="Kayak Sans Light" charset="0"/>
                  <a:ea typeface="Kayak Sans Light" charset="0"/>
                  <a:cs typeface="Kayak Sans Light" charset="0"/>
                </a:endParaRPr>
              </a:p>
            </p:txBody>
          </p:sp>
          <p:pic>
            <p:nvPicPr>
              <p:cNvPr id="20" name="Picture 19"/>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4891900" y="2051420"/>
                <a:ext cx="1057724" cy="1057724"/>
              </a:xfrm>
              <a:prstGeom prst="rect">
                <a:avLst/>
              </a:prstGeom>
            </p:spPr>
          </p:pic>
        </p:grpSp>
        <p:grpSp>
          <p:nvGrpSpPr>
            <p:cNvPr id="10" name="Group 9"/>
            <p:cNvGrpSpPr/>
            <p:nvPr/>
          </p:nvGrpSpPr>
          <p:grpSpPr>
            <a:xfrm>
              <a:off x="8423796" y="1951327"/>
              <a:ext cx="1214438" cy="1843212"/>
              <a:chOff x="6100125" y="1969270"/>
              <a:chExt cx="1214438" cy="1843212"/>
            </a:xfrm>
          </p:grpSpPr>
          <p:sp>
            <p:nvSpPr>
              <p:cNvPr id="15" name="Rectangle 14"/>
              <p:cNvSpPr/>
              <p:nvPr/>
            </p:nvSpPr>
            <p:spPr>
              <a:xfrm>
                <a:off x="6100125" y="1969270"/>
                <a:ext cx="1214438" cy="1843212"/>
              </a:xfrm>
              <a:prstGeom prst="rect">
                <a:avLst/>
              </a:prstGeom>
              <a:solidFill>
                <a:srgbClr val="000000"/>
              </a:solidFill>
              <a:ln>
                <a:noFill/>
              </a:ln>
              <a:effectLst/>
            </p:spPr>
            <p:style>
              <a:lnRef idx="2">
                <a:schemeClr val="accent1"/>
              </a:lnRef>
              <a:fillRef idx="0">
                <a:schemeClr val="accent1"/>
              </a:fillRef>
              <a:effectRef idx="1">
                <a:schemeClr val="accent1"/>
              </a:effectRef>
              <a:fontRef idx="minor">
                <a:schemeClr val="tx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latin typeface="Kayak Sans Light" charset="0"/>
                  <a:ea typeface="Kayak Sans Light" charset="0"/>
                  <a:cs typeface="Kayak Sans Light" charset="0"/>
                </a:endParaRPr>
              </a:p>
            </p:txBody>
          </p:sp>
          <p:pic>
            <p:nvPicPr>
              <p:cNvPr id="16" name="Picture 15"/>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6184032" y="2043354"/>
                <a:ext cx="1043013" cy="1043013"/>
              </a:xfrm>
              <a:prstGeom prst="rect">
                <a:avLst/>
              </a:prstGeom>
            </p:spPr>
          </p:pic>
          <p:sp>
            <p:nvSpPr>
              <p:cNvPr id="17" name="TextBox 16"/>
              <p:cNvSpPr txBox="1"/>
              <p:nvPr/>
            </p:nvSpPr>
            <p:spPr>
              <a:xfrm>
                <a:off x="6100586" y="3094283"/>
                <a:ext cx="1213977" cy="589516"/>
              </a:xfrm>
              <a:prstGeom prst="rect">
                <a:avLst/>
              </a:prstGeom>
              <a:noFill/>
            </p:spPr>
            <p:txBody>
              <a:bodyPr wrap="square" rtlCol="0">
                <a:spAutoFit/>
              </a:bodyPr>
              <a:lstStyle/>
              <a:p>
                <a:r>
                  <a:rPr lang="en-US" sz="2000" dirty="0">
                    <a:solidFill>
                      <a:schemeClr val="bg1"/>
                    </a:solidFill>
                    <a:latin typeface="Kayak Sans Light" charset="0"/>
                    <a:ea typeface="Kayak Sans Light" charset="0"/>
                    <a:cs typeface="Kayak Sans Light" charset="0"/>
                  </a:rPr>
                  <a:t>Rafael Velez</a:t>
                </a:r>
              </a:p>
              <a:p>
                <a:r>
                  <a:rPr lang="en-US" sz="1600" dirty="0" err="1">
                    <a:solidFill>
                      <a:srgbClr val="FFC000"/>
                    </a:solidFill>
                    <a:latin typeface="Kayak Sans Light" charset="0"/>
                    <a:ea typeface="Kayak Sans Light" charset="0"/>
                    <a:cs typeface="Kayak Sans Light" charset="0"/>
                  </a:rPr>
                  <a:t>rvelez@terpmail</a:t>
                </a:r>
                <a:r>
                  <a:rPr lang="en-US" sz="1600" dirty="0">
                    <a:solidFill>
                      <a:srgbClr val="FFC000"/>
                    </a:solidFill>
                    <a:latin typeface="Kayak Sans Light" charset="0"/>
                    <a:ea typeface="Kayak Sans Light" charset="0"/>
                    <a:cs typeface="Kayak Sans Light" charset="0"/>
                  </a:rPr>
                  <a:t>.</a:t>
                </a:r>
              </a:p>
              <a:p>
                <a:r>
                  <a:rPr lang="en-US" sz="1600" dirty="0" err="1">
                    <a:solidFill>
                      <a:srgbClr val="FFC000"/>
                    </a:solidFill>
                    <a:latin typeface="Kayak Sans Light" charset="0"/>
                    <a:ea typeface="Kayak Sans Light" charset="0"/>
                    <a:cs typeface="Kayak Sans Light" charset="0"/>
                  </a:rPr>
                  <a:t>umd.edu</a:t>
                </a:r>
                <a:endParaRPr lang="en-US" sz="1600" dirty="0">
                  <a:solidFill>
                    <a:srgbClr val="FFC000"/>
                  </a:solidFill>
                  <a:latin typeface="Kayak Sans Light" charset="0"/>
                  <a:ea typeface="Kayak Sans Light" charset="0"/>
                  <a:cs typeface="Kayak Sans Light" charset="0"/>
                </a:endParaRPr>
              </a:p>
            </p:txBody>
          </p:sp>
        </p:grpSp>
        <p:grpSp>
          <p:nvGrpSpPr>
            <p:cNvPr id="11" name="Group 10"/>
            <p:cNvGrpSpPr/>
            <p:nvPr/>
          </p:nvGrpSpPr>
          <p:grpSpPr>
            <a:xfrm>
              <a:off x="7171409" y="1969270"/>
              <a:ext cx="1214438" cy="1843212"/>
              <a:chOff x="489280" y="2177724"/>
              <a:chExt cx="1214438" cy="1843212"/>
            </a:xfrm>
          </p:grpSpPr>
          <p:sp>
            <p:nvSpPr>
              <p:cNvPr id="12" name="Rectangle 11"/>
              <p:cNvSpPr/>
              <p:nvPr/>
            </p:nvSpPr>
            <p:spPr>
              <a:xfrm>
                <a:off x="489280" y="2177724"/>
                <a:ext cx="1214438" cy="1843212"/>
              </a:xfrm>
              <a:prstGeom prst="rect">
                <a:avLst/>
              </a:prstGeom>
              <a:solidFill>
                <a:srgbClr val="000000"/>
              </a:solidFill>
              <a:ln>
                <a:noFill/>
              </a:ln>
              <a:effectLst/>
            </p:spPr>
            <p:style>
              <a:lnRef idx="2">
                <a:schemeClr val="accent1"/>
              </a:lnRef>
              <a:fillRef idx="0">
                <a:schemeClr val="accent1"/>
              </a:fillRef>
              <a:effectRef idx="1">
                <a:schemeClr val="accent1"/>
              </a:effectRef>
              <a:fontRef idx="minor">
                <a:schemeClr val="tx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latin typeface="Kayak Sans Light" charset="0"/>
                  <a:ea typeface="Kayak Sans Light" charset="0"/>
                  <a:cs typeface="Kayak Sans Light" charset="0"/>
                </a:endParaRPr>
              </a:p>
            </p:txBody>
          </p:sp>
          <p:sp>
            <p:nvSpPr>
              <p:cNvPr id="13" name="TextBox 12"/>
              <p:cNvSpPr txBox="1"/>
              <p:nvPr/>
            </p:nvSpPr>
            <p:spPr>
              <a:xfrm>
                <a:off x="489280" y="3302737"/>
                <a:ext cx="1214438" cy="589516"/>
              </a:xfrm>
              <a:prstGeom prst="rect">
                <a:avLst/>
              </a:prstGeom>
              <a:noFill/>
            </p:spPr>
            <p:txBody>
              <a:bodyPr wrap="square" rtlCol="0">
                <a:spAutoFit/>
              </a:bodyPr>
              <a:lstStyle/>
              <a:p>
                <a:r>
                  <a:rPr lang="en-US" sz="2000" dirty="0" smtClean="0">
                    <a:solidFill>
                      <a:schemeClr val="bg1"/>
                    </a:solidFill>
                    <a:latin typeface="Kayak Sans Light" charset="0"/>
                    <a:ea typeface="Kayak Sans Light" charset="0"/>
                    <a:cs typeface="Kayak Sans Light" charset="0"/>
                  </a:rPr>
                  <a:t>Leyla </a:t>
                </a:r>
                <a:r>
                  <a:rPr lang="en-US" sz="2000" dirty="0" err="1" smtClean="0">
                    <a:solidFill>
                      <a:schemeClr val="bg1"/>
                    </a:solidFill>
                    <a:latin typeface="Kayak Sans Light" charset="0"/>
                    <a:ea typeface="Kayak Sans Light" charset="0"/>
                    <a:cs typeface="Kayak Sans Light" charset="0"/>
                  </a:rPr>
                  <a:t>Norooz</a:t>
                </a:r>
                <a:endParaRPr lang="en-US" sz="2000" dirty="0">
                  <a:solidFill>
                    <a:schemeClr val="bg1"/>
                  </a:solidFill>
                  <a:latin typeface="Kayak Sans Light" charset="0"/>
                  <a:ea typeface="Kayak Sans Light" charset="0"/>
                  <a:cs typeface="Kayak Sans Light" charset="0"/>
                </a:endParaRPr>
              </a:p>
              <a:p>
                <a:r>
                  <a:rPr lang="en-US" sz="1600" dirty="0" err="1" smtClean="0">
                    <a:solidFill>
                      <a:srgbClr val="FFC000"/>
                    </a:solidFill>
                    <a:latin typeface="Kayak Sans Light" charset="0"/>
                    <a:ea typeface="Kayak Sans Light" charset="0"/>
                    <a:cs typeface="Kayak Sans Light" charset="0"/>
                  </a:rPr>
                  <a:t>leylan@umd.edu</a:t>
                </a:r>
                <a:endParaRPr lang="en-US" sz="1600" dirty="0">
                  <a:solidFill>
                    <a:srgbClr val="FFC000"/>
                  </a:solidFill>
                  <a:latin typeface="Kayak Sans Light" charset="0"/>
                  <a:ea typeface="Kayak Sans Light" charset="0"/>
                  <a:cs typeface="Kayak Sans Light" charset="0"/>
                </a:endParaRPr>
              </a:p>
              <a:p>
                <a:r>
                  <a:rPr lang="en-US" sz="1600" dirty="0" smtClean="0">
                    <a:solidFill>
                      <a:srgbClr val="FFC000"/>
                    </a:solidFill>
                    <a:latin typeface="Kayak Sans Light" charset="0"/>
                    <a:ea typeface="Kayak Sans Light" charset="0"/>
                    <a:cs typeface="Kayak Sans Light" charset="0"/>
                  </a:rPr>
                  <a:t>@</a:t>
                </a:r>
                <a:r>
                  <a:rPr lang="en-US" sz="1600" dirty="0" err="1" smtClean="0">
                    <a:solidFill>
                      <a:srgbClr val="FFC000"/>
                    </a:solidFill>
                    <a:latin typeface="Kayak Sans Light" charset="0"/>
                    <a:ea typeface="Kayak Sans Light" charset="0"/>
                    <a:cs typeface="Kayak Sans Light" charset="0"/>
                  </a:rPr>
                  <a:t>LNorooz</a:t>
                </a:r>
                <a:endParaRPr lang="en-US" sz="1600" dirty="0">
                  <a:solidFill>
                    <a:srgbClr val="FFC000"/>
                  </a:solidFill>
                  <a:latin typeface="Kayak Sans Light" charset="0"/>
                  <a:ea typeface="Kayak Sans Light" charset="0"/>
                  <a:cs typeface="Kayak Sans Light" charset="0"/>
                </a:endParaRPr>
              </a:p>
            </p:txBody>
          </p:sp>
          <p:pic>
            <p:nvPicPr>
              <p:cNvPr id="14" name="Picture 13" descr="999955_3375036814405_1536611571_n.jpg"/>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69232" y="2234520"/>
                <a:ext cx="1054534" cy="1054534"/>
              </a:xfrm>
              <a:prstGeom prst="rect">
                <a:avLst/>
              </a:prstGeom>
              <a:solidFill>
                <a:srgbClr val="5294FF"/>
              </a:solidFill>
              <a:ln>
                <a:noFill/>
              </a:ln>
            </p:spPr>
          </p:pic>
        </p:grpSp>
      </p:grpSp>
      <p:sp>
        <p:nvSpPr>
          <p:cNvPr id="30" name="Title 29"/>
          <p:cNvSpPr>
            <a:spLocks noGrp="1"/>
          </p:cNvSpPr>
          <p:nvPr>
            <p:ph type="title"/>
          </p:nvPr>
        </p:nvSpPr>
        <p:spPr/>
        <p:txBody>
          <a:bodyPr/>
          <a:lstStyle/>
          <a:p>
            <a:r>
              <a:rPr lang="en-US" b="1" dirty="0" smtClean="0">
                <a:solidFill>
                  <a:schemeClr val="bg1"/>
                </a:solidFill>
                <a:latin typeface="Kayak Sans" charset="0"/>
                <a:ea typeface="Kayak Sans" charset="0"/>
                <a:cs typeface="Kayak Sans" charset="0"/>
              </a:rPr>
              <a:t>The </a:t>
            </a:r>
            <a:r>
              <a:rPr lang="en-US" b="1" dirty="0" err="1" smtClean="0">
                <a:solidFill>
                  <a:schemeClr val="bg1"/>
                </a:solidFill>
                <a:latin typeface="Kayak Sans" charset="0"/>
                <a:ea typeface="Kayak Sans" charset="0"/>
                <a:cs typeface="Kayak Sans" charset="0"/>
              </a:rPr>
              <a:t>BodyVis</a:t>
            </a:r>
            <a:r>
              <a:rPr lang="en-US" b="1" dirty="0" smtClean="0">
                <a:solidFill>
                  <a:schemeClr val="bg1"/>
                </a:solidFill>
                <a:latin typeface="Kayak Sans" charset="0"/>
                <a:ea typeface="Kayak Sans" charset="0"/>
                <a:cs typeface="Kayak Sans" charset="0"/>
              </a:rPr>
              <a:t> Team</a:t>
            </a:r>
            <a:endParaRPr lang="en-US" b="1" dirty="0">
              <a:solidFill>
                <a:schemeClr val="bg1"/>
              </a:solidFill>
              <a:latin typeface="Kayak Sans" charset="0"/>
              <a:ea typeface="Kayak Sans" charset="0"/>
              <a:cs typeface="Kayak Sans" charset="0"/>
            </a:endParaRPr>
          </a:p>
        </p:txBody>
      </p:sp>
      <p:pic>
        <p:nvPicPr>
          <p:cNvPr id="31" name="Picture 30"/>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378020" y="5072702"/>
            <a:ext cx="742326" cy="742326"/>
          </a:xfrm>
          <a:prstGeom prst="rect">
            <a:avLst/>
          </a:prstGeom>
        </p:spPr>
      </p:pic>
      <p:pic>
        <p:nvPicPr>
          <p:cNvPr id="32" name="Picture 3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187901" y="5068292"/>
            <a:ext cx="750931" cy="746736"/>
          </a:xfrm>
          <a:prstGeom prst="rect">
            <a:avLst/>
          </a:prstGeom>
        </p:spPr>
      </p:pic>
      <p:grpSp>
        <p:nvGrpSpPr>
          <p:cNvPr id="33" name="Group 32"/>
          <p:cNvGrpSpPr/>
          <p:nvPr/>
        </p:nvGrpSpPr>
        <p:grpSpPr>
          <a:xfrm>
            <a:off x="5559534" y="5008374"/>
            <a:ext cx="2334129" cy="823722"/>
            <a:chOff x="8416278" y="4265645"/>
            <a:chExt cx="2586971" cy="966185"/>
          </a:xfrm>
        </p:grpSpPr>
        <p:pic>
          <p:nvPicPr>
            <p:cNvPr id="34" name="Picture 33"/>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8416278" y="4265645"/>
              <a:ext cx="966185" cy="966185"/>
            </a:xfrm>
            <a:prstGeom prst="rect">
              <a:avLst/>
            </a:prstGeom>
          </p:spPr>
        </p:pic>
        <p:sp>
          <p:nvSpPr>
            <p:cNvPr id="35" name="TextBox 34"/>
            <p:cNvSpPr txBox="1"/>
            <p:nvPr/>
          </p:nvSpPr>
          <p:spPr>
            <a:xfrm>
              <a:off x="9346704" y="4477983"/>
              <a:ext cx="1656545" cy="541510"/>
            </a:xfrm>
            <a:prstGeom prst="rect">
              <a:avLst/>
            </a:prstGeom>
            <a:noFill/>
          </p:spPr>
          <p:txBody>
            <a:bodyPr wrap="square" rtlCol="0" anchor="ctr">
              <a:spAutoFit/>
            </a:bodyPr>
            <a:lstStyle/>
            <a:p>
              <a:r>
                <a:rPr lang="en-US" sz="2400" dirty="0">
                  <a:solidFill>
                    <a:schemeClr val="bg1"/>
                  </a:solidFill>
                  <a:latin typeface="Kayak Sans Light" charset="0"/>
                  <a:ea typeface="Kayak Sans Light" charset="0"/>
                  <a:cs typeface="Kayak Sans Light" charset="0"/>
                </a:rPr>
                <a:t>#1441184</a:t>
              </a:r>
            </a:p>
          </p:txBody>
        </p:sp>
      </p:grpSp>
      <p:pic>
        <p:nvPicPr>
          <p:cNvPr id="36" name="Picture 35"/>
          <p:cNvPicPr>
            <a:picLocks noChangeAspect="1"/>
          </p:cNvPicPr>
          <p:nvPr/>
        </p:nvPicPr>
        <p:blipFill>
          <a:blip r:embed="rId12"/>
          <a:stretch>
            <a:fillRect/>
          </a:stretch>
        </p:blipFill>
        <p:spPr>
          <a:xfrm>
            <a:off x="863338" y="5135062"/>
            <a:ext cx="1909749" cy="553827"/>
          </a:xfrm>
          <a:prstGeom prst="rect">
            <a:avLst/>
          </a:prstGeom>
        </p:spPr>
      </p:pic>
    </p:spTree>
    <p:extLst>
      <p:ext uri="{BB962C8B-B14F-4D97-AF65-F5344CB8AC3E}">
        <p14:creationId xmlns:p14="http://schemas.microsoft.com/office/powerpoint/2010/main" val="14167389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1775</TotalTime>
  <Words>2510</Words>
  <Application>Microsoft Macintosh PowerPoint</Application>
  <PresentationFormat>Widescreen</PresentationFormat>
  <Paragraphs>377</Paragraphs>
  <Slides>34</Slides>
  <Notes>34</Notes>
  <HiddenSlides>1</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Calibri</vt:lpstr>
      <vt:lpstr>Calibri Light</vt:lpstr>
      <vt:lpstr>Kayak Sans</vt:lpstr>
      <vt:lpstr>Kayak Sans Light</vt:lpstr>
      <vt:lpstr>Mangal</vt:lpstr>
      <vt:lpstr>Nexa Rust Sans Book</vt:lpstr>
      <vt:lpstr>Segoe UI</vt:lpstr>
      <vt:lpstr>Times New Roman</vt:lpstr>
      <vt:lpstr>Arial</vt:lpstr>
      <vt:lpstr>Office Theme</vt:lpstr>
      <vt:lpstr>Scaffolding  Wearable-Based Scientific Inquiry for Early Learners</vt:lpstr>
      <vt:lpstr>Wearable-Based Inquiry (WBI)</vt:lpstr>
      <vt:lpstr>Supporting Early Learners</vt:lpstr>
      <vt:lpstr>Scaffolding</vt:lpstr>
      <vt:lpstr>PowerPoint Presentation</vt:lpstr>
      <vt:lpstr>PowerPoint Presentation</vt:lpstr>
      <vt:lpstr>PowerPoint Presentation</vt:lpstr>
      <vt:lpstr>PowerPoint Presentation</vt:lpstr>
      <vt:lpstr>PowerPoint Presentation</vt:lpstr>
      <vt:lpstr>Iterative Process of Developing Scaffolds</vt:lpstr>
      <vt:lpstr>Iterative Process of Developing Scaffolds</vt:lpstr>
      <vt:lpstr>Iterative Process of Developing Scaffolds</vt:lpstr>
      <vt:lpstr>Iterative Process of Developing Scaffolds</vt:lpstr>
      <vt:lpstr>PowerPoint Presentation</vt:lpstr>
      <vt:lpstr>PowerPoint Presentation</vt:lpstr>
      <vt:lpstr>Day 1: Play and Discovery</vt:lpstr>
      <vt:lpstr>Day 2: Exploring Physical Activities</vt:lpstr>
      <vt:lpstr>Day 3: Science Experiments</vt:lpstr>
      <vt:lpstr>Day 4: Presentations</vt:lpstr>
      <vt:lpstr>Life Relevant Scientific Inquiry</vt:lpstr>
      <vt:lpstr>PowerPoint Presentation</vt:lpstr>
      <vt:lpstr>Data Collection &amp; Case Studies </vt:lpstr>
      <vt:lpstr>PowerPoint Presentation</vt:lpstr>
      <vt:lpstr>PowerPoint Presentation</vt:lpstr>
      <vt:lpstr>PowerPoint Presentation</vt:lpstr>
      <vt:lpstr>Year 2 Scaffolds</vt:lpstr>
      <vt:lpstr>PowerPoint Presentation</vt:lpstr>
      <vt:lpstr>First-Grade Three-Panel Worksheet</vt:lpstr>
      <vt:lpstr>PowerPoint Presentation</vt:lpstr>
      <vt:lpstr>PowerPoint Presentation</vt:lpstr>
      <vt:lpstr>Visual Repository of Experiment Results</vt:lpstr>
      <vt:lpstr>Year 2 Scaffolds</vt:lpstr>
      <vt:lpstr>Future Research</vt:lpstr>
      <vt:lpstr>The BodyVis Team</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Scaffolding to Increase Agency among Early Learners Conducting Wearable-Based Scientific Inquiry</dc:title>
  <dc:creator>Virginia Leigh Byrne</dc:creator>
  <cp:lastModifiedBy>Virginia Leigh Byrne</cp:lastModifiedBy>
  <cp:revision>205</cp:revision>
  <cp:lastPrinted>2018-04-12T17:08:45Z</cp:lastPrinted>
  <dcterms:created xsi:type="dcterms:W3CDTF">2018-03-27T18:10:26Z</dcterms:created>
  <dcterms:modified xsi:type="dcterms:W3CDTF">2018-04-13T19:48:30Z</dcterms:modified>
</cp:coreProperties>
</file>