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theme/themeOverride4.xml" ContentType="application/vnd.openxmlformats-officedocument.themeOverride+xml"/>
  <Override PartName="/ppt/notesSlides/notesSlide17.xml" ContentType="application/vnd.openxmlformats-officedocument.presentationml.notesSlide+xml"/>
  <Override PartName="/ppt/charts/chart5.xml" ContentType="application/vnd.openxmlformats-officedocument.drawingml.chart+xml"/>
  <Override PartName="/ppt/theme/themeOverride5.xml" ContentType="application/vnd.openxmlformats-officedocument.themeOverride+xml"/>
  <Override PartName="/ppt/charts/chart6.xml" ContentType="application/vnd.openxmlformats-officedocument.drawingml.chart+xml"/>
  <Override PartName="/ppt/theme/themeOverride6.xml" ContentType="application/vnd.openxmlformats-officedocument.themeOverr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58" r:id="rId3"/>
    <p:sldId id="259" r:id="rId4"/>
    <p:sldId id="297" r:id="rId5"/>
    <p:sldId id="302" r:id="rId6"/>
    <p:sldId id="298" r:id="rId7"/>
    <p:sldId id="287" r:id="rId8"/>
    <p:sldId id="265" r:id="rId9"/>
    <p:sldId id="268" r:id="rId10"/>
    <p:sldId id="289" r:id="rId11"/>
    <p:sldId id="307" r:id="rId12"/>
    <p:sldId id="267" r:id="rId13"/>
    <p:sldId id="281" r:id="rId14"/>
    <p:sldId id="283" r:id="rId15"/>
    <p:sldId id="290" r:id="rId16"/>
    <p:sldId id="304" r:id="rId17"/>
    <p:sldId id="291" r:id="rId18"/>
    <p:sldId id="271" r:id="rId19"/>
    <p:sldId id="309" r:id="rId20"/>
    <p:sldId id="272" r:id="rId21"/>
    <p:sldId id="310" r:id="rId22"/>
    <p:sldId id="273" r:id="rId23"/>
    <p:sldId id="311" r:id="rId24"/>
    <p:sldId id="275" r:id="rId25"/>
    <p:sldId id="312" r:id="rId26"/>
    <p:sldId id="276" r:id="rId27"/>
    <p:sldId id="314" r:id="rId28"/>
    <p:sldId id="277" r:id="rId29"/>
    <p:sldId id="313" r:id="rId30"/>
    <p:sldId id="308" r:id="rId31"/>
    <p:sldId id="315" r:id="rId32"/>
    <p:sldId id="316" r:id="rId33"/>
    <p:sldId id="286" r:id="rId34"/>
    <p:sldId id="306" r:id="rId35"/>
    <p:sldId id="285" r:id="rId36"/>
    <p:sldId id="301" r:id="rId37"/>
    <p:sldId id="300" r:id="rId38"/>
    <p:sldId id="303" r:id="rId39"/>
    <p:sldId id="293" r:id="rId4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35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57" autoAdjust="0"/>
    <p:restoredTop sz="81711" autoAdjust="0"/>
  </p:normalViewPr>
  <p:slideViewPr>
    <p:cSldViewPr>
      <p:cViewPr>
        <p:scale>
          <a:sx n="60" d="100"/>
          <a:sy n="60" d="100"/>
        </p:scale>
        <p:origin x="-828" y="-20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v\Research\Barrier\Trunk\ASSETS07\Analysis\MI4_RickEldridgeRerun_digdeep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v\Research\Barrier\Trunk\ASSETS07\Analysis\MI8_digdeep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v\Research\Barrier\Trunk\ASSETS07\Analysis\MI4_RickEldridgeRerun_digdeep.xlsx" TargetMode="External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v\Research\Barrier\Trunk\ASSETS07\Analysis\MI8_digdeep.xlsx" TargetMode="External"/><Relationship Id="rId1" Type="http://schemas.openxmlformats.org/officeDocument/2006/relationships/themeOverride" Target="../theme/themeOverride4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v\Research\Barrier\Trunk\ASSETS07\Analysis\MI8_digdeep.xlsx" TargetMode="External"/><Relationship Id="rId1" Type="http://schemas.openxmlformats.org/officeDocument/2006/relationships/themeOverride" Target="../theme/themeOverride5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C:\dev\Research\Barrier\Trunk\ASSETS07\Analysis\MI4_RickEldridgeRerun_digdeep.xlsx" TargetMode="External"/><Relationship Id="rId1" Type="http://schemas.openxmlformats.org/officeDocument/2006/relationships/themeOverride" Target="../theme/themeOverrid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636550819078648"/>
          <c:y val="3.5601851851851885E-2"/>
          <c:w val="0.84363449180921335"/>
          <c:h val="0.67274197456087403"/>
        </c:manualLayout>
      </c:layout>
      <c:lineChart>
        <c:grouping val="standard"/>
        <c:varyColors val="0"/>
        <c:ser>
          <c:idx val="0"/>
          <c:order val="0"/>
          <c:tx>
            <c:strRef>
              <c:f>Sheet1!$X$2</c:f>
              <c:strCache>
                <c:ptCount val="1"/>
                <c:pt idx="0">
                  <c:v>Mean(Time)</c:v>
                </c:pt>
              </c:strCache>
            </c:strRef>
          </c:tx>
          <c:spPr>
            <a:ln w="57150">
              <a:solidFill>
                <a:srgbClr val="000080"/>
              </a:solidFill>
            </a:ln>
          </c:spPr>
          <c:marker>
            <c:symbol val="diamond"/>
            <c:size val="6"/>
            <c:spPr>
              <a:solidFill>
                <a:srgbClr val="000080"/>
              </a:solidFill>
              <a:ln w="9525">
                <a:solidFill>
                  <a:srgbClr val="00008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Sheet1!$Y$3:$Y$7</c:f>
                <c:numCache>
                  <c:formatCode>General</c:formatCode>
                  <c:ptCount val="5"/>
                  <c:pt idx="0">
                    <c:v>323.85740995178156</c:v>
                  </c:pt>
                  <c:pt idx="1">
                    <c:v>99.393474264909742</c:v>
                  </c:pt>
                  <c:pt idx="2">
                    <c:v>80.726905414801081</c:v>
                  </c:pt>
                  <c:pt idx="3">
                    <c:v>183.96493619873286</c:v>
                  </c:pt>
                  <c:pt idx="4">
                    <c:v>292.64762457756927</c:v>
                  </c:pt>
                </c:numCache>
              </c:numRef>
            </c:plus>
            <c:minus>
              <c:numRef>
                <c:f>Sheet1!$Y$3:$Y$7</c:f>
                <c:numCache>
                  <c:formatCode>General</c:formatCode>
                  <c:ptCount val="5"/>
                  <c:pt idx="0">
                    <c:v>323.85740995178156</c:v>
                  </c:pt>
                  <c:pt idx="1">
                    <c:v>99.393474264909742</c:v>
                  </c:pt>
                  <c:pt idx="2">
                    <c:v>80.726905414801081</c:v>
                  </c:pt>
                  <c:pt idx="3">
                    <c:v>183.96493619873286</c:v>
                  </c:pt>
                  <c:pt idx="4">
                    <c:v>292.64762457756927</c:v>
                  </c:pt>
                </c:numCache>
              </c:numRef>
            </c:minus>
            <c:spPr>
              <a:ln w="15875"/>
            </c:spPr>
          </c:errBars>
          <c:val>
            <c:numRef>
              <c:f>Sheet1!$X$3:$X$7</c:f>
              <c:numCache>
                <c:formatCode>General</c:formatCode>
                <c:ptCount val="5"/>
                <c:pt idx="0">
                  <c:v>1619.3333333333314</c:v>
                </c:pt>
                <c:pt idx="1">
                  <c:v>1011.875</c:v>
                </c:pt>
                <c:pt idx="2">
                  <c:v>1152.4583333333328</c:v>
                </c:pt>
                <c:pt idx="3">
                  <c:v>1888.4583333333328</c:v>
                </c:pt>
                <c:pt idx="4">
                  <c:v>2840.2916666666647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022208"/>
        <c:axId val="43028480"/>
      </c:lineChart>
      <c:catAx>
        <c:axId val="43022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Interaction</a:t>
                </a:r>
                <a:r>
                  <a:rPr lang="en-US" sz="1800" baseline="0" dirty="0"/>
                  <a:t> </a:t>
                </a:r>
                <a:r>
                  <a:rPr lang="en-US" sz="1800" dirty="0"/>
                  <a:t>Technique</a:t>
                </a:r>
              </a:p>
            </c:rich>
          </c:tx>
          <c:layout>
            <c:manualLayout>
              <c:xMode val="edge"/>
              <c:yMode val="edge"/>
              <c:x val="0.33946342094562176"/>
              <c:y val="0.94218740886555852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3028480"/>
        <c:crosses val="autoZero"/>
        <c:auto val="1"/>
        <c:lblAlgn val="ctr"/>
        <c:lblOffset val="100"/>
        <c:noMultiLvlLbl val="0"/>
      </c:catAx>
      <c:valAx>
        <c:axId val="43028480"/>
        <c:scaling>
          <c:orientation val="minMax"/>
          <c:max val="4000"/>
        </c:scaling>
        <c:delete val="0"/>
        <c:axPos val="l"/>
        <c:majorGridlines>
          <c:spPr>
            <a:ln>
              <a:solidFill>
                <a:srgbClr val="C0C0C0"/>
              </a:solidFill>
            </a:ln>
          </c:spPr>
        </c:majorGridlines>
        <c:title>
          <c:tx>
            <c:rich>
              <a:bodyPr rot="-5400000" vert="horz" anchor="t" anchorCtr="0"/>
              <a:lstStyle/>
              <a:p>
                <a:pPr>
                  <a:defRPr sz="2000"/>
                </a:pPr>
                <a:r>
                  <a:rPr lang="en-US" sz="2000"/>
                  <a:t>Average Time (sec)</a:t>
                </a:r>
              </a:p>
            </c:rich>
          </c:tx>
          <c:layout>
            <c:manualLayout>
              <c:xMode val="edge"/>
              <c:yMode val="edge"/>
              <c:x val="2.8735632183908072E-3"/>
              <c:y val="0.1978772461134668"/>
            </c:manualLayout>
          </c:layout>
          <c:overlay val="0"/>
        </c:title>
        <c:numFmt formatCode="#,##0" sourceLinked="0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3022208"/>
        <c:crosses val="autoZero"/>
        <c:crossBetween val="between"/>
        <c:majorUnit val="1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5576212695635313E-2"/>
          <c:y val="3.5601851851851843E-2"/>
          <c:w val="0.94442378730436449"/>
          <c:h val="0.67005370482535842"/>
        </c:manualLayout>
      </c:layout>
      <c:lineChart>
        <c:grouping val="standard"/>
        <c:varyColors val="0"/>
        <c:ser>
          <c:idx val="0"/>
          <c:order val="0"/>
          <c:tx>
            <c:strRef>
              <c:f>Sheet1!$D$11</c:f>
              <c:strCache>
                <c:ptCount val="1"/>
                <c:pt idx="0">
                  <c:v>Mean(Time)</c:v>
                </c:pt>
              </c:strCache>
            </c:strRef>
          </c:tx>
          <c:spPr>
            <a:ln w="57150">
              <a:solidFill>
                <a:srgbClr val="C0504D"/>
              </a:solidFill>
            </a:ln>
          </c:spPr>
          <c:marker>
            <c:symbol val="diamond"/>
            <c:size val="6"/>
            <c:spPr>
              <a:solidFill>
                <a:srgbClr val="C0504D"/>
              </a:solidFill>
              <a:ln w="9525">
                <a:solidFill>
                  <a:srgbClr val="C0504D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Sheet1!$E$12:$E$16</c:f>
                <c:numCache>
                  <c:formatCode>General</c:formatCode>
                  <c:ptCount val="5"/>
                  <c:pt idx="0">
                    <c:v>536.204564</c:v>
                  </c:pt>
                  <c:pt idx="1">
                    <c:v>624.50694099999998</c:v>
                  </c:pt>
                  <c:pt idx="2">
                    <c:v>300.97136499999863</c:v>
                  </c:pt>
                  <c:pt idx="3">
                    <c:v>949.67441599999995</c:v>
                  </c:pt>
                  <c:pt idx="4">
                    <c:v>296.89669599999894</c:v>
                  </c:pt>
                </c:numCache>
              </c:numRef>
            </c:plus>
            <c:minus>
              <c:numRef>
                <c:f>Sheet1!$E$12:$E$16</c:f>
                <c:numCache>
                  <c:formatCode>General</c:formatCode>
                  <c:ptCount val="5"/>
                  <c:pt idx="0">
                    <c:v>536.204564</c:v>
                  </c:pt>
                  <c:pt idx="1">
                    <c:v>624.50694099999998</c:v>
                  </c:pt>
                  <c:pt idx="2">
                    <c:v>300.97136499999863</c:v>
                  </c:pt>
                  <c:pt idx="3">
                    <c:v>949.67441599999995</c:v>
                  </c:pt>
                  <c:pt idx="4">
                    <c:v>296.89669599999894</c:v>
                  </c:pt>
                </c:numCache>
              </c:numRef>
            </c:minus>
            <c:spPr>
              <a:ln w="15875"/>
            </c:spPr>
          </c:errBars>
          <c:val>
            <c:numRef>
              <c:f>Sheet1!$D$12:$D$16</c:f>
              <c:numCache>
                <c:formatCode>General</c:formatCode>
                <c:ptCount val="5"/>
                <c:pt idx="0">
                  <c:v>4182.8666700000222</c:v>
                </c:pt>
                <c:pt idx="1">
                  <c:v>4299.8888900000002</c:v>
                </c:pt>
                <c:pt idx="2">
                  <c:v>2817.3111100000201</c:v>
                </c:pt>
                <c:pt idx="3">
                  <c:v>5181.6222200000402</c:v>
                </c:pt>
                <c:pt idx="4">
                  <c:v>3141.4222199999999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983232"/>
        <c:axId val="43985152"/>
      </c:lineChart>
      <c:catAx>
        <c:axId val="439832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100"/>
                </a:pPr>
                <a:r>
                  <a:rPr lang="en-US" sz="1800" dirty="0"/>
                  <a:t>Interaction Technique</a:t>
                </a:r>
              </a:p>
            </c:rich>
          </c:tx>
          <c:layout>
            <c:manualLayout>
              <c:xMode val="edge"/>
              <c:yMode val="edge"/>
              <c:x val="0.27797001069310778"/>
              <c:y val="0.95374992709244744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3985152"/>
        <c:crosses val="autoZero"/>
        <c:auto val="1"/>
        <c:lblAlgn val="ctr"/>
        <c:lblOffset val="100"/>
        <c:noMultiLvlLbl val="0"/>
      </c:catAx>
      <c:valAx>
        <c:axId val="43985152"/>
        <c:scaling>
          <c:orientation val="minMax"/>
        </c:scaling>
        <c:delete val="0"/>
        <c:axPos val="l"/>
        <c:majorGridlines>
          <c:spPr>
            <a:ln>
              <a:solidFill>
                <a:srgbClr val="C0C0C0"/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3983232"/>
        <c:crosses val="autoZero"/>
        <c:crossBetween val="between"/>
        <c:majorUnit val="2000"/>
        <c:dispUnits>
          <c:builtInUnit val="thousands"/>
        </c:dispUnits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9887685914260719"/>
          <c:y val="3.5601851851851843E-2"/>
          <c:w val="0.80112314085739256"/>
          <c:h val="0.66582643078706083"/>
        </c:manualLayout>
      </c:layout>
      <c:lineChart>
        <c:grouping val="standard"/>
        <c:varyColors val="0"/>
        <c:ser>
          <c:idx val="0"/>
          <c:order val="0"/>
          <c:tx>
            <c:strRef>
              <c:f>Sheet1!$Y$19</c:f>
              <c:strCache>
                <c:ptCount val="1"/>
                <c:pt idx="0">
                  <c:v>Wrong Target (%)</c:v>
                </c:pt>
              </c:strCache>
            </c:strRef>
          </c:tx>
          <c:spPr>
            <a:ln w="57150">
              <a:solidFill>
                <a:srgbClr val="000080"/>
              </a:solidFill>
            </a:ln>
          </c:spPr>
          <c:marker>
            <c:symbol val="diamond"/>
            <c:size val="6"/>
            <c:spPr>
              <a:solidFill>
                <a:srgbClr val="000080"/>
              </a:solidFill>
              <a:ln w="9525">
                <a:solidFill>
                  <a:srgbClr val="00008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</c:errBars>
          <c:val>
            <c:numRef>
              <c:f>Sheet1!$Y$20:$Y$24</c:f>
              <c:numCache>
                <c:formatCode>0.0%</c:formatCode>
                <c:ptCount val="5"/>
                <c:pt idx="0">
                  <c:v>0.37500000000000028</c:v>
                </c:pt>
                <c:pt idx="1">
                  <c:v>0.12500000000000003</c:v>
                </c:pt>
                <c:pt idx="2">
                  <c:v>0.25000000000000006</c:v>
                </c:pt>
                <c:pt idx="3">
                  <c:v>0.41666666666666702</c:v>
                </c:pt>
                <c:pt idx="4">
                  <c:v>0.12500000000000003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29664"/>
        <c:axId val="43731584"/>
      </c:lineChart>
      <c:catAx>
        <c:axId val="437296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Interaction Technique</a:t>
                </a:r>
              </a:p>
            </c:rich>
          </c:tx>
          <c:layout>
            <c:manualLayout>
              <c:xMode val="edge"/>
              <c:yMode val="edge"/>
              <c:x val="0.34773334855194155"/>
              <c:y val="0.88601447604757577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3731584"/>
        <c:crosses val="autoZero"/>
        <c:auto val="1"/>
        <c:lblAlgn val="ctr"/>
        <c:lblOffset val="100"/>
        <c:noMultiLvlLbl val="0"/>
      </c:catAx>
      <c:valAx>
        <c:axId val="43731584"/>
        <c:scaling>
          <c:orientation val="minMax"/>
        </c:scaling>
        <c:delete val="0"/>
        <c:axPos val="l"/>
        <c:majorGridlines>
          <c:spPr>
            <a:ln>
              <a:solidFill>
                <a:srgbClr val="C0C0C0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Wrong Target Rate</a:t>
                </a:r>
                <a:r>
                  <a:rPr lang="en-US" sz="1800" baseline="0"/>
                  <a:t> (%)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"/>
              <c:y val="0.15314360704911884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3729664"/>
        <c:crosses val="autoZero"/>
        <c:crossBetween val="between"/>
        <c:majorUnit val="0.1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9.4887950074813363E-4"/>
          <c:y val="3.5601851851851843E-2"/>
          <c:w val="0.99905112049925149"/>
          <c:h val="0.69443853302121006"/>
        </c:manualLayout>
      </c:layout>
      <c:lineChart>
        <c:grouping val="standard"/>
        <c:varyColors val="0"/>
        <c:ser>
          <c:idx val="0"/>
          <c:order val="0"/>
          <c:tx>
            <c:strRef>
              <c:f>Sheet1!$E$45</c:f>
              <c:strCache>
                <c:ptCount val="1"/>
                <c:pt idx="0">
                  <c:v>Percentage Wrong</c:v>
                </c:pt>
              </c:strCache>
            </c:strRef>
          </c:tx>
          <c:spPr>
            <a:ln w="57150">
              <a:solidFill>
                <a:srgbClr val="C0504D"/>
              </a:solidFill>
            </a:ln>
          </c:spPr>
          <c:marker>
            <c:symbol val="diamond"/>
            <c:size val="6"/>
            <c:spPr>
              <a:solidFill>
                <a:srgbClr val="C0504D"/>
              </a:solidFill>
              <a:ln w="9525">
                <a:solidFill>
                  <a:srgbClr val="C0504D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</c:errBars>
          <c:val>
            <c:numRef>
              <c:f>Sheet1!$E$46:$E$50</c:f>
              <c:numCache>
                <c:formatCode>0.0%</c:formatCode>
                <c:ptCount val="5"/>
                <c:pt idx="0">
                  <c:v>0.22222222222222221</c:v>
                </c:pt>
                <c:pt idx="1">
                  <c:v>0.17777777777777778</c:v>
                </c:pt>
                <c:pt idx="2">
                  <c:v>0.17777777777777778</c:v>
                </c:pt>
                <c:pt idx="3">
                  <c:v>0.42222222222222339</c:v>
                </c:pt>
                <c:pt idx="4">
                  <c:v>6.666666666666668E-2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3756160"/>
        <c:axId val="46301952"/>
      </c:lineChart>
      <c:catAx>
        <c:axId val="4375616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Interaction Technique</a:t>
                </a:r>
              </a:p>
            </c:rich>
          </c:tx>
          <c:layout>
            <c:manualLayout>
              <c:xMode val="edge"/>
              <c:yMode val="edge"/>
              <c:x val="0.22441365819838571"/>
              <c:y val="0.91676899340285167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6301952"/>
        <c:crosses val="autoZero"/>
        <c:auto val="1"/>
        <c:lblAlgn val="ctr"/>
        <c:lblOffset val="100"/>
        <c:noMultiLvlLbl val="0"/>
      </c:catAx>
      <c:valAx>
        <c:axId val="46301952"/>
        <c:scaling>
          <c:orientation val="minMax"/>
        </c:scaling>
        <c:delete val="1"/>
        <c:axPos val="l"/>
        <c:majorGridlines>
          <c:spPr>
            <a:ln>
              <a:solidFill>
                <a:srgbClr val="C0C0C0"/>
              </a:solidFill>
            </a:ln>
          </c:spPr>
        </c:majorGridlines>
        <c:numFmt formatCode="0%" sourceLinked="0"/>
        <c:majorTickMark val="out"/>
        <c:minorTickMark val="none"/>
        <c:tickLblPos val="nextTo"/>
        <c:crossAx val="43756160"/>
        <c:crosses val="autoZero"/>
        <c:crossBetween val="between"/>
        <c:majorUnit val="0.1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5.2744393792881143E-2"/>
          <c:y val="3.5601851851851843E-2"/>
          <c:w val="0.94725560620711935"/>
          <c:h val="0.7091930531631222"/>
        </c:manualLayout>
      </c:layout>
      <c:lineChart>
        <c:grouping val="standard"/>
        <c:varyColors val="0"/>
        <c:ser>
          <c:idx val="0"/>
          <c:order val="0"/>
          <c:spPr>
            <a:ln w="57150">
              <a:solidFill>
                <a:srgbClr val="C0504D"/>
              </a:solidFill>
            </a:ln>
          </c:spPr>
          <c:marker>
            <c:symbol val="diamond"/>
            <c:size val="6"/>
            <c:spPr>
              <a:solidFill>
                <a:srgbClr val="C0504D"/>
              </a:solidFill>
              <a:ln w="9525">
                <a:solidFill>
                  <a:srgbClr val="C0504D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</c:errBars>
          <c:val>
            <c:numRef>
              <c:f>Sheet1!$E$36:$E$40</c:f>
              <c:numCache>
                <c:formatCode>0.00%</c:formatCode>
                <c:ptCount val="5"/>
                <c:pt idx="0">
                  <c:v>0.66666666666666663</c:v>
                </c:pt>
                <c:pt idx="1">
                  <c:v>0.48888888888889193</c:v>
                </c:pt>
                <c:pt idx="2">
                  <c:v>0.13333333333333341</c:v>
                </c:pt>
                <c:pt idx="3">
                  <c:v>0.4</c:v>
                </c:pt>
                <c:pt idx="4">
                  <c:v>0.2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283008"/>
        <c:axId val="46297472"/>
      </c:lineChart>
      <c:catAx>
        <c:axId val="462830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 dirty="0"/>
                  <a:t>Interaction Technique</a:t>
                </a:r>
              </a:p>
            </c:rich>
          </c:tx>
          <c:layout>
            <c:manualLayout>
              <c:xMode val="edge"/>
              <c:yMode val="edge"/>
              <c:x val="0.31540803927286937"/>
              <c:y val="0.9305281265517485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6297472"/>
        <c:crosses val="autoZero"/>
        <c:auto val="1"/>
        <c:lblAlgn val="ctr"/>
        <c:lblOffset val="100"/>
        <c:noMultiLvlLbl val="0"/>
      </c:catAx>
      <c:valAx>
        <c:axId val="46297472"/>
        <c:scaling>
          <c:orientation val="minMax"/>
        </c:scaling>
        <c:delete val="1"/>
        <c:axPos val="l"/>
        <c:majorGridlines>
          <c:spPr>
            <a:ln>
              <a:solidFill>
                <a:srgbClr val="C0C0C0"/>
              </a:solidFill>
            </a:ln>
          </c:spPr>
        </c:majorGridlines>
        <c:numFmt formatCode="0%" sourceLinked="0"/>
        <c:majorTickMark val="out"/>
        <c:minorTickMark val="none"/>
        <c:tickLblPos val="nextTo"/>
        <c:crossAx val="46283008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126076760896691"/>
          <c:y val="3.5601851851851843E-2"/>
          <c:w val="0.78739232391033021"/>
          <c:h val="0.70921571866454181"/>
        </c:manualLayout>
      </c:layout>
      <c:lineChart>
        <c:grouping val="standard"/>
        <c:varyColors val="0"/>
        <c:ser>
          <c:idx val="0"/>
          <c:order val="0"/>
          <c:tx>
            <c:strRef>
              <c:f>Sheet1!$Y$51</c:f>
              <c:strCache>
                <c:ptCount val="1"/>
                <c:pt idx="0">
                  <c:v>Percentage</c:v>
                </c:pt>
              </c:strCache>
            </c:strRef>
          </c:tx>
          <c:spPr>
            <a:ln w="57150">
              <a:solidFill>
                <a:srgbClr val="000080"/>
              </a:solidFill>
            </a:ln>
          </c:spPr>
          <c:marker>
            <c:symbol val="diamond"/>
            <c:size val="6"/>
            <c:spPr>
              <a:solidFill>
                <a:srgbClr val="000080"/>
              </a:solidFill>
              <a:ln w="9525">
                <a:solidFill>
                  <a:srgbClr val="000080"/>
                </a:solidFill>
              </a:ln>
            </c:spPr>
          </c:marker>
          <c:errBars>
            <c:errDir val="y"/>
            <c:errBarType val="both"/>
            <c:errValType val="cust"/>
            <c:noEndCap val="0"/>
            <c:plus>
              <c:numLit>
                <c:ptCount val="0"/>
              </c:numLit>
            </c:plus>
            <c:minus>
              <c:numLit>
                <c:ptCount val="0"/>
              </c:numLit>
            </c:minus>
          </c:errBars>
          <c:val>
            <c:numRef>
              <c:f>Sheet1!$Y$52:$Y$56</c:f>
              <c:numCache>
                <c:formatCode>0.0%</c:formatCode>
                <c:ptCount val="5"/>
                <c:pt idx="0">
                  <c:v>0.29166666666666702</c:v>
                </c:pt>
                <c:pt idx="1">
                  <c:v>0.125</c:v>
                </c:pt>
                <c:pt idx="2">
                  <c:v>4.1666666666666664E-2</c:v>
                </c:pt>
                <c:pt idx="3">
                  <c:v>0.29166666666666702</c:v>
                </c:pt>
                <c:pt idx="4">
                  <c:v>0.41666666666666702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6350336"/>
        <c:axId val="46352256"/>
      </c:lineChart>
      <c:catAx>
        <c:axId val="4635033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800" dirty="0"/>
                  <a:t>Interaction Technique</a:t>
                </a:r>
              </a:p>
            </c:rich>
          </c:tx>
          <c:layout>
            <c:manualLayout>
              <c:xMode val="edge"/>
              <c:yMode val="edge"/>
              <c:x val="0.37757476012219826"/>
              <c:y val="0.93052812655174855"/>
            </c:manualLayout>
          </c:layout>
          <c:overlay val="0"/>
        </c:title>
        <c:majorTickMark val="out"/>
        <c:minorTickMark val="none"/>
        <c:tickLblPos val="nextTo"/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6352256"/>
        <c:crosses val="autoZero"/>
        <c:auto val="1"/>
        <c:lblAlgn val="ctr"/>
        <c:lblOffset val="100"/>
        <c:noMultiLvlLbl val="0"/>
      </c:catAx>
      <c:valAx>
        <c:axId val="46352256"/>
        <c:scaling>
          <c:orientation val="minMax"/>
          <c:max val="0.8"/>
        </c:scaling>
        <c:delete val="0"/>
        <c:axPos val="l"/>
        <c:majorGridlines>
          <c:spPr>
            <a:ln>
              <a:solidFill>
                <a:srgbClr val="C0C0C0"/>
              </a:solidFill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800"/>
                </a:pPr>
                <a:r>
                  <a:rPr lang="en-US" sz="1800"/>
                  <a:t>Miss Rate</a:t>
                </a:r>
                <a:r>
                  <a:rPr lang="en-US" sz="1800" baseline="0"/>
                  <a:t> (%)</a:t>
                </a:r>
                <a:endParaRPr lang="en-US" sz="1800"/>
              </a:p>
            </c:rich>
          </c:tx>
          <c:layout>
            <c:manualLayout>
              <c:xMode val="edge"/>
              <c:yMode val="edge"/>
              <c:x val="0"/>
              <c:y val="0.28113945756780401"/>
            </c:manualLayout>
          </c:layout>
          <c:overlay val="0"/>
        </c:title>
        <c:numFmt formatCode="0%" sourceLinked="0"/>
        <c:majorTickMark val="out"/>
        <c:minorTickMark val="none"/>
        <c:tickLblPos val="nextTo"/>
        <c:spPr>
          <a:ln>
            <a:solidFill>
              <a:srgbClr val="000000"/>
            </a:solidFill>
          </a:ln>
        </c:spPr>
        <c:txPr>
          <a:bodyPr/>
          <a:lstStyle/>
          <a:p>
            <a:pPr>
              <a:defRPr sz="1600">
                <a:latin typeface="Arial" pitchFamily="34" charset="0"/>
                <a:cs typeface="Arial" pitchFamily="34" charset="0"/>
              </a:defRPr>
            </a:pPr>
            <a:endParaRPr lang="en-US"/>
          </a:p>
        </c:txPr>
        <c:crossAx val="46350336"/>
        <c:crosses val="autoZero"/>
        <c:crossBetween val="between"/>
        <c:majorUnit val="0.2"/>
      </c:valAx>
    </c:plotArea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4CA3CEC8-A2A3-4E77-BAB3-AB03A3D57F9D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5FAD610-B9FD-48A9-BDDD-0911D4C08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5864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6145C9-8C25-4308-8178-5E508BF82A2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Mention target away from edge in condition 1</a:t>
            </a:r>
          </a:p>
          <a:p>
            <a:pPr>
              <a:spcBef>
                <a:spcPct val="0"/>
              </a:spcBef>
            </a:pPr>
            <a:r>
              <a:rPr lang="en-US" smtClean="0"/>
              <a:t>Mention distractor targets</a:t>
            </a:r>
          </a:p>
          <a:p>
            <a:pPr>
              <a:spcBef>
                <a:spcPct val="0"/>
              </a:spcBef>
            </a:pPr>
            <a:r>
              <a:rPr lang="en-US" smtClean="0"/>
              <a:t>MI subjects completed 45 trials per technique, AB 72 trials per technique</a:t>
            </a:r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3FAE9C2-734B-4851-A197-7C4662F2C79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5B6B04-95EF-4D00-BE05-B78D473CF78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Conditions were presented in random order</a:t>
            </a:r>
          </a:p>
          <a:p>
            <a:pPr>
              <a:spcBef>
                <a:spcPct val="0"/>
              </a:spcBef>
            </a:pPr>
            <a:r>
              <a:rPr lang="en-US" smtClean="0"/>
              <a:t>Video length: 1:49 seconds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1AAE725-C645-4AF9-B766-348D355F7A8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6AA401C-527E-4366-BAE4-CCBAB3B6711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A722EC5-3DDE-4553-9DDB-FEF72C0592A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Conditions presented in random order</a:t>
            </a:r>
          </a:p>
          <a:p>
            <a:pPr>
              <a:spcBef>
                <a:spcPct val="0"/>
              </a:spcBef>
            </a:pPr>
            <a:r>
              <a:rPr lang="en-US" smtClean="0"/>
              <a:t>Technique #3, “edge stroke with lift confirmation,” performed well for both subjects. It was 40.5% and 48.5% faster for MI4 and MI8 respectively than technique #1, “fly-in-and-tap.”</a:t>
            </a:r>
          </a:p>
          <a:p>
            <a:pPr>
              <a:spcBef>
                <a:spcPct val="0"/>
              </a:spcBef>
            </a:pPr>
            <a:r>
              <a:rPr lang="en-US" smtClean="0"/>
              <a:t>The corner confirmation techniques (techniques 3 and 4) require the most movement, this has an adverse affect on MI4’s acquisition time (though it is still better than MI8)</a:t>
            </a:r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EDFFD0-BA95-4D7A-B7D5-E5342F48FB1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Both subjects had difficulty reaching the escape velocity threshold for technique #4, “velocity stroke with corner confirmation.” The other edge conditions outperformed technique #1. Error rates: </a:t>
            </a:r>
          </a:p>
          <a:p>
            <a:pPr>
              <a:spcBef>
                <a:spcPct val="0"/>
              </a:spcBef>
            </a:pPr>
            <a:r>
              <a:rPr lang="en-US" smtClean="0"/>
              <a:t>Condition1: MI4 37.5% MI8 22.2%</a:t>
            </a:r>
          </a:p>
          <a:p>
            <a:pPr>
              <a:spcBef>
                <a:spcPct val="0"/>
              </a:spcBef>
            </a:pPr>
            <a:r>
              <a:rPr lang="en-US" smtClean="0"/>
              <a:t>Condition5: MI4 12.5% MI8 6.7%</a:t>
            </a:r>
          </a:p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7B023E-BD33-4FEA-BF3A-63D716C8756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Technique #3, “edge stroke with lift confirmation,” had the lowest miss rate for both subjects: 4.2% and 13.3% for MI4 and MI8, respectively. 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A7EC824-7CC9-4143-849A-F4E16A28C82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length: 26 seconds</a:t>
            </a:r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BE3579-8269-48B3-9648-CB51A086234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length: 31 seconds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00E3E8A-300F-4055-97D2-BED1C47FBA7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length: 21 seconds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B991752-CD12-401C-B2AE-28A86919854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Length: 26 seconds</a:t>
            </a:r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0C3F08D-041C-4BDE-8691-ACB5EE990B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Length: 33 seconds</a:t>
            </a:r>
          </a:p>
        </p:txBody>
      </p:sp>
      <p:sp>
        <p:nvSpPr>
          <p:cNvPr id="563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F0958C-4747-4719-9F56-303CECC310C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length: 32 seconds</a:t>
            </a:r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7C2CEB-5E70-4B9F-9C1B-A50612ABA23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Video length: 30 seconds</a:t>
            </a:r>
          </a:p>
        </p:txBody>
      </p:sp>
      <p:sp>
        <p:nvSpPr>
          <p:cNvPr id="583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E42068E-8A2D-4A06-A706-A4F48CBF075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D5AA34-A518-4FBC-B2FD-224EB69EA2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D5AA34-A518-4FBC-B2FD-224EB69EA2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2D5AA34-A518-4FBC-B2FD-224EB69EA21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What about fingers?</a:t>
            </a:r>
          </a:p>
          <a:p>
            <a:pPr>
              <a:spcBef>
                <a:spcPct val="0"/>
              </a:spcBef>
            </a:pPr>
            <a:r>
              <a:rPr lang="en-US" smtClean="0"/>
              <a:t>this is definitely a space worth exploring but found through some early investigation that some MI subjects may not have enough strength in movement to register their fingers</a:t>
            </a:r>
          </a:p>
          <a:p>
            <a:pPr>
              <a:spcBef>
                <a:spcPct val="0"/>
              </a:spcBef>
            </a:pPr>
            <a:endParaRPr lang="en-US" smtClean="0"/>
          </a:p>
          <a:p>
            <a:pPr>
              <a:spcBef>
                <a:spcPct val="0"/>
              </a:spcBef>
            </a:pPr>
            <a:r>
              <a:rPr lang="en-US" smtClean="0"/>
              <a:t>Continuous interaction where the pen is not lifted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0CE5767-7B38-4784-83E5-D1A5523CFF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Interaction techniques that rely on the screen, edge, corner may help some users with target acquisitions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1D8A81-8B5F-4D1B-98A3-3DB8FC2AF9BE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F9281DB-FCA5-4035-ABD8-D6C7BC0C98C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9337648-0985-4144-A61F-B51379BFB5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349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368C1A-F38F-4B66-8877-E471E3DA805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88EBCD-B788-4C9E-96A5-5817B6094B6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4B8ED26-28E5-4A82-85FF-B461691224D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0EFF3C7-4935-4E30-852B-A37E7991E42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And without any additional auxilliary hardware or hardware modification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E39FFE2-4AFA-44B9-8F08-209E445D01C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FCB7202-2464-4281-8898-6062696FB92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7EEC409-0972-4EC3-AF4C-99CE209B339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Software only manipulation</a:t>
            </a:r>
          </a:p>
          <a:p>
            <a:pPr>
              <a:spcBef>
                <a:spcPct val="0"/>
              </a:spcBef>
            </a:pPr>
            <a:r>
              <a:rPr lang="en-US" smtClean="0"/>
              <a:t>Targets can always be stroked into</a:t>
            </a: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E06518E-B542-4F79-ACB6-F3CF549A43D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893839-36D1-4F27-8B63-E6D3F98DB16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440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E6C5198-9981-4662-AEBA-1860840F7E9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24277-F90C-4B62-B0F2-0573A5EE1FCD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94D544-0608-41CC-809C-296DCB350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283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39BB5-FE7C-44BE-A368-CB2F952CB57D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903CD2-2BD3-4862-84FD-644A5CBB95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06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28AE50-3FDB-49F6-A75F-8D25D17B2A9F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9F22-65D7-48F1-B58D-673800534B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525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>
            <a:lvl1pPr>
              <a:defRPr baseline="0" dirty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ASSETS07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0400" y="6492875"/>
            <a:ext cx="2133600" cy="365125"/>
          </a:xfrm>
        </p:spPr>
        <p:txBody>
          <a:bodyPr/>
          <a:lstStyle>
            <a:lvl1pPr>
              <a:defRPr baseline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309AF7D-C5A9-4B99-A92B-88D3E52ACA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994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EFBA65-A2A4-492E-8057-D1D98E02699C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713E82-F5CC-403E-8818-66784906F0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757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CD0E3-207A-4B9C-A6F0-D8BCAFEDEFFC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18F17-2A12-4CCD-833E-94CA4CC594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2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DA29E-2644-4166-BE1C-258EC57327EF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36FCF5-12D5-4500-89B9-45ACB8E87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111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F5CC3-F7B4-4209-9C46-EEC452E57853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E45FF-7875-4023-A7F9-A299E758C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405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6CA39-A5D3-441E-A00E-8ED31120CFDE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FE014-89FB-4AAD-973E-AA75F30789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98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A036A-0F7F-4CDA-9B90-C325AE63B1DF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04DF0-2849-46AC-9150-D70C25CDA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1316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CDB83-096D-451B-975D-FB06BFA12145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D26E32-2501-4522-BDF4-4C917DC8D9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67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A337984-CB28-42A3-832A-4A3E30E64D84}" type="datetimeFigureOut">
              <a:rPr lang="en-US"/>
              <a:pPr>
                <a:defRPr/>
              </a:pPr>
              <a:t>5/1/2012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C9B57AE-6382-44E7-B005-738B3A96ED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Jon%20Froehlich\My%20Documents\My%20Talks\ASSETS2007-BarrierPointing\Video\3.%20Condition1_MI4_v2.wmv" TargetMode="External"/><Relationship Id="rId1" Type="http://schemas.microsoft.com/office/2007/relationships/media" Target="file:///C:\Documents%20and%20Settings\Jon%20Froehlich\My%20Documents\My%20Talks\ASSETS2007-BarrierPointing\Video\3.%20Condition1_MI4_v2.wmv" TargetMode="External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D:\research\www\new_website\talks\ASSETS2007_BarrierPointing\Video\4.%20Condition1_MI8%20v2.wmv" TargetMode="External"/><Relationship Id="rId1" Type="http://schemas.microsoft.com/office/2007/relationships/media" Target="file:///D:\research\www\new_website\talks\ASSETS2007_BarrierPointing\Video\4.%20Condition1_MI8%20v2.wmv" TargetMode="External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Jon%20Froehlich\My%20Documents\My%20Talks\ASSETS2007-BarrierPointing\Video\5.%20Condition3_MI4.wmv" TargetMode="External"/><Relationship Id="rId1" Type="http://schemas.microsoft.com/office/2007/relationships/media" Target="file:///C:\Documents%20and%20Settings\Jon%20Froehlich\My%20Documents\My%20Talks\ASSETS2007-BarrierPointing\Video\5.%20Condition3_MI4.wmv" TargetMode="External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Jon%20Froehlich\My%20Documents\My%20Talks\ASSETS2007-BarrierPointing\Video\6.%20Condition3_MI8_v2.wmv" TargetMode="External"/><Relationship Id="rId1" Type="http://schemas.microsoft.com/office/2007/relationships/media" Target="file:///C:\Documents%20and%20Settings\Jon%20Froehlich\My%20Documents\My%20Talks\ASSETS2007-BarrierPointing\Video\6.%20Condition3_MI8_v2.wmv" TargetMode="External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Jon%20Froehlich\My%20Documents\My%20Talks\ASSETS2007-BarrierPointing\Video\7.%20Condition5_MI4.wmv" TargetMode="External"/><Relationship Id="rId1" Type="http://schemas.microsoft.com/office/2007/relationships/media" Target="file:///C:\Documents%20and%20Settings\Jon%20Froehlich\My%20Documents\My%20Talks\ASSETS2007-BarrierPointing\Video\7.%20Condition5_MI4.wmv" TargetMode="External"/><Relationship Id="rId5" Type="http://schemas.openxmlformats.org/officeDocument/2006/relationships/image" Target="../media/image47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4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Documents%20and%20Settings\Jon%20Froehlich\My%20Documents\My%20Talks\ASSETS2007-BarrierPointing\Video\8.%20Condition5_MI8_v2.wmv" TargetMode="External"/><Relationship Id="rId1" Type="http://schemas.microsoft.com/office/2007/relationships/media" Target="file:///C:\Documents%20and%20Settings\Jon%20Froehlich\My%20Documents\My%20Talks\ASSETS2007-BarrierPointing\Video\8.%20Condition5_MI8_v2.wmv" TargetMode="Externa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2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0000">
              <a:schemeClr val="bg1"/>
            </a:gs>
            <a:gs pos="100000">
              <a:schemeClr val="bg1">
                <a:lumMod val="7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5500" y="561975"/>
            <a:ext cx="4953000" cy="990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cs typeface="Tahoma" pitchFamily="34" charset="0"/>
              </a:rPr>
              <a:t>barrier</a:t>
            </a:r>
            <a:r>
              <a:rPr lang="en-US" dirty="0" smtClean="0">
                <a:latin typeface="Arial Black" pitchFamily="34" charset="0"/>
                <a:cs typeface="Tahoma" pitchFamily="34" charset="0"/>
              </a:rPr>
              <a:t>pointing</a:t>
            </a:r>
            <a:endParaRPr lang="en-US" dirty="0">
              <a:latin typeface="Arial Black" pitchFamily="34" charset="0"/>
              <a:cs typeface="Tahoma" pitchFamily="34" charset="0"/>
            </a:endParaRPr>
          </a:p>
        </p:txBody>
      </p:sp>
      <p:sp>
        <p:nvSpPr>
          <p:cNvPr id="3075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914400"/>
          </a:xfrm>
        </p:spPr>
        <p:txBody>
          <a:bodyPr/>
          <a:lstStyle/>
          <a:p>
            <a:r>
              <a:rPr lang="en-US" sz="2400" b="1" smtClean="0">
                <a:solidFill>
                  <a:schemeClr val="tx1"/>
                </a:solidFill>
              </a:rPr>
              <a:t>Using Physical Edges to Assist Target Acquisition on Mobile Device Touch Screens</a:t>
            </a:r>
          </a:p>
        </p:txBody>
      </p:sp>
      <p:pic>
        <p:nvPicPr>
          <p:cNvPr id="4" name="Picture 2" descr="C:\Documents and Settings\jfroehli\My Documents\My Talks\dub logo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35000"/>
          </a:blip>
          <a:srcRect/>
          <a:stretch>
            <a:fillRect/>
          </a:stretch>
        </p:blipFill>
        <p:spPr bwMode="auto">
          <a:xfrm>
            <a:off x="295213" y="5870799"/>
            <a:ext cx="1143482" cy="584911"/>
          </a:xfrm>
          <a:prstGeom prst="rect">
            <a:avLst/>
          </a:prstGeom>
          <a:noFill/>
          <a:effectLst/>
        </p:spPr>
      </p:pic>
      <p:grpSp>
        <p:nvGrpSpPr>
          <p:cNvPr id="3077" name="Group 4"/>
          <p:cNvGrpSpPr>
            <a:grpSpLocks/>
          </p:cNvGrpSpPr>
          <p:nvPr/>
        </p:nvGrpSpPr>
        <p:grpSpPr bwMode="auto">
          <a:xfrm>
            <a:off x="1444625" y="5813425"/>
            <a:ext cx="1004888" cy="719138"/>
            <a:chOff x="1371599" y="5778796"/>
            <a:chExt cx="1005841" cy="819706"/>
          </a:xfrm>
        </p:grpSpPr>
        <p:sp>
          <p:nvSpPr>
            <p:cNvPr id="3090" name="TextBox 5"/>
            <p:cNvSpPr txBox="1">
              <a:spLocks noChangeArrowheads="1"/>
            </p:cNvSpPr>
            <p:nvPr/>
          </p:nvSpPr>
          <p:spPr bwMode="auto">
            <a:xfrm>
              <a:off x="1371599" y="5778796"/>
              <a:ext cx="1005840" cy="38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b="1"/>
                <a:t>design:</a:t>
              </a:r>
            </a:p>
          </p:txBody>
        </p:sp>
        <p:sp>
          <p:nvSpPr>
            <p:cNvPr id="3091" name="Rectangle 6"/>
            <p:cNvSpPr>
              <a:spLocks noChangeArrowheads="1"/>
            </p:cNvSpPr>
            <p:nvPr/>
          </p:nvSpPr>
          <p:spPr bwMode="auto">
            <a:xfrm>
              <a:off x="1371600" y="5998530"/>
              <a:ext cx="1005840" cy="38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use:</a:t>
              </a:r>
            </a:p>
          </p:txBody>
        </p:sp>
        <p:sp>
          <p:nvSpPr>
            <p:cNvPr id="3092" name="Rectangle 7"/>
            <p:cNvSpPr>
              <a:spLocks noChangeArrowheads="1"/>
            </p:cNvSpPr>
            <p:nvPr/>
          </p:nvSpPr>
          <p:spPr bwMode="auto">
            <a:xfrm>
              <a:off x="1371600" y="6212210"/>
              <a:ext cx="671979" cy="386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build:</a:t>
              </a:r>
            </a:p>
          </p:txBody>
        </p:sp>
      </p:grpSp>
      <p:sp>
        <p:nvSpPr>
          <p:cNvPr id="3078" name="Rectangle 8"/>
          <p:cNvSpPr>
            <a:spLocks noChangeArrowheads="1"/>
          </p:cNvSpPr>
          <p:nvPr/>
        </p:nvSpPr>
        <p:spPr bwMode="auto">
          <a:xfrm>
            <a:off x="211138" y="64770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university of washington</a:t>
            </a:r>
            <a:endParaRPr lang="en-US" sz="1400" baseline="30000">
              <a:latin typeface="Calibri" pitchFamily="34" charset="0"/>
            </a:endParaRPr>
          </a:p>
        </p:txBody>
      </p:sp>
      <p:sp>
        <p:nvSpPr>
          <p:cNvPr id="10" name="TextBox 17"/>
          <p:cNvSpPr txBox="1">
            <a:spLocks noChangeArrowheads="1"/>
          </p:cNvSpPr>
          <p:nvPr/>
        </p:nvSpPr>
        <p:spPr bwMode="auto">
          <a:xfrm>
            <a:off x="2209800" y="6327775"/>
            <a:ext cx="472440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Calibri" pitchFamily="34" charset="0"/>
              </a:rPr>
              <a:t>Ninth International ACM SIGACCESS Conference on Computers and Accessibility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Calibri" pitchFamily="34" charset="0"/>
              </a:rPr>
              <a:t>October 15</a:t>
            </a:r>
            <a:r>
              <a:rPr lang="en-US" sz="1050" baseline="30000" dirty="0">
                <a:latin typeface="Calibri" pitchFamily="34" charset="0"/>
              </a:rPr>
              <a:t>th</a:t>
            </a:r>
            <a:r>
              <a:rPr lang="en-US" sz="1050" dirty="0">
                <a:latin typeface="Calibri" pitchFamily="34" charset="0"/>
              </a:rPr>
              <a:t>, </a:t>
            </a:r>
            <a:r>
              <a:rPr lang="en-US" sz="1050" dirty="0">
                <a:latin typeface="Calibri" pitchFamily="34" charset="0"/>
              </a:rPr>
              <a:t>2007</a:t>
            </a:r>
          </a:p>
        </p:txBody>
      </p:sp>
      <p:pic>
        <p:nvPicPr>
          <p:cNvPr id="3080" name="Picture 4" descr="C:\Documents and Settings\Jon Froehlich\My Documents\My Talks\ASSETS2007-BarrierPointing\iSchool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5715000"/>
            <a:ext cx="12223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1" name="TextBox 13"/>
          <p:cNvSpPr txBox="1">
            <a:spLocks noChangeArrowheads="1"/>
          </p:cNvSpPr>
          <p:nvPr/>
        </p:nvSpPr>
        <p:spPr bwMode="auto">
          <a:xfrm>
            <a:off x="3429000" y="4953000"/>
            <a:ext cx="2286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latin typeface="Arial Black" pitchFamily="34" charset="0"/>
              </a:rPr>
              <a:t>Jon Froehlich</a:t>
            </a:r>
            <a:r>
              <a:rPr lang="en-US" sz="2000" baseline="30000">
                <a:latin typeface="Arial Black" pitchFamily="34" charset="0"/>
              </a:rPr>
              <a:t>1</a:t>
            </a:r>
          </a:p>
        </p:txBody>
      </p:sp>
      <p:sp>
        <p:nvSpPr>
          <p:cNvPr id="3082" name="TextBox 14"/>
          <p:cNvSpPr txBox="1">
            <a:spLocks noChangeArrowheads="1"/>
          </p:cNvSpPr>
          <p:nvPr/>
        </p:nvSpPr>
        <p:spPr bwMode="auto">
          <a:xfrm>
            <a:off x="2552700" y="5324475"/>
            <a:ext cx="403860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1400">
                <a:latin typeface="Arial Black" pitchFamily="34" charset="0"/>
              </a:rPr>
              <a:t>Jacob O. Wobbrock</a:t>
            </a:r>
            <a:r>
              <a:rPr lang="en-US" sz="1400" baseline="30000">
                <a:latin typeface="Arial Black" pitchFamily="34" charset="0"/>
              </a:rPr>
              <a:t>1,2</a:t>
            </a:r>
            <a:r>
              <a:rPr lang="en-US" sz="1400">
                <a:latin typeface="Arial Black" pitchFamily="34" charset="0"/>
              </a:rPr>
              <a:t> and Shaun Kane</a:t>
            </a:r>
            <a:r>
              <a:rPr lang="en-US" sz="1400" baseline="30000">
                <a:latin typeface="Arial Black" pitchFamily="34" charset="0"/>
              </a:rPr>
              <a:t>2</a:t>
            </a:r>
          </a:p>
        </p:txBody>
      </p:sp>
      <p:grpSp>
        <p:nvGrpSpPr>
          <p:cNvPr id="3083" name="Group 23"/>
          <p:cNvGrpSpPr>
            <a:grpSpLocks/>
          </p:cNvGrpSpPr>
          <p:nvPr/>
        </p:nvGrpSpPr>
        <p:grpSpPr bwMode="auto">
          <a:xfrm>
            <a:off x="2124075" y="1447800"/>
            <a:ext cx="4895850" cy="1771650"/>
            <a:chOff x="2133600" y="1828800"/>
            <a:chExt cx="4894290" cy="1772317"/>
          </a:xfrm>
        </p:grpSpPr>
        <p:pic>
          <p:nvPicPr>
            <p:cNvPr id="1032" name="Picture 8" descr="C:\dev\Research\Barrier\Trunk\Screenshots\ASSETS2007 Screenshots\Barrier_Condition5_21052007_092702.png"/>
            <p:cNvPicPr>
              <a:picLocks noChangeAspect="1" noChangeArrowheads="1"/>
            </p:cNvPicPr>
            <p:nvPr/>
          </p:nvPicPr>
          <p:blipFill>
            <a:blip r:embed="rId5"/>
            <a:srcRect l="5486" t="3840" r="5486" b="5761"/>
            <a:stretch>
              <a:fillRect/>
            </a:stretch>
          </p:blipFill>
          <p:spPr bwMode="auto">
            <a:xfrm>
              <a:off x="4581919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30" name="Picture 6" descr="C:\dev\Research\Barrier\Trunk\Screenshots\ASSETS2007 Screenshots\Barrier_Condition5_21052007_092658.png"/>
            <p:cNvPicPr>
              <a:picLocks noChangeAspect="1" noChangeArrowheads="1"/>
            </p:cNvPicPr>
            <p:nvPr/>
          </p:nvPicPr>
          <p:blipFill>
            <a:blip r:embed="rId6"/>
            <a:srcRect l="5486" t="3840" r="5486" b="5761"/>
            <a:stretch>
              <a:fillRect/>
            </a:stretch>
          </p:blipFill>
          <p:spPr bwMode="auto">
            <a:xfrm>
              <a:off x="2133600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31" name="Picture 7" descr="C:\dev\Research\Barrier\Trunk\Screenshots\ASSETS2007 Screenshots\Barrier_Condition5_21052007_092659.png"/>
            <p:cNvPicPr>
              <a:picLocks noChangeAspect="1" noChangeArrowheads="1"/>
            </p:cNvPicPr>
            <p:nvPr/>
          </p:nvPicPr>
          <p:blipFill>
            <a:blip r:embed="rId7"/>
            <a:srcRect l="5486" t="3840" r="5486" b="5761"/>
            <a:stretch>
              <a:fillRect/>
            </a:stretch>
          </p:blipFill>
          <p:spPr bwMode="auto">
            <a:xfrm>
              <a:off x="3357759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33" name="Picture 9" descr="C:\dev\Research\Barrier\Trunk\Screenshots\ASSETS2007 Screenshots\Barrier_Condition5_21052007_092704 selected.png"/>
            <p:cNvPicPr>
              <a:picLocks noChangeAspect="1" noChangeArrowheads="1"/>
            </p:cNvPicPr>
            <p:nvPr/>
          </p:nvPicPr>
          <p:blipFill>
            <a:blip r:embed="rId8"/>
            <a:srcRect l="5486" t="3840" r="5486" b="5761"/>
            <a:stretch>
              <a:fillRect/>
            </a:stretch>
          </p:blipFill>
          <p:spPr bwMode="auto">
            <a:xfrm>
              <a:off x="5806078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3084" name="Picture 10" descr="C:\Documents and Settings\Jon Froehlich\My Documents\My Talks\ASSETS2007-BarrierPointing\C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854700"/>
            <a:ext cx="914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5" name="TextBox 19"/>
          <p:cNvSpPr txBox="1">
            <a:spLocks noChangeArrowheads="1"/>
          </p:cNvSpPr>
          <p:nvPr/>
        </p:nvSpPr>
        <p:spPr bwMode="auto">
          <a:xfrm>
            <a:off x="2362200" y="5562600"/>
            <a:ext cx="44196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baseline="30000"/>
              <a:t>1</a:t>
            </a:r>
            <a:r>
              <a:rPr lang="en-US"/>
              <a:t>Computer Science and Engineering</a:t>
            </a:r>
          </a:p>
          <a:p>
            <a:pPr algn="ctr"/>
            <a:r>
              <a:rPr lang="en-US" baseline="30000"/>
              <a:t>2</a:t>
            </a:r>
            <a:r>
              <a:rPr lang="en-US"/>
              <a:t>The Information School</a:t>
            </a:r>
          </a:p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3"/>
          <p:cNvSpPr txBox="1">
            <a:spLocks noChangeArrowheads="1"/>
          </p:cNvSpPr>
          <p:nvPr/>
        </p:nvSpPr>
        <p:spPr bwMode="auto">
          <a:xfrm>
            <a:off x="38100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Five Conditions</a:t>
            </a:r>
          </a:p>
        </p:txBody>
      </p:sp>
      <p:pic>
        <p:nvPicPr>
          <p:cNvPr id="12291" name="Picture 2" descr="C:\dev\research\barrier\Trunk\Screenshots\ASSETS2007 Screenshots\Barrier_Condition1_21052007_0922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5" t="26883" r="5486" b="3841"/>
          <a:stretch>
            <a:fillRect/>
          </a:stretch>
        </p:blipFill>
        <p:spPr bwMode="auto">
          <a:xfrm>
            <a:off x="609600" y="1143000"/>
            <a:ext cx="1322388" cy="329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3" descr="C:\dev\research\barrier\Trunk\Screenshots\ASSETS2007 Screenshots\Barrier_Condition2_21052007_0921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5" t="24963" r="5486" b="3841"/>
          <a:stretch>
            <a:fillRect/>
          </a:stretch>
        </p:blipFill>
        <p:spPr bwMode="auto">
          <a:xfrm>
            <a:off x="2286000" y="1143000"/>
            <a:ext cx="132238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533400" y="4695825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/>
              <a:t>1. </a:t>
            </a:r>
            <a:r>
              <a:rPr lang="en-US" sz="2000"/>
              <a:t>Fly-in </a:t>
            </a:r>
            <a:br>
              <a:rPr lang="en-US" sz="2000"/>
            </a:br>
            <a:r>
              <a:rPr lang="en-US" sz="2000"/>
              <a:t>and Tap</a:t>
            </a:r>
          </a:p>
        </p:txBody>
      </p:sp>
      <p:sp>
        <p:nvSpPr>
          <p:cNvPr id="12294" name="TextBox 9"/>
          <p:cNvSpPr txBox="1">
            <a:spLocks noChangeArrowheads="1"/>
          </p:cNvSpPr>
          <p:nvPr/>
        </p:nvSpPr>
        <p:spPr bwMode="auto">
          <a:xfrm>
            <a:off x="2209800" y="4695825"/>
            <a:ext cx="1371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/>
              <a:t>2. </a:t>
            </a:r>
            <a:r>
              <a:rPr lang="en-US" sz="2000"/>
              <a:t>Edge Fly-in and Tap</a:t>
            </a:r>
          </a:p>
        </p:txBody>
      </p:sp>
      <p:pic>
        <p:nvPicPr>
          <p:cNvPr id="12295" name="Picture 3" descr="C:\dev\research\barrier\Trunk\Screenshots\ASSETS2007 Screenshots\Barrier_Condition2_21052007_09210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5" t="24963" r="5486" b="3841"/>
          <a:stretch>
            <a:fillRect/>
          </a:stretch>
        </p:blipFill>
        <p:spPr bwMode="auto">
          <a:xfrm>
            <a:off x="4038600" y="1143000"/>
            <a:ext cx="132238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11"/>
          <p:cNvSpPr txBox="1">
            <a:spLocks noChangeArrowheads="1"/>
          </p:cNvSpPr>
          <p:nvPr/>
        </p:nvSpPr>
        <p:spPr bwMode="auto">
          <a:xfrm>
            <a:off x="4038600" y="4695825"/>
            <a:ext cx="137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/>
              <a:t>3. </a:t>
            </a:r>
            <a:r>
              <a:rPr lang="en-US" sz="2000"/>
              <a:t>Edge Stroke w/Lift Confirm</a:t>
            </a:r>
          </a:p>
        </p:txBody>
      </p:sp>
      <p:pic>
        <p:nvPicPr>
          <p:cNvPr id="12297" name="Picture 4" descr="C:\dev\research\barrier\Trunk\Screenshots\ASSETS2007 Screenshots\Barrier_Condition5_21052007_0927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5" t="24963" r="5486" b="3841"/>
          <a:stretch>
            <a:fillRect/>
          </a:stretch>
        </p:blipFill>
        <p:spPr bwMode="auto">
          <a:xfrm>
            <a:off x="5715000" y="1143000"/>
            <a:ext cx="132238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4" descr="C:\dev\research\barrier\Trunk\Screenshots\ASSETS2007 Screenshots\Barrier_Condition5_21052007_09273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65" t="24963" r="5486" b="3841"/>
          <a:stretch>
            <a:fillRect/>
          </a:stretch>
        </p:blipFill>
        <p:spPr bwMode="auto">
          <a:xfrm>
            <a:off x="7391400" y="1143000"/>
            <a:ext cx="1322388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5638800" y="3209925"/>
            <a:ext cx="742950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315200" y="3200400"/>
            <a:ext cx="742950" cy="21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8" name="Freeform 17"/>
          <p:cNvSpPr/>
          <p:nvPr/>
        </p:nvSpPr>
        <p:spPr>
          <a:xfrm>
            <a:off x="4052888" y="2708275"/>
            <a:ext cx="947737" cy="796925"/>
          </a:xfrm>
          <a:custGeom>
            <a:avLst/>
            <a:gdLst>
              <a:gd name="connsiteX0" fmla="*/ 5283 w 948258"/>
              <a:gd name="connsiteY0" fmla="*/ 790575 h 796565"/>
              <a:gd name="connsiteX1" fmla="*/ 224358 w 948258"/>
              <a:gd name="connsiteY1" fmla="*/ 609600 h 796565"/>
              <a:gd name="connsiteX2" fmla="*/ 291033 w 948258"/>
              <a:gd name="connsiteY2" fmla="*/ 581025 h 796565"/>
              <a:gd name="connsiteX3" fmla="*/ 357708 w 948258"/>
              <a:gd name="connsiteY3" fmla="*/ 590550 h 796565"/>
              <a:gd name="connsiteX4" fmla="*/ 633933 w 948258"/>
              <a:gd name="connsiteY4" fmla="*/ 609600 h 796565"/>
              <a:gd name="connsiteX5" fmla="*/ 672033 w 948258"/>
              <a:gd name="connsiteY5" fmla="*/ 628650 h 796565"/>
              <a:gd name="connsiteX6" fmla="*/ 700608 w 948258"/>
              <a:gd name="connsiteY6" fmla="*/ 638175 h 796565"/>
              <a:gd name="connsiteX7" fmla="*/ 824433 w 948258"/>
              <a:gd name="connsiteY7" fmla="*/ 628650 h 796565"/>
              <a:gd name="connsiteX8" fmla="*/ 833958 w 948258"/>
              <a:gd name="connsiteY8" fmla="*/ 600075 h 796565"/>
              <a:gd name="connsiteX9" fmla="*/ 862533 w 948258"/>
              <a:gd name="connsiteY9" fmla="*/ 581025 h 796565"/>
              <a:gd name="connsiteX10" fmla="*/ 881583 w 948258"/>
              <a:gd name="connsiteY10" fmla="*/ 552450 h 796565"/>
              <a:gd name="connsiteX11" fmla="*/ 891108 w 948258"/>
              <a:gd name="connsiteY11" fmla="*/ 523875 h 796565"/>
              <a:gd name="connsiteX12" fmla="*/ 919683 w 948258"/>
              <a:gd name="connsiteY12" fmla="*/ 504825 h 796565"/>
              <a:gd name="connsiteX13" fmla="*/ 929208 w 948258"/>
              <a:gd name="connsiteY13" fmla="*/ 447675 h 796565"/>
              <a:gd name="connsiteX14" fmla="*/ 948258 w 948258"/>
              <a:gd name="connsiteY14" fmla="*/ 390525 h 796565"/>
              <a:gd name="connsiteX15" fmla="*/ 948258 w 948258"/>
              <a:gd name="connsiteY15" fmla="*/ 0 h 79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8258" h="796565">
                <a:moveTo>
                  <a:pt x="5283" y="790575"/>
                </a:moveTo>
                <a:cubicBezTo>
                  <a:pt x="118007" y="753000"/>
                  <a:pt x="0" y="796565"/>
                  <a:pt x="224358" y="609600"/>
                </a:cubicBezTo>
                <a:cubicBezTo>
                  <a:pt x="240051" y="596522"/>
                  <a:pt x="271181" y="587642"/>
                  <a:pt x="291033" y="581025"/>
                </a:cubicBezTo>
                <a:cubicBezTo>
                  <a:pt x="313258" y="584200"/>
                  <a:pt x="335335" y="588686"/>
                  <a:pt x="357708" y="590550"/>
                </a:cubicBezTo>
                <a:cubicBezTo>
                  <a:pt x="449683" y="598215"/>
                  <a:pt x="542310" y="598494"/>
                  <a:pt x="633933" y="609600"/>
                </a:cubicBezTo>
                <a:cubicBezTo>
                  <a:pt x="648029" y="611309"/>
                  <a:pt x="658982" y="623057"/>
                  <a:pt x="672033" y="628650"/>
                </a:cubicBezTo>
                <a:cubicBezTo>
                  <a:pt x="681261" y="632605"/>
                  <a:pt x="691083" y="635000"/>
                  <a:pt x="700608" y="638175"/>
                </a:cubicBezTo>
                <a:cubicBezTo>
                  <a:pt x="741883" y="635000"/>
                  <a:pt x="784629" y="640023"/>
                  <a:pt x="824433" y="628650"/>
                </a:cubicBezTo>
                <a:cubicBezTo>
                  <a:pt x="834087" y="625892"/>
                  <a:pt x="827686" y="607915"/>
                  <a:pt x="833958" y="600075"/>
                </a:cubicBezTo>
                <a:cubicBezTo>
                  <a:pt x="841109" y="591136"/>
                  <a:pt x="853008" y="587375"/>
                  <a:pt x="862533" y="581025"/>
                </a:cubicBezTo>
                <a:cubicBezTo>
                  <a:pt x="868883" y="571500"/>
                  <a:pt x="876463" y="562689"/>
                  <a:pt x="881583" y="552450"/>
                </a:cubicBezTo>
                <a:cubicBezTo>
                  <a:pt x="886073" y="543470"/>
                  <a:pt x="884836" y="531715"/>
                  <a:pt x="891108" y="523875"/>
                </a:cubicBezTo>
                <a:cubicBezTo>
                  <a:pt x="898259" y="514936"/>
                  <a:pt x="910158" y="511175"/>
                  <a:pt x="919683" y="504825"/>
                </a:cubicBezTo>
                <a:cubicBezTo>
                  <a:pt x="922858" y="485775"/>
                  <a:pt x="924524" y="466411"/>
                  <a:pt x="929208" y="447675"/>
                </a:cubicBezTo>
                <a:cubicBezTo>
                  <a:pt x="934078" y="428194"/>
                  <a:pt x="948258" y="410605"/>
                  <a:pt x="948258" y="390525"/>
                </a:cubicBezTo>
                <a:lnTo>
                  <a:pt x="948258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0" name="Freeform 19"/>
          <p:cNvSpPr/>
          <p:nvPr/>
        </p:nvSpPr>
        <p:spPr>
          <a:xfrm>
            <a:off x="5730875" y="2695575"/>
            <a:ext cx="947738" cy="796925"/>
          </a:xfrm>
          <a:custGeom>
            <a:avLst/>
            <a:gdLst>
              <a:gd name="connsiteX0" fmla="*/ 5283 w 948258"/>
              <a:gd name="connsiteY0" fmla="*/ 790575 h 796565"/>
              <a:gd name="connsiteX1" fmla="*/ 224358 w 948258"/>
              <a:gd name="connsiteY1" fmla="*/ 609600 h 796565"/>
              <a:gd name="connsiteX2" fmla="*/ 291033 w 948258"/>
              <a:gd name="connsiteY2" fmla="*/ 581025 h 796565"/>
              <a:gd name="connsiteX3" fmla="*/ 357708 w 948258"/>
              <a:gd name="connsiteY3" fmla="*/ 590550 h 796565"/>
              <a:gd name="connsiteX4" fmla="*/ 633933 w 948258"/>
              <a:gd name="connsiteY4" fmla="*/ 609600 h 796565"/>
              <a:gd name="connsiteX5" fmla="*/ 672033 w 948258"/>
              <a:gd name="connsiteY5" fmla="*/ 628650 h 796565"/>
              <a:gd name="connsiteX6" fmla="*/ 700608 w 948258"/>
              <a:gd name="connsiteY6" fmla="*/ 638175 h 796565"/>
              <a:gd name="connsiteX7" fmla="*/ 824433 w 948258"/>
              <a:gd name="connsiteY7" fmla="*/ 628650 h 796565"/>
              <a:gd name="connsiteX8" fmla="*/ 833958 w 948258"/>
              <a:gd name="connsiteY8" fmla="*/ 600075 h 796565"/>
              <a:gd name="connsiteX9" fmla="*/ 862533 w 948258"/>
              <a:gd name="connsiteY9" fmla="*/ 581025 h 796565"/>
              <a:gd name="connsiteX10" fmla="*/ 881583 w 948258"/>
              <a:gd name="connsiteY10" fmla="*/ 552450 h 796565"/>
              <a:gd name="connsiteX11" fmla="*/ 891108 w 948258"/>
              <a:gd name="connsiteY11" fmla="*/ 523875 h 796565"/>
              <a:gd name="connsiteX12" fmla="*/ 919683 w 948258"/>
              <a:gd name="connsiteY12" fmla="*/ 504825 h 796565"/>
              <a:gd name="connsiteX13" fmla="*/ 929208 w 948258"/>
              <a:gd name="connsiteY13" fmla="*/ 447675 h 796565"/>
              <a:gd name="connsiteX14" fmla="*/ 948258 w 948258"/>
              <a:gd name="connsiteY14" fmla="*/ 390525 h 796565"/>
              <a:gd name="connsiteX15" fmla="*/ 948258 w 948258"/>
              <a:gd name="connsiteY15" fmla="*/ 0 h 79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8258" h="796565">
                <a:moveTo>
                  <a:pt x="5283" y="790575"/>
                </a:moveTo>
                <a:cubicBezTo>
                  <a:pt x="118007" y="753000"/>
                  <a:pt x="0" y="796565"/>
                  <a:pt x="224358" y="609600"/>
                </a:cubicBezTo>
                <a:cubicBezTo>
                  <a:pt x="240051" y="596522"/>
                  <a:pt x="271181" y="587642"/>
                  <a:pt x="291033" y="581025"/>
                </a:cubicBezTo>
                <a:cubicBezTo>
                  <a:pt x="313258" y="584200"/>
                  <a:pt x="335335" y="588686"/>
                  <a:pt x="357708" y="590550"/>
                </a:cubicBezTo>
                <a:cubicBezTo>
                  <a:pt x="449683" y="598215"/>
                  <a:pt x="542310" y="598494"/>
                  <a:pt x="633933" y="609600"/>
                </a:cubicBezTo>
                <a:cubicBezTo>
                  <a:pt x="648029" y="611309"/>
                  <a:pt x="658982" y="623057"/>
                  <a:pt x="672033" y="628650"/>
                </a:cubicBezTo>
                <a:cubicBezTo>
                  <a:pt x="681261" y="632605"/>
                  <a:pt x="691083" y="635000"/>
                  <a:pt x="700608" y="638175"/>
                </a:cubicBezTo>
                <a:cubicBezTo>
                  <a:pt x="741883" y="635000"/>
                  <a:pt x="784629" y="640023"/>
                  <a:pt x="824433" y="628650"/>
                </a:cubicBezTo>
                <a:cubicBezTo>
                  <a:pt x="834087" y="625892"/>
                  <a:pt x="827686" y="607915"/>
                  <a:pt x="833958" y="600075"/>
                </a:cubicBezTo>
                <a:cubicBezTo>
                  <a:pt x="841109" y="591136"/>
                  <a:pt x="853008" y="587375"/>
                  <a:pt x="862533" y="581025"/>
                </a:cubicBezTo>
                <a:cubicBezTo>
                  <a:pt x="868883" y="571500"/>
                  <a:pt x="876463" y="562689"/>
                  <a:pt x="881583" y="552450"/>
                </a:cubicBezTo>
                <a:cubicBezTo>
                  <a:pt x="886073" y="543470"/>
                  <a:pt x="884836" y="531715"/>
                  <a:pt x="891108" y="523875"/>
                </a:cubicBezTo>
                <a:cubicBezTo>
                  <a:pt x="898259" y="514936"/>
                  <a:pt x="910158" y="511175"/>
                  <a:pt x="919683" y="504825"/>
                </a:cubicBezTo>
                <a:cubicBezTo>
                  <a:pt x="922858" y="485775"/>
                  <a:pt x="924524" y="466411"/>
                  <a:pt x="929208" y="447675"/>
                </a:cubicBezTo>
                <a:cubicBezTo>
                  <a:pt x="934078" y="428194"/>
                  <a:pt x="948258" y="410605"/>
                  <a:pt x="948258" y="390525"/>
                </a:cubicBezTo>
                <a:lnTo>
                  <a:pt x="948258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1" name="Freeform 20"/>
          <p:cNvSpPr/>
          <p:nvPr/>
        </p:nvSpPr>
        <p:spPr>
          <a:xfrm>
            <a:off x="7407275" y="2711450"/>
            <a:ext cx="947738" cy="796925"/>
          </a:xfrm>
          <a:custGeom>
            <a:avLst/>
            <a:gdLst>
              <a:gd name="connsiteX0" fmla="*/ 5283 w 948258"/>
              <a:gd name="connsiteY0" fmla="*/ 790575 h 796565"/>
              <a:gd name="connsiteX1" fmla="*/ 224358 w 948258"/>
              <a:gd name="connsiteY1" fmla="*/ 609600 h 796565"/>
              <a:gd name="connsiteX2" fmla="*/ 291033 w 948258"/>
              <a:gd name="connsiteY2" fmla="*/ 581025 h 796565"/>
              <a:gd name="connsiteX3" fmla="*/ 357708 w 948258"/>
              <a:gd name="connsiteY3" fmla="*/ 590550 h 796565"/>
              <a:gd name="connsiteX4" fmla="*/ 633933 w 948258"/>
              <a:gd name="connsiteY4" fmla="*/ 609600 h 796565"/>
              <a:gd name="connsiteX5" fmla="*/ 672033 w 948258"/>
              <a:gd name="connsiteY5" fmla="*/ 628650 h 796565"/>
              <a:gd name="connsiteX6" fmla="*/ 700608 w 948258"/>
              <a:gd name="connsiteY6" fmla="*/ 638175 h 796565"/>
              <a:gd name="connsiteX7" fmla="*/ 824433 w 948258"/>
              <a:gd name="connsiteY7" fmla="*/ 628650 h 796565"/>
              <a:gd name="connsiteX8" fmla="*/ 833958 w 948258"/>
              <a:gd name="connsiteY8" fmla="*/ 600075 h 796565"/>
              <a:gd name="connsiteX9" fmla="*/ 862533 w 948258"/>
              <a:gd name="connsiteY9" fmla="*/ 581025 h 796565"/>
              <a:gd name="connsiteX10" fmla="*/ 881583 w 948258"/>
              <a:gd name="connsiteY10" fmla="*/ 552450 h 796565"/>
              <a:gd name="connsiteX11" fmla="*/ 891108 w 948258"/>
              <a:gd name="connsiteY11" fmla="*/ 523875 h 796565"/>
              <a:gd name="connsiteX12" fmla="*/ 919683 w 948258"/>
              <a:gd name="connsiteY12" fmla="*/ 504825 h 796565"/>
              <a:gd name="connsiteX13" fmla="*/ 929208 w 948258"/>
              <a:gd name="connsiteY13" fmla="*/ 447675 h 796565"/>
              <a:gd name="connsiteX14" fmla="*/ 948258 w 948258"/>
              <a:gd name="connsiteY14" fmla="*/ 390525 h 796565"/>
              <a:gd name="connsiteX15" fmla="*/ 948258 w 948258"/>
              <a:gd name="connsiteY15" fmla="*/ 0 h 796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48258" h="796565">
                <a:moveTo>
                  <a:pt x="5283" y="790575"/>
                </a:moveTo>
                <a:cubicBezTo>
                  <a:pt x="118007" y="753000"/>
                  <a:pt x="0" y="796565"/>
                  <a:pt x="224358" y="609600"/>
                </a:cubicBezTo>
                <a:cubicBezTo>
                  <a:pt x="240051" y="596522"/>
                  <a:pt x="271181" y="587642"/>
                  <a:pt x="291033" y="581025"/>
                </a:cubicBezTo>
                <a:cubicBezTo>
                  <a:pt x="313258" y="584200"/>
                  <a:pt x="335335" y="588686"/>
                  <a:pt x="357708" y="590550"/>
                </a:cubicBezTo>
                <a:cubicBezTo>
                  <a:pt x="449683" y="598215"/>
                  <a:pt x="542310" y="598494"/>
                  <a:pt x="633933" y="609600"/>
                </a:cubicBezTo>
                <a:cubicBezTo>
                  <a:pt x="648029" y="611309"/>
                  <a:pt x="658982" y="623057"/>
                  <a:pt x="672033" y="628650"/>
                </a:cubicBezTo>
                <a:cubicBezTo>
                  <a:pt x="681261" y="632605"/>
                  <a:pt x="691083" y="635000"/>
                  <a:pt x="700608" y="638175"/>
                </a:cubicBezTo>
                <a:cubicBezTo>
                  <a:pt x="741883" y="635000"/>
                  <a:pt x="784629" y="640023"/>
                  <a:pt x="824433" y="628650"/>
                </a:cubicBezTo>
                <a:cubicBezTo>
                  <a:pt x="834087" y="625892"/>
                  <a:pt x="827686" y="607915"/>
                  <a:pt x="833958" y="600075"/>
                </a:cubicBezTo>
                <a:cubicBezTo>
                  <a:pt x="841109" y="591136"/>
                  <a:pt x="853008" y="587375"/>
                  <a:pt x="862533" y="581025"/>
                </a:cubicBezTo>
                <a:cubicBezTo>
                  <a:pt x="868883" y="571500"/>
                  <a:pt x="876463" y="562689"/>
                  <a:pt x="881583" y="552450"/>
                </a:cubicBezTo>
                <a:cubicBezTo>
                  <a:pt x="886073" y="543470"/>
                  <a:pt x="884836" y="531715"/>
                  <a:pt x="891108" y="523875"/>
                </a:cubicBezTo>
                <a:cubicBezTo>
                  <a:pt x="898259" y="514936"/>
                  <a:pt x="910158" y="511175"/>
                  <a:pt x="919683" y="504825"/>
                </a:cubicBezTo>
                <a:cubicBezTo>
                  <a:pt x="922858" y="485775"/>
                  <a:pt x="924524" y="466411"/>
                  <a:pt x="929208" y="447675"/>
                </a:cubicBezTo>
                <a:cubicBezTo>
                  <a:pt x="934078" y="428194"/>
                  <a:pt x="948258" y="410605"/>
                  <a:pt x="948258" y="390525"/>
                </a:cubicBezTo>
                <a:lnTo>
                  <a:pt x="948258" y="0"/>
                </a:lnTo>
              </a:path>
            </a:pathLst>
          </a:cu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4" name="TextBox 21"/>
          <p:cNvSpPr txBox="1">
            <a:spLocks noChangeArrowheads="1"/>
          </p:cNvSpPr>
          <p:nvPr/>
        </p:nvSpPr>
        <p:spPr bwMode="auto">
          <a:xfrm>
            <a:off x="5562600" y="4695825"/>
            <a:ext cx="137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/>
              <a:t>4. </a:t>
            </a:r>
            <a:r>
              <a:rPr lang="en-US" sz="2000"/>
              <a:t>Velocity Stroke w/Corner Confirm</a:t>
            </a:r>
          </a:p>
        </p:txBody>
      </p:sp>
      <p:sp>
        <p:nvSpPr>
          <p:cNvPr id="12305" name="TextBox 22"/>
          <p:cNvSpPr txBox="1">
            <a:spLocks noChangeArrowheads="1"/>
          </p:cNvSpPr>
          <p:nvPr/>
        </p:nvSpPr>
        <p:spPr bwMode="auto">
          <a:xfrm>
            <a:off x="7315200" y="4695825"/>
            <a:ext cx="137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000" b="1"/>
              <a:t>5. </a:t>
            </a:r>
            <a:r>
              <a:rPr lang="en-US" sz="2000"/>
              <a:t>Reverse Stroke w/Corner  Confirm</a:t>
            </a:r>
          </a:p>
        </p:txBody>
      </p:sp>
      <p:sp>
        <p:nvSpPr>
          <p:cNvPr id="24" name="Left Brace 23"/>
          <p:cNvSpPr/>
          <p:nvPr/>
        </p:nvSpPr>
        <p:spPr>
          <a:xfrm rot="16200000">
            <a:off x="1733550" y="4305300"/>
            <a:ext cx="533400" cy="2705100"/>
          </a:xfrm>
          <a:prstGeom prst="lef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7" name="TextBox 24"/>
          <p:cNvSpPr txBox="1">
            <a:spLocks noChangeArrowheads="1"/>
          </p:cNvSpPr>
          <p:nvPr/>
        </p:nvSpPr>
        <p:spPr bwMode="auto">
          <a:xfrm>
            <a:off x="749300" y="5980113"/>
            <a:ext cx="26797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/>
              <a:t>Baseline Conditions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38100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Target Sizes</a:t>
            </a:r>
          </a:p>
        </p:txBody>
      </p:sp>
      <p:grpSp>
        <p:nvGrpSpPr>
          <p:cNvPr id="13315" name="Group 23"/>
          <p:cNvGrpSpPr>
            <a:grpSpLocks/>
          </p:cNvGrpSpPr>
          <p:nvPr/>
        </p:nvGrpSpPr>
        <p:grpSpPr bwMode="auto">
          <a:xfrm>
            <a:off x="896938" y="1295400"/>
            <a:ext cx="2390775" cy="3657600"/>
            <a:chOff x="896967" y="990600"/>
            <a:chExt cx="2391508" cy="3657600"/>
          </a:xfrm>
        </p:grpSpPr>
        <p:pic>
          <p:nvPicPr>
            <p:cNvPr id="13330" name="Picture 2" descr="C:\dev\research\barrier\Trunk\Screenshots\PocketPC Interface Review\MsnMessenger-RetryCancelDialo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967" y="990600"/>
              <a:ext cx="2391508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>
            <a:xfrm>
              <a:off x="1506754" y="2606675"/>
              <a:ext cx="1219574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3316" name="Group 22"/>
          <p:cNvGrpSpPr>
            <a:grpSpLocks/>
          </p:cNvGrpSpPr>
          <p:nvPr/>
        </p:nvGrpSpPr>
        <p:grpSpPr bwMode="auto">
          <a:xfrm>
            <a:off x="3406775" y="1295400"/>
            <a:ext cx="2390775" cy="3657600"/>
            <a:chOff x="3406617" y="990600"/>
            <a:chExt cx="2391508" cy="3657600"/>
          </a:xfrm>
        </p:grpSpPr>
        <p:pic>
          <p:nvPicPr>
            <p:cNvPr id="13327" name="Picture 3" descr="C:\dev\research\barrier\Trunk\Screenshots\PocketPC Interface Review\MsnMessenger-RetryCancelDialo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6617" y="990600"/>
              <a:ext cx="2391508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8" name="Picture 3" descr="C:\dev\research\barrier\Trunk\Screenshots\PocketPC Interface Review\ButtonSizes-51203-082058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75792" y="1371600"/>
              <a:ext cx="1885951" cy="251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Oval 9"/>
            <p:cNvSpPr/>
            <p:nvPr/>
          </p:nvSpPr>
          <p:spPr>
            <a:xfrm>
              <a:off x="3593999" y="1828800"/>
              <a:ext cx="2058031" cy="3810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grpSp>
        <p:nvGrpSpPr>
          <p:cNvPr id="13317" name="Group 21"/>
          <p:cNvGrpSpPr>
            <a:grpSpLocks/>
          </p:cNvGrpSpPr>
          <p:nvPr/>
        </p:nvGrpSpPr>
        <p:grpSpPr bwMode="auto">
          <a:xfrm>
            <a:off x="5921375" y="1295400"/>
            <a:ext cx="2390775" cy="3657600"/>
            <a:chOff x="5921217" y="990600"/>
            <a:chExt cx="2391508" cy="3657600"/>
          </a:xfrm>
        </p:grpSpPr>
        <p:pic>
          <p:nvPicPr>
            <p:cNvPr id="13324" name="Picture 4" descr="C:\dev\research\barrier\Trunk\Screenshots\PocketPC Interface Review\MsnMessenger-RetryCancelDialo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21217" y="990600"/>
              <a:ext cx="2391508" cy="365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25" name="Picture 3" descr="C:\dev\research\barrier\Trunk\Screenshots\PocketPC Interface Review\ButtonSizes-51203-082117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6067" y="1371600"/>
              <a:ext cx="1943100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Oval 10"/>
            <p:cNvSpPr/>
            <p:nvPr/>
          </p:nvSpPr>
          <p:spPr>
            <a:xfrm>
              <a:off x="6254694" y="3048000"/>
              <a:ext cx="1676914" cy="2936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3318" name="TextBox 11"/>
          <p:cNvSpPr txBox="1">
            <a:spLocks noChangeArrowheads="1"/>
          </p:cNvSpPr>
          <p:nvPr/>
        </p:nvSpPr>
        <p:spPr bwMode="auto">
          <a:xfrm>
            <a:off x="1001713" y="4953000"/>
            <a:ext cx="22098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/>
              <a:t>Large: 59x28 pxls</a:t>
            </a:r>
          </a:p>
          <a:p>
            <a:endParaRPr lang="en-US"/>
          </a:p>
        </p:txBody>
      </p:sp>
      <p:sp>
        <p:nvSpPr>
          <p:cNvPr id="13319" name="TextBox 12"/>
          <p:cNvSpPr txBox="1">
            <a:spLocks noChangeArrowheads="1"/>
          </p:cNvSpPr>
          <p:nvPr/>
        </p:nvSpPr>
        <p:spPr bwMode="auto">
          <a:xfrm>
            <a:off x="3482975" y="4978400"/>
            <a:ext cx="2286000" cy="67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/>
              <a:t>Medium: 26x16 pxls</a:t>
            </a:r>
          </a:p>
          <a:p>
            <a:endParaRPr lang="en-US"/>
          </a:p>
        </p:txBody>
      </p:sp>
      <p:sp>
        <p:nvSpPr>
          <p:cNvPr id="13320" name="TextBox 13"/>
          <p:cNvSpPr txBox="1">
            <a:spLocks noChangeArrowheads="1"/>
          </p:cNvSpPr>
          <p:nvPr/>
        </p:nvSpPr>
        <p:spPr bwMode="auto">
          <a:xfrm>
            <a:off x="5997575" y="4991100"/>
            <a:ext cx="2286000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/>
              <a:t>Small: 15x16 pxls</a:t>
            </a:r>
          </a:p>
          <a:p>
            <a:endParaRPr lang="en-US"/>
          </a:p>
        </p:txBody>
      </p:sp>
      <p:pic>
        <p:nvPicPr>
          <p:cNvPr id="13321" name="Picture 5" descr="C:\dev\research\barrier\Trunk\Screenshots\ASSETS2007 Screenshots\Barrier_Condition2_21052007_092035 blu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3841" r="21947" b="71049"/>
          <a:stretch>
            <a:fillRect/>
          </a:stretch>
        </p:blipFill>
        <p:spPr bwMode="auto">
          <a:xfrm>
            <a:off x="873125" y="3744913"/>
            <a:ext cx="2327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7" descr="C:\dev\research\barrier\Trunk\Screenshots\ASSETS2007 Screenshots\medium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3841" r="21947" b="71049"/>
          <a:stretch>
            <a:fillRect/>
          </a:stretch>
        </p:blipFill>
        <p:spPr bwMode="auto">
          <a:xfrm>
            <a:off x="3387725" y="3722688"/>
            <a:ext cx="2327275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3" name="Picture 8" descr="C:\dev\research\barrier\Trunk\Screenshots\ASSETS2007 Screenshots\smal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1" t="3841" r="21947" b="71049"/>
          <a:stretch>
            <a:fillRect/>
          </a:stretch>
        </p:blipFill>
        <p:spPr bwMode="auto">
          <a:xfrm>
            <a:off x="5943600" y="3744913"/>
            <a:ext cx="2327275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ConditionsOverview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1"/>
          <p:cNvSpPr txBox="1">
            <a:spLocks noChangeArrowheads="1"/>
          </p:cNvSpPr>
          <p:nvPr/>
        </p:nvSpPr>
        <p:spPr bwMode="auto">
          <a:xfrm>
            <a:off x="38100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Results</a:t>
            </a:r>
          </a:p>
        </p:txBody>
      </p:sp>
      <p:sp>
        <p:nvSpPr>
          <p:cNvPr id="15363" name="TextBox 8"/>
          <p:cNvSpPr txBox="1">
            <a:spLocks noChangeArrowheads="1"/>
          </p:cNvSpPr>
          <p:nvPr/>
        </p:nvSpPr>
        <p:spPr bwMode="auto">
          <a:xfrm>
            <a:off x="685800" y="1143000"/>
            <a:ext cx="69342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/>
              <a:t>Overall target acquisition times were not statistically different for barrier pointing vs. traditional “fly-in and tap”</a:t>
            </a:r>
          </a:p>
        </p:txBody>
      </p:sp>
      <p:sp>
        <p:nvSpPr>
          <p:cNvPr id="15364" name="TextBox 9"/>
          <p:cNvSpPr txBox="1">
            <a:spLocks noChangeArrowheads="1"/>
          </p:cNvSpPr>
          <p:nvPr/>
        </p:nvSpPr>
        <p:spPr bwMode="auto">
          <a:xfrm>
            <a:off x="2362200" y="3073400"/>
            <a:ext cx="2057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/>
              <a:t>However…</a:t>
            </a:r>
          </a:p>
        </p:txBody>
      </p:sp>
      <p:sp>
        <p:nvSpPr>
          <p:cNvPr id="15365" name="TextBox 10"/>
          <p:cNvSpPr txBox="1">
            <a:spLocks noChangeArrowheads="1"/>
          </p:cNvSpPr>
          <p:nvPr/>
        </p:nvSpPr>
        <p:spPr bwMode="auto">
          <a:xfrm>
            <a:off x="4191000" y="4110038"/>
            <a:ext cx="5105400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/>
              <a:t>Two of the most severely impaired subjects benefited greatly from the Barrier Pointing techniques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ev\Research\Barrier\Trunk\ASSETS07\Recorded Media\MI4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505200" cy="2932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4" descr="C:\dev\Research\Barrier\Trunk\ASSETS07\Recorded Media\IMG_41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6" t="32385" r="19176"/>
          <a:stretch>
            <a:fillRect/>
          </a:stretch>
        </p:blipFill>
        <p:spPr bwMode="auto">
          <a:xfrm>
            <a:off x="4648200" y="1447800"/>
            <a:ext cx="36131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723900" y="4467225"/>
            <a:ext cx="3800475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/>
              <a:t>Subject: </a:t>
            </a:r>
            <a:r>
              <a:rPr lang="en-US" sz="2400"/>
              <a:t>MI4</a:t>
            </a:r>
          </a:p>
          <a:p>
            <a:r>
              <a:rPr lang="en-US" sz="2400" b="1"/>
              <a:t>Condition: </a:t>
            </a:r>
            <a:br>
              <a:rPr lang="en-US" sz="2400" b="1"/>
            </a:br>
            <a:r>
              <a:rPr lang="en-US" sz="2400"/>
              <a:t>Tetraplegia (SCI C5). No use of triceps, pectorals, hands.</a:t>
            </a:r>
            <a:br>
              <a:rPr lang="en-US" sz="2400"/>
            </a:br>
            <a:r>
              <a:rPr lang="en-US" sz="2400"/>
              <a:t>Limited shoulder movement.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4584700" y="4495800"/>
            <a:ext cx="35718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 b="1"/>
              <a:t>Subject: </a:t>
            </a:r>
            <a:r>
              <a:rPr lang="en-US" sz="2400"/>
              <a:t>MI8</a:t>
            </a:r>
          </a:p>
          <a:p>
            <a:r>
              <a:rPr lang="en-US" sz="2400" b="1"/>
              <a:t>Condition: </a:t>
            </a:r>
            <a:br>
              <a:rPr lang="en-US" sz="2400" b="1"/>
            </a:br>
            <a:r>
              <a:rPr lang="en-US" sz="2400"/>
              <a:t>Spastic Cerebal Palsy. Lack of fine motor skills. Spastic, uncontrollable movements.</a:t>
            </a:r>
          </a:p>
        </p:txBody>
      </p:sp>
      <p:sp>
        <p:nvSpPr>
          <p:cNvPr id="16390" name="TextBox 5"/>
          <p:cNvSpPr txBox="1">
            <a:spLocks noChangeArrowheads="1"/>
          </p:cNvSpPr>
          <p:nvPr/>
        </p:nvSpPr>
        <p:spPr bwMode="auto">
          <a:xfrm>
            <a:off x="38100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Case Studies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/>
          <p:nvPr/>
        </p:nvGraphicFramePr>
        <p:xfrm>
          <a:off x="0" y="1524000"/>
          <a:ext cx="44196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Chart 2"/>
          <p:cNvGraphicFramePr/>
          <p:nvPr/>
        </p:nvGraphicFramePr>
        <p:xfrm>
          <a:off x="4572000" y="1524000"/>
          <a:ext cx="4267200" cy="495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7412" name="TextBox 4"/>
          <p:cNvSpPr txBox="1">
            <a:spLocks noChangeArrowheads="1"/>
          </p:cNvSpPr>
          <p:nvPr/>
        </p:nvSpPr>
        <p:spPr bwMode="auto">
          <a:xfrm>
            <a:off x="685800" y="1676400"/>
            <a:ext cx="2168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/>
              <a:t>Subject MI4</a:t>
            </a:r>
          </a:p>
        </p:txBody>
      </p:sp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4953000" y="1685925"/>
            <a:ext cx="221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/>
              <a:t>Subject MI8</a:t>
            </a:r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152400" y="0"/>
            <a:ext cx="89916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000">
                <a:latin typeface="Arial Black" pitchFamily="34" charset="0"/>
              </a:rPr>
              <a:t>Average Target Acquisition Times</a:t>
            </a:r>
          </a:p>
        </p:txBody>
      </p:sp>
      <p:grpSp>
        <p:nvGrpSpPr>
          <p:cNvPr id="17415" name="Group 13"/>
          <p:cNvGrpSpPr>
            <a:grpSpLocks/>
          </p:cNvGrpSpPr>
          <p:nvPr/>
        </p:nvGrpSpPr>
        <p:grpSpPr bwMode="auto">
          <a:xfrm>
            <a:off x="685800" y="5181600"/>
            <a:ext cx="3794125" cy="866775"/>
            <a:chOff x="685800" y="5181600"/>
            <a:chExt cx="3794234" cy="867489"/>
          </a:xfrm>
        </p:grpSpPr>
        <p:sp>
          <p:nvSpPr>
            <p:cNvPr id="17436" name="TextBox 8"/>
            <p:cNvSpPr txBox="1">
              <a:spLocks noChangeArrowheads="1"/>
            </p:cNvSpPr>
            <p:nvPr/>
          </p:nvSpPr>
          <p:spPr bwMode="auto">
            <a:xfrm>
              <a:off x="685800" y="5181600"/>
              <a:ext cx="762000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7437" name="TextBox 9"/>
            <p:cNvSpPr txBox="1">
              <a:spLocks noChangeArrowheads="1"/>
            </p:cNvSpPr>
            <p:nvPr/>
          </p:nvSpPr>
          <p:spPr bwMode="auto">
            <a:xfrm>
              <a:off x="1368970" y="5181600"/>
              <a:ext cx="9144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7438" name="TextBox 10"/>
            <p:cNvSpPr txBox="1">
              <a:spLocks noChangeArrowheads="1"/>
            </p:cNvSpPr>
            <p:nvPr/>
          </p:nvSpPr>
          <p:spPr bwMode="auto">
            <a:xfrm>
              <a:off x="2180898" y="5181600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w/Lift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7439" name="TextBox 11"/>
            <p:cNvSpPr txBox="1">
              <a:spLocks noChangeArrowheads="1"/>
            </p:cNvSpPr>
            <p:nvPr/>
          </p:nvSpPr>
          <p:spPr bwMode="auto">
            <a:xfrm>
              <a:off x="2864068" y="5181600"/>
              <a:ext cx="9144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Velocity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7440" name="TextBox 12"/>
            <p:cNvSpPr txBox="1">
              <a:spLocks noChangeArrowheads="1"/>
            </p:cNvSpPr>
            <p:nvPr/>
          </p:nvSpPr>
          <p:spPr bwMode="auto">
            <a:xfrm>
              <a:off x="3718034" y="5187315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Reverse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</p:grpSp>
      <p:grpSp>
        <p:nvGrpSpPr>
          <p:cNvPr id="17416" name="Group 14"/>
          <p:cNvGrpSpPr>
            <a:grpSpLocks/>
          </p:cNvGrpSpPr>
          <p:nvPr/>
        </p:nvGrpSpPr>
        <p:grpSpPr bwMode="auto">
          <a:xfrm>
            <a:off x="4968875" y="5181600"/>
            <a:ext cx="3794125" cy="866775"/>
            <a:chOff x="685800" y="5181600"/>
            <a:chExt cx="3794234" cy="867489"/>
          </a:xfrm>
        </p:grpSpPr>
        <p:sp>
          <p:nvSpPr>
            <p:cNvPr id="17431" name="TextBox 15"/>
            <p:cNvSpPr txBox="1">
              <a:spLocks noChangeArrowheads="1"/>
            </p:cNvSpPr>
            <p:nvPr/>
          </p:nvSpPr>
          <p:spPr bwMode="auto">
            <a:xfrm>
              <a:off x="685800" y="5181600"/>
              <a:ext cx="762000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7432" name="TextBox 16"/>
            <p:cNvSpPr txBox="1">
              <a:spLocks noChangeArrowheads="1"/>
            </p:cNvSpPr>
            <p:nvPr/>
          </p:nvSpPr>
          <p:spPr bwMode="auto">
            <a:xfrm>
              <a:off x="1368970" y="5181600"/>
              <a:ext cx="9144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7433" name="TextBox 17"/>
            <p:cNvSpPr txBox="1">
              <a:spLocks noChangeArrowheads="1"/>
            </p:cNvSpPr>
            <p:nvPr/>
          </p:nvSpPr>
          <p:spPr bwMode="auto">
            <a:xfrm>
              <a:off x="2180898" y="5181600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w/Lift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7434" name="TextBox 18"/>
            <p:cNvSpPr txBox="1">
              <a:spLocks noChangeArrowheads="1"/>
            </p:cNvSpPr>
            <p:nvPr/>
          </p:nvSpPr>
          <p:spPr bwMode="auto">
            <a:xfrm>
              <a:off x="2864068" y="5181600"/>
              <a:ext cx="9144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Velocity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7435" name="TextBox 19"/>
            <p:cNvSpPr txBox="1">
              <a:spLocks noChangeArrowheads="1"/>
            </p:cNvSpPr>
            <p:nvPr/>
          </p:nvSpPr>
          <p:spPr bwMode="auto">
            <a:xfrm>
              <a:off x="3718034" y="5187315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Reverse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</p:grpSp>
      <p:grpSp>
        <p:nvGrpSpPr>
          <p:cNvPr id="14" name="Group 24"/>
          <p:cNvGrpSpPr>
            <a:grpSpLocks/>
          </p:cNvGrpSpPr>
          <p:nvPr/>
        </p:nvGrpSpPr>
        <p:grpSpPr bwMode="auto">
          <a:xfrm>
            <a:off x="2130425" y="3429000"/>
            <a:ext cx="5184775" cy="1066800"/>
            <a:chOff x="2130970" y="3429000"/>
            <a:chExt cx="5184230" cy="1066800"/>
          </a:xfrm>
        </p:grpSpPr>
        <p:sp>
          <p:nvSpPr>
            <p:cNvPr id="23" name="Oval 22"/>
            <p:cNvSpPr/>
            <p:nvPr/>
          </p:nvSpPr>
          <p:spPr>
            <a:xfrm>
              <a:off x="2130970" y="3657600"/>
              <a:ext cx="838112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" name="Oval 23"/>
            <p:cNvSpPr/>
            <p:nvPr/>
          </p:nvSpPr>
          <p:spPr>
            <a:xfrm>
              <a:off x="6477088" y="3429000"/>
              <a:ext cx="838112" cy="838200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6" name="Oval 25"/>
          <p:cNvSpPr/>
          <p:nvPr/>
        </p:nvSpPr>
        <p:spPr>
          <a:xfrm>
            <a:off x="2895600" y="3048000"/>
            <a:ext cx="838200" cy="838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2362200" y="44958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1.1 seconds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6858000" y="43545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2.8 seconds</a:t>
            </a:r>
          </a:p>
        </p:txBody>
      </p:sp>
      <p:sp>
        <p:nvSpPr>
          <p:cNvPr id="29" name="Oval 28"/>
          <p:cNvSpPr/>
          <p:nvPr/>
        </p:nvSpPr>
        <p:spPr>
          <a:xfrm>
            <a:off x="7224713" y="2416175"/>
            <a:ext cx="914400" cy="9144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3429000" y="38211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1.8 seconds</a:t>
            </a: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7467600" y="2068513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5.2 seconds</a:t>
            </a:r>
          </a:p>
        </p:txBody>
      </p:sp>
      <p:grpSp>
        <p:nvGrpSpPr>
          <p:cNvPr id="15" name="Group 34"/>
          <p:cNvGrpSpPr>
            <a:grpSpLocks/>
          </p:cNvGrpSpPr>
          <p:nvPr/>
        </p:nvGrpSpPr>
        <p:grpSpPr bwMode="auto">
          <a:xfrm>
            <a:off x="671513" y="2895600"/>
            <a:ext cx="5119687" cy="1219200"/>
            <a:chOff x="672152" y="2895600"/>
            <a:chExt cx="5119048" cy="1219200"/>
          </a:xfrm>
        </p:grpSpPr>
        <p:sp>
          <p:nvSpPr>
            <p:cNvPr id="33" name="Oval 32"/>
            <p:cNvSpPr/>
            <p:nvPr/>
          </p:nvSpPr>
          <p:spPr>
            <a:xfrm>
              <a:off x="672152" y="3276600"/>
              <a:ext cx="838095" cy="838200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4953105" y="2895600"/>
              <a:ext cx="838095" cy="838200"/>
            </a:xfrm>
            <a:prstGeom prst="ellipse">
              <a:avLst/>
            </a:prstGeom>
            <a:noFill/>
            <a:ln w="381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914400" y="29067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50"/>
                </a:solidFill>
              </a:rPr>
              <a:t>1.6 seconds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5410200" y="25908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50"/>
                </a:solidFill>
              </a:rPr>
              <a:t>4.2 seconds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9" grpId="0" animBg="1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Error Rates</a:t>
            </a:r>
          </a:p>
        </p:txBody>
      </p:sp>
      <p:graphicFrame>
        <p:nvGraphicFramePr>
          <p:cNvPr id="22" name="Chart 21"/>
          <p:cNvGraphicFramePr/>
          <p:nvPr/>
        </p:nvGraphicFramePr>
        <p:xfrm>
          <a:off x="0" y="990600"/>
          <a:ext cx="4572000" cy="586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8436" name="Group 13"/>
          <p:cNvGrpSpPr>
            <a:grpSpLocks/>
          </p:cNvGrpSpPr>
          <p:nvPr/>
        </p:nvGrpSpPr>
        <p:grpSpPr bwMode="auto">
          <a:xfrm>
            <a:off x="827088" y="5181600"/>
            <a:ext cx="3794125" cy="866775"/>
            <a:chOff x="685800" y="5181600"/>
            <a:chExt cx="3794234" cy="867489"/>
          </a:xfrm>
        </p:grpSpPr>
        <p:sp>
          <p:nvSpPr>
            <p:cNvPr id="18459" name="TextBox 8"/>
            <p:cNvSpPr txBox="1">
              <a:spLocks noChangeArrowheads="1"/>
            </p:cNvSpPr>
            <p:nvPr/>
          </p:nvSpPr>
          <p:spPr bwMode="auto">
            <a:xfrm>
              <a:off x="685800" y="5181600"/>
              <a:ext cx="762000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8460" name="TextBox 9"/>
            <p:cNvSpPr txBox="1">
              <a:spLocks noChangeArrowheads="1"/>
            </p:cNvSpPr>
            <p:nvPr/>
          </p:nvSpPr>
          <p:spPr bwMode="auto">
            <a:xfrm>
              <a:off x="1368970" y="5181600"/>
              <a:ext cx="9144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8461" name="TextBox 10"/>
            <p:cNvSpPr txBox="1">
              <a:spLocks noChangeArrowheads="1"/>
            </p:cNvSpPr>
            <p:nvPr/>
          </p:nvSpPr>
          <p:spPr bwMode="auto">
            <a:xfrm>
              <a:off x="2180898" y="5181600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w/Lift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8462" name="TextBox 11"/>
            <p:cNvSpPr txBox="1">
              <a:spLocks noChangeArrowheads="1"/>
            </p:cNvSpPr>
            <p:nvPr/>
          </p:nvSpPr>
          <p:spPr bwMode="auto">
            <a:xfrm>
              <a:off x="2864068" y="5181600"/>
              <a:ext cx="9144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Velocity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8463" name="TextBox 12"/>
            <p:cNvSpPr txBox="1">
              <a:spLocks noChangeArrowheads="1"/>
            </p:cNvSpPr>
            <p:nvPr/>
          </p:nvSpPr>
          <p:spPr bwMode="auto">
            <a:xfrm>
              <a:off x="3718034" y="5187315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Reverse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</p:grpSp>
      <p:graphicFrame>
        <p:nvGraphicFramePr>
          <p:cNvPr id="23" name="Chart 22"/>
          <p:cNvGraphicFramePr/>
          <p:nvPr/>
        </p:nvGraphicFramePr>
        <p:xfrm>
          <a:off x="4876800" y="990600"/>
          <a:ext cx="4038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18438" name="Group 14"/>
          <p:cNvGrpSpPr>
            <a:grpSpLocks/>
          </p:cNvGrpSpPr>
          <p:nvPr/>
        </p:nvGrpSpPr>
        <p:grpSpPr bwMode="auto">
          <a:xfrm>
            <a:off x="4968875" y="5181600"/>
            <a:ext cx="3794125" cy="866775"/>
            <a:chOff x="685800" y="5181600"/>
            <a:chExt cx="3794234" cy="867489"/>
          </a:xfrm>
        </p:grpSpPr>
        <p:sp>
          <p:nvSpPr>
            <p:cNvPr id="18454" name="TextBox 15"/>
            <p:cNvSpPr txBox="1">
              <a:spLocks noChangeArrowheads="1"/>
            </p:cNvSpPr>
            <p:nvPr/>
          </p:nvSpPr>
          <p:spPr bwMode="auto">
            <a:xfrm>
              <a:off x="685800" y="5181600"/>
              <a:ext cx="762000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8455" name="TextBox 16"/>
            <p:cNvSpPr txBox="1">
              <a:spLocks noChangeArrowheads="1"/>
            </p:cNvSpPr>
            <p:nvPr/>
          </p:nvSpPr>
          <p:spPr bwMode="auto">
            <a:xfrm>
              <a:off x="1368970" y="5181600"/>
              <a:ext cx="9144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8456" name="TextBox 17"/>
            <p:cNvSpPr txBox="1">
              <a:spLocks noChangeArrowheads="1"/>
            </p:cNvSpPr>
            <p:nvPr/>
          </p:nvSpPr>
          <p:spPr bwMode="auto">
            <a:xfrm>
              <a:off x="2180898" y="5181600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w/Lift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8457" name="TextBox 18"/>
            <p:cNvSpPr txBox="1">
              <a:spLocks noChangeArrowheads="1"/>
            </p:cNvSpPr>
            <p:nvPr/>
          </p:nvSpPr>
          <p:spPr bwMode="auto">
            <a:xfrm>
              <a:off x="2864068" y="5181600"/>
              <a:ext cx="9144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Velocity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8458" name="TextBox 19"/>
            <p:cNvSpPr txBox="1">
              <a:spLocks noChangeArrowheads="1"/>
            </p:cNvSpPr>
            <p:nvPr/>
          </p:nvSpPr>
          <p:spPr bwMode="auto">
            <a:xfrm>
              <a:off x="3718034" y="5187315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Reverse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</p:grpSp>
      <p:sp>
        <p:nvSpPr>
          <p:cNvPr id="18439" name="TextBox 4"/>
          <p:cNvSpPr txBox="1">
            <a:spLocks noChangeArrowheads="1"/>
          </p:cNvSpPr>
          <p:nvPr/>
        </p:nvSpPr>
        <p:spPr bwMode="auto">
          <a:xfrm>
            <a:off x="914400" y="1219200"/>
            <a:ext cx="2168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/>
              <a:t>Subject MI4</a:t>
            </a:r>
          </a:p>
        </p:txBody>
      </p:sp>
      <p:sp>
        <p:nvSpPr>
          <p:cNvPr id="18440" name="TextBox 6"/>
          <p:cNvSpPr txBox="1">
            <a:spLocks noChangeArrowheads="1"/>
          </p:cNvSpPr>
          <p:nvPr/>
        </p:nvSpPr>
        <p:spPr bwMode="auto">
          <a:xfrm>
            <a:off x="4953000" y="1219200"/>
            <a:ext cx="221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/>
              <a:t>Subject MI8</a:t>
            </a:r>
          </a:p>
        </p:txBody>
      </p: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3733800" y="3733800"/>
            <a:ext cx="5137150" cy="1279525"/>
            <a:chOff x="3733800" y="3733800"/>
            <a:chExt cx="5136932" cy="1279634"/>
          </a:xfrm>
        </p:grpSpPr>
        <p:sp>
          <p:nvSpPr>
            <p:cNvPr id="24" name="Oval 23"/>
            <p:cNvSpPr/>
            <p:nvPr/>
          </p:nvSpPr>
          <p:spPr>
            <a:xfrm>
              <a:off x="3733800" y="3733800"/>
              <a:ext cx="838164" cy="8382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8032568" y="4175163"/>
              <a:ext cx="838164" cy="838271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3124200" y="44958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12.5%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7315200" y="45831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6.7%</a:t>
            </a:r>
          </a:p>
        </p:txBody>
      </p:sp>
      <p:sp>
        <p:nvSpPr>
          <p:cNvPr id="28" name="Oval 27"/>
          <p:cNvSpPr/>
          <p:nvPr/>
        </p:nvSpPr>
        <p:spPr>
          <a:xfrm>
            <a:off x="3048000" y="1524000"/>
            <a:ext cx="838200" cy="838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7315200" y="1371600"/>
            <a:ext cx="838200" cy="838200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838200" y="1828800"/>
            <a:ext cx="838200" cy="8382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4953000" y="2971800"/>
            <a:ext cx="838200" cy="8382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676400" y="22860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50"/>
                </a:solidFill>
              </a:rPr>
              <a:t>38%</a:t>
            </a:r>
          </a:p>
        </p:txBody>
      </p: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5486400" y="26670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50"/>
                </a:solidFill>
              </a:rPr>
              <a:t>22.2%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3429000" y="12192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41.7%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8001000" y="1219200"/>
            <a:ext cx="1295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F0"/>
                </a:solidFill>
              </a:rPr>
              <a:t>42.2%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 animBg="1"/>
      <p:bldP spid="29" grpId="0" animBg="1"/>
      <p:bldP spid="31" grpId="0" animBg="1"/>
      <p:bldP spid="32" grpId="0" animBg="1"/>
      <p:bldP spid="35" grpId="0"/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Chart 27"/>
          <p:cNvGraphicFramePr/>
          <p:nvPr/>
        </p:nvGraphicFramePr>
        <p:xfrm>
          <a:off x="4800600" y="990600"/>
          <a:ext cx="41910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/>
          <p:cNvGraphicFramePr/>
          <p:nvPr/>
        </p:nvGraphicFramePr>
        <p:xfrm>
          <a:off x="0" y="990600"/>
          <a:ext cx="4800600" cy="563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152400" y="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Miss Rates</a:t>
            </a:r>
          </a:p>
        </p:txBody>
      </p:sp>
      <p:grpSp>
        <p:nvGrpSpPr>
          <p:cNvPr id="19461" name="Group 13"/>
          <p:cNvGrpSpPr>
            <a:grpSpLocks/>
          </p:cNvGrpSpPr>
          <p:nvPr/>
        </p:nvGrpSpPr>
        <p:grpSpPr bwMode="auto">
          <a:xfrm>
            <a:off x="1001713" y="5334000"/>
            <a:ext cx="3794125" cy="866775"/>
            <a:chOff x="685800" y="5181600"/>
            <a:chExt cx="3794234" cy="867489"/>
          </a:xfrm>
        </p:grpSpPr>
        <p:sp>
          <p:nvSpPr>
            <p:cNvPr id="19479" name="TextBox 8"/>
            <p:cNvSpPr txBox="1">
              <a:spLocks noChangeArrowheads="1"/>
            </p:cNvSpPr>
            <p:nvPr/>
          </p:nvSpPr>
          <p:spPr bwMode="auto">
            <a:xfrm>
              <a:off x="685800" y="5181600"/>
              <a:ext cx="762000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9480" name="TextBox 9"/>
            <p:cNvSpPr txBox="1">
              <a:spLocks noChangeArrowheads="1"/>
            </p:cNvSpPr>
            <p:nvPr/>
          </p:nvSpPr>
          <p:spPr bwMode="auto">
            <a:xfrm>
              <a:off x="1368970" y="5181600"/>
              <a:ext cx="9144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9481" name="TextBox 10"/>
            <p:cNvSpPr txBox="1">
              <a:spLocks noChangeArrowheads="1"/>
            </p:cNvSpPr>
            <p:nvPr/>
          </p:nvSpPr>
          <p:spPr bwMode="auto">
            <a:xfrm>
              <a:off x="2180898" y="5181600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w/Lift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9482" name="TextBox 11"/>
            <p:cNvSpPr txBox="1">
              <a:spLocks noChangeArrowheads="1"/>
            </p:cNvSpPr>
            <p:nvPr/>
          </p:nvSpPr>
          <p:spPr bwMode="auto">
            <a:xfrm>
              <a:off x="2864068" y="5181600"/>
              <a:ext cx="9144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Velocity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9483" name="TextBox 12"/>
            <p:cNvSpPr txBox="1">
              <a:spLocks noChangeArrowheads="1"/>
            </p:cNvSpPr>
            <p:nvPr/>
          </p:nvSpPr>
          <p:spPr bwMode="auto">
            <a:xfrm>
              <a:off x="3718034" y="5187315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Reverse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</p:grpSp>
      <p:grpSp>
        <p:nvGrpSpPr>
          <p:cNvPr id="19462" name="Group 14"/>
          <p:cNvGrpSpPr>
            <a:grpSpLocks/>
          </p:cNvGrpSpPr>
          <p:nvPr/>
        </p:nvGrpSpPr>
        <p:grpSpPr bwMode="auto">
          <a:xfrm>
            <a:off x="5045075" y="5334000"/>
            <a:ext cx="3794125" cy="866775"/>
            <a:chOff x="685800" y="5181600"/>
            <a:chExt cx="3794234" cy="867489"/>
          </a:xfrm>
        </p:grpSpPr>
        <p:sp>
          <p:nvSpPr>
            <p:cNvPr id="19474" name="TextBox 15"/>
            <p:cNvSpPr txBox="1">
              <a:spLocks noChangeArrowheads="1"/>
            </p:cNvSpPr>
            <p:nvPr/>
          </p:nvSpPr>
          <p:spPr bwMode="auto">
            <a:xfrm>
              <a:off x="685800" y="5181600"/>
              <a:ext cx="762000" cy="430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9475" name="TextBox 16"/>
            <p:cNvSpPr txBox="1">
              <a:spLocks noChangeArrowheads="1"/>
            </p:cNvSpPr>
            <p:nvPr/>
          </p:nvSpPr>
          <p:spPr bwMode="auto">
            <a:xfrm>
              <a:off x="1368970" y="5181600"/>
              <a:ext cx="914400" cy="646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Fly-in</a:t>
              </a:r>
              <a:br>
                <a:rPr lang="en-US" sz="1400"/>
              </a:br>
              <a:r>
                <a:rPr lang="en-US" sz="1400"/>
                <a:t>and Tap</a:t>
              </a:r>
              <a:endParaRPr lang="en-US" sz="1600"/>
            </a:p>
          </p:txBody>
        </p:sp>
        <p:sp>
          <p:nvSpPr>
            <p:cNvPr id="19476" name="TextBox 17"/>
            <p:cNvSpPr txBox="1">
              <a:spLocks noChangeArrowheads="1"/>
            </p:cNvSpPr>
            <p:nvPr/>
          </p:nvSpPr>
          <p:spPr bwMode="auto">
            <a:xfrm>
              <a:off x="2180898" y="5181600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Edge 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w/Lift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9477" name="TextBox 18"/>
            <p:cNvSpPr txBox="1">
              <a:spLocks noChangeArrowheads="1"/>
            </p:cNvSpPr>
            <p:nvPr/>
          </p:nvSpPr>
          <p:spPr bwMode="auto">
            <a:xfrm>
              <a:off x="2864068" y="5181600"/>
              <a:ext cx="9144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Velocity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  <p:sp>
          <p:nvSpPr>
            <p:cNvPr id="19478" name="TextBox 19"/>
            <p:cNvSpPr txBox="1">
              <a:spLocks noChangeArrowheads="1"/>
            </p:cNvSpPr>
            <p:nvPr/>
          </p:nvSpPr>
          <p:spPr bwMode="auto">
            <a:xfrm>
              <a:off x="3718034" y="5187315"/>
              <a:ext cx="762000" cy="8617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/>
              <a:r>
                <a:rPr lang="en-US" sz="1400"/>
                <a:t>Reverse</a:t>
              </a:r>
              <a:br>
                <a:rPr lang="en-US" sz="1400"/>
              </a:br>
              <a:r>
                <a:rPr lang="en-US" sz="1400"/>
                <a:t>Stroke </a:t>
              </a:r>
              <a:br>
                <a:rPr lang="en-US" sz="1400"/>
              </a:br>
              <a:r>
                <a:rPr lang="en-US" sz="1400"/>
                <a:t>w/Corner</a:t>
              </a:r>
              <a:br>
                <a:rPr lang="en-US" sz="1400"/>
              </a:br>
              <a:r>
                <a:rPr lang="en-US" sz="1400"/>
                <a:t>Confirm</a:t>
              </a:r>
              <a:endParaRPr lang="en-US" sz="1600"/>
            </a:p>
          </p:txBody>
        </p:sp>
      </p:grpSp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1031875" y="1219200"/>
            <a:ext cx="2168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/>
              <a:t>Subject MI4</a:t>
            </a:r>
          </a:p>
        </p:txBody>
      </p:sp>
      <p:sp>
        <p:nvSpPr>
          <p:cNvPr id="19464" name="TextBox 6"/>
          <p:cNvSpPr txBox="1">
            <a:spLocks noChangeArrowheads="1"/>
          </p:cNvSpPr>
          <p:nvPr/>
        </p:nvSpPr>
        <p:spPr bwMode="auto">
          <a:xfrm>
            <a:off x="5105400" y="1219200"/>
            <a:ext cx="2212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/>
              <a:t>Subject MI8</a:t>
            </a:r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2514600" y="4114800"/>
            <a:ext cx="4876800" cy="1203325"/>
            <a:chOff x="2514600" y="4114800"/>
            <a:chExt cx="4876800" cy="1203434"/>
          </a:xfrm>
        </p:grpSpPr>
        <p:sp>
          <p:nvSpPr>
            <p:cNvPr id="30" name="Oval 29"/>
            <p:cNvSpPr/>
            <p:nvPr/>
          </p:nvSpPr>
          <p:spPr>
            <a:xfrm>
              <a:off x="2514600" y="4556165"/>
              <a:ext cx="762000" cy="762069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6553200" y="4114800"/>
              <a:ext cx="838200" cy="83827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3276600" y="44958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4.2%</a:t>
            </a: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7467600" y="4583113"/>
            <a:ext cx="1371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13.3%</a:t>
            </a:r>
          </a:p>
        </p:txBody>
      </p:sp>
      <p:sp>
        <p:nvSpPr>
          <p:cNvPr id="36" name="Oval 35"/>
          <p:cNvSpPr/>
          <p:nvPr/>
        </p:nvSpPr>
        <p:spPr>
          <a:xfrm>
            <a:off x="990600" y="3276600"/>
            <a:ext cx="838200" cy="8382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7" name="Oval 36"/>
          <p:cNvSpPr/>
          <p:nvPr/>
        </p:nvSpPr>
        <p:spPr>
          <a:xfrm>
            <a:off x="5105400" y="1600200"/>
            <a:ext cx="685800" cy="68580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8" name="TextBox 37"/>
          <p:cNvSpPr txBox="1">
            <a:spLocks noChangeArrowheads="1"/>
          </p:cNvSpPr>
          <p:nvPr/>
        </p:nvSpPr>
        <p:spPr bwMode="auto">
          <a:xfrm>
            <a:off x="1828800" y="3352800"/>
            <a:ext cx="6096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50"/>
                </a:solidFill>
              </a:rPr>
              <a:t>29%</a:t>
            </a:r>
          </a:p>
        </p:txBody>
      </p: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867400" y="1676400"/>
            <a:ext cx="1371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>
                <a:solidFill>
                  <a:srgbClr val="00B050"/>
                </a:solidFill>
              </a:rPr>
              <a:t>67%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3. Condition1_MI4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grpSp>
          <p:nvGrpSpPr>
            <p:cNvPr id="20484" name="Group 6"/>
            <p:cNvGrpSpPr>
              <a:grpSpLocks/>
            </p:cNvGrpSpPr>
            <p:nvPr/>
          </p:nvGrpSpPr>
          <p:grpSpPr bwMode="auto">
            <a:xfrm>
              <a:off x="0" y="0"/>
              <a:ext cx="9144000" cy="6858000"/>
              <a:chOff x="0" y="0"/>
              <a:chExt cx="9144000" cy="6858000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0" y="0"/>
                <a:ext cx="9144000" cy="6858000"/>
              </a:xfrm>
              <a:prstGeom prst="rect">
                <a:avLst/>
              </a:prstGeom>
              <a:solidFill>
                <a:schemeClr val="tx1">
                  <a:alpha val="7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0487" name="TextBox 5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9144000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r"/>
                <a:r>
                  <a:rPr lang="en-US" sz="3600">
                    <a:solidFill>
                      <a:schemeClr val="bg1"/>
                    </a:solidFill>
                    <a:latin typeface="Arial Black" pitchFamily="34" charset="0"/>
                  </a:rPr>
                  <a:t>Condition 1: Fly-in and Tap</a:t>
                </a:r>
              </a:p>
              <a:p>
                <a:pPr algn="r"/>
                <a:r>
                  <a:rPr lang="en-US" sz="2800">
                    <a:solidFill>
                      <a:schemeClr val="bg1"/>
                    </a:solidFill>
                    <a:latin typeface="Arial Black" pitchFamily="34" charset="0"/>
                  </a:rPr>
                  <a:t>Subject MI4</a:t>
                </a:r>
              </a:p>
            </p:txBody>
          </p:sp>
        </p:grpSp>
        <p:sp>
          <p:nvSpPr>
            <p:cNvPr id="20485" name="TextBox 4"/>
            <p:cNvSpPr txBox="1">
              <a:spLocks noChangeArrowheads="1"/>
            </p:cNvSpPr>
            <p:nvPr/>
          </p:nvSpPr>
          <p:spPr bwMode="auto">
            <a:xfrm>
              <a:off x="990600" y="1952685"/>
              <a:ext cx="8153400" cy="4524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solidFill>
                    <a:schemeClr val="bg1"/>
                  </a:solidFill>
                </a:rPr>
                <a:t>Watch for:</a:t>
              </a:r>
              <a:br>
                <a:rPr lang="en-US" sz="3200">
                  <a:solidFill>
                    <a:schemeClr val="bg1"/>
                  </a:solidFill>
                </a:rPr>
              </a:br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High rate of wrong target acquisitions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Difficulty with all target sizes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High miss rate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 Condition1_MI4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. Condition1_MI8_Opening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4. Condition1_MI8 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296400" cy="7848600"/>
            <a:chOff x="0" y="19050"/>
            <a:chExt cx="9296400" cy="7848600"/>
          </a:xfrm>
        </p:grpSpPr>
        <p:sp>
          <p:nvSpPr>
            <p:cNvPr id="6" name="Rectangle 5"/>
            <p:cNvSpPr/>
            <p:nvPr/>
          </p:nvSpPr>
          <p:spPr>
            <a:xfrm>
              <a:off x="0" y="19050"/>
              <a:ext cx="9144000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1510" name="TextBox 4"/>
            <p:cNvSpPr txBox="1">
              <a:spLocks noChangeArrowheads="1"/>
            </p:cNvSpPr>
            <p:nvPr/>
          </p:nvSpPr>
          <p:spPr bwMode="auto">
            <a:xfrm>
              <a:off x="1143000" y="1866007"/>
              <a:ext cx="8153400" cy="600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solidFill>
                    <a:schemeClr val="bg1"/>
                  </a:solidFill>
                </a:rPr>
                <a:t>Watch for:</a:t>
              </a:r>
              <a:br>
                <a:rPr lang="en-US" sz="3200">
                  <a:solidFill>
                    <a:schemeClr val="bg1"/>
                  </a:solidFill>
                </a:rPr>
              </a:br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Difficulty with fly-in motion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Large number of accidental taps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High rate of slippage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  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3600">
                <a:solidFill>
                  <a:schemeClr val="bg1"/>
                </a:solidFill>
                <a:latin typeface="Arial Black" pitchFamily="34" charset="0"/>
              </a:rPr>
              <a:t>Condition 1: Fly-in and Tap</a:t>
            </a:r>
          </a:p>
          <a:p>
            <a:pPr algn="r"/>
            <a:r>
              <a:rPr lang="en-US" sz="2800">
                <a:solidFill>
                  <a:schemeClr val="bg1"/>
                </a:solidFill>
                <a:latin typeface="Arial Black" pitchFamily="34" charset="0"/>
              </a:rPr>
              <a:t>Subject MI8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. Condition1_MI8 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36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5. Condition3_MI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2534" name="TextBox 4"/>
            <p:cNvSpPr txBox="1">
              <a:spLocks noChangeArrowheads="1"/>
            </p:cNvSpPr>
            <p:nvPr/>
          </p:nvSpPr>
          <p:spPr bwMode="auto">
            <a:xfrm>
              <a:off x="914400" y="1676400"/>
              <a:ext cx="7620000" cy="4524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solidFill>
                    <a:schemeClr val="bg1"/>
                  </a:solidFill>
                </a:rPr>
                <a:t>Watch for:</a:t>
              </a:r>
              <a:br>
                <a:rPr lang="en-US" sz="3200">
                  <a:solidFill>
                    <a:schemeClr val="bg1"/>
                  </a:solidFill>
                </a:rPr>
              </a:br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The edge results in smoother motion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The lift causes jerkiness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Returning to screen after lift is difficult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  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2800">
                <a:solidFill>
                  <a:schemeClr val="bg1"/>
                </a:solidFill>
                <a:latin typeface="Arial Black" pitchFamily="34" charset="0"/>
              </a:rPr>
              <a:t>Condition 3: Edge Stroke w/Lift Confirmation</a:t>
            </a:r>
          </a:p>
          <a:p>
            <a:pPr algn="r"/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Subject MI4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. Condition3_MI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834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. Condition3_MI8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3558" name="TextBox 4"/>
            <p:cNvSpPr txBox="1">
              <a:spLocks noChangeArrowheads="1"/>
            </p:cNvSpPr>
            <p:nvPr/>
          </p:nvSpPr>
          <p:spPr bwMode="auto">
            <a:xfrm>
              <a:off x="1066800" y="1676400"/>
              <a:ext cx="7391400" cy="45243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solidFill>
                    <a:schemeClr val="bg1"/>
                  </a:solidFill>
                </a:rPr>
                <a:t>Watch for:</a:t>
              </a:r>
              <a:br>
                <a:rPr lang="en-US" sz="3200">
                  <a:solidFill>
                    <a:schemeClr val="bg1"/>
                  </a:solidFill>
                </a:rPr>
              </a:br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Presses hard against screen and edge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Immediately moves toward edge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  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2800">
                <a:solidFill>
                  <a:schemeClr val="bg1"/>
                </a:solidFill>
                <a:latin typeface="Arial Black" pitchFamily="34" charset="0"/>
              </a:rPr>
              <a:t>Condition 3: Edge Stroke w/Lift Confirmation</a:t>
            </a:r>
          </a:p>
          <a:p>
            <a:pPr algn="r"/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Subject MI8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. Condition3_MI8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. Condition5_MI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4582" name="TextBox 5"/>
            <p:cNvSpPr txBox="1">
              <a:spLocks noChangeArrowheads="1"/>
            </p:cNvSpPr>
            <p:nvPr/>
          </p:nvSpPr>
          <p:spPr bwMode="auto">
            <a:xfrm>
              <a:off x="914400" y="1676400"/>
              <a:ext cx="8001000" cy="5016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solidFill>
                    <a:schemeClr val="bg1"/>
                  </a:solidFill>
                </a:rPr>
                <a:t>Watch for:</a:t>
              </a:r>
              <a:br>
                <a:rPr lang="en-US" sz="3200">
                  <a:solidFill>
                    <a:schemeClr val="bg1"/>
                  </a:solidFill>
                </a:rPr>
              </a:br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A nice smooth controlled stroke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Requires most movement (fatigue?)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  </a:t>
              </a: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2600">
                <a:solidFill>
                  <a:schemeClr val="bg1"/>
                </a:solidFill>
                <a:latin typeface="Arial Black" pitchFamily="34" charset="0"/>
              </a:rPr>
              <a:t>Condition 5: Reverse Stroke w/Corner Confirmation</a:t>
            </a:r>
          </a:p>
          <a:p>
            <a:pPr algn="r"/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Subject MI4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. Condition5_MI4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3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8. Condition5_MI8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7678738"/>
            <a:chOff x="0" y="0"/>
            <a:chExt cx="9144000" cy="7678043"/>
          </a:xfrm>
        </p:grpSpPr>
        <p:sp>
          <p:nvSpPr>
            <p:cNvPr id="6" name="Rectangle 5"/>
            <p:cNvSpPr/>
            <p:nvPr/>
          </p:nvSpPr>
          <p:spPr>
            <a:xfrm>
              <a:off x="0" y="0"/>
              <a:ext cx="9144000" cy="6857379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25606" name="TextBox 4"/>
            <p:cNvSpPr txBox="1">
              <a:spLocks noChangeArrowheads="1"/>
            </p:cNvSpPr>
            <p:nvPr/>
          </p:nvSpPr>
          <p:spPr bwMode="auto">
            <a:xfrm>
              <a:off x="378370" y="1676400"/>
              <a:ext cx="8382000" cy="6001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solidFill>
                    <a:schemeClr val="bg1"/>
                  </a:solidFill>
                </a:rPr>
                <a:t>Watch for:</a:t>
              </a:r>
              <a:br>
                <a:rPr lang="en-US" sz="3200">
                  <a:solidFill>
                    <a:schemeClr val="bg1"/>
                  </a:solidFill>
                </a:rPr>
              </a:br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Edge allows a nice smooth controlled stroke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Ability to adjust to an incorrect selection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endParaRPr lang="en-US" sz="3200">
                <a:solidFill>
                  <a:schemeClr val="bg1"/>
                </a:solidFill>
              </a:endParaRP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</a:t>
              </a:r>
            </a:p>
            <a:p>
              <a:r>
                <a:rPr lang="en-US" sz="3200">
                  <a:solidFill>
                    <a:schemeClr val="bg1"/>
                  </a:solidFill>
                </a:rPr>
                <a:t>	  </a:t>
              </a:r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2600">
                <a:solidFill>
                  <a:schemeClr val="bg1"/>
                </a:solidFill>
                <a:latin typeface="Arial Black" pitchFamily="34" charset="0"/>
              </a:rPr>
              <a:t>Condition 5: Reverse Stroke w/Corner Confirmation</a:t>
            </a:r>
          </a:p>
          <a:p>
            <a:pPr algn="r"/>
            <a:r>
              <a:rPr lang="en-US" sz="2000">
                <a:solidFill>
                  <a:schemeClr val="bg1"/>
                </a:solidFill>
                <a:latin typeface="Arial Black" pitchFamily="34" charset="0"/>
              </a:rPr>
              <a:t>Subject MI8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 nodeType="clickPar">
                      <p:stCondLst>
                        <p:cond delay="0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8. Condition5_MI8_v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32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ev\Research\Barrier\Trunk\ASSETS07\Recorded Media\MVI_4138 _2_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04800" y="88900"/>
            <a:ext cx="8534400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4800">
                <a:solidFill>
                  <a:schemeClr val="bg1"/>
                </a:solidFill>
              </a:rPr>
              <a:t>Traditional PDA touch screen interactions are challenging:</a:t>
            </a:r>
          </a:p>
          <a:p>
            <a:r>
              <a:rPr lang="en-US" sz="4800">
                <a:solidFill>
                  <a:schemeClr val="bg1"/>
                </a:solidFill>
              </a:rPr>
              <a:t>	</a:t>
            </a:r>
            <a:br>
              <a:rPr lang="en-US" sz="4800">
                <a:solidFill>
                  <a:schemeClr val="bg1"/>
                </a:solidFill>
              </a:rPr>
            </a:br>
            <a:r>
              <a:rPr lang="en-US" sz="4800">
                <a:solidFill>
                  <a:schemeClr val="bg1"/>
                </a:solidFill>
              </a:rPr>
              <a:t>	</a:t>
            </a:r>
            <a:r>
              <a:rPr lang="en-US" sz="4000">
                <a:solidFill>
                  <a:schemeClr val="bg1"/>
                </a:solidFill>
              </a:rPr>
              <a:t>require flying-in directly to target</a:t>
            </a:r>
          </a:p>
          <a:p>
            <a:r>
              <a:rPr lang="en-US" sz="4000">
                <a:solidFill>
                  <a:schemeClr val="bg1"/>
                </a:solidFill>
              </a:rPr>
              <a:t>	</a:t>
            </a:r>
          </a:p>
          <a:p>
            <a:r>
              <a:rPr lang="en-US" sz="4000">
                <a:solidFill>
                  <a:schemeClr val="bg1"/>
                </a:solidFill>
              </a:rPr>
              <a:t>	lift action requires fine motor skills 	</a:t>
            </a:r>
          </a:p>
          <a:p>
            <a:endParaRPr lang="en-US" sz="4000">
              <a:solidFill>
                <a:schemeClr val="bg1"/>
              </a:solidFill>
            </a:endParaRPr>
          </a:p>
          <a:p>
            <a:r>
              <a:rPr lang="en-US" sz="4000">
                <a:solidFill>
                  <a:schemeClr val="bg1"/>
                </a:solidFill>
              </a:rPr>
              <a:t>	very little tactile feedback</a:t>
            </a:r>
          </a:p>
          <a:p>
            <a:r>
              <a:rPr lang="en-US" sz="4000">
                <a:solidFill>
                  <a:schemeClr val="bg1"/>
                </a:solidFill>
              </a:rPr>
              <a:t>	</a:t>
            </a:r>
          </a:p>
          <a:p>
            <a:r>
              <a:rPr lang="en-US" sz="4000">
                <a:solidFill>
                  <a:schemeClr val="bg1"/>
                </a:solidFill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52400" y="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Table of Results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838200"/>
          <a:ext cx="8382002" cy="577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2"/>
                <a:gridCol w="762000"/>
                <a:gridCol w="772884"/>
                <a:gridCol w="1197429"/>
                <a:gridCol w="1197429"/>
                <a:gridCol w="1197429"/>
                <a:gridCol w="1197429"/>
              </a:tblGrid>
              <a:tr h="629132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(lower</a:t>
                      </a:r>
                      <a:r>
                        <a:rPr lang="en-US" sz="1800" baseline="0" dirty="0" smtClean="0"/>
                        <a:t> is better)</a:t>
                      </a:r>
                      <a:endParaRPr lang="en-US" sz="1800" dirty="0"/>
                    </a:p>
                  </a:txBody>
                  <a:tcPr marT="45724" marB="4572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Time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Error Rate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Miss Rate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18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</a:tr>
              <a:tr h="8653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</a:t>
                      </a:r>
                      <a:r>
                        <a:rPr lang="en-US" sz="1800" baseline="0" dirty="0" smtClean="0"/>
                        <a:t> 1</a:t>
                      </a:r>
                    </a:p>
                    <a:p>
                      <a:r>
                        <a:rPr lang="en-US" sz="1800" baseline="0" dirty="0" smtClean="0"/>
                        <a:t>“Fly-in and Tap”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1.6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37.5%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22.2%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29.2%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66.7%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2</a:t>
                      </a:r>
                    </a:p>
                    <a:p>
                      <a:r>
                        <a:rPr lang="en-US" sz="1800" dirty="0" smtClean="0"/>
                        <a:t>“Edge Fly-in and </a:t>
                      </a:r>
                      <a:r>
                        <a:rPr lang="en-US" sz="1800" baseline="0" dirty="0" smtClean="0"/>
                        <a:t> Tap”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4.3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12.5%</a:t>
                      </a:r>
                    </a:p>
                    <a:p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17.8%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49%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3</a:t>
                      </a:r>
                    </a:p>
                    <a:p>
                      <a:r>
                        <a:rPr lang="en-US" sz="1800" dirty="0" smtClean="0"/>
                        <a:t>“Edge Stroke</a:t>
                      </a:r>
                      <a:r>
                        <a:rPr lang="en-US" sz="1800" baseline="0" dirty="0" smtClean="0"/>
                        <a:t> w/Lift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2.8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17.8%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13.3%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4</a:t>
                      </a:r>
                    </a:p>
                    <a:p>
                      <a:r>
                        <a:rPr lang="en-US" sz="1800" dirty="0" smtClean="0"/>
                        <a:t>“Velocity</a:t>
                      </a:r>
                      <a:r>
                        <a:rPr lang="en-US" sz="1800" baseline="0" dirty="0" smtClean="0"/>
                        <a:t> Stroke w/Corner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1.9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42.2%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29.2%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5</a:t>
                      </a:r>
                    </a:p>
                    <a:p>
                      <a:r>
                        <a:rPr lang="en-US" sz="1800" dirty="0" smtClean="0"/>
                        <a:t>“Reverse Stroke w/Corner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2.8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3.1</a:t>
                      </a:r>
                    </a:p>
                    <a:p>
                      <a:r>
                        <a:rPr lang="en-US" sz="1800" dirty="0" smtClean="0"/>
                        <a:t>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4070132" y="830263"/>
            <a:ext cx="5105400" cy="587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52400" y="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Table of Results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838200"/>
          <a:ext cx="8382002" cy="577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2"/>
                <a:gridCol w="762000"/>
                <a:gridCol w="772884"/>
                <a:gridCol w="1197429"/>
                <a:gridCol w="1197429"/>
                <a:gridCol w="1197429"/>
                <a:gridCol w="1197429"/>
              </a:tblGrid>
              <a:tr h="629132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(lower</a:t>
                      </a:r>
                      <a:r>
                        <a:rPr lang="en-US" sz="1800" baseline="0" dirty="0" smtClean="0"/>
                        <a:t> is better)</a:t>
                      </a:r>
                      <a:endParaRPr lang="en-US" sz="1800" dirty="0"/>
                    </a:p>
                  </a:txBody>
                  <a:tcPr marT="45724" marB="4572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Time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Error Rate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Miss Rate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18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</a:tr>
              <a:tr h="8653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</a:t>
                      </a:r>
                      <a:r>
                        <a:rPr lang="en-US" sz="1800" baseline="0" dirty="0" smtClean="0"/>
                        <a:t> 1</a:t>
                      </a:r>
                    </a:p>
                    <a:p>
                      <a:r>
                        <a:rPr lang="en-US" sz="1800" baseline="0" dirty="0" smtClean="0"/>
                        <a:t>“Fly-in and Tap”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1.6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37.5%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22.2%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29.2%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66.7%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2</a:t>
                      </a:r>
                    </a:p>
                    <a:p>
                      <a:r>
                        <a:rPr lang="en-US" sz="1800" dirty="0" smtClean="0"/>
                        <a:t>“Edge Fly-in and </a:t>
                      </a:r>
                      <a:r>
                        <a:rPr lang="en-US" sz="1800" baseline="0" dirty="0" smtClean="0"/>
                        <a:t> Tap”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4.3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12.5%</a:t>
                      </a:r>
                    </a:p>
                    <a:p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17.8%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49%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3</a:t>
                      </a:r>
                    </a:p>
                    <a:p>
                      <a:r>
                        <a:rPr lang="en-US" sz="1800" dirty="0" smtClean="0"/>
                        <a:t>“Edge Stroke</a:t>
                      </a:r>
                      <a:r>
                        <a:rPr lang="en-US" sz="1800" baseline="0" dirty="0" smtClean="0"/>
                        <a:t> w/Lift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2.8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17.8%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13.3%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4</a:t>
                      </a:r>
                    </a:p>
                    <a:p>
                      <a:r>
                        <a:rPr lang="en-US" sz="1800" dirty="0" smtClean="0"/>
                        <a:t>“Velocity</a:t>
                      </a:r>
                      <a:r>
                        <a:rPr lang="en-US" sz="1800" baseline="0" dirty="0" smtClean="0"/>
                        <a:t> Stroke w/Corner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1.9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42.2%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29.2%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5</a:t>
                      </a:r>
                    </a:p>
                    <a:p>
                      <a:r>
                        <a:rPr lang="en-US" sz="1800" dirty="0" smtClean="0"/>
                        <a:t>“Reverse Stroke w/Corner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2.8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3.1</a:t>
                      </a:r>
                    </a:p>
                    <a:p>
                      <a:r>
                        <a:rPr lang="en-US" sz="1800" dirty="0" smtClean="0"/>
                        <a:t>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463864" y="830263"/>
            <a:ext cx="5105400" cy="58753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70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152400" y="0"/>
            <a:ext cx="8991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Table of Results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457200" y="838200"/>
          <a:ext cx="8382002" cy="5770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2"/>
                <a:gridCol w="762000"/>
                <a:gridCol w="772884"/>
                <a:gridCol w="1197429"/>
                <a:gridCol w="1197429"/>
                <a:gridCol w="1197429"/>
                <a:gridCol w="1197429"/>
              </a:tblGrid>
              <a:tr h="629132">
                <a:tc rowSpan="2">
                  <a:txBody>
                    <a:bodyPr/>
                    <a:lstStyle/>
                    <a:p>
                      <a:r>
                        <a:rPr lang="en-US" sz="1800" dirty="0" smtClean="0"/>
                        <a:t>(lower</a:t>
                      </a:r>
                      <a:r>
                        <a:rPr lang="en-US" sz="1800" baseline="0" dirty="0" smtClean="0"/>
                        <a:t> is better)</a:t>
                      </a:r>
                      <a:endParaRPr lang="en-US" sz="1800" dirty="0"/>
                    </a:p>
                  </a:txBody>
                  <a:tcPr marT="45724" marB="45724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Time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Error Rate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 smtClean="0"/>
                        <a:t>Miss Rate</a:t>
                      </a:r>
                      <a:endParaRPr lang="en-US" sz="3200" dirty="0"/>
                    </a:p>
                  </a:txBody>
                  <a:tcPr marT="45724" marB="45724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6181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MI4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bg1"/>
                          </a:solidFill>
                        </a:rPr>
                        <a:t>MI8</a:t>
                      </a:r>
                      <a:endParaRPr lang="en-US" sz="1800" dirty="0">
                        <a:solidFill>
                          <a:schemeClr val="bg1"/>
                        </a:solidFill>
                      </a:endParaRPr>
                    </a:p>
                  </a:txBody>
                  <a:tcPr marT="45724" marB="45724">
                    <a:solidFill>
                      <a:schemeClr val="accent1"/>
                    </a:solidFill>
                  </a:tcPr>
                </a:tc>
              </a:tr>
              <a:tr h="86537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</a:t>
                      </a:r>
                      <a:r>
                        <a:rPr lang="en-US" sz="1800" baseline="0" dirty="0" smtClean="0"/>
                        <a:t> 1</a:t>
                      </a:r>
                    </a:p>
                    <a:p>
                      <a:r>
                        <a:rPr lang="en-US" sz="1800" baseline="0" dirty="0" smtClean="0"/>
                        <a:t>“Fly-in and Tap”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1.6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37.5%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22.2%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29.2%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66.7%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2</a:t>
                      </a:r>
                    </a:p>
                    <a:p>
                      <a:r>
                        <a:rPr lang="en-US" sz="1800" dirty="0" smtClean="0"/>
                        <a:t>“Edge Fly-in and </a:t>
                      </a:r>
                      <a:r>
                        <a:rPr lang="en-US" sz="1800" baseline="0" dirty="0" smtClean="0"/>
                        <a:t> Tap”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4.3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/>
                        <a:t>12.5%</a:t>
                      </a:r>
                    </a:p>
                    <a:p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17.8%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49%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3</a:t>
                      </a:r>
                    </a:p>
                    <a:p>
                      <a:r>
                        <a:rPr lang="en-US" sz="1800" dirty="0" smtClean="0"/>
                        <a:t>“Edge Stroke</a:t>
                      </a:r>
                      <a:r>
                        <a:rPr lang="en-US" sz="1800" baseline="0" dirty="0" smtClean="0"/>
                        <a:t> w/Lift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2.8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25%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17.8%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13.3%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4</a:t>
                      </a:r>
                    </a:p>
                    <a:p>
                      <a:r>
                        <a:rPr lang="en-US" sz="1800" dirty="0" smtClean="0"/>
                        <a:t>“Velocity</a:t>
                      </a:r>
                      <a:r>
                        <a:rPr lang="en-US" sz="1800" baseline="0" dirty="0" smtClean="0"/>
                        <a:t> Stroke w/Corner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1.9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5.1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42.2%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29.2%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40%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91448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Condition 5</a:t>
                      </a:r>
                    </a:p>
                    <a:p>
                      <a:r>
                        <a:rPr lang="en-US" sz="1800" dirty="0" smtClean="0"/>
                        <a:t>“Reverse Stroke w/Corner Confirm”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2.8 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3.1</a:t>
                      </a:r>
                    </a:p>
                    <a:p>
                      <a:r>
                        <a:rPr lang="en-US" sz="1800" dirty="0" smtClean="0"/>
                        <a:t>sec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12.5%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6.7%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41.7%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20%</a:t>
                      </a:r>
                      <a:endParaRPr lang="en-US" sz="1800" dirty="0"/>
                    </a:p>
                  </a:txBody>
                  <a:tcPr marT="45724" marB="45724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972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38100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Future Work</a:t>
            </a:r>
          </a:p>
        </p:txBody>
      </p:sp>
      <p:sp>
        <p:nvSpPr>
          <p:cNvPr id="27651" name="Content Placeholder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Explore multiple target acquisitions per trial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Apply barrier pointing to finger/thumb based interaction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200"/>
              <a:t>Begin creating barrier pointing widgets and interfaces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8100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Conclusion</a:t>
            </a:r>
          </a:p>
        </p:txBody>
      </p:sp>
      <p:grpSp>
        <p:nvGrpSpPr>
          <p:cNvPr id="28675" name="Group 79"/>
          <p:cNvGrpSpPr>
            <a:grpSpLocks/>
          </p:cNvGrpSpPr>
          <p:nvPr/>
        </p:nvGrpSpPr>
        <p:grpSpPr bwMode="auto">
          <a:xfrm>
            <a:off x="581025" y="990600"/>
            <a:ext cx="2466975" cy="2020888"/>
            <a:chOff x="3124200" y="2322466"/>
            <a:chExt cx="2466854" cy="2020934"/>
          </a:xfrm>
        </p:grpSpPr>
        <p:grpSp>
          <p:nvGrpSpPr>
            <p:cNvPr id="28727" name="Group 1"/>
            <p:cNvGrpSpPr>
              <a:grpSpLocks/>
            </p:cNvGrpSpPr>
            <p:nvPr/>
          </p:nvGrpSpPr>
          <p:grpSpPr bwMode="auto">
            <a:xfrm>
              <a:off x="3124200" y="2813420"/>
              <a:ext cx="2466854" cy="1529980"/>
              <a:chOff x="3324346" y="983077"/>
              <a:chExt cx="2466854" cy="1529980"/>
            </a:xfrm>
          </p:grpSpPr>
          <p:grpSp>
            <p:nvGrpSpPr>
              <p:cNvPr id="28730" name="Group 23"/>
              <p:cNvGrpSpPr>
                <a:grpSpLocks/>
              </p:cNvGrpSpPr>
              <p:nvPr/>
            </p:nvGrpSpPr>
            <p:grpSpPr bwMode="auto">
              <a:xfrm>
                <a:off x="3324346" y="1788385"/>
                <a:ext cx="2466854" cy="724672"/>
                <a:chOff x="6381" y="3304"/>
                <a:chExt cx="2509" cy="683"/>
              </a:xfrm>
            </p:grpSpPr>
            <p:grpSp>
              <p:nvGrpSpPr>
                <p:cNvPr id="28735" name="Group 24"/>
                <p:cNvGrpSpPr>
                  <a:grpSpLocks/>
                </p:cNvGrpSpPr>
                <p:nvPr/>
              </p:nvGrpSpPr>
              <p:grpSpPr bwMode="auto">
                <a:xfrm>
                  <a:off x="6381" y="3304"/>
                  <a:ext cx="2509" cy="683"/>
                  <a:chOff x="1112" y="5128"/>
                  <a:chExt cx="2509" cy="683"/>
                </a:xfrm>
              </p:grpSpPr>
              <p:grpSp>
                <p:nvGrpSpPr>
                  <p:cNvPr id="28737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112" y="5128"/>
                    <a:ext cx="2509" cy="683"/>
                    <a:chOff x="1112" y="5128"/>
                    <a:chExt cx="2509" cy="683"/>
                  </a:xfrm>
                </p:grpSpPr>
                <p:sp>
                  <p:nvSpPr>
                    <p:cNvPr id="28750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1112" y="5129"/>
                      <a:ext cx="1827" cy="682"/>
                    </a:xfrm>
                    <a:custGeom>
                      <a:avLst/>
                      <a:gdLst>
                        <a:gd name="T0" fmla="*/ 274 w 1417"/>
                        <a:gd name="T1" fmla="*/ 109 h 682"/>
                        <a:gd name="T2" fmla="*/ 273 w 1417"/>
                        <a:gd name="T3" fmla="*/ 27 h 682"/>
                        <a:gd name="T4" fmla="*/ 255 w 1417"/>
                        <a:gd name="T5" fmla="*/ 0 h 682"/>
                        <a:gd name="T6" fmla="*/ 138 w 1417"/>
                        <a:gd name="T7" fmla="*/ 0 h 682"/>
                        <a:gd name="T8" fmla="*/ 0 w 1417"/>
                        <a:gd name="T9" fmla="*/ 90 h 682"/>
                        <a:gd name="T10" fmla="*/ 148 w 1417"/>
                        <a:gd name="T11" fmla="*/ 682 h 682"/>
                        <a:gd name="T12" fmla="*/ 640 w 1417"/>
                        <a:gd name="T13" fmla="*/ 682 h 682"/>
                        <a:gd name="T14" fmla="*/ 1417 w 1417"/>
                        <a:gd name="T15" fmla="*/ 682 h 68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417"/>
                        <a:gd name="T25" fmla="*/ 0 h 682"/>
                        <a:gd name="T26" fmla="*/ 1417 w 1417"/>
                        <a:gd name="T27" fmla="*/ 682 h 68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417" h="682">
                          <a:moveTo>
                            <a:pt x="274" y="109"/>
                          </a:moveTo>
                          <a:lnTo>
                            <a:pt x="273" y="27"/>
                          </a:lnTo>
                          <a:lnTo>
                            <a:pt x="255" y="0"/>
                          </a:lnTo>
                          <a:lnTo>
                            <a:pt x="138" y="0"/>
                          </a:lnTo>
                          <a:lnTo>
                            <a:pt x="0" y="90"/>
                          </a:lnTo>
                          <a:cubicBezTo>
                            <a:pt x="2" y="204"/>
                            <a:pt x="41" y="583"/>
                            <a:pt x="148" y="682"/>
                          </a:cubicBezTo>
                          <a:lnTo>
                            <a:pt x="640" y="682"/>
                          </a:lnTo>
                          <a:lnTo>
                            <a:pt x="1417" y="682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751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9" y="5233"/>
                      <a:ext cx="183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8752" name="Freeform 28"/>
                    <p:cNvSpPr>
                      <a:spLocks/>
                    </p:cNvSpPr>
                    <p:nvPr/>
                  </p:nvSpPr>
                  <p:spPr bwMode="auto">
                    <a:xfrm flipH="1">
                      <a:off x="1794" y="5128"/>
                      <a:ext cx="1827" cy="682"/>
                    </a:xfrm>
                    <a:custGeom>
                      <a:avLst/>
                      <a:gdLst>
                        <a:gd name="T0" fmla="*/ 274 w 1417"/>
                        <a:gd name="T1" fmla="*/ 109 h 682"/>
                        <a:gd name="T2" fmla="*/ 273 w 1417"/>
                        <a:gd name="T3" fmla="*/ 27 h 682"/>
                        <a:gd name="T4" fmla="*/ 255 w 1417"/>
                        <a:gd name="T5" fmla="*/ 0 h 682"/>
                        <a:gd name="T6" fmla="*/ 138 w 1417"/>
                        <a:gd name="T7" fmla="*/ 0 h 682"/>
                        <a:gd name="T8" fmla="*/ 0 w 1417"/>
                        <a:gd name="T9" fmla="*/ 90 h 682"/>
                        <a:gd name="T10" fmla="*/ 148 w 1417"/>
                        <a:gd name="T11" fmla="*/ 682 h 682"/>
                        <a:gd name="T12" fmla="*/ 640 w 1417"/>
                        <a:gd name="T13" fmla="*/ 682 h 682"/>
                        <a:gd name="T14" fmla="*/ 1417 w 1417"/>
                        <a:gd name="T15" fmla="*/ 682 h 68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417"/>
                        <a:gd name="T25" fmla="*/ 0 h 682"/>
                        <a:gd name="T26" fmla="*/ 1417 w 1417"/>
                        <a:gd name="T27" fmla="*/ 682 h 68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417" h="682">
                          <a:moveTo>
                            <a:pt x="274" y="109"/>
                          </a:moveTo>
                          <a:lnTo>
                            <a:pt x="273" y="27"/>
                          </a:lnTo>
                          <a:lnTo>
                            <a:pt x="255" y="0"/>
                          </a:lnTo>
                          <a:lnTo>
                            <a:pt x="138" y="0"/>
                          </a:lnTo>
                          <a:lnTo>
                            <a:pt x="0" y="90"/>
                          </a:lnTo>
                          <a:cubicBezTo>
                            <a:pt x="2" y="204"/>
                            <a:pt x="41" y="583"/>
                            <a:pt x="148" y="682"/>
                          </a:cubicBezTo>
                          <a:lnTo>
                            <a:pt x="640" y="682"/>
                          </a:lnTo>
                          <a:lnTo>
                            <a:pt x="1417" y="682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28738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686" y="5359"/>
                    <a:ext cx="1349" cy="324"/>
                    <a:chOff x="4124" y="6040"/>
                    <a:chExt cx="1349" cy="324"/>
                  </a:xfrm>
                </p:grpSpPr>
                <p:grpSp>
                  <p:nvGrpSpPr>
                    <p:cNvPr id="28739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24" y="6068"/>
                      <a:ext cx="1349" cy="296"/>
                      <a:chOff x="1636" y="4986"/>
                      <a:chExt cx="1010" cy="244"/>
                    </a:xfrm>
                  </p:grpSpPr>
                  <p:sp>
                    <p:nvSpPr>
                      <p:cNvPr id="28748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36" y="4986"/>
                        <a:ext cx="554" cy="243"/>
                      </a:xfrm>
                      <a:custGeom>
                        <a:avLst/>
                        <a:gdLst>
                          <a:gd name="T0" fmla="*/ 530 w 554"/>
                          <a:gd name="T1" fmla="*/ 243 h 243"/>
                          <a:gd name="T2" fmla="*/ 440 w 554"/>
                          <a:gd name="T3" fmla="*/ 243 h 243"/>
                          <a:gd name="T4" fmla="*/ 59 w 554"/>
                          <a:gd name="T5" fmla="*/ 180 h 243"/>
                          <a:gd name="T6" fmla="*/ 86 w 554"/>
                          <a:gd name="T7" fmla="*/ 0 h 243"/>
                          <a:gd name="T8" fmla="*/ 554 w 554"/>
                          <a:gd name="T9" fmla="*/ 0 h 24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54"/>
                          <a:gd name="T16" fmla="*/ 0 h 243"/>
                          <a:gd name="T17" fmla="*/ 554 w 554"/>
                          <a:gd name="T18" fmla="*/ 243 h 24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54" h="243">
                            <a:moveTo>
                              <a:pt x="530" y="243"/>
                            </a:moveTo>
                            <a:lnTo>
                              <a:pt x="440" y="243"/>
                            </a:lnTo>
                            <a:cubicBezTo>
                              <a:pt x="362" y="233"/>
                              <a:pt x="118" y="220"/>
                              <a:pt x="59" y="180"/>
                            </a:cubicBezTo>
                            <a:cubicBezTo>
                              <a:pt x="0" y="140"/>
                              <a:pt x="4" y="30"/>
                              <a:pt x="86" y="0"/>
                            </a:cubicBezTo>
                            <a:lnTo>
                              <a:pt x="554" y="0"/>
                            </a:lnTo>
                          </a:path>
                        </a:pathLst>
                      </a:custGeom>
                      <a:solidFill>
                        <a:srgbClr val="DDDDDD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8749" name="Freeform 3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092" y="4987"/>
                        <a:ext cx="554" cy="243"/>
                      </a:xfrm>
                      <a:custGeom>
                        <a:avLst/>
                        <a:gdLst>
                          <a:gd name="T0" fmla="*/ 530 w 554"/>
                          <a:gd name="T1" fmla="*/ 243 h 243"/>
                          <a:gd name="T2" fmla="*/ 440 w 554"/>
                          <a:gd name="T3" fmla="*/ 243 h 243"/>
                          <a:gd name="T4" fmla="*/ 59 w 554"/>
                          <a:gd name="T5" fmla="*/ 180 h 243"/>
                          <a:gd name="T6" fmla="*/ 86 w 554"/>
                          <a:gd name="T7" fmla="*/ 0 h 243"/>
                          <a:gd name="T8" fmla="*/ 554 w 554"/>
                          <a:gd name="T9" fmla="*/ 0 h 24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54"/>
                          <a:gd name="T16" fmla="*/ 0 h 243"/>
                          <a:gd name="T17" fmla="*/ 554 w 554"/>
                          <a:gd name="T18" fmla="*/ 243 h 24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54" h="243">
                            <a:moveTo>
                              <a:pt x="530" y="243"/>
                            </a:moveTo>
                            <a:lnTo>
                              <a:pt x="440" y="243"/>
                            </a:lnTo>
                            <a:cubicBezTo>
                              <a:pt x="362" y="233"/>
                              <a:pt x="118" y="220"/>
                              <a:pt x="59" y="180"/>
                            </a:cubicBezTo>
                            <a:cubicBezTo>
                              <a:pt x="0" y="140"/>
                              <a:pt x="4" y="30"/>
                              <a:pt x="86" y="0"/>
                            </a:cubicBezTo>
                            <a:lnTo>
                              <a:pt x="554" y="0"/>
                            </a:lnTo>
                          </a:path>
                        </a:pathLst>
                      </a:custGeom>
                      <a:solidFill>
                        <a:srgbClr val="DDDDDD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740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58" y="6163"/>
                      <a:ext cx="296" cy="143"/>
                      <a:chOff x="2818" y="5061"/>
                      <a:chExt cx="230" cy="143"/>
                    </a:xfrm>
                  </p:grpSpPr>
                  <p:sp>
                    <p:nvSpPr>
                      <p:cNvPr id="28746" name="Freeform 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18" y="5061"/>
                        <a:ext cx="230" cy="143"/>
                      </a:xfrm>
                      <a:custGeom>
                        <a:avLst/>
                        <a:gdLst>
                          <a:gd name="T0" fmla="*/ 201 w 255"/>
                          <a:gd name="T1" fmla="*/ 0 h 159"/>
                          <a:gd name="T2" fmla="*/ 42 w 255"/>
                          <a:gd name="T3" fmla="*/ 0 h 159"/>
                          <a:gd name="T4" fmla="*/ 0 w 255"/>
                          <a:gd name="T5" fmla="*/ 48 h 159"/>
                          <a:gd name="T6" fmla="*/ 0 w 255"/>
                          <a:gd name="T7" fmla="*/ 159 h 159"/>
                          <a:gd name="T8" fmla="*/ 255 w 255"/>
                          <a:gd name="T9" fmla="*/ 159 h 159"/>
                          <a:gd name="T10" fmla="*/ 255 w 255"/>
                          <a:gd name="T11" fmla="*/ 48 h 159"/>
                          <a:gd name="T12" fmla="*/ 201 w 255"/>
                          <a:gd name="T13" fmla="*/ 0 h 15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255"/>
                          <a:gd name="T22" fmla="*/ 0 h 159"/>
                          <a:gd name="T23" fmla="*/ 255 w 255"/>
                          <a:gd name="T24" fmla="*/ 159 h 15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255" h="159">
                            <a:moveTo>
                              <a:pt x="201" y="0"/>
                            </a:moveTo>
                            <a:lnTo>
                              <a:pt x="42" y="0"/>
                            </a:lnTo>
                            <a:lnTo>
                              <a:pt x="0" y="48"/>
                            </a:lnTo>
                            <a:lnTo>
                              <a:pt x="0" y="159"/>
                            </a:lnTo>
                            <a:lnTo>
                              <a:pt x="255" y="159"/>
                            </a:lnTo>
                            <a:lnTo>
                              <a:pt x="255" y="48"/>
                            </a:lnTo>
                            <a:lnTo>
                              <a:pt x="201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8747" name="Freeform 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75" y="5092"/>
                        <a:ext cx="115" cy="72"/>
                      </a:xfrm>
                      <a:custGeom>
                        <a:avLst/>
                        <a:gdLst>
                          <a:gd name="T0" fmla="*/ 201 w 255"/>
                          <a:gd name="T1" fmla="*/ 0 h 159"/>
                          <a:gd name="T2" fmla="*/ 42 w 255"/>
                          <a:gd name="T3" fmla="*/ 0 h 159"/>
                          <a:gd name="T4" fmla="*/ 0 w 255"/>
                          <a:gd name="T5" fmla="*/ 48 h 159"/>
                          <a:gd name="T6" fmla="*/ 0 w 255"/>
                          <a:gd name="T7" fmla="*/ 159 h 159"/>
                          <a:gd name="T8" fmla="*/ 255 w 255"/>
                          <a:gd name="T9" fmla="*/ 159 h 159"/>
                          <a:gd name="T10" fmla="*/ 255 w 255"/>
                          <a:gd name="T11" fmla="*/ 48 h 159"/>
                          <a:gd name="T12" fmla="*/ 201 w 255"/>
                          <a:gd name="T13" fmla="*/ 0 h 15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255"/>
                          <a:gd name="T22" fmla="*/ 0 h 159"/>
                          <a:gd name="T23" fmla="*/ 255 w 255"/>
                          <a:gd name="T24" fmla="*/ 159 h 15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255" h="159">
                            <a:moveTo>
                              <a:pt x="201" y="0"/>
                            </a:moveTo>
                            <a:lnTo>
                              <a:pt x="42" y="0"/>
                            </a:lnTo>
                            <a:lnTo>
                              <a:pt x="0" y="48"/>
                            </a:lnTo>
                            <a:lnTo>
                              <a:pt x="0" y="159"/>
                            </a:lnTo>
                            <a:lnTo>
                              <a:pt x="255" y="159"/>
                            </a:lnTo>
                            <a:lnTo>
                              <a:pt x="255" y="48"/>
                            </a:lnTo>
                            <a:lnTo>
                              <a:pt x="201" y="0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28741" name="Group 3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69" y="6121"/>
                      <a:ext cx="187" cy="180"/>
                      <a:chOff x="1521" y="5044"/>
                      <a:chExt cx="180" cy="180"/>
                    </a:xfrm>
                  </p:grpSpPr>
                  <p:sp>
                    <p:nvSpPr>
                      <p:cNvPr id="28744" name="Oval 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21" y="5044"/>
                        <a:ext cx="180" cy="1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28745" name="Oval 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54" y="5077"/>
                        <a:ext cx="115" cy="115"/>
                      </a:xfrm>
                      <a:prstGeom prst="ellipse">
                        <a:avLst/>
                      </a:prstGeom>
                      <a:solidFill>
                        <a:srgbClr val="808080"/>
                      </a:solidFill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28742" name="Oval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97" y="6040"/>
                      <a:ext cx="18" cy="1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743" name="Rectangl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30" y="6151"/>
                      <a:ext cx="111" cy="86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</p:grpSp>
            <p:sp>
              <p:nvSpPr>
                <p:cNvPr id="28736" name="Oval 41"/>
                <p:cNvSpPr>
                  <a:spLocks noChangeArrowheads="1"/>
                </p:cNvSpPr>
                <p:nvPr/>
              </p:nvSpPr>
              <p:spPr bwMode="auto">
                <a:xfrm>
                  <a:off x="8511" y="3754"/>
                  <a:ext cx="180" cy="180"/>
                </a:xfrm>
                <a:prstGeom prst="ellipse">
                  <a:avLst/>
                </a:prstGeom>
                <a:solidFill>
                  <a:srgbClr val="EAEAEA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28731" name="Group 46"/>
              <p:cNvGrpSpPr>
                <a:grpSpLocks/>
              </p:cNvGrpSpPr>
              <p:nvPr/>
            </p:nvGrpSpPr>
            <p:grpSpPr bwMode="auto">
              <a:xfrm>
                <a:off x="3609758" y="983077"/>
                <a:ext cx="1916189" cy="935813"/>
                <a:chOff x="9065" y="2542"/>
                <a:chExt cx="1806" cy="882"/>
              </a:xfrm>
            </p:grpSpPr>
            <p:pic>
              <p:nvPicPr>
                <p:cNvPr id="28732" name="Picture 47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65" y="2551"/>
                  <a:ext cx="835" cy="8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33" name="Picture 48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30000" contrast="-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45" y="2548"/>
                  <a:ext cx="835" cy="8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28734" name="Picture 49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021" y="2542"/>
                  <a:ext cx="850" cy="8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5" name="Straight Arrow Connector 4"/>
            <p:cNvCxnSpPr/>
            <p:nvPr/>
          </p:nvCxnSpPr>
          <p:spPr>
            <a:xfrm>
              <a:off x="3276593" y="2660612"/>
              <a:ext cx="2057299" cy="1587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29" name="TextBox 5"/>
            <p:cNvSpPr txBox="1">
              <a:spLocks noChangeArrowheads="1"/>
            </p:cNvSpPr>
            <p:nvPr/>
          </p:nvSpPr>
          <p:spPr bwMode="auto">
            <a:xfrm>
              <a:off x="4038600" y="2322466"/>
              <a:ext cx="76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drag</a:t>
              </a:r>
            </a:p>
          </p:txBody>
        </p:sp>
      </p:grpSp>
      <p:grpSp>
        <p:nvGrpSpPr>
          <p:cNvPr id="28676" name="Group 81"/>
          <p:cNvGrpSpPr>
            <a:grpSpLocks/>
          </p:cNvGrpSpPr>
          <p:nvPr/>
        </p:nvGrpSpPr>
        <p:grpSpPr bwMode="auto">
          <a:xfrm>
            <a:off x="3657600" y="1778000"/>
            <a:ext cx="1905000" cy="3048000"/>
            <a:chOff x="533400" y="457200"/>
            <a:chExt cx="1905000" cy="3048000"/>
          </a:xfrm>
        </p:grpSpPr>
        <p:grpSp>
          <p:nvGrpSpPr>
            <p:cNvPr id="28704" name="Group 2"/>
            <p:cNvGrpSpPr>
              <a:grpSpLocks/>
            </p:cNvGrpSpPr>
            <p:nvPr/>
          </p:nvGrpSpPr>
          <p:grpSpPr bwMode="auto">
            <a:xfrm>
              <a:off x="533400" y="457200"/>
              <a:ext cx="1905000" cy="3048000"/>
              <a:chOff x="1581" y="7084"/>
              <a:chExt cx="2026" cy="3240"/>
            </a:xfrm>
          </p:grpSpPr>
          <p:grpSp>
            <p:nvGrpSpPr>
              <p:cNvPr id="28707" name="Group 3"/>
              <p:cNvGrpSpPr>
                <a:grpSpLocks/>
              </p:cNvGrpSpPr>
              <p:nvPr/>
            </p:nvGrpSpPr>
            <p:grpSpPr bwMode="auto">
              <a:xfrm>
                <a:off x="1581" y="7084"/>
                <a:ext cx="2026" cy="3240"/>
                <a:chOff x="1341" y="6844"/>
                <a:chExt cx="2026" cy="3240"/>
              </a:xfrm>
            </p:grpSpPr>
            <p:sp>
              <p:nvSpPr>
                <p:cNvPr id="28711" name="AutoShape 4"/>
                <p:cNvSpPr>
                  <a:spLocks noChangeArrowheads="1"/>
                </p:cNvSpPr>
                <p:nvPr/>
              </p:nvSpPr>
              <p:spPr bwMode="auto">
                <a:xfrm>
                  <a:off x="1501" y="7285"/>
                  <a:ext cx="1718" cy="2284"/>
                </a:xfrm>
                <a:prstGeom prst="roundRect">
                  <a:avLst>
                    <a:gd name="adj" fmla="val 1389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prstShdw prst="shdw17" dist="17961" dir="13500000">
                    <a:srgbClr val="999999"/>
                  </a:prstShdw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12" name="AutoShape 5"/>
                <p:cNvSpPr>
                  <a:spLocks noChangeArrowheads="1"/>
                </p:cNvSpPr>
                <p:nvPr/>
              </p:nvSpPr>
              <p:spPr bwMode="auto">
                <a:xfrm>
                  <a:off x="1341" y="6844"/>
                  <a:ext cx="2026" cy="3240"/>
                </a:xfrm>
                <a:prstGeom prst="roundRect">
                  <a:avLst>
                    <a:gd name="adj" fmla="val 16667"/>
                  </a:avLst>
                </a:prstGeom>
                <a:noFill/>
                <a:ln w="19050" algn="ctr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grpSp>
              <p:nvGrpSpPr>
                <p:cNvPr id="28713" name="Group 6"/>
                <p:cNvGrpSpPr>
                  <a:grpSpLocks/>
                </p:cNvGrpSpPr>
                <p:nvPr/>
              </p:nvGrpSpPr>
              <p:grpSpPr bwMode="auto">
                <a:xfrm>
                  <a:off x="1623" y="6985"/>
                  <a:ext cx="182" cy="182"/>
                  <a:chOff x="1539" y="6862"/>
                  <a:chExt cx="233" cy="233"/>
                </a:xfrm>
              </p:grpSpPr>
              <p:sp>
                <p:nvSpPr>
                  <p:cNvPr id="28723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39" y="6862"/>
                    <a:ext cx="233" cy="233"/>
                  </a:xfrm>
                  <a:prstGeom prst="ellipse">
                    <a:avLst/>
                  </a:prstGeom>
                  <a:noFill/>
                  <a:ln w="9525" algn="ctr">
                    <a:solidFill>
                      <a:srgbClr val="808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8724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20" y="6943"/>
                    <a:ext cx="72" cy="72"/>
                  </a:xfrm>
                  <a:prstGeom prst="ellipse">
                    <a:avLst/>
                  </a:prstGeom>
                  <a:noFill/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8725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84" y="6907"/>
                    <a:ext cx="144" cy="144"/>
                  </a:xfrm>
                  <a:prstGeom prst="ellipse">
                    <a:avLst/>
                  </a:prstGeom>
                  <a:noFill/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8726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6928"/>
                    <a:ext cx="0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714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116" y="6938"/>
                  <a:ext cx="67" cy="26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15" name="AutoShap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68" y="6938"/>
                  <a:ext cx="68" cy="26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16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444" y="6938"/>
                  <a:ext cx="68" cy="26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17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27" y="7055"/>
                  <a:ext cx="34" cy="3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18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458" y="7055"/>
                  <a:ext cx="33" cy="3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19" name="AutoShape 16"/>
                <p:cNvSpPr>
                  <a:spLocks noChangeArrowheads="1"/>
                </p:cNvSpPr>
                <p:nvPr/>
              </p:nvSpPr>
              <p:spPr bwMode="auto">
                <a:xfrm>
                  <a:off x="1515" y="7309"/>
                  <a:ext cx="1718" cy="2284"/>
                </a:xfrm>
                <a:prstGeom prst="roundRect">
                  <a:avLst>
                    <a:gd name="adj" fmla="val 1389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prstShdw prst="shdw17" dist="35921" dir="13500000">
                    <a:srgbClr val="999999"/>
                  </a:prstShdw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20" name="AutoShap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482" y="7267"/>
                  <a:ext cx="1720" cy="2294"/>
                </a:xfrm>
                <a:prstGeom prst="roundRect">
                  <a:avLst>
                    <a:gd name="adj" fmla="val 1389"/>
                  </a:avLst>
                </a:prstGeom>
                <a:noFill/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21" name="AutoShape 18"/>
                <p:cNvSpPr>
                  <a:spLocks noChangeArrowheads="1"/>
                </p:cNvSpPr>
                <p:nvPr/>
              </p:nvSpPr>
              <p:spPr bwMode="auto">
                <a:xfrm>
                  <a:off x="2045" y="9661"/>
                  <a:ext cx="564" cy="28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722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151" y="9708"/>
                  <a:ext cx="361" cy="1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DDDDD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pic>
            <p:nvPicPr>
              <p:cNvPr id="28708" name="Picture 20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96" y="8386"/>
                <a:ext cx="706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09" name="Picture 21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2" y="7666"/>
                <a:ext cx="706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710" name="Picture 22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lum bright="30000" contrast="-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82" y="8026"/>
                <a:ext cx="706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34" name="Straight Arrow Connector 33"/>
            <p:cNvCxnSpPr/>
            <p:nvPr/>
          </p:nvCxnSpPr>
          <p:spPr>
            <a:xfrm rot="5400000">
              <a:off x="991394" y="1751806"/>
              <a:ext cx="1219200" cy="1588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706" name="TextBox 34"/>
            <p:cNvSpPr txBox="1">
              <a:spLocks noChangeArrowheads="1"/>
            </p:cNvSpPr>
            <p:nvPr/>
          </p:nvSpPr>
          <p:spPr bwMode="auto">
            <a:xfrm>
              <a:off x="1066800" y="1447800"/>
              <a:ext cx="76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drag</a:t>
              </a:r>
            </a:p>
          </p:txBody>
        </p:sp>
      </p:grpSp>
      <p:grpSp>
        <p:nvGrpSpPr>
          <p:cNvPr id="28677" name="Group 80"/>
          <p:cNvGrpSpPr>
            <a:grpSpLocks/>
          </p:cNvGrpSpPr>
          <p:nvPr/>
        </p:nvGrpSpPr>
        <p:grpSpPr bwMode="auto">
          <a:xfrm>
            <a:off x="6477000" y="2743200"/>
            <a:ext cx="1905000" cy="3048000"/>
            <a:chOff x="6400800" y="2590802"/>
            <a:chExt cx="1905000" cy="3048001"/>
          </a:xfrm>
        </p:grpSpPr>
        <p:grpSp>
          <p:nvGrpSpPr>
            <p:cNvPr id="28681" name="Group 2"/>
            <p:cNvGrpSpPr>
              <a:grpSpLocks/>
            </p:cNvGrpSpPr>
            <p:nvPr/>
          </p:nvGrpSpPr>
          <p:grpSpPr bwMode="auto">
            <a:xfrm>
              <a:off x="6400800" y="2590802"/>
              <a:ext cx="1905000" cy="3048001"/>
              <a:chOff x="1581" y="7084"/>
              <a:chExt cx="2026" cy="3240"/>
            </a:xfrm>
          </p:grpSpPr>
          <p:grpSp>
            <p:nvGrpSpPr>
              <p:cNvPr id="28684" name="Group 3"/>
              <p:cNvGrpSpPr>
                <a:grpSpLocks/>
              </p:cNvGrpSpPr>
              <p:nvPr/>
            </p:nvGrpSpPr>
            <p:grpSpPr bwMode="auto">
              <a:xfrm>
                <a:off x="1581" y="7084"/>
                <a:ext cx="2026" cy="3240"/>
                <a:chOff x="1341" y="6844"/>
                <a:chExt cx="2026" cy="3240"/>
              </a:xfrm>
            </p:grpSpPr>
            <p:sp>
              <p:nvSpPr>
                <p:cNvPr id="28688" name="AutoShape 4"/>
                <p:cNvSpPr>
                  <a:spLocks noChangeArrowheads="1"/>
                </p:cNvSpPr>
                <p:nvPr/>
              </p:nvSpPr>
              <p:spPr bwMode="auto">
                <a:xfrm>
                  <a:off x="1501" y="7285"/>
                  <a:ext cx="1718" cy="2284"/>
                </a:xfrm>
                <a:prstGeom prst="roundRect">
                  <a:avLst>
                    <a:gd name="adj" fmla="val 1389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prstShdw prst="shdw17" dist="17961" dir="13500000">
                    <a:srgbClr val="999999"/>
                  </a:prstShdw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89" name="AutoShape 5"/>
                <p:cNvSpPr>
                  <a:spLocks noChangeArrowheads="1"/>
                </p:cNvSpPr>
                <p:nvPr/>
              </p:nvSpPr>
              <p:spPr bwMode="auto">
                <a:xfrm>
                  <a:off x="1341" y="6844"/>
                  <a:ext cx="2026" cy="3240"/>
                </a:xfrm>
                <a:prstGeom prst="roundRect">
                  <a:avLst>
                    <a:gd name="adj" fmla="val 16667"/>
                  </a:avLst>
                </a:prstGeom>
                <a:noFill/>
                <a:ln w="19050" algn="ctr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grpSp>
              <p:nvGrpSpPr>
                <p:cNvPr id="28690" name="Group 6"/>
                <p:cNvGrpSpPr>
                  <a:grpSpLocks/>
                </p:cNvGrpSpPr>
                <p:nvPr/>
              </p:nvGrpSpPr>
              <p:grpSpPr bwMode="auto">
                <a:xfrm>
                  <a:off x="1623" y="6985"/>
                  <a:ext cx="182" cy="182"/>
                  <a:chOff x="1539" y="6862"/>
                  <a:chExt cx="233" cy="233"/>
                </a:xfrm>
              </p:grpSpPr>
              <p:sp>
                <p:nvSpPr>
                  <p:cNvPr id="28700" name="Oval 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39" y="6862"/>
                    <a:ext cx="233" cy="233"/>
                  </a:xfrm>
                  <a:prstGeom prst="ellipse">
                    <a:avLst/>
                  </a:prstGeom>
                  <a:noFill/>
                  <a:ln w="9525" algn="ctr">
                    <a:solidFill>
                      <a:srgbClr val="80808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8701" name="Oval 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620" y="6943"/>
                    <a:ext cx="72" cy="72"/>
                  </a:xfrm>
                  <a:prstGeom prst="ellipse">
                    <a:avLst/>
                  </a:prstGeom>
                  <a:noFill/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8702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584" y="6907"/>
                    <a:ext cx="144" cy="144"/>
                  </a:xfrm>
                  <a:prstGeom prst="ellipse">
                    <a:avLst/>
                  </a:prstGeom>
                  <a:noFill/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28703" name="Line 10"/>
                  <p:cNvSpPr>
                    <a:spLocks noChangeShapeType="1"/>
                  </p:cNvSpPr>
                  <p:nvPr/>
                </p:nvSpPr>
                <p:spPr bwMode="auto">
                  <a:xfrm>
                    <a:off x="1656" y="6928"/>
                    <a:ext cx="0" cy="54"/>
                  </a:xfrm>
                  <a:prstGeom prst="line">
                    <a:avLst/>
                  </a:prstGeom>
                  <a:noFill/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8691" name="AutoShape 11"/>
                <p:cNvSpPr>
                  <a:spLocks noChangeAspect="1" noChangeArrowheads="1"/>
                </p:cNvSpPr>
                <p:nvPr/>
              </p:nvSpPr>
              <p:spPr bwMode="auto">
                <a:xfrm>
                  <a:off x="2116" y="6938"/>
                  <a:ext cx="67" cy="26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2" name="AutoShape 12"/>
                <p:cNvSpPr>
                  <a:spLocks noChangeAspect="1" noChangeArrowheads="1"/>
                </p:cNvSpPr>
                <p:nvPr/>
              </p:nvSpPr>
              <p:spPr bwMode="auto">
                <a:xfrm>
                  <a:off x="2268" y="6938"/>
                  <a:ext cx="68" cy="26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3" name="AutoShape 13"/>
                <p:cNvSpPr>
                  <a:spLocks noChangeAspect="1" noChangeArrowheads="1"/>
                </p:cNvSpPr>
                <p:nvPr/>
              </p:nvSpPr>
              <p:spPr bwMode="auto">
                <a:xfrm>
                  <a:off x="2444" y="6938"/>
                  <a:ext cx="68" cy="267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4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2127" y="7055"/>
                  <a:ext cx="34" cy="3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5" name="Oval 15"/>
                <p:cNvSpPr>
                  <a:spLocks noChangeAspect="1" noChangeArrowheads="1"/>
                </p:cNvSpPr>
                <p:nvPr/>
              </p:nvSpPr>
              <p:spPr bwMode="auto">
                <a:xfrm>
                  <a:off x="2458" y="7055"/>
                  <a:ext cx="33" cy="34"/>
                </a:xfrm>
                <a:prstGeom prst="ellipse">
                  <a:avLst/>
                </a:prstGeom>
                <a:solidFill>
                  <a:srgbClr val="000000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6" name="AutoShape 16"/>
                <p:cNvSpPr>
                  <a:spLocks noChangeArrowheads="1"/>
                </p:cNvSpPr>
                <p:nvPr/>
              </p:nvSpPr>
              <p:spPr bwMode="auto">
                <a:xfrm>
                  <a:off x="1515" y="7309"/>
                  <a:ext cx="1718" cy="2284"/>
                </a:xfrm>
                <a:prstGeom prst="roundRect">
                  <a:avLst>
                    <a:gd name="adj" fmla="val 1389"/>
                  </a:avLst>
                </a:prstGeom>
                <a:solidFill>
                  <a:srgbClr val="FFFFFF"/>
                </a:solidFill>
                <a:ln>
                  <a:noFill/>
                </a:ln>
                <a:effectLst>
                  <a:prstShdw prst="shdw17" dist="35921" dir="13500000">
                    <a:srgbClr val="999999"/>
                  </a:prstShdw>
                </a:effectLst>
                <a:extLst>
                  <a:ext uri="{91240B29-F687-4F45-9708-019B960494DF}">
                    <a14:hiddenLine xmlns:a14="http://schemas.microsoft.com/office/drawing/2010/main" w="952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7" name="AutoShape 17"/>
                <p:cNvSpPr>
                  <a:spLocks noChangeAspect="1" noChangeArrowheads="1"/>
                </p:cNvSpPr>
                <p:nvPr/>
              </p:nvSpPr>
              <p:spPr bwMode="auto">
                <a:xfrm>
                  <a:off x="1482" y="7267"/>
                  <a:ext cx="1720" cy="2294"/>
                </a:xfrm>
                <a:prstGeom prst="roundRect">
                  <a:avLst>
                    <a:gd name="adj" fmla="val 1389"/>
                  </a:avLst>
                </a:prstGeom>
                <a:noFill/>
                <a:ln w="12700" algn="ctr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8" name="AutoShape 18"/>
                <p:cNvSpPr>
                  <a:spLocks noChangeArrowheads="1"/>
                </p:cNvSpPr>
                <p:nvPr/>
              </p:nvSpPr>
              <p:spPr bwMode="auto">
                <a:xfrm>
                  <a:off x="2045" y="9661"/>
                  <a:ext cx="564" cy="282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FFFFFF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28699" name="AutoShape 19"/>
                <p:cNvSpPr>
                  <a:spLocks noChangeAspect="1" noChangeArrowheads="1"/>
                </p:cNvSpPr>
                <p:nvPr/>
              </p:nvSpPr>
              <p:spPr bwMode="auto">
                <a:xfrm>
                  <a:off x="2151" y="9708"/>
                  <a:ext cx="361" cy="181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DDDDDD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pic>
            <p:nvPicPr>
              <p:cNvPr id="28685" name="Picture 20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09" y="9080"/>
                <a:ext cx="706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6" name="Picture 21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20" y="9080"/>
                <a:ext cx="706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687" name="Picture 22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lum bright="30000" contrast="-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54" y="9080"/>
                <a:ext cx="706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cxnSp>
          <p:nvCxnSpPr>
            <p:cNvPr id="60" name="Straight Arrow Connector 59"/>
            <p:cNvCxnSpPr/>
            <p:nvPr/>
          </p:nvCxnSpPr>
          <p:spPr>
            <a:xfrm>
              <a:off x="6781800" y="4343403"/>
              <a:ext cx="1143000" cy="1588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683" name="TextBox 60"/>
            <p:cNvSpPr txBox="1">
              <a:spLocks noChangeArrowheads="1"/>
            </p:cNvSpPr>
            <p:nvPr/>
          </p:nvSpPr>
          <p:spPr bwMode="auto">
            <a:xfrm>
              <a:off x="6973955" y="4022698"/>
              <a:ext cx="76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drag</a:t>
              </a:r>
            </a:p>
          </p:txBody>
        </p:sp>
      </p:grpSp>
      <p:sp>
        <p:nvSpPr>
          <p:cNvPr id="28678" name="TextBox 81"/>
          <p:cNvSpPr txBox="1">
            <a:spLocks noChangeArrowheads="1"/>
          </p:cNvSpPr>
          <p:nvPr/>
        </p:nvSpPr>
        <p:spPr bwMode="auto">
          <a:xfrm>
            <a:off x="762000" y="32004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200"/>
              <a:t>Screen</a:t>
            </a:r>
          </a:p>
        </p:txBody>
      </p:sp>
      <p:sp>
        <p:nvSpPr>
          <p:cNvPr id="28679" name="TextBox 82"/>
          <p:cNvSpPr txBox="1">
            <a:spLocks noChangeArrowheads="1"/>
          </p:cNvSpPr>
          <p:nvPr/>
        </p:nvSpPr>
        <p:spPr bwMode="auto">
          <a:xfrm>
            <a:off x="3505200" y="49022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200"/>
              <a:t>Edge</a:t>
            </a:r>
          </a:p>
        </p:txBody>
      </p:sp>
      <p:sp>
        <p:nvSpPr>
          <p:cNvPr id="28680" name="TextBox 83"/>
          <p:cNvSpPr txBox="1">
            <a:spLocks noChangeArrowheads="1"/>
          </p:cNvSpPr>
          <p:nvPr/>
        </p:nvSpPr>
        <p:spPr bwMode="auto">
          <a:xfrm>
            <a:off x="6400800" y="5867400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3200"/>
              <a:t>Corner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95500" y="1000125"/>
            <a:ext cx="4953000" cy="990600"/>
          </a:xfrm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  <a:latin typeface="Arial Black" pitchFamily="34" charset="0"/>
                <a:cs typeface="Tahoma" pitchFamily="34" charset="0"/>
              </a:rPr>
              <a:t>thank</a:t>
            </a:r>
            <a:r>
              <a:rPr lang="en-US" dirty="0" err="1" smtClean="0">
                <a:latin typeface="Arial Black" pitchFamily="34" charset="0"/>
                <a:cs typeface="Tahoma" pitchFamily="34" charset="0"/>
              </a:rPr>
              <a:t>you</a:t>
            </a:r>
            <a:r>
              <a:rPr lang="en-US" dirty="0" smtClean="0">
                <a:latin typeface="Arial Black" pitchFamily="34" charset="0"/>
                <a:cs typeface="Tahoma" pitchFamily="34" charset="0"/>
              </a:rPr>
              <a:t>!</a:t>
            </a:r>
            <a:endParaRPr lang="en-US" dirty="0">
              <a:latin typeface="Arial Black" pitchFamily="34" charset="0"/>
              <a:cs typeface="Tahoma" pitchFamily="34" charset="0"/>
            </a:endParaRPr>
          </a:p>
        </p:txBody>
      </p:sp>
      <p:pic>
        <p:nvPicPr>
          <p:cNvPr id="4" name="Picture 2" descr="C:\Documents and Settings\jfroehli\My Documents\My Talks\dub logo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4">
                <a:tint val="45000"/>
                <a:satMod val="400000"/>
              </a:schemeClr>
            </a:duotone>
            <a:lum bright="-35000"/>
          </a:blip>
          <a:srcRect/>
          <a:stretch>
            <a:fillRect/>
          </a:stretch>
        </p:blipFill>
        <p:spPr bwMode="auto">
          <a:xfrm>
            <a:off x="295213" y="5870799"/>
            <a:ext cx="1143482" cy="584911"/>
          </a:xfrm>
          <a:prstGeom prst="rect">
            <a:avLst/>
          </a:prstGeom>
          <a:noFill/>
          <a:effectLst/>
        </p:spPr>
      </p:pic>
      <p:grpSp>
        <p:nvGrpSpPr>
          <p:cNvPr id="29700" name="Group 4"/>
          <p:cNvGrpSpPr>
            <a:grpSpLocks/>
          </p:cNvGrpSpPr>
          <p:nvPr/>
        </p:nvGrpSpPr>
        <p:grpSpPr bwMode="auto">
          <a:xfrm>
            <a:off x="1444625" y="5813425"/>
            <a:ext cx="1004888" cy="719138"/>
            <a:chOff x="1371599" y="5778796"/>
            <a:chExt cx="1005841" cy="819706"/>
          </a:xfrm>
        </p:grpSpPr>
        <p:sp>
          <p:nvSpPr>
            <p:cNvPr id="29711" name="TextBox 5"/>
            <p:cNvSpPr txBox="1">
              <a:spLocks noChangeArrowheads="1"/>
            </p:cNvSpPr>
            <p:nvPr/>
          </p:nvSpPr>
          <p:spPr bwMode="auto">
            <a:xfrm>
              <a:off x="1371599" y="5778796"/>
              <a:ext cx="1005840" cy="38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b="1"/>
                <a:t>design:</a:t>
              </a:r>
            </a:p>
          </p:txBody>
        </p:sp>
        <p:sp>
          <p:nvSpPr>
            <p:cNvPr id="29712" name="Rectangle 6"/>
            <p:cNvSpPr>
              <a:spLocks noChangeArrowheads="1"/>
            </p:cNvSpPr>
            <p:nvPr/>
          </p:nvSpPr>
          <p:spPr bwMode="auto">
            <a:xfrm>
              <a:off x="1371600" y="5998530"/>
              <a:ext cx="1005840" cy="386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use:</a:t>
              </a:r>
            </a:p>
          </p:txBody>
        </p:sp>
        <p:sp>
          <p:nvSpPr>
            <p:cNvPr id="29713" name="Rectangle 7"/>
            <p:cNvSpPr>
              <a:spLocks noChangeArrowheads="1"/>
            </p:cNvSpPr>
            <p:nvPr/>
          </p:nvSpPr>
          <p:spPr bwMode="auto">
            <a:xfrm>
              <a:off x="1371600" y="6212210"/>
              <a:ext cx="671979" cy="3862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b="1">
                  <a:latin typeface="Calibri" pitchFamily="34" charset="0"/>
                </a:rPr>
                <a:t>build:</a:t>
              </a:r>
            </a:p>
          </p:txBody>
        </p:sp>
      </p:grpSp>
      <p:sp>
        <p:nvSpPr>
          <p:cNvPr id="29701" name="Rectangle 8"/>
          <p:cNvSpPr>
            <a:spLocks noChangeArrowheads="1"/>
          </p:cNvSpPr>
          <p:nvPr/>
        </p:nvSpPr>
        <p:spPr bwMode="auto">
          <a:xfrm>
            <a:off x="211138" y="6477000"/>
            <a:ext cx="266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university of washington</a:t>
            </a:r>
            <a:endParaRPr lang="en-US" sz="1400" baseline="30000">
              <a:latin typeface="Calibri" pitchFamily="34" charset="0"/>
            </a:endParaRPr>
          </a:p>
        </p:txBody>
      </p:sp>
      <p:pic>
        <p:nvPicPr>
          <p:cNvPr id="29702" name="Picture 4" descr="C:\Documents and Settings\Jon Froehlich\My Documents\My Talks\ASSETS2007-BarrierPointing\iSchool Logo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5715000"/>
            <a:ext cx="12223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3" name="TextBox 13"/>
          <p:cNvSpPr txBox="1">
            <a:spLocks noChangeArrowheads="1"/>
          </p:cNvSpPr>
          <p:nvPr/>
        </p:nvSpPr>
        <p:spPr bwMode="auto">
          <a:xfrm>
            <a:off x="6477000" y="0"/>
            <a:ext cx="2667000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>
                <a:latin typeface="Arial Black" pitchFamily="34" charset="0"/>
              </a:rPr>
              <a:t>Jon Froehlich</a:t>
            </a:r>
          </a:p>
          <a:p>
            <a:pPr algn="ctr">
              <a:spcBef>
                <a:spcPts val="600"/>
              </a:spcBef>
            </a:pPr>
            <a:r>
              <a:rPr lang="en-US" sz="2000" baseline="30000">
                <a:latin typeface="Arial" charset="0"/>
                <a:cs typeface="Arial" charset="0"/>
              </a:rPr>
              <a:t>jonfroehlich@gmail.com</a:t>
            </a:r>
          </a:p>
        </p:txBody>
      </p:sp>
      <p:grpSp>
        <p:nvGrpSpPr>
          <p:cNvPr id="29704" name="Group 23"/>
          <p:cNvGrpSpPr>
            <a:grpSpLocks/>
          </p:cNvGrpSpPr>
          <p:nvPr/>
        </p:nvGrpSpPr>
        <p:grpSpPr bwMode="auto">
          <a:xfrm>
            <a:off x="2124075" y="1885950"/>
            <a:ext cx="4895850" cy="1771650"/>
            <a:chOff x="2133600" y="1828800"/>
            <a:chExt cx="4894290" cy="1772317"/>
          </a:xfrm>
        </p:grpSpPr>
        <p:pic>
          <p:nvPicPr>
            <p:cNvPr id="1032" name="Picture 8" descr="C:\dev\Research\Barrier\Trunk\Screenshots\ASSETS2007 Screenshots\Barrier_Condition5_21052007_092702.png"/>
            <p:cNvPicPr>
              <a:picLocks noChangeAspect="1" noChangeArrowheads="1"/>
            </p:cNvPicPr>
            <p:nvPr/>
          </p:nvPicPr>
          <p:blipFill>
            <a:blip r:embed="rId5"/>
            <a:srcRect l="5486" t="3840" r="5486" b="5761"/>
            <a:stretch>
              <a:fillRect/>
            </a:stretch>
          </p:blipFill>
          <p:spPr bwMode="auto">
            <a:xfrm>
              <a:off x="4581919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30" name="Picture 6" descr="C:\dev\Research\Barrier\Trunk\Screenshots\ASSETS2007 Screenshots\Barrier_Condition5_21052007_092658.png"/>
            <p:cNvPicPr>
              <a:picLocks noChangeAspect="1" noChangeArrowheads="1"/>
            </p:cNvPicPr>
            <p:nvPr/>
          </p:nvPicPr>
          <p:blipFill>
            <a:blip r:embed="rId6"/>
            <a:srcRect l="5486" t="3840" r="5486" b="5761"/>
            <a:stretch>
              <a:fillRect/>
            </a:stretch>
          </p:blipFill>
          <p:spPr bwMode="auto">
            <a:xfrm>
              <a:off x="2133600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31" name="Picture 7" descr="C:\dev\Research\Barrier\Trunk\Screenshots\ASSETS2007 Screenshots\Barrier_Condition5_21052007_092659.png"/>
            <p:cNvPicPr>
              <a:picLocks noChangeAspect="1" noChangeArrowheads="1"/>
            </p:cNvPicPr>
            <p:nvPr/>
          </p:nvPicPr>
          <p:blipFill>
            <a:blip r:embed="rId7"/>
            <a:srcRect l="5486" t="3840" r="5486" b="5761"/>
            <a:stretch>
              <a:fillRect/>
            </a:stretch>
          </p:blipFill>
          <p:spPr bwMode="auto">
            <a:xfrm>
              <a:off x="3357759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  <p:pic>
          <p:nvPicPr>
            <p:cNvPr id="1033" name="Picture 9" descr="C:\dev\Research\Barrier\Trunk\Screenshots\ASSETS2007 Screenshots\Barrier_Condition5_21052007_092704 selected.png"/>
            <p:cNvPicPr>
              <a:picLocks noChangeAspect="1" noChangeArrowheads="1"/>
            </p:cNvPicPr>
            <p:nvPr/>
          </p:nvPicPr>
          <p:blipFill>
            <a:blip r:embed="rId8"/>
            <a:srcRect l="5486" t="3840" r="5486" b="5761"/>
            <a:stretch>
              <a:fillRect/>
            </a:stretch>
          </p:blipFill>
          <p:spPr bwMode="auto">
            <a:xfrm>
              <a:off x="5806078" y="1828800"/>
              <a:ext cx="1221812" cy="1772317"/>
            </a:xfrm>
            <a:prstGeom prst="rect">
              <a:avLst/>
            </a:prstGeom>
            <a:noFill/>
            <a:effectLst>
              <a:reflection blurRad="6350" stA="52000" endA="300" endPos="35000" dir="5400000" sy="-100000" algn="bl" rotWithShape="0"/>
            </a:effectLst>
          </p:spPr>
        </p:pic>
      </p:grpSp>
      <p:pic>
        <p:nvPicPr>
          <p:cNvPr id="29705" name="Picture 10" descr="C:\Documents and Settings\Jon Froehlich\My Documents\My Talks\ASSETS2007-BarrierPointing\CSE Log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854700"/>
            <a:ext cx="9144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6" name="TextBox 23"/>
          <p:cNvSpPr txBox="1">
            <a:spLocks noChangeArrowheads="1"/>
          </p:cNvSpPr>
          <p:nvPr/>
        </p:nvSpPr>
        <p:spPr bwMode="auto">
          <a:xfrm>
            <a:off x="2590800" y="4343400"/>
            <a:ext cx="3962400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000" b="1"/>
              <a:t>Acknowledgements</a:t>
            </a:r>
            <a:endParaRPr lang="en-US" b="1"/>
          </a:p>
          <a:p>
            <a:pPr algn="ctr"/>
            <a:r>
              <a:rPr lang="en-US"/>
              <a:t>I’d like to acknowledge my co-authors Jacob O. Wobbrock and Shaun Kane for a wonderful collaboration, UW Rehabilitative Medicine, the study participants, and Susumu Harada and Anna Talman for their helpful edits/comments on the paper.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1"/>
          <p:cNvSpPr txBox="1">
            <a:spLocks noChangeArrowheads="1"/>
          </p:cNvSpPr>
          <p:nvPr/>
        </p:nvSpPr>
        <p:spPr bwMode="auto">
          <a:xfrm>
            <a:off x="2438400" y="2971800"/>
            <a:ext cx="3962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 b="1"/>
              <a:t>OLD / BACKUP SLIDES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5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31747" name="Group 60"/>
          <p:cNvGrpSpPr>
            <a:grpSpLocks/>
          </p:cNvGrpSpPr>
          <p:nvPr/>
        </p:nvGrpSpPr>
        <p:grpSpPr bwMode="auto">
          <a:xfrm>
            <a:off x="685800" y="1706563"/>
            <a:ext cx="3733800" cy="2857500"/>
            <a:chOff x="762000" y="609600"/>
            <a:chExt cx="2482770" cy="1900274"/>
          </a:xfrm>
        </p:grpSpPr>
        <p:grpSp>
          <p:nvGrpSpPr>
            <p:cNvPr id="31780" name="Group 4"/>
            <p:cNvGrpSpPr>
              <a:grpSpLocks/>
            </p:cNvGrpSpPr>
            <p:nvPr/>
          </p:nvGrpSpPr>
          <p:grpSpPr bwMode="auto">
            <a:xfrm>
              <a:off x="762000" y="1785202"/>
              <a:ext cx="2482770" cy="724672"/>
              <a:chOff x="6381" y="3304"/>
              <a:chExt cx="2509" cy="683"/>
            </a:xfrm>
          </p:grpSpPr>
          <p:grpSp>
            <p:nvGrpSpPr>
              <p:cNvPr id="31785" name="Group 5"/>
              <p:cNvGrpSpPr>
                <a:grpSpLocks/>
              </p:cNvGrpSpPr>
              <p:nvPr/>
            </p:nvGrpSpPr>
            <p:grpSpPr bwMode="auto">
              <a:xfrm>
                <a:off x="6381" y="3304"/>
                <a:ext cx="2509" cy="683"/>
                <a:chOff x="1112" y="5128"/>
                <a:chExt cx="2509" cy="683"/>
              </a:xfrm>
            </p:grpSpPr>
            <p:grpSp>
              <p:nvGrpSpPr>
                <p:cNvPr id="31787" name="Group 6"/>
                <p:cNvGrpSpPr>
                  <a:grpSpLocks/>
                </p:cNvGrpSpPr>
                <p:nvPr/>
              </p:nvGrpSpPr>
              <p:grpSpPr bwMode="auto">
                <a:xfrm>
                  <a:off x="1112" y="5128"/>
                  <a:ext cx="2509" cy="683"/>
                  <a:chOff x="1112" y="5128"/>
                  <a:chExt cx="2509" cy="683"/>
                </a:xfrm>
              </p:grpSpPr>
              <p:sp>
                <p:nvSpPr>
                  <p:cNvPr id="31800" name="Freeform 7"/>
                  <p:cNvSpPr>
                    <a:spLocks/>
                  </p:cNvSpPr>
                  <p:nvPr/>
                </p:nvSpPr>
                <p:spPr bwMode="auto">
                  <a:xfrm>
                    <a:off x="1112" y="5129"/>
                    <a:ext cx="1827" cy="682"/>
                  </a:xfrm>
                  <a:custGeom>
                    <a:avLst/>
                    <a:gdLst>
                      <a:gd name="T0" fmla="*/ 274 w 1417"/>
                      <a:gd name="T1" fmla="*/ 109 h 682"/>
                      <a:gd name="T2" fmla="*/ 273 w 1417"/>
                      <a:gd name="T3" fmla="*/ 27 h 682"/>
                      <a:gd name="T4" fmla="*/ 255 w 1417"/>
                      <a:gd name="T5" fmla="*/ 0 h 682"/>
                      <a:gd name="T6" fmla="*/ 138 w 1417"/>
                      <a:gd name="T7" fmla="*/ 0 h 682"/>
                      <a:gd name="T8" fmla="*/ 0 w 1417"/>
                      <a:gd name="T9" fmla="*/ 90 h 682"/>
                      <a:gd name="T10" fmla="*/ 148 w 1417"/>
                      <a:gd name="T11" fmla="*/ 682 h 682"/>
                      <a:gd name="T12" fmla="*/ 640 w 1417"/>
                      <a:gd name="T13" fmla="*/ 682 h 682"/>
                      <a:gd name="T14" fmla="*/ 1417 w 1417"/>
                      <a:gd name="T15" fmla="*/ 682 h 68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417"/>
                      <a:gd name="T25" fmla="*/ 0 h 682"/>
                      <a:gd name="T26" fmla="*/ 1417 w 1417"/>
                      <a:gd name="T27" fmla="*/ 682 h 68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417" h="682">
                        <a:moveTo>
                          <a:pt x="274" y="109"/>
                        </a:moveTo>
                        <a:lnTo>
                          <a:pt x="273" y="27"/>
                        </a:lnTo>
                        <a:lnTo>
                          <a:pt x="255" y="0"/>
                        </a:lnTo>
                        <a:lnTo>
                          <a:pt x="138" y="0"/>
                        </a:lnTo>
                        <a:lnTo>
                          <a:pt x="0" y="90"/>
                        </a:lnTo>
                        <a:cubicBezTo>
                          <a:pt x="2" y="204"/>
                          <a:pt x="41" y="583"/>
                          <a:pt x="148" y="682"/>
                        </a:cubicBezTo>
                        <a:lnTo>
                          <a:pt x="640" y="682"/>
                        </a:lnTo>
                        <a:lnTo>
                          <a:pt x="1417" y="682"/>
                        </a:lnTo>
                      </a:path>
                    </a:pathLst>
                  </a:cu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31801" name="Line 8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449" y="5233"/>
                    <a:ext cx="183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31802" name="Freeform 9"/>
                  <p:cNvSpPr>
                    <a:spLocks/>
                  </p:cNvSpPr>
                  <p:nvPr/>
                </p:nvSpPr>
                <p:spPr bwMode="auto">
                  <a:xfrm flipH="1">
                    <a:off x="1794" y="5128"/>
                    <a:ext cx="1827" cy="682"/>
                  </a:xfrm>
                  <a:custGeom>
                    <a:avLst/>
                    <a:gdLst>
                      <a:gd name="T0" fmla="*/ 274 w 1417"/>
                      <a:gd name="T1" fmla="*/ 109 h 682"/>
                      <a:gd name="T2" fmla="*/ 273 w 1417"/>
                      <a:gd name="T3" fmla="*/ 27 h 682"/>
                      <a:gd name="T4" fmla="*/ 255 w 1417"/>
                      <a:gd name="T5" fmla="*/ 0 h 682"/>
                      <a:gd name="T6" fmla="*/ 138 w 1417"/>
                      <a:gd name="T7" fmla="*/ 0 h 682"/>
                      <a:gd name="T8" fmla="*/ 0 w 1417"/>
                      <a:gd name="T9" fmla="*/ 90 h 682"/>
                      <a:gd name="T10" fmla="*/ 148 w 1417"/>
                      <a:gd name="T11" fmla="*/ 682 h 682"/>
                      <a:gd name="T12" fmla="*/ 640 w 1417"/>
                      <a:gd name="T13" fmla="*/ 682 h 682"/>
                      <a:gd name="T14" fmla="*/ 1417 w 1417"/>
                      <a:gd name="T15" fmla="*/ 682 h 682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417"/>
                      <a:gd name="T25" fmla="*/ 0 h 682"/>
                      <a:gd name="T26" fmla="*/ 1417 w 1417"/>
                      <a:gd name="T27" fmla="*/ 682 h 682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417" h="682">
                        <a:moveTo>
                          <a:pt x="274" y="109"/>
                        </a:moveTo>
                        <a:lnTo>
                          <a:pt x="273" y="27"/>
                        </a:lnTo>
                        <a:lnTo>
                          <a:pt x="255" y="0"/>
                        </a:lnTo>
                        <a:lnTo>
                          <a:pt x="138" y="0"/>
                        </a:lnTo>
                        <a:lnTo>
                          <a:pt x="0" y="90"/>
                        </a:lnTo>
                        <a:cubicBezTo>
                          <a:pt x="2" y="204"/>
                          <a:pt x="41" y="583"/>
                          <a:pt x="148" y="682"/>
                        </a:cubicBezTo>
                        <a:lnTo>
                          <a:pt x="640" y="682"/>
                        </a:lnTo>
                        <a:lnTo>
                          <a:pt x="1417" y="682"/>
                        </a:lnTo>
                      </a:path>
                    </a:pathLst>
                  </a:custGeom>
                  <a:noFill/>
                  <a:ln w="1905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grpSp>
              <p:nvGrpSpPr>
                <p:cNvPr id="31788" name="Group 10"/>
                <p:cNvGrpSpPr>
                  <a:grpSpLocks/>
                </p:cNvGrpSpPr>
                <p:nvPr/>
              </p:nvGrpSpPr>
              <p:grpSpPr bwMode="auto">
                <a:xfrm>
                  <a:off x="1686" y="5359"/>
                  <a:ext cx="1349" cy="324"/>
                  <a:chOff x="4124" y="6040"/>
                  <a:chExt cx="1349" cy="324"/>
                </a:xfrm>
              </p:grpSpPr>
              <p:grpSp>
                <p:nvGrpSpPr>
                  <p:cNvPr id="3178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4124" y="6068"/>
                    <a:ext cx="1349" cy="296"/>
                    <a:chOff x="1636" y="4986"/>
                    <a:chExt cx="1010" cy="244"/>
                  </a:xfrm>
                </p:grpSpPr>
                <p:sp>
                  <p:nvSpPr>
                    <p:cNvPr id="31798" name="Freeform 12"/>
                    <p:cNvSpPr>
                      <a:spLocks/>
                    </p:cNvSpPr>
                    <p:nvPr/>
                  </p:nvSpPr>
                  <p:spPr bwMode="auto">
                    <a:xfrm>
                      <a:off x="1636" y="4986"/>
                      <a:ext cx="554" cy="243"/>
                    </a:xfrm>
                    <a:custGeom>
                      <a:avLst/>
                      <a:gdLst>
                        <a:gd name="T0" fmla="*/ 530 w 554"/>
                        <a:gd name="T1" fmla="*/ 243 h 243"/>
                        <a:gd name="T2" fmla="*/ 440 w 554"/>
                        <a:gd name="T3" fmla="*/ 243 h 243"/>
                        <a:gd name="T4" fmla="*/ 59 w 554"/>
                        <a:gd name="T5" fmla="*/ 180 h 243"/>
                        <a:gd name="T6" fmla="*/ 86 w 554"/>
                        <a:gd name="T7" fmla="*/ 0 h 243"/>
                        <a:gd name="T8" fmla="*/ 554 w 554"/>
                        <a:gd name="T9" fmla="*/ 0 h 2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4"/>
                        <a:gd name="T16" fmla="*/ 0 h 243"/>
                        <a:gd name="T17" fmla="*/ 554 w 554"/>
                        <a:gd name="T18" fmla="*/ 243 h 24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4" h="243">
                          <a:moveTo>
                            <a:pt x="530" y="243"/>
                          </a:moveTo>
                          <a:lnTo>
                            <a:pt x="440" y="243"/>
                          </a:lnTo>
                          <a:cubicBezTo>
                            <a:pt x="362" y="233"/>
                            <a:pt x="118" y="220"/>
                            <a:pt x="59" y="180"/>
                          </a:cubicBezTo>
                          <a:cubicBezTo>
                            <a:pt x="0" y="140"/>
                            <a:pt x="4" y="30"/>
                            <a:pt x="86" y="0"/>
                          </a:cubicBezTo>
                          <a:lnTo>
                            <a:pt x="554" y="0"/>
                          </a:lnTo>
                        </a:path>
                      </a:pathLst>
                    </a:custGeom>
                    <a:solidFill>
                      <a:srgbClr val="DDDDDD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1799" name="Freeform 13"/>
                    <p:cNvSpPr>
                      <a:spLocks/>
                    </p:cNvSpPr>
                    <p:nvPr/>
                  </p:nvSpPr>
                  <p:spPr bwMode="auto">
                    <a:xfrm flipH="1">
                      <a:off x="2092" y="4987"/>
                      <a:ext cx="554" cy="243"/>
                    </a:xfrm>
                    <a:custGeom>
                      <a:avLst/>
                      <a:gdLst>
                        <a:gd name="T0" fmla="*/ 530 w 554"/>
                        <a:gd name="T1" fmla="*/ 243 h 243"/>
                        <a:gd name="T2" fmla="*/ 440 w 554"/>
                        <a:gd name="T3" fmla="*/ 243 h 243"/>
                        <a:gd name="T4" fmla="*/ 59 w 554"/>
                        <a:gd name="T5" fmla="*/ 180 h 243"/>
                        <a:gd name="T6" fmla="*/ 86 w 554"/>
                        <a:gd name="T7" fmla="*/ 0 h 243"/>
                        <a:gd name="T8" fmla="*/ 554 w 554"/>
                        <a:gd name="T9" fmla="*/ 0 h 24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554"/>
                        <a:gd name="T16" fmla="*/ 0 h 243"/>
                        <a:gd name="T17" fmla="*/ 554 w 554"/>
                        <a:gd name="T18" fmla="*/ 243 h 24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554" h="243">
                          <a:moveTo>
                            <a:pt x="530" y="243"/>
                          </a:moveTo>
                          <a:lnTo>
                            <a:pt x="440" y="243"/>
                          </a:lnTo>
                          <a:cubicBezTo>
                            <a:pt x="362" y="233"/>
                            <a:pt x="118" y="220"/>
                            <a:pt x="59" y="180"/>
                          </a:cubicBezTo>
                          <a:cubicBezTo>
                            <a:pt x="0" y="140"/>
                            <a:pt x="4" y="30"/>
                            <a:pt x="86" y="0"/>
                          </a:cubicBezTo>
                          <a:lnTo>
                            <a:pt x="554" y="0"/>
                          </a:lnTo>
                        </a:path>
                      </a:pathLst>
                    </a:custGeom>
                    <a:solidFill>
                      <a:srgbClr val="DDDDDD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31790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4658" y="6163"/>
                    <a:ext cx="296" cy="143"/>
                    <a:chOff x="2818" y="5061"/>
                    <a:chExt cx="230" cy="143"/>
                  </a:xfrm>
                </p:grpSpPr>
                <p:sp>
                  <p:nvSpPr>
                    <p:cNvPr id="31796" name="Freeform 1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18" y="5061"/>
                      <a:ext cx="230" cy="143"/>
                    </a:xfrm>
                    <a:custGeom>
                      <a:avLst/>
                      <a:gdLst>
                        <a:gd name="T0" fmla="*/ 201 w 255"/>
                        <a:gd name="T1" fmla="*/ 0 h 159"/>
                        <a:gd name="T2" fmla="*/ 42 w 255"/>
                        <a:gd name="T3" fmla="*/ 0 h 159"/>
                        <a:gd name="T4" fmla="*/ 0 w 255"/>
                        <a:gd name="T5" fmla="*/ 48 h 159"/>
                        <a:gd name="T6" fmla="*/ 0 w 255"/>
                        <a:gd name="T7" fmla="*/ 159 h 159"/>
                        <a:gd name="T8" fmla="*/ 255 w 255"/>
                        <a:gd name="T9" fmla="*/ 159 h 159"/>
                        <a:gd name="T10" fmla="*/ 255 w 255"/>
                        <a:gd name="T11" fmla="*/ 48 h 159"/>
                        <a:gd name="T12" fmla="*/ 201 w 255"/>
                        <a:gd name="T13" fmla="*/ 0 h 15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55"/>
                        <a:gd name="T22" fmla="*/ 0 h 159"/>
                        <a:gd name="T23" fmla="*/ 255 w 255"/>
                        <a:gd name="T24" fmla="*/ 159 h 15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55" h="159">
                          <a:moveTo>
                            <a:pt x="201" y="0"/>
                          </a:moveTo>
                          <a:lnTo>
                            <a:pt x="42" y="0"/>
                          </a:lnTo>
                          <a:lnTo>
                            <a:pt x="0" y="48"/>
                          </a:lnTo>
                          <a:lnTo>
                            <a:pt x="0" y="159"/>
                          </a:lnTo>
                          <a:lnTo>
                            <a:pt x="255" y="159"/>
                          </a:lnTo>
                          <a:lnTo>
                            <a:pt x="255" y="48"/>
                          </a:lnTo>
                          <a:lnTo>
                            <a:pt x="201" y="0"/>
                          </a:lnTo>
                          <a:close/>
                        </a:path>
                      </a:pathLst>
                    </a:cu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1797" name="Freeform 1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875" y="5092"/>
                      <a:ext cx="115" cy="72"/>
                    </a:xfrm>
                    <a:custGeom>
                      <a:avLst/>
                      <a:gdLst>
                        <a:gd name="T0" fmla="*/ 201 w 255"/>
                        <a:gd name="T1" fmla="*/ 0 h 159"/>
                        <a:gd name="T2" fmla="*/ 42 w 255"/>
                        <a:gd name="T3" fmla="*/ 0 h 159"/>
                        <a:gd name="T4" fmla="*/ 0 w 255"/>
                        <a:gd name="T5" fmla="*/ 48 h 159"/>
                        <a:gd name="T6" fmla="*/ 0 w 255"/>
                        <a:gd name="T7" fmla="*/ 159 h 159"/>
                        <a:gd name="T8" fmla="*/ 255 w 255"/>
                        <a:gd name="T9" fmla="*/ 159 h 159"/>
                        <a:gd name="T10" fmla="*/ 255 w 255"/>
                        <a:gd name="T11" fmla="*/ 48 h 159"/>
                        <a:gd name="T12" fmla="*/ 201 w 255"/>
                        <a:gd name="T13" fmla="*/ 0 h 159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255"/>
                        <a:gd name="T22" fmla="*/ 0 h 159"/>
                        <a:gd name="T23" fmla="*/ 255 w 255"/>
                        <a:gd name="T24" fmla="*/ 159 h 159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255" h="159">
                          <a:moveTo>
                            <a:pt x="201" y="0"/>
                          </a:moveTo>
                          <a:lnTo>
                            <a:pt x="42" y="0"/>
                          </a:lnTo>
                          <a:lnTo>
                            <a:pt x="0" y="48"/>
                          </a:lnTo>
                          <a:lnTo>
                            <a:pt x="0" y="159"/>
                          </a:lnTo>
                          <a:lnTo>
                            <a:pt x="255" y="159"/>
                          </a:lnTo>
                          <a:lnTo>
                            <a:pt x="255" y="48"/>
                          </a:lnTo>
                          <a:lnTo>
                            <a:pt x="201" y="0"/>
                          </a:lnTo>
                          <a:close/>
                        </a:path>
                      </a:pathLst>
                    </a:custGeom>
                    <a:solidFill>
                      <a:srgbClr val="969696"/>
                    </a:solidFill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31791" name="Group 1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269" y="6121"/>
                    <a:ext cx="187" cy="180"/>
                    <a:chOff x="1521" y="5044"/>
                    <a:chExt cx="180" cy="180"/>
                  </a:xfrm>
                </p:grpSpPr>
                <p:sp>
                  <p:nvSpPr>
                    <p:cNvPr id="31794" name="Oval 1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21" y="5044"/>
                      <a:ext cx="180" cy="180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1795" name="Oval 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54" y="5077"/>
                      <a:ext cx="115" cy="115"/>
                    </a:xfrm>
                    <a:prstGeom prst="ellipse">
                      <a:avLst/>
                    </a:prstGeom>
                    <a:solidFill>
                      <a:srgbClr val="808080"/>
                    </a:solidFill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31792" name="Oval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97" y="6040"/>
                    <a:ext cx="18" cy="1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31793" name="Rectangle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30" y="6151"/>
                    <a:ext cx="111" cy="86"/>
                  </a:xfrm>
                  <a:prstGeom prst="rect">
                    <a:avLst/>
                  </a:prstGeom>
                  <a:solidFill>
                    <a:srgbClr val="000000"/>
                  </a:solidFill>
                  <a:ln w="9525" algn="ctr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</p:grpSp>
          <p:sp>
            <p:nvSpPr>
              <p:cNvPr id="31786" name="Oval 22"/>
              <p:cNvSpPr>
                <a:spLocks noChangeArrowheads="1"/>
              </p:cNvSpPr>
              <p:nvPr/>
            </p:nvSpPr>
            <p:spPr bwMode="auto">
              <a:xfrm>
                <a:off x="8511" y="3754"/>
                <a:ext cx="180" cy="180"/>
              </a:xfrm>
              <a:prstGeom prst="ellipse">
                <a:avLst/>
              </a:prstGeom>
              <a:solidFill>
                <a:srgbClr val="EAEAEA"/>
              </a:solidFill>
              <a:ln w="9525" algn="ctr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31781" name="Group 42"/>
            <p:cNvGrpSpPr>
              <a:grpSpLocks/>
            </p:cNvGrpSpPr>
            <p:nvPr/>
          </p:nvGrpSpPr>
          <p:grpSpPr bwMode="auto">
            <a:xfrm>
              <a:off x="1063328" y="609600"/>
              <a:ext cx="1916189" cy="1294436"/>
              <a:chOff x="6921" y="2344"/>
              <a:chExt cx="1806" cy="1220"/>
            </a:xfrm>
          </p:grpSpPr>
          <p:pic>
            <p:nvPicPr>
              <p:cNvPr id="31782" name="Picture 43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lum bright="70000" contrast="-7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1" y="2344"/>
                <a:ext cx="835" cy="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3" name="Picture 44" descr="stylus translucent cropped"/>
              <p:cNvPicPr>
                <a:picLocks noChangeAspect="1" noChangeArrowheads="1"/>
              </p:cNvPicPr>
              <p:nvPr/>
            </p:nvPicPr>
            <p:blipFill>
              <a:blip r:embed="rId3">
                <a:lum bright="30000" contrast="-3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01" y="2479"/>
                <a:ext cx="835" cy="8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784" name="Picture 45" descr="stylus translucent cropped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877" y="2682"/>
                <a:ext cx="850" cy="8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31748" name="TextBox 142"/>
          <p:cNvSpPr txBox="1">
            <a:spLocks noChangeArrowheads="1"/>
          </p:cNvSpPr>
          <p:nvPr/>
        </p:nvSpPr>
        <p:spPr bwMode="auto">
          <a:xfrm>
            <a:off x="4343400" y="0"/>
            <a:ext cx="480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Our Approach</a:t>
            </a:r>
          </a:p>
        </p:txBody>
      </p:sp>
      <p:sp>
        <p:nvSpPr>
          <p:cNvPr id="31749" name="TextBox 143"/>
          <p:cNvSpPr txBox="1">
            <a:spLocks noChangeArrowheads="1"/>
          </p:cNvSpPr>
          <p:nvPr/>
        </p:nvSpPr>
        <p:spPr bwMode="auto">
          <a:xfrm>
            <a:off x="838200" y="4830763"/>
            <a:ext cx="7620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/>
              <a:t>Can we utilize the device’s raised edge along the screen perimeter to assist the fly-in movement?</a:t>
            </a:r>
          </a:p>
        </p:txBody>
      </p:sp>
      <p:grpSp>
        <p:nvGrpSpPr>
          <p:cNvPr id="31750" name="Group 144"/>
          <p:cNvGrpSpPr>
            <a:grpSpLocks/>
          </p:cNvGrpSpPr>
          <p:nvPr/>
        </p:nvGrpSpPr>
        <p:grpSpPr bwMode="auto">
          <a:xfrm>
            <a:off x="1676400" y="3048000"/>
            <a:ext cx="1657350" cy="466725"/>
            <a:chOff x="3990975" y="1314450"/>
            <a:chExt cx="1657350" cy="466725"/>
          </a:xfrm>
        </p:grpSpPr>
        <p:sp>
          <p:nvSpPr>
            <p:cNvPr id="146" name="Freeform 145"/>
            <p:cNvSpPr/>
            <p:nvPr/>
          </p:nvSpPr>
          <p:spPr>
            <a:xfrm>
              <a:off x="3990975" y="1314450"/>
              <a:ext cx="1657350" cy="466725"/>
            </a:xfrm>
            <a:custGeom>
              <a:avLst/>
              <a:gdLst>
                <a:gd name="connsiteX0" fmla="*/ 0 w 1657350"/>
                <a:gd name="connsiteY0" fmla="*/ 0 h 466725"/>
                <a:gd name="connsiteX1" fmla="*/ 819150 w 1657350"/>
                <a:gd name="connsiteY1" fmla="*/ 171450 h 466725"/>
                <a:gd name="connsiteX2" fmla="*/ 1323975 w 1657350"/>
                <a:gd name="connsiteY2" fmla="*/ 333375 h 466725"/>
                <a:gd name="connsiteX3" fmla="*/ 1657350 w 1657350"/>
                <a:gd name="connsiteY3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350" h="466725">
                  <a:moveTo>
                    <a:pt x="0" y="0"/>
                  </a:moveTo>
                  <a:cubicBezTo>
                    <a:pt x="299244" y="57944"/>
                    <a:pt x="598488" y="115888"/>
                    <a:pt x="819150" y="171450"/>
                  </a:cubicBezTo>
                  <a:cubicBezTo>
                    <a:pt x="1039812" y="227012"/>
                    <a:pt x="1184275" y="284163"/>
                    <a:pt x="1323975" y="333375"/>
                  </a:cubicBezTo>
                  <a:cubicBezTo>
                    <a:pt x="1463675" y="382588"/>
                    <a:pt x="1560512" y="424656"/>
                    <a:pt x="1657350" y="46672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Dot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779" name="TextBox 146"/>
            <p:cNvSpPr txBox="1">
              <a:spLocks noChangeArrowheads="1"/>
            </p:cNvSpPr>
            <p:nvPr/>
          </p:nvSpPr>
          <p:spPr bwMode="auto">
            <a:xfrm>
              <a:off x="4191000" y="1447800"/>
              <a:ext cx="838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i="1">
                  <a:latin typeface="Times New Roman" pitchFamily="18" charset="0"/>
                  <a:cs typeface="Times New Roman" pitchFamily="18" charset="0"/>
                </a:rPr>
                <a:t>“fly-in”</a:t>
              </a:r>
            </a:p>
          </p:txBody>
        </p:sp>
      </p:grpSp>
      <p:grpSp>
        <p:nvGrpSpPr>
          <p:cNvPr id="31751" name="Group 57"/>
          <p:cNvGrpSpPr>
            <a:grpSpLocks/>
          </p:cNvGrpSpPr>
          <p:nvPr/>
        </p:nvGrpSpPr>
        <p:grpSpPr bwMode="auto">
          <a:xfrm>
            <a:off x="4114800" y="1706563"/>
            <a:ext cx="4343400" cy="2862262"/>
            <a:chOff x="4114800" y="1706939"/>
            <a:chExt cx="4343400" cy="2862072"/>
          </a:xfrm>
        </p:grpSpPr>
        <p:grpSp>
          <p:nvGrpSpPr>
            <p:cNvPr id="31752" name="Group 139"/>
            <p:cNvGrpSpPr>
              <a:grpSpLocks/>
            </p:cNvGrpSpPr>
            <p:nvPr/>
          </p:nvGrpSpPr>
          <p:grpSpPr bwMode="auto">
            <a:xfrm>
              <a:off x="4114800" y="1706939"/>
              <a:ext cx="4343400" cy="2862072"/>
              <a:chOff x="6019800" y="1676402"/>
              <a:chExt cx="2939970" cy="1900272"/>
            </a:xfrm>
          </p:grpSpPr>
          <p:grpSp>
            <p:nvGrpSpPr>
              <p:cNvPr id="31755" name="Group 4"/>
              <p:cNvGrpSpPr>
                <a:grpSpLocks/>
              </p:cNvGrpSpPr>
              <p:nvPr/>
            </p:nvGrpSpPr>
            <p:grpSpPr bwMode="auto">
              <a:xfrm>
                <a:off x="6477000" y="2852002"/>
                <a:ext cx="2482770" cy="724672"/>
                <a:chOff x="6381" y="3304"/>
                <a:chExt cx="2509" cy="683"/>
              </a:xfrm>
            </p:grpSpPr>
            <p:grpSp>
              <p:nvGrpSpPr>
                <p:cNvPr id="31760" name="Group 5"/>
                <p:cNvGrpSpPr>
                  <a:grpSpLocks/>
                </p:cNvGrpSpPr>
                <p:nvPr/>
              </p:nvGrpSpPr>
              <p:grpSpPr bwMode="auto">
                <a:xfrm>
                  <a:off x="6381" y="3304"/>
                  <a:ext cx="2509" cy="683"/>
                  <a:chOff x="1112" y="5128"/>
                  <a:chExt cx="2509" cy="683"/>
                </a:xfrm>
              </p:grpSpPr>
              <p:grpSp>
                <p:nvGrpSpPr>
                  <p:cNvPr id="31762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1112" y="5128"/>
                    <a:ext cx="2509" cy="683"/>
                    <a:chOff x="1112" y="5128"/>
                    <a:chExt cx="2509" cy="683"/>
                  </a:xfrm>
                </p:grpSpPr>
                <p:sp>
                  <p:nvSpPr>
                    <p:cNvPr id="31775" name="Freeform 7"/>
                    <p:cNvSpPr>
                      <a:spLocks/>
                    </p:cNvSpPr>
                    <p:nvPr/>
                  </p:nvSpPr>
                  <p:spPr bwMode="auto">
                    <a:xfrm>
                      <a:off x="1112" y="5129"/>
                      <a:ext cx="1827" cy="682"/>
                    </a:xfrm>
                    <a:custGeom>
                      <a:avLst/>
                      <a:gdLst>
                        <a:gd name="T0" fmla="*/ 274 w 1417"/>
                        <a:gd name="T1" fmla="*/ 109 h 682"/>
                        <a:gd name="T2" fmla="*/ 273 w 1417"/>
                        <a:gd name="T3" fmla="*/ 27 h 682"/>
                        <a:gd name="T4" fmla="*/ 255 w 1417"/>
                        <a:gd name="T5" fmla="*/ 0 h 682"/>
                        <a:gd name="T6" fmla="*/ 138 w 1417"/>
                        <a:gd name="T7" fmla="*/ 0 h 682"/>
                        <a:gd name="T8" fmla="*/ 0 w 1417"/>
                        <a:gd name="T9" fmla="*/ 90 h 682"/>
                        <a:gd name="T10" fmla="*/ 148 w 1417"/>
                        <a:gd name="T11" fmla="*/ 682 h 682"/>
                        <a:gd name="T12" fmla="*/ 640 w 1417"/>
                        <a:gd name="T13" fmla="*/ 682 h 682"/>
                        <a:gd name="T14" fmla="*/ 1417 w 1417"/>
                        <a:gd name="T15" fmla="*/ 682 h 68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417"/>
                        <a:gd name="T25" fmla="*/ 0 h 682"/>
                        <a:gd name="T26" fmla="*/ 1417 w 1417"/>
                        <a:gd name="T27" fmla="*/ 682 h 68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417" h="682">
                          <a:moveTo>
                            <a:pt x="274" y="109"/>
                          </a:moveTo>
                          <a:lnTo>
                            <a:pt x="273" y="27"/>
                          </a:lnTo>
                          <a:lnTo>
                            <a:pt x="255" y="0"/>
                          </a:lnTo>
                          <a:lnTo>
                            <a:pt x="138" y="0"/>
                          </a:lnTo>
                          <a:lnTo>
                            <a:pt x="0" y="90"/>
                          </a:lnTo>
                          <a:cubicBezTo>
                            <a:pt x="2" y="204"/>
                            <a:pt x="41" y="583"/>
                            <a:pt x="148" y="682"/>
                          </a:cubicBezTo>
                          <a:lnTo>
                            <a:pt x="640" y="682"/>
                          </a:lnTo>
                          <a:lnTo>
                            <a:pt x="1417" y="682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1776" name="Line 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9" y="5233"/>
                      <a:ext cx="183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1777" name="Freeform 9"/>
                    <p:cNvSpPr>
                      <a:spLocks/>
                    </p:cNvSpPr>
                    <p:nvPr/>
                  </p:nvSpPr>
                  <p:spPr bwMode="auto">
                    <a:xfrm flipH="1">
                      <a:off x="1794" y="5128"/>
                      <a:ext cx="1827" cy="682"/>
                    </a:xfrm>
                    <a:custGeom>
                      <a:avLst/>
                      <a:gdLst>
                        <a:gd name="T0" fmla="*/ 274 w 1417"/>
                        <a:gd name="T1" fmla="*/ 109 h 682"/>
                        <a:gd name="T2" fmla="*/ 273 w 1417"/>
                        <a:gd name="T3" fmla="*/ 27 h 682"/>
                        <a:gd name="T4" fmla="*/ 255 w 1417"/>
                        <a:gd name="T5" fmla="*/ 0 h 682"/>
                        <a:gd name="T6" fmla="*/ 138 w 1417"/>
                        <a:gd name="T7" fmla="*/ 0 h 682"/>
                        <a:gd name="T8" fmla="*/ 0 w 1417"/>
                        <a:gd name="T9" fmla="*/ 90 h 682"/>
                        <a:gd name="T10" fmla="*/ 148 w 1417"/>
                        <a:gd name="T11" fmla="*/ 682 h 682"/>
                        <a:gd name="T12" fmla="*/ 640 w 1417"/>
                        <a:gd name="T13" fmla="*/ 682 h 682"/>
                        <a:gd name="T14" fmla="*/ 1417 w 1417"/>
                        <a:gd name="T15" fmla="*/ 682 h 68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417"/>
                        <a:gd name="T25" fmla="*/ 0 h 682"/>
                        <a:gd name="T26" fmla="*/ 1417 w 1417"/>
                        <a:gd name="T27" fmla="*/ 682 h 68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417" h="682">
                          <a:moveTo>
                            <a:pt x="274" y="109"/>
                          </a:moveTo>
                          <a:lnTo>
                            <a:pt x="273" y="27"/>
                          </a:lnTo>
                          <a:lnTo>
                            <a:pt x="255" y="0"/>
                          </a:lnTo>
                          <a:lnTo>
                            <a:pt x="138" y="0"/>
                          </a:lnTo>
                          <a:lnTo>
                            <a:pt x="0" y="90"/>
                          </a:lnTo>
                          <a:cubicBezTo>
                            <a:pt x="2" y="204"/>
                            <a:pt x="41" y="583"/>
                            <a:pt x="148" y="682"/>
                          </a:cubicBezTo>
                          <a:lnTo>
                            <a:pt x="640" y="682"/>
                          </a:lnTo>
                          <a:lnTo>
                            <a:pt x="1417" y="682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31763" name="Group 124"/>
                  <p:cNvGrpSpPr>
                    <a:grpSpLocks/>
                  </p:cNvGrpSpPr>
                  <p:nvPr/>
                </p:nvGrpSpPr>
                <p:grpSpPr bwMode="auto">
                  <a:xfrm>
                    <a:off x="1686" y="5359"/>
                    <a:ext cx="1349" cy="324"/>
                    <a:chOff x="4124" y="6040"/>
                    <a:chExt cx="1349" cy="324"/>
                  </a:xfrm>
                </p:grpSpPr>
                <p:grpSp>
                  <p:nvGrpSpPr>
                    <p:cNvPr id="31764" name="Group 12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24" y="6068"/>
                      <a:ext cx="1349" cy="296"/>
                      <a:chOff x="1636" y="4986"/>
                      <a:chExt cx="1010" cy="244"/>
                    </a:xfrm>
                  </p:grpSpPr>
                  <p:sp>
                    <p:nvSpPr>
                      <p:cNvPr id="31773" name="Freeform 1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36" y="4986"/>
                        <a:ext cx="554" cy="243"/>
                      </a:xfrm>
                      <a:custGeom>
                        <a:avLst/>
                        <a:gdLst>
                          <a:gd name="T0" fmla="*/ 530 w 554"/>
                          <a:gd name="T1" fmla="*/ 243 h 243"/>
                          <a:gd name="T2" fmla="*/ 440 w 554"/>
                          <a:gd name="T3" fmla="*/ 243 h 243"/>
                          <a:gd name="T4" fmla="*/ 59 w 554"/>
                          <a:gd name="T5" fmla="*/ 180 h 243"/>
                          <a:gd name="T6" fmla="*/ 86 w 554"/>
                          <a:gd name="T7" fmla="*/ 0 h 243"/>
                          <a:gd name="T8" fmla="*/ 554 w 554"/>
                          <a:gd name="T9" fmla="*/ 0 h 24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54"/>
                          <a:gd name="T16" fmla="*/ 0 h 243"/>
                          <a:gd name="T17" fmla="*/ 554 w 554"/>
                          <a:gd name="T18" fmla="*/ 243 h 24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54" h="243">
                            <a:moveTo>
                              <a:pt x="530" y="243"/>
                            </a:moveTo>
                            <a:lnTo>
                              <a:pt x="440" y="243"/>
                            </a:lnTo>
                            <a:cubicBezTo>
                              <a:pt x="362" y="233"/>
                              <a:pt x="118" y="220"/>
                              <a:pt x="59" y="180"/>
                            </a:cubicBezTo>
                            <a:cubicBezTo>
                              <a:pt x="0" y="140"/>
                              <a:pt x="4" y="30"/>
                              <a:pt x="86" y="0"/>
                            </a:cubicBezTo>
                            <a:lnTo>
                              <a:pt x="554" y="0"/>
                            </a:lnTo>
                          </a:path>
                        </a:pathLst>
                      </a:custGeom>
                      <a:solidFill>
                        <a:srgbClr val="DDDDDD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31774" name="Freeform 13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092" y="4987"/>
                        <a:ext cx="554" cy="243"/>
                      </a:xfrm>
                      <a:custGeom>
                        <a:avLst/>
                        <a:gdLst>
                          <a:gd name="T0" fmla="*/ 530 w 554"/>
                          <a:gd name="T1" fmla="*/ 243 h 243"/>
                          <a:gd name="T2" fmla="*/ 440 w 554"/>
                          <a:gd name="T3" fmla="*/ 243 h 243"/>
                          <a:gd name="T4" fmla="*/ 59 w 554"/>
                          <a:gd name="T5" fmla="*/ 180 h 243"/>
                          <a:gd name="T6" fmla="*/ 86 w 554"/>
                          <a:gd name="T7" fmla="*/ 0 h 243"/>
                          <a:gd name="T8" fmla="*/ 554 w 554"/>
                          <a:gd name="T9" fmla="*/ 0 h 24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54"/>
                          <a:gd name="T16" fmla="*/ 0 h 243"/>
                          <a:gd name="T17" fmla="*/ 554 w 554"/>
                          <a:gd name="T18" fmla="*/ 243 h 24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54" h="243">
                            <a:moveTo>
                              <a:pt x="530" y="243"/>
                            </a:moveTo>
                            <a:lnTo>
                              <a:pt x="440" y="243"/>
                            </a:lnTo>
                            <a:cubicBezTo>
                              <a:pt x="362" y="233"/>
                              <a:pt x="118" y="220"/>
                              <a:pt x="59" y="180"/>
                            </a:cubicBezTo>
                            <a:cubicBezTo>
                              <a:pt x="0" y="140"/>
                              <a:pt x="4" y="30"/>
                              <a:pt x="86" y="0"/>
                            </a:cubicBezTo>
                            <a:lnTo>
                              <a:pt x="554" y="0"/>
                            </a:lnTo>
                          </a:path>
                        </a:pathLst>
                      </a:custGeom>
                      <a:solidFill>
                        <a:srgbClr val="DDDDDD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765" name="Group 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58" y="6163"/>
                      <a:ext cx="296" cy="143"/>
                      <a:chOff x="2818" y="5061"/>
                      <a:chExt cx="230" cy="143"/>
                    </a:xfrm>
                  </p:grpSpPr>
                  <p:sp>
                    <p:nvSpPr>
                      <p:cNvPr id="31771" name="Freeform 1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18" y="5061"/>
                        <a:ext cx="230" cy="143"/>
                      </a:xfrm>
                      <a:custGeom>
                        <a:avLst/>
                        <a:gdLst>
                          <a:gd name="T0" fmla="*/ 201 w 255"/>
                          <a:gd name="T1" fmla="*/ 0 h 159"/>
                          <a:gd name="T2" fmla="*/ 42 w 255"/>
                          <a:gd name="T3" fmla="*/ 0 h 159"/>
                          <a:gd name="T4" fmla="*/ 0 w 255"/>
                          <a:gd name="T5" fmla="*/ 48 h 159"/>
                          <a:gd name="T6" fmla="*/ 0 w 255"/>
                          <a:gd name="T7" fmla="*/ 159 h 159"/>
                          <a:gd name="T8" fmla="*/ 255 w 255"/>
                          <a:gd name="T9" fmla="*/ 159 h 159"/>
                          <a:gd name="T10" fmla="*/ 255 w 255"/>
                          <a:gd name="T11" fmla="*/ 48 h 159"/>
                          <a:gd name="T12" fmla="*/ 201 w 255"/>
                          <a:gd name="T13" fmla="*/ 0 h 15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255"/>
                          <a:gd name="T22" fmla="*/ 0 h 159"/>
                          <a:gd name="T23" fmla="*/ 255 w 255"/>
                          <a:gd name="T24" fmla="*/ 159 h 15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255" h="159">
                            <a:moveTo>
                              <a:pt x="201" y="0"/>
                            </a:moveTo>
                            <a:lnTo>
                              <a:pt x="42" y="0"/>
                            </a:lnTo>
                            <a:lnTo>
                              <a:pt x="0" y="48"/>
                            </a:lnTo>
                            <a:lnTo>
                              <a:pt x="0" y="159"/>
                            </a:lnTo>
                            <a:lnTo>
                              <a:pt x="255" y="159"/>
                            </a:lnTo>
                            <a:lnTo>
                              <a:pt x="255" y="48"/>
                            </a:lnTo>
                            <a:lnTo>
                              <a:pt x="201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31772" name="Freeform 1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75" y="5092"/>
                        <a:ext cx="115" cy="72"/>
                      </a:xfrm>
                      <a:custGeom>
                        <a:avLst/>
                        <a:gdLst>
                          <a:gd name="T0" fmla="*/ 201 w 255"/>
                          <a:gd name="T1" fmla="*/ 0 h 159"/>
                          <a:gd name="T2" fmla="*/ 42 w 255"/>
                          <a:gd name="T3" fmla="*/ 0 h 159"/>
                          <a:gd name="T4" fmla="*/ 0 w 255"/>
                          <a:gd name="T5" fmla="*/ 48 h 159"/>
                          <a:gd name="T6" fmla="*/ 0 w 255"/>
                          <a:gd name="T7" fmla="*/ 159 h 159"/>
                          <a:gd name="T8" fmla="*/ 255 w 255"/>
                          <a:gd name="T9" fmla="*/ 159 h 159"/>
                          <a:gd name="T10" fmla="*/ 255 w 255"/>
                          <a:gd name="T11" fmla="*/ 48 h 159"/>
                          <a:gd name="T12" fmla="*/ 201 w 255"/>
                          <a:gd name="T13" fmla="*/ 0 h 15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255"/>
                          <a:gd name="T22" fmla="*/ 0 h 159"/>
                          <a:gd name="T23" fmla="*/ 255 w 255"/>
                          <a:gd name="T24" fmla="*/ 159 h 15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255" h="159">
                            <a:moveTo>
                              <a:pt x="201" y="0"/>
                            </a:moveTo>
                            <a:lnTo>
                              <a:pt x="42" y="0"/>
                            </a:lnTo>
                            <a:lnTo>
                              <a:pt x="0" y="48"/>
                            </a:lnTo>
                            <a:lnTo>
                              <a:pt x="0" y="159"/>
                            </a:lnTo>
                            <a:lnTo>
                              <a:pt x="255" y="159"/>
                            </a:lnTo>
                            <a:lnTo>
                              <a:pt x="255" y="48"/>
                            </a:lnTo>
                            <a:lnTo>
                              <a:pt x="201" y="0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31766" name="Group 17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69" y="6121"/>
                      <a:ext cx="187" cy="180"/>
                      <a:chOff x="1521" y="5044"/>
                      <a:chExt cx="180" cy="180"/>
                    </a:xfrm>
                  </p:grpSpPr>
                  <p:sp>
                    <p:nvSpPr>
                      <p:cNvPr id="31769" name="Oval 1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21" y="5044"/>
                        <a:ext cx="180" cy="1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31770" name="Oval 19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54" y="5077"/>
                        <a:ext cx="115" cy="115"/>
                      </a:xfrm>
                      <a:prstGeom prst="ellipse">
                        <a:avLst/>
                      </a:prstGeom>
                      <a:solidFill>
                        <a:srgbClr val="808080"/>
                      </a:solidFill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31767" name="Oval 2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97" y="6040"/>
                      <a:ext cx="18" cy="1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1768" name="Rectangle 2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30" y="6151"/>
                      <a:ext cx="111" cy="86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</p:grpSp>
            <p:sp>
              <p:nvSpPr>
                <p:cNvPr id="31761" name="Oval 22"/>
                <p:cNvSpPr>
                  <a:spLocks noChangeArrowheads="1"/>
                </p:cNvSpPr>
                <p:nvPr/>
              </p:nvSpPr>
              <p:spPr bwMode="auto">
                <a:xfrm>
                  <a:off x="8511" y="3754"/>
                  <a:ext cx="180" cy="180"/>
                </a:xfrm>
                <a:prstGeom prst="ellipse">
                  <a:avLst/>
                </a:prstGeom>
                <a:solidFill>
                  <a:srgbClr val="EAEAEA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31756" name="Group 42"/>
              <p:cNvGrpSpPr>
                <a:grpSpLocks/>
              </p:cNvGrpSpPr>
              <p:nvPr/>
            </p:nvGrpSpPr>
            <p:grpSpPr bwMode="auto">
              <a:xfrm>
                <a:off x="6019800" y="1676402"/>
                <a:ext cx="1916189" cy="1294436"/>
                <a:chOff x="6921" y="2344"/>
                <a:chExt cx="1806" cy="1220"/>
              </a:xfrm>
            </p:grpSpPr>
            <p:pic>
              <p:nvPicPr>
                <p:cNvPr id="31757" name="Picture 43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21" y="2344"/>
                  <a:ext cx="835" cy="8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58" name="Picture 44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30000" contrast="-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01" y="2479"/>
                  <a:ext cx="835" cy="8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31759" name="Picture 45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7877" y="2682"/>
                  <a:ext cx="850" cy="8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sp>
          <p:nvSpPr>
            <p:cNvPr id="149" name="Freeform 148"/>
            <p:cNvSpPr/>
            <p:nvPr/>
          </p:nvSpPr>
          <p:spPr>
            <a:xfrm>
              <a:off x="4876800" y="3105433"/>
              <a:ext cx="1657350" cy="466694"/>
            </a:xfrm>
            <a:custGeom>
              <a:avLst/>
              <a:gdLst>
                <a:gd name="connsiteX0" fmla="*/ 0 w 1657350"/>
                <a:gd name="connsiteY0" fmla="*/ 0 h 466725"/>
                <a:gd name="connsiteX1" fmla="*/ 819150 w 1657350"/>
                <a:gd name="connsiteY1" fmla="*/ 171450 h 466725"/>
                <a:gd name="connsiteX2" fmla="*/ 1323975 w 1657350"/>
                <a:gd name="connsiteY2" fmla="*/ 333375 h 466725"/>
                <a:gd name="connsiteX3" fmla="*/ 1657350 w 1657350"/>
                <a:gd name="connsiteY3" fmla="*/ 466725 h 46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57350" h="466725">
                  <a:moveTo>
                    <a:pt x="0" y="0"/>
                  </a:moveTo>
                  <a:cubicBezTo>
                    <a:pt x="299244" y="57944"/>
                    <a:pt x="598488" y="115888"/>
                    <a:pt x="819150" y="171450"/>
                  </a:cubicBezTo>
                  <a:cubicBezTo>
                    <a:pt x="1039812" y="227012"/>
                    <a:pt x="1184275" y="284163"/>
                    <a:pt x="1323975" y="333375"/>
                  </a:cubicBezTo>
                  <a:cubicBezTo>
                    <a:pt x="1463675" y="382588"/>
                    <a:pt x="1560512" y="424656"/>
                    <a:pt x="1657350" y="46672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Dot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31754" name="TextBox 149"/>
            <p:cNvSpPr txBox="1">
              <a:spLocks noChangeArrowheads="1"/>
            </p:cNvSpPr>
            <p:nvPr/>
          </p:nvSpPr>
          <p:spPr bwMode="auto">
            <a:xfrm>
              <a:off x="4495800" y="3143250"/>
              <a:ext cx="838200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400" i="1">
                  <a:latin typeface="Times New Roman" pitchFamily="18" charset="0"/>
                  <a:cs typeface="Times New Roman" pitchFamily="18" charset="0"/>
                </a:rPr>
                <a:t>“fly-in”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dev\Research\Barrier\Trunk\ASSETS07\Paper\touchpa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52488"/>
            <a:ext cx="4325938" cy="554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2124075" y="5343525"/>
            <a:ext cx="1143000" cy="838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2124075" y="3705225"/>
            <a:ext cx="5791200" cy="2482850"/>
          </a:xfrm>
          <a:custGeom>
            <a:avLst/>
            <a:gdLst>
              <a:gd name="connsiteX0" fmla="*/ 0 w 5791200"/>
              <a:gd name="connsiteY0" fmla="*/ 1628775 h 2466975"/>
              <a:gd name="connsiteX1" fmla="*/ 3086100 w 5791200"/>
              <a:gd name="connsiteY1" fmla="*/ 9525 h 2466975"/>
              <a:gd name="connsiteX2" fmla="*/ 5791200 w 5791200"/>
              <a:gd name="connsiteY2" fmla="*/ 0 h 2466975"/>
              <a:gd name="connsiteX3" fmla="*/ 1152525 w 5791200"/>
              <a:gd name="connsiteY3" fmla="*/ 2466975 h 2466975"/>
              <a:gd name="connsiteX0" fmla="*/ 0 w 5791200"/>
              <a:gd name="connsiteY0" fmla="*/ 1628775 h 2466975"/>
              <a:gd name="connsiteX1" fmla="*/ 3086100 w 5791200"/>
              <a:gd name="connsiteY1" fmla="*/ 9525 h 2466975"/>
              <a:gd name="connsiteX2" fmla="*/ 5791200 w 5791200"/>
              <a:gd name="connsiteY2" fmla="*/ 0 h 2466975"/>
              <a:gd name="connsiteX3" fmla="*/ 5781675 w 5791200"/>
              <a:gd name="connsiteY3" fmla="*/ 1971675 h 2466975"/>
              <a:gd name="connsiteX4" fmla="*/ 1152525 w 5791200"/>
              <a:gd name="connsiteY4" fmla="*/ 2466975 h 2466975"/>
              <a:gd name="connsiteX0" fmla="*/ 0 w 5791200"/>
              <a:gd name="connsiteY0" fmla="*/ 1628775 h 2466975"/>
              <a:gd name="connsiteX1" fmla="*/ 3086100 w 5791200"/>
              <a:gd name="connsiteY1" fmla="*/ 9525 h 2466975"/>
              <a:gd name="connsiteX2" fmla="*/ 5791200 w 5791200"/>
              <a:gd name="connsiteY2" fmla="*/ 0 h 2466975"/>
              <a:gd name="connsiteX3" fmla="*/ 5781675 w 5791200"/>
              <a:gd name="connsiteY3" fmla="*/ 1971675 h 2466975"/>
              <a:gd name="connsiteX4" fmla="*/ 1724025 w 5791200"/>
              <a:gd name="connsiteY4" fmla="*/ 2409825 h 2466975"/>
              <a:gd name="connsiteX5" fmla="*/ 1152525 w 5791200"/>
              <a:gd name="connsiteY5" fmla="*/ 2466975 h 2466975"/>
              <a:gd name="connsiteX0" fmla="*/ 0 w 5791200"/>
              <a:gd name="connsiteY0" fmla="*/ 1628775 h 2409825"/>
              <a:gd name="connsiteX1" fmla="*/ 3086100 w 5791200"/>
              <a:gd name="connsiteY1" fmla="*/ 9525 h 2409825"/>
              <a:gd name="connsiteX2" fmla="*/ 5791200 w 5791200"/>
              <a:gd name="connsiteY2" fmla="*/ 0 h 2409825"/>
              <a:gd name="connsiteX3" fmla="*/ 5781675 w 5791200"/>
              <a:gd name="connsiteY3" fmla="*/ 1971675 h 2409825"/>
              <a:gd name="connsiteX4" fmla="*/ 1724025 w 5791200"/>
              <a:gd name="connsiteY4" fmla="*/ 2409825 h 2409825"/>
              <a:gd name="connsiteX5" fmla="*/ 1152525 w 5791200"/>
              <a:gd name="connsiteY5" fmla="*/ 1628775 h 2409825"/>
              <a:gd name="connsiteX0" fmla="*/ 0 w 5791200"/>
              <a:gd name="connsiteY0" fmla="*/ 1628775 h 2409825"/>
              <a:gd name="connsiteX1" fmla="*/ 3086100 w 5791200"/>
              <a:gd name="connsiteY1" fmla="*/ 9525 h 2409825"/>
              <a:gd name="connsiteX2" fmla="*/ 5791200 w 5791200"/>
              <a:gd name="connsiteY2" fmla="*/ 0 h 2409825"/>
              <a:gd name="connsiteX3" fmla="*/ 5781675 w 5791200"/>
              <a:gd name="connsiteY3" fmla="*/ 1971675 h 2409825"/>
              <a:gd name="connsiteX4" fmla="*/ 1114425 w 5791200"/>
              <a:gd name="connsiteY4" fmla="*/ 2409825 h 2409825"/>
              <a:gd name="connsiteX5" fmla="*/ 1152525 w 5791200"/>
              <a:gd name="connsiteY5" fmla="*/ 1628775 h 2409825"/>
              <a:gd name="connsiteX0" fmla="*/ 0 w 5791200"/>
              <a:gd name="connsiteY0" fmla="*/ 1628775 h 2483513"/>
              <a:gd name="connsiteX1" fmla="*/ 3086100 w 5791200"/>
              <a:gd name="connsiteY1" fmla="*/ 9525 h 2483513"/>
              <a:gd name="connsiteX2" fmla="*/ 5791200 w 5791200"/>
              <a:gd name="connsiteY2" fmla="*/ 0 h 2483513"/>
              <a:gd name="connsiteX3" fmla="*/ 5781675 w 5791200"/>
              <a:gd name="connsiteY3" fmla="*/ 1971675 h 2483513"/>
              <a:gd name="connsiteX4" fmla="*/ 1154618 w 5791200"/>
              <a:gd name="connsiteY4" fmla="*/ 2483513 h 2483513"/>
              <a:gd name="connsiteX5" fmla="*/ 1152525 w 5791200"/>
              <a:gd name="connsiteY5" fmla="*/ 1628775 h 2483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91200" h="2483513">
                <a:moveTo>
                  <a:pt x="0" y="1628775"/>
                </a:moveTo>
                <a:lnTo>
                  <a:pt x="3086100" y="9525"/>
                </a:lnTo>
                <a:lnTo>
                  <a:pt x="5791200" y="0"/>
                </a:lnTo>
                <a:lnTo>
                  <a:pt x="5781675" y="1971675"/>
                </a:lnTo>
                <a:lnTo>
                  <a:pt x="1154618" y="2483513"/>
                </a:lnTo>
                <a:cubicBezTo>
                  <a:pt x="1153920" y="2198600"/>
                  <a:pt x="1153223" y="1913688"/>
                  <a:pt x="1152525" y="1628775"/>
                </a:cubicBezTo>
              </a:path>
            </a:pathLst>
          </a:custGeom>
          <a:solidFill>
            <a:schemeClr val="accent1">
              <a:alpha val="20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2773" name="Picture 2" descr="C:\dev\Research\Barrier\Trunk\ASSETS07\Paper\touchpa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6" t="81480" r="37411" b="3703"/>
          <a:stretch>
            <a:fillRect/>
          </a:stretch>
        </p:blipFill>
        <p:spPr bwMode="auto">
          <a:xfrm>
            <a:off x="5203825" y="3706813"/>
            <a:ext cx="2724150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15"/>
          <p:cNvSpPr txBox="1">
            <a:spLocks noChangeArrowheads="1"/>
          </p:cNvSpPr>
          <p:nvPr/>
        </p:nvSpPr>
        <p:spPr bwMode="auto">
          <a:xfrm>
            <a:off x="0" y="0"/>
            <a:ext cx="91440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Edge Provides Tactile Feedback</a:t>
            </a:r>
          </a:p>
        </p:txBody>
      </p:sp>
      <p:sp>
        <p:nvSpPr>
          <p:cNvPr id="32775" name="TextBox 6"/>
          <p:cNvSpPr txBox="1">
            <a:spLocks noChangeArrowheads="1"/>
          </p:cNvSpPr>
          <p:nvPr/>
        </p:nvSpPr>
        <p:spPr bwMode="auto">
          <a:xfrm>
            <a:off x="5116513" y="2187575"/>
            <a:ext cx="3276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/>
              <a:t>Touchpad’s often utilize edge to shortcut access to functions such as scroll, maximize,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Physical Edges</a:t>
            </a:r>
          </a:p>
        </p:txBody>
      </p:sp>
      <p:pic>
        <p:nvPicPr>
          <p:cNvPr id="3379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r="9624" b="25685"/>
          <a:stretch>
            <a:fillRect/>
          </a:stretch>
        </p:blipFill>
        <p:spPr bwMode="auto">
          <a:xfrm>
            <a:off x="914400" y="949325"/>
            <a:ext cx="73152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3"/>
          <a:stretch>
            <a:fillRect/>
          </a:stretch>
        </p:blipFill>
        <p:spPr bwMode="auto">
          <a:xfrm>
            <a:off x="6705600" y="3581400"/>
            <a:ext cx="20574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52400" y="6019800"/>
            <a:ext cx="5791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Wobbrock, J., Myers, B. A., and Kembel, J. A. </a:t>
            </a:r>
            <a:r>
              <a:rPr lang="en-US" i="1">
                <a:latin typeface="Calibri" pitchFamily="34" charset="0"/>
              </a:rPr>
              <a:t>UIST ’03</a:t>
            </a:r>
            <a:endParaRPr lang="en-US">
              <a:latin typeface="Calibri" pitchFamily="34" charset="0"/>
            </a:endParaRPr>
          </a:p>
          <a:p>
            <a:r>
              <a:rPr lang="en-US">
                <a:latin typeface="Calibri" pitchFamily="34" charset="0"/>
              </a:rPr>
              <a:t>Wobbrock, J. </a:t>
            </a:r>
            <a:r>
              <a:rPr lang="en-US" i="1">
                <a:latin typeface="Calibri" pitchFamily="34" charset="0"/>
              </a:rPr>
              <a:t>CHI ‘03 Extended Abstracts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79"/>
          <p:cNvGrpSpPr>
            <a:grpSpLocks/>
          </p:cNvGrpSpPr>
          <p:nvPr/>
        </p:nvGrpSpPr>
        <p:grpSpPr bwMode="auto">
          <a:xfrm>
            <a:off x="609600" y="2438400"/>
            <a:ext cx="2466975" cy="2020888"/>
            <a:chOff x="3124200" y="2322466"/>
            <a:chExt cx="2466854" cy="2020934"/>
          </a:xfrm>
        </p:grpSpPr>
        <p:grpSp>
          <p:nvGrpSpPr>
            <p:cNvPr id="6201" name="Group 1"/>
            <p:cNvGrpSpPr>
              <a:grpSpLocks/>
            </p:cNvGrpSpPr>
            <p:nvPr/>
          </p:nvGrpSpPr>
          <p:grpSpPr bwMode="auto">
            <a:xfrm>
              <a:off x="3124200" y="2813420"/>
              <a:ext cx="2466854" cy="1529980"/>
              <a:chOff x="3324346" y="983077"/>
              <a:chExt cx="2466854" cy="1529980"/>
            </a:xfrm>
          </p:grpSpPr>
          <p:grpSp>
            <p:nvGrpSpPr>
              <p:cNvPr id="6204" name="Group 23"/>
              <p:cNvGrpSpPr>
                <a:grpSpLocks/>
              </p:cNvGrpSpPr>
              <p:nvPr/>
            </p:nvGrpSpPr>
            <p:grpSpPr bwMode="auto">
              <a:xfrm>
                <a:off x="3324346" y="1788385"/>
                <a:ext cx="2466854" cy="724672"/>
                <a:chOff x="6381" y="3304"/>
                <a:chExt cx="2509" cy="683"/>
              </a:xfrm>
            </p:grpSpPr>
            <p:grpSp>
              <p:nvGrpSpPr>
                <p:cNvPr id="6209" name="Group 24"/>
                <p:cNvGrpSpPr>
                  <a:grpSpLocks/>
                </p:cNvGrpSpPr>
                <p:nvPr/>
              </p:nvGrpSpPr>
              <p:grpSpPr bwMode="auto">
                <a:xfrm>
                  <a:off x="6381" y="3304"/>
                  <a:ext cx="2509" cy="683"/>
                  <a:chOff x="1112" y="5128"/>
                  <a:chExt cx="2509" cy="683"/>
                </a:xfrm>
              </p:grpSpPr>
              <p:grpSp>
                <p:nvGrpSpPr>
                  <p:cNvPr id="6211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112" y="5128"/>
                    <a:ext cx="2509" cy="683"/>
                    <a:chOff x="1112" y="5128"/>
                    <a:chExt cx="2509" cy="683"/>
                  </a:xfrm>
                </p:grpSpPr>
                <p:sp>
                  <p:nvSpPr>
                    <p:cNvPr id="6224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1112" y="5129"/>
                      <a:ext cx="1827" cy="682"/>
                    </a:xfrm>
                    <a:custGeom>
                      <a:avLst/>
                      <a:gdLst>
                        <a:gd name="T0" fmla="*/ 274 w 1417"/>
                        <a:gd name="T1" fmla="*/ 109 h 682"/>
                        <a:gd name="T2" fmla="*/ 273 w 1417"/>
                        <a:gd name="T3" fmla="*/ 27 h 682"/>
                        <a:gd name="T4" fmla="*/ 255 w 1417"/>
                        <a:gd name="T5" fmla="*/ 0 h 682"/>
                        <a:gd name="T6" fmla="*/ 138 w 1417"/>
                        <a:gd name="T7" fmla="*/ 0 h 682"/>
                        <a:gd name="T8" fmla="*/ 0 w 1417"/>
                        <a:gd name="T9" fmla="*/ 90 h 682"/>
                        <a:gd name="T10" fmla="*/ 148 w 1417"/>
                        <a:gd name="T11" fmla="*/ 682 h 682"/>
                        <a:gd name="T12" fmla="*/ 640 w 1417"/>
                        <a:gd name="T13" fmla="*/ 682 h 682"/>
                        <a:gd name="T14" fmla="*/ 1417 w 1417"/>
                        <a:gd name="T15" fmla="*/ 682 h 68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417"/>
                        <a:gd name="T25" fmla="*/ 0 h 682"/>
                        <a:gd name="T26" fmla="*/ 1417 w 1417"/>
                        <a:gd name="T27" fmla="*/ 682 h 68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417" h="682">
                          <a:moveTo>
                            <a:pt x="274" y="109"/>
                          </a:moveTo>
                          <a:lnTo>
                            <a:pt x="273" y="27"/>
                          </a:lnTo>
                          <a:lnTo>
                            <a:pt x="255" y="0"/>
                          </a:lnTo>
                          <a:lnTo>
                            <a:pt x="138" y="0"/>
                          </a:lnTo>
                          <a:lnTo>
                            <a:pt x="0" y="90"/>
                          </a:lnTo>
                          <a:cubicBezTo>
                            <a:pt x="2" y="204"/>
                            <a:pt x="41" y="583"/>
                            <a:pt x="148" y="682"/>
                          </a:cubicBezTo>
                          <a:lnTo>
                            <a:pt x="640" y="682"/>
                          </a:lnTo>
                          <a:lnTo>
                            <a:pt x="1417" y="682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225" name="Line 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449" y="5233"/>
                      <a:ext cx="183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226" name="Freeform 28"/>
                    <p:cNvSpPr>
                      <a:spLocks/>
                    </p:cNvSpPr>
                    <p:nvPr/>
                  </p:nvSpPr>
                  <p:spPr bwMode="auto">
                    <a:xfrm flipH="1">
                      <a:off x="1794" y="5128"/>
                      <a:ext cx="1827" cy="682"/>
                    </a:xfrm>
                    <a:custGeom>
                      <a:avLst/>
                      <a:gdLst>
                        <a:gd name="T0" fmla="*/ 274 w 1417"/>
                        <a:gd name="T1" fmla="*/ 109 h 682"/>
                        <a:gd name="T2" fmla="*/ 273 w 1417"/>
                        <a:gd name="T3" fmla="*/ 27 h 682"/>
                        <a:gd name="T4" fmla="*/ 255 w 1417"/>
                        <a:gd name="T5" fmla="*/ 0 h 682"/>
                        <a:gd name="T6" fmla="*/ 138 w 1417"/>
                        <a:gd name="T7" fmla="*/ 0 h 682"/>
                        <a:gd name="T8" fmla="*/ 0 w 1417"/>
                        <a:gd name="T9" fmla="*/ 90 h 682"/>
                        <a:gd name="T10" fmla="*/ 148 w 1417"/>
                        <a:gd name="T11" fmla="*/ 682 h 682"/>
                        <a:gd name="T12" fmla="*/ 640 w 1417"/>
                        <a:gd name="T13" fmla="*/ 682 h 682"/>
                        <a:gd name="T14" fmla="*/ 1417 w 1417"/>
                        <a:gd name="T15" fmla="*/ 682 h 682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1417"/>
                        <a:gd name="T25" fmla="*/ 0 h 682"/>
                        <a:gd name="T26" fmla="*/ 1417 w 1417"/>
                        <a:gd name="T27" fmla="*/ 682 h 682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1417" h="682">
                          <a:moveTo>
                            <a:pt x="274" y="109"/>
                          </a:moveTo>
                          <a:lnTo>
                            <a:pt x="273" y="27"/>
                          </a:lnTo>
                          <a:lnTo>
                            <a:pt x="255" y="0"/>
                          </a:lnTo>
                          <a:lnTo>
                            <a:pt x="138" y="0"/>
                          </a:lnTo>
                          <a:lnTo>
                            <a:pt x="0" y="90"/>
                          </a:lnTo>
                          <a:cubicBezTo>
                            <a:pt x="2" y="204"/>
                            <a:pt x="41" y="583"/>
                            <a:pt x="148" y="682"/>
                          </a:cubicBezTo>
                          <a:lnTo>
                            <a:pt x="640" y="682"/>
                          </a:lnTo>
                          <a:lnTo>
                            <a:pt x="1417" y="682"/>
                          </a:lnTo>
                        </a:path>
                      </a:pathLst>
                    </a:custGeom>
                    <a:noFill/>
                    <a:ln w="19050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  <p:grpSp>
                <p:nvGrpSpPr>
                  <p:cNvPr id="6212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1686" y="5359"/>
                    <a:ext cx="1349" cy="324"/>
                    <a:chOff x="4124" y="6040"/>
                    <a:chExt cx="1349" cy="324"/>
                  </a:xfrm>
                </p:grpSpPr>
                <p:grpSp>
                  <p:nvGrpSpPr>
                    <p:cNvPr id="6213" name="Group 3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124" y="6068"/>
                      <a:ext cx="1349" cy="296"/>
                      <a:chOff x="1636" y="4986"/>
                      <a:chExt cx="1010" cy="244"/>
                    </a:xfrm>
                  </p:grpSpPr>
                  <p:sp>
                    <p:nvSpPr>
                      <p:cNvPr id="6222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36" y="4986"/>
                        <a:ext cx="554" cy="243"/>
                      </a:xfrm>
                      <a:custGeom>
                        <a:avLst/>
                        <a:gdLst>
                          <a:gd name="T0" fmla="*/ 530 w 554"/>
                          <a:gd name="T1" fmla="*/ 243 h 243"/>
                          <a:gd name="T2" fmla="*/ 440 w 554"/>
                          <a:gd name="T3" fmla="*/ 243 h 243"/>
                          <a:gd name="T4" fmla="*/ 59 w 554"/>
                          <a:gd name="T5" fmla="*/ 180 h 243"/>
                          <a:gd name="T6" fmla="*/ 86 w 554"/>
                          <a:gd name="T7" fmla="*/ 0 h 243"/>
                          <a:gd name="T8" fmla="*/ 554 w 554"/>
                          <a:gd name="T9" fmla="*/ 0 h 24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54"/>
                          <a:gd name="T16" fmla="*/ 0 h 243"/>
                          <a:gd name="T17" fmla="*/ 554 w 554"/>
                          <a:gd name="T18" fmla="*/ 243 h 24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54" h="243">
                            <a:moveTo>
                              <a:pt x="530" y="243"/>
                            </a:moveTo>
                            <a:lnTo>
                              <a:pt x="440" y="243"/>
                            </a:lnTo>
                            <a:cubicBezTo>
                              <a:pt x="362" y="233"/>
                              <a:pt x="118" y="220"/>
                              <a:pt x="59" y="180"/>
                            </a:cubicBezTo>
                            <a:cubicBezTo>
                              <a:pt x="0" y="140"/>
                              <a:pt x="4" y="30"/>
                              <a:pt x="86" y="0"/>
                            </a:cubicBezTo>
                            <a:lnTo>
                              <a:pt x="554" y="0"/>
                            </a:lnTo>
                          </a:path>
                        </a:pathLst>
                      </a:custGeom>
                      <a:solidFill>
                        <a:srgbClr val="DDDDDD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6223" name="Freeform 32"/>
                      <p:cNvSpPr>
                        <a:spLocks/>
                      </p:cNvSpPr>
                      <p:nvPr/>
                    </p:nvSpPr>
                    <p:spPr bwMode="auto">
                      <a:xfrm flipH="1">
                        <a:off x="2092" y="4987"/>
                        <a:ext cx="554" cy="243"/>
                      </a:xfrm>
                      <a:custGeom>
                        <a:avLst/>
                        <a:gdLst>
                          <a:gd name="T0" fmla="*/ 530 w 554"/>
                          <a:gd name="T1" fmla="*/ 243 h 243"/>
                          <a:gd name="T2" fmla="*/ 440 w 554"/>
                          <a:gd name="T3" fmla="*/ 243 h 243"/>
                          <a:gd name="T4" fmla="*/ 59 w 554"/>
                          <a:gd name="T5" fmla="*/ 180 h 243"/>
                          <a:gd name="T6" fmla="*/ 86 w 554"/>
                          <a:gd name="T7" fmla="*/ 0 h 243"/>
                          <a:gd name="T8" fmla="*/ 554 w 554"/>
                          <a:gd name="T9" fmla="*/ 0 h 24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554"/>
                          <a:gd name="T16" fmla="*/ 0 h 243"/>
                          <a:gd name="T17" fmla="*/ 554 w 554"/>
                          <a:gd name="T18" fmla="*/ 243 h 24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554" h="243">
                            <a:moveTo>
                              <a:pt x="530" y="243"/>
                            </a:moveTo>
                            <a:lnTo>
                              <a:pt x="440" y="243"/>
                            </a:lnTo>
                            <a:cubicBezTo>
                              <a:pt x="362" y="233"/>
                              <a:pt x="118" y="220"/>
                              <a:pt x="59" y="180"/>
                            </a:cubicBezTo>
                            <a:cubicBezTo>
                              <a:pt x="0" y="140"/>
                              <a:pt x="4" y="30"/>
                              <a:pt x="86" y="0"/>
                            </a:cubicBezTo>
                            <a:lnTo>
                              <a:pt x="554" y="0"/>
                            </a:lnTo>
                          </a:path>
                        </a:pathLst>
                      </a:custGeom>
                      <a:solidFill>
                        <a:srgbClr val="DDDDDD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6214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58" y="6163"/>
                      <a:ext cx="296" cy="143"/>
                      <a:chOff x="2818" y="5061"/>
                      <a:chExt cx="230" cy="143"/>
                    </a:xfrm>
                  </p:grpSpPr>
                  <p:sp>
                    <p:nvSpPr>
                      <p:cNvPr id="6220" name="Freeform 34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18" y="5061"/>
                        <a:ext cx="230" cy="143"/>
                      </a:xfrm>
                      <a:custGeom>
                        <a:avLst/>
                        <a:gdLst>
                          <a:gd name="T0" fmla="*/ 201 w 255"/>
                          <a:gd name="T1" fmla="*/ 0 h 159"/>
                          <a:gd name="T2" fmla="*/ 42 w 255"/>
                          <a:gd name="T3" fmla="*/ 0 h 159"/>
                          <a:gd name="T4" fmla="*/ 0 w 255"/>
                          <a:gd name="T5" fmla="*/ 48 h 159"/>
                          <a:gd name="T6" fmla="*/ 0 w 255"/>
                          <a:gd name="T7" fmla="*/ 159 h 159"/>
                          <a:gd name="T8" fmla="*/ 255 w 255"/>
                          <a:gd name="T9" fmla="*/ 159 h 159"/>
                          <a:gd name="T10" fmla="*/ 255 w 255"/>
                          <a:gd name="T11" fmla="*/ 48 h 159"/>
                          <a:gd name="T12" fmla="*/ 201 w 255"/>
                          <a:gd name="T13" fmla="*/ 0 h 15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255"/>
                          <a:gd name="T22" fmla="*/ 0 h 159"/>
                          <a:gd name="T23" fmla="*/ 255 w 255"/>
                          <a:gd name="T24" fmla="*/ 159 h 15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255" h="159">
                            <a:moveTo>
                              <a:pt x="201" y="0"/>
                            </a:moveTo>
                            <a:lnTo>
                              <a:pt x="42" y="0"/>
                            </a:lnTo>
                            <a:lnTo>
                              <a:pt x="0" y="48"/>
                            </a:lnTo>
                            <a:lnTo>
                              <a:pt x="0" y="159"/>
                            </a:lnTo>
                            <a:lnTo>
                              <a:pt x="255" y="159"/>
                            </a:lnTo>
                            <a:lnTo>
                              <a:pt x="255" y="48"/>
                            </a:lnTo>
                            <a:lnTo>
                              <a:pt x="201" y="0"/>
                            </a:lnTo>
                            <a:close/>
                          </a:path>
                        </a:pathLst>
                      </a:custGeom>
                      <a:noFill/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6221" name="Freeform 3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2875" y="5092"/>
                        <a:ext cx="115" cy="72"/>
                      </a:xfrm>
                      <a:custGeom>
                        <a:avLst/>
                        <a:gdLst>
                          <a:gd name="T0" fmla="*/ 201 w 255"/>
                          <a:gd name="T1" fmla="*/ 0 h 159"/>
                          <a:gd name="T2" fmla="*/ 42 w 255"/>
                          <a:gd name="T3" fmla="*/ 0 h 159"/>
                          <a:gd name="T4" fmla="*/ 0 w 255"/>
                          <a:gd name="T5" fmla="*/ 48 h 159"/>
                          <a:gd name="T6" fmla="*/ 0 w 255"/>
                          <a:gd name="T7" fmla="*/ 159 h 159"/>
                          <a:gd name="T8" fmla="*/ 255 w 255"/>
                          <a:gd name="T9" fmla="*/ 159 h 159"/>
                          <a:gd name="T10" fmla="*/ 255 w 255"/>
                          <a:gd name="T11" fmla="*/ 48 h 159"/>
                          <a:gd name="T12" fmla="*/ 201 w 255"/>
                          <a:gd name="T13" fmla="*/ 0 h 159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255"/>
                          <a:gd name="T22" fmla="*/ 0 h 159"/>
                          <a:gd name="T23" fmla="*/ 255 w 255"/>
                          <a:gd name="T24" fmla="*/ 159 h 159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255" h="159">
                            <a:moveTo>
                              <a:pt x="201" y="0"/>
                            </a:moveTo>
                            <a:lnTo>
                              <a:pt x="42" y="0"/>
                            </a:lnTo>
                            <a:lnTo>
                              <a:pt x="0" y="48"/>
                            </a:lnTo>
                            <a:lnTo>
                              <a:pt x="0" y="159"/>
                            </a:lnTo>
                            <a:lnTo>
                              <a:pt x="255" y="159"/>
                            </a:lnTo>
                            <a:lnTo>
                              <a:pt x="255" y="48"/>
                            </a:lnTo>
                            <a:lnTo>
                              <a:pt x="201" y="0"/>
                            </a:lnTo>
                            <a:close/>
                          </a:path>
                        </a:pathLst>
                      </a:custGeom>
                      <a:solidFill>
                        <a:srgbClr val="969696"/>
                      </a:solidFill>
                      <a:ln w="952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grpSp>
                  <p:nvGrpSpPr>
                    <p:cNvPr id="6215" name="Group 36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69" y="6121"/>
                      <a:ext cx="187" cy="180"/>
                      <a:chOff x="1521" y="5044"/>
                      <a:chExt cx="180" cy="180"/>
                    </a:xfrm>
                  </p:grpSpPr>
                  <p:sp>
                    <p:nvSpPr>
                      <p:cNvPr id="6218" name="Oval 37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21" y="5044"/>
                        <a:ext cx="180" cy="180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  <p:sp>
                    <p:nvSpPr>
                      <p:cNvPr id="6219" name="Oval 38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1554" y="5077"/>
                        <a:ext cx="115" cy="115"/>
                      </a:xfrm>
                      <a:prstGeom prst="ellipse">
                        <a:avLst/>
                      </a:prstGeom>
                      <a:solidFill>
                        <a:srgbClr val="808080"/>
                      </a:solidFill>
                      <a:ln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>
                          <a:latin typeface="Calibri" pitchFamily="34" charset="0"/>
                        </a:endParaRPr>
                      </a:p>
                    </p:txBody>
                  </p:sp>
                </p:grpSp>
                <p:sp>
                  <p:nvSpPr>
                    <p:cNvPr id="6216" name="Oval 3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397" y="6040"/>
                      <a:ext cx="18" cy="1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217" name="Rectangle 4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5130" y="6151"/>
                      <a:ext cx="111" cy="86"/>
                    </a:xfrm>
                    <a:prstGeom prst="rect">
                      <a:avLst/>
                    </a:prstGeom>
                    <a:solidFill>
                      <a:srgbClr val="000000"/>
                    </a:solidFill>
                    <a:ln w="9525" algn="ctr">
                      <a:solidFill>
                        <a:srgbClr val="000000"/>
                      </a:solidFill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</p:grpSp>
            </p:grpSp>
            <p:sp>
              <p:nvSpPr>
                <p:cNvPr id="6210" name="Oval 41"/>
                <p:cNvSpPr>
                  <a:spLocks noChangeArrowheads="1"/>
                </p:cNvSpPr>
                <p:nvPr/>
              </p:nvSpPr>
              <p:spPr bwMode="auto">
                <a:xfrm>
                  <a:off x="8511" y="3754"/>
                  <a:ext cx="180" cy="180"/>
                </a:xfrm>
                <a:prstGeom prst="ellipse">
                  <a:avLst/>
                </a:prstGeom>
                <a:solidFill>
                  <a:srgbClr val="EAEAEA"/>
                </a:solidFill>
                <a:ln w="9525" algn="ctr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  <p:grpSp>
            <p:nvGrpSpPr>
              <p:cNvPr id="6205" name="Group 46"/>
              <p:cNvGrpSpPr>
                <a:grpSpLocks/>
              </p:cNvGrpSpPr>
              <p:nvPr/>
            </p:nvGrpSpPr>
            <p:grpSpPr bwMode="auto">
              <a:xfrm>
                <a:off x="3609758" y="983077"/>
                <a:ext cx="1916189" cy="935813"/>
                <a:chOff x="9065" y="2542"/>
                <a:chExt cx="1806" cy="882"/>
              </a:xfrm>
            </p:grpSpPr>
            <p:pic>
              <p:nvPicPr>
                <p:cNvPr id="6206" name="Picture 47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065" y="2551"/>
                  <a:ext cx="835" cy="8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07" name="Picture 48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30000" contrast="-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545" y="2548"/>
                  <a:ext cx="835" cy="87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208" name="Picture 49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10021" y="2542"/>
                  <a:ext cx="850" cy="8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cxnSp>
          <p:nvCxnSpPr>
            <p:cNvPr id="27" name="Straight Arrow Connector 26"/>
            <p:cNvCxnSpPr/>
            <p:nvPr/>
          </p:nvCxnSpPr>
          <p:spPr>
            <a:xfrm>
              <a:off x="3276593" y="2660612"/>
              <a:ext cx="2057299" cy="1587"/>
            </a:xfrm>
            <a:prstGeom prst="straightConnector1">
              <a:avLst/>
            </a:prstGeom>
            <a:ln w="22225">
              <a:solidFill>
                <a:schemeClr val="tx1"/>
              </a:solidFill>
              <a:prstDash val="dash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03" name="TextBox 27"/>
            <p:cNvSpPr txBox="1">
              <a:spLocks noChangeArrowheads="1"/>
            </p:cNvSpPr>
            <p:nvPr/>
          </p:nvSpPr>
          <p:spPr bwMode="auto">
            <a:xfrm>
              <a:off x="4038600" y="2322466"/>
              <a:ext cx="762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1600" i="1">
                  <a:latin typeface="Times New Roman" pitchFamily="18" charset="0"/>
                  <a:cs typeface="Times New Roman" pitchFamily="18" charset="0"/>
                </a:rPr>
                <a:t>drag</a:t>
              </a:r>
            </a:p>
          </p:txBody>
        </p:sp>
      </p:grpSp>
      <p:sp>
        <p:nvSpPr>
          <p:cNvPr id="6147" name="TextBox 82"/>
          <p:cNvSpPr txBox="1">
            <a:spLocks noChangeArrowheads="1"/>
          </p:cNvSpPr>
          <p:nvPr/>
        </p:nvSpPr>
        <p:spPr bwMode="auto">
          <a:xfrm>
            <a:off x="1676400" y="0"/>
            <a:ext cx="74676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 Utilize Screen, Edge &amp; Corners</a:t>
            </a:r>
          </a:p>
        </p:txBody>
      </p:sp>
      <p:sp>
        <p:nvSpPr>
          <p:cNvPr id="6148" name="TextBox 84"/>
          <p:cNvSpPr txBox="1">
            <a:spLocks noChangeArrowheads="1"/>
          </p:cNvSpPr>
          <p:nvPr/>
        </p:nvSpPr>
        <p:spPr bwMode="auto">
          <a:xfrm>
            <a:off x="533400" y="5257800"/>
            <a:ext cx="2819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/>
              <a:t>Allow user to rely on screen surface to assist movement.</a:t>
            </a:r>
          </a:p>
        </p:txBody>
      </p:sp>
      <p:grpSp>
        <p:nvGrpSpPr>
          <p:cNvPr id="29" name="Group 136"/>
          <p:cNvGrpSpPr>
            <a:grpSpLocks/>
          </p:cNvGrpSpPr>
          <p:nvPr/>
        </p:nvGrpSpPr>
        <p:grpSpPr bwMode="auto">
          <a:xfrm>
            <a:off x="3429000" y="2057400"/>
            <a:ext cx="2590800" cy="4030663"/>
            <a:chOff x="3429000" y="2057400"/>
            <a:chExt cx="2590800" cy="4031397"/>
          </a:xfrm>
        </p:grpSpPr>
        <p:grpSp>
          <p:nvGrpSpPr>
            <p:cNvPr id="6176" name="Group 81"/>
            <p:cNvGrpSpPr>
              <a:grpSpLocks/>
            </p:cNvGrpSpPr>
            <p:nvPr/>
          </p:nvGrpSpPr>
          <p:grpSpPr bwMode="auto">
            <a:xfrm>
              <a:off x="3733800" y="2057400"/>
              <a:ext cx="1905000" cy="3048000"/>
              <a:chOff x="533400" y="457200"/>
              <a:chExt cx="1905000" cy="3048000"/>
            </a:xfrm>
          </p:grpSpPr>
          <p:grpSp>
            <p:nvGrpSpPr>
              <p:cNvPr id="6178" name="Group 2"/>
              <p:cNvGrpSpPr>
                <a:grpSpLocks/>
              </p:cNvGrpSpPr>
              <p:nvPr/>
            </p:nvGrpSpPr>
            <p:grpSpPr bwMode="auto">
              <a:xfrm>
                <a:off x="533400" y="457200"/>
                <a:ext cx="1905000" cy="3048000"/>
                <a:chOff x="1581" y="7084"/>
                <a:chExt cx="2026" cy="3240"/>
              </a:xfrm>
            </p:grpSpPr>
            <p:grpSp>
              <p:nvGrpSpPr>
                <p:cNvPr id="6181" name="Group 3"/>
                <p:cNvGrpSpPr>
                  <a:grpSpLocks/>
                </p:cNvGrpSpPr>
                <p:nvPr/>
              </p:nvGrpSpPr>
              <p:grpSpPr bwMode="auto">
                <a:xfrm>
                  <a:off x="1581" y="7084"/>
                  <a:ext cx="2026" cy="3240"/>
                  <a:chOff x="1341" y="6844"/>
                  <a:chExt cx="2026" cy="3240"/>
                </a:xfrm>
              </p:grpSpPr>
              <p:sp>
                <p:nvSpPr>
                  <p:cNvPr id="6185" name="AutoShape 4"/>
                  <p:cNvSpPr>
                    <a:spLocks noChangeArrowheads="1"/>
                  </p:cNvSpPr>
                  <p:nvPr/>
                </p:nvSpPr>
                <p:spPr bwMode="auto">
                  <a:xfrm>
                    <a:off x="1501" y="7285"/>
                    <a:ext cx="1718" cy="2284"/>
                  </a:xfrm>
                  <a:prstGeom prst="roundRect">
                    <a:avLst>
                      <a:gd name="adj" fmla="val 1389"/>
                    </a:avLst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prstShdw prst="shdw17" dist="17961" dir="13500000">
                      <a:srgbClr val="999999"/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86" name="AutoShape 5"/>
                  <p:cNvSpPr>
                    <a:spLocks noChangeArrowheads="1"/>
                  </p:cNvSpPr>
                  <p:nvPr/>
                </p:nvSpPr>
                <p:spPr bwMode="auto">
                  <a:xfrm>
                    <a:off x="1341" y="6844"/>
                    <a:ext cx="2026" cy="3240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grpSp>
                <p:nvGrpSpPr>
                  <p:cNvPr id="6187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1623" y="6985"/>
                    <a:ext cx="182" cy="182"/>
                    <a:chOff x="1539" y="6862"/>
                    <a:chExt cx="233" cy="233"/>
                  </a:xfrm>
                </p:grpSpPr>
                <p:sp>
                  <p:nvSpPr>
                    <p:cNvPr id="6197" name="Oval 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39" y="6862"/>
                      <a:ext cx="233" cy="233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198" name="Oval 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20" y="6943"/>
                      <a:ext cx="72" cy="72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199" name="Oval 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84" y="6907"/>
                      <a:ext cx="144" cy="144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200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6" y="6928"/>
                      <a:ext cx="0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88" name="AutoShap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6" y="6938"/>
                    <a:ext cx="67" cy="26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89" name="AutoShape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68" y="6938"/>
                    <a:ext cx="68" cy="26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90" name="AutoShape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4" y="6938"/>
                    <a:ext cx="68" cy="26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91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7" y="7055"/>
                    <a:ext cx="34" cy="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92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58" y="7055"/>
                    <a:ext cx="33" cy="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93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1515" y="7309"/>
                    <a:ext cx="1718" cy="2284"/>
                  </a:xfrm>
                  <a:prstGeom prst="roundRect">
                    <a:avLst>
                      <a:gd name="adj" fmla="val 1389"/>
                    </a:avLst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prstShdw prst="shdw17" dist="35921" dir="13500000">
                      <a:srgbClr val="999999"/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94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82" y="7267"/>
                    <a:ext cx="1720" cy="2294"/>
                  </a:xfrm>
                  <a:prstGeom prst="roundRect">
                    <a:avLst>
                      <a:gd name="adj" fmla="val 1389"/>
                    </a:avLst>
                  </a:prstGeom>
                  <a:noFill/>
                  <a:ln w="12700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95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2045" y="9661"/>
                    <a:ext cx="564" cy="28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96" name="AutoShap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51" y="9708"/>
                    <a:ext cx="361" cy="18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DDDDDD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pic>
              <p:nvPicPr>
                <p:cNvPr id="6182" name="Picture 20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96" y="8386"/>
                  <a:ext cx="706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3" name="Picture 21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2" y="7666"/>
                  <a:ext cx="706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84" name="Picture 22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30000" contrast="-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82" y="8026"/>
                  <a:ext cx="706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50" name="Straight Arrow Connector 49"/>
              <p:cNvCxnSpPr/>
              <p:nvPr/>
            </p:nvCxnSpPr>
            <p:spPr>
              <a:xfrm rot="5400000">
                <a:off x="991283" y="1752042"/>
                <a:ext cx="1219422" cy="158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80" name="TextBox 50"/>
              <p:cNvSpPr txBox="1">
                <a:spLocks noChangeArrowheads="1"/>
              </p:cNvSpPr>
              <p:nvPr/>
            </p:nvSpPr>
            <p:spPr bwMode="auto">
              <a:xfrm>
                <a:off x="1066800" y="1447800"/>
                <a:ext cx="7620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600" i="1">
                    <a:latin typeface="Times New Roman" pitchFamily="18" charset="0"/>
                    <a:cs typeface="Times New Roman" pitchFamily="18" charset="0"/>
                  </a:rPr>
                  <a:t>drag</a:t>
                </a:r>
              </a:p>
            </p:txBody>
          </p:sp>
        </p:grpSp>
        <p:sp>
          <p:nvSpPr>
            <p:cNvPr id="6177" name="TextBox 85"/>
            <p:cNvSpPr txBox="1">
              <a:spLocks noChangeArrowheads="1"/>
            </p:cNvSpPr>
            <p:nvPr/>
          </p:nvSpPr>
          <p:spPr bwMode="auto">
            <a:xfrm>
              <a:off x="3429000" y="5257800"/>
              <a:ext cx="2590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400"/>
                <a:t>Use screen edge to guide movement.</a:t>
              </a:r>
            </a:p>
          </p:txBody>
        </p:sp>
      </p:grpSp>
      <p:grpSp>
        <p:nvGrpSpPr>
          <p:cNvPr id="34" name="Group 137"/>
          <p:cNvGrpSpPr>
            <a:grpSpLocks/>
          </p:cNvGrpSpPr>
          <p:nvPr/>
        </p:nvGrpSpPr>
        <p:grpSpPr bwMode="auto">
          <a:xfrm>
            <a:off x="6248400" y="2057400"/>
            <a:ext cx="2590800" cy="4030663"/>
            <a:chOff x="6248400" y="2057400"/>
            <a:chExt cx="2590800" cy="4031397"/>
          </a:xfrm>
        </p:grpSpPr>
        <p:grpSp>
          <p:nvGrpSpPr>
            <p:cNvPr id="6151" name="Group 80"/>
            <p:cNvGrpSpPr>
              <a:grpSpLocks/>
            </p:cNvGrpSpPr>
            <p:nvPr/>
          </p:nvGrpSpPr>
          <p:grpSpPr bwMode="auto">
            <a:xfrm>
              <a:off x="6477000" y="2057400"/>
              <a:ext cx="1905000" cy="3048000"/>
              <a:chOff x="6400800" y="2590800"/>
              <a:chExt cx="1905000" cy="3048000"/>
            </a:xfrm>
          </p:grpSpPr>
          <p:grpSp>
            <p:nvGrpSpPr>
              <p:cNvPr id="6153" name="Group 2"/>
              <p:cNvGrpSpPr>
                <a:grpSpLocks/>
              </p:cNvGrpSpPr>
              <p:nvPr/>
            </p:nvGrpSpPr>
            <p:grpSpPr bwMode="auto">
              <a:xfrm>
                <a:off x="6400800" y="2590800"/>
                <a:ext cx="1905000" cy="3048000"/>
                <a:chOff x="1581" y="7084"/>
                <a:chExt cx="2026" cy="3240"/>
              </a:xfrm>
            </p:grpSpPr>
            <p:grpSp>
              <p:nvGrpSpPr>
                <p:cNvPr id="6156" name="Group 3"/>
                <p:cNvGrpSpPr>
                  <a:grpSpLocks/>
                </p:cNvGrpSpPr>
                <p:nvPr/>
              </p:nvGrpSpPr>
              <p:grpSpPr bwMode="auto">
                <a:xfrm>
                  <a:off x="1581" y="7084"/>
                  <a:ext cx="2026" cy="3240"/>
                  <a:chOff x="1341" y="6844"/>
                  <a:chExt cx="2026" cy="3240"/>
                </a:xfrm>
              </p:grpSpPr>
              <p:sp>
                <p:nvSpPr>
                  <p:cNvPr id="6160" name="AutoShape 4"/>
                  <p:cNvSpPr>
                    <a:spLocks noChangeArrowheads="1"/>
                  </p:cNvSpPr>
                  <p:nvPr/>
                </p:nvSpPr>
                <p:spPr bwMode="auto">
                  <a:xfrm>
                    <a:off x="1501" y="7285"/>
                    <a:ext cx="1718" cy="2284"/>
                  </a:xfrm>
                  <a:prstGeom prst="roundRect">
                    <a:avLst>
                      <a:gd name="adj" fmla="val 1389"/>
                    </a:avLst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prstShdw prst="shdw17" dist="17961" dir="13500000">
                      <a:srgbClr val="999999"/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61" name="AutoShape 5"/>
                  <p:cNvSpPr>
                    <a:spLocks noChangeArrowheads="1"/>
                  </p:cNvSpPr>
                  <p:nvPr/>
                </p:nvSpPr>
                <p:spPr bwMode="auto">
                  <a:xfrm>
                    <a:off x="1341" y="6844"/>
                    <a:ext cx="2026" cy="3240"/>
                  </a:xfrm>
                  <a:prstGeom prst="roundRect">
                    <a:avLst>
                      <a:gd name="adj" fmla="val 16667"/>
                    </a:avLst>
                  </a:prstGeom>
                  <a:noFill/>
                  <a:ln w="19050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grpSp>
                <p:nvGrpSpPr>
                  <p:cNvPr id="6162" name="Group 6"/>
                  <p:cNvGrpSpPr>
                    <a:grpSpLocks/>
                  </p:cNvGrpSpPr>
                  <p:nvPr/>
                </p:nvGrpSpPr>
                <p:grpSpPr bwMode="auto">
                  <a:xfrm>
                    <a:off x="1623" y="6985"/>
                    <a:ext cx="182" cy="182"/>
                    <a:chOff x="1539" y="6862"/>
                    <a:chExt cx="233" cy="233"/>
                  </a:xfrm>
                </p:grpSpPr>
                <p:sp>
                  <p:nvSpPr>
                    <p:cNvPr id="6172" name="Oval 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39" y="6862"/>
                      <a:ext cx="233" cy="233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80808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173" name="Oval 8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620" y="6943"/>
                      <a:ext cx="72" cy="72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174" name="Oval 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584" y="6907"/>
                      <a:ext cx="144" cy="144"/>
                    </a:xfrm>
                    <a:prstGeom prst="ellipse">
                      <a:avLst/>
                    </a:prstGeom>
                    <a:noFill/>
                    <a:ln w="9525" algn="ctr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6175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6" y="6928"/>
                      <a:ext cx="0" cy="54"/>
                    </a:xfrm>
                    <a:prstGeom prst="line">
                      <a:avLst/>
                    </a:prstGeom>
                    <a:noFill/>
                    <a:ln w="952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6163" name="AutoShape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16" y="6938"/>
                    <a:ext cx="67" cy="26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64" name="AutoShape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268" y="6938"/>
                    <a:ext cx="68" cy="26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65" name="AutoShape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44" y="6938"/>
                    <a:ext cx="68" cy="267"/>
                  </a:xfrm>
                  <a:prstGeom prst="roundRect">
                    <a:avLst>
                      <a:gd name="adj" fmla="val 50000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66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27" y="7055"/>
                    <a:ext cx="34" cy="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67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58" y="7055"/>
                    <a:ext cx="33" cy="34"/>
                  </a:xfrm>
                  <a:prstGeom prst="ellipse">
                    <a:avLst/>
                  </a:prstGeom>
                  <a:solidFill>
                    <a:srgbClr val="000000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68" name="AutoShape 16"/>
                  <p:cNvSpPr>
                    <a:spLocks noChangeArrowheads="1"/>
                  </p:cNvSpPr>
                  <p:nvPr/>
                </p:nvSpPr>
                <p:spPr bwMode="auto">
                  <a:xfrm>
                    <a:off x="1515" y="7309"/>
                    <a:ext cx="1718" cy="2284"/>
                  </a:xfrm>
                  <a:prstGeom prst="roundRect">
                    <a:avLst>
                      <a:gd name="adj" fmla="val 1389"/>
                    </a:avLst>
                  </a:prstGeom>
                  <a:solidFill>
                    <a:srgbClr val="FFFFFF"/>
                  </a:solidFill>
                  <a:ln>
                    <a:noFill/>
                  </a:ln>
                  <a:effectLst>
                    <a:prstShdw prst="shdw17" dist="35921" dir="13500000">
                      <a:srgbClr val="999999"/>
                    </a:prstShdw>
                  </a:effectLst>
                  <a:extLst>
                    <a:ext uri="{91240B29-F687-4F45-9708-019B960494DF}">
                      <a14:hiddenLine xmlns:a14="http://schemas.microsoft.com/office/drawing/2010/main" w="9525" algn="ctr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69" name="AutoShap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82" y="7267"/>
                    <a:ext cx="1720" cy="2294"/>
                  </a:xfrm>
                  <a:prstGeom prst="roundRect">
                    <a:avLst>
                      <a:gd name="adj" fmla="val 1389"/>
                    </a:avLst>
                  </a:prstGeom>
                  <a:noFill/>
                  <a:ln w="12700" algn="ctr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70" name="AutoShape 18"/>
                  <p:cNvSpPr>
                    <a:spLocks noChangeArrowheads="1"/>
                  </p:cNvSpPr>
                  <p:nvPr/>
                </p:nvSpPr>
                <p:spPr bwMode="auto">
                  <a:xfrm>
                    <a:off x="2045" y="9661"/>
                    <a:ext cx="564" cy="282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FFFFFF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  <p:sp>
                <p:nvSpPr>
                  <p:cNvPr id="6171" name="AutoShap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151" y="9708"/>
                    <a:ext cx="361" cy="181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DDDDDD"/>
                  </a:solidFill>
                  <a:ln w="9525" algn="ctr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>
                      <a:latin typeface="Calibri" pitchFamily="34" charset="0"/>
                    </a:endParaRPr>
                  </a:p>
                </p:txBody>
              </p:sp>
            </p:grpSp>
            <p:pic>
              <p:nvPicPr>
                <p:cNvPr id="6157" name="Picture 20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809" y="9080"/>
                  <a:ext cx="706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8" name="Picture 21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70000" contrast="-7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0" y="9080"/>
                  <a:ext cx="706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6159" name="Picture 22" descr="stylus translucent cropped"/>
                <p:cNvPicPr>
                  <a:picLocks noChangeAspect="1" noChangeArrowheads="1"/>
                </p:cNvPicPr>
                <p:nvPr/>
              </p:nvPicPr>
              <p:blipFill>
                <a:blip r:embed="rId3">
                  <a:lum bright="30000" contrast="-30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454" y="9080"/>
                  <a:ext cx="706" cy="73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cxnSp>
            <p:nvCxnSpPr>
              <p:cNvPr id="76" name="Straight Arrow Connector 75"/>
              <p:cNvCxnSpPr/>
              <p:nvPr/>
            </p:nvCxnSpPr>
            <p:spPr>
              <a:xfrm>
                <a:off x="6781800" y="4343719"/>
                <a:ext cx="1143000" cy="1588"/>
              </a:xfrm>
              <a:prstGeom prst="straightConnector1">
                <a:avLst/>
              </a:prstGeom>
              <a:ln w="22225">
                <a:solidFill>
                  <a:schemeClr val="tx1"/>
                </a:solidFill>
                <a:prstDash val="dash"/>
                <a:tailEnd type="triangle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55" name="TextBox 76"/>
              <p:cNvSpPr txBox="1">
                <a:spLocks noChangeArrowheads="1"/>
              </p:cNvSpPr>
              <p:nvPr/>
            </p:nvSpPr>
            <p:spPr bwMode="auto">
              <a:xfrm>
                <a:off x="6973955" y="4022698"/>
                <a:ext cx="762000" cy="3385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r>
                  <a:rPr lang="en-US" sz="1600" i="1">
                    <a:latin typeface="Times New Roman" pitchFamily="18" charset="0"/>
                    <a:cs typeface="Times New Roman" pitchFamily="18" charset="0"/>
                  </a:rPr>
                  <a:t>drag</a:t>
                </a:r>
              </a:p>
            </p:txBody>
          </p:sp>
        </p:grpSp>
        <p:sp>
          <p:nvSpPr>
            <p:cNvPr id="6152" name="TextBox 86"/>
            <p:cNvSpPr txBox="1">
              <a:spLocks noChangeArrowheads="1"/>
            </p:cNvSpPr>
            <p:nvPr/>
          </p:nvSpPr>
          <p:spPr bwMode="auto">
            <a:xfrm>
              <a:off x="6248400" y="5257800"/>
              <a:ext cx="2590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2400"/>
                <a:t>Use screen corner to trap movement.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7171" name="Group 4"/>
          <p:cNvGrpSpPr>
            <a:grpSpLocks/>
          </p:cNvGrpSpPr>
          <p:nvPr/>
        </p:nvGrpSpPr>
        <p:grpSpPr bwMode="auto">
          <a:xfrm>
            <a:off x="990600" y="1371600"/>
            <a:ext cx="6661150" cy="3886200"/>
            <a:chOff x="1080" y="2732"/>
            <a:chExt cx="4791" cy="2794"/>
          </a:xfrm>
        </p:grpSpPr>
        <p:pic>
          <p:nvPicPr>
            <p:cNvPr id="7175" name="Picture 20" descr="FirefoxWindows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8878" b="58182"/>
            <a:stretch>
              <a:fillRect/>
            </a:stretch>
          </p:blipFill>
          <p:spPr bwMode="auto">
            <a:xfrm>
              <a:off x="3630" y="3106"/>
              <a:ext cx="2228" cy="22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6" name="Rectangle 19"/>
            <p:cNvSpPr>
              <a:spLocks noChangeArrowheads="1"/>
            </p:cNvSpPr>
            <p:nvPr/>
          </p:nvSpPr>
          <p:spPr bwMode="auto">
            <a:xfrm>
              <a:off x="4581" y="4626"/>
              <a:ext cx="1260" cy="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pic>
          <p:nvPicPr>
            <p:cNvPr id="7177" name="Picture 18" descr="macff2"/>
            <p:cNvPicPr>
              <a:picLocks noChangeAspect="1" noChangeArrowheads="1"/>
            </p:cNvPicPr>
            <p:nvPr/>
          </p:nvPicPr>
          <p:blipFill>
            <a:blip r:embed="rId4">
              <a:lum bright="-4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2666" b="74667"/>
            <a:stretch>
              <a:fillRect/>
            </a:stretch>
          </p:blipFill>
          <p:spPr bwMode="auto">
            <a:xfrm>
              <a:off x="1080" y="3112"/>
              <a:ext cx="2417" cy="22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7178" name="Group 14"/>
            <p:cNvGrpSpPr>
              <a:grpSpLocks/>
            </p:cNvGrpSpPr>
            <p:nvPr/>
          </p:nvGrpSpPr>
          <p:grpSpPr bwMode="auto">
            <a:xfrm>
              <a:off x="2340" y="3317"/>
              <a:ext cx="276" cy="1786"/>
              <a:chOff x="2340" y="3317"/>
              <a:chExt cx="276" cy="1786"/>
            </a:xfrm>
          </p:grpSpPr>
          <p:pic>
            <p:nvPicPr>
              <p:cNvPr id="7188" name="Picture 17" descr="cursor_translucent_shadow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0" y="4851"/>
                <a:ext cx="17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9" name="Line 16"/>
              <p:cNvSpPr>
                <a:spLocks noChangeShapeType="1"/>
              </p:cNvSpPr>
              <p:nvPr/>
            </p:nvSpPr>
            <p:spPr bwMode="auto">
              <a:xfrm flipV="1">
                <a:off x="2370" y="3317"/>
                <a:ext cx="0" cy="151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90" name="Text Box 15"/>
              <p:cNvSpPr txBox="1">
                <a:spLocks noChangeArrowheads="1"/>
              </p:cNvSpPr>
              <p:nvPr/>
            </p:nvSpPr>
            <p:spPr bwMode="auto">
              <a:xfrm>
                <a:off x="2436" y="4384"/>
                <a:ext cx="180" cy="2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/>
                <a:r>
                  <a:rPr lang="en-US" b="1" i="1">
                    <a:solidFill>
                      <a:srgbClr val="FF0000"/>
                    </a:solidFill>
                    <a:latin typeface="Arial" charset="0"/>
                    <a:cs typeface="Times New Roman" pitchFamily="18" charset="0"/>
                  </a:rPr>
                  <a:t>D</a:t>
                </a:r>
                <a:endParaRPr lang="en-US" sz="2800">
                  <a:latin typeface="Arial" charset="0"/>
                </a:endParaRPr>
              </a:p>
            </p:txBody>
          </p:sp>
        </p:grpSp>
        <p:sp>
          <p:nvSpPr>
            <p:cNvPr id="7179" name="Line 13"/>
            <p:cNvSpPr>
              <a:spLocks noChangeShapeType="1"/>
            </p:cNvSpPr>
            <p:nvPr/>
          </p:nvSpPr>
          <p:spPr bwMode="auto">
            <a:xfrm rot="16200000" flipV="1">
              <a:off x="2383" y="2908"/>
              <a:ext cx="0" cy="276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Text Box 12"/>
            <p:cNvSpPr txBox="1">
              <a:spLocks noChangeArrowheads="1"/>
            </p:cNvSpPr>
            <p:nvPr/>
          </p:nvSpPr>
          <p:spPr bwMode="auto">
            <a:xfrm>
              <a:off x="2301" y="2732"/>
              <a:ext cx="257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just"/>
              <a:r>
                <a:rPr lang="en-US" b="1" i="1">
                  <a:solidFill>
                    <a:srgbClr val="FF0000"/>
                  </a:solidFill>
                  <a:latin typeface="Arial" charset="0"/>
                  <a:cs typeface="Times New Roman" pitchFamily="18" charset="0"/>
                </a:rPr>
                <a:t>W</a:t>
              </a:r>
              <a:endParaRPr lang="en-US" sz="2800">
                <a:latin typeface="Arial" charset="0"/>
              </a:endParaRPr>
            </a:p>
          </p:txBody>
        </p:sp>
        <p:grpSp>
          <p:nvGrpSpPr>
            <p:cNvPr id="7181" name="Group 8"/>
            <p:cNvGrpSpPr>
              <a:grpSpLocks/>
            </p:cNvGrpSpPr>
            <p:nvPr/>
          </p:nvGrpSpPr>
          <p:grpSpPr bwMode="auto">
            <a:xfrm>
              <a:off x="4551" y="3694"/>
              <a:ext cx="276" cy="1786"/>
              <a:chOff x="2340" y="3317"/>
              <a:chExt cx="276" cy="1786"/>
            </a:xfrm>
          </p:grpSpPr>
          <p:pic>
            <p:nvPicPr>
              <p:cNvPr id="7185" name="Picture 11" descr="cursor_translucent_shadow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40" y="4851"/>
                <a:ext cx="173" cy="2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86" name="Line 10"/>
              <p:cNvSpPr>
                <a:spLocks noChangeShapeType="1"/>
              </p:cNvSpPr>
              <p:nvPr/>
            </p:nvSpPr>
            <p:spPr bwMode="auto">
              <a:xfrm flipV="1">
                <a:off x="2370" y="3317"/>
                <a:ext cx="0" cy="1519"/>
              </a:xfrm>
              <a:prstGeom prst="line">
                <a:avLst/>
              </a:prstGeom>
              <a:noFill/>
              <a:ln w="31750">
                <a:solidFill>
                  <a:srgbClr val="FF0000"/>
                </a:solidFill>
                <a:round/>
                <a:headEnd type="stealth" w="lg" len="lg"/>
                <a:tailEnd type="stealth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" name="Text Box 9"/>
              <p:cNvSpPr txBox="1">
                <a:spLocks noChangeArrowheads="1"/>
              </p:cNvSpPr>
              <p:nvPr/>
            </p:nvSpPr>
            <p:spPr bwMode="auto">
              <a:xfrm>
                <a:off x="2436" y="4384"/>
                <a:ext cx="180" cy="27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just"/>
                <a:r>
                  <a:rPr lang="en-US" b="1" i="1">
                    <a:solidFill>
                      <a:srgbClr val="FF0000"/>
                    </a:solidFill>
                    <a:latin typeface="Arial" charset="0"/>
                    <a:cs typeface="Times New Roman" pitchFamily="18" charset="0"/>
                  </a:rPr>
                  <a:t>D</a:t>
                </a:r>
                <a:endParaRPr lang="en-US" sz="2800">
                  <a:latin typeface="Arial" charset="0"/>
                </a:endParaRPr>
              </a:p>
            </p:txBody>
          </p:sp>
        </p:grpSp>
        <p:sp>
          <p:nvSpPr>
            <p:cNvPr id="7182" name="Line 7"/>
            <p:cNvSpPr>
              <a:spLocks noChangeShapeType="1"/>
            </p:cNvSpPr>
            <p:nvPr/>
          </p:nvSpPr>
          <p:spPr bwMode="auto">
            <a:xfrm flipV="1">
              <a:off x="4761" y="3346"/>
              <a:ext cx="0" cy="335"/>
            </a:xfrm>
            <a:prstGeom prst="line">
              <a:avLst/>
            </a:prstGeom>
            <a:noFill/>
            <a:ln w="31750">
              <a:solidFill>
                <a:srgbClr val="FF0000"/>
              </a:solidFill>
              <a:round/>
              <a:headEnd type="stealth" w="lg" len="lg"/>
              <a:tailEnd type="stealth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66" name="Text Box 6"/>
            <p:cNvSpPr txBox="1">
              <a:spLocks noChangeArrowheads="1"/>
            </p:cNvSpPr>
            <p:nvPr/>
          </p:nvSpPr>
          <p:spPr bwMode="auto">
            <a:xfrm>
              <a:off x="4855" y="3407"/>
              <a:ext cx="384" cy="22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just">
                <a:defRPr/>
              </a:pPr>
              <a:r>
                <a:rPr lang="en-US" b="1" i="1" dirty="0">
                  <a:solidFill>
                    <a:srgbClr val="FF0000"/>
                  </a:solidFill>
                  <a:latin typeface="Arial" pitchFamily="34" charset="0"/>
                  <a:ea typeface="Times New Roman" pitchFamily="18" charset="0"/>
                </a:rPr>
                <a:t>W</a:t>
              </a:r>
              <a:endParaRPr lang="en-US" sz="2800" dirty="0">
                <a:latin typeface="Arial" pitchFamily="34" charset="0"/>
              </a:endParaRPr>
            </a:p>
          </p:txBody>
        </p:sp>
        <p:sp>
          <p:nvSpPr>
            <p:cNvPr id="7184" name="Rectangle 5"/>
            <p:cNvSpPr>
              <a:spLocks noChangeArrowheads="1"/>
            </p:cNvSpPr>
            <p:nvPr/>
          </p:nvSpPr>
          <p:spPr bwMode="auto">
            <a:xfrm>
              <a:off x="5151" y="4999"/>
              <a:ext cx="720" cy="3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7172" name="Rectangle 4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173" name="TextBox 38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Virtual Edges</a:t>
            </a:r>
          </a:p>
        </p:txBody>
      </p:sp>
      <p:sp>
        <p:nvSpPr>
          <p:cNvPr id="7174" name="Rectangle 39"/>
          <p:cNvSpPr>
            <a:spLocks noChangeArrowheads="1"/>
          </p:cNvSpPr>
          <p:nvPr/>
        </p:nvSpPr>
        <p:spPr bwMode="auto">
          <a:xfrm>
            <a:off x="228600" y="6324600"/>
            <a:ext cx="357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Walker, N. and Smelcer, J. B. </a:t>
            </a:r>
            <a:r>
              <a:rPr lang="en-US" i="1">
                <a:latin typeface="Calibri" pitchFamily="34" charset="0"/>
              </a:rPr>
              <a:t>CHI ‘90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1"/>
          <p:cNvSpPr txBox="1">
            <a:spLocks noChangeArrowheads="1"/>
          </p:cNvSpPr>
          <p:nvPr/>
        </p:nvSpPr>
        <p:spPr bwMode="auto">
          <a:xfrm>
            <a:off x="0" y="0"/>
            <a:ext cx="914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Physical Edges</a:t>
            </a:r>
          </a:p>
        </p:txBody>
      </p:sp>
      <p:pic>
        <p:nvPicPr>
          <p:cNvPr id="8195" name="Picture 3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3" r="9624" b="25685"/>
          <a:stretch>
            <a:fillRect/>
          </a:stretch>
        </p:blipFill>
        <p:spPr bwMode="auto">
          <a:xfrm>
            <a:off x="914400" y="1046163"/>
            <a:ext cx="7315200" cy="476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11"/>
          <p:cNvSpPr>
            <a:spLocks noChangeArrowheads="1"/>
          </p:cNvSpPr>
          <p:nvPr/>
        </p:nvSpPr>
        <p:spPr bwMode="auto">
          <a:xfrm>
            <a:off x="152400" y="6259513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Wobbrock, J., Myers, B. A., and Kembel, J. A. </a:t>
            </a:r>
            <a:r>
              <a:rPr lang="en-US" i="1">
                <a:latin typeface="Calibri" pitchFamily="34" charset="0"/>
              </a:rPr>
              <a:t>UIST ’03</a:t>
            </a: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/>
          <p:cNvSpPr txBox="1">
            <a:spLocks noChangeArrowheads="1"/>
          </p:cNvSpPr>
          <p:nvPr/>
        </p:nvSpPr>
        <p:spPr bwMode="auto">
          <a:xfrm>
            <a:off x="3200400" y="0"/>
            <a:ext cx="5943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Barrier Targets</a:t>
            </a:r>
          </a:p>
        </p:txBody>
      </p:sp>
      <p:pic>
        <p:nvPicPr>
          <p:cNvPr id="9219" name="Picture 2" descr="C:\Documents and Settings\jfroehli\My Documents\My Talks\ASSETS2007-BarrierPointing\KanyeBarrierTargets Regular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914400"/>
            <a:ext cx="2586037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3810000" y="1676400"/>
            <a:ext cx="4648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600"/>
              <a:t>Targets placed around screen perimeter</a:t>
            </a:r>
          </a:p>
          <a:p>
            <a:pPr>
              <a:spcBef>
                <a:spcPct val="20000"/>
              </a:spcBef>
              <a:buFont typeface="Arial" charset="0"/>
              <a:buChar char="•"/>
            </a:pPr>
            <a:r>
              <a:rPr lang="en-US" sz="3600"/>
              <a:t>Targets are stroked into rather than tapped</a:t>
            </a:r>
          </a:p>
          <a:p>
            <a:pPr>
              <a:spcBef>
                <a:spcPct val="20000"/>
              </a:spcBef>
            </a:pPr>
            <a:endParaRPr lang="en-US" sz="2800"/>
          </a:p>
        </p:txBody>
      </p:sp>
      <p:sp>
        <p:nvSpPr>
          <p:cNvPr id="7" name="Rectangle 6"/>
          <p:cNvSpPr/>
          <p:nvPr/>
        </p:nvSpPr>
        <p:spPr>
          <a:xfrm>
            <a:off x="641350" y="3276600"/>
            <a:ext cx="2209800" cy="609600"/>
          </a:xfrm>
          <a:prstGeom prst="rect">
            <a:avLst/>
          </a:prstGeom>
          <a:noFill/>
          <a:ln w="53975" cmpd="sng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027" name="Picture 3" descr="C:\Documents and Settings\jfroehli\My Documents\My Talks\ASSETS2007-BarrierPointing\KanyeBarrierTargets Barrier Styl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371600"/>
            <a:ext cx="2586038" cy="40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1090613" y="2209800"/>
            <a:ext cx="2185987" cy="2133600"/>
            <a:chOff x="1090550" y="2209800"/>
            <a:chExt cx="2186050" cy="2133600"/>
          </a:xfrm>
        </p:grpSpPr>
        <p:sp>
          <p:nvSpPr>
            <p:cNvPr id="8" name="Rectangle 7"/>
            <p:cNvSpPr/>
            <p:nvPr/>
          </p:nvSpPr>
          <p:spPr>
            <a:xfrm>
              <a:off x="1090550" y="2438400"/>
              <a:ext cx="228607" cy="1905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5589" y="2209800"/>
              <a:ext cx="381011" cy="21336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33400" y="5029200"/>
            <a:ext cx="2438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400"/>
              <a:t>Existing Interface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958850" y="5426075"/>
            <a:ext cx="2514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400"/>
              <a:t>Realigned Barrier Target Interface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7" grpId="1" animBg="1"/>
      <p:bldP spid="15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5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43" name="Rectangle 9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0244" name="TextBox 130"/>
          <p:cNvSpPr txBox="1">
            <a:spLocks noChangeArrowheads="1"/>
          </p:cNvSpPr>
          <p:nvPr/>
        </p:nvSpPr>
        <p:spPr bwMode="auto">
          <a:xfrm>
            <a:off x="4248150" y="685800"/>
            <a:ext cx="40386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3200">
                <a:latin typeface="Arial Black" pitchFamily="34" charset="0"/>
              </a:rPr>
              <a:t>Edge Stroke with </a:t>
            </a:r>
            <a:br>
              <a:rPr lang="en-US" sz="3200">
                <a:latin typeface="Arial Black" pitchFamily="34" charset="0"/>
              </a:rPr>
            </a:br>
            <a:r>
              <a:rPr lang="en-US" sz="3200">
                <a:latin typeface="Arial Black" pitchFamily="34" charset="0"/>
              </a:rPr>
              <a:t>Lift Confirmation</a:t>
            </a:r>
          </a:p>
        </p:txBody>
      </p:sp>
      <p:grpSp>
        <p:nvGrpSpPr>
          <p:cNvPr id="2" name="Group 60"/>
          <p:cNvGrpSpPr>
            <a:grpSpLocks/>
          </p:cNvGrpSpPr>
          <p:nvPr/>
        </p:nvGrpSpPr>
        <p:grpSpPr bwMode="auto">
          <a:xfrm>
            <a:off x="609600" y="2355850"/>
            <a:ext cx="8591550" cy="1911350"/>
            <a:chOff x="609600" y="2356161"/>
            <a:chExt cx="8591550" cy="1911039"/>
          </a:xfrm>
        </p:grpSpPr>
        <p:pic>
          <p:nvPicPr>
            <p:cNvPr id="10280" name="Picture 4" descr="C:\Dev\Research\Barrier\Trunk\ASSETS07\Paper\select c with corn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10352" y="2362200"/>
              <a:ext cx="84772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1" name="Picture 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6624" y="2356161"/>
              <a:ext cx="847619" cy="19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2" name="Picture 8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356434"/>
              <a:ext cx="847619" cy="19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83" name="Group 36"/>
            <p:cNvGrpSpPr>
              <a:grpSpLocks/>
            </p:cNvGrpSpPr>
            <p:nvPr/>
          </p:nvGrpSpPr>
          <p:grpSpPr bwMode="auto">
            <a:xfrm>
              <a:off x="1624518" y="3800475"/>
              <a:ext cx="362585" cy="251478"/>
              <a:chOff x="7658" y="3994"/>
              <a:chExt cx="571" cy="469"/>
            </a:xfrm>
          </p:grpSpPr>
          <p:sp>
            <p:nvSpPr>
              <p:cNvPr id="10293" name="Freeform 38"/>
              <p:cNvSpPr>
                <a:spLocks/>
              </p:cNvSpPr>
              <p:nvPr/>
            </p:nvSpPr>
            <p:spPr bwMode="auto">
              <a:xfrm>
                <a:off x="7737" y="3994"/>
                <a:ext cx="492" cy="394"/>
              </a:xfrm>
              <a:custGeom>
                <a:avLst/>
                <a:gdLst>
                  <a:gd name="T0" fmla="*/ 0 w 492"/>
                  <a:gd name="T1" fmla="*/ 394 h 394"/>
                  <a:gd name="T2" fmla="*/ 114 w 492"/>
                  <a:gd name="T3" fmla="*/ 270 h 394"/>
                  <a:gd name="T4" fmla="*/ 204 w 492"/>
                  <a:gd name="T5" fmla="*/ 90 h 394"/>
                  <a:gd name="T6" fmla="*/ 381 w 492"/>
                  <a:gd name="T7" fmla="*/ 15 h 394"/>
                  <a:gd name="T8" fmla="*/ 492 w 492"/>
                  <a:gd name="T9" fmla="*/ 0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2"/>
                  <a:gd name="T16" fmla="*/ 0 h 394"/>
                  <a:gd name="T17" fmla="*/ 492 w 492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2" h="394">
                    <a:moveTo>
                      <a:pt x="0" y="394"/>
                    </a:moveTo>
                    <a:cubicBezTo>
                      <a:pt x="19" y="373"/>
                      <a:pt x="80" y="321"/>
                      <a:pt x="114" y="270"/>
                    </a:cubicBezTo>
                    <a:cubicBezTo>
                      <a:pt x="148" y="219"/>
                      <a:pt x="159" y="133"/>
                      <a:pt x="204" y="90"/>
                    </a:cubicBezTo>
                    <a:cubicBezTo>
                      <a:pt x="249" y="47"/>
                      <a:pt x="333" y="30"/>
                      <a:pt x="381" y="15"/>
                    </a:cubicBezTo>
                    <a:cubicBezTo>
                      <a:pt x="429" y="0"/>
                      <a:pt x="469" y="3"/>
                      <a:pt x="492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94" name="Oval 37"/>
              <p:cNvSpPr>
                <a:spLocks noChangeAspect="1" noChangeArrowheads="1"/>
              </p:cNvSpPr>
              <p:nvPr/>
            </p:nvSpPr>
            <p:spPr bwMode="auto">
              <a:xfrm>
                <a:off x="7658" y="4377"/>
                <a:ext cx="86" cy="86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10284" name="Group 33"/>
            <p:cNvGrpSpPr>
              <a:grpSpLocks/>
            </p:cNvGrpSpPr>
            <p:nvPr/>
          </p:nvGrpSpPr>
          <p:grpSpPr bwMode="auto">
            <a:xfrm>
              <a:off x="2502843" y="3585994"/>
              <a:ext cx="475615" cy="465422"/>
              <a:chOff x="8851" y="3601"/>
              <a:chExt cx="749" cy="868"/>
            </a:xfrm>
          </p:grpSpPr>
          <p:sp>
            <p:nvSpPr>
              <p:cNvPr id="10291" name="Freeform 35"/>
              <p:cNvSpPr>
                <a:spLocks/>
              </p:cNvSpPr>
              <p:nvPr/>
            </p:nvSpPr>
            <p:spPr bwMode="auto">
              <a:xfrm>
                <a:off x="8928" y="3601"/>
                <a:ext cx="672" cy="791"/>
              </a:xfrm>
              <a:custGeom>
                <a:avLst/>
                <a:gdLst>
                  <a:gd name="T0" fmla="*/ 0 w 672"/>
                  <a:gd name="T1" fmla="*/ 791 h 791"/>
                  <a:gd name="T2" fmla="*/ 114 w 672"/>
                  <a:gd name="T3" fmla="*/ 667 h 791"/>
                  <a:gd name="T4" fmla="*/ 204 w 672"/>
                  <a:gd name="T5" fmla="*/ 487 h 791"/>
                  <a:gd name="T6" fmla="*/ 381 w 672"/>
                  <a:gd name="T7" fmla="*/ 412 h 791"/>
                  <a:gd name="T8" fmla="*/ 480 w 672"/>
                  <a:gd name="T9" fmla="*/ 390 h 791"/>
                  <a:gd name="T10" fmla="*/ 642 w 672"/>
                  <a:gd name="T11" fmla="*/ 366 h 791"/>
                  <a:gd name="T12" fmla="*/ 663 w 672"/>
                  <a:gd name="T13" fmla="*/ 309 h 791"/>
                  <a:gd name="T14" fmla="*/ 660 w 672"/>
                  <a:gd name="T15" fmla="*/ 0 h 7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2"/>
                  <a:gd name="T25" fmla="*/ 0 h 791"/>
                  <a:gd name="T26" fmla="*/ 672 w 672"/>
                  <a:gd name="T27" fmla="*/ 791 h 7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2" h="791">
                    <a:moveTo>
                      <a:pt x="0" y="791"/>
                    </a:moveTo>
                    <a:cubicBezTo>
                      <a:pt x="19" y="770"/>
                      <a:pt x="80" y="718"/>
                      <a:pt x="114" y="667"/>
                    </a:cubicBezTo>
                    <a:cubicBezTo>
                      <a:pt x="148" y="616"/>
                      <a:pt x="159" y="530"/>
                      <a:pt x="204" y="487"/>
                    </a:cubicBezTo>
                    <a:cubicBezTo>
                      <a:pt x="249" y="444"/>
                      <a:pt x="335" y="428"/>
                      <a:pt x="381" y="412"/>
                    </a:cubicBezTo>
                    <a:cubicBezTo>
                      <a:pt x="427" y="396"/>
                      <a:pt x="437" y="398"/>
                      <a:pt x="480" y="390"/>
                    </a:cubicBezTo>
                    <a:cubicBezTo>
                      <a:pt x="523" y="382"/>
                      <a:pt x="612" y="379"/>
                      <a:pt x="642" y="366"/>
                    </a:cubicBezTo>
                    <a:cubicBezTo>
                      <a:pt x="672" y="353"/>
                      <a:pt x="660" y="370"/>
                      <a:pt x="663" y="309"/>
                    </a:cubicBezTo>
                    <a:cubicBezTo>
                      <a:pt x="666" y="248"/>
                      <a:pt x="661" y="64"/>
                      <a:pt x="660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92" name="Oval 34"/>
              <p:cNvSpPr>
                <a:spLocks noChangeAspect="1" noChangeArrowheads="1"/>
              </p:cNvSpPr>
              <p:nvPr/>
            </p:nvSpPr>
            <p:spPr bwMode="auto">
              <a:xfrm>
                <a:off x="8851" y="4383"/>
                <a:ext cx="86" cy="86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10285" name="Group 116"/>
            <p:cNvGrpSpPr>
              <a:grpSpLocks/>
            </p:cNvGrpSpPr>
            <p:nvPr/>
          </p:nvGrpSpPr>
          <p:grpSpPr bwMode="auto">
            <a:xfrm>
              <a:off x="3281974" y="2362200"/>
              <a:ext cx="847619" cy="1904762"/>
              <a:chOff x="6524611" y="4032561"/>
              <a:chExt cx="847619" cy="1904762"/>
            </a:xfrm>
          </p:grpSpPr>
          <p:pic>
            <p:nvPicPr>
              <p:cNvPr id="10287" name="Picture 9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24611" y="4032561"/>
                <a:ext cx="847619" cy="1904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0288" name="Group 30"/>
              <p:cNvGrpSpPr>
                <a:grpSpLocks/>
              </p:cNvGrpSpPr>
              <p:nvPr/>
            </p:nvGrpSpPr>
            <p:grpSpPr bwMode="auto">
              <a:xfrm>
                <a:off x="6636385" y="4758902"/>
                <a:ext cx="475615" cy="966770"/>
                <a:chOff x="10112" y="6840"/>
                <a:chExt cx="749" cy="1803"/>
              </a:xfrm>
            </p:grpSpPr>
            <p:sp>
              <p:nvSpPr>
                <p:cNvPr id="10289" name="Freeform 32"/>
                <p:cNvSpPr>
                  <a:spLocks/>
                </p:cNvSpPr>
                <p:nvPr/>
              </p:nvSpPr>
              <p:spPr bwMode="auto">
                <a:xfrm>
                  <a:off x="10189" y="6840"/>
                  <a:ext cx="672" cy="1730"/>
                </a:xfrm>
                <a:custGeom>
                  <a:avLst/>
                  <a:gdLst>
                    <a:gd name="T0" fmla="*/ 0 w 672"/>
                    <a:gd name="T1" fmla="*/ 1730 h 1730"/>
                    <a:gd name="T2" fmla="*/ 114 w 672"/>
                    <a:gd name="T3" fmla="*/ 1606 h 1730"/>
                    <a:gd name="T4" fmla="*/ 204 w 672"/>
                    <a:gd name="T5" fmla="*/ 1426 h 1730"/>
                    <a:gd name="T6" fmla="*/ 381 w 672"/>
                    <a:gd name="T7" fmla="*/ 1351 h 1730"/>
                    <a:gd name="T8" fmla="*/ 480 w 672"/>
                    <a:gd name="T9" fmla="*/ 1329 h 1730"/>
                    <a:gd name="T10" fmla="*/ 642 w 672"/>
                    <a:gd name="T11" fmla="*/ 1305 h 1730"/>
                    <a:gd name="T12" fmla="*/ 663 w 672"/>
                    <a:gd name="T13" fmla="*/ 1248 h 1730"/>
                    <a:gd name="T14" fmla="*/ 668 w 672"/>
                    <a:gd name="T15" fmla="*/ 974 h 1730"/>
                    <a:gd name="T16" fmla="*/ 656 w 672"/>
                    <a:gd name="T17" fmla="*/ 0 h 17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72"/>
                    <a:gd name="T28" fmla="*/ 0 h 1730"/>
                    <a:gd name="T29" fmla="*/ 672 w 672"/>
                    <a:gd name="T30" fmla="*/ 1730 h 1730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72" h="1730">
                      <a:moveTo>
                        <a:pt x="0" y="1730"/>
                      </a:moveTo>
                      <a:cubicBezTo>
                        <a:pt x="19" y="1709"/>
                        <a:pt x="80" y="1657"/>
                        <a:pt x="114" y="1606"/>
                      </a:cubicBezTo>
                      <a:cubicBezTo>
                        <a:pt x="148" y="1555"/>
                        <a:pt x="159" y="1469"/>
                        <a:pt x="204" y="1426"/>
                      </a:cubicBezTo>
                      <a:cubicBezTo>
                        <a:pt x="249" y="1383"/>
                        <a:pt x="335" y="1367"/>
                        <a:pt x="381" y="1351"/>
                      </a:cubicBezTo>
                      <a:cubicBezTo>
                        <a:pt x="427" y="1335"/>
                        <a:pt x="437" y="1337"/>
                        <a:pt x="480" y="1329"/>
                      </a:cubicBezTo>
                      <a:cubicBezTo>
                        <a:pt x="523" y="1321"/>
                        <a:pt x="612" y="1318"/>
                        <a:pt x="642" y="1305"/>
                      </a:cubicBezTo>
                      <a:cubicBezTo>
                        <a:pt x="672" y="1292"/>
                        <a:pt x="659" y="1303"/>
                        <a:pt x="663" y="1248"/>
                      </a:cubicBezTo>
                      <a:cubicBezTo>
                        <a:pt x="667" y="1193"/>
                        <a:pt x="669" y="1182"/>
                        <a:pt x="668" y="974"/>
                      </a:cubicBezTo>
                      <a:cubicBezTo>
                        <a:pt x="667" y="766"/>
                        <a:pt x="659" y="203"/>
                        <a:pt x="656" y="0"/>
                      </a:cubicBezTo>
                    </a:path>
                  </a:pathLst>
                </a:custGeom>
                <a:no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  <p:sp>
              <p:nvSpPr>
                <p:cNvPr id="10290" name="Oval 31"/>
                <p:cNvSpPr>
                  <a:spLocks noChangeAspect="1" noChangeArrowheads="1"/>
                </p:cNvSpPr>
                <p:nvPr/>
              </p:nvSpPr>
              <p:spPr bwMode="auto">
                <a:xfrm>
                  <a:off x="10112" y="8557"/>
                  <a:ext cx="86" cy="86"/>
                </a:xfrm>
                <a:prstGeom prst="ellipse">
                  <a:avLst/>
                </a:prstGeom>
                <a:solidFill>
                  <a:srgbClr val="111111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>
                    <a:latin typeface="Calibri" pitchFamily="34" charset="0"/>
                  </a:endParaRPr>
                </a:p>
              </p:txBody>
            </p:sp>
          </p:grpSp>
        </p:grpSp>
        <p:sp>
          <p:nvSpPr>
            <p:cNvPr id="10286" name="TextBox 131"/>
            <p:cNvSpPr txBox="1">
              <a:spLocks noChangeArrowheads="1"/>
            </p:cNvSpPr>
            <p:nvPr/>
          </p:nvSpPr>
          <p:spPr bwMode="auto">
            <a:xfrm>
              <a:off x="4248150" y="2762250"/>
              <a:ext cx="49530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latin typeface="Arial Black" pitchFamily="34" charset="0"/>
                </a:rPr>
                <a:t>Velocity Stroke with </a:t>
              </a:r>
              <a:br>
                <a:rPr lang="en-US" sz="3200">
                  <a:latin typeface="Arial Black" pitchFamily="34" charset="0"/>
                </a:rPr>
              </a:br>
              <a:r>
                <a:rPr lang="en-US" sz="3200">
                  <a:latin typeface="Arial Black" pitchFamily="34" charset="0"/>
                </a:rPr>
                <a:t>Corner Confirmation</a:t>
              </a:r>
            </a:p>
          </p:txBody>
        </p:sp>
      </p:grpSp>
      <p:grpSp>
        <p:nvGrpSpPr>
          <p:cNvPr id="7" name="Group 134"/>
          <p:cNvGrpSpPr>
            <a:grpSpLocks/>
          </p:cNvGrpSpPr>
          <p:nvPr/>
        </p:nvGrpSpPr>
        <p:grpSpPr bwMode="auto">
          <a:xfrm>
            <a:off x="661988" y="4505325"/>
            <a:ext cx="8539162" cy="1905000"/>
            <a:chOff x="661482" y="4505290"/>
            <a:chExt cx="8539668" cy="1905035"/>
          </a:xfrm>
        </p:grpSpPr>
        <p:grpSp>
          <p:nvGrpSpPr>
            <p:cNvPr id="10268" name="Group 128"/>
            <p:cNvGrpSpPr>
              <a:grpSpLocks/>
            </p:cNvGrpSpPr>
            <p:nvPr/>
          </p:nvGrpSpPr>
          <p:grpSpPr bwMode="auto">
            <a:xfrm>
              <a:off x="661482" y="4505290"/>
              <a:ext cx="3510468" cy="1905035"/>
              <a:chOff x="4185732" y="1441761"/>
              <a:chExt cx="3510468" cy="1905035"/>
            </a:xfrm>
          </p:grpSpPr>
          <p:pic>
            <p:nvPicPr>
              <p:cNvPr id="10270" name="Picture 92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66651" y="1441761"/>
                <a:ext cx="847619" cy="1904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1" name="Picture 91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48581" y="1441761"/>
                <a:ext cx="847619" cy="1904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2" name="Picture 90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34181" y="1441761"/>
                <a:ext cx="847619" cy="1904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3" name="Picture 89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5732" y="1442034"/>
                <a:ext cx="843468" cy="19047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274" name="Freeform 88"/>
              <p:cNvSpPr>
                <a:spLocks/>
              </p:cNvSpPr>
              <p:nvPr/>
            </p:nvSpPr>
            <p:spPr bwMode="auto">
              <a:xfrm>
                <a:off x="5172075" y="2348631"/>
                <a:ext cx="400050" cy="208000"/>
              </a:xfrm>
              <a:custGeom>
                <a:avLst/>
                <a:gdLst>
                  <a:gd name="T0" fmla="*/ 0 w 630"/>
                  <a:gd name="T1" fmla="*/ 383 h 383"/>
                  <a:gd name="T2" fmla="*/ 231 w 630"/>
                  <a:gd name="T3" fmla="*/ 211 h 383"/>
                  <a:gd name="T4" fmla="*/ 360 w 630"/>
                  <a:gd name="T5" fmla="*/ 23 h 383"/>
                  <a:gd name="T6" fmla="*/ 630 w 630"/>
                  <a:gd name="T7" fmla="*/ 72 h 383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630"/>
                  <a:gd name="T13" fmla="*/ 0 h 383"/>
                  <a:gd name="T14" fmla="*/ 630 w 630"/>
                  <a:gd name="T15" fmla="*/ 383 h 383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630" h="383">
                    <a:moveTo>
                      <a:pt x="0" y="383"/>
                    </a:moveTo>
                    <a:cubicBezTo>
                      <a:pt x="39" y="354"/>
                      <a:pt x="171" y="271"/>
                      <a:pt x="231" y="211"/>
                    </a:cubicBezTo>
                    <a:cubicBezTo>
                      <a:pt x="291" y="151"/>
                      <a:pt x="293" y="46"/>
                      <a:pt x="360" y="23"/>
                    </a:cubicBezTo>
                    <a:cubicBezTo>
                      <a:pt x="427" y="0"/>
                      <a:pt x="574" y="62"/>
                      <a:pt x="630" y="72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75" name="Oval 87"/>
              <p:cNvSpPr>
                <a:spLocks noChangeAspect="1" noChangeArrowheads="1"/>
              </p:cNvSpPr>
              <p:nvPr/>
            </p:nvSpPr>
            <p:spPr bwMode="auto">
              <a:xfrm>
                <a:off x="5121275" y="2546312"/>
                <a:ext cx="54610" cy="46705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76" name="Freeform 83"/>
              <p:cNvSpPr>
                <a:spLocks/>
              </p:cNvSpPr>
              <p:nvPr/>
            </p:nvSpPr>
            <p:spPr bwMode="auto">
              <a:xfrm>
                <a:off x="6032620" y="2348631"/>
                <a:ext cx="485775" cy="303582"/>
              </a:xfrm>
              <a:custGeom>
                <a:avLst/>
                <a:gdLst>
                  <a:gd name="T0" fmla="*/ 0 w 765"/>
                  <a:gd name="T1" fmla="*/ 384 h 559"/>
                  <a:gd name="T2" fmla="*/ 231 w 765"/>
                  <a:gd name="T3" fmla="*/ 212 h 559"/>
                  <a:gd name="T4" fmla="*/ 360 w 765"/>
                  <a:gd name="T5" fmla="*/ 24 h 559"/>
                  <a:gd name="T6" fmla="*/ 616 w 765"/>
                  <a:gd name="T7" fmla="*/ 69 h 559"/>
                  <a:gd name="T8" fmla="*/ 667 w 765"/>
                  <a:gd name="T9" fmla="*/ 219 h 559"/>
                  <a:gd name="T10" fmla="*/ 682 w 765"/>
                  <a:gd name="T11" fmla="*/ 456 h 559"/>
                  <a:gd name="T12" fmla="*/ 712 w 765"/>
                  <a:gd name="T13" fmla="*/ 549 h 559"/>
                  <a:gd name="T14" fmla="*/ 757 w 765"/>
                  <a:gd name="T15" fmla="*/ 396 h 559"/>
                  <a:gd name="T16" fmla="*/ 759 w 765"/>
                  <a:gd name="T17" fmla="*/ 300 h 559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5"/>
                  <a:gd name="T28" fmla="*/ 0 h 559"/>
                  <a:gd name="T29" fmla="*/ 765 w 765"/>
                  <a:gd name="T30" fmla="*/ 559 h 559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5" h="559">
                    <a:moveTo>
                      <a:pt x="0" y="384"/>
                    </a:moveTo>
                    <a:cubicBezTo>
                      <a:pt x="39" y="355"/>
                      <a:pt x="171" y="272"/>
                      <a:pt x="231" y="212"/>
                    </a:cubicBezTo>
                    <a:cubicBezTo>
                      <a:pt x="291" y="152"/>
                      <a:pt x="296" y="48"/>
                      <a:pt x="360" y="24"/>
                    </a:cubicBezTo>
                    <a:cubicBezTo>
                      <a:pt x="424" y="0"/>
                      <a:pt x="565" y="37"/>
                      <a:pt x="616" y="69"/>
                    </a:cubicBezTo>
                    <a:cubicBezTo>
                      <a:pt x="667" y="101"/>
                      <a:pt x="656" y="155"/>
                      <a:pt x="667" y="219"/>
                    </a:cubicBezTo>
                    <a:cubicBezTo>
                      <a:pt x="678" y="283"/>
                      <a:pt x="675" y="401"/>
                      <a:pt x="682" y="456"/>
                    </a:cubicBezTo>
                    <a:cubicBezTo>
                      <a:pt x="689" y="511"/>
                      <a:pt x="700" y="559"/>
                      <a:pt x="712" y="549"/>
                    </a:cubicBezTo>
                    <a:cubicBezTo>
                      <a:pt x="724" y="539"/>
                      <a:pt x="749" y="437"/>
                      <a:pt x="757" y="396"/>
                    </a:cubicBezTo>
                    <a:cubicBezTo>
                      <a:pt x="765" y="355"/>
                      <a:pt x="759" y="320"/>
                      <a:pt x="759" y="30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77" name="Oval 82"/>
              <p:cNvSpPr>
                <a:spLocks noChangeAspect="1" noChangeArrowheads="1"/>
              </p:cNvSpPr>
              <p:nvPr/>
            </p:nvSpPr>
            <p:spPr bwMode="auto">
              <a:xfrm>
                <a:off x="5981820" y="2546855"/>
                <a:ext cx="54610" cy="46705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78" name="Freeform 72"/>
              <p:cNvSpPr>
                <a:spLocks/>
              </p:cNvSpPr>
              <p:nvPr/>
            </p:nvSpPr>
            <p:spPr bwMode="auto">
              <a:xfrm>
                <a:off x="6949560" y="2065144"/>
                <a:ext cx="485140" cy="595215"/>
              </a:xfrm>
              <a:custGeom>
                <a:avLst/>
                <a:gdLst>
                  <a:gd name="T0" fmla="*/ 0 w 764"/>
                  <a:gd name="T1" fmla="*/ 906 h 1096"/>
                  <a:gd name="T2" fmla="*/ 231 w 764"/>
                  <a:gd name="T3" fmla="*/ 734 h 1096"/>
                  <a:gd name="T4" fmla="*/ 360 w 764"/>
                  <a:gd name="T5" fmla="*/ 546 h 1096"/>
                  <a:gd name="T6" fmla="*/ 616 w 764"/>
                  <a:gd name="T7" fmla="*/ 591 h 1096"/>
                  <a:gd name="T8" fmla="*/ 667 w 764"/>
                  <a:gd name="T9" fmla="*/ 741 h 1096"/>
                  <a:gd name="T10" fmla="*/ 682 w 764"/>
                  <a:gd name="T11" fmla="*/ 978 h 1096"/>
                  <a:gd name="T12" fmla="*/ 712 w 764"/>
                  <a:gd name="T13" fmla="*/ 1071 h 1096"/>
                  <a:gd name="T14" fmla="*/ 757 w 764"/>
                  <a:gd name="T15" fmla="*/ 918 h 1096"/>
                  <a:gd name="T16" fmla="*/ 753 w 764"/>
                  <a:gd name="T17" fmla="*/ 0 h 109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764"/>
                  <a:gd name="T28" fmla="*/ 0 h 1096"/>
                  <a:gd name="T29" fmla="*/ 764 w 764"/>
                  <a:gd name="T30" fmla="*/ 1096 h 109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764" h="1096">
                    <a:moveTo>
                      <a:pt x="0" y="906"/>
                    </a:moveTo>
                    <a:cubicBezTo>
                      <a:pt x="39" y="877"/>
                      <a:pt x="171" y="794"/>
                      <a:pt x="231" y="734"/>
                    </a:cubicBezTo>
                    <a:cubicBezTo>
                      <a:pt x="291" y="674"/>
                      <a:pt x="296" y="570"/>
                      <a:pt x="360" y="546"/>
                    </a:cubicBezTo>
                    <a:cubicBezTo>
                      <a:pt x="424" y="522"/>
                      <a:pt x="565" y="559"/>
                      <a:pt x="616" y="591"/>
                    </a:cubicBezTo>
                    <a:cubicBezTo>
                      <a:pt x="667" y="623"/>
                      <a:pt x="656" y="677"/>
                      <a:pt x="667" y="741"/>
                    </a:cubicBezTo>
                    <a:cubicBezTo>
                      <a:pt x="678" y="805"/>
                      <a:pt x="675" y="923"/>
                      <a:pt x="682" y="978"/>
                    </a:cubicBezTo>
                    <a:cubicBezTo>
                      <a:pt x="689" y="1033"/>
                      <a:pt x="700" y="1081"/>
                      <a:pt x="712" y="1071"/>
                    </a:cubicBezTo>
                    <a:cubicBezTo>
                      <a:pt x="724" y="1061"/>
                      <a:pt x="750" y="1096"/>
                      <a:pt x="757" y="918"/>
                    </a:cubicBezTo>
                    <a:cubicBezTo>
                      <a:pt x="764" y="740"/>
                      <a:pt x="754" y="191"/>
                      <a:pt x="753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79" name="Oval 71"/>
              <p:cNvSpPr>
                <a:spLocks noChangeAspect="1" noChangeArrowheads="1"/>
              </p:cNvSpPr>
              <p:nvPr/>
            </p:nvSpPr>
            <p:spPr bwMode="auto">
              <a:xfrm>
                <a:off x="6898760" y="2546855"/>
                <a:ext cx="54610" cy="46705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sp>
          <p:nvSpPr>
            <p:cNvPr id="10269" name="TextBox 132"/>
            <p:cNvSpPr txBox="1">
              <a:spLocks noChangeArrowheads="1"/>
            </p:cNvSpPr>
            <p:nvPr/>
          </p:nvSpPr>
          <p:spPr bwMode="auto">
            <a:xfrm>
              <a:off x="4248150" y="4991100"/>
              <a:ext cx="4953000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en-US" sz="3200">
                  <a:latin typeface="Arial Black" pitchFamily="34" charset="0"/>
                </a:rPr>
                <a:t>Reverse Stroke with </a:t>
              </a:r>
              <a:br>
                <a:rPr lang="en-US" sz="3200">
                  <a:latin typeface="Arial Black" pitchFamily="34" charset="0"/>
                </a:rPr>
              </a:br>
              <a:r>
                <a:rPr lang="en-US" sz="3200">
                  <a:latin typeface="Arial Black" pitchFamily="34" charset="0"/>
                </a:rPr>
                <a:t>Corner Confirmation</a:t>
              </a:r>
            </a:p>
          </p:txBody>
        </p:sp>
      </p:grpSp>
      <p:sp>
        <p:nvSpPr>
          <p:cNvPr id="137" name="Rectangle 136"/>
          <p:cNvSpPr/>
          <p:nvPr/>
        </p:nvSpPr>
        <p:spPr>
          <a:xfrm>
            <a:off x="0" y="2286000"/>
            <a:ext cx="9144000" cy="20574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10248" name="Group 57"/>
          <p:cNvGrpSpPr>
            <a:grpSpLocks/>
          </p:cNvGrpSpPr>
          <p:nvPr/>
        </p:nvGrpSpPr>
        <p:grpSpPr bwMode="auto">
          <a:xfrm>
            <a:off x="595313" y="228600"/>
            <a:ext cx="3519487" cy="1911350"/>
            <a:chOff x="594807" y="228600"/>
            <a:chExt cx="3519993" cy="1910801"/>
          </a:xfrm>
        </p:grpSpPr>
        <p:pic>
          <p:nvPicPr>
            <p:cNvPr id="10250" name="Picture 2" descr="C:\Dev\Research\Barrier\Trunk\ASSETS07\Paper\select c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3678" y="228600"/>
              <a:ext cx="847725" cy="1905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1" name="Picture 90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831" y="228600"/>
              <a:ext cx="847619" cy="19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2" name="Picture 8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807" y="228873"/>
              <a:ext cx="847619" cy="19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3" name="Picture 9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7181" y="234639"/>
              <a:ext cx="847619" cy="19047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0254" name="Group 19"/>
            <p:cNvGrpSpPr>
              <a:grpSpLocks/>
            </p:cNvGrpSpPr>
            <p:nvPr/>
          </p:nvGrpSpPr>
          <p:grpSpPr bwMode="auto">
            <a:xfrm>
              <a:off x="1664782" y="1733824"/>
              <a:ext cx="353060" cy="300110"/>
              <a:chOff x="7673" y="3994"/>
              <a:chExt cx="556" cy="455"/>
            </a:xfrm>
          </p:grpSpPr>
          <p:sp>
            <p:nvSpPr>
              <p:cNvPr id="10266" name="Freeform 20"/>
              <p:cNvSpPr>
                <a:spLocks/>
              </p:cNvSpPr>
              <p:nvPr/>
            </p:nvSpPr>
            <p:spPr bwMode="auto">
              <a:xfrm>
                <a:off x="7737" y="3994"/>
                <a:ext cx="492" cy="394"/>
              </a:xfrm>
              <a:custGeom>
                <a:avLst/>
                <a:gdLst>
                  <a:gd name="T0" fmla="*/ 0 w 492"/>
                  <a:gd name="T1" fmla="*/ 394 h 394"/>
                  <a:gd name="T2" fmla="*/ 114 w 492"/>
                  <a:gd name="T3" fmla="*/ 270 h 394"/>
                  <a:gd name="T4" fmla="*/ 204 w 492"/>
                  <a:gd name="T5" fmla="*/ 90 h 394"/>
                  <a:gd name="T6" fmla="*/ 381 w 492"/>
                  <a:gd name="T7" fmla="*/ 15 h 394"/>
                  <a:gd name="T8" fmla="*/ 492 w 492"/>
                  <a:gd name="T9" fmla="*/ 0 h 39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492"/>
                  <a:gd name="T16" fmla="*/ 0 h 394"/>
                  <a:gd name="T17" fmla="*/ 492 w 492"/>
                  <a:gd name="T18" fmla="*/ 394 h 39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492" h="394">
                    <a:moveTo>
                      <a:pt x="0" y="394"/>
                    </a:moveTo>
                    <a:cubicBezTo>
                      <a:pt x="19" y="373"/>
                      <a:pt x="80" y="321"/>
                      <a:pt x="114" y="270"/>
                    </a:cubicBezTo>
                    <a:cubicBezTo>
                      <a:pt x="148" y="219"/>
                      <a:pt x="159" y="133"/>
                      <a:pt x="204" y="90"/>
                    </a:cubicBezTo>
                    <a:cubicBezTo>
                      <a:pt x="249" y="47"/>
                      <a:pt x="333" y="30"/>
                      <a:pt x="381" y="15"/>
                    </a:cubicBezTo>
                    <a:cubicBezTo>
                      <a:pt x="429" y="0"/>
                      <a:pt x="469" y="3"/>
                      <a:pt x="492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67" name="Oval 21"/>
              <p:cNvSpPr>
                <a:spLocks noChangeAspect="1" noChangeArrowheads="1"/>
              </p:cNvSpPr>
              <p:nvPr/>
            </p:nvSpPr>
            <p:spPr bwMode="auto">
              <a:xfrm>
                <a:off x="7673" y="4363"/>
                <a:ext cx="86" cy="86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10255" name="Group 23"/>
            <p:cNvGrpSpPr>
              <a:grpSpLocks/>
            </p:cNvGrpSpPr>
            <p:nvPr/>
          </p:nvGrpSpPr>
          <p:grpSpPr bwMode="auto">
            <a:xfrm>
              <a:off x="3376742" y="1469330"/>
              <a:ext cx="475615" cy="569879"/>
              <a:chOff x="10041" y="3601"/>
              <a:chExt cx="749" cy="864"/>
            </a:xfrm>
          </p:grpSpPr>
          <p:sp>
            <p:nvSpPr>
              <p:cNvPr id="10264" name="Freeform 24"/>
              <p:cNvSpPr>
                <a:spLocks/>
              </p:cNvSpPr>
              <p:nvPr/>
            </p:nvSpPr>
            <p:spPr bwMode="auto">
              <a:xfrm>
                <a:off x="10118" y="3601"/>
                <a:ext cx="672" cy="791"/>
              </a:xfrm>
              <a:custGeom>
                <a:avLst/>
                <a:gdLst>
                  <a:gd name="T0" fmla="*/ 0 w 672"/>
                  <a:gd name="T1" fmla="*/ 791 h 791"/>
                  <a:gd name="T2" fmla="*/ 114 w 672"/>
                  <a:gd name="T3" fmla="*/ 667 h 791"/>
                  <a:gd name="T4" fmla="*/ 204 w 672"/>
                  <a:gd name="T5" fmla="*/ 487 h 791"/>
                  <a:gd name="T6" fmla="*/ 381 w 672"/>
                  <a:gd name="T7" fmla="*/ 412 h 791"/>
                  <a:gd name="T8" fmla="*/ 480 w 672"/>
                  <a:gd name="T9" fmla="*/ 390 h 791"/>
                  <a:gd name="T10" fmla="*/ 642 w 672"/>
                  <a:gd name="T11" fmla="*/ 366 h 791"/>
                  <a:gd name="T12" fmla="*/ 663 w 672"/>
                  <a:gd name="T13" fmla="*/ 309 h 791"/>
                  <a:gd name="T14" fmla="*/ 660 w 672"/>
                  <a:gd name="T15" fmla="*/ 0 h 79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2"/>
                  <a:gd name="T25" fmla="*/ 0 h 791"/>
                  <a:gd name="T26" fmla="*/ 672 w 672"/>
                  <a:gd name="T27" fmla="*/ 791 h 791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2" h="791">
                    <a:moveTo>
                      <a:pt x="0" y="791"/>
                    </a:moveTo>
                    <a:cubicBezTo>
                      <a:pt x="19" y="770"/>
                      <a:pt x="80" y="718"/>
                      <a:pt x="114" y="667"/>
                    </a:cubicBezTo>
                    <a:cubicBezTo>
                      <a:pt x="148" y="616"/>
                      <a:pt x="159" y="530"/>
                      <a:pt x="204" y="487"/>
                    </a:cubicBezTo>
                    <a:cubicBezTo>
                      <a:pt x="249" y="444"/>
                      <a:pt x="335" y="428"/>
                      <a:pt x="381" y="412"/>
                    </a:cubicBezTo>
                    <a:cubicBezTo>
                      <a:pt x="427" y="396"/>
                      <a:pt x="437" y="398"/>
                      <a:pt x="480" y="390"/>
                    </a:cubicBezTo>
                    <a:cubicBezTo>
                      <a:pt x="523" y="382"/>
                      <a:pt x="612" y="379"/>
                      <a:pt x="642" y="366"/>
                    </a:cubicBezTo>
                    <a:cubicBezTo>
                      <a:pt x="672" y="353"/>
                      <a:pt x="660" y="370"/>
                      <a:pt x="663" y="309"/>
                    </a:cubicBezTo>
                    <a:cubicBezTo>
                      <a:pt x="666" y="248"/>
                      <a:pt x="661" y="64"/>
                      <a:pt x="660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65" name="Oval 25"/>
              <p:cNvSpPr>
                <a:spLocks noChangeAspect="1" noChangeArrowheads="1"/>
              </p:cNvSpPr>
              <p:nvPr/>
            </p:nvSpPr>
            <p:spPr bwMode="auto">
              <a:xfrm>
                <a:off x="10041" y="4379"/>
                <a:ext cx="86" cy="86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10256" name="Group 126"/>
            <p:cNvGrpSpPr>
              <a:grpSpLocks/>
            </p:cNvGrpSpPr>
            <p:nvPr/>
          </p:nvGrpSpPr>
          <p:grpSpPr bwMode="auto">
            <a:xfrm>
              <a:off x="2493457" y="1573544"/>
              <a:ext cx="462915" cy="457090"/>
              <a:chOff x="2355850" y="3716396"/>
              <a:chExt cx="462915" cy="457090"/>
            </a:xfrm>
          </p:grpSpPr>
          <p:sp>
            <p:nvSpPr>
              <p:cNvPr id="10262" name="Freeform 22"/>
              <p:cNvSpPr>
                <a:spLocks/>
              </p:cNvSpPr>
              <p:nvPr/>
            </p:nvSpPr>
            <p:spPr bwMode="auto">
              <a:xfrm>
                <a:off x="2392045" y="3716396"/>
                <a:ext cx="426720" cy="417515"/>
              </a:xfrm>
              <a:custGeom>
                <a:avLst/>
                <a:gdLst>
                  <a:gd name="T0" fmla="*/ 0 w 672"/>
                  <a:gd name="T1" fmla="*/ 633 h 633"/>
                  <a:gd name="T2" fmla="*/ 114 w 672"/>
                  <a:gd name="T3" fmla="*/ 509 h 633"/>
                  <a:gd name="T4" fmla="*/ 204 w 672"/>
                  <a:gd name="T5" fmla="*/ 329 h 633"/>
                  <a:gd name="T6" fmla="*/ 381 w 672"/>
                  <a:gd name="T7" fmla="*/ 254 h 633"/>
                  <a:gd name="T8" fmla="*/ 480 w 672"/>
                  <a:gd name="T9" fmla="*/ 232 h 633"/>
                  <a:gd name="T10" fmla="*/ 642 w 672"/>
                  <a:gd name="T11" fmla="*/ 208 h 633"/>
                  <a:gd name="T12" fmla="*/ 663 w 672"/>
                  <a:gd name="T13" fmla="*/ 151 h 633"/>
                  <a:gd name="T14" fmla="*/ 663 w 672"/>
                  <a:gd name="T15" fmla="*/ 0 h 6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672"/>
                  <a:gd name="T25" fmla="*/ 0 h 633"/>
                  <a:gd name="T26" fmla="*/ 672 w 672"/>
                  <a:gd name="T27" fmla="*/ 633 h 633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672" h="633">
                    <a:moveTo>
                      <a:pt x="0" y="633"/>
                    </a:moveTo>
                    <a:cubicBezTo>
                      <a:pt x="19" y="612"/>
                      <a:pt x="80" y="560"/>
                      <a:pt x="114" y="509"/>
                    </a:cubicBezTo>
                    <a:cubicBezTo>
                      <a:pt x="148" y="458"/>
                      <a:pt x="159" y="372"/>
                      <a:pt x="204" y="329"/>
                    </a:cubicBezTo>
                    <a:cubicBezTo>
                      <a:pt x="249" y="286"/>
                      <a:pt x="335" y="270"/>
                      <a:pt x="381" y="254"/>
                    </a:cubicBezTo>
                    <a:cubicBezTo>
                      <a:pt x="427" y="238"/>
                      <a:pt x="437" y="240"/>
                      <a:pt x="480" y="232"/>
                    </a:cubicBezTo>
                    <a:cubicBezTo>
                      <a:pt x="523" y="224"/>
                      <a:pt x="612" y="221"/>
                      <a:pt x="642" y="208"/>
                    </a:cubicBezTo>
                    <a:cubicBezTo>
                      <a:pt x="672" y="195"/>
                      <a:pt x="660" y="186"/>
                      <a:pt x="663" y="151"/>
                    </a:cubicBezTo>
                    <a:cubicBezTo>
                      <a:pt x="666" y="116"/>
                      <a:pt x="663" y="31"/>
                      <a:pt x="663" y="0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  <p:sp>
            <p:nvSpPr>
              <p:cNvPr id="10263" name="Oval 28"/>
              <p:cNvSpPr>
                <a:spLocks noChangeAspect="1" noChangeArrowheads="1"/>
              </p:cNvSpPr>
              <p:nvPr/>
            </p:nvSpPr>
            <p:spPr bwMode="auto">
              <a:xfrm>
                <a:off x="2355850" y="4116762"/>
                <a:ext cx="54610" cy="56724"/>
              </a:xfrm>
              <a:prstGeom prst="ellipse">
                <a:avLst/>
              </a:prstGeom>
              <a:solidFill>
                <a:srgbClr val="111111"/>
              </a:solidFill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>
                  <a:latin typeface="Calibri" pitchFamily="34" charset="0"/>
                </a:endParaRPr>
              </a:p>
            </p:txBody>
          </p:sp>
        </p:grpSp>
        <p:grpSp>
          <p:nvGrpSpPr>
            <p:cNvPr id="10257" name="Group 55"/>
            <p:cNvGrpSpPr>
              <a:grpSpLocks/>
            </p:cNvGrpSpPr>
            <p:nvPr/>
          </p:nvGrpSpPr>
          <p:grpSpPr bwMode="auto">
            <a:xfrm>
              <a:off x="798216" y="641289"/>
              <a:ext cx="3057054" cy="389295"/>
              <a:chOff x="798216" y="641289"/>
              <a:chExt cx="3057054" cy="389295"/>
            </a:xfrm>
          </p:grpSpPr>
          <p:sp>
            <p:nvSpPr>
              <p:cNvPr id="52" name="Rectangle 51"/>
              <p:cNvSpPr/>
              <p:nvPr/>
            </p:nvSpPr>
            <p:spPr>
              <a:xfrm>
                <a:off x="798036" y="641231"/>
                <a:ext cx="381055" cy="380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680813" y="649167"/>
                <a:ext cx="381055" cy="380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2582642" y="644405"/>
                <a:ext cx="381055" cy="380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3474945" y="649167"/>
                <a:ext cx="381055" cy="38089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</p:grpSp>
      <p:sp>
        <p:nvSpPr>
          <p:cNvPr id="136" name="Rectangle 135"/>
          <p:cNvSpPr/>
          <p:nvPr/>
        </p:nvSpPr>
        <p:spPr>
          <a:xfrm>
            <a:off x="0" y="0"/>
            <a:ext cx="9144000" cy="2209800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3810000" y="0"/>
            <a:ext cx="5334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/>
            <a:r>
              <a:rPr lang="en-US" sz="4800">
                <a:latin typeface="Arial Black" pitchFamily="34" charset="0"/>
              </a:rPr>
              <a:t>Initial Study</a:t>
            </a:r>
          </a:p>
        </p:txBody>
      </p:sp>
      <p:pic>
        <p:nvPicPr>
          <p:cNvPr id="11267" name="Picture 2" descr="C:\Dev\Research\Barrier\Trunk\ASSETS07\Paper\85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52" t="19048" r="33374" b="20317"/>
          <a:stretch>
            <a:fillRect/>
          </a:stretch>
        </p:blipFill>
        <p:spPr bwMode="auto">
          <a:xfrm>
            <a:off x="1905000" y="809625"/>
            <a:ext cx="147002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952500" y="3711575"/>
            <a:ext cx="7429500" cy="2613025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US" sz="3200" dirty="0">
                <a:latin typeface="+mn-lt"/>
              </a:rPr>
              <a:t>18 Subjects (</a:t>
            </a:r>
            <a:r>
              <a:rPr lang="en-US" sz="2800" dirty="0">
                <a:latin typeface="+mn-lt"/>
              </a:rPr>
              <a:t>9 Able Bodied / 9 Motor Impaired)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Recruited subjects from Seattle area using Craigslist, </a:t>
            </a:r>
            <a:r>
              <a:rPr lang="en-US" sz="2800" dirty="0" err="1">
                <a:latin typeface="+mn-lt"/>
              </a:rPr>
              <a:t>listservs</a:t>
            </a:r>
            <a:r>
              <a:rPr lang="en-US" sz="2800" dirty="0">
                <a:latin typeface="+mn-lt"/>
              </a:rPr>
              <a:t> and word-of-mouth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sz="2800" dirty="0">
                <a:latin typeface="+mn-lt"/>
              </a:rPr>
              <a:t>Broad Range of Motor Impairments</a:t>
            </a:r>
          </a:p>
          <a:p>
            <a:pPr marL="685800" lvl="1" indent="-2286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sz="2400" dirty="0">
                <a:latin typeface="+mn-lt"/>
              </a:rPr>
              <a:t>Parkinson’s disease, low strength, </a:t>
            </a:r>
            <a:br>
              <a:rPr lang="en-US" sz="2400" dirty="0">
                <a:latin typeface="+mn-lt"/>
              </a:rPr>
            </a:br>
            <a:r>
              <a:rPr lang="en-US" sz="2400" dirty="0" err="1">
                <a:latin typeface="+mn-lt"/>
              </a:rPr>
              <a:t>tetraplegia</a:t>
            </a:r>
            <a:r>
              <a:rPr lang="en-US" sz="2400" dirty="0">
                <a:latin typeface="+mn-lt"/>
              </a:rPr>
              <a:t>, cerebral palsy</a:t>
            </a:r>
          </a:p>
          <a:p>
            <a:pPr marL="285750" indent="-28575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Char char="–"/>
              <a:defRPr/>
            </a:pPr>
            <a:endParaRPr lang="en-US" sz="2800" dirty="0">
              <a:latin typeface="+mn-lt"/>
            </a:endParaRPr>
          </a:p>
        </p:txBody>
      </p:sp>
      <p:sp>
        <p:nvSpPr>
          <p:cNvPr id="11269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11270" name="Group 4"/>
          <p:cNvGrpSpPr>
            <a:grpSpLocks/>
          </p:cNvGrpSpPr>
          <p:nvPr/>
        </p:nvGrpSpPr>
        <p:grpSpPr bwMode="auto">
          <a:xfrm>
            <a:off x="3505200" y="976313"/>
            <a:ext cx="3502025" cy="2590800"/>
            <a:chOff x="1513" y="6304"/>
            <a:chExt cx="4136" cy="3060"/>
          </a:xfrm>
        </p:grpSpPr>
        <p:pic>
          <p:nvPicPr>
            <p:cNvPr id="11271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" t="3841" r="8229" b="5760"/>
            <a:stretch>
              <a:fillRect/>
            </a:stretch>
          </p:blipFill>
          <p:spPr bwMode="auto">
            <a:xfrm>
              <a:off x="1513" y="6304"/>
              <a:ext cx="1988" cy="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2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29" t="3841" r="8229" b="5760"/>
            <a:stretch>
              <a:fillRect/>
            </a:stretch>
          </p:blipFill>
          <p:spPr bwMode="auto">
            <a:xfrm>
              <a:off x="3665" y="6304"/>
              <a:ext cx="1984" cy="30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0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1884</TotalTime>
  <Words>1322</Words>
  <Application>Microsoft Office PowerPoint</Application>
  <PresentationFormat>On-screen Show (4:3)</PresentationFormat>
  <Paragraphs>445</Paragraphs>
  <Slides>39</Slides>
  <Notes>33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Calibri</vt:lpstr>
      <vt:lpstr>Arial</vt:lpstr>
      <vt:lpstr>Arial Black</vt:lpstr>
      <vt:lpstr>Tahoma</vt:lpstr>
      <vt:lpstr>Times New Roman</vt:lpstr>
      <vt:lpstr>Office Theme</vt:lpstr>
      <vt:lpstr>barrierpointing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thankyou!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Barrier Pointing</dc:title>
  <dc:creator>Jon Froehlich</dc:creator>
  <cp:lastModifiedBy>Jon Froehlich</cp:lastModifiedBy>
  <cp:revision>150</cp:revision>
  <dcterms:created xsi:type="dcterms:W3CDTF">2006-08-16T00:00:00Z</dcterms:created>
  <dcterms:modified xsi:type="dcterms:W3CDTF">2012-05-01T19:41:19Z</dcterms:modified>
</cp:coreProperties>
</file>