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5" r:id="rId3"/>
    <p:sldMasterId id="2147483687" r:id="rId4"/>
    <p:sldMasterId id="2147483699" r:id="rId5"/>
    <p:sldMasterId id="2147483711" r:id="rId6"/>
    <p:sldMasterId id="2147483724" r:id="rId7"/>
    <p:sldMasterId id="2147483748" r:id="rId8"/>
    <p:sldMasterId id="2147483760" r:id="rId9"/>
    <p:sldMasterId id="2147483772" r:id="rId10"/>
    <p:sldMasterId id="2147483784" r:id="rId11"/>
    <p:sldMasterId id="2147483796" r:id="rId12"/>
    <p:sldMasterId id="2147483808" r:id="rId13"/>
    <p:sldMasterId id="2147483821" r:id="rId14"/>
  </p:sldMasterIdLst>
  <p:notesMasterIdLst>
    <p:notesMasterId r:id="rId85"/>
  </p:notesMasterIdLst>
  <p:sldIdLst>
    <p:sldId id="326" r:id="rId15"/>
    <p:sldId id="322" r:id="rId16"/>
    <p:sldId id="327" r:id="rId17"/>
    <p:sldId id="325" r:id="rId18"/>
    <p:sldId id="378" r:id="rId19"/>
    <p:sldId id="306" r:id="rId20"/>
    <p:sldId id="324" r:id="rId21"/>
    <p:sldId id="275" r:id="rId22"/>
    <p:sldId id="277" r:id="rId23"/>
    <p:sldId id="329" r:id="rId24"/>
    <p:sldId id="278" r:id="rId25"/>
    <p:sldId id="276" r:id="rId26"/>
    <p:sldId id="279" r:id="rId27"/>
    <p:sldId id="309" r:id="rId28"/>
    <p:sldId id="310" r:id="rId29"/>
    <p:sldId id="379" r:id="rId30"/>
    <p:sldId id="282" r:id="rId31"/>
    <p:sldId id="274" r:id="rId32"/>
    <p:sldId id="281" r:id="rId33"/>
    <p:sldId id="318" r:id="rId34"/>
    <p:sldId id="360" r:id="rId35"/>
    <p:sldId id="286" r:id="rId36"/>
    <p:sldId id="362" r:id="rId37"/>
    <p:sldId id="384" r:id="rId38"/>
    <p:sldId id="287" r:id="rId39"/>
    <p:sldId id="371" r:id="rId40"/>
    <p:sldId id="365" r:id="rId41"/>
    <p:sldId id="366" r:id="rId42"/>
    <p:sldId id="367" r:id="rId43"/>
    <p:sldId id="368" r:id="rId44"/>
    <p:sldId id="369" r:id="rId45"/>
    <p:sldId id="370" r:id="rId46"/>
    <p:sldId id="320" r:id="rId47"/>
    <p:sldId id="354" r:id="rId48"/>
    <p:sldId id="355" r:id="rId49"/>
    <p:sldId id="356" r:id="rId50"/>
    <p:sldId id="335" r:id="rId51"/>
    <p:sldId id="336" r:id="rId52"/>
    <p:sldId id="337" r:id="rId53"/>
    <p:sldId id="338" r:id="rId54"/>
    <p:sldId id="339" r:id="rId55"/>
    <p:sldId id="340" r:id="rId56"/>
    <p:sldId id="341" r:id="rId57"/>
    <p:sldId id="342" r:id="rId58"/>
    <p:sldId id="343" r:id="rId59"/>
    <p:sldId id="344" r:id="rId60"/>
    <p:sldId id="345" r:id="rId61"/>
    <p:sldId id="381" r:id="rId62"/>
    <p:sldId id="382" r:id="rId63"/>
    <p:sldId id="383" r:id="rId64"/>
    <p:sldId id="380" r:id="rId65"/>
    <p:sldId id="357" r:id="rId66"/>
    <p:sldId id="385" r:id="rId67"/>
    <p:sldId id="346" r:id="rId68"/>
    <p:sldId id="347" r:id="rId69"/>
    <p:sldId id="348" r:id="rId70"/>
    <p:sldId id="349" r:id="rId71"/>
    <p:sldId id="376" r:id="rId72"/>
    <p:sldId id="374" r:id="rId73"/>
    <p:sldId id="375" r:id="rId74"/>
    <p:sldId id="377" r:id="rId75"/>
    <p:sldId id="350" r:id="rId76"/>
    <p:sldId id="373" r:id="rId77"/>
    <p:sldId id="288" r:id="rId78"/>
    <p:sldId id="372" r:id="rId79"/>
    <p:sldId id="364" r:id="rId80"/>
    <p:sldId id="270" r:id="rId81"/>
    <p:sldId id="267" r:id="rId82"/>
    <p:sldId id="332" r:id="rId83"/>
    <p:sldId id="333" r:id="rId84"/>
  </p:sldIdLst>
  <p:sldSz cx="9144000" cy="6858000" type="screen4x3"/>
  <p:notesSz cx="6858000" cy="9144000"/>
  <p:embeddedFontLst>
    <p:embeddedFont>
      <p:font typeface="Segoe Print" pitchFamily="2" charset="0"/>
      <p:regular r:id="rId86"/>
      <p:bold r:id="rId87"/>
    </p:embeddedFont>
    <p:embeddedFont>
      <p:font typeface="HelveticaNeueLT Com 25 UltLt" pitchFamily="34" charset="0"/>
      <p:regular r:id="rId88"/>
      <p:italic r:id="rId89"/>
    </p:embeddedFont>
    <p:embeddedFont>
      <p:font typeface="Segoe UI Light" pitchFamily="34" charset="0"/>
      <p:regular r:id="rId90"/>
    </p:embeddedFont>
    <p:embeddedFont>
      <p:font typeface="Segoe UI" pitchFamily="34" charset="0"/>
      <p:regular r:id="rId91"/>
      <p:bold r:id="rId92"/>
      <p:italic r:id="rId93"/>
      <p:boldItalic r:id="rId94"/>
    </p:embeddedFont>
    <p:embeddedFont>
      <p:font typeface="Segoe Condensed" pitchFamily="34" charset="0"/>
      <p:regular r:id="rId95"/>
      <p:bold r:id="rId96"/>
    </p:embeddedFont>
    <p:embeddedFont>
      <p:font typeface="Calibri" pitchFamily="34" charset="0"/>
      <p:regular r:id="rId97"/>
      <p:bold r:id="rId98"/>
      <p:italic r:id="rId99"/>
      <p:boldItalic r:id="rId100"/>
    </p:embeddedFont>
    <p:embeddedFont>
      <p:font typeface="Segoe UI Semibold" pitchFamily="34" charset="0"/>
      <p:bold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4ACD50-CFBE-46D0-9411-D2A0934B4AEB}">
          <p14:sldIdLst>
            <p14:sldId id="326"/>
          </p14:sldIdLst>
        </p14:section>
        <p14:section name="Background / Terminology / Scoping" id="{3B042DAB-C45B-439D-837B-D96C17D5AC71}">
          <p14:sldIdLst>
            <p14:sldId id="322"/>
            <p14:sldId id="327"/>
            <p14:sldId id="325"/>
            <p14:sldId id="378"/>
          </p14:sldIdLst>
        </p14:section>
        <p14:section name="Motivation / Problem Setting" id="{0CA15526-B194-4792-81AC-1FC158242DF1}">
          <p14:sldIdLst>
            <p14:sldId id="306"/>
            <p14:sldId id="324"/>
            <p14:sldId id="275"/>
            <p14:sldId id="277"/>
            <p14:sldId id="329"/>
            <p14:sldId id="278"/>
            <p14:sldId id="276"/>
            <p14:sldId id="279"/>
            <p14:sldId id="309"/>
            <p14:sldId id="310"/>
            <p14:sldId id="379"/>
            <p14:sldId id="282"/>
            <p14:sldId id="274"/>
            <p14:sldId id="281"/>
          </p14:sldIdLst>
        </p14:section>
        <p14:section name="Quick Introduction to Iterative Design Approach" id="{6C22B83A-D169-45D4-9A71-E7FE1957E03A}">
          <p14:sldIdLst>
            <p14:sldId id="318"/>
            <p14:sldId id="360"/>
            <p14:sldId id="286"/>
            <p14:sldId id="362"/>
            <p14:sldId id="384"/>
            <p14:sldId id="287"/>
            <p14:sldId id="371"/>
          </p14:sldIdLst>
        </p14:section>
        <p14:section name="More Detailed Discussion of Iterative Design With Example" id="{D1DC9DDB-2E40-4BE9-96CC-9FCAF343D8D0}">
          <p14:sldIdLst>
            <p14:sldId id="365"/>
            <p14:sldId id="366"/>
            <p14:sldId id="367"/>
            <p14:sldId id="368"/>
            <p14:sldId id="369"/>
            <p14:sldId id="370"/>
            <p14:sldId id="320"/>
            <p14:sldId id="354"/>
            <p14:sldId id="355"/>
            <p14:sldId id="356"/>
            <p14:sldId id="335"/>
            <p14:sldId id="336"/>
            <p14:sldId id="337"/>
            <p14:sldId id="338"/>
            <p14:sldId id="339"/>
            <p14:sldId id="340"/>
            <p14:sldId id="341"/>
            <p14:sldId id="342"/>
            <p14:sldId id="343"/>
            <p14:sldId id="344"/>
            <p14:sldId id="345"/>
            <p14:sldId id="381"/>
            <p14:sldId id="382"/>
            <p14:sldId id="383"/>
            <p14:sldId id="380"/>
            <p14:sldId id="357"/>
            <p14:sldId id="385"/>
            <p14:sldId id="346"/>
            <p14:sldId id="347"/>
            <p14:sldId id="348"/>
            <p14:sldId id="349"/>
            <p14:sldId id="376"/>
            <p14:sldId id="374"/>
            <p14:sldId id="375"/>
            <p14:sldId id="377"/>
            <p14:sldId id="350"/>
            <p14:sldId id="373"/>
            <p14:sldId id="288"/>
            <p14:sldId id="372"/>
          </p14:sldIdLst>
        </p14:section>
        <p14:section name="Conclusion" id="{DD8D45D3-BA46-4F8C-92CE-4441C63DBC4A}">
          <p14:sldIdLst>
            <p14:sldId id="364"/>
            <p14:sldId id="270"/>
            <p14:sldId id="267"/>
            <p14:sldId id="332"/>
            <p14:sldId id="333"/>
          </p14:sldIdLst>
        </p14:section>
        <p14:section name="Sandbox" id="{7A0FB3C1-CE19-4F95-B3BC-46DE6625067D}">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0797"/>
    <a:srgbClr val="F79646"/>
    <a:srgbClr val="97CB16"/>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06" autoAdjust="0"/>
  </p:normalViewPr>
  <p:slideViewPr>
    <p:cSldViewPr>
      <p:cViewPr>
        <p:scale>
          <a:sx n="70" d="100"/>
          <a:sy n="70" d="100"/>
        </p:scale>
        <p:origin x="-2142" y="-984"/>
      </p:cViewPr>
      <p:guideLst>
        <p:guide orient="horz" pos="2160"/>
        <p:guide pos="2880"/>
      </p:guideLst>
    </p:cSldViewPr>
  </p:slideViewPr>
  <p:notesTextViewPr>
    <p:cViewPr>
      <p:scale>
        <a:sx n="100" d="100"/>
        <a:sy n="100" d="100"/>
      </p:scale>
      <p:origin x="0" y="0"/>
    </p:cViewPr>
  </p:notesTextViewPr>
  <p:sorterViewPr>
    <p:cViewPr>
      <p:scale>
        <a:sx n="60" d="100"/>
        <a:sy n="60" d="100"/>
      </p:scale>
      <p:origin x="0" y="52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font" Target="fonts/font4.fntdata"/><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font" Target="fonts/font2.fntdata"/><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font" Target="fonts/font15.fntdata"/><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font" Target="fonts/font12.fntdata"/><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918ECF-57FD-4AD1-8846-97E908F0FFE1}" type="datetimeFigureOut">
              <a:rPr lang="en-US" smtClean="0"/>
              <a:t>11/15/2012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D36BDB-1262-457C-B9D0-97D5BB5541E7}" type="slidenum">
              <a:rPr lang="en-US" smtClean="0"/>
              <a:t>‹#›</a:t>
            </a:fld>
            <a:endParaRPr lang="en-US"/>
          </a:p>
        </p:txBody>
      </p:sp>
    </p:spTree>
    <p:extLst>
      <p:ext uri="{BB962C8B-B14F-4D97-AF65-F5344CB8AC3E}">
        <p14:creationId xmlns:p14="http://schemas.microsoft.com/office/powerpoint/2010/main" val="3488865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name is Jon Froehlich and I’m a</a:t>
            </a:r>
            <a:r>
              <a:rPr lang="en-US" baseline="0" dirty="0" smtClean="0"/>
              <a:t> new professor in Computer Science at the University of Maryland. My research is on designing and evaluating new types of eco-feedback systems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a:t>
            </a:fld>
            <a:endParaRPr lang="en-US"/>
          </a:p>
        </p:txBody>
      </p:sp>
    </p:spTree>
    <p:extLst>
      <p:ext uri="{BB962C8B-B14F-4D97-AF65-F5344CB8AC3E}">
        <p14:creationId xmlns:p14="http://schemas.microsoft.com/office/powerpoint/2010/main" val="1487496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Others</a:t>
            </a:r>
            <a:r>
              <a:rPr lang="en-US" baseline="0" dirty="0" smtClean="0"/>
              <a:t> have recently recognized this and are beginning to address this void. Moreover, however…</a:t>
            </a:r>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18</a:t>
            </a:fld>
            <a:endParaRPr lang="en-US"/>
          </a:p>
        </p:txBody>
      </p:sp>
    </p:spTree>
    <p:extLst>
      <p:ext uri="{BB962C8B-B14F-4D97-AF65-F5344CB8AC3E}">
        <p14:creationId xmlns:p14="http://schemas.microsoft.com/office/powerpoint/2010/main" val="96189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question</a:t>
            </a:r>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20</a:t>
            </a:fld>
            <a:endParaRPr lang="en-US"/>
          </a:p>
        </p:txBody>
      </p:sp>
    </p:spTree>
    <p:extLst>
      <p:ext uri="{BB962C8B-B14F-4D97-AF65-F5344CB8AC3E}">
        <p14:creationId xmlns:p14="http://schemas.microsoft.com/office/powerpoint/2010/main" val="3727134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approach has been to adapt the iterative design process to the creation of eco-feedback</a:t>
            </a:r>
          </a:p>
          <a:p>
            <a:endParaRPr lang="en-US" dirty="0" smtClean="0"/>
          </a:p>
          <a:p>
            <a:r>
              <a:rPr lang="en-US" dirty="0" smtClean="0"/>
              <a:t>You begin with data gathering,</a:t>
            </a:r>
            <a:r>
              <a:rPr lang="en-US" baseline="0" dirty="0" smtClean="0"/>
              <a:t> ideation, and design sketching (as you would for any design) but you end with randomized control behavioral trials to test the effectiveness of these designs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21</a:t>
            </a:fld>
            <a:endParaRPr lang="en-US"/>
          </a:p>
        </p:txBody>
      </p:sp>
    </p:spTree>
    <p:extLst>
      <p:ext uri="{BB962C8B-B14F-4D97-AF65-F5344CB8AC3E}">
        <p14:creationId xmlns:p14="http://schemas.microsoft.com/office/powerpoint/2010/main" val="148749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OPower</a:t>
            </a:r>
            <a:r>
              <a:rPr lang="en-US" baseline="0" dirty="0" smtClean="0"/>
              <a:t> is doing this very well (albeit now primarily with paper-based interventions but also with some electronic feedback)</a:t>
            </a:r>
          </a:p>
          <a:p>
            <a:endParaRPr lang="en-US" baseline="0" dirty="0" smtClean="0"/>
          </a:p>
          <a:p>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Randomly</a:t>
            </a:r>
            <a:r>
              <a:rPr lang="en-US" baseline="0" dirty="0" smtClean="0"/>
              <a:t> split utility population into two statistically equivalent groups (e.g., based on previous household energy usage, household size, </a:t>
            </a:r>
            <a:r>
              <a:rPr lang="en-US" baseline="0" dirty="0" err="1" smtClean="0"/>
              <a:t>etc</a:t>
            </a:r>
            <a:r>
              <a:rPr lang="en-US" baseline="0" dirty="0" smtClean="0"/>
              <a:t>): a control group and an experimental group. Only difference between both groups is that the experimental group receives the treatment/intervention while the control group does not. If there are statistically significant differences in behavior, we have strong confidence that this is due to the intervention.</a:t>
            </a:r>
          </a:p>
          <a:p>
            <a:endParaRPr lang="en-US" baseline="0" dirty="0" smtClean="0"/>
          </a:p>
          <a:p>
            <a:r>
              <a:rPr lang="en-US" baseline="0" dirty="0" smtClean="0"/>
              <a:t>Bruce </a:t>
            </a:r>
            <a:r>
              <a:rPr lang="en-US" baseline="0" dirty="0" err="1" smtClean="0"/>
              <a:t>Ceniceros</a:t>
            </a:r>
            <a:r>
              <a:rPr lang="en-US" baseline="0" dirty="0" smtClean="0"/>
              <a:t> from SMUD and Patricia Thompson from </a:t>
            </a:r>
            <a:r>
              <a:rPr lang="en-US" baseline="0" dirty="0" err="1" smtClean="0"/>
              <a:t>SageView</a:t>
            </a:r>
            <a:r>
              <a:rPr lang="en-US" baseline="0" dirty="0" smtClean="0"/>
              <a:t> did a great job of talking about this as well.</a:t>
            </a:r>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22</a:t>
            </a:fld>
            <a:endParaRPr lang="en-US"/>
          </a:p>
        </p:txBody>
      </p:sp>
    </p:spTree>
    <p:extLst>
      <p:ext uri="{BB962C8B-B14F-4D97-AF65-F5344CB8AC3E}">
        <p14:creationId xmlns:p14="http://schemas.microsoft.com/office/powerpoint/2010/main" val="2707480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what’s more, once the RCT infrastructure is in place, you can continue to create and test the effectiveness</a:t>
            </a:r>
            <a:r>
              <a:rPr lang="en-US" baseline="0" dirty="0" smtClean="0"/>
              <a:t> of various new design ideas (in an entirely new, sort of iterative design process loop)</a:t>
            </a:r>
            <a:endParaRPr lang="en-US" dirty="0" smtClean="0"/>
          </a:p>
        </p:txBody>
      </p:sp>
      <p:sp>
        <p:nvSpPr>
          <p:cNvPr id="4" name="Slide Number Placeholder 3"/>
          <p:cNvSpPr>
            <a:spLocks noGrp="1"/>
          </p:cNvSpPr>
          <p:nvPr>
            <p:ph type="sldNum" sz="quarter" idx="10"/>
          </p:nvPr>
        </p:nvSpPr>
        <p:spPr/>
        <p:txBody>
          <a:bodyPr/>
          <a:lstStyle/>
          <a:p>
            <a:fld id="{D7A586D1-A4BA-44C1-983C-3F22538F7654}" type="slidenum">
              <a:rPr lang="en-US" smtClean="0"/>
              <a:t>23</a:t>
            </a:fld>
            <a:endParaRPr lang="en-US"/>
          </a:p>
        </p:txBody>
      </p:sp>
    </p:spTree>
    <p:extLst>
      <p:ext uri="{BB962C8B-B14F-4D97-AF65-F5344CB8AC3E}">
        <p14:creationId xmlns:p14="http://schemas.microsoft.com/office/powerpoint/2010/main" val="1487496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what’s more, once the RCT infrastructure is in place, you can continue to create and test the effectiveness</a:t>
            </a:r>
            <a:r>
              <a:rPr lang="en-US" baseline="0" dirty="0" smtClean="0"/>
              <a:t> of various new design ideas (in an entirely new, sort of iterative design process loop)</a:t>
            </a:r>
            <a:endParaRPr lang="en-US" dirty="0" smtClean="0"/>
          </a:p>
        </p:txBody>
      </p:sp>
      <p:sp>
        <p:nvSpPr>
          <p:cNvPr id="4" name="Slide Number Placeholder 3"/>
          <p:cNvSpPr>
            <a:spLocks noGrp="1"/>
          </p:cNvSpPr>
          <p:nvPr>
            <p:ph type="sldNum" sz="quarter" idx="10"/>
          </p:nvPr>
        </p:nvSpPr>
        <p:spPr/>
        <p:txBody>
          <a:bodyPr/>
          <a:lstStyle/>
          <a:p>
            <a:fld id="{D7A586D1-A4BA-44C1-983C-3F22538F7654}" type="slidenum">
              <a:rPr lang="en-US" smtClean="0"/>
              <a:t>24</a:t>
            </a:fld>
            <a:endParaRPr lang="en-US"/>
          </a:p>
        </p:txBody>
      </p:sp>
    </p:spTree>
    <p:extLst>
      <p:ext uri="{BB962C8B-B14F-4D97-AF65-F5344CB8AC3E}">
        <p14:creationId xmlns:p14="http://schemas.microsoft.com/office/powerpoint/2010/main" val="1487496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for example, in the</a:t>
            </a:r>
            <a:r>
              <a:rPr lang="en-US" baseline="0" dirty="0" smtClean="0"/>
              <a:t> </a:t>
            </a:r>
            <a:r>
              <a:rPr lang="en-US" baseline="0" dirty="0" err="1" smtClean="0"/>
              <a:t>Opower</a:t>
            </a:r>
            <a:r>
              <a:rPr lang="en-US" baseline="0" dirty="0" smtClean="0"/>
              <a:t> talk yesterday (by </a:t>
            </a:r>
            <a:r>
              <a:rPr lang="en-US" baseline="0" dirty="0" err="1" smtClean="0"/>
              <a:t>Arhan</a:t>
            </a:r>
            <a:r>
              <a:rPr lang="en-US" baseline="0" dirty="0" smtClean="0"/>
              <a:t> </a:t>
            </a:r>
            <a:r>
              <a:rPr lang="en-US" baseline="0" dirty="0" err="1" smtClean="0"/>
              <a:t>Gunel</a:t>
            </a:r>
            <a:r>
              <a:rPr lang="en-US" baseline="0" dirty="0" smtClean="0"/>
              <a:t>), they saw a significant difference in behavior between two “promotional” messages used in their home billing reports. Even here, though there is still a question of “how do we choose and refine design ideas before expending effort and money on the RCT?” Ideally, we want to test only the most promising ideas…</a:t>
            </a:r>
            <a:endParaRPr lang="en-US" dirty="0" smtClean="0"/>
          </a:p>
          <a:p>
            <a:endParaRPr lang="en-US" dirty="0" smtClean="0"/>
          </a:p>
          <a:p>
            <a:endParaRPr lang="en-US" dirty="0" smtClean="0"/>
          </a:p>
          <a:p>
            <a:r>
              <a:rPr lang="en-US" dirty="0" err="1" smtClean="0"/>
              <a:t>OPower</a:t>
            </a:r>
            <a:r>
              <a:rPr lang="en-US" baseline="0" dirty="0" smtClean="0"/>
              <a:t> is uniquely positioned to do this sort of important work because it has an infrastructure in place and has been very effective at utilizing this to continuously run new types of A/B trials to test the effectiveness of various designs. </a:t>
            </a:r>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25</a:t>
            </a:fld>
            <a:endParaRPr lang="en-US"/>
          </a:p>
        </p:txBody>
      </p:sp>
    </p:spTree>
    <p:extLst>
      <p:ext uri="{BB962C8B-B14F-4D97-AF65-F5344CB8AC3E}">
        <p14:creationId xmlns:p14="http://schemas.microsoft.com/office/powerpoint/2010/main" val="486226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let’s zoom out for a moment to see an overview of the entire</a:t>
            </a:r>
            <a:r>
              <a:rPr lang="en-US" baseline="0" dirty="0" smtClean="0"/>
              <a:t> iterative design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Of course, there are different variations and representations that are possible here but the general idea is the same: rapid prototyping and evaluations grounded in user studies are critical.</a:t>
            </a:r>
          </a:p>
          <a:p>
            <a:endParaRPr lang="en-US" baseline="0" dirty="0" smtClean="0"/>
          </a:p>
          <a:p>
            <a:r>
              <a:rPr lang="en-US" baseline="0" dirty="0" smtClean="0"/>
              <a:t>For the rest of my talk, I want to discuss the first two phases here, which are critically important in preparing for field deployments, and I want to contextualize this discussion with </a:t>
            </a:r>
          </a:p>
          <a:p>
            <a:endParaRPr lang="en-US" baseline="0" dirty="0" smtClean="0"/>
          </a:p>
        </p:txBody>
      </p:sp>
      <p:sp>
        <p:nvSpPr>
          <p:cNvPr id="4" name="Slide Number Placeholder 3"/>
          <p:cNvSpPr>
            <a:spLocks noGrp="1"/>
          </p:cNvSpPr>
          <p:nvPr>
            <p:ph type="sldNum" sz="quarter" idx="10"/>
          </p:nvPr>
        </p:nvSpPr>
        <p:spPr/>
        <p:txBody>
          <a:bodyPr/>
          <a:lstStyle/>
          <a:p>
            <a:fld id="{55D36BDB-1262-457C-B9D0-97D5BB5541E7}" type="slidenum">
              <a:rPr lang="en-US" smtClean="0"/>
              <a:t>26</a:t>
            </a:fld>
            <a:endParaRPr lang="en-US"/>
          </a:p>
        </p:txBody>
      </p:sp>
    </p:spTree>
    <p:extLst>
      <p:ext uri="{BB962C8B-B14F-4D97-AF65-F5344CB8AC3E}">
        <p14:creationId xmlns:p14="http://schemas.microsoft.com/office/powerpoint/2010/main" val="3671957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Hello, my name’s Jon Froehlich and I am a newly minted Assistant Professor at the University of Maryland, College Park. This talk is about work I did as a graduate student at the University of Washington as part of my dissertation research along with a fantastic set of collaborators including undergraduates, graduates, post-docs and my two co-advisors Shwetak Patel and James </a:t>
            </a:r>
            <a:r>
              <a:rPr lang="en-US" baseline="0" dirty="0" err="1" smtClean="0"/>
              <a:t>Landay</a:t>
            </a:r>
            <a:endParaRPr lang="en-US" baseline="30000"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345311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this spatial display</a:t>
            </a:r>
            <a:r>
              <a:rPr lang="en-US" baseline="0" dirty="0" smtClean="0"/>
              <a:t> which shows fixture-level and room-level water usage using a blueprint paradigm…</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46833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dirty="0" smtClean="0">
                <a:solidFill>
                  <a:srgbClr val="FF0000"/>
                </a:solidFill>
                <a:latin typeface="Segoe Print" pitchFamily="2" charset="0"/>
              </a:rPr>
              <a:t>These systems are commonly</a:t>
            </a:r>
            <a:r>
              <a:rPr lang="en-US" sz="1200" baseline="0" dirty="0" smtClean="0">
                <a:solidFill>
                  <a:srgbClr val="FF0000"/>
                </a:solidFill>
                <a:latin typeface="Segoe Print" pitchFamily="2" charset="0"/>
              </a:rPr>
              <a:t> known as eco-feedback systems</a:t>
            </a:r>
            <a:endParaRPr lang="en-US" sz="1200" dirty="0" smtClean="0">
              <a:solidFill>
                <a:srgbClr val="FF0000"/>
              </a:solidFill>
              <a:latin typeface="Segoe Print" pitchFamily="2" charset="0"/>
            </a:endParaRPr>
          </a:p>
        </p:txBody>
      </p:sp>
      <p:sp>
        <p:nvSpPr>
          <p:cNvPr id="4" name="Slide Number Placeholder 3"/>
          <p:cNvSpPr>
            <a:spLocks noGrp="1"/>
          </p:cNvSpPr>
          <p:nvPr>
            <p:ph type="sldNum" sz="quarter" idx="10"/>
          </p:nvPr>
        </p:nvSpPr>
        <p:spPr/>
        <p:txBody>
          <a:bodyPr/>
          <a:lstStyle/>
          <a:p>
            <a:fld id="{6DEC1407-E653-48D7-9E15-97A268969B19}"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this</a:t>
            </a:r>
            <a:r>
              <a:rPr lang="en-US" baseline="0" dirty="0" smtClean="0"/>
              <a:t> disaggregated, fixture-level time-series view…</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655834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this fixture-category</a:t>
            </a:r>
            <a:r>
              <a:rPr lang="en-US" baseline="0" dirty="0" smtClean="0"/>
              <a:t> </a:t>
            </a:r>
            <a:r>
              <a:rPr lang="en-US" dirty="0" smtClean="0"/>
              <a:t>bar graph view…</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74919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Visualizes fixture-category water usage in a way that is analogous to the basic bar graph display (figure 2b) but in a more playful and fun manner.</a:t>
            </a:r>
          </a:p>
        </p:txBody>
      </p:sp>
      <p:sp>
        <p:nvSpPr>
          <p:cNvPr id="4" name="Slide Number Placeholder 3"/>
          <p:cNvSpPr>
            <a:spLocks noGrp="1"/>
          </p:cNvSpPr>
          <p:nvPr>
            <p:ph type="sldNum" sz="quarter" idx="10"/>
          </p:nvPr>
        </p:nvSpPr>
        <p:spPr/>
        <p:txBody>
          <a:bodyPr/>
          <a:lstStyle/>
          <a:p>
            <a:fld id="{D7A586D1-A4BA-44C1-983C-3F22538F7654}" type="slidenum">
              <a:rPr lang="en-US" smtClean="0"/>
              <a:t>31</a:t>
            </a:fld>
            <a:endParaRPr lang="en-US"/>
          </a:p>
        </p:txBody>
      </p:sp>
    </p:spTree>
    <p:extLst>
      <p:ext uri="{BB962C8B-B14F-4D97-AF65-F5344CB8AC3E}">
        <p14:creationId xmlns:p14="http://schemas.microsoft.com/office/powerpoint/2010/main" val="230518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 space is huge—how</a:t>
            </a:r>
            <a:r>
              <a:rPr lang="en-US" baseline="0" dirty="0" smtClean="0"/>
              <a:t> does one structure the design process to effectively design for this data?</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18244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33</a:t>
            </a:fld>
            <a:endParaRPr lang="en-US"/>
          </a:p>
        </p:txBody>
      </p:sp>
    </p:spTree>
    <p:extLst>
      <p:ext uri="{BB962C8B-B14F-4D97-AF65-F5344CB8AC3E}">
        <p14:creationId xmlns:p14="http://schemas.microsoft.com/office/powerpoint/2010/main" val="1487496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34</a:t>
            </a:fld>
            <a:endParaRPr lang="en-US"/>
          </a:p>
        </p:txBody>
      </p:sp>
    </p:spTree>
    <p:extLst>
      <p:ext uri="{BB962C8B-B14F-4D97-AF65-F5344CB8AC3E}">
        <p14:creationId xmlns:p14="http://schemas.microsoft.com/office/powerpoint/2010/main" val="1487496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among other things, we found </a:t>
            </a:r>
            <a:r>
              <a:rPr lang="en-US" dirty="0" smtClean="0"/>
              <a:t>that people </a:t>
            </a:r>
            <a:r>
              <a:rPr lang="en-US" baseline="0" dirty="0" smtClean="0"/>
              <a:t>dramatically underestimated the amount of water used in common everyday activities.</a:t>
            </a:r>
          </a:p>
          <a:p>
            <a:endParaRPr lang="en-US" baseline="0" dirty="0" smtClean="0"/>
          </a:p>
          <a:p>
            <a:r>
              <a:rPr lang="en-US" baseline="0" dirty="0" smtClean="0"/>
              <a:t>----</a:t>
            </a:r>
          </a:p>
          <a:p>
            <a:endParaRPr lang="en-US" baseline="0" dirty="0" smtClean="0"/>
          </a:p>
          <a:p>
            <a:r>
              <a:rPr lang="en-US" baseline="0" dirty="0" smtClean="0"/>
              <a:t>For baths and showers, its by more than 50%</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024648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36</a:t>
            </a:fld>
            <a:endParaRPr lang="en-US"/>
          </a:p>
        </p:txBody>
      </p:sp>
    </p:spTree>
    <p:extLst>
      <p:ext uri="{BB962C8B-B14F-4D97-AF65-F5344CB8AC3E}">
        <p14:creationId xmlns:p14="http://schemas.microsoft.com/office/powerpoint/2010/main" val="3237765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eco-feedback design space can be used not just in reasoning about and structuring design but also in the evaluation process—in empirically understanding how these design choices manifest themselves in user reactions and responses and behavior</a:t>
            </a:r>
            <a:endParaRPr lang="en-US" baseline="0" dirty="0" smtClean="0"/>
          </a:p>
          <a:p>
            <a:endParaRPr lang="en-US" baseline="0" dirty="0" smtClean="0"/>
          </a:p>
          <a:p>
            <a:r>
              <a:rPr lang="en-US" baseline="0" dirty="0" smtClean="0"/>
              <a:t>I don’t intend for you to read or process this—I’ll go over a simplified version in a second.</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656879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 space itself is largely informed by three areas: my own experiences working on feedback technology for health and sustainability, existing design</a:t>
            </a:r>
            <a:r>
              <a:rPr lang="en-US" baseline="0" dirty="0" smtClean="0"/>
              <a:t> frameworks in those areas and in information visualization, and work in psychology—</a:t>
            </a:r>
            <a:r>
              <a:rPr lang="en-US" baseline="0" dirty="0" err="1" smtClean="0"/>
              <a:t>particulary</a:t>
            </a:r>
            <a:r>
              <a:rPr lang="en-US" baseline="0" dirty="0" smtClean="0"/>
              <a:t> behavioral economics and environmental psychology.</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67814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countless examples of eco-feedback systems both in academia and in industry—and much of this conference has been dedicated to discussing them in one form or another</a:t>
            </a:r>
            <a:endParaRPr lang="en-US" dirty="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115889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63">
              <a:defRPr/>
            </a:pPr>
            <a:r>
              <a:rPr lang="en-US" dirty="0" smtClean="0"/>
              <a:t>We used these three information sources</a:t>
            </a:r>
            <a:r>
              <a:rPr lang="en-US" baseline="0" dirty="0" smtClean="0"/>
              <a:t> and iterative affinity diagramming to synthesize and create the design space</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466701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63">
              <a:defRPr/>
            </a:pPr>
            <a:r>
              <a:rPr lang="en-US" dirty="0" smtClean="0"/>
              <a:t>We used these three information sources</a:t>
            </a:r>
            <a:r>
              <a:rPr lang="en-US" baseline="0" dirty="0" smtClean="0"/>
              <a:t> and iterative affinity diagramming to synthesize and create the design space</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205435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Rather than forcing you to look at this detailed slide, I’ll present an abstracted, beautified version…</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447120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nine top-level dimensions; which I will go through very briefly.</a:t>
            </a:r>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Inputs: how is the data sensed; what’s the sampling resolution; can the user also supply information or is it completely automated</a:t>
            </a:r>
            <a:endParaRPr lang="en-US" dirty="0"/>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three dimensions: Data representation, information</a:t>
            </a:r>
            <a:r>
              <a:rPr lang="en-US" baseline="0" dirty="0" smtClean="0"/>
              <a:t> access, and display medium have to do with the way the data is rendered and fed back to the user. </a:t>
            </a:r>
          </a:p>
          <a:p>
            <a:endParaRPr lang="en-US" baseline="0" dirty="0" smtClean="0"/>
          </a:p>
          <a:p>
            <a:r>
              <a:rPr lang="en-US" baseline="0" dirty="0" smtClean="0"/>
              <a:t>For example, the encoding of the data as a time-series graph or the choice between an </a:t>
            </a:r>
            <a:r>
              <a:rPr lang="en-US" baseline="0" dirty="0" err="1" smtClean="0"/>
              <a:t>iphone</a:t>
            </a:r>
            <a:r>
              <a:rPr lang="en-US" baseline="0" dirty="0" smtClean="0"/>
              <a:t> application vs. in home ambient display</a:t>
            </a:r>
            <a:endParaRPr lang="en-US" dirty="0"/>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five dimensions: Comparison, actionability, motivational strategies, social, behavioral models</a:t>
            </a:r>
          </a:p>
          <a:p>
            <a:endParaRPr lang="en-US" dirty="0" smtClean="0"/>
          </a:p>
          <a:p>
            <a:r>
              <a:rPr lang="en-US" dirty="0" smtClean="0"/>
              <a:t>influence</a:t>
            </a:r>
            <a:r>
              <a:rPr lang="en-US" baseline="0" dirty="0" smtClean="0"/>
              <a:t> how the data is perceived, internalized, and possibly acted upon.</a:t>
            </a:r>
            <a:endParaRPr lang="en-US" dirty="0"/>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was a brief overview of the design space, let me just briefly show you how it’s useful as a generative aid for design</a:t>
            </a:r>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representation essentially seeks to address h</a:t>
            </a:r>
            <a:r>
              <a:rPr lang="en-US" dirty="0" smtClean="0"/>
              <a:t>ow</a:t>
            </a:r>
            <a:r>
              <a:rPr lang="en-US" baseline="0" dirty="0" smtClean="0"/>
              <a:t> sensed</a:t>
            </a:r>
            <a:r>
              <a:rPr lang="en-US" dirty="0" smtClean="0"/>
              <a:t> behaviors are encoded and visualized?</a:t>
            </a:r>
          </a:p>
          <a:p>
            <a:endParaRPr lang="en-US" dirty="0" smtClean="0"/>
          </a:p>
          <a:p>
            <a:r>
              <a:rPr lang="en-US" dirty="0" smtClean="0"/>
              <a:t>There are multiple sub-dimensions including aesthetic, visual complexity, time granularity, data granularity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representation essentially seeks to address h</a:t>
            </a:r>
            <a:r>
              <a:rPr lang="en-US" dirty="0" smtClean="0"/>
              <a:t>ow</a:t>
            </a:r>
            <a:r>
              <a:rPr lang="en-US" baseline="0" dirty="0" smtClean="0"/>
              <a:t> sensed</a:t>
            </a:r>
            <a:r>
              <a:rPr lang="en-US" dirty="0" smtClean="0"/>
              <a:t> behaviors are encoded and visualized?</a:t>
            </a:r>
          </a:p>
          <a:p>
            <a:endParaRPr lang="en-US" dirty="0" smtClean="0"/>
          </a:p>
          <a:p>
            <a:r>
              <a:rPr lang="en-US" dirty="0" smtClean="0"/>
              <a:t>There are multiple sub-dimensions including aesthetic, visual complexity, time granularity, data granularity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70074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dirty="0" smtClean="0">
                <a:solidFill>
                  <a:srgbClr val="FF0000"/>
                </a:solidFill>
                <a:latin typeface="Segoe Print" pitchFamily="2" charset="0"/>
              </a:rPr>
              <a:t>The focus of this (short) talk is on how can/should we create reusable design knowledge to support the eco-feedback design and evaluation process</a:t>
            </a:r>
          </a:p>
        </p:txBody>
      </p:sp>
      <p:sp>
        <p:nvSpPr>
          <p:cNvPr id="4" name="Slide Number Placeholder 3"/>
          <p:cNvSpPr>
            <a:spLocks noGrp="1"/>
          </p:cNvSpPr>
          <p:nvPr>
            <p:ph type="sldNum" sz="quarter" idx="10"/>
          </p:nvPr>
        </p:nvSpPr>
        <p:spPr/>
        <p:txBody>
          <a:bodyPr/>
          <a:lstStyle/>
          <a:p>
            <a:fld id="{6DEC1407-E653-48D7-9E15-97A268969B19}"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specifically</a:t>
            </a:r>
            <a:r>
              <a:rPr lang="en-US" baseline="0" dirty="0" smtClean="0"/>
              <a:t> explored data and time granularity and measurement unit, let’s just dive into data granularity as an example</a:t>
            </a:r>
            <a:endParaRPr lang="en-US" dirty="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700745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63">
              <a:defRPr/>
            </a:pPr>
            <a:r>
              <a:rPr lang="en-US" dirty="0" smtClean="0"/>
              <a:t>Data granularity refers to the degree with which data is sub-divided or grouped. For residential</a:t>
            </a:r>
            <a:r>
              <a:rPr lang="en-US" baseline="0" dirty="0" smtClean="0"/>
              <a:t> water usage, there are seven main levels of granularity.</a:t>
            </a:r>
            <a:endParaRPr lang="en-US" dirty="0" smtClean="0"/>
          </a:p>
          <a:p>
            <a:pPr defTabSz="8955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959020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an iterative</a:t>
            </a:r>
            <a:r>
              <a:rPr lang="en-US" baseline="0" dirty="0" smtClean="0"/>
              <a:t> design process from sketches to high fidelity mockups</a:t>
            </a:r>
          </a:p>
          <a:p>
            <a:endParaRPr lang="en-US" dirty="0" smtClean="0"/>
          </a:p>
          <a:p>
            <a:r>
              <a:rPr lang="en-US" dirty="0" smtClean="0"/>
              <a:t>---</a:t>
            </a:r>
          </a:p>
          <a:p>
            <a:r>
              <a:rPr lang="en-US" dirty="0" smtClean="0"/>
              <a:t>We iterated</a:t>
            </a:r>
            <a:r>
              <a:rPr lang="en-US" baseline="0" dirty="0" smtClean="0"/>
              <a:t> on ideas and sketches via design critiques and three sets of pilot tests to examine issues such as understandability, approachability, clutter, and aesthetics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281740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487496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487496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recruited respondents via online postings to </a:t>
            </a:r>
            <a:r>
              <a:rPr lang="en-US" dirty="0" err="1" smtClean="0"/>
              <a:t>craiglist</a:t>
            </a:r>
            <a:r>
              <a:rPr lang="en-US" dirty="0" smtClean="0"/>
              <a:t> and twitter and via word of mouth. </a:t>
            </a:r>
          </a:p>
          <a:p>
            <a:endParaRPr lang="en-US" baseline="0" dirty="0" smtClean="0"/>
          </a:p>
          <a:p>
            <a:r>
              <a:rPr lang="en-US" baseline="0" dirty="0" smtClean="0"/>
              <a:t>The survey had 63 questions (10 optional) and the question and answer order were randomized when possible. The surveys were designed to collect both quantitative data and qualitative data on questions about preference, comprehension, and interest.</a:t>
            </a:r>
          </a:p>
          <a:p>
            <a:endParaRPr lang="en-US" baseline="0" dirty="0" smtClean="0"/>
          </a:p>
          <a:p>
            <a:r>
              <a:rPr lang="en-US" baseline="0" dirty="0" smtClean="0"/>
              <a:t>In all, we had 712 completed surveys (651 from US and Canada, which is our focus) and over 6,000 qualitative responses.</a:t>
            </a:r>
          </a:p>
          <a:p>
            <a:endParaRPr lang="en-US" baseline="0" dirty="0" smtClean="0"/>
          </a:p>
          <a:p>
            <a:r>
              <a:rPr lang="en-US" baseline="0" dirty="0" smtClean="0"/>
              <a:t>-----</a:t>
            </a:r>
          </a:p>
          <a:p>
            <a:pPr defTabSz="895563">
              <a:defRPr/>
            </a:pPr>
            <a:r>
              <a:rPr lang="en-US" dirty="0" smtClean="0"/>
              <a:t>The recruitment materials invited respondents to take a “water usage display” survey</a:t>
            </a:r>
            <a:r>
              <a:rPr lang="en-US" baseline="0" dirty="0" smtClean="0"/>
              <a:t> and were entered into a drawing for $100 Amazon gift certificate upon completion</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442367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Upon</a:t>
            </a:r>
            <a:r>
              <a:rPr lang="en-US" baseline="0" dirty="0" smtClean="0"/>
              <a:t> starting the survey you were greeted with a screen explaining what we meant by water usage feedback…</a:t>
            </a:r>
          </a:p>
          <a:p>
            <a:endParaRPr lang="en-US" baseline="0" dirty="0" smtClean="0"/>
          </a:p>
          <a:p>
            <a:r>
              <a:rPr lang="en-US" baseline="0" dirty="0" smtClean="0"/>
              <a:t>We also collected demographic data… and then the interactive part of the survey began</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8455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respondents could mouse over designs and respond to our specific questions.</a:t>
            </a:r>
          </a:p>
          <a:p>
            <a:endParaRPr lang="en-US" dirty="0" smtClean="0"/>
          </a:p>
          <a:p>
            <a:r>
              <a:rPr lang="en-US" dirty="0" smtClean="0"/>
              <a:t>Here a respondent is indicating that she likes the hot vs. cold display because she realizes that hot water uses</a:t>
            </a:r>
            <a:r>
              <a:rPr lang="en-US" baseline="0" dirty="0" smtClean="0"/>
              <a:t> energy and is therefore more expensive.</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863567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advantages of a</a:t>
            </a:r>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58</a:t>
            </a:fld>
            <a:endParaRPr lang="en-US"/>
          </a:p>
        </p:txBody>
      </p:sp>
    </p:spTree>
    <p:extLst>
      <p:ext uri="{BB962C8B-B14F-4D97-AF65-F5344CB8AC3E}">
        <p14:creationId xmlns:p14="http://schemas.microsoft.com/office/powerpoint/2010/main" val="194849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comparison between individuals or groups can be useful in motivating action, particularly when combined with feedback about performance.</a:t>
            </a:r>
            <a:endParaRPr lang="en-US" dirty="0" smtClean="0"/>
          </a:p>
          <a:p>
            <a:endParaRPr lang="en-US" dirty="0" smtClean="0"/>
          </a:p>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 is, a process for helping to get the design right and the right design</a:t>
            </a:r>
            <a:endParaRPr lang="en-US" dirty="0"/>
          </a:p>
        </p:txBody>
      </p:sp>
      <p:sp>
        <p:nvSpPr>
          <p:cNvPr id="4" name="Slide Number Placeholder 3"/>
          <p:cNvSpPr>
            <a:spLocks noGrp="1"/>
          </p:cNvSpPr>
          <p:nvPr>
            <p:ph type="sldNum" sz="quarter" idx="10"/>
          </p:nvPr>
        </p:nvSpPr>
        <p:spPr/>
        <p:txBody>
          <a:bodyPr/>
          <a:lstStyle/>
          <a:p>
            <a:fld id="{7A7E9979-0147-4DAC-832B-5B214D7EBD8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82260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Self-comparison</a:t>
            </a:r>
            <a:r>
              <a:rPr lang="en-US" baseline="0" dirty="0" smtClean="0"/>
              <a:t> was most preferred, selected by 91% of our respondents</a:t>
            </a:r>
          </a:p>
          <a:p>
            <a:endParaRPr lang="en-US" baseline="0" dirty="0" smtClean="0"/>
          </a:p>
          <a:p>
            <a:r>
              <a:rPr lang="en-US" baseline="0" dirty="0" smtClean="0"/>
              <a:t>68% : goal-comparison</a:t>
            </a:r>
          </a:p>
          <a:p>
            <a:r>
              <a:rPr lang="en-US" baseline="0" dirty="0" smtClean="0"/>
              <a:t>68% : social-comparison</a:t>
            </a:r>
          </a:p>
          <a:p>
            <a:endParaRPr lang="en-US" dirty="0" smtClean="0"/>
          </a:p>
          <a:p>
            <a:r>
              <a:rPr lang="en-US" dirty="0" smtClean="0"/>
              <a:t>------</a:t>
            </a:r>
          </a:p>
          <a:p>
            <a:endParaRPr lang="en-US" dirty="0" smtClean="0"/>
          </a:p>
          <a:p>
            <a:r>
              <a:rPr lang="en-US" dirty="0" smtClean="0"/>
              <a:t>Even feedback that provides information comparing one’s current behavior to past behavior has been shown to be effective (i.e., self comparison).</a:t>
            </a:r>
          </a:p>
          <a:p>
            <a:endParaRPr lang="en-US" dirty="0" smtClean="0"/>
          </a:p>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63">
              <a:defRPr/>
            </a:pPr>
            <a:r>
              <a:rPr lang="en-US" dirty="0"/>
              <a:t>While the survey quantitatively and qualitatively assessed reactions and preferences to the designs, the interviews served to contextualize the survey data, explore differences in perspective and preference </a:t>
            </a:r>
            <a:r>
              <a:rPr lang="en-US" i="1" dirty="0"/>
              <a:t>across members of the same household</a:t>
            </a:r>
            <a:r>
              <a:rPr lang="en-US" dirty="0"/>
              <a:t>, and investigate how a water feedback display may actually fit into domestic space</a:t>
            </a:r>
          </a:p>
          <a:p>
            <a:pPr defTabSz="895563">
              <a:defRPr/>
            </a:pPr>
            <a:endParaRPr lang="en-US" dirty="0"/>
          </a:p>
          <a:p>
            <a:pPr defTabSz="895563">
              <a:defRPr/>
            </a:pPr>
            <a:r>
              <a:rPr lang="en-US" dirty="0"/>
              <a:t>We recruited in a similar fashion to the survey but here specifically looked for families as we were interested in exploring differences in perspective across household members. </a:t>
            </a:r>
          </a:p>
          <a:p>
            <a:pPr defTabSz="895563">
              <a:defRPr/>
            </a:pPr>
            <a:endParaRPr lang="en-US" dirty="0"/>
          </a:p>
          <a:p>
            <a:pPr defTabSz="895563">
              <a:defRPr/>
            </a:pPr>
            <a:r>
              <a:rPr lang="en-US" dirty="0"/>
              <a:t>Each interview was conducted by two researchers. After demographic data was collected, the interviewees were provided with a touchscreen display with our designs. The interviewer used these as a basis for the interview.</a:t>
            </a:r>
          </a:p>
          <a:p>
            <a:pPr defTabSz="895563">
              <a:defRPr/>
            </a:pPr>
            <a:endParaRPr lang="en-US" dirty="0"/>
          </a:p>
          <a:p>
            <a:pPr defTabSz="895563">
              <a:defRPr/>
            </a:pPr>
            <a:r>
              <a:rPr lang="en-US" dirty="0"/>
              <a:t>In all, we conducted in-home interviews in 10 households across 20 adults. Interviewees had various socio-economic backgrounds and occupations. 18 had college degrees.</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771922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breakdown of the preferred display locations:</a:t>
            </a:r>
          </a:p>
          <a:p>
            <a:endParaRPr lang="en-US" dirty="0"/>
          </a:p>
          <a:p>
            <a:r>
              <a:rPr lang="en-US" dirty="0"/>
              <a:t>5 households wanted the display in the kitchen which is a shared location for the home and a place for gathering</a:t>
            </a:r>
          </a:p>
          <a:p>
            <a:r>
              <a:rPr lang="en-US" dirty="0"/>
              <a:t>3 households wanted the display near the thermostat, indicating that they perceived the display as another type of utility system for the home</a:t>
            </a:r>
          </a:p>
          <a:p>
            <a:r>
              <a:rPr lang="en-US" dirty="0"/>
              <a:t>2 households preferred the display in highly trafficked areas in their homes</a:t>
            </a:r>
          </a:p>
          <a:p>
            <a:r>
              <a:rPr lang="en-US" dirty="0"/>
              <a:t>Perhaps most interestingly though were the two households that wanted the display </a:t>
            </a:r>
            <a:r>
              <a:rPr lang="en-US" i="1" dirty="0"/>
              <a:t>inaccessible</a:t>
            </a:r>
            <a:r>
              <a:rPr lang="en-US" dirty="0"/>
              <a:t> on purpose: H8 wanted it in their storage closet next to their gas meter and H6 wanted the display mounted inside their kitchen cupboard. The reason given for these placements was that they did not want technology infiltrating all aspects of their life</a:t>
            </a:r>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8151751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Others have also done controlled</a:t>
            </a:r>
            <a:r>
              <a:rPr lang="en-US" baseline="0" dirty="0" smtClean="0"/>
              <a:t> experiments in the lab exploring how a design affects behavior; this is not something we have yet explored but we would like to. There is an interesting question, of course, of ecological validity and what aspects of the results may translate to a real-world setting.</a:t>
            </a:r>
          </a:p>
          <a:p>
            <a:endParaRPr lang="en-US" baseline="0" dirty="0" smtClean="0"/>
          </a:p>
          <a:p>
            <a:r>
              <a:rPr lang="en-US" baseline="0" dirty="0" smtClean="0"/>
              <a:t>Really, this is a relevant concern for all design evaluations that are not RCTs and I’m not yet sure how to reconcile this issue.</a:t>
            </a:r>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64</a:t>
            </a:fld>
            <a:endParaRPr lang="en-US"/>
          </a:p>
        </p:txBody>
      </p:sp>
    </p:spTree>
    <p:extLst>
      <p:ext uri="{BB962C8B-B14F-4D97-AF65-F5344CB8AC3E}">
        <p14:creationId xmlns:p14="http://schemas.microsoft.com/office/powerpoint/2010/main" val="18350614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4874960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487496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Segoe UI Light" pitchFamily="34" charset="0"/>
              </a:rPr>
              <a:t>The following residential energy paper studies the effect of an eco-feedback display on consumption behavior in a field study of 120 households but it </a:t>
            </a:r>
            <a:r>
              <a:rPr lang="en-US" sz="1200" dirty="0" smtClean="0">
                <a:solidFill>
                  <a:schemeClr val="bg1"/>
                </a:solidFill>
                <a:latin typeface="Segoe UI Semibold" pitchFamily="34" charset="0"/>
              </a:rPr>
              <a:t>is missing something</a:t>
            </a:r>
            <a:r>
              <a:rPr lang="en-US" sz="1200" dirty="0" smtClean="0">
                <a:solidFill>
                  <a:schemeClr val="bg1"/>
                </a:solidFill>
                <a:latin typeface="Segoe UI Light" pitchFamily="34" charset="0"/>
              </a:rPr>
              <a:t>. What is it? </a:t>
            </a:r>
          </a:p>
          <a:p>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7</a:t>
            </a:fld>
            <a:endParaRPr lang="en-US"/>
          </a:p>
        </p:txBody>
      </p:sp>
    </p:spTree>
    <p:extLst>
      <p:ext uri="{BB962C8B-B14F-4D97-AF65-F5344CB8AC3E}">
        <p14:creationId xmlns:p14="http://schemas.microsoft.com/office/powerpoint/2010/main" val="895612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9</a:t>
            </a:fld>
            <a:endParaRPr lang="en-US"/>
          </a:p>
        </p:txBody>
      </p:sp>
    </p:spTree>
    <p:extLst>
      <p:ext uri="{BB962C8B-B14F-4D97-AF65-F5344CB8AC3E}">
        <p14:creationId xmlns:p14="http://schemas.microsoft.com/office/powerpoint/2010/main" val="205472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clearly there is a disciplinary gap here between</a:t>
            </a:r>
            <a:r>
              <a:rPr lang="en-US" baseline="0" dirty="0" smtClean="0"/>
              <a:t> a number of fields, potentially, which is no surprise given that eco-feedback design is a multi-discipline practice</a:t>
            </a:r>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16</a:t>
            </a:fld>
            <a:endParaRPr lang="en-US"/>
          </a:p>
        </p:txBody>
      </p:sp>
    </p:spTree>
    <p:extLst>
      <p:ext uri="{BB962C8B-B14F-4D97-AF65-F5344CB8AC3E}">
        <p14:creationId xmlns:p14="http://schemas.microsoft.com/office/powerpoint/2010/main" val="1903719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we know that a particular design resulted</a:t>
            </a:r>
            <a:r>
              <a:rPr lang="en-US" baseline="0" dirty="0" smtClean="0"/>
              <a:t> in X% change in consumption but we don’t necessarily know why</a:t>
            </a:r>
            <a:endParaRPr lang="en-US" dirty="0"/>
          </a:p>
        </p:txBody>
      </p:sp>
      <p:sp>
        <p:nvSpPr>
          <p:cNvPr id="4" name="Slide Number Placeholder 3"/>
          <p:cNvSpPr>
            <a:spLocks noGrp="1"/>
          </p:cNvSpPr>
          <p:nvPr>
            <p:ph type="sldNum" sz="quarter" idx="10"/>
          </p:nvPr>
        </p:nvSpPr>
        <p:spPr/>
        <p:txBody>
          <a:bodyPr/>
          <a:lstStyle/>
          <a:p>
            <a:fld id="{55D36BDB-1262-457C-B9D0-97D5BB5541E7}" type="slidenum">
              <a:rPr lang="en-US" smtClean="0"/>
              <a:t>17</a:t>
            </a:fld>
            <a:endParaRPr lang="en-US"/>
          </a:p>
        </p:txBody>
      </p:sp>
    </p:spTree>
    <p:extLst>
      <p:ext uri="{BB962C8B-B14F-4D97-AF65-F5344CB8AC3E}">
        <p14:creationId xmlns:p14="http://schemas.microsoft.com/office/powerpoint/2010/main" val="190371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0805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8469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5407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57890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4105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665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5443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4737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1428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29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253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3189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2238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327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97088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2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4557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7853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4993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979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a:solidFill>
                  <a:schemeClr val="bg1"/>
                </a:solidFill>
                <a:latin typeface="Segoe UI Semibold"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754563"/>
          </a:xfrm>
          <a:prstGeom prst="rect">
            <a:avLst/>
          </a:prstGeom>
        </p:spPr>
        <p:txBody>
          <a:bodyPr/>
          <a:lstStyle>
            <a:lvl1pPr>
              <a:defRPr>
                <a:latin typeface="Segoe UI Light" pitchFamily="34" charset="0"/>
              </a:defRPr>
            </a:lvl1pPr>
            <a:lvl2pPr>
              <a:defRPr>
                <a:latin typeface="Segoe UI Light" pitchFamily="34" charset="0"/>
              </a:defRPr>
            </a:lvl2pPr>
            <a:lvl3pPr>
              <a:defRPr>
                <a:latin typeface="Segoe UI Light" pitchFamily="34" charset="0"/>
              </a:defRPr>
            </a:lvl3pPr>
            <a:lvl4pPr>
              <a:defRPr>
                <a:latin typeface="Segoe UI Light" pitchFamily="34" charset="0"/>
              </a:defRPr>
            </a:lvl4pPr>
            <a:lvl5pPr>
              <a:defRPr>
                <a:latin typeface="Segoe U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37328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6934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2336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5770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5304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6759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79649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9975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697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3905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060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2633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4585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927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7801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1753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2016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0187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72267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8291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16299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1553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1863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0296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17636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57272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62907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36198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066800"/>
            <a:ext cx="8839200" cy="5486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880433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299249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967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9E92686-49F6-4260-937B-8E6A945AEC53}"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F99E99-C139-4D36-8A73-464842D452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41859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2820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801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15191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6770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8838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9891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5556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7493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5089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879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6545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89684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709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7617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20123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527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7718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14293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066800"/>
            <a:ext cx="8839200" cy="5486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5062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462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967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9E92686-49F6-4260-937B-8E6A945AEC53}"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F99E99-C139-4D36-8A73-464842D4526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1553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39862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828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626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004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6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859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971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560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945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406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977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826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0358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026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07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latin typeface="Segoe UI Semibold"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655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927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358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127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305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28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63663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83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51645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628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935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461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962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916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772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844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754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54043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70370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2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7727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latin typeface="Segoe UI Semibold"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0786825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35807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6851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52959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5540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4024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104051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99651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a:solidFill>
                  <a:schemeClr val="bg1"/>
                </a:solidFill>
                <a:latin typeface="Segoe UI Semibold"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754563"/>
          </a:xfrm>
          <a:prstGeom prst="rect">
            <a:avLst/>
          </a:prstGeom>
        </p:spPr>
        <p:txBody>
          <a:bodyPr/>
          <a:lstStyle>
            <a:lvl1pPr>
              <a:defRPr>
                <a:latin typeface="Segoe UI Light" pitchFamily="34" charset="0"/>
              </a:defRPr>
            </a:lvl1pPr>
            <a:lvl2pPr>
              <a:defRPr>
                <a:latin typeface="Segoe UI Light" pitchFamily="34" charset="0"/>
              </a:defRPr>
            </a:lvl2pPr>
            <a:lvl3pPr>
              <a:defRPr>
                <a:latin typeface="Segoe UI Light" pitchFamily="34" charset="0"/>
              </a:defRPr>
            </a:lvl3pPr>
            <a:lvl4pPr>
              <a:defRPr>
                <a:latin typeface="Segoe UI Light" pitchFamily="34" charset="0"/>
              </a:defRPr>
            </a:lvl4pPr>
            <a:lvl5pPr>
              <a:defRPr>
                <a:latin typeface="Segoe UI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solidFill>
              </a:rPr>
              <a:pPr/>
              <a:t>11/15/2012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2280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3395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8083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218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4419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400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094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096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16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0468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33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6389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14855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2632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9234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4753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7102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2147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172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2184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338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947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76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71310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8291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5253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8654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815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6099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938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915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73239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69169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9396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62799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9067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004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2941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1172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2070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3368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32716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9028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65580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6.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6.png"/><Relationship Id="rId4" Type="http://schemas.openxmlformats.org/officeDocument/2006/relationships/image" Target="../media/image29.jpe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6.xml"/><Relationship Id="rId1" Type="http://schemas.openxmlformats.org/officeDocument/2006/relationships/tags" Target="../tags/tag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29.xml"/><Relationship Id="rId16" Type="http://schemas.openxmlformats.org/officeDocument/2006/relationships/image" Target="../media/image62.png"/><Relationship Id="rId1" Type="http://schemas.openxmlformats.org/officeDocument/2006/relationships/slideLayout" Target="../slideLayouts/slideLayout3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6.xml"/><Relationship Id="rId1" Type="http://schemas.openxmlformats.org/officeDocument/2006/relationships/tags" Target="../tags/tag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4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4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4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jpe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42.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93.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png"/><Relationship Id="rId5" Type="http://schemas.openxmlformats.org/officeDocument/2006/relationships/image" Target="../media/image76.jpe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1.jpeg"/><Relationship Id="rId19" Type="http://schemas.openxmlformats.org/officeDocument/2006/relationships/image" Target="../media/image90.pn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png"/><Relationship Id="rId22"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9.png"/><Relationship Id="rId4"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26.xml"/><Relationship Id="rId4" Type="http://schemas.openxmlformats.org/officeDocument/2006/relationships/image" Target="../media/image102.jpeg"/></Relationships>
</file>

<file path=ppt/slides/_rels/slide63.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notesSlide" Target="../notesSlides/notesSlide52.xml"/><Relationship Id="rId1" Type="http://schemas.openxmlformats.org/officeDocument/2006/relationships/slideLayout" Target="../slideLayouts/slideLayout37.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9.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7" name="Picture 5" descr="C:\research\projects\Sustain\design\LeafWithStem.png"/>
          <p:cNvPicPr>
            <a:picLocks noChangeAspect="1" noChangeArrowheads="1"/>
          </p:cNvPicPr>
          <p:nvPr/>
        </p:nvPicPr>
        <p:blipFill rotWithShape="1">
          <a:blip r:embed="rId3" cstate="print"/>
          <a:srcRect b="7201"/>
          <a:stretch/>
        </p:blipFill>
        <p:spPr bwMode="auto">
          <a:xfrm rot="517293">
            <a:off x="5763503" y="2456612"/>
            <a:ext cx="759695" cy="1041753"/>
          </a:xfrm>
          <a:prstGeom prst="rect">
            <a:avLst/>
          </a:prstGeom>
          <a:noFill/>
        </p:spPr>
      </p:pic>
      <p:sp>
        <p:nvSpPr>
          <p:cNvPr id="11" name="Rectangle 10"/>
          <p:cNvSpPr/>
          <p:nvPr/>
        </p:nvSpPr>
        <p:spPr>
          <a:xfrm>
            <a:off x="6149756" y="3373374"/>
            <a:ext cx="508112" cy="4572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10" name="Group 9"/>
          <p:cNvGrpSpPr/>
          <p:nvPr/>
        </p:nvGrpSpPr>
        <p:grpSpPr>
          <a:xfrm>
            <a:off x="76200" y="2533953"/>
            <a:ext cx="9800567" cy="1504647"/>
            <a:chOff x="334033" y="561855"/>
            <a:chExt cx="9800567" cy="1504647"/>
          </a:xfrm>
        </p:grpSpPr>
        <p:sp>
          <p:nvSpPr>
            <p:cNvPr id="3" name="Rectangle 2"/>
            <p:cNvSpPr/>
            <p:nvPr/>
          </p:nvSpPr>
          <p:spPr>
            <a:xfrm>
              <a:off x="334033" y="1066800"/>
              <a:ext cx="9800567" cy="492443"/>
            </a:xfrm>
            <a:prstGeom prst="rect">
              <a:avLst/>
            </a:prstGeom>
          </p:spPr>
          <p:txBody>
            <a:bodyPr wrap="square">
              <a:spAutoFit/>
            </a:bodyPr>
            <a:lstStyle/>
            <a:p>
              <a:r>
                <a:rPr lang="en-US" sz="2600" dirty="0">
                  <a:solidFill>
                    <a:schemeClr val="bg1"/>
                  </a:solidFill>
                  <a:latin typeface="Segoe UI Light" pitchFamily="34" charset="0"/>
                </a:rPr>
                <a:t>Applying </a:t>
              </a:r>
              <a:r>
                <a:rPr lang="en-US" sz="2600" dirty="0">
                  <a:solidFill>
                    <a:schemeClr val="bg1"/>
                  </a:solidFill>
                  <a:latin typeface="Segoe UI Semibold" pitchFamily="34" charset="0"/>
                </a:rPr>
                <a:t>Iterative Design</a:t>
              </a:r>
              <a:r>
                <a:rPr lang="en-US" sz="2600" dirty="0">
                  <a:solidFill>
                    <a:schemeClr val="bg1"/>
                  </a:solidFill>
                  <a:latin typeface="Segoe UI Light" pitchFamily="34" charset="0"/>
                </a:rPr>
                <a:t> to the Eco-Feedback Design Process</a:t>
              </a:r>
            </a:p>
          </p:txBody>
        </p:sp>
        <p:grpSp>
          <p:nvGrpSpPr>
            <p:cNvPr id="9" name="Group 8"/>
            <p:cNvGrpSpPr/>
            <p:nvPr/>
          </p:nvGrpSpPr>
          <p:grpSpPr>
            <a:xfrm>
              <a:off x="2133903" y="561855"/>
              <a:ext cx="1447497" cy="1504647"/>
              <a:chOff x="2931376" y="-722376"/>
              <a:chExt cx="1447497" cy="1504647"/>
            </a:xfrm>
          </p:grpSpPr>
          <p:sp>
            <p:nvSpPr>
              <p:cNvPr id="27" name="Arc 26"/>
              <p:cNvSpPr/>
              <p:nvPr/>
            </p:nvSpPr>
            <p:spPr>
              <a:xfrm>
                <a:off x="2934121" y="-662481"/>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flipH="1" flipV="1">
                <a:off x="2931376" y="-722376"/>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1" name="Group 30"/>
          <p:cNvGrpSpPr/>
          <p:nvPr/>
        </p:nvGrpSpPr>
        <p:grpSpPr>
          <a:xfrm>
            <a:off x="-24930" y="6241753"/>
            <a:ext cx="9168930" cy="616247"/>
            <a:chOff x="-24930" y="6324601"/>
            <a:chExt cx="9168930" cy="616247"/>
          </a:xfrm>
        </p:grpSpPr>
        <p:sp>
          <p:nvSpPr>
            <p:cNvPr id="32" name="Rectangle 31"/>
            <p:cNvSpPr/>
            <p:nvPr/>
          </p:nvSpPr>
          <p:spPr>
            <a:xfrm>
              <a:off x="0" y="6324601"/>
              <a:ext cx="9144000" cy="61624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3" name="Picture 32" descr="C:\Users\Jon and Leah\Documents\My Dropbox\HCIL Logos\hcil-logo_hires.png"/>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4930" y="6349295"/>
              <a:ext cx="635466" cy="5608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C:\research\talks\VirginiaTech2012_SeminarSeries\umd_logo.png"/>
            <p:cNvPicPr>
              <a:picLocks noChangeAspect="1" noChangeArrowheads="1"/>
            </p:cNvPicPr>
            <p:nvPr/>
          </p:nvPicPr>
          <p:blipFill rotWithShape="1">
            <a:blip r:embed="rId5">
              <a:extLst>
                <a:ext uri="{28A0092B-C50C-407E-A947-70E740481C1C}">
                  <a14:useLocalDpi xmlns:a14="http://schemas.microsoft.com/office/drawing/2010/main" val="0"/>
                </a:ext>
              </a:extLst>
            </a:blip>
            <a:srcRect l="20170"/>
            <a:stretch/>
          </p:blipFill>
          <p:spPr bwMode="auto">
            <a:xfrm>
              <a:off x="7510134" y="6467101"/>
              <a:ext cx="1545608" cy="31551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66413" y="6381883"/>
              <a:ext cx="783979" cy="502702"/>
            </a:xfrm>
            <a:prstGeom prst="rect">
              <a:avLst/>
            </a:prstGeom>
            <a:noFill/>
          </p:spPr>
          <p:txBody>
            <a:bodyPr wrap="square" rtlCol="0">
              <a:spAutoFit/>
            </a:bodyPr>
            <a:lstStyle/>
            <a:p>
              <a:pPr>
                <a:lnSpc>
                  <a:spcPts val="750"/>
                </a:lnSpc>
              </a:pPr>
              <a:r>
                <a:rPr lang="en-US" sz="800" dirty="0" smtClean="0">
                  <a:solidFill>
                    <a:prstClr val="white"/>
                  </a:solidFill>
                  <a:latin typeface="Segoe UI Semibold" pitchFamily="34" charset="0"/>
                </a:rPr>
                <a:t>H</a:t>
              </a:r>
              <a:r>
                <a:rPr lang="en-US" sz="800" dirty="0" smtClean="0">
                  <a:solidFill>
                    <a:prstClr val="white"/>
                  </a:solidFill>
                  <a:latin typeface="Segoe UI Light" pitchFamily="34" charset="0"/>
                </a:rPr>
                <a:t>uman</a:t>
              </a:r>
              <a:br>
                <a:rPr lang="en-US" sz="800" dirty="0" smtClean="0">
                  <a:solidFill>
                    <a:prstClr val="white"/>
                  </a:solidFill>
                  <a:latin typeface="Segoe UI Light" pitchFamily="34" charset="0"/>
                </a:rPr>
              </a:br>
              <a:r>
                <a:rPr lang="en-US" sz="800" dirty="0" smtClean="0">
                  <a:solidFill>
                    <a:prstClr val="white"/>
                  </a:solidFill>
                  <a:latin typeface="Segoe UI Semibold" pitchFamily="34" charset="0"/>
                </a:rPr>
                <a:t>C</a:t>
              </a:r>
              <a:r>
                <a:rPr lang="en-US" sz="800" dirty="0" smtClean="0">
                  <a:solidFill>
                    <a:prstClr val="white"/>
                  </a:solidFill>
                  <a:latin typeface="Segoe UI Light" pitchFamily="34" charset="0"/>
                </a:rPr>
                <a:t>omputer</a:t>
              </a:r>
            </a:p>
            <a:p>
              <a:pPr>
                <a:lnSpc>
                  <a:spcPts val="750"/>
                </a:lnSpc>
              </a:pPr>
              <a:r>
                <a:rPr lang="en-US" sz="800" dirty="0" smtClean="0">
                  <a:solidFill>
                    <a:prstClr val="white"/>
                  </a:solidFill>
                  <a:latin typeface="Segoe UI Semibold" pitchFamily="34" charset="0"/>
                </a:rPr>
                <a:t>I</a:t>
              </a:r>
              <a:r>
                <a:rPr lang="en-US" sz="800" dirty="0" smtClean="0">
                  <a:solidFill>
                    <a:prstClr val="white"/>
                  </a:solidFill>
                  <a:latin typeface="Segoe UI Light" pitchFamily="34" charset="0"/>
                </a:rPr>
                <a:t>nteraction</a:t>
              </a:r>
            </a:p>
            <a:p>
              <a:pPr>
                <a:lnSpc>
                  <a:spcPts val="750"/>
                </a:lnSpc>
              </a:pPr>
              <a:r>
                <a:rPr lang="en-US" sz="800" dirty="0" smtClean="0">
                  <a:solidFill>
                    <a:prstClr val="white"/>
                  </a:solidFill>
                  <a:latin typeface="Segoe UI Semibold" pitchFamily="34" charset="0"/>
                </a:rPr>
                <a:t>L</a:t>
              </a:r>
              <a:r>
                <a:rPr lang="en-US" sz="800" dirty="0" smtClean="0">
                  <a:solidFill>
                    <a:prstClr val="white"/>
                  </a:solidFill>
                  <a:latin typeface="Segoe UI Light" pitchFamily="34" charset="0"/>
                </a:rPr>
                <a:t>aboratory</a:t>
              </a:r>
            </a:p>
          </p:txBody>
        </p:sp>
        <p:sp>
          <p:nvSpPr>
            <p:cNvPr id="45" name="TextBox 44"/>
            <p:cNvSpPr txBox="1"/>
            <p:nvPr/>
          </p:nvSpPr>
          <p:spPr>
            <a:xfrm>
              <a:off x="3745809" y="6334781"/>
              <a:ext cx="1652383" cy="529376"/>
            </a:xfrm>
            <a:prstGeom prst="rect">
              <a:avLst/>
            </a:prstGeom>
            <a:noFill/>
          </p:spPr>
          <p:txBody>
            <a:bodyPr wrap="square" lIns="0" rIns="0" rtlCol="0">
              <a:spAutoFit/>
            </a:bodyPr>
            <a:lstStyle/>
            <a:p>
              <a:pPr algn="ctr"/>
              <a:r>
                <a:rPr lang="en-US" sz="2000" dirty="0" smtClean="0">
                  <a:solidFill>
                    <a:prstClr val="white"/>
                  </a:solidFill>
                  <a:latin typeface="Segoe UI Semibold" pitchFamily="34" charset="0"/>
                </a:rPr>
                <a:t>@jonfroehlich</a:t>
              </a:r>
            </a:p>
            <a:p>
              <a:pPr algn="ctr"/>
              <a:r>
                <a:rPr lang="en-US" sz="810" dirty="0" smtClean="0">
                  <a:solidFill>
                    <a:prstClr val="white"/>
                  </a:solidFill>
                  <a:latin typeface="Segoe UI Light" pitchFamily="34" charset="0"/>
                </a:rPr>
                <a:t>Assistant Professor Computer Science</a:t>
              </a:r>
            </a:p>
          </p:txBody>
        </p:sp>
      </p:grpSp>
      <p:sp>
        <p:nvSpPr>
          <p:cNvPr id="46" name="Rectangle 45"/>
          <p:cNvSpPr/>
          <p:nvPr/>
        </p:nvSpPr>
        <p:spPr>
          <a:xfrm>
            <a:off x="0" y="0"/>
            <a:ext cx="9144000" cy="61624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0" y="296840"/>
            <a:ext cx="5398192" cy="369332"/>
          </a:xfrm>
          <a:prstGeom prst="rect">
            <a:avLst/>
          </a:prstGeom>
          <a:noFill/>
        </p:spPr>
        <p:txBody>
          <a:bodyPr wrap="square" rtlCol="0">
            <a:spAutoFit/>
          </a:bodyPr>
          <a:lstStyle/>
          <a:p>
            <a:r>
              <a:rPr lang="en-US" dirty="0" smtClean="0">
                <a:solidFill>
                  <a:schemeClr val="bg1"/>
                </a:solidFill>
                <a:latin typeface="Segoe UI Light" pitchFamily="34" charset="0"/>
              </a:rPr>
              <a:t>Behavior, Energy, &amp; Climate Change Conference</a:t>
            </a:r>
            <a:endParaRPr lang="en-US" sz="2000" dirty="0" smtClean="0">
              <a:solidFill>
                <a:schemeClr val="bg1"/>
              </a:solidFill>
              <a:latin typeface="Segoe UI Light" pitchFamily="34" charset="0"/>
            </a:endParaRPr>
          </a:p>
        </p:txBody>
      </p:sp>
      <p:sp>
        <p:nvSpPr>
          <p:cNvPr id="18" name="TextBox 17"/>
          <p:cNvSpPr txBox="1"/>
          <p:nvPr/>
        </p:nvSpPr>
        <p:spPr>
          <a:xfrm>
            <a:off x="6403075" y="296840"/>
            <a:ext cx="2699096" cy="369332"/>
          </a:xfrm>
          <a:prstGeom prst="rect">
            <a:avLst/>
          </a:prstGeom>
          <a:noFill/>
        </p:spPr>
        <p:txBody>
          <a:bodyPr wrap="square" rtlCol="0">
            <a:spAutoFit/>
          </a:bodyPr>
          <a:lstStyle/>
          <a:p>
            <a:pPr algn="r"/>
            <a:r>
              <a:rPr lang="en-US" dirty="0" smtClean="0">
                <a:solidFill>
                  <a:schemeClr val="bg1"/>
                </a:solidFill>
                <a:latin typeface="Segoe UI Light" pitchFamily="34" charset="0"/>
              </a:rPr>
              <a:t>Nov 13, 2012</a:t>
            </a:r>
            <a:endParaRPr lang="en-US" sz="2000" dirty="0" smtClean="0">
              <a:solidFill>
                <a:schemeClr val="bg1"/>
              </a:solidFill>
              <a:latin typeface="Segoe UI Light" pitchFamily="34" charset="0"/>
            </a:endParaRPr>
          </a:p>
        </p:txBody>
      </p:sp>
    </p:spTree>
    <p:extLst>
      <p:ext uri="{BB962C8B-B14F-4D97-AF65-F5344CB8AC3E}">
        <p14:creationId xmlns:p14="http://schemas.microsoft.com/office/powerpoint/2010/main" val="2396342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0584" y="160048"/>
            <a:ext cx="6842832" cy="6427290"/>
            <a:chOff x="685800" y="160048"/>
            <a:chExt cx="6842832" cy="6427290"/>
          </a:xfrm>
        </p:grpSpPr>
        <p:pic>
          <p:nvPicPr>
            <p:cNvPr id="6146" name="Picture 2" descr="C:\research\talks\BECC2012-IterativeDesign\Brandon_ReducingHouseholdEnergy_JournalOfEnvPsych1999\Brandon_ReducingHouseholdEnergyConsumptionAQualitativeAndQuantitativeFieldStudy_EnvironmentalPsychology1999_Page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0444"/>
              <a:ext cx="1661232" cy="20820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7" name="Picture 3" descr="C:\research\talks\BECC2012-IterativeDesign\Brandon_ReducingHouseholdEnergy_JournalOfEnvPsych1999\Brandon_ReducingHouseholdEnergyConsumptionAQualitativeAndQuantitativeFieldStudy_EnvironmentalPsychology1999_Page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0" y="160048"/>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8" name="Picture 4" descr="C:\research\talks\BECC2012-IterativeDesign\Brandon_ReducingHouseholdEnergy_JournalOfEnvPsych1999\Brandon_ReducingHouseholdEnergyConsumptionAQualitativeAndQuantitativeFieldStudy_EnvironmentalPsychology1999_Page_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160444"/>
              <a:ext cx="1661232" cy="20820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9" name="Picture 5" descr="C:\research\talks\BECC2012-IterativeDesign\Brandon_ReducingHouseholdEnergy_JournalOfEnvPsych1999\Brandon_ReducingHouseholdEnergyConsumptionAQualitativeAndQuantitativeFieldStudy_EnvironmentalPsychology1999_Page_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160048"/>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0" name="Picture 6" descr="C:\research\talks\BECC2012-IterativeDesign\Brandon_ReducingHouseholdEnergy_JournalOfEnvPsych1999\Brandon_ReducingHouseholdEnergyConsumptionAQualitativeAndQuantitativeFieldStudy_EnvironmentalPsychology1999_Page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2323259"/>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1" name="Picture 7" descr="C:\research\talks\BECC2012-IterativeDesign\Brandon_ReducingHouseholdEnergy_JournalOfEnvPsych1999\Brandon_ReducingHouseholdEnergyConsumptionAQualitativeAndQuantitativeFieldStudy_EnvironmentalPsychology1999_Page_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3000" y="2323655"/>
              <a:ext cx="1661232" cy="20820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2" name="Picture 8" descr="C:\research\talks\BECC2012-IterativeDesign\Brandon_ReducingHouseholdEnergy_JournalOfEnvPsych1999\Brandon_ReducingHouseholdEnergyConsumptionAQualitativeAndQuantitativeFieldStudy_EnvironmentalPsychology1999_Page_0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0200" y="2332957"/>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3" name="Picture 9" descr="C:\research\talks\BECC2012-IterativeDesign\Brandon_ReducingHouseholdEnergy_JournalOfEnvPsych1999\Brandon_ReducingHouseholdEnergyConsumptionAQualitativeAndQuantitativeFieldStudy_EnvironmentalPsychology1999_Page_0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2332957"/>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4" name="Picture 10" descr="C:\research\talks\BECC2012-IterativeDesign\Brandon_ReducingHouseholdEnergy_JournalOfEnvPsych1999\Brandon_ReducingHouseholdEnergyConsumptionAQualitativeAndQuantitativeFieldStudy_EnvironmentalPsychology1999_Page_0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802" y="4504924"/>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5" name="Picture 11" descr="C:\research\talks\BECC2012-IterativeDesign\Brandon_ReducingHouseholdEnergy_JournalOfEnvPsych1999\Brandon_ReducingHouseholdEnergyConsumptionAQualitativeAndQuantitativeFieldStudy_EnvironmentalPsychology1999_Page_1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13001" y="4504924"/>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6" name="Picture 12" descr="C:\research\talks\BECC2012-IterativeDesign\Brandon_ReducingHouseholdEnergy_JournalOfEnvPsych1999\Brandon_ReducingHouseholdEnergyConsumptionAQualitativeAndQuantitativeFieldStudy_EnvironmentalPsychology1999_Page_1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40200" y="4504924"/>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0" y="6324600"/>
            <a:ext cx="9144000" cy="334910"/>
            <a:chOff x="0" y="5943600"/>
            <a:chExt cx="9144000" cy="334910"/>
          </a:xfrm>
        </p:grpSpPr>
        <p:sp>
          <p:nvSpPr>
            <p:cNvPr id="17" name="Rectangle 16"/>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5974376"/>
              <a:ext cx="9144000" cy="276999"/>
            </a:xfrm>
            <a:prstGeom prst="rect">
              <a:avLst/>
            </a:prstGeom>
            <a:noFill/>
          </p:spPr>
          <p:txBody>
            <a:bodyPr wrap="square" rtlCol="0">
              <a:spAutoFit/>
            </a:bodyPr>
            <a:lstStyle/>
            <a:p>
              <a:r>
                <a:rPr lang="en-US" sz="1200" dirty="0" smtClean="0">
                  <a:solidFill>
                    <a:schemeClr val="bg1">
                      <a:lumMod val="65000"/>
                    </a:schemeClr>
                  </a:solidFill>
                  <a:latin typeface="Segoe UI Light" pitchFamily="34" charset="0"/>
                </a:rPr>
                <a:t>Brandon </a:t>
              </a:r>
              <a:r>
                <a:rPr lang="en-US" sz="1200" i="1" dirty="0" smtClean="0">
                  <a:solidFill>
                    <a:schemeClr val="bg1">
                      <a:lumMod val="65000"/>
                    </a:schemeClr>
                  </a:solidFill>
                  <a:latin typeface="Segoe UI Light" pitchFamily="34" charset="0"/>
                </a:rPr>
                <a:t>et al.,</a:t>
              </a:r>
              <a:r>
                <a:rPr lang="en-US" sz="1200" dirty="0" smtClean="0">
                  <a:solidFill>
                    <a:schemeClr val="bg1">
                      <a:lumMod val="65000"/>
                    </a:schemeClr>
                  </a:solidFill>
                  <a:latin typeface="Segoe UI Light" pitchFamily="34" charset="0"/>
                </a:rPr>
                <a:t> </a:t>
              </a:r>
              <a:r>
                <a:rPr lang="en-US" sz="1200" dirty="0" smtClean="0">
                  <a:solidFill>
                    <a:schemeClr val="bg1">
                      <a:lumMod val="65000"/>
                    </a:schemeClr>
                  </a:solidFill>
                  <a:latin typeface="Segoe UI Semibold" pitchFamily="34" charset="0"/>
                </a:rPr>
                <a:t>Reducing Household Energy Consumption: A Qualitative &amp; Quantitative Field Study</a:t>
              </a:r>
              <a:r>
                <a:rPr lang="en-US" sz="1200" dirty="0" smtClean="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Environmental Psychology 1999</a:t>
              </a:r>
              <a:endParaRPr lang="en-US" sz="1200" dirty="0">
                <a:solidFill>
                  <a:schemeClr val="bg1">
                    <a:lumMod val="65000"/>
                  </a:schemeClr>
                </a:solidFill>
                <a:latin typeface="Segoe UI Light" pitchFamily="34" charset="0"/>
              </a:endParaRPr>
            </a:p>
          </p:txBody>
        </p:sp>
      </p:grpSp>
      <p:grpSp>
        <p:nvGrpSpPr>
          <p:cNvPr id="10" name="Group 9"/>
          <p:cNvGrpSpPr/>
          <p:nvPr/>
        </p:nvGrpSpPr>
        <p:grpSpPr>
          <a:xfrm>
            <a:off x="732684" y="142875"/>
            <a:ext cx="5542718" cy="5908151"/>
            <a:chOff x="732684" y="142875"/>
            <a:chExt cx="5542718" cy="5908151"/>
          </a:xfrm>
        </p:grpSpPr>
        <p:grpSp>
          <p:nvGrpSpPr>
            <p:cNvPr id="9" name="Group 8"/>
            <p:cNvGrpSpPr/>
            <p:nvPr/>
          </p:nvGrpSpPr>
          <p:grpSpPr>
            <a:xfrm>
              <a:off x="752475" y="142875"/>
              <a:ext cx="5522927" cy="5876925"/>
              <a:chOff x="752475" y="142875"/>
              <a:chExt cx="5522927" cy="5876925"/>
            </a:xfrm>
          </p:grpSpPr>
          <p:sp>
            <p:nvSpPr>
              <p:cNvPr id="6" name="Freeform 5"/>
              <p:cNvSpPr/>
              <p:nvPr/>
            </p:nvSpPr>
            <p:spPr>
              <a:xfrm>
                <a:off x="752475" y="142875"/>
                <a:ext cx="5522927" cy="5876925"/>
              </a:xfrm>
              <a:custGeom>
                <a:avLst/>
                <a:gdLst>
                  <a:gd name="connsiteX0" fmla="*/ 0 w 5514975"/>
                  <a:gd name="connsiteY0" fmla="*/ 704850 h 5857875"/>
                  <a:gd name="connsiteX1" fmla="*/ 3876675 w 5514975"/>
                  <a:gd name="connsiteY1" fmla="*/ 9525 h 5857875"/>
                  <a:gd name="connsiteX2" fmla="*/ 5514975 w 5514975"/>
                  <a:gd name="connsiteY2" fmla="*/ 0 h 5857875"/>
                  <a:gd name="connsiteX3" fmla="*/ 5514975 w 5514975"/>
                  <a:gd name="connsiteY3" fmla="*/ 2066925 h 5857875"/>
                  <a:gd name="connsiteX4" fmla="*/ 3876675 w 5514975"/>
                  <a:gd name="connsiteY4" fmla="*/ 5857875 h 5857875"/>
                  <a:gd name="connsiteX0" fmla="*/ 0 w 5514975"/>
                  <a:gd name="connsiteY0" fmla="*/ 723900 h 5876925"/>
                  <a:gd name="connsiteX1" fmla="*/ 3857625 w 5514975"/>
                  <a:gd name="connsiteY1" fmla="*/ 0 h 5876925"/>
                  <a:gd name="connsiteX2" fmla="*/ 5514975 w 5514975"/>
                  <a:gd name="connsiteY2" fmla="*/ 19050 h 5876925"/>
                  <a:gd name="connsiteX3" fmla="*/ 5514975 w 5514975"/>
                  <a:gd name="connsiteY3" fmla="*/ 2085975 h 5876925"/>
                  <a:gd name="connsiteX4" fmla="*/ 3876675 w 5514975"/>
                  <a:gd name="connsiteY4" fmla="*/ 5876925 h 5876925"/>
                  <a:gd name="connsiteX0" fmla="*/ 0 w 5530878"/>
                  <a:gd name="connsiteY0" fmla="*/ 736655 h 5889680"/>
                  <a:gd name="connsiteX1" fmla="*/ 3857625 w 5530878"/>
                  <a:gd name="connsiteY1" fmla="*/ 12755 h 5889680"/>
                  <a:gd name="connsiteX2" fmla="*/ 5530878 w 5530878"/>
                  <a:gd name="connsiteY2" fmla="*/ 0 h 5889680"/>
                  <a:gd name="connsiteX3" fmla="*/ 5514975 w 5530878"/>
                  <a:gd name="connsiteY3" fmla="*/ 2098730 h 5889680"/>
                  <a:gd name="connsiteX4" fmla="*/ 3876675 w 5530878"/>
                  <a:gd name="connsiteY4" fmla="*/ 5889680 h 5889680"/>
                  <a:gd name="connsiteX0" fmla="*/ 0 w 5522927"/>
                  <a:gd name="connsiteY0" fmla="*/ 723900 h 5876925"/>
                  <a:gd name="connsiteX1" fmla="*/ 3857625 w 5522927"/>
                  <a:gd name="connsiteY1" fmla="*/ 0 h 5876925"/>
                  <a:gd name="connsiteX2" fmla="*/ 5522927 w 5522927"/>
                  <a:gd name="connsiteY2" fmla="*/ 3147 h 5876925"/>
                  <a:gd name="connsiteX3" fmla="*/ 5514975 w 5522927"/>
                  <a:gd name="connsiteY3" fmla="*/ 2085975 h 5876925"/>
                  <a:gd name="connsiteX4" fmla="*/ 3876675 w 5522927"/>
                  <a:gd name="connsiteY4" fmla="*/ 5876925 h 5876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2927" h="5876925">
                    <a:moveTo>
                      <a:pt x="0" y="723900"/>
                    </a:moveTo>
                    <a:lnTo>
                      <a:pt x="3857625" y="0"/>
                    </a:lnTo>
                    <a:lnTo>
                      <a:pt x="5522927" y="3147"/>
                    </a:lnTo>
                    <a:cubicBezTo>
                      <a:pt x="5520276" y="697423"/>
                      <a:pt x="5517626" y="1391699"/>
                      <a:pt x="5514975" y="2085975"/>
                    </a:cubicBezTo>
                    <a:lnTo>
                      <a:pt x="3876675" y="5876925"/>
                    </a:lnTo>
                  </a:path>
                </a:pathLst>
              </a:custGeom>
              <a:solidFill>
                <a:schemeClr val="accent1">
                  <a:alpha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endCxn id="6" idx="2"/>
              </p:cNvCxnSpPr>
              <p:nvPr/>
            </p:nvCxnSpPr>
            <p:spPr>
              <a:xfrm flipV="1">
                <a:off x="4648200" y="146022"/>
                <a:ext cx="1627202" cy="692178"/>
              </a:xfrm>
              <a:prstGeom prst="line">
                <a:avLst/>
              </a:prstGeom>
              <a:solidFill>
                <a:schemeClr val="accent1">
                  <a:alpha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945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2684" y="838200"/>
              <a:ext cx="3915516" cy="521282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2819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0300" y="3136613"/>
            <a:ext cx="4343400" cy="523220"/>
          </a:xfrm>
          <a:prstGeom prst="rect">
            <a:avLst/>
          </a:prstGeom>
          <a:noFill/>
        </p:spPr>
        <p:txBody>
          <a:bodyPr wrap="square" rtlCol="0">
            <a:spAutoFit/>
          </a:bodyPr>
          <a:lstStyle/>
          <a:p>
            <a:pPr algn="ctr"/>
            <a:r>
              <a:rPr lang="en-US" sz="2800" dirty="0" smtClean="0">
                <a:solidFill>
                  <a:schemeClr val="bg1"/>
                </a:solidFill>
                <a:latin typeface="Segoe UI Light" pitchFamily="34" charset="0"/>
              </a:rPr>
              <a:t>Well, but that was </a:t>
            </a:r>
            <a:r>
              <a:rPr lang="en-US" sz="2800" dirty="0" smtClean="0">
                <a:solidFill>
                  <a:schemeClr val="bg1"/>
                </a:solidFill>
                <a:latin typeface="Segoe UI Semibold" pitchFamily="34" charset="0"/>
              </a:rPr>
              <a:t>1999</a:t>
            </a:r>
            <a:r>
              <a:rPr lang="en-US" sz="2800" dirty="0" smtClean="0">
                <a:solidFill>
                  <a:schemeClr val="bg1"/>
                </a:solidFill>
                <a:latin typeface="Segoe UI Light" pitchFamily="34" charset="0"/>
              </a:rPr>
              <a:t>.</a:t>
            </a:r>
          </a:p>
        </p:txBody>
      </p:sp>
      <p:grpSp>
        <p:nvGrpSpPr>
          <p:cNvPr id="5" name="Group 4"/>
          <p:cNvGrpSpPr/>
          <p:nvPr/>
        </p:nvGrpSpPr>
        <p:grpSpPr>
          <a:xfrm>
            <a:off x="4391298" y="3733800"/>
            <a:ext cx="3487456" cy="888380"/>
            <a:chOff x="3289545" y="3959749"/>
            <a:chExt cx="3487456" cy="888380"/>
          </a:xfrm>
        </p:grpSpPr>
        <p:sp>
          <p:nvSpPr>
            <p:cNvPr id="6" name="Freeform 5"/>
            <p:cNvSpPr/>
            <p:nvPr/>
          </p:nvSpPr>
          <p:spPr>
            <a:xfrm>
              <a:off x="4651420" y="3959749"/>
              <a:ext cx="262486" cy="397565"/>
            </a:xfrm>
            <a:custGeom>
              <a:avLst/>
              <a:gdLst>
                <a:gd name="connsiteX0" fmla="*/ 262486 w 262486"/>
                <a:gd name="connsiteY0" fmla="*/ 397565 h 397565"/>
                <a:gd name="connsiteX1" fmla="*/ 222730 w 262486"/>
                <a:gd name="connsiteY1" fmla="*/ 381663 h 397565"/>
                <a:gd name="connsiteX2" fmla="*/ 198876 w 262486"/>
                <a:gd name="connsiteY2" fmla="*/ 373711 h 397565"/>
                <a:gd name="connsiteX3" fmla="*/ 159119 w 262486"/>
                <a:gd name="connsiteY3" fmla="*/ 333955 h 397565"/>
                <a:gd name="connsiteX4" fmla="*/ 119363 w 262486"/>
                <a:gd name="connsiteY4" fmla="*/ 286247 h 397565"/>
                <a:gd name="connsiteX5" fmla="*/ 111411 w 262486"/>
                <a:gd name="connsiteY5" fmla="*/ 262393 h 397565"/>
                <a:gd name="connsiteX6" fmla="*/ 87557 w 262486"/>
                <a:gd name="connsiteY6" fmla="*/ 246491 h 397565"/>
                <a:gd name="connsiteX7" fmla="*/ 63703 w 262486"/>
                <a:gd name="connsiteY7" fmla="*/ 159026 h 397565"/>
                <a:gd name="connsiteX8" fmla="*/ 55752 w 262486"/>
                <a:gd name="connsiteY8" fmla="*/ 47708 h 397565"/>
                <a:gd name="connsiteX9" fmla="*/ 39850 w 262486"/>
                <a:gd name="connsiteY9" fmla="*/ 79513 h 397565"/>
                <a:gd name="connsiteX10" fmla="*/ 31898 w 262486"/>
                <a:gd name="connsiteY10" fmla="*/ 103367 h 397565"/>
                <a:gd name="connsiteX11" fmla="*/ 8044 w 262486"/>
                <a:gd name="connsiteY11" fmla="*/ 159026 h 397565"/>
                <a:gd name="connsiteX12" fmla="*/ 93 w 262486"/>
                <a:gd name="connsiteY12" fmla="*/ 135172 h 397565"/>
                <a:gd name="connsiteX13" fmla="*/ 31898 w 262486"/>
                <a:gd name="connsiteY13" fmla="*/ 55659 h 397565"/>
                <a:gd name="connsiteX14" fmla="*/ 47801 w 262486"/>
                <a:gd name="connsiteY14" fmla="*/ 7951 h 397565"/>
                <a:gd name="connsiteX15" fmla="*/ 71655 w 262486"/>
                <a:gd name="connsiteY15" fmla="*/ 0 h 397565"/>
                <a:gd name="connsiteX16" fmla="*/ 103460 w 262486"/>
                <a:gd name="connsiteY16" fmla="*/ 23854 h 397565"/>
                <a:gd name="connsiteX17" fmla="*/ 127314 w 262486"/>
                <a:gd name="connsiteY17" fmla="*/ 39757 h 397565"/>
                <a:gd name="connsiteX18" fmla="*/ 159119 w 262486"/>
                <a:gd name="connsiteY18" fmla="*/ 95416 h 397565"/>
                <a:gd name="connsiteX19" fmla="*/ 190924 w 262486"/>
                <a:gd name="connsiteY19" fmla="*/ 143124 h 397565"/>
                <a:gd name="connsiteX20" fmla="*/ 135265 w 262486"/>
                <a:gd name="connsiteY20" fmla="*/ 127221 h 397565"/>
                <a:gd name="connsiteX21" fmla="*/ 87557 w 262486"/>
                <a:gd name="connsiteY21" fmla="*/ 55659 h 397565"/>
                <a:gd name="connsiteX22" fmla="*/ 71655 w 262486"/>
                <a:gd name="connsiteY22" fmla="*/ 31805 h 397565"/>
                <a:gd name="connsiteX23" fmla="*/ 47801 w 262486"/>
                <a:gd name="connsiteY23" fmla="*/ 31805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486" h="397565">
                  <a:moveTo>
                    <a:pt x="262486" y="397565"/>
                  </a:moveTo>
                  <a:cubicBezTo>
                    <a:pt x="249234" y="392264"/>
                    <a:pt x="236094" y="386675"/>
                    <a:pt x="222730" y="381663"/>
                  </a:cubicBezTo>
                  <a:cubicBezTo>
                    <a:pt x="214882" y="378720"/>
                    <a:pt x="204803" y="379638"/>
                    <a:pt x="198876" y="373711"/>
                  </a:cubicBezTo>
                  <a:cubicBezTo>
                    <a:pt x="149750" y="324585"/>
                    <a:pt x="215060" y="352601"/>
                    <a:pt x="159119" y="333955"/>
                  </a:cubicBezTo>
                  <a:cubicBezTo>
                    <a:pt x="141532" y="316368"/>
                    <a:pt x="130434" y="308389"/>
                    <a:pt x="119363" y="286247"/>
                  </a:cubicBezTo>
                  <a:cubicBezTo>
                    <a:pt x="115615" y="278750"/>
                    <a:pt x="116647" y="268938"/>
                    <a:pt x="111411" y="262393"/>
                  </a:cubicBezTo>
                  <a:cubicBezTo>
                    <a:pt x="105441" y="254931"/>
                    <a:pt x="95508" y="251792"/>
                    <a:pt x="87557" y="246491"/>
                  </a:cubicBezTo>
                  <a:cubicBezTo>
                    <a:pt x="69622" y="174749"/>
                    <a:pt x="78567" y="203614"/>
                    <a:pt x="63703" y="159026"/>
                  </a:cubicBezTo>
                  <a:cubicBezTo>
                    <a:pt x="61053" y="121920"/>
                    <a:pt x="66441" y="83340"/>
                    <a:pt x="55752" y="47708"/>
                  </a:cubicBezTo>
                  <a:cubicBezTo>
                    <a:pt x="52346" y="36355"/>
                    <a:pt x="44519" y="68618"/>
                    <a:pt x="39850" y="79513"/>
                  </a:cubicBezTo>
                  <a:cubicBezTo>
                    <a:pt x="36548" y="87217"/>
                    <a:pt x="35200" y="95663"/>
                    <a:pt x="31898" y="103367"/>
                  </a:cubicBezTo>
                  <a:cubicBezTo>
                    <a:pt x="2421" y="172145"/>
                    <a:pt x="26693" y="103084"/>
                    <a:pt x="8044" y="159026"/>
                  </a:cubicBezTo>
                  <a:cubicBezTo>
                    <a:pt x="5394" y="151075"/>
                    <a:pt x="-833" y="143502"/>
                    <a:pt x="93" y="135172"/>
                  </a:cubicBezTo>
                  <a:cubicBezTo>
                    <a:pt x="4150" y="98666"/>
                    <a:pt x="19527" y="86586"/>
                    <a:pt x="31898" y="55659"/>
                  </a:cubicBezTo>
                  <a:cubicBezTo>
                    <a:pt x="38123" y="40095"/>
                    <a:pt x="31898" y="13252"/>
                    <a:pt x="47801" y="7951"/>
                  </a:cubicBezTo>
                  <a:lnTo>
                    <a:pt x="71655" y="0"/>
                  </a:lnTo>
                  <a:cubicBezTo>
                    <a:pt x="82257" y="7951"/>
                    <a:pt x="92676" y="16151"/>
                    <a:pt x="103460" y="23854"/>
                  </a:cubicBezTo>
                  <a:cubicBezTo>
                    <a:pt x="111236" y="29409"/>
                    <a:pt x="120557" y="33000"/>
                    <a:pt x="127314" y="39757"/>
                  </a:cubicBezTo>
                  <a:cubicBezTo>
                    <a:pt x="141069" y="53512"/>
                    <a:pt x="149763" y="79822"/>
                    <a:pt x="159119" y="95416"/>
                  </a:cubicBezTo>
                  <a:cubicBezTo>
                    <a:pt x="168952" y="111805"/>
                    <a:pt x="209056" y="149168"/>
                    <a:pt x="190924" y="143124"/>
                  </a:cubicBezTo>
                  <a:cubicBezTo>
                    <a:pt x="156703" y="131716"/>
                    <a:pt x="175201" y="137205"/>
                    <a:pt x="135265" y="127221"/>
                  </a:cubicBezTo>
                  <a:lnTo>
                    <a:pt x="87557" y="55659"/>
                  </a:lnTo>
                  <a:cubicBezTo>
                    <a:pt x="82256" y="47708"/>
                    <a:pt x="81211" y="31805"/>
                    <a:pt x="71655" y="31805"/>
                  </a:cubicBezTo>
                  <a:lnTo>
                    <a:pt x="47801" y="3180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1044456">
              <a:off x="3289545" y="4448019"/>
              <a:ext cx="3487456" cy="400110"/>
            </a:xfrm>
            <a:prstGeom prst="rect">
              <a:avLst/>
            </a:prstGeom>
            <a:noFill/>
          </p:spPr>
          <p:txBody>
            <a:bodyPr wrap="square" rtlCol="0">
              <a:spAutoFit/>
            </a:bodyPr>
            <a:lstStyle/>
            <a:p>
              <a:pPr algn="ctr"/>
              <a:r>
                <a:rPr lang="en-US" sz="2000" dirty="0" smtClean="0">
                  <a:solidFill>
                    <a:srgbClr val="FF0000"/>
                  </a:solidFill>
                  <a:latin typeface="Segoe Print" pitchFamily="2" charset="0"/>
                </a:rPr>
                <a:t>Fair enough!</a:t>
              </a:r>
            </a:p>
          </p:txBody>
        </p:sp>
      </p:grpSp>
    </p:spTree>
    <p:extLst>
      <p:ext uri="{BB962C8B-B14F-4D97-AF65-F5344CB8AC3E}">
        <p14:creationId xmlns:p14="http://schemas.microsoft.com/office/powerpoint/2010/main" val="19264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152256"/>
            <a:ext cx="8976360" cy="5858752"/>
            <a:chOff x="76200" y="152256"/>
            <a:chExt cx="8976360" cy="5858752"/>
          </a:xfrm>
        </p:grpSpPr>
        <p:pic>
          <p:nvPicPr>
            <p:cNvPr id="8205" name="Picture 13" descr="C:\research\talks\BECC2012-IterativeDesign\Gronhoj_FeedbackOnHouseholdElectricityConsumption_IJCS2011\Gronhoj_FeedbackOnHouseholdElectricityConsumption-LearningAndSocialInfluenceProcesses_IJCS2011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2256"/>
              <a:ext cx="2194560" cy="288430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C:\research\talks\BECC2012-IterativeDesign\Gronhoj_FeedbackOnHouseholdElectricityConsumption_IJCS2011\Gronhoj_FeedbackOnHouseholdElectricityConsumption-LearningAndSocialInfluenceProcesses_IJCS2011_Pag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6800" y="152401"/>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15" descr="C:\research\talks\BECC2012-IterativeDesign\Gronhoj_FeedbackOnHouseholdElectricityConsumption_IJCS2011\Gronhoj_FeedbackOnHouseholdElectricityConsumption-LearningAndSocialInfluenceProcesses_IJCS2011_Page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7400" y="152401"/>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C:\research\talks\BECC2012-IterativeDesign\Gronhoj_FeedbackOnHouseholdElectricityConsumption_IJCS2011\Gronhoj_FeedbackOnHouseholdElectricityConsumption-LearningAndSocialInfluenceProcesses_IJCS2011_Page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152401"/>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09" name="Picture 17" descr="C:\research\talks\BECC2012-IterativeDesign\Gronhoj_FeedbackOnHouseholdElectricityConsumption_IJCS2011\Gronhoj_FeedbackOnHouseholdElectricityConsumption-LearningAndSocialInfluenceProcesses_IJCS2011_Page_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3126847"/>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C:\research\talks\BECC2012-IterativeDesign\Gronhoj_FeedbackOnHouseholdElectricityConsumption_IJCS2011\Gronhoj_FeedbackOnHouseholdElectricityConsumption-LearningAndSocialInfluenceProcesses_IJCS2011_Page_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6800" y="3126847"/>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11" name="Picture 19" descr="C:\research\talks\BECC2012-IterativeDesign\Gronhoj_FeedbackOnHouseholdElectricityConsumption_IJCS2011\Gronhoj_FeedbackOnHouseholdElectricityConsumption-LearningAndSocialInfluenceProcesses_IJCS2011_Page_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7400" y="3126847"/>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C:\research\talks\BECC2012-IterativeDesign\Gronhoj_FeedbackOnHouseholdElectricityConsumption_IJCS2011\Gronhoj_FeedbackOnHouseholdElectricityConsumption-LearningAndSocialInfluenceProcesses_IJCS2011_Page_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3126847"/>
              <a:ext cx="2194560" cy="28841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0" y="6324600"/>
            <a:ext cx="9144000" cy="334910"/>
            <a:chOff x="0" y="5943600"/>
            <a:chExt cx="9144000" cy="334910"/>
          </a:xfrm>
        </p:grpSpPr>
        <p:sp>
          <p:nvSpPr>
            <p:cNvPr id="25" name="Rectangle 24"/>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5974376"/>
              <a:ext cx="9144000" cy="276999"/>
            </a:xfrm>
            <a:prstGeom prst="rect">
              <a:avLst/>
            </a:prstGeom>
            <a:noFill/>
          </p:spPr>
          <p:txBody>
            <a:bodyPr wrap="square" rtlCol="0">
              <a:spAutoFit/>
            </a:bodyPr>
            <a:lstStyle/>
            <a:p>
              <a:r>
                <a:rPr lang="en-US" sz="1200" dirty="0" err="1">
                  <a:solidFill>
                    <a:schemeClr val="bg1">
                      <a:lumMod val="65000"/>
                    </a:schemeClr>
                  </a:solidFill>
                  <a:latin typeface="Segoe UI Light" pitchFamily="34" charset="0"/>
                </a:rPr>
                <a:t>Grønhøj</a:t>
              </a:r>
              <a:r>
                <a:rPr lang="en-US" sz="1200" dirty="0">
                  <a:solidFill>
                    <a:schemeClr val="bg1">
                      <a:lumMod val="65000"/>
                    </a:schemeClr>
                  </a:solidFill>
                  <a:latin typeface="Segoe UI Light" pitchFamily="34" charset="0"/>
                </a:rPr>
                <a:t> &amp; </a:t>
              </a:r>
              <a:r>
                <a:rPr lang="en-US" sz="1200" dirty="0" err="1" smtClean="0">
                  <a:solidFill>
                    <a:schemeClr val="bg1">
                      <a:lumMod val="65000"/>
                    </a:schemeClr>
                  </a:solidFill>
                  <a:latin typeface="Segoe UI Light" pitchFamily="34" charset="0"/>
                </a:rPr>
                <a:t>Thøgersen</a:t>
              </a:r>
              <a:r>
                <a:rPr lang="en-US" sz="1200" dirty="0" smtClean="0">
                  <a:solidFill>
                    <a:schemeClr val="bg1">
                      <a:lumMod val="65000"/>
                    </a:schemeClr>
                  </a:solidFill>
                  <a:latin typeface="Segoe UI Light" pitchFamily="34" charset="0"/>
                </a:rPr>
                <a:t>, </a:t>
              </a:r>
              <a:r>
                <a:rPr lang="en-US" sz="1200" dirty="0" smtClean="0">
                  <a:solidFill>
                    <a:schemeClr val="bg1">
                      <a:lumMod val="65000"/>
                    </a:schemeClr>
                  </a:solidFill>
                  <a:latin typeface="Segoe UI Semibold" pitchFamily="34" charset="0"/>
                </a:rPr>
                <a:t>Feedback on Household Electricity Consumption: Learning &amp; Social Influence Processes</a:t>
              </a:r>
              <a:r>
                <a:rPr lang="en-US" sz="1200" dirty="0" smtClean="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IJCS2011</a:t>
              </a:r>
              <a:endParaRPr lang="en-US" sz="1200" i="1" dirty="0">
                <a:solidFill>
                  <a:schemeClr val="bg1">
                    <a:lumMod val="65000"/>
                  </a:schemeClr>
                </a:solidFill>
                <a:latin typeface="Segoe UI Light" pitchFamily="34" charset="0"/>
              </a:endParaRPr>
            </a:p>
          </p:txBody>
        </p:sp>
      </p:grpSp>
      <p:pic>
        <p:nvPicPr>
          <p:cNvPr id="821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2400" y="-441223"/>
            <a:ext cx="7362825" cy="1002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630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152256"/>
            <a:ext cx="8976360" cy="5858752"/>
            <a:chOff x="76200" y="152256"/>
            <a:chExt cx="8976360" cy="5858752"/>
          </a:xfrm>
        </p:grpSpPr>
        <p:pic>
          <p:nvPicPr>
            <p:cNvPr id="8205" name="Picture 13" descr="C:\research\talks\BECC2012-IterativeDesign\Gronhoj_FeedbackOnHouseholdElectricityConsumption_IJCS2011\Gronhoj_FeedbackOnHouseholdElectricityConsumption-LearningAndSocialInfluenceProcesses_IJCS2011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2256"/>
              <a:ext cx="2194560" cy="288430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C:\research\talks\BECC2012-IterativeDesign\Gronhoj_FeedbackOnHouseholdElectricityConsumption_IJCS2011\Gronhoj_FeedbackOnHouseholdElectricityConsumption-LearningAndSocialInfluenceProcesses_IJCS2011_Pag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6800" y="152401"/>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15" descr="C:\research\talks\BECC2012-IterativeDesign\Gronhoj_FeedbackOnHouseholdElectricityConsumption_IJCS2011\Gronhoj_FeedbackOnHouseholdElectricityConsumption-LearningAndSocialInfluenceProcesses_IJCS2011_Page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7400" y="152401"/>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C:\research\talks\BECC2012-IterativeDesign\Gronhoj_FeedbackOnHouseholdElectricityConsumption_IJCS2011\Gronhoj_FeedbackOnHouseholdElectricityConsumption-LearningAndSocialInfluenceProcesses_IJCS2011_Page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152401"/>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09" name="Picture 17" descr="C:\research\talks\BECC2012-IterativeDesign\Gronhoj_FeedbackOnHouseholdElectricityConsumption_IJCS2011\Gronhoj_FeedbackOnHouseholdElectricityConsumption-LearningAndSocialInfluenceProcesses_IJCS2011_Page_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3126847"/>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C:\research\talks\BECC2012-IterativeDesign\Gronhoj_FeedbackOnHouseholdElectricityConsumption_IJCS2011\Gronhoj_FeedbackOnHouseholdElectricityConsumption-LearningAndSocialInfluenceProcesses_IJCS2011_Page_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6800" y="3126847"/>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11" name="Picture 19" descr="C:\research\talks\BECC2012-IterativeDesign\Gronhoj_FeedbackOnHouseholdElectricityConsumption_IJCS2011\Gronhoj_FeedbackOnHouseholdElectricityConsumption-LearningAndSocialInfluenceProcesses_IJCS2011_Page_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7400" y="3126847"/>
              <a:ext cx="2194560" cy="2884161"/>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C:\research\talks\BECC2012-IterativeDesign\Gronhoj_FeedbackOnHouseholdElectricityConsumption_IJCS2011\Gronhoj_FeedbackOnHouseholdElectricityConsumption-LearningAndSocialInfluenceProcesses_IJCS2011_Page_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3126847"/>
              <a:ext cx="2194560" cy="28841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0" y="6324600"/>
            <a:ext cx="9144000" cy="334910"/>
            <a:chOff x="0" y="5943600"/>
            <a:chExt cx="9144000" cy="334910"/>
          </a:xfrm>
        </p:grpSpPr>
        <p:sp>
          <p:nvSpPr>
            <p:cNvPr id="25" name="Rectangle 24"/>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5974376"/>
              <a:ext cx="9144000" cy="276999"/>
            </a:xfrm>
            <a:prstGeom prst="rect">
              <a:avLst/>
            </a:prstGeom>
            <a:noFill/>
          </p:spPr>
          <p:txBody>
            <a:bodyPr wrap="square" rtlCol="0">
              <a:spAutoFit/>
            </a:bodyPr>
            <a:lstStyle/>
            <a:p>
              <a:r>
                <a:rPr lang="en-US" sz="1200" dirty="0" err="1">
                  <a:solidFill>
                    <a:schemeClr val="bg1">
                      <a:lumMod val="65000"/>
                    </a:schemeClr>
                  </a:solidFill>
                  <a:latin typeface="Segoe UI Light" pitchFamily="34" charset="0"/>
                </a:rPr>
                <a:t>Grønhøj</a:t>
              </a:r>
              <a:r>
                <a:rPr lang="en-US" sz="1200" dirty="0">
                  <a:solidFill>
                    <a:schemeClr val="bg1">
                      <a:lumMod val="65000"/>
                    </a:schemeClr>
                  </a:solidFill>
                  <a:latin typeface="Segoe UI Light" pitchFamily="34" charset="0"/>
                </a:rPr>
                <a:t> &amp; </a:t>
              </a:r>
              <a:r>
                <a:rPr lang="en-US" sz="1200" dirty="0" err="1" smtClean="0">
                  <a:solidFill>
                    <a:schemeClr val="bg1">
                      <a:lumMod val="65000"/>
                    </a:schemeClr>
                  </a:solidFill>
                  <a:latin typeface="Segoe UI Light" pitchFamily="34" charset="0"/>
                </a:rPr>
                <a:t>Thøgersen</a:t>
              </a:r>
              <a:r>
                <a:rPr lang="en-US" sz="1200" dirty="0" smtClean="0">
                  <a:solidFill>
                    <a:schemeClr val="bg1">
                      <a:lumMod val="65000"/>
                    </a:schemeClr>
                  </a:solidFill>
                  <a:latin typeface="Segoe UI Light" pitchFamily="34" charset="0"/>
                </a:rPr>
                <a:t>, </a:t>
              </a:r>
              <a:r>
                <a:rPr lang="en-US" sz="1200" dirty="0" smtClean="0">
                  <a:solidFill>
                    <a:schemeClr val="bg1">
                      <a:lumMod val="65000"/>
                    </a:schemeClr>
                  </a:solidFill>
                  <a:latin typeface="Segoe UI Semibold" pitchFamily="34" charset="0"/>
                </a:rPr>
                <a:t>Feedback on Household Electricity Consumption: Learning &amp; Social Influence Processes</a:t>
              </a:r>
              <a:r>
                <a:rPr lang="en-US" sz="1200" dirty="0" smtClean="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IJCS2011</a:t>
              </a:r>
              <a:endParaRPr lang="en-US" sz="1200" i="1" dirty="0">
                <a:solidFill>
                  <a:schemeClr val="bg1">
                    <a:lumMod val="65000"/>
                  </a:schemeClr>
                </a:solidFill>
                <a:latin typeface="Segoe UI Light" pitchFamily="34" charset="0"/>
              </a:endParaRPr>
            </a:p>
          </p:txBody>
        </p:sp>
      </p:grpSp>
      <p:pic>
        <p:nvPicPr>
          <p:cNvPr id="8213"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7976" y="176007"/>
            <a:ext cx="2066544" cy="281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ular Callout 15"/>
          <p:cNvSpPr/>
          <p:nvPr/>
        </p:nvSpPr>
        <p:spPr>
          <a:xfrm>
            <a:off x="2270760" y="2182499"/>
            <a:ext cx="3733800" cy="1551301"/>
          </a:xfrm>
          <a:prstGeom prst="wedgeRectCallout">
            <a:avLst>
              <a:gd name="adj1" fmla="val 41486"/>
              <a:gd name="adj2" fmla="val -80355"/>
            </a:avLst>
          </a:prstGeom>
          <a:solidFill>
            <a:schemeClr val="tx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Segoe UI Semibold" pitchFamily="34" charset="0"/>
              </a:rPr>
              <a:t>2 </a:t>
            </a:r>
            <a:r>
              <a:rPr lang="en-US" sz="2000" dirty="0">
                <a:solidFill>
                  <a:schemeClr val="bg1"/>
                </a:solidFill>
                <a:latin typeface="Segoe UI Semibold" pitchFamily="34" charset="0"/>
              </a:rPr>
              <a:t>paragraph description</a:t>
            </a:r>
            <a:r>
              <a:rPr lang="en-US" sz="2000" dirty="0">
                <a:solidFill>
                  <a:schemeClr val="bg1"/>
                </a:solidFill>
                <a:latin typeface="Segoe UI Light" pitchFamily="34" charset="0"/>
              </a:rPr>
              <a:t> of eco-feedback interface and </a:t>
            </a:r>
            <a:r>
              <a:rPr lang="en-US" sz="2000" dirty="0">
                <a:solidFill>
                  <a:schemeClr val="bg1"/>
                </a:solidFill>
                <a:latin typeface="Segoe UI Semibold" pitchFamily="34" charset="0"/>
              </a:rPr>
              <a:t>no screenshots</a:t>
            </a:r>
            <a:r>
              <a:rPr lang="en-US" sz="2000" dirty="0">
                <a:solidFill>
                  <a:schemeClr val="bg1"/>
                </a:solidFill>
                <a:latin typeface="Segoe UI Light" pitchFamily="34" charset="0"/>
              </a:rPr>
              <a:t> in </a:t>
            </a:r>
            <a:r>
              <a:rPr lang="en-US" sz="2000" dirty="0" smtClean="0">
                <a:solidFill>
                  <a:schemeClr val="bg1"/>
                </a:solidFill>
                <a:latin typeface="Segoe UI Light" pitchFamily="34" charset="0"/>
              </a:rPr>
              <a:t>8 page </a:t>
            </a:r>
            <a:r>
              <a:rPr lang="en-US" sz="2000" dirty="0">
                <a:solidFill>
                  <a:schemeClr val="bg1"/>
                </a:solidFill>
                <a:latin typeface="Segoe UI Light" pitchFamily="34" charset="0"/>
              </a:rPr>
              <a:t>paper</a:t>
            </a:r>
          </a:p>
        </p:txBody>
      </p:sp>
    </p:spTree>
    <p:extLst>
      <p:ext uri="{BB962C8B-B14F-4D97-AF65-F5344CB8AC3E}">
        <p14:creationId xmlns:p14="http://schemas.microsoft.com/office/powerpoint/2010/main" val="3261781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aposasopa.com.br/wp-content/uploads/2008/10/waldodepartmentst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1637819"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49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aposasopa.com.br/wp-content/uploads/2008/10/waldodepartmentst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1637819"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304800"/>
            <a:ext cx="11963400" cy="7620000"/>
          </a:xfrm>
          <a:prstGeom prst="rect">
            <a:avLst/>
          </a:prstGeom>
          <a:solidFill>
            <a:schemeClr val="tx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7400" y="2967335"/>
            <a:ext cx="5029200" cy="923330"/>
          </a:xfrm>
          <a:prstGeom prst="rect">
            <a:avLst/>
          </a:prstGeom>
          <a:noFill/>
        </p:spPr>
        <p:txBody>
          <a:bodyPr wrap="square" rtlCol="0">
            <a:spAutoFit/>
          </a:bodyPr>
          <a:lstStyle/>
          <a:p>
            <a:pPr algn="ctr"/>
            <a:r>
              <a:rPr lang="en-US" sz="5400" dirty="0" smtClean="0">
                <a:solidFill>
                  <a:schemeClr val="bg1"/>
                </a:solidFill>
                <a:latin typeface="Segoe UI Light" pitchFamily="34" charset="0"/>
              </a:rPr>
              <a:t>Where’s Waldo?</a:t>
            </a:r>
          </a:p>
        </p:txBody>
      </p:sp>
      <p:sp>
        <p:nvSpPr>
          <p:cNvPr id="5" name="TextBox 4"/>
          <p:cNvSpPr txBox="1"/>
          <p:nvPr/>
        </p:nvSpPr>
        <p:spPr>
          <a:xfrm rot="20775422">
            <a:off x="4299814" y="2180756"/>
            <a:ext cx="3733800" cy="769441"/>
          </a:xfrm>
          <a:prstGeom prst="rect">
            <a:avLst/>
          </a:prstGeom>
          <a:noFill/>
        </p:spPr>
        <p:txBody>
          <a:bodyPr wrap="square" rtlCol="0">
            <a:spAutoFit/>
          </a:bodyPr>
          <a:lstStyle/>
          <a:p>
            <a:pPr algn="ctr"/>
            <a:r>
              <a:rPr lang="en-US" sz="4400" dirty="0">
                <a:solidFill>
                  <a:srgbClr val="FF0000"/>
                </a:solidFill>
                <a:latin typeface="Segoe Print" pitchFamily="2" charset="0"/>
              </a:rPr>
              <a:t>t</a:t>
            </a:r>
            <a:r>
              <a:rPr lang="en-US" sz="4400" dirty="0" smtClean="0">
                <a:solidFill>
                  <a:srgbClr val="FF0000"/>
                </a:solidFill>
                <a:latin typeface="Segoe Print" pitchFamily="2" charset="0"/>
              </a:rPr>
              <a:t>he Design?</a:t>
            </a:r>
          </a:p>
        </p:txBody>
      </p:sp>
      <p:sp>
        <p:nvSpPr>
          <p:cNvPr id="6" name="Freeform 5"/>
          <p:cNvSpPr/>
          <p:nvPr/>
        </p:nvSpPr>
        <p:spPr>
          <a:xfrm>
            <a:off x="4690753" y="3241928"/>
            <a:ext cx="2243447" cy="451298"/>
          </a:xfrm>
          <a:custGeom>
            <a:avLst/>
            <a:gdLst>
              <a:gd name="connsiteX0" fmla="*/ 2339439 w 2838203"/>
              <a:gd name="connsiteY0" fmla="*/ 225667 h 451298"/>
              <a:gd name="connsiteX1" fmla="*/ 1543792 w 2838203"/>
              <a:gd name="connsiteY1" fmla="*/ 225667 h 451298"/>
              <a:gd name="connsiteX2" fmla="*/ 1377538 w 2838203"/>
              <a:gd name="connsiteY2" fmla="*/ 213791 h 451298"/>
              <a:gd name="connsiteX3" fmla="*/ 605642 w 2838203"/>
              <a:gd name="connsiteY3" fmla="*/ 201916 h 451298"/>
              <a:gd name="connsiteX4" fmla="*/ 534390 w 2838203"/>
              <a:gd name="connsiteY4" fmla="*/ 190041 h 451298"/>
              <a:gd name="connsiteX5" fmla="*/ 451263 w 2838203"/>
              <a:gd name="connsiteY5" fmla="*/ 166290 h 451298"/>
              <a:gd name="connsiteX6" fmla="*/ 308759 w 2838203"/>
              <a:gd name="connsiteY6" fmla="*/ 154415 h 451298"/>
              <a:gd name="connsiteX7" fmla="*/ 106878 w 2838203"/>
              <a:gd name="connsiteY7" fmla="*/ 154415 h 451298"/>
              <a:gd name="connsiteX8" fmla="*/ 35626 w 2838203"/>
              <a:gd name="connsiteY8" fmla="*/ 237542 h 451298"/>
              <a:gd name="connsiteX9" fmla="*/ 23751 w 2838203"/>
              <a:gd name="connsiteY9" fmla="*/ 285043 h 451298"/>
              <a:gd name="connsiteX10" fmla="*/ 83128 w 2838203"/>
              <a:gd name="connsiteY10" fmla="*/ 308794 h 451298"/>
              <a:gd name="connsiteX11" fmla="*/ 249382 w 2838203"/>
              <a:gd name="connsiteY11" fmla="*/ 296919 h 451298"/>
              <a:gd name="connsiteX12" fmla="*/ 344385 w 2838203"/>
              <a:gd name="connsiteY12" fmla="*/ 273168 h 451298"/>
              <a:gd name="connsiteX13" fmla="*/ 380011 w 2838203"/>
              <a:gd name="connsiteY13" fmla="*/ 249417 h 451298"/>
              <a:gd name="connsiteX14" fmla="*/ 475013 w 2838203"/>
              <a:gd name="connsiteY14" fmla="*/ 237542 h 451298"/>
              <a:gd name="connsiteX15" fmla="*/ 712520 w 2838203"/>
              <a:gd name="connsiteY15" fmla="*/ 225667 h 451298"/>
              <a:gd name="connsiteX16" fmla="*/ 1567543 w 2838203"/>
              <a:gd name="connsiteY16" fmla="*/ 237542 h 451298"/>
              <a:gd name="connsiteX17" fmla="*/ 1757548 w 2838203"/>
              <a:gd name="connsiteY17" fmla="*/ 261293 h 451298"/>
              <a:gd name="connsiteX18" fmla="*/ 2113808 w 2838203"/>
              <a:gd name="connsiteY18" fmla="*/ 249417 h 451298"/>
              <a:gd name="connsiteX19" fmla="*/ 2066307 w 2838203"/>
              <a:gd name="connsiteY19" fmla="*/ 237542 h 451298"/>
              <a:gd name="connsiteX20" fmla="*/ 1947553 w 2838203"/>
              <a:gd name="connsiteY20" fmla="*/ 225667 h 451298"/>
              <a:gd name="connsiteX21" fmla="*/ 1888177 w 2838203"/>
              <a:gd name="connsiteY21" fmla="*/ 201916 h 451298"/>
              <a:gd name="connsiteX22" fmla="*/ 1816925 w 2838203"/>
              <a:gd name="connsiteY22" fmla="*/ 178166 h 451298"/>
              <a:gd name="connsiteX23" fmla="*/ 1615044 w 2838203"/>
              <a:gd name="connsiteY23" fmla="*/ 106914 h 451298"/>
              <a:gd name="connsiteX24" fmla="*/ 1021278 w 2838203"/>
              <a:gd name="connsiteY24" fmla="*/ 59412 h 451298"/>
              <a:gd name="connsiteX25" fmla="*/ 938151 w 2838203"/>
              <a:gd name="connsiteY25" fmla="*/ 11911 h 451298"/>
              <a:gd name="connsiteX26" fmla="*/ 760021 w 2838203"/>
              <a:gd name="connsiteY26" fmla="*/ 36 h 451298"/>
              <a:gd name="connsiteX27" fmla="*/ 190005 w 2838203"/>
              <a:gd name="connsiteY27" fmla="*/ 11911 h 451298"/>
              <a:gd name="connsiteX28" fmla="*/ 83128 w 2838203"/>
              <a:gd name="connsiteY28" fmla="*/ 130664 h 451298"/>
              <a:gd name="connsiteX29" fmla="*/ 47502 w 2838203"/>
              <a:gd name="connsiteY29" fmla="*/ 166290 h 451298"/>
              <a:gd name="connsiteX30" fmla="*/ 35626 w 2838203"/>
              <a:gd name="connsiteY30" fmla="*/ 201916 h 451298"/>
              <a:gd name="connsiteX31" fmla="*/ 0 w 2838203"/>
              <a:gd name="connsiteY31" fmla="*/ 273168 h 451298"/>
              <a:gd name="connsiteX32" fmla="*/ 47502 w 2838203"/>
              <a:gd name="connsiteY32" fmla="*/ 332545 h 451298"/>
              <a:gd name="connsiteX33" fmla="*/ 700644 w 2838203"/>
              <a:gd name="connsiteY33" fmla="*/ 320669 h 451298"/>
              <a:gd name="connsiteX34" fmla="*/ 1199408 w 2838203"/>
              <a:gd name="connsiteY34" fmla="*/ 332545 h 451298"/>
              <a:gd name="connsiteX35" fmla="*/ 1282535 w 2838203"/>
              <a:gd name="connsiteY35" fmla="*/ 344420 h 451298"/>
              <a:gd name="connsiteX36" fmla="*/ 1401289 w 2838203"/>
              <a:gd name="connsiteY36" fmla="*/ 391921 h 451298"/>
              <a:gd name="connsiteX37" fmla="*/ 1769424 w 2838203"/>
              <a:gd name="connsiteY37" fmla="*/ 415672 h 451298"/>
              <a:gd name="connsiteX38" fmla="*/ 1805050 w 2838203"/>
              <a:gd name="connsiteY38" fmla="*/ 427547 h 451298"/>
              <a:gd name="connsiteX39" fmla="*/ 2101933 w 2838203"/>
              <a:gd name="connsiteY39" fmla="*/ 427547 h 451298"/>
              <a:gd name="connsiteX40" fmla="*/ 2149434 w 2838203"/>
              <a:gd name="connsiteY40" fmla="*/ 391921 h 451298"/>
              <a:gd name="connsiteX41" fmla="*/ 2185060 w 2838203"/>
              <a:gd name="connsiteY41" fmla="*/ 368171 h 451298"/>
              <a:gd name="connsiteX42" fmla="*/ 2113808 w 2838203"/>
              <a:gd name="connsiteY42" fmla="*/ 344420 h 451298"/>
              <a:gd name="connsiteX43" fmla="*/ 2090057 w 2838203"/>
              <a:gd name="connsiteY43" fmla="*/ 296919 h 451298"/>
              <a:gd name="connsiteX44" fmla="*/ 2066307 w 2838203"/>
              <a:gd name="connsiteY44" fmla="*/ 261293 h 451298"/>
              <a:gd name="connsiteX45" fmla="*/ 2054431 w 2838203"/>
              <a:gd name="connsiteY45" fmla="*/ 225667 h 451298"/>
              <a:gd name="connsiteX46" fmla="*/ 2054431 w 2838203"/>
              <a:gd name="connsiteY46" fmla="*/ 142540 h 451298"/>
              <a:gd name="connsiteX47" fmla="*/ 2018805 w 2838203"/>
              <a:gd name="connsiteY47" fmla="*/ 130664 h 451298"/>
              <a:gd name="connsiteX48" fmla="*/ 1947553 w 2838203"/>
              <a:gd name="connsiteY48" fmla="*/ 95038 h 451298"/>
              <a:gd name="connsiteX49" fmla="*/ 1888177 w 2838203"/>
              <a:gd name="connsiteY49" fmla="*/ 83163 h 451298"/>
              <a:gd name="connsiteX50" fmla="*/ 1840676 w 2838203"/>
              <a:gd name="connsiteY50" fmla="*/ 71288 h 451298"/>
              <a:gd name="connsiteX51" fmla="*/ 1793174 w 2838203"/>
              <a:gd name="connsiteY51" fmla="*/ 47537 h 451298"/>
              <a:gd name="connsiteX52" fmla="*/ 1745673 w 2838203"/>
              <a:gd name="connsiteY52" fmla="*/ 35662 h 451298"/>
              <a:gd name="connsiteX53" fmla="*/ 1710047 w 2838203"/>
              <a:gd name="connsiteY53" fmla="*/ 23786 h 451298"/>
              <a:gd name="connsiteX54" fmla="*/ 1508166 w 2838203"/>
              <a:gd name="connsiteY54" fmla="*/ 47537 h 451298"/>
              <a:gd name="connsiteX55" fmla="*/ 1436915 w 2838203"/>
              <a:gd name="connsiteY55" fmla="*/ 83163 h 451298"/>
              <a:gd name="connsiteX56" fmla="*/ 1389413 w 2838203"/>
              <a:gd name="connsiteY56" fmla="*/ 95038 h 451298"/>
              <a:gd name="connsiteX57" fmla="*/ 1294411 w 2838203"/>
              <a:gd name="connsiteY57" fmla="*/ 154415 h 451298"/>
              <a:gd name="connsiteX58" fmla="*/ 1258785 w 2838203"/>
              <a:gd name="connsiteY58" fmla="*/ 201916 h 451298"/>
              <a:gd name="connsiteX59" fmla="*/ 1650670 w 2838203"/>
              <a:gd name="connsiteY59" fmla="*/ 178166 h 451298"/>
              <a:gd name="connsiteX60" fmla="*/ 1876302 w 2838203"/>
              <a:gd name="connsiteY60" fmla="*/ 142540 h 451298"/>
              <a:gd name="connsiteX61" fmla="*/ 1911928 w 2838203"/>
              <a:gd name="connsiteY61" fmla="*/ 130664 h 451298"/>
              <a:gd name="connsiteX62" fmla="*/ 1959429 w 2838203"/>
              <a:gd name="connsiteY62" fmla="*/ 106914 h 451298"/>
              <a:gd name="connsiteX63" fmla="*/ 1686296 w 2838203"/>
              <a:gd name="connsiteY63" fmla="*/ 178166 h 451298"/>
              <a:gd name="connsiteX64" fmla="*/ 748146 w 2838203"/>
              <a:gd name="connsiteY64" fmla="*/ 225667 h 451298"/>
              <a:gd name="connsiteX65" fmla="*/ 391886 w 2838203"/>
              <a:gd name="connsiteY65" fmla="*/ 201916 h 451298"/>
              <a:gd name="connsiteX66" fmla="*/ 261257 w 2838203"/>
              <a:gd name="connsiteY66" fmla="*/ 178166 h 451298"/>
              <a:gd name="connsiteX67" fmla="*/ 190005 w 2838203"/>
              <a:gd name="connsiteY67" fmla="*/ 154415 h 451298"/>
              <a:gd name="connsiteX68" fmla="*/ 344385 w 2838203"/>
              <a:gd name="connsiteY68" fmla="*/ 190041 h 451298"/>
              <a:gd name="connsiteX69" fmla="*/ 510639 w 2838203"/>
              <a:gd name="connsiteY69" fmla="*/ 285043 h 451298"/>
              <a:gd name="connsiteX70" fmla="*/ 890650 w 2838203"/>
              <a:gd name="connsiteY70" fmla="*/ 403797 h 451298"/>
              <a:gd name="connsiteX71" fmla="*/ 1021278 w 2838203"/>
              <a:gd name="connsiteY71" fmla="*/ 451298 h 451298"/>
              <a:gd name="connsiteX72" fmla="*/ 1531917 w 2838203"/>
              <a:gd name="connsiteY72" fmla="*/ 415672 h 451298"/>
              <a:gd name="connsiteX73" fmla="*/ 1472541 w 2838203"/>
              <a:gd name="connsiteY73" fmla="*/ 403797 h 451298"/>
              <a:gd name="connsiteX74" fmla="*/ 1425039 w 2838203"/>
              <a:gd name="connsiteY74" fmla="*/ 368171 h 451298"/>
              <a:gd name="connsiteX75" fmla="*/ 1377538 w 2838203"/>
              <a:gd name="connsiteY75" fmla="*/ 344420 h 451298"/>
              <a:gd name="connsiteX76" fmla="*/ 1294411 w 2838203"/>
              <a:gd name="connsiteY76" fmla="*/ 296919 h 451298"/>
              <a:gd name="connsiteX77" fmla="*/ 1211283 w 2838203"/>
              <a:gd name="connsiteY77" fmla="*/ 273168 h 451298"/>
              <a:gd name="connsiteX78" fmla="*/ 1175657 w 2838203"/>
              <a:gd name="connsiteY78" fmla="*/ 261293 h 451298"/>
              <a:gd name="connsiteX79" fmla="*/ 1223159 w 2838203"/>
              <a:gd name="connsiteY79" fmla="*/ 249417 h 451298"/>
              <a:gd name="connsiteX80" fmla="*/ 2731325 w 2838203"/>
              <a:gd name="connsiteY80" fmla="*/ 201916 h 451298"/>
              <a:gd name="connsiteX81" fmla="*/ 2838203 w 2838203"/>
              <a:gd name="connsiteY81" fmla="*/ 190041 h 4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838203" h="451298">
                <a:moveTo>
                  <a:pt x="2339439" y="225667"/>
                </a:moveTo>
                <a:cubicBezTo>
                  <a:pt x="2026482" y="270374"/>
                  <a:pt x="2239134" y="244460"/>
                  <a:pt x="1543792" y="225667"/>
                </a:cubicBezTo>
                <a:cubicBezTo>
                  <a:pt x="1488253" y="224166"/>
                  <a:pt x="1433079" y="215197"/>
                  <a:pt x="1377538" y="213791"/>
                </a:cubicBezTo>
                <a:lnTo>
                  <a:pt x="605642" y="201916"/>
                </a:lnTo>
                <a:cubicBezTo>
                  <a:pt x="581891" y="197958"/>
                  <a:pt x="557895" y="195264"/>
                  <a:pt x="534390" y="190041"/>
                </a:cubicBezTo>
                <a:cubicBezTo>
                  <a:pt x="483693" y="178775"/>
                  <a:pt x="510369" y="173678"/>
                  <a:pt x="451263" y="166290"/>
                </a:cubicBezTo>
                <a:cubicBezTo>
                  <a:pt x="403965" y="160378"/>
                  <a:pt x="356260" y="158373"/>
                  <a:pt x="308759" y="154415"/>
                </a:cubicBezTo>
                <a:cubicBezTo>
                  <a:pt x="233434" y="139350"/>
                  <a:pt x="196780" y="126321"/>
                  <a:pt x="106878" y="154415"/>
                </a:cubicBezTo>
                <a:cubicBezTo>
                  <a:pt x="82629" y="161993"/>
                  <a:pt x="50545" y="215164"/>
                  <a:pt x="35626" y="237542"/>
                </a:cubicBezTo>
                <a:cubicBezTo>
                  <a:pt x="31668" y="253376"/>
                  <a:pt x="14698" y="271463"/>
                  <a:pt x="23751" y="285043"/>
                </a:cubicBezTo>
                <a:cubicBezTo>
                  <a:pt x="35576" y="302780"/>
                  <a:pt x="61840" y="307674"/>
                  <a:pt x="83128" y="308794"/>
                </a:cubicBezTo>
                <a:cubicBezTo>
                  <a:pt x="138610" y="311714"/>
                  <a:pt x="193964" y="300877"/>
                  <a:pt x="249382" y="296919"/>
                </a:cubicBezTo>
                <a:cubicBezTo>
                  <a:pt x="271961" y="292403"/>
                  <a:pt x="320043" y="285339"/>
                  <a:pt x="344385" y="273168"/>
                </a:cubicBezTo>
                <a:cubicBezTo>
                  <a:pt x="357151" y="266785"/>
                  <a:pt x="366241" y="253172"/>
                  <a:pt x="380011" y="249417"/>
                </a:cubicBezTo>
                <a:cubicBezTo>
                  <a:pt x="410800" y="241020"/>
                  <a:pt x="443180" y="239816"/>
                  <a:pt x="475013" y="237542"/>
                </a:cubicBezTo>
                <a:cubicBezTo>
                  <a:pt x="554079" y="231895"/>
                  <a:pt x="633351" y="229625"/>
                  <a:pt x="712520" y="225667"/>
                </a:cubicBezTo>
                <a:lnTo>
                  <a:pt x="1567543" y="237542"/>
                </a:lnTo>
                <a:cubicBezTo>
                  <a:pt x="1603741" y="238436"/>
                  <a:pt x="1715851" y="255336"/>
                  <a:pt x="1757548" y="261293"/>
                </a:cubicBezTo>
                <a:cubicBezTo>
                  <a:pt x="1876301" y="257334"/>
                  <a:pt x="1995339" y="258530"/>
                  <a:pt x="2113808" y="249417"/>
                </a:cubicBezTo>
                <a:cubicBezTo>
                  <a:pt x="2130081" y="248165"/>
                  <a:pt x="2082464" y="239850"/>
                  <a:pt x="2066307" y="237542"/>
                </a:cubicBezTo>
                <a:cubicBezTo>
                  <a:pt x="2026925" y="231916"/>
                  <a:pt x="1987138" y="229625"/>
                  <a:pt x="1947553" y="225667"/>
                </a:cubicBezTo>
                <a:cubicBezTo>
                  <a:pt x="1927761" y="217750"/>
                  <a:pt x="1908210" y="209201"/>
                  <a:pt x="1888177" y="201916"/>
                </a:cubicBezTo>
                <a:cubicBezTo>
                  <a:pt x="1864649" y="193360"/>
                  <a:pt x="1839716" y="188526"/>
                  <a:pt x="1816925" y="178166"/>
                </a:cubicBezTo>
                <a:cubicBezTo>
                  <a:pt x="1703599" y="126655"/>
                  <a:pt x="1805318" y="128397"/>
                  <a:pt x="1615044" y="106914"/>
                </a:cubicBezTo>
                <a:cubicBezTo>
                  <a:pt x="1417743" y="84638"/>
                  <a:pt x="1021278" y="59412"/>
                  <a:pt x="1021278" y="59412"/>
                </a:cubicBezTo>
                <a:cubicBezTo>
                  <a:pt x="993569" y="43578"/>
                  <a:pt x="969271" y="18984"/>
                  <a:pt x="938151" y="11911"/>
                </a:cubicBezTo>
                <a:cubicBezTo>
                  <a:pt x="880122" y="-1277"/>
                  <a:pt x="819529" y="36"/>
                  <a:pt x="760021" y="36"/>
                </a:cubicBezTo>
                <a:cubicBezTo>
                  <a:pt x="569974" y="36"/>
                  <a:pt x="380010" y="7953"/>
                  <a:pt x="190005" y="11911"/>
                </a:cubicBezTo>
                <a:cubicBezTo>
                  <a:pt x="134227" y="86282"/>
                  <a:pt x="168373" y="45418"/>
                  <a:pt x="83128" y="130664"/>
                </a:cubicBezTo>
                <a:lnTo>
                  <a:pt x="47502" y="166290"/>
                </a:lnTo>
                <a:cubicBezTo>
                  <a:pt x="43543" y="178165"/>
                  <a:pt x="41224" y="190720"/>
                  <a:pt x="35626" y="201916"/>
                </a:cubicBezTo>
                <a:cubicBezTo>
                  <a:pt x="-10416" y="293999"/>
                  <a:pt x="29851" y="183621"/>
                  <a:pt x="0" y="273168"/>
                </a:cubicBezTo>
                <a:cubicBezTo>
                  <a:pt x="15834" y="292960"/>
                  <a:pt x="22213" y="330831"/>
                  <a:pt x="47502" y="332545"/>
                </a:cubicBezTo>
                <a:cubicBezTo>
                  <a:pt x="264753" y="347274"/>
                  <a:pt x="482894" y="320669"/>
                  <a:pt x="700644" y="320669"/>
                </a:cubicBezTo>
                <a:cubicBezTo>
                  <a:pt x="866946" y="320669"/>
                  <a:pt x="1033153" y="328586"/>
                  <a:pt x="1199408" y="332545"/>
                </a:cubicBezTo>
                <a:cubicBezTo>
                  <a:pt x="1227117" y="336503"/>
                  <a:pt x="1255531" y="337055"/>
                  <a:pt x="1282535" y="344420"/>
                </a:cubicBezTo>
                <a:cubicBezTo>
                  <a:pt x="1346796" y="361946"/>
                  <a:pt x="1321209" y="387210"/>
                  <a:pt x="1401289" y="391921"/>
                </a:cubicBezTo>
                <a:cubicBezTo>
                  <a:pt x="1658633" y="407060"/>
                  <a:pt x="1535931" y="398994"/>
                  <a:pt x="1769424" y="415672"/>
                </a:cubicBezTo>
                <a:cubicBezTo>
                  <a:pt x="1781299" y="419630"/>
                  <a:pt x="1792642" y="425893"/>
                  <a:pt x="1805050" y="427547"/>
                </a:cubicBezTo>
                <a:cubicBezTo>
                  <a:pt x="1952872" y="447257"/>
                  <a:pt x="1949961" y="439238"/>
                  <a:pt x="2101933" y="427547"/>
                </a:cubicBezTo>
                <a:cubicBezTo>
                  <a:pt x="2117767" y="415672"/>
                  <a:pt x="2133328" y="403425"/>
                  <a:pt x="2149434" y="391921"/>
                </a:cubicBezTo>
                <a:cubicBezTo>
                  <a:pt x="2161048" y="383625"/>
                  <a:pt x="2193623" y="379589"/>
                  <a:pt x="2185060" y="368171"/>
                </a:cubicBezTo>
                <a:cubicBezTo>
                  <a:pt x="2170039" y="348143"/>
                  <a:pt x="2113808" y="344420"/>
                  <a:pt x="2113808" y="344420"/>
                </a:cubicBezTo>
                <a:cubicBezTo>
                  <a:pt x="2105891" y="328586"/>
                  <a:pt x="2098840" y="312289"/>
                  <a:pt x="2090057" y="296919"/>
                </a:cubicBezTo>
                <a:cubicBezTo>
                  <a:pt x="2082976" y="284527"/>
                  <a:pt x="2072690" y="274058"/>
                  <a:pt x="2066307" y="261293"/>
                </a:cubicBezTo>
                <a:cubicBezTo>
                  <a:pt x="2060709" y="250097"/>
                  <a:pt x="2058390" y="237542"/>
                  <a:pt x="2054431" y="225667"/>
                </a:cubicBezTo>
                <a:cubicBezTo>
                  <a:pt x="2064068" y="196757"/>
                  <a:pt x="2078992" y="173241"/>
                  <a:pt x="2054431" y="142540"/>
                </a:cubicBezTo>
                <a:cubicBezTo>
                  <a:pt x="2046611" y="132765"/>
                  <a:pt x="2030244" y="135748"/>
                  <a:pt x="2018805" y="130664"/>
                </a:cubicBezTo>
                <a:cubicBezTo>
                  <a:pt x="1994540" y="119879"/>
                  <a:pt x="1972508" y="104113"/>
                  <a:pt x="1947553" y="95038"/>
                </a:cubicBezTo>
                <a:cubicBezTo>
                  <a:pt x="1928584" y="88140"/>
                  <a:pt x="1907880" y="87541"/>
                  <a:pt x="1888177" y="83163"/>
                </a:cubicBezTo>
                <a:cubicBezTo>
                  <a:pt x="1872245" y="79623"/>
                  <a:pt x="1856510" y="75246"/>
                  <a:pt x="1840676" y="71288"/>
                </a:cubicBezTo>
                <a:cubicBezTo>
                  <a:pt x="1824842" y="63371"/>
                  <a:pt x="1809750" y="53753"/>
                  <a:pt x="1793174" y="47537"/>
                </a:cubicBezTo>
                <a:cubicBezTo>
                  <a:pt x="1777892" y="41806"/>
                  <a:pt x="1761366" y="40146"/>
                  <a:pt x="1745673" y="35662"/>
                </a:cubicBezTo>
                <a:cubicBezTo>
                  <a:pt x="1733637" y="32223"/>
                  <a:pt x="1721922" y="27745"/>
                  <a:pt x="1710047" y="23786"/>
                </a:cubicBezTo>
                <a:cubicBezTo>
                  <a:pt x="1642753" y="31703"/>
                  <a:pt x="1575174" y="37486"/>
                  <a:pt x="1508166" y="47537"/>
                </a:cubicBezTo>
                <a:cubicBezTo>
                  <a:pt x="1456843" y="55235"/>
                  <a:pt x="1485416" y="62377"/>
                  <a:pt x="1436915" y="83163"/>
                </a:cubicBezTo>
                <a:cubicBezTo>
                  <a:pt x="1421913" y="89592"/>
                  <a:pt x="1405247" y="91080"/>
                  <a:pt x="1389413" y="95038"/>
                </a:cubicBezTo>
                <a:cubicBezTo>
                  <a:pt x="1256024" y="228427"/>
                  <a:pt x="1474337" y="19469"/>
                  <a:pt x="1294411" y="154415"/>
                </a:cubicBezTo>
                <a:cubicBezTo>
                  <a:pt x="1278577" y="166290"/>
                  <a:pt x="1239037" y="200599"/>
                  <a:pt x="1258785" y="201916"/>
                </a:cubicBezTo>
                <a:lnTo>
                  <a:pt x="1650670" y="178166"/>
                </a:lnTo>
                <a:cubicBezTo>
                  <a:pt x="1847147" y="129046"/>
                  <a:pt x="1634062" y="177146"/>
                  <a:pt x="1876302" y="142540"/>
                </a:cubicBezTo>
                <a:cubicBezTo>
                  <a:pt x="1888694" y="140770"/>
                  <a:pt x="1900422" y="135595"/>
                  <a:pt x="1911928" y="130664"/>
                </a:cubicBezTo>
                <a:cubicBezTo>
                  <a:pt x="1928199" y="123691"/>
                  <a:pt x="1973591" y="96293"/>
                  <a:pt x="1959429" y="106914"/>
                </a:cubicBezTo>
                <a:cubicBezTo>
                  <a:pt x="1836218" y="199321"/>
                  <a:pt x="1866222" y="161429"/>
                  <a:pt x="1686296" y="178166"/>
                </a:cubicBezTo>
                <a:cubicBezTo>
                  <a:pt x="1050468" y="237312"/>
                  <a:pt x="1650994" y="207963"/>
                  <a:pt x="748146" y="225667"/>
                </a:cubicBezTo>
                <a:lnTo>
                  <a:pt x="391886" y="201916"/>
                </a:lnTo>
                <a:cubicBezTo>
                  <a:pt x="378852" y="200830"/>
                  <a:pt x="278752" y="182937"/>
                  <a:pt x="261257" y="178166"/>
                </a:cubicBezTo>
                <a:cubicBezTo>
                  <a:pt x="237104" y="171579"/>
                  <a:pt x="165611" y="148786"/>
                  <a:pt x="190005" y="154415"/>
                </a:cubicBezTo>
                <a:lnTo>
                  <a:pt x="344385" y="190041"/>
                </a:lnTo>
                <a:cubicBezTo>
                  <a:pt x="399803" y="221708"/>
                  <a:pt x="452468" y="258772"/>
                  <a:pt x="510639" y="285043"/>
                </a:cubicBezTo>
                <a:cubicBezTo>
                  <a:pt x="674117" y="358871"/>
                  <a:pt x="726539" y="353301"/>
                  <a:pt x="890650" y="403797"/>
                </a:cubicBezTo>
                <a:cubicBezTo>
                  <a:pt x="934933" y="417423"/>
                  <a:pt x="977735" y="435464"/>
                  <a:pt x="1021278" y="451298"/>
                </a:cubicBezTo>
                <a:cubicBezTo>
                  <a:pt x="1191491" y="439423"/>
                  <a:pt x="1362228" y="433534"/>
                  <a:pt x="1531917" y="415672"/>
                </a:cubicBezTo>
                <a:cubicBezTo>
                  <a:pt x="1551990" y="413559"/>
                  <a:pt x="1490985" y="411994"/>
                  <a:pt x="1472541" y="403797"/>
                </a:cubicBezTo>
                <a:cubicBezTo>
                  <a:pt x="1454454" y="395759"/>
                  <a:pt x="1441823" y="378661"/>
                  <a:pt x="1425039" y="368171"/>
                </a:cubicBezTo>
                <a:cubicBezTo>
                  <a:pt x="1410027" y="358789"/>
                  <a:pt x="1392908" y="353203"/>
                  <a:pt x="1377538" y="344420"/>
                </a:cubicBezTo>
                <a:cubicBezTo>
                  <a:pt x="1317904" y="310343"/>
                  <a:pt x="1366186" y="327680"/>
                  <a:pt x="1294411" y="296919"/>
                </a:cubicBezTo>
                <a:cubicBezTo>
                  <a:pt x="1265930" y="284713"/>
                  <a:pt x="1241425" y="281780"/>
                  <a:pt x="1211283" y="273168"/>
                </a:cubicBezTo>
                <a:cubicBezTo>
                  <a:pt x="1199247" y="269729"/>
                  <a:pt x="1187532" y="265251"/>
                  <a:pt x="1175657" y="261293"/>
                </a:cubicBezTo>
                <a:cubicBezTo>
                  <a:pt x="1191491" y="257334"/>
                  <a:pt x="1206919" y="251041"/>
                  <a:pt x="1223159" y="249417"/>
                </a:cubicBezTo>
                <a:cubicBezTo>
                  <a:pt x="1862390" y="185493"/>
                  <a:pt x="1878699" y="211285"/>
                  <a:pt x="2731325" y="201916"/>
                </a:cubicBezTo>
                <a:lnTo>
                  <a:pt x="2838203" y="19004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3198168"/>
            <a:ext cx="6858000" cy="461665"/>
          </a:xfrm>
          <a:prstGeom prst="rect">
            <a:avLst/>
          </a:prstGeom>
          <a:noFill/>
        </p:spPr>
        <p:txBody>
          <a:bodyPr wrap="square" rtlCol="0">
            <a:spAutoFit/>
          </a:bodyPr>
          <a:lstStyle/>
          <a:p>
            <a:pPr algn="ctr"/>
            <a:r>
              <a:rPr lang="en-US" sz="2400" dirty="0" smtClean="0">
                <a:solidFill>
                  <a:schemeClr val="bg1"/>
                </a:solidFill>
                <a:latin typeface="Segoe UI Light" pitchFamily="34" charset="0"/>
              </a:rPr>
              <a:t>So, clearly a </a:t>
            </a:r>
            <a:r>
              <a:rPr lang="en-US" sz="2400" dirty="0" smtClean="0">
                <a:solidFill>
                  <a:schemeClr val="bg1"/>
                </a:solidFill>
                <a:latin typeface="Segoe UI Semibold" pitchFamily="34" charset="0"/>
              </a:rPr>
              <a:t>disciplinary divide…</a:t>
            </a:r>
          </a:p>
        </p:txBody>
      </p:sp>
      <p:sp>
        <p:nvSpPr>
          <p:cNvPr id="5" name="TextBox 4"/>
          <p:cNvSpPr txBox="1"/>
          <p:nvPr/>
        </p:nvSpPr>
        <p:spPr>
          <a:xfrm>
            <a:off x="2971800" y="3962400"/>
            <a:ext cx="3200400" cy="1938992"/>
          </a:xfrm>
          <a:prstGeom prst="rect">
            <a:avLst/>
          </a:prstGeom>
          <a:noFill/>
        </p:spPr>
        <p:txBody>
          <a:bodyPr wrap="square" rtlCol="0">
            <a:spAutoFit/>
          </a:bodyPr>
          <a:lstStyle/>
          <a:p>
            <a:pPr algn="ctr"/>
            <a:r>
              <a:rPr lang="en-US" sz="2000" dirty="0">
                <a:solidFill>
                  <a:schemeClr val="bg1"/>
                </a:solidFill>
                <a:latin typeface="Segoe UI Light" pitchFamily="34" charset="0"/>
              </a:rPr>
              <a:t>p</a:t>
            </a:r>
            <a:r>
              <a:rPr lang="en-US" sz="2000" dirty="0" smtClean="0">
                <a:solidFill>
                  <a:schemeClr val="bg1"/>
                </a:solidFill>
                <a:latin typeface="Segoe UI Light" pitchFamily="34" charset="0"/>
              </a:rPr>
              <a:t>sychologists</a:t>
            </a:r>
            <a:br>
              <a:rPr lang="en-US" sz="2000" dirty="0" smtClean="0">
                <a:solidFill>
                  <a:schemeClr val="bg1"/>
                </a:solidFill>
                <a:latin typeface="Segoe UI Light" pitchFamily="34" charset="0"/>
              </a:rPr>
            </a:br>
            <a:r>
              <a:rPr lang="en-US" sz="2000" dirty="0" smtClean="0">
                <a:solidFill>
                  <a:schemeClr val="bg1"/>
                </a:solidFill>
                <a:latin typeface="Segoe UI Light" pitchFamily="34" charset="0"/>
              </a:rPr>
              <a:t>designers</a:t>
            </a:r>
          </a:p>
          <a:p>
            <a:pPr algn="ctr"/>
            <a:r>
              <a:rPr lang="en-US" sz="2000" dirty="0" smtClean="0">
                <a:solidFill>
                  <a:schemeClr val="bg1"/>
                </a:solidFill>
                <a:latin typeface="Segoe UI Light" pitchFamily="34" charset="0"/>
              </a:rPr>
              <a:t>engineers</a:t>
            </a:r>
          </a:p>
          <a:p>
            <a:pPr algn="ctr"/>
            <a:r>
              <a:rPr lang="en-US" sz="2000" dirty="0" smtClean="0">
                <a:solidFill>
                  <a:schemeClr val="bg1"/>
                </a:solidFill>
                <a:latin typeface="Segoe UI Light" pitchFamily="34" charset="0"/>
              </a:rPr>
              <a:t>economists</a:t>
            </a:r>
          </a:p>
          <a:p>
            <a:pPr algn="ctr"/>
            <a:r>
              <a:rPr lang="en-US" sz="2000" dirty="0" smtClean="0">
                <a:solidFill>
                  <a:schemeClr val="bg1"/>
                </a:solidFill>
                <a:latin typeface="Segoe UI Light" pitchFamily="34" charset="0"/>
              </a:rPr>
              <a:t>building scientists</a:t>
            </a:r>
          </a:p>
          <a:p>
            <a:pPr algn="ctr"/>
            <a:r>
              <a:rPr lang="en-US" sz="2000" dirty="0" smtClean="0">
                <a:solidFill>
                  <a:schemeClr val="bg1"/>
                </a:solidFill>
                <a:latin typeface="Segoe UI Light" pitchFamily="34" charset="0"/>
              </a:rPr>
              <a:t>others?</a:t>
            </a:r>
          </a:p>
        </p:txBody>
      </p:sp>
    </p:spTree>
    <p:extLst>
      <p:ext uri="{BB962C8B-B14F-4D97-AF65-F5344CB8AC3E}">
        <p14:creationId xmlns:p14="http://schemas.microsoft.com/office/powerpoint/2010/main" val="314827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2828836"/>
            <a:ext cx="6858000" cy="1200329"/>
          </a:xfrm>
          <a:prstGeom prst="rect">
            <a:avLst/>
          </a:prstGeom>
          <a:noFill/>
        </p:spPr>
        <p:txBody>
          <a:bodyPr wrap="square" rtlCol="0">
            <a:spAutoFit/>
          </a:bodyPr>
          <a:lstStyle/>
          <a:p>
            <a:r>
              <a:rPr lang="en-US" sz="2400" dirty="0" smtClean="0">
                <a:solidFill>
                  <a:schemeClr val="bg1"/>
                </a:solidFill>
                <a:latin typeface="Segoe UI Light" pitchFamily="34" charset="0"/>
              </a:rPr>
              <a:t>This oversight seems to reflect a lack of recognition about the critical role that </a:t>
            </a:r>
            <a:r>
              <a:rPr lang="en-US" sz="2400" dirty="0" smtClean="0">
                <a:solidFill>
                  <a:schemeClr val="bg1"/>
                </a:solidFill>
                <a:latin typeface="Segoe UI Semibold" pitchFamily="34" charset="0"/>
              </a:rPr>
              <a:t>particular design choices play in affecting behavior.</a:t>
            </a:r>
          </a:p>
        </p:txBody>
      </p:sp>
      <p:grpSp>
        <p:nvGrpSpPr>
          <p:cNvPr id="6" name="Group 5"/>
          <p:cNvGrpSpPr/>
          <p:nvPr/>
        </p:nvGrpSpPr>
        <p:grpSpPr>
          <a:xfrm>
            <a:off x="3259391" y="3959749"/>
            <a:ext cx="3487456" cy="1397340"/>
            <a:chOff x="3259391" y="3959749"/>
            <a:chExt cx="3487456" cy="1397340"/>
          </a:xfrm>
        </p:grpSpPr>
        <p:sp>
          <p:nvSpPr>
            <p:cNvPr id="2" name="Freeform 1"/>
            <p:cNvSpPr/>
            <p:nvPr/>
          </p:nvSpPr>
          <p:spPr>
            <a:xfrm>
              <a:off x="4651420" y="3959749"/>
              <a:ext cx="262486" cy="397565"/>
            </a:xfrm>
            <a:custGeom>
              <a:avLst/>
              <a:gdLst>
                <a:gd name="connsiteX0" fmla="*/ 262486 w 262486"/>
                <a:gd name="connsiteY0" fmla="*/ 397565 h 397565"/>
                <a:gd name="connsiteX1" fmla="*/ 222730 w 262486"/>
                <a:gd name="connsiteY1" fmla="*/ 381663 h 397565"/>
                <a:gd name="connsiteX2" fmla="*/ 198876 w 262486"/>
                <a:gd name="connsiteY2" fmla="*/ 373711 h 397565"/>
                <a:gd name="connsiteX3" fmla="*/ 159119 w 262486"/>
                <a:gd name="connsiteY3" fmla="*/ 333955 h 397565"/>
                <a:gd name="connsiteX4" fmla="*/ 119363 w 262486"/>
                <a:gd name="connsiteY4" fmla="*/ 286247 h 397565"/>
                <a:gd name="connsiteX5" fmla="*/ 111411 w 262486"/>
                <a:gd name="connsiteY5" fmla="*/ 262393 h 397565"/>
                <a:gd name="connsiteX6" fmla="*/ 87557 w 262486"/>
                <a:gd name="connsiteY6" fmla="*/ 246491 h 397565"/>
                <a:gd name="connsiteX7" fmla="*/ 63703 w 262486"/>
                <a:gd name="connsiteY7" fmla="*/ 159026 h 397565"/>
                <a:gd name="connsiteX8" fmla="*/ 55752 w 262486"/>
                <a:gd name="connsiteY8" fmla="*/ 47708 h 397565"/>
                <a:gd name="connsiteX9" fmla="*/ 39850 w 262486"/>
                <a:gd name="connsiteY9" fmla="*/ 79513 h 397565"/>
                <a:gd name="connsiteX10" fmla="*/ 31898 w 262486"/>
                <a:gd name="connsiteY10" fmla="*/ 103367 h 397565"/>
                <a:gd name="connsiteX11" fmla="*/ 8044 w 262486"/>
                <a:gd name="connsiteY11" fmla="*/ 159026 h 397565"/>
                <a:gd name="connsiteX12" fmla="*/ 93 w 262486"/>
                <a:gd name="connsiteY12" fmla="*/ 135172 h 397565"/>
                <a:gd name="connsiteX13" fmla="*/ 31898 w 262486"/>
                <a:gd name="connsiteY13" fmla="*/ 55659 h 397565"/>
                <a:gd name="connsiteX14" fmla="*/ 47801 w 262486"/>
                <a:gd name="connsiteY14" fmla="*/ 7951 h 397565"/>
                <a:gd name="connsiteX15" fmla="*/ 71655 w 262486"/>
                <a:gd name="connsiteY15" fmla="*/ 0 h 397565"/>
                <a:gd name="connsiteX16" fmla="*/ 103460 w 262486"/>
                <a:gd name="connsiteY16" fmla="*/ 23854 h 397565"/>
                <a:gd name="connsiteX17" fmla="*/ 127314 w 262486"/>
                <a:gd name="connsiteY17" fmla="*/ 39757 h 397565"/>
                <a:gd name="connsiteX18" fmla="*/ 159119 w 262486"/>
                <a:gd name="connsiteY18" fmla="*/ 95416 h 397565"/>
                <a:gd name="connsiteX19" fmla="*/ 190924 w 262486"/>
                <a:gd name="connsiteY19" fmla="*/ 143124 h 397565"/>
                <a:gd name="connsiteX20" fmla="*/ 135265 w 262486"/>
                <a:gd name="connsiteY20" fmla="*/ 127221 h 397565"/>
                <a:gd name="connsiteX21" fmla="*/ 87557 w 262486"/>
                <a:gd name="connsiteY21" fmla="*/ 55659 h 397565"/>
                <a:gd name="connsiteX22" fmla="*/ 71655 w 262486"/>
                <a:gd name="connsiteY22" fmla="*/ 31805 h 397565"/>
                <a:gd name="connsiteX23" fmla="*/ 47801 w 262486"/>
                <a:gd name="connsiteY23" fmla="*/ 31805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486" h="397565">
                  <a:moveTo>
                    <a:pt x="262486" y="397565"/>
                  </a:moveTo>
                  <a:cubicBezTo>
                    <a:pt x="249234" y="392264"/>
                    <a:pt x="236094" y="386675"/>
                    <a:pt x="222730" y="381663"/>
                  </a:cubicBezTo>
                  <a:cubicBezTo>
                    <a:pt x="214882" y="378720"/>
                    <a:pt x="204803" y="379638"/>
                    <a:pt x="198876" y="373711"/>
                  </a:cubicBezTo>
                  <a:cubicBezTo>
                    <a:pt x="149750" y="324585"/>
                    <a:pt x="215060" y="352601"/>
                    <a:pt x="159119" y="333955"/>
                  </a:cubicBezTo>
                  <a:cubicBezTo>
                    <a:pt x="141532" y="316368"/>
                    <a:pt x="130434" y="308389"/>
                    <a:pt x="119363" y="286247"/>
                  </a:cubicBezTo>
                  <a:cubicBezTo>
                    <a:pt x="115615" y="278750"/>
                    <a:pt x="116647" y="268938"/>
                    <a:pt x="111411" y="262393"/>
                  </a:cubicBezTo>
                  <a:cubicBezTo>
                    <a:pt x="105441" y="254931"/>
                    <a:pt x="95508" y="251792"/>
                    <a:pt x="87557" y="246491"/>
                  </a:cubicBezTo>
                  <a:cubicBezTo>
                    <a:pt x="69622" y="174749"/>
                    <a:pt x="78567" y="203614"/>
                    <a:pt x="63703" y="159026"/>
                  </a:cubicBezTo>
                  <a:cubicBezTo>
                    <a:pt x="61053" y="121920"/>
                    <a:pt x="66441" y="83340"/>
                    <a:pt x="55752" y="47708"/>
                  </a:cubicBezTo>
                  <a:cubicBezTo>
                    <a:pt x="52346" y="36355"/>
                    <a:pt x="44519" y="68618"/>
                    <a:pt x="39850" y="79513"/>
                  </a:cubicBezTo>
                  <a:cubicBezTo>
                    <a:pt x="36548" y="87217"/>
                    <a:pt x="35200" y="95663"/>
                    <a:pt x="31898" y="103367"/>
                  </a:cubicBezTo>
                  <a:cubicBezTo>
                    <a:pt x="2421" y="172145"/>
                    <a:pt x="26693" y="103084"/>
                    <a:pt x="8044" y="159026"/>
                  </a:cubicBezTo>
                  <a:cubicBezTo>
                    <a:pt x="5394" y="151075"/>
                    <a:pt x="-833" y="143502"/>
                    <a:pt x="93" y="135172"/>
                  </a:cubicBezTo>
                  <a:cubicBezTo>
                    <a:pt x="4150" y="98666"/>
                    <a:pt x="19527" y="86586"/>
                    <a:pt x="31898" y="55659"/>
                  </a:cubicBezTo>
                  <a:cubicBezTo>
                    <a:pt x="38123" y="40095"/>
                    <a:pt x="31898" y="13252"/>
                    <a:pt x="47801" y="7951"/>
                  </a:cubicBezTo>
                  <a:lnTo>
                    <a:pt x="71655" y="0"/>
                  </a:lnTo>
                  <a:cubicBezTo>
                    <a:pt x="82257" y="7951"/>
                    <a:pt x="92676" y="16151"/>
                    <a:pt x="103460" y="23854"/>
                  </a:cubicBezTo>
                  <a:cubicBezTo>
                    <a:pt x="111236" y="29409"/>
                    <a:pt x="120557" y="33000"/>
                    <a:pt x="127314" y="39757"/>
                  </a:cubicBezTo>
                  <a:cubicBezTo>
                    <a:pt x="141069" y="53512"/>
                    <a:pt x="149763" y="79822"/>
                    <a:pt x="159119" y="95416"/>
                  </a:cubicBezTo>
                  <a:cubicBezTo>
                    <a:pt x="168952" y="111805"/>
                    <a:pt x="209056" y="149168"/>
                    <a:pt x="190924" y="143124"/>
                  </a:cubicBezTo>
                  <a:cubicBezTo>
                    <a:pt x="156703" y="131716"/>
                    <a:pt x="175201" y="137205"/>
                    <a:pt x="135265" y="127221"/>
                  </a:cubicBezTo>
                  <a:lnTo>
                    <a:pt x="87557" y="55659"/>
                  </a:lnTo>
                  <a:cubicBezTo>
                    <a:pt x="82256" y="47708"/>
                    <a:pt x="81211" y="31805"/>
                    <a:pt x="71655" y="31805"/>
                  </a:cubicBezTo>
                  <a:lnTo>
                    <a:pt x="47801" y="3180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21044456">
              <a:off x="3259391" y="4341426"/>
              <a:ext cx="3487456" cy="1015663"/>
            </a:xfrm>
            <a:prstGeom prst="rect">
              <a:avLst/>
            </a:prstGeom>
            <a:noFill/>
          </p:spPr>
          <p:txBody>
            <a:bodyPr wrap="square" rtlCol="0">
              <a:spAutoFit/>
            </a:bodyPr>
            <a:lstStyle/>
            <a:p>
              <a:r>
                <a:rPr lang="en-US" sz="2000" dirty="0" smtClean="0">
                  <a:solidFill>
                    <a:srgbClr val="FF0000"/>
                  </a:solidFill>
                  <a:latin typeface="Segoe Print" pitchFamily="2" charset="0"/>
                </a:rPr>
                <a:t>This unduly narrows and curbs potentially rich research directions</a:t>
              </a:r>
            </a:p>
          </p:txBody>
        </p:sp>
      </p:grpSp>
    </p:spTree>
    <p:extLst>
      <p:ext uri="{BB962C8B-B14F-4D97-AF65-F5344CB8AC3E}">
        <p14:creationId xmlns:p14="http://schemas.microsoft.com/office/powerpoint/2010/main" val="357197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064400" y="806600"/>
            <a:ext cx="626139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69677" y="598278"/>
            <a:ext cx="4038599" cy="299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324600"/>
            <a:ext cx="9144000" cy="334910"/>
            <a:chOff x="0" y="5943600"/>
            <a:chExt cx="9144000" cy="334910"/>
          </a:xfrm>
        </p:grpSpPr>
        <p:sp>
          <p:nvSpPr>
            <p:cNvPr id="8" name="Rectangle 7"/>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5974376"/>
              <a:ext cx="9144000" cy="276999"/>
            </a:xfrm>
            <a:prstGeom prst="rect">
              <a:avLst/>
            </a:prstGeom>
            <a:noFill/>
          </p:spPr>
          <p:txBody>
            <a:bodyPr wrap="square" rtlCol="0">
              <a:spAutoFit/>
            </a:bodyPr>
            <a:lstStyle/>
            <a:p>
              <a:r>
                <a:rPr lang="en-US" sz="1200" dirty="0" smtClean="0">
                  <a:solidFill>
                    <a:schemeClr val="bg1">
                      <a:lumMod val="65000"/>
                    </a:schemeClr>
                  </a:solidFill>
                  <a:latin typeface="Segoe UI Light" pitchFamily="34" charset="0"/>
                </a:rPr>
                <a:t>Jain </a:t>
              </a:r>
              <a:r>
                <a:rPr lang="en-US" sz="1200" i="1" dirty="0" smtClean="0">
                  <a:solidFill>
                    <a:schemeClr val="bg1">
                      <a:lumMod val="65000"/>
                    </a:schemeClr>
                  </a:solidFill>
                  <a:latin typeface="Segoe UI Light" pitchFamily="34" charset="0"/>
                </a:rPr>
                <a:t>et al.,</a:t>
              </a:r>
              <a:r>
                <a:rPr lang="en-US" sz="1200" dirty="0" smtClean="0">
                  <a:solidFill>
                    <a:schemeClr val="bg1">
                      <a:lumMod val="65000"/>
                    </a:schemeClr>
                  </a:solidFill>
                  <a:latin typeface="Segoe UI Light" pitchFamily="34" charset="0"/>
                </a:rPr>
                <a:t> </a:t>
              </a:r>
              <a:r>
                <a:rPr lang="en-US" sz="1200" dirty="0" smtClean="0">
                  <a:solidFill>
                    <a:schemeClr val="bg1">
                      <a:lumMod val="65000"/>
                    </a:schemeClr>
                  </a:solidFill>
                  <a:latin typeface="Segoe UI Semibold" pitchFamily="34" charset="0"/>
                </a:rPr>
                <a:t>Assessing Eco-Feedback Interface Usage and Design to Drive Energy Efficiency in Buildings</a:t>
              </a:r>
              <a:r>
                <a:rPr lang="en-US" sz="1200" dirty="0" smtClean="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Energy and Buildings 2012</a:t>
              </a:r>
              <a:endParaRPr lang="en-US" sz="1200" dirty="0">
                <a:solidFill>
                  <a:schemeClr val="bg1">
                    <a:lumMod val="65000"/>
                  </a:schemeClr>
                </a:solidFill>
                <a:latin typeface="Segoe UI Light" pitchFamily="34" charset="0"/>
              </a:endParaRPr>
            </a:p>
          </p:txBody>
        </p:sp>
      </p:grpSp>
      <p:grpSp>
        <p:nvGrpSpPr>
          <p:cNvPr id="15" name="Group 14"/>
          <p:cNvGrpSpPr/>
          <p:nvPr/>
        </p:nvGrpSpPr>
        <p:grpSpPr>
          <a:xfrm>
            <a:off x="-228600" y="7086600"/>
            <a:ext cx="9144000" cy="584775"/>
            <a:chOff x="0" y="5943599"/>
            <a:chExt cx="9144000" cy="584775"/>
          </a:xfrm>
        </p:grpSpPr>
        <p:sp>
          <p:nvSpPr>
            <p:cNvPr id="16" name="Rectangle 15"/>
            <p:cNvSpPr/>
            <p:nvPr/>
          </p:nvSpPr>
          <p:spPr>
            <a:xfrm>
              <a:off x="0" y="5943599"/>
              <a:ext cx="9144000" cy="584775"/>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5974376"/>
              <a:ext cx="9144000" cy="523220"/>
            </a:xfrm>
            <a:prstGeom prst="rect">
              <a:avLst/>
            </a:prstGeom>
            <a:noFill/>
          </p:spPr>
          <p:txBody>
            <a:bodyPr wrap="square" rtlCol="0">
              <a:spAutoFit/>
            </a:bodyPr>
            <a:lstStyle/>
            <a:p>
              <a:r>
                <a:rPr lang="en-US" sz="1400" dirty="0" smtClean="0">
                  <a:solidFill>
                    <a:schemeClr val="bg1">
                      <a:lumMod val="65000"/>
                    </a:schemeClr>
                  </a:solidFill>
                  <a:latin typeface="Segoe UI Light" pitchFamily="34" charset="0"/>
                </a:rPr>
                <a:t>Jain </a:t>
              </a:r>
              <a:r>
                <a:rPr lang="en-US" sz="1400" i="1" dirty="0" smtClean="0">
                  <a:solidFill>
                    <a:schemeClr val="bg1">
                      <a:lumMod val="65000"/>
                    </a:schemeClr>
                  </a:solidFill>
                  <a:latin typeface="Segoe UI Light" pitchFamily="34" charset="0"/>
                </a:rPr>
                <a:t>et al.,</a:t>
              </a:r>
              <a:r>
                <a:rPr lang="en-US" sz="1400" dirty="0" smtClean="0">
                  <a:solidFill>
                    <a:schemeClr val="bg1">
                      <a:lumMod val="65000"/>
                    </a:schemeClr>
                  </a:solidFill>
                  <a:latin typeface="Segoe UI Light" pitchFamily="34" charset="0"/>
                </a:rPr>
                <a:t> </a:t>
              </a:r>
              <a:r>
                <a:rPr lang="en-US" sz="1400" dirty="0" smtClean="0">
                  <a:solidFill>
                    <a:schemeClr val="bg1">
                      <a:lumMod val="65000"/>
                    </a:schemeClr>
                  </a:solidFill>
                  <a:latin typeface="Segoe UI Semibold" pitchFamily="34" charset="0"/>
                </a:rPr>
                <a:t>Assessing Eco-Feedback Interface Usage and Design to Drive Energy Efficiency in Buildings</a:t>
              </a:r>
              <a:r>
                <a:rPr lang="en-US" sz="1400" dirty="0" smtClean="0">
                  <a:solidFill>
                    <a:schemeClr val="bg1">
                      <a:lumMod val="65000"/>
                    </a:schemeClr>
                  </a:solidFill>
                  <a:latin typeface="Segoe UI Light" pitchFamily="34" charset="0"/>
                </a:rPr>
                <a:t>, </a:t>
              </a:r>
              <a:r>
                <a:rPr lang="en-US" sz="1400" i="1" dirty="0" smtClean="0">
                  <a:solidFill>
                    <a:schemeClr val="bg1">
                      <a:lumMod val="65000"/>
                    </a:schemeClr>
                  </a:solidFill>
                  <a:latin typeface="Segoe UI Light" pitchFamily="34" charset="0"/>
                </a:rPr>
                <a:t>Energy and Buildings 2012</a:t>
              </a:r>
              <a:endParaRPr lang="en-US" sz="1400" dirty="0">
                <a:solidFill>
                  <a:schemeClr val="bg1">
                    <a:lumMod val="65000"/>
                  </a:schemeClr>
                </a:solidFill>
                <a:latin typeface="Segoe UI Light" pitchFamily="34" charset="0"/>
              </a:endParaRPr>
            </a:p>
          </p:txBody>
        </p:sp>
      </p:grpSp>
      <p:grpSp>
        <p:nvGrpSpPr>
          <p:cNvPr id="5" name="Group 4"/>
          <p:cNvGrpSpPr/>
          <p:nvPr/>
        </p:nvGrpSpPr>
        <p:grpSpPr>
          <a:xfrm>
            <a:off x="796268" y="1477926"/>
            <a:ext cx="8119132" cy="4429893"/>
            <a:chOff x="796268" y="1477926"/>
            <a:chExt cx="8119132" cy="4429893"/>
          </a:xfrm>
        </p:grpSpPr>
        <p:sp>
          <p:nvSpPr>
            <p:cNvPr id="4" name="Freeform 3"/>
            <p:cNvSpPr/>
            <p:nvPr/>
          </p:nvSpPr>
          <p:spPr>
            <a:xfrm>
              <a:off x="796268" y="1477926"/>
              <a:ext cx="8081918" cy="877479"/>
            </a:xfrm>
            <a:custGeom>
              <a:avLst/>
              <a:gdLst>
                <a:gd name="connsiteX0" fmla="*/ 202018 w 8027581"/>
                <a:gd name="connsiteY0" fmla="*/ 0 h 914400"/>
                <a:gd name="connsiteX1" fmla="*/ 0 w 8027581"/>
                <a:gd name="connsiteY1" fmla="*/ 914400 h 914400"/>
                <a:gd name="connsiteX2" fmla="*/ 8027581 w 8027581"/>
                <a:gd name="connsiteY2" fmla="*/ 893135 h 914400"/>
                <a:gd name="connsiteX3" fmla="*/ 2094614 w 8027581"/>
                <a:gd name="connsiteY3" fmla="*/ 10633 h 914400"/>
                <a:gd name="connsiteX0" fmla="*/ 202018 w 8027581"/>
                <a:gd name="connsiteY0" fmla="*/ 0 h 914400"/>
                <a:gd name="connsiteX1" fmla="*/ 0 w 8027581"/>
                <a:gd name="connsiteY1" fmla="*/ 914400 h 914400"/>
                <a:gd name="connsiteX2" fmla="*/ 8027581 w 8027581"/>
                <a:gd name="connsiteY2" fmla="*/ 893135 h 914400"/>
                <a:gd name="connsiteX3" fmla="*/ 2222205 w 8027581"/>
                <a:gd name="connsiteY3" fmla="*/ 42531 h 914400"/>
                <a:gd name="connsiteX0" fmla="*/ 244548 w 8027581"/>
                <a:gd name="connsiteY0" fmla="*/ 10632 h 871869"/>
                <a:gd name="connsiteX1" fmla="*/ 0 w 8027581"/>
                <a:gd name="connsiteY1" fmla="*/ 871869 h 871869"/>
                <a:gd name="connsiteX2" fmla="*/ 8027581 w 8027581"/>
                <a:gd name="connsiteY2" fmla="*/ 850604 h 871869"/>
                <a:gd name="connsiteX3" fmla="*/ 2222205 w 8027581"/>
                <a:gd name="connsiteY3" fmla="*/ 0 h 871869"/>
                <a:gd name="connsiteX0" fmla="*/ 276446 w 8059479"/>
                <a:gd name="connsiteY0" fmla="*/ 10632 h 871869"/>
                <a:gd name="connsiteX1" fmla="*/ 0 w 8059479"/>
                <a:gd name="connsiteY1" fmla="*/ 871869 h 871869"/>
                <a:gd name="connsiteX2" fmla="*/ 8059479 w 8059479"/>
                <a:gd name="connsiteY2" fmla="*/ 850604 h 871869"/>
                <a:gd name="connsiteX3" fmla="*/ 2254103 w 8059479"/>
                <a:gd name="connsiteY3" fmla="*/ 0 h 871869"/>
                <a:gd name="connsiteX0" fmla="*/ 298885 w 8081918"/>
                <a:gd name="connsiteY0" fmla="*/ 10632 h 877479"/>
                <a:gd name="connsiteX1" fmla="*/ 0 w 8081918"/>
                <a:gd name="connsiteY1" fmla="*/ 877479 h 877479"/>
                <a:gd name="connsiteX2" fmla="*/ 8081918 w 8081918"/>
                <a:gd name="connsiteY2" fmla="*/ 850604 h 877479"/>
                <a:gd name="connsiteX3" fmla="*/ 2276542 w 8081918"/>
                <a:gd name="connsiteY3" fmla="*/ 0 h 877479"/>
              </a:gdLst>
              <a:ahLst/>
              <a:cxnLst>
                <a:cxn ang="0">
                  <a:pos x="connsiteX0" y="connsiteY0"/>
                </a:cxn>
                <a:cxn ang="0">
                  <a:pos x="connsiteX1" y="connsiteY1"/>
                </a:cxn>
                <a:cxn ang="0">
                  <a:pos x="connsiteX2" y="connsiteY2"/>
                </a:cxn>
                <a:cxn ang="0">
                  <a:pos x="connsiteX3" y="connsiteY3"/>
                </a:cxn>
              </a:cxnLst>
              <a:rect l="l" t="t" r="r" b="b"/>
              <a:pathLst>
                <a:path w="8081918" h="877479">
                  <a:moveTo>
                    <a:pt x="298885" y="10632"/>
                  </a:moveTo>
                  <a:lnTo>
                    <a:pt x="0" y="877479"/>
                  </a:lnTo>
                  <a:lnTo>
                    <a:pt x="8081918" y="850604"/>
                  </a:lnTo>
                  <a:lnTo>
                    <a:pt x="2276542" y="0"/>
                  </a:lnTo>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6799"/>
            <a:stretch/>
          </p:blipFill>
          <p:spPr bwMode="auto">
            <a:xfrm>
              <a:off x="806938" y="2340072"/>
              <a:ext cx="8108462" cy="356774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76667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1550" y="2828836"/>
            <a:ext cx="7200900" cy="1200329"/>
          </a:xfrm>
          <a:prstGeom prst="rect">
            <a:avLst/>
          </a:prstGeom>
          <a:noFill/>
        </p:spPr>
        <p:txBody>
          <a:bodyPr wrap="square" rtlCol="0">
            <a:spAutoFit/>
          </a:bodyPr>
          <a:lstStyle>
            <a:defPPr>
              <a:defRPr lang="en-US"/>
            </a:defPPr>
            <a:lvl1pPr>
              <a:defRPr sz="2400">
                <a:solidFill>
                  <a:schemeClr val="bg1"/>
                </a:solidFill>
                <a:latin typeface="Segoe UI Light" pitchFamily="34" charset="0"/>
              </a:defRPr>
            </a:lvl1pPr>
          </a:lstStyle>
          <a:p>
            <a:r>
              <a:rPr lang="en-US" dirty="0"/>
              <a:t>Perhaps because of </a:t>
            </a:r>
            <a:r>
              <a:rPr lang="en-US" dirty="0" smtClean="0"/>
              <a:t>the design de-emphasis, </a:t>
            </a:r>
            <a:r>
              <a:rPr lang="en-US" dirty="0">
                <a:latin typeface="Segoe UI Semibold" pitchFamily="34" charset="0"/>
              </a:rPr>
              <a:t>very few papers discuss the design process </a:t>
            </a:r>
            <a:r>
              <a:rPr lang="en-US" dirty="0"/>
              <a:t>that led to the ultimate design artifact that was created and studied</a:t>
            </a:r>
          </a:p>
        </p:txBody>
      </p:sp>
      <p:sp>
        <p:nvSpPr>
          <p:cNvPr id="8" name="Freeform 7"/>
          <p:cNvSpPr/>
          <p:nvPr/>
        </p:nvSpPr>
        <p:spPr>
          <a:xfrm>
            <a:off x="4495800" y="4020895"/>
            <a:ext cx="262486" cy="397565"/>
          </a:xfrm>
          <a:custGeom>
            <a:avLst/>
            <a:gdLst>
              <a:gd name="connsiteX0" fmla="*/ 262486 w 262486"/>
              <a:gd name="connsiteY0" fmla="*/ 397565 h 397565"/>
              <a:gd name="connsiteX1" fmla="*/ 222730 w 262486"/>
              <a:gd name="connsiteY1" fmla="*/ 381663 h 397565"/>
              <a:gd name="connsiteX2" fmla="*/ 198876 w 262486"/>
              <a:gd name="connsiteY2" fmla="*/ 373711 h 397565"/>
              <a:gd name="connsiteX3" fmla="*/ 159119 w 262486"/>
              <a:gd name="connsiteY3" fmla="*/ 333955 h 397565"/>
              <a:gd name="connsiteX4" fmla="*/ 119363 w 262486"/>
              <a:gd name="connsiteY4" fmla="*/ 286247 h 397565"/>
              <a:gd name="connsiteX5" fmla="*/ 111411 w 262486"/>
              <a:gd name="connsiteY5" fmla="*/ 262393 h 397565"/>
              <a:gd name="connsiteX6" fmla="*/ 87557 w 262486"/>
              <a:gd name="connsiteY6" fmla="*/ 246491 h 397565"/>
              <a:gd name="connsiteX7" fmla="*/ 63703 w 262486"/>
              <a:gd name="connsiteY7" fmla="*/ 159026 h 397565"/>
              <a:gd name="connsiteX8" fmla="*/ 55752 w 262486"/>
              <a:gd name="connsiteY8" fmla="*/ 47708 h 397565"/>
              <a:gd name="connsiteX9" fmla="*/ 39850 w 262486"/>
              <a:gd name="connsiteY9" fmla="*/ 79513 h 397565"/>
              <a:gd name="connsiteX10" fmla="*/ 31898 w 262486"/>
              <a:gd name="connsiteY10" fmla="*/ 103367 h 397565"/>
              <a:gd name="connsiteX11" fmla="*/ 8044 w 262486"/>
              <a:gd name="connsiteY11" fmla="*/ 159026 h 397565"/>
              <a:gd name="connsiteX12" fmla="*/ 93 w 262486"/>
              <a:gd name="connsiteY12" fmla="*/ 135172 h 397565"/>
              <a:gd name="connsiteX13" fmla="*/ 31898 w 262486"/>
              <a:gd name="connsiteY13" fmla="*/ 55659 h 397565"/>
              <a:gd name="connsiteX14" fmla="*/ 47801 w 262486"/>
              <a:gd name="connsiteY14" fmla="*/ 7951 h 397565"/>
              <a:gd name="connsiteX15" fmla="*/ 71655 w 262486"/>
              <a:gd name="connsiteY15" fmla="*/ 0 h 397565"/>
              <a:gd name="connsiteX16" fmla="*/ 103460 w 262486"/>
              <a:gd name="connsiteY16" fmla="*/ 23854 h 397565"/>
              <a:gd name="connsiteX17" fmla="*/ 127314 w 262486"/>
              <a:gd name="connsiteY17" fmla="*/ 39757 h 397565"/>
              <a:gd name="connsiteX18" fmla="*/ 159119 w 262486"/>
              <a:gd name="connsiteY18" fmla="*/ 95416 h 397565"/>
              <a:gd name="connsiteX19" fmla="*/ 190924 w 262486"/>
              <a:gd name="connsiteY19" fmla="*/ 143124 h 397565"/>
              <a:gd name="connsiteX20" fmla="*/ 135265 w 262486"/>
              <a:gd name="connsiteY20" fmla="*/ 127221 h 397565"/>
              <a:gd name="connsiteX21" fmla="*/ 87557 w 262486"/>
              <a:gd name="connsiteY21" fmla="*/ 55659 h 397565"/>
              <a:gd name="connsiteX22" fmla="*/ 71655 w 262486"/>
              <a:gd name="connsiteY22" fmla="*/ 31805 h 397565"/>
              <a:gd name="connsiteX23" fmla="*/ 47801 w 262486"/>
              <a:gd name="connsiteY23" fmla="*/ 31805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486" h="397565">
                <a:moveTo>
                  <a:pt x="262486" y="397565"/>
                </a:moveTo>
                <a:cubicBezTo>
                  <a:pt x="249234" y="392264"/>
                  <a:pt x="236094" y="386675"/>
                  <a:pt x="222730" y="381663"/>
                </a:cubicBezTo>
                <a:cubicBezTo>
                  <a:pt x="214882" y="378720"/>
                  <a:pt x="204803" y="379638"/>
                  <a:pt x="198876" y="373711"/>
                </a:cubicBezTo>
                <a:cubicBezTo>
                  <a:pt x="149750" y="324585"/>
                  <a:pt x="215060" y="352601"/>
                  <a:pt x="159119" y="333955"/>
                </a:cubicBezTo>
                <a:cubicBezTo>
                  <a:pt x="141532" y="316368"/>
                  <a:pt x="130434" y="308389"/>
                  <a:pt x="119363" y="286247"/>
                </a:cubicBezTo>
                <a:cubicBezTo>
                  <a:pt x="115615" y="278750"/>
                  <a:pt x="116647" y="268938"/>
                  <a:pt x="111411" y="262393"/>
                </a:cubicBezTo>
                <a:cubicBezTo>
                  <a:pt x="105441" y="254931"/>
                  <a:pt x="95508" y="251792"/>
                  <a:pt x="87557" y="246491"/>
                </a:cubicBezTo>
                <a:cubicBezTo>
                  <a:pt x="69622" y="174749"/>
                  <a:pt x="78567" y="203614"/>
                  <a:pt x="63703" y="159026"/>
                </a:cubicBezTo>
                <a:cubicBezTo>
                  <a:pt x="61053" y="121920"/>
                  <a:pt x="66441" y="83340"/>
                  <a:pt x="55752" y="47708"/>
                </a:cubicBezTo>
                <a:cubicBezTo>
                  <a:pt x="52346" y="36355"/>
                  <a:pt x="44519" y="68618"/>
                  <a:pt x="39850" y="79513"/>
                </a:cubicBezTo>
                <a:cubicBezTo>
                  <a:pt x="36548" y="87217"/>
                  <a:pt x="35200" y="95663"/>
                  <a:pt x="31898" y="103367"/>
                </a:cubicBezTo>
                <a:cubicBezTo>
                  <a:pt x="2421" y="172145"/>
                  <a:pt x="26693" y="103084"/>
                  <a:pt x="8044" y="159026"/>
                </a:cubicBezTo>
                <a:cubicBezTo>
                  <a:pt x="5394" y="151075"/>
                  <a:pt x="-833" y="143502"/>
                  <a:pt x="93" y="135172"/>
                </a:cubicBezTo>
                <a:cubicBezTo>
                  <a:pt x="4150" y="98666"/>
                  <a:pt x="19527" y="86586"/>
                  <a:pt x="31898" y="55659"/>
                </a:cubicBezTo>
                <a:cubicBezTo>
                  <a:pt x="38123" y="40095"/>
                  <a:pt x="31898" y="13252"/>
                  <a:pt x="47801" y="7951"/>
                </a:cubicBezTo>
                <a:lnTo>
                  <a:pt x="71655" y="0"/>
                </a:lnTo>
                <a:cubicBezTo>
                  <a:pt x="82257" y="7951"/>
                  <a:pt x="92676" y="16151"/>
                  <a:pt x="103460" y="23854"/>
                </a:cubicBezTo>
                <a:cubicBezTo>
                  <a:pt x="111236" y="29409"/>
                  <a:pt x="120557" y="33000"/>
                  <a:pt x="127314" y="39757"/>
                </a:cubicBezTo>
                <a:cubicBezTo>
                  <a:pt x="141069" y="53512"/>
                  <a:pt x="149763" y="79822"/>
                  <a:pt x="159119" y="95416"/>
                </a:cubicBezTo>
                <a:cubicBezTo>
                  <a:pt x="168952" y="111805"/>
                  <a:pt x="209056" y="149168"/>
                  <a:pt x="190924" y="143124"/>
                </a:cubicBezTo>
                <a:cubicBezTo>
                  <a:pt x="156703" y="131716"/>
                  <a:pt x="175201" y="137205"/>
                  <a:pt x="135265" y="127221"/>
                </a:cubicBezTo>
                <a:lnTo>
                  <a:pt x="87557" y="55659"/>
                </a:lnTo>
                <a:cubicBezTo>
                  <a:pt x="82256" y="47708"/>
                  <a:pt x="81211" y="31805"/>
                  <a:pt x="71655" y="31805"/>
                </a:cubicBezTo>
                <a:lnTo>
                  <a:pt x="47801" y="3180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1196281">
            <a:off x="3030125" y="4428326"/>
            <a:ext cx="5577286" cy="1323439"/>
          </a:xfrm>
          <a:prstGeom prst="rect">
            <a:avLst/>
          </a:prstGeom>
          <a:noFill/>
        </p:spPr>
        <p:txBody>
          <a:bodyPr wrap="square" rtlCol="0">
            <a:spAutoFit/>
          </a:bodyPr>
          <a:lstStyle/>
          <a:p>
            <a:r>
              <a:rPr lang="en-US" sz="2000" dirty="0" smtClean="0">
                <a:solidFill>
                  <a:srgbClr val="FF0000"/>
                </a:solidFill>
                <a:latin typeface="Segoe Print" pitchFamily="2" charset="0"/>
              </a:rPr>
              <a:t>Placing a focus on the </a:t>
            </a:r>
            <a:r>
              <a:rPr lang="en-US" sz="2000" b="1" dirty="0" smtClean="0">
                <a:solidFill>
                  <a:srgbClr val="FF0000"/>
                </a:solidFill>
                <a:latin typeface="Segoe Print" pitchFamily="2" charset="0"/>
              </a:rPr>
              <a:t>design process </a:t>
            </a:r>
            <a:r>
              <a:rPr lang="en-US" sz="2000" dirty="0" smtClean="0">
                <a:solidFill>
                  <a:srgbClr val="FF0000"/>
                </a:solidFill>
                <a:latin typeface="Segoe Print" pitchFamily="2" charset="0"/>
              </a:rPr>
              <a:t>will allow for reusable methodology and more principled approaches to the practice of design—the “science of design”</a:t>
            </a:r>
          </a:p>
        </p:txBody>
      </p:sp>
      <p:grpSp>
        <p:nvGrpSpPr>
          <p:cNvPr id="16" name="Group 15"/>
          <p:cNvGrpSpPr/>
          <p:nvPr/>
        </p:nvGrpSpPr>
        <p:grpSpPr>
          <a:xfrm>
            <a:off x="2667000" y="1191161"/>
            <a:ext cx="5029200" cy="1742046"/>
            <a:chOff x="2667000" y="1191161"/>
            <a:chExt cx="5029200" cy="1742046"/>
          </a:xfrm>
        </p:grpSpPr>
        <p:sp>
          <p:nvSpPr>
            <p:cNvPr id="14" name="Freeform 13"/>
            <p:cNvSpPr/>
            <p:nvPr/>
          </p:nvSpPr>
          <p:spPr>
            <a:xfrm>
              <a:off x="7137070" y="2291940"/>
              <a:ext cx="380011" cy="641267"/>
            </a:xfrm>
            <a:custGeom>
              <a:avLst/>
              <a:gdLst>
                <a:gd name="connsiteX0" fmla="*/ 296883 w 380011"/>
                <a:gd name="connsiteY0" fmla="*/ 498764 h 641267"/>
                <a:gd name="connsiteX1" fmla="*/ 261257 w 380011"/>
                <a:gd name="connsiteY1" fmla="*/ 261257 h 641267"/>
                <a:gd name="connsiteX2" fmla="*/ 201881 w 380011"/>
                <a:gd name="connsiteY2" fmla="*/ 190005 h 641267"/>
                <a:gd name="connsiteX3" fmla="*/ 178130 w 380011"/>
                <a:gd name="connsiteY3" fmla="*/ 142504 h 641267"/>
                <a:gd name="connsiteX4" fmla="*/ 130629 w 380011"/>
                <a:gd name="connsiteY4" fmla="*/ 118753 h 641267"/>
                <a:gd name="connsiteX5" fmla="*/ 71252 w 380011"/>
                <a:gd name="connsiteY5" fmla="*/ 47501 h 641267"/>
                <a:gd name="connsiteX6" fmla="*/ 0 w 380011"/>
                <a:gd name="connsiteY6" fmla="*/ 0 h 641267"/>
                <a:gd name="connsiteX7" fmla="*/ 11875 w 380011"/>
                <a:gd name="connsiteY7" fmla="*/ 35626 h 641267"/>
                <a:gd name="connsiteX8" fmla="*/ 47501 w 380011"/>
                <a:gd name="connsiteY8" fmla="*/ 47501 h 641267"/>
                <a:gd name="connsiteX9" fmla="*/ 106878 w 380011"/>
                <a:gd name="connsiteY9" fmla="*/ 71252 h 641267"/>
                <a:gd name="connsiteX10" fmla="*/ 178130 w 380011"/>
                <a:gd name="connsiteY10" fmla="*/ 106878 h 641267"/>
                <a:gd name="connsiteX11" fmla="*/ 237507 w 380011"/>
                <a:gd name="connsiteY11" fmla="*/ 178130 h 641267"/>
                <a:gd name="connsiteX12" fmla="*/ 261257 w 380011"/>
                <a:gd name="connsiteY12" fmla="*/ 261257 h 641267"/>
                <a:gd name="connsiteX13" fmla="*/ 285008 w 380011"/>
                <a:gd name="connsiteY13" fmla="*/ 498764 h 641267"/>
                <a:gd name="connsiteX14" fmla="*/ 308759 w 380011"/>
                <a:gd name="connsiteY14" fmla="*/ 581891 h 641267"/>
                <a:gd name="connsiteX15" fmla="*/ 296883 w 380011"/>
                <a:gd name="connsiteY15" fmla="*/ 617517 h 641267"/>
                <a:gd name="connsiteX16" fmla="*/ 213756 w 380011"/>
                <a:gd name="connsiteY16" fmla="*/ 534390 h 641267"/>
                <a:gd name="connsiteX17" fmla="*/ 190005 w 380011"/>
                <a:gd name="connsiteY17" fmla="*/ 498764 h 641267"/>
                <a:gd name="connsiteX18" fmla="*/ 237507 w 380011"/>
                <a:gd name="connsiteY18" fmla="*/ 510639 h 641267"/>
                <a:gd name="connsiteX19" fmla="*/ 308759 w 380011"/>
                <a:gd name="connsiteY19" fmla="*/ 570016 h 641267"/>
                <a:gd name="connsiteX20" fmla="*/ 320634 w 380011"/>
                <a:gd name="connsiteY20" fmla="*/ 617517 h 641267"/>
                <a:gd name="connsiteX21" fmla="*/ 356260 w 380011"/>
                <a:gd name="connsiteY21" fmla="*/ 546265 h 641267"/>
                <a:gd name="connsiteX22" fmla="*/ 380011 w 380011"/>
                <a:gd name="connsiteY22" fmla="*/ 486888 h 641267"/>
                <a:gd name="connsiteX23" fmla="*/ 332509 w 380011"/>
                <a:gd name="connsiteY23" fmla="*/ 605641 h 641267"/>
                <a:gd name="connsiteX24" fmla="*/ 332509 w 380011"/>
                <a:gd name="connsiteY24" fmla="*/ 641267 h 64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0011" h="641267">
                  <a:moveTo>
                    <a:pt x="296883" y="498764"/>
                  </a:moveTo>
                  <a:cubicBezTo>
                    <a:pt x="289267" y="399750"/>
                    <a:pt x="295575" y="347053"/>
                    <a:pt x="261257" y="261257"/>
                  </a:cubicBezTo>
                  <a:cubicBezTo>
                    <a:pt x="244122" y="218419"/>
                    <a:pt x="228853" y="227766"/>
                    <a:pt x="201881" y="190005"/>
                  </a:cubicBezTo>
                  <a:cubicBezTo>
                    <a:pt x="191591" y="175600"/>
                    <a:pt x="190648" y="155022"/>
                    <a:pt x="178130" y="142504"/>
                  </a:cubicBezTo>
                  <a:cubicBezTo>
                    <a:pt x="165612" y="129986"/>
                    <a:pt x="145034" y="129043"/>
                    <a:pt x="130629" y="118753"/>
                  </a:cubicBezTo>
                  <a:cubicBezTo>
                    <a:pt x="14868" y="36066"/>
                    <a:pt x="163844" y="128518"/>
                    <a:pt x="71252" y="47501"/>
                  </a:cubicBezTo>
                  <a:cubicBezTo>
                    <a:pt x="49770" y="28704"/>
                    <a:pt x="0" y="0"/>
                    <a:pt x="0" y="0"/>
                  </a:cubicBezTo>
                  <a:cubicBezTo>
                    <a:pt x="3958" y="11875"/>
                    <a:pt x="3024" y="26775"/>
                    <a:pt x="11875" y="35626"/>
                  </a:cubicBezTo>
                  <a:cubicBezTo>
                    <a:pt x="20726" y="44477"/>
                    <a:pt x="35780" y="43106"/>
                    <a:pt x="47501" y="47501"/>
                  </a:cubicBezTo>
                  <a:cubicBezTo>
                    <a:pt x="67461" y="54986"/>
                    <a:pt x="87472" y="62431"/>
                    <a:pt x="106878" y="71252"/>
                  </a:cubicBezTo>
                  <a:cubicBezTo>
                    <a:pt x="131052" y="82240"/>
                    <a:pt x="156036" y="92148"/>
                    <a:pt x="178130" y="106878"/>
                  </a:cubicBezTo>
                  <a:cubicBezTo>
                    <a:pt x="205560" y="125165"/>
                    <a:pt x="219982" y="151843"/>
                    <a:pt x="237507" y="178130"/>
                  </a:cubicBezTo>
                  <a:cubicBezTo>
                    <a:pt x="245394" y="201792"/>
                    <a:pt x="258275" y="237399"/>
                    <a:pt x="261257" y="261257"/>
                  </a:cubicBezTo>
                  <a:cubicBezTo>
                    <a:pt x="271126" y="340206"/>
                    <a:pt x="259848" y="423283"/>
                    <a:pt x="285008" y="498764"/>
                  </a:cubicBezTo>
                  <a:cubicBezTo>
                    <a:pt x="302044" y="549874"/>
                    <a:pt x="293847" y="522246"/>
                    <a:pt x="308759" y="581891"/>
                  </a:cubicBezTo>
                  <a:cubicBezTo>
                    <a:pt x="304800" y="593766"/>
                    <a:pt x="309401" y="617517"/>
                    <a:pt x="296883" y="617517"/>
                  </a:cubicBezTo>
                  <a:cubicBezTo>
                    <a:pt x="241543" y="617517"/>
                    <a:pt x="233091" y="568226"/>
                    <a:pt x="213756" y="534390"/>
                  </a:cubicBezTo>
                  <a:cubicBezTo>
                    <a:pt x="206675" y="521998"/>
                    <a:pt x="179913" y="508856"/>
                    <a:pt x="190005" y="498764"/>
                  </a:cubicBezTo>
                  <a:cubicBezTo>
                    <a:pt x="201546" y="487223"/>
                    <a:pt x="221673" y="506681"/>
                    <a:pt x="237507" y="510639"/>
                  </a:cubicBezTo>
                  <a:cubicBezTo>
                    <a:pt x="260208" y="525773"/>
                    <a:pt x="294692" y="545399"/>
                    <a:pt x="308759" y="570016"/>
                  </a:cubicBezTo>
                  <a:cubicBezTo>
                    <a:pt x="316856" y="584187"/>
                    <a:pt x="316676" y="601683"/>
                    <a:pt x="320634" y="617517"/>
                  </a:cubicBezTo>
                  <a:cubicBezTo>
                    <a:pt x="350481" y="527973"/>
                    <a:pt x="310220" y="638345"/>
                    <a:pt x="356260" y="546265"/>
                  </a:cubicBezTo>
                  <a:cubicBezTo>
                    <a:pt x="365793" y="527199"/>
                    <a:pt x="380011" y="465571"/>
                    <a:pt x="380011" y="486888"/>
                  </a:cubicBezTo>
                  <a:cubicBezTo>
                    <a:pt x="380011" y="546348"/>
                    <a:pt x="346703" y="555961"/>
                    <a:pt x="332509" y="605641"/>
                  </a:cubicBezTo>
                  <a:cubicBezTo>
                    <a:pt x="329247" y="617059"/>
                    <a:pt x="332509" y="629392"/>
                    <a:pt x="332509" y="64126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667000" y="1191161"/>
              <a:ext cx="5029200" cy="1323439"/>
            </a:xfrm>
            <a:prstGeom prst="rect">
              <a:avLst/>
            </a:prstGeom>
            <a:noFill/>
          </p:spPr>
          <p:txBody>
            <a:bodyPr wrap="square" rtlCol="0">
              <a:spAutoFit/>
            </a:bodyPr>
            <a:lstStyle/>
            <a:p>
              <a:pPr algn="ctr"/>
              <a:r>
                <a:rPr lang="en-US" sz="2400" dirty="0" smtClean="0">
                  <a:solidFill>
                    <a:srgbClr val="FF0000"/>
                  </a:solidFill>
                  <a:latin typeface="Segoe Print" pitchFamily="2" charset="0"/>
                </a:rPr>
                <a:t>This is </a:t>
              </a:r>
              <a:r>
                <a:rPr lang="en-US" sz="2400" dirty="0" err="1" smtClean="0">
                  <a:solidFill>
                    <a:srgbClr val="FF0000"/>
                  </a:solidFill>
                  <a:latin typeface="Segoe Print" pitchFamily="2" charset="0"/>
                </a:rPr>
                <a:t>a</a:t>
              </a:r>
              <a:r>
                <a:rPr lang="en-US" sz="8000" dirty="0" err="1" smtClean="0">
                  <a:solidFill>
                    <a:srgbClr val="FF0000"/>
                  </a:solidFill>
                  <a:latin typeface="Segoe Print" pitchFamily="2" charset="0"/>
                </a:rPr>
                <a:t>big</a:t>
              </a:r>
              <a:r>
                <a:rPr lang="en-US" sz="2400" dirty="0" err="1" smtClean="0">
                  <a:solidFill>
                    <a:srgbClr val="FF0000"/>
                  </a:solidFill>
                  <a:latin typeface="Segoe Print" pitchFamily="2" charset="0"/>
                </a:rPr>
                <a:t>problem</a:t>
              </a:r>
              <a:endParaRPr lang="en-US" sz="2400" dirty="0" smtClean="0">
                <a:solidFill>
                  <a:srgbClr val="FF0000"/>
                </a:solidFill>
                <a:latin typeface="Segoe Print" pitchFamily="2" charset="0"/>
              </a:endParaRPr>
            </a:p>
          </p:txBody>
        </p:sp>
      </p:grpSp>
    </p:spTree>
    <p:extLst>
      <p:ext uri="{BB962C8B-B14F-4D97-AF65-F5344CB8AC3E}">
        <p14:creationId xmlns:p14="http://schemas.microsoft.com/office/powerpoint/2010/main" val="369833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694" y="1549765"/>
            <a:ext cx="8490612" cy="2638185"/>
            <a:chOff x="571500" y="413537"/>
            <a:chExt cx="8490612" cy="2638185"/>
          </a:xfrm>
        </p:grpSpPr>
        <p:pic>
          <p:nvPicPr>
            <p:cNvPr id="5125" name="Picture 5" descr="C:\research\projects\Sustain\design\LeafWithStem.png"/>
            <p:cNvPicPr>
              <a:picLocks noChangeAspect="1" noChangeArrowheads="1"/>
            </p:cNvPicPr>
            <p:nvPr/>
          </p:nvPicPr>
          <p:blipFill rotWithShape="1">
            <a:blip r:embed="rId4" cstate="print"/>
            <a:srcRect b="7201"/>
            <a:stretch/>
          </p:blipFill>
          <p:spPr bwMode="auto">
            <a:xfrm rot="517293">
              <a:off x="5387690" y="413537"/>
              <a:ext cx="1617954" cy="2218665"/>
            </a:xfrm>
            <a:prstGeom prst="rect">
              <a:avLst/>
            </a:prstGeom>
            <a:noFill/>
          </p:spPr>
        </p:pic>
        <p:sp>
          <p:nvSpPr>
            <p:cNvPr id="4" name="TextBox 3"/>
            <p:cNvSpPr txBox="1"/>
            <p:nvPr/>
          </p:nvSpPr>
          <p:spPr>
            <a:xfrm>
              <a:off x="571500" y="1449051"/>
              <a:ext cx="8382000" cy="1508105"/>
            </a:xfrm>
            <a:prstGeom prst="rect">
              <a:avLst/>
            </a:prstGeom>
            <a:noFill/>
          </p:spPr>
          <p:txBody>
            <a:bodyPr wrap="square" rtlCol="0">
              <a:spAutoFit/>
            </a:bodyPr>
            <a:lstStyle/>
            <a:p>
              <a:pPr algn="ctr"/>
              <a:r>
                <a:rPr lang="en-US" sz="9100" dirty="0" smtClean="0">
                  <a:solidFill>
                    <a:prstClr val="white">
                      <a:lumMod val="75000"/>
                    </a:prstClr>
                  </a:solidFill>
                  <a:latin typeface="Segoe UI Light" pitchFamily="34" charset="0"/>
                  <a:ea typeface="Segoe UI" pitchFamily="34" charset="0"/>
                  <a:cs typeface="Segoe UI" pitchFamily="34" charset="0"/>
                </a:rPr>
                <a:t>eco-feedback</a:t>
              </a:r>
              <a:endParaRPr lang="en-US" sz="9100" dirty="0">
                <a:solidFill>
                  <a:prstClr val="white">
                    <a:lumMod val="75000"/>
                  </a:prstClr>
                </a:solidFill>
                <a:latin typeface="Segoe UI Light" pitchFamily="34" charset="0"/>
                <a:ea typeface="Segoe UI" pitchFamily="34" charset="0"/>
                <a:cs typeface="Segoe UI" pitchFamily="34" charset="0"/>
              </a:endParaRPr>
            </a:p>
          </p:txBody>
        </p:sp>
        <p:sp>
          <p:nvSpPr>
            <p:cNvPr id="6" name="Rectangle 5"/>
            <p:cNvSpPr/>
            <p:nvPr/>
          </p:nvSpPr>
          <p:spPr>
            <a:xfrm>
              <a:off x="1436424" y="2667001"/>
              <a:ext cx="7625688" cy="384721"/>
            </a:xfrm>
            <a:prstGeom prst="rect">
              <a:avLst/>
            </a:prstGeom>
          </p:spPr>
          <p:txBody>
            <a:bodyPr wrap="square">
              <a:spAutoFit/>
            </a:bodyPr>
            <a:lstStyle/>
            <a:p>
              <a:r>
                <a:rPr lang="en-US" sz="1890" dirty="0" smtClean="0">
                  <a:solidFill>
                    <a:prstClr val="white">
                      <a:lumMod val="75000"/>
                    </a:prstClr>
                  </a:solidFill>
                  <a:latin typeface="Segoe UI Light" pitchFamily="34" charset="0"/>
                </a:rPr>
                <a:t>sensing and visualizing behavior to reduce environmental impact</a:t>
              </a:r>
              <a:endParaRPr lang="en-US" sz="1890" dirty="0">
                <a:solidFill>
                  <a:prstClr val="white">
                    <a:lumMod val="75000"/>
                  </a:prstClr>
                </a:solidFill>
                <a:latin typeface="Segoe UI Light" pitchFamily="34" charset="0"/>
              </a:endParaRPr>
            </a:p>
          </p:txBody>
        </p:sp>
      </p:grpSp>
    </p:spTree>
    <p:custDataLst>
      <p:tags r:id="rId1"/>
    </p:custDataLst>
    <p:extLst>
      <p:ext uri="{BB962C8B-B14F-4D97-AF65-F5344CB8AC3E}">
        <p14:creationId xmlns:p14="http://schemas.microsoft.com/office/powerpoint/2010/main" val="2368232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2747665"/>
            <a:ext cx="8763000" cy="1200329"/>
          </a:xfrm>
          <a:prstGeom prst="rect">
            <a:avLst/>
          </a:prstGeom>
          <a:noFill/>
        </p:spPr>
        <p:txBody>
          <a:bodyPr wrap="square" rtlCol="0">
            <a:spAutoFit/>
          </a:bodyPr>
          <a:lstStyle/>
          <a:p>
            <a:r>
              <a:rPr lang="en-US" sz="2400" dirty="0" smtClean="0">
                <a:solidFill>
                  <a:schemeClr val="bg1"/>
                </a:solidFill>
                <a:latin typeface="HelveticaNeueLT Com 25 UltLt" pitchFamily="34" charset="0"/>
              </a:rPr>
              <a:t>How can we structure and support the design process to create and identify the most promising (and potentially most  influential) aspects of an eco-feedback design robustly and in a cost-efficient manner?</a:t>
            </a:r>
          </a:p>
        </p:txBody>
      </p:sp>
      <p:sp>
        <p:nvSpPr>
          <p:cNvPr id="4" name="Freeform 3"/>
          <p:cNvSpPr/>
          <p:nvPr/>
        </p:nvSpPr>
        <p:spPr>
          <a:xfrm>
            <a:off x="4495800" y="4020895"/>
            <a:ext cx="262486" cy="397565"/>
          </a:xfrm>
          <a:custGeom>
            <a:avLst/>
            <a:gdLst>
              <a:gd name="connsiteX0" fmla="*/ 262486 w 262486"/>
              <a:gd name="connsiteY0" fmla="*/ 397565 h 397565"/>
              <a:gd name="connsiteX1" fmla="*/ 222730 w 262486"/>
              <a:gd name="connsiteY1" fmla="*/ 381663 h 397565"/>
              <a:gd name="connsiteX2" fmla="*/ 198876 w 262486"/>
              <a:gd name="connsiteY2" fmla="*/ 373711 h 397565"/>
              <a:gd name="connsiteX3" fmla="*/ 159119 w 262486"/>
              <a:gd name="connsiteY3" fmla="*/ 333955 h 397565"/>
              <a:gd name="connsiteX4" fmla="*/ 119363 w 262486"/>
              <a:gd name="connsiteY4" fmla="*/ 286247 h 397565"/>
              <a:gd name="connsiteX5" fmla="*/ 111411 w 262486"/>
              <a:gd name="connsiteY5" fmla="*/ 262393 h 397565"/>
              <a:gd name="connsiteX6" fmla="*/ 87557 w 262486"/>
              <a:gd name="connsiteY6" fmla="*/ 246491 h 397565"/>
              <a:gd name="connsiteX7" fmla="*/ 63703 w 262486"/>
              <a:gd name="connsiteY7" fmla="*/ 159026 h 397565"/>
              <a:gd name="connsiteX8" fmla="*/ 55752 w 262486"/>
              <a:gd name="connsiteY8" fmla="*/ 47708 h 397565"/>
              <a:gd name="connsiteX9" fmla="*/ 39850 w 262486"/>
              <a:gd name="connsiteY9" fmla="*/ 79513 h 397565"/>
              <a:gd name="connsiteX10" fmla="*/ 31898 w 262486"/>
              <a:gd name="connsiteY10" fmla="*/ 103367 h 397565"/>
              <a:gd name="connsiteX11" fmla="*/ 8044 w 262486"/>
              <a:gd name="connsiteY11" fmla="*/ 159026 h 397565"/>
              <a:gd name="connsiteX12" fmla="*/ 93 w 262486"/>
              <a:gd name="connsiteY12" fmla="*/ 135172 h 397565"/>
              <a:gd name="connsiteX13" fmla="*/ 31898 w 262486"/>
              <a:gd name="connsiteY13" fmla="*/ 55659 h 397565"/>
              <a:gd name="connsiteX14" fmla="*/ 47801 w 262486"/>
              <a:gd name="connsiteY14" fmla="*/ 7951 h 397565"/>
              <a:gd name="connsiteX15" fmla="*/ 71655 w 262486"/>
              <a:gd name="connsiteY15" fmla="*/ 0 h 397565"/>
              <a:gd name="connsiteX16" fmla="*/ 103460 w 262486"/>
              <a:gd name="connsiteY16" fmla="*/ 23854 h 397565"/>
              <a:gd name="connsiteX17" fmla="*/ 127314 w 262486"/>
              <a:gd name="connsiteY17" fmla="*/ 39757 h 397565"/>
              <a:gd name="connsiteX18" fmla="*/ 159119 w 262486"/>
              <a:gd name="connsiteY18" fmla="*/ 95416 h 397565"/>
              <a:gd name="connsiteX19" fmla="*/ 190924 w 262486"/>
              <a:gd name="connsiteY19" fmla="*/ 143124 h 397565"/>
              <a:gd name="connsiteX20" fmla="*/ 135265 w 262486"/>
              <a:gd name="connsiteY20" fmla="*/ 127221 h 397565"/>
              <a:gd name="connsiteX21" fmla="*/ 87557 w 262486"/>
              <a:gd name="connsiteY21" fmla="*/ 55659 h 397565"/>
              <a:gd name="connsiteX22" fmla="*/ 71655 w 262486"/>
              <a:gd name="connsiteY22" fmla="*/ 31805 h 397565"/>
              <a:gd name="connsiteX23" fmla="*/ 47801 w 262486"/>
              <a:gd name="connsiteY23" fmla="*/ 31805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486" h="397565">
                <a:moveTo>
                  <a:pt x="262486" y="397565"/>
                </a:moveTo>
                <a:cubicBezTo>
                  <a:pt x="249234" y="392264"/>
                  <a:pt x="236094" y="386675"/>
                  <a:pt x="222730" y="381663"/>
                </a:cubicBezTo>
                <a:cubicBezTo>
                  <a:pt x="214882" y="378720"/>
                  <a:pt x="204803" y="379638"/>
                  <a:pt x="198876" y="373711"/>
                </a:cubicBezTo>
                <a:cubicBezTo>
                  <a:pt x="149750" y="324585"/>
                  <a:pt x="215060" y="352601"/>
                  <a:pt x="159119" y="333955"/>
                </a:cubicBezTo>
                <a:cubicBezTo>
                  <a:pt x="141532" y="316368"/>
                  <a:pt x="130434" y="308389"/>
                  <a:pt x="119363" y="286247"/>
                </a:cubicBezTo>
                <a:cubicBezTo>
                  <a:pt x="115615" y="278750"/>
                  <a:pt x="116647" y="268938"/>
                  <a:pt x="111411" y="262393"/>
                </a:cubicBezTo>
                <a:cubicBezTo>
                  <a:pt x="105441" y="254931"/>
                  <a:pt x="95508" y="251792"/>
                  <a:pt x="87557" y="246491"/>
                </a:cubicBezTo>
                <a:cubicBezTo>
                  <a:pt x="69622" y="174749"/>
                  <a:pt x="78567" y="203614"/>
                  <a:pt x="63703" y="159026"/>
                </a:cubicBezTo>
                <a:cubicBezTo>
                  <a:pt x="61053" y="121920"/>
                  <a:pt x="66441" y="83340"/>
                  <a:pt x="55752" y="47708"/>
                </a:cubicBezTo>
                <a:cubicBezTo>
                  <a:pt x="52346" y="36355"/>
                  <a:pt x="44519" y="68618"/>
                  <a:pt x="39850" y="79513"/>
                </a:cubicBezTo>
                <a:cubicBezTo>
                  <a:pt x="36548" y="87217"/>
                  <a:pt x="35200" y="95663"/>
                  <a:pt x="31898" y="103367"/>
                </a:cubicBezTo>
                <a:cubicBezTo>
                  <a:pt x="2421" y="172145"/>
                  <a:pt x="26693" y="103084"/>
                  <a:pt x="8044" y="159026"/>
                </a:cubicBezTo>
                <a:cubicBezTo>
                  <a:pt x="5394" y="151075"/>
                  <a:pt x="-833" y="143502"/>
                  <a:pt x="93" y="135172"/>
                </a:cubicBezTo>
                <a:cubicBezTo>
                  <a:pt x="4150" y="98666"/>
                  <a:pt x="19527" y="86586"/>
                  <a:pt x="31898" y="55659"/>
                </a:cubicBezTo>
                <a:cubicBezTo>
                  <a:pt x="38123" y="40095"/>
                  <a:pt x="31898" y="13252"/>
                  <a:pt x="47801" y="7951"/>
                </a:cubicBezTo>
                <a:lnTo>
                  <a:pt x="71655" y="0"/>
                </a:lnTo>
                <a:cubicBezTo>
                  <a:pt x="82257" y="7951"/>
                  <a:pt x="92676" y="16151"/>
                  <a:pt x="103460" y="23854"/>
                </a:cubicBezTo>
                <a:cubicBezTo>
                  <a:pt x="111236" y="29409"/>
                  <a:pt x="120557" y="33000"/>
                  <a:pt x="127314" y="39757"/>
                </a:cubicBezTo>
                <a:cubicBezTo>
                  <a:pt x="141069" y="53512"/>
                  <a:pt x="149763" y="79822"/>
                  <a:pt x="159119" y="95416"/>
                </a:cubicBezTo>
                <a:cubicBezTo>
                  <a:pt x="168952" y="111805"/>
                  <a:pt x="209056" y="149168"/>
                  <a:pt x="190924" y="143124"/>
                </a:cubicBezTo>
                <a:cubicBezTo>
                  <a:pt x="156703" y="131716"/>
                  <a:pt x="175201" y="137205"/>
                  <a:pt x="135265" y="127221"/>
                </a:cubicBezTo>
                <a:lnTo>
                  <a:pt x="87557" y="55659"/>
                </a:lnTo>
                <a:cubicBezTo>
                  <a:pt x="82256" y="47708"/>
                  <a:pt x="81211" y="31805"/>
                  <a:pt x="71655" y="31805"/>
                </a:cubicBezTo>
                <a:lnTo>
                  <a:pt x="47801" y="3180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21196281">
            <a:off x="3030125" y="4438041"/>
            <a:ext cx="5577286" cy="1015663"/>
          </a:xfrm>
          <a:prstGeom prst="rect">
            <a:avLst/>
          </a:prstGeom>
          <a:noFill/>
        </p:spPr>
        <p:txBody>
          <a:bodyPr wrap="square" rtlCol="0">
            <a:spAutoFit/>
          </a:bodyPr>
          <a:lstStyle/>
          <a:p>
            <a:r>
              <a:rPr lang="en-US" sz="2000" dirty="0" smtClean="0">
                <a:solidFill>
                  <a:srgbClr val="FF0000"/>
                </a:solidFill>
                <a:latin typeface="Segoe Print" pitchFamily="2" charset="0"/>
              </a:rPr>
              <a:t>In particular, before expending time, effort, and money on a randomized control trial (RCT)</a:t>
            </a:r>
          </a:p>
        </p:txBody>
      </p:sp>
      <p:sp>
        <p:nvSpPr>
          <p:cNvPr id="6" name="TextBox 5"/>
          <p:cNvSpPr txBox="1"/>
          <p:nvPr/>
        </p:nvSpPr>
        <p:spPr>
          <a:xfrm>
            <a:off x="134112" y="1923502"/>
            <a:ext cx="7446264" cy="923330"/>
          </a:xfrm>
          <a:prstGeom prst="rect">
            <a:avLst/>
          </a:prstGeom>
          <a:noFill/>
        </p:spPr>
        <p:txBody>
          <a:bodyPr wrap="square" rtlCol="0">
            <a:spAutoFit/>
          </a:bodyPr>
          <a:lstStyle/>
          <a:p>
            <a:r>
              <a:rPr lang="en-US" sz="5400" dirty="0" smtClean="0">
                <a:solidFill>
                  <a:schemeClr val="bg1"/>
                </a:solidFill>
                <a:latin typeface="Segoe UI Semibold" pitchFamily="34" charset="0"/>
              </a:rPr>
              <a:t>Overarching</a:t>
            </a:r>
            <a:r>
              <a:rPr lang="en-US" sz="5400" dirty="0" smtClean="0">
                <a:solidFill>
                  <a:schemeClr val="bg1"/>
                </a:solidFill>
                <a:latin typeface="Segoe UI Light" pitchFamily="34" charset="0"/>
              </a:rPr>
              <a:t> Question</a:t>
            </a:r>
          </a:p>
        </p:txBody>
      </p:sp>
    </p:spTree>
    <p:extLst>
      <p:ext uri="{BB962C8B-B14F-4D97-AF65-F5344CB8AC3E}">
        <p14:creationId xmlns:p14="http://schemas.microsoft.com/office/powerpoint/2010/main" val="371540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18" name="Group 17"/>
          <p:cNvGrpSpPr/>
          <p:nvPr/>
        </p:nvGrpSpPr>
        <p:grpSpPr>
          <a:xfrm>
            <a:off x="334033" y="2627380"/>
            <a:ext cx="15375202" cy="1539505"/>
            <a:chOff x="334033" y="2627380"/>
            <a:chExt cx="15375202" cy="1539505"/>
          </a:xfrm>
        </p:grpSpPr>
        <p:sp>
          <p:nvSpPr>
            <p:cNvPr id="4" name="TextBox 3"/>
            <p:cNvSpPr txBox="1"/>
            <p:nvPr/>
          </p:nvSpPr>
          <p:spPr>
            <a:xfrm>
              <a:off x="334033" y="3216937"/>
              <a:ext cx="1290215" cy="369332"/>
            </a:xfrm>
            <a:prstGeom prst="rect">
              <a:avLst/>
            </a:prstGeom>
            <a:noFill/>
          </p:spPr>
          <p:txBody>
            <a:bodyPr wrap="square" rtlCol="0">
              <a:spAutoFit/>
            </a:bodyPr>
            <a:lstStyle/>
            <a:p>
              <a:r>
                <a:rPr lang="en-US" dirty="0" smtClean="0">
                  <a:solidFill>
                    <a:srgbClr val="F79646"/>
                  </a:solidFill>
                  <a:latin typeface="Segoe UI Light" pitchFamily="34" charset="0"/>
                </a:rPr>
                <a:t>Ideation</a:t>
              </a:r>
            </a:p>
          </p:txBody>
        </p:sp>
        <p:sp>
          <p:nvSpPr>
            <p:cNvPr id="5" name="TextBox 4"/>
            <p:cNvSpPr txBox="1"/>
            <p:nvPr/>
          </p:nvSpPr>
          <p:spPr>
            <a:xfrm>
              <a:off x="1712019"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Data</a:t>
              </a:r>
              <a:br>
                <a:rPr lang="en-US" dirty="0" smtClean="0">
                  <a:solidFill>
                    <a:srgbClr val="F79646"/>
                  </a:solidFill>
                  <a:latin typeface="Segoe UI Light" pitchFamily="34" charset="0"/>
                </a:rPr>
              </a:br>
              <a:r>
                <a:rPr lang="en-US" dirty="0" smtClean="0">
                  <a:solidFill>
                    <a:srgbClr val="F79646"/>
                  </a:solidFill>
                  <a:latin typeface="Segoe UI Light" pitchFamily="34" charset="0"/>
                </a:rPr>
                <a:t>Gathering</a:t>
              </a:r>
            </a:p>
          </p:txBody>
        </p:sp>
        <p:sp>
          <p:nvSpPr>
            <p:cNvPr id="6" name="TextBox 5"/>
            <p:cNvSpPr txBox="1"/>
            <p:nvPr/>
          </p:nvSpPr>
          <p:spPr>
            <a:xfrm>
              <a:off x="3046722"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Ideation / Sketch</a:t>
              </a:r>
            </a:p>
          </p:txBody>
        </p:sp>
        <p:sp>
          <p:nvSpPr>
            <p:cNvPr id="7" name="TextBox 6"/>
            <p:cNvSpPr txBox="1"/>
            <p:nvPr/>
          </p:nvSpPr>
          <p:spPr>
            <a:xfrm>
              <a:off x="4451413" y="3106613"/>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Pilot Studies</a:t>
              </a:r>
            </a:p>
          </p:txBody>
        </p:sp>
        <p:sp>
          <p:nvSpPr>
            <p:cNvPr id="8" name="TextBox 7"/>
            <p:cNvSpPr txBox="1"/>
            <p:nvPr/>
          </p:nvSpPr>
          <p:spPr>
            <a:xfrm>
              <a:off x="5760373" y="3216537"/>
              <a:ext cx="1290215" cy="369332"/>
            </a:xfrm>
            <a:prstGeom prst="rect">
              <a:avLst/>
            </a:prstGeom>
            <a:noFill/>
          </p:spPr>
          <p:txBody>
            <a:bodyPr wrap="square" rtlCol="0">
              <a:spAutoFit/>
            </a:bodyPr>
            <a:lstStyle/>
            <a:p>
              <a:pPr algn="ctr"/>
              <a:r>
                <a:rPr lang="en-US" dirty="0" smtClean="0">
                  <a:solidFill>
                    <a:srgbClr val="CC0797"/>
                  </a:solidFill>
                  <a:latin typeface="Segoe UI Light" pitchFamily="34" charset="0"/>
                </a:rPr>
                <a:t>Refinement</a:t>
              </a:r>
            </a:p>
          </p:txBody>
        </p:sp>
        <p:cxnSp>
          <p:nvCxnSpPr>
            <p:cNvPr id="15" name="Straight Arrow Connector 14"/>
            <p:cNvCxnSpPr/>
            <p:nvPr/>
          </p:nvCxnSpPr>
          <p:spPr>
            <a:xfrm flipV="1">
              <a:off x="1320667"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307300" y="2718545"/>
              <a:ext cx="1444752" cy="1444752"/>
            </a:xfrm>
            <a:prstGeom prst="arc">
              <a:avLst>
                <a:gd name="adj1" fmla="val 12194422"/>
                <a:gd name="adj2" fmla="val 20088636"/>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304555" y="2715800"/>
              <a:ext cx="1444752" cy="1444752"/>
            </a:xfrm>
            <a:prstGeom prst="arc">
              <a:avLst>
                <a:gd name="adj1" fmla="val 12129058"/>
                <a:gd name="adj2" fmla="val 20105433"/>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4223728"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5021997" y="2697448"/>
              <a:ext cx="1444752" cy="1444752"/>
            </a:xfrm>
            <a:prstGeom prst="arc">
              <a:avLst>
                <a:gd name="adj1" fmla="val 12194422"/>
                <a:gd name="adj2" fmla="val 20671428"/>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5019252" y="2694703"/>
              <a:ext cx="1444752" cy="1444752"/>
            </a:xfrm>
            <a:prstGeom prst="arc">
              <a:avLst>
                <a:gd name="adj1" fmla="val 11576244"/>
                <a:gd name="adj2" fmla="val 20105433"/>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7062553" y="3401202"/>
              <a:ext cx="457200" cy="1"/>
            </a:xfrm>
            <a:prstGeom prst="straightConnector1">
              <a:avLst/>
            </a:prstGeom>
            <a:ln>
              <a:solidFill>
                <a:srgbClr val="CC0797"/>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1250" y="3080005"/>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Formative</a:t>
              </a:r>
            </a:p>
            <a:p>
              <a:pPr algn="ctr"/>
              <a:r>
                <a:rPr lang="en-US" dirty="0" smtClean="0">
                  <a:solidFill>
                    <a:srgbClr val="CC0797"/>
                  </a:solidFill>
                  <a:latin typeface="Segoe UI Light" pitchFamily="34" charset="0"/>
                </a:rPr>
                <a:t>Evaluation</a:t>
              </a:r>
            </a:p>
          </p:txBody>
        </p:sp>
        <p:sp>
          <p:nvSpPr>
            <p:cNvPr id="34" name="TextBox 33"/>
            <p:cNvSpPr txBox="1"/>
            <p:nvPr/>
          </p:nvSpPr>
          <p:spPr>
            <a:xfrm>
              <a:off x="9231770"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36" name="Straight Arrow Connector 35"/>
            <p:cNvCxnSpPr/>
            <p:nvPr/>
          </p:nvCxnSpPr>
          <p:spPr>
            <a:xfrm flipV="1">
              <a:off x="10528418"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855740" y="3093911"/>
              <a:ext cx="1669690"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Small Field Deployment(s)</a:t>
              </a:r>
            </a:p>
          </p:txBody>
        </p:sp>
        <p:sp>
          <p:nvSpPr>
            <p:cNvPr id="38" name="Arc 37"/>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12380922"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41" name="Straight Arrow Connector 40"/>
            <p:cNvCxnSpPr/>
            <p:nvPr/>
          </p:nvCxnSpPr>
          <p:spPr>
            <a:xfrm flipV="1">
              <a:off x="13677570"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3963650" y="2933396"/>
              <a:ext cx="1745585" cy="923330"/>
            </a:xfrm>
            <a:prstGeom prst="rect">
              <a:avLst/>
            </a:prstGeom>
            <a:noFill/>
          </p:spPr>
          <p:txBody>
            <a:bodyPr wrap="square" rtlCol="0">
              <a:spAutoFit/>
            </a:bodyPr>
            <a:lstStyle/>
            <a:p>
              <a:pPr algn="ctr"/>
              <a:r>
                <a:rPr lang="en-US" dirty="0" smtClean="0">
                  <a:solidFill>
                    <a:srgbClr val="0090FF"/>
                  </a:solidFill>
                  <a:latin typeface="Segoe UI Light" pitchFamily="34" charset="0"/>
                </a:rPr>
                <a:t>Large Randomized Control Trial(s)</a:t>
              </a:r>
            </a:p>
          </p:txBody>
        </p:sp>
      </p:grpSp>
      <p:sp>
        <p:nvSpPr>
          <p:cNvPr id="10" name="TextBox 9"/>
          <p:cNvSpPr txBox="1"/>
          <p:nvPr/>
        </p:nvSpPr>
        <p:spPr>
          <a:xfrm>
            <a:off x="253867" y="152400"/>
            <a:ext cx="11176133" cy="830997"/>
          </a:xfrm>
          <a:prstGeom prst="rect">
            <a:avLst/>
          </a:prstGeom>
          <a:noFill/>
        </p:spPr>
        <p:txBody>
          <a:bodyPr wrap="square" rtlCol="0">
            <a:spAutoFit/>
          </a:bodyPr>
          <a:lstStyle/>
          <a:p>
            <a:r>
              <a:rPr lang="en-US" sz="4800" dirty="0" smtClean="0">
                <a:solidFill>
                  <a:schemeClr val="bg1"/>
                </a:solidFill>
                <a:latin typeface="Segoe UI Light" pitchFamily="34" charset="0"/>
              </a:rPr>
              <a:t>An</a:t>
            </a:r>
            <a:r>
              <a:rPr lang="en-US" sz="4800" dirty="0" smtClean="0">
                <a:solidFill>
                  <a:schemeClr val="bg1"/>
                </a:solidFill>
                <a:latin typeface="Segoe UI Semibold" pitchFamily="34" charset="0"/>
              </a:rPr>
              <a:t> Eco-Feedback</a:t>
            </a:r>
            <a:r>
              <a:rPr lang="en-US" sz="4800" dirty="0" smtClean="0">
                <a:solidFill>
                  <a:schemeClr val="bg1"/>
                </a:solidFill>
                <a:latin typeface="Segoe UI Light" pitchFamily="34" charset="0"/>
              </a:rPr>
              <a:t> Iterative Design Process</a:t>
            </a:r>
          </a:p>
        </p:txBody>
      </p:sp>
      <p:grpSp>
        <p:nvGrpSpPr>
          <p:cNvPr id="84" name="Group 83"/>
          <p:cNvGrpSpPr/>
          <p:nvPr/>
        </p:nvGrpSpPr>
        <p:grpSpPr>
          <a:xfrm>
            <a:off x="15528759" y="2671314"/>
            <a:ext cx="6172200" cy="1447497"/>
            <a:chOff x="3048000" y="4627103"/>
            <a:chExt cx="6172200" cy="1447497"/>
          </a:xfrm>
        </p:grpSpPr>
        <p:sp>
          <p:nvSpPr>
            <p:cNvPr id="85" name="TextBox 84"/>
            <p:cNvSpPr txBox="1"/>
            <p:nvPr/>
          </p:nvSpPr>
          <p:spPr>
            <a:xfrm>
              <a:off x="3500812" y="4991100"/>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A/B Design Ideas</a:t>
              </a:r>
            </a:p>
          </p:txBody>
        </p:sp>
        <p:sp>
          <p:nvSpPr>
            <p:cNvPr id="86" name="TextBox 85"/>
            <p:cNvSpPr txBox="1"/>
            <p:nvPr/>
          </p:nvSpPr>
          <p:spPr>
            <a:xfrm>
              <a:off x="4925834" y="5039013"/>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Pilot Studies</a:t>
              </a:r>
            </a:p>
          </p:txBody>
        </p:sp>
        <p:sp>
          <p:nvSpPr>
            <p:cNvPr id="87" name="TextBox 86"/>
            <p:cNvSpPr txBox="1"/>
            <p:nvPr/>
          </p:nvSpPr>
          <p:spPr>
            <a:xfrm>
              <a:off x="6234794" y="5148937"/>
              <a:ext cx="1290215" cy="369332"/>
            </a:xfrm>
            <a:prstGeom prst="rect">
              <a:avLst/>
            </a:prstGeom>
            <a:noFill/>
          </p:spPr>
          <p:txBody>
            <a:bodyPr wrap="square" rtlCol="0">
              <a:spAutoFit/>
            </a:bodyPr>
            <a:lstStyle/>
            <a:p>
              <a:pPr algn="ctr"/>
              <a:r>
                <a:rPr lang="en-US" dirty="0" smtClean="0">
                  <a:solidFill>
                    <a:srgbClr val="97CB16"/>
                  </a:solidFill>
                  <a:latin typeface="Segoe UI Light" pitchFamily="34" charset="0"/>
                </a:rPr>
                <a:t>Refinement</a:t>
              </a:r>
            </a:p>
          </p:txBody>
        </p:sp>
        <p:cxnSp>
          <p:nvCxnSpPr>
            <p:cNvPr id="88" name="Straight Arrow Connector 87"/>
            <p:cNvCxnSpPr/>
            <p:nvPr/>
          </p:nvCxnSpPr>
          <p:spPr>
            <a:xfrm flipV="1">
              <a:off x="4648200" y="53494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89" name="Arc 88"/>
            <p:cNvSpPr/>
            <p:nvPr/>
          </p:nvSpPr>
          <p:spPr>
            <a:xfrm>
              <a:off x="5496418" y="4629848"/>
              <a:ext cx="1444752" cy="1444752"/>
            </a:xfrm>
            <a:prstGeom prst="arc">
              <a:avLst>
                <a:gd name="adj1" fmla="val 12194422"/>
                <a:gd name="adj2" fmla="val 20671428"/>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7CB16"/>
                </a:solidFill>
              </a:endParaRPr>
            </a:p>
          </p:txBody>
        </p:sp>
        <p:sp>
          <p:nvSpPr>
            <p:cNvPr id="90" name="Arc 89"/>
            <p:cNvSpPr/>
            <p:nvPr/>
          </p:nvSpPr>
          <p:spPr>
            <a:xfrm flipH="1" flipV="1">
              <a:off x="5493673" y="4627103"/>
              <a:ext cx="1444752" cy="1444752"/>
            </a:xfrm>
            <a:prstGeom prst="arc">
              <a:avLst>
                <a:gd name="adj1" fmla="val 11576244"/>
                <a:gd name="adj2" fmla="val 20105433"/>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7CB16"/>
                </a:solidFill>
              </a:endParaRPr>
            </a:p>
          </p:txBody>
        </p:sp>
        <p:cxnSp>
          <p:nvCxnSpPr>
            <p:cNvPr id="91" name="Straight Arrow Connector 90"/>
            <p:cNvCxnSpPr/>
            <p:nvPr/>
          </p:nvCxnSpPr>
          <p:spPr>
            <a:xfrm flipV="1">
              <a:off x="7536974" y="5333602"/>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929985" y="4992469"/>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A/B Testing</a:t>
              </a:r>
            </a:p>
            <a:p>
              <a:pPr algn="ctr"/>
              <a:r>
                <a:rPr lang="en-US" dirty="0" smtClean="0">
                  <a:solidFill>
                    <a:srgbClr val="97CB16"/>
                  </a:solidFill>
                  <a:latin typeface="Segoe UI Light" pitchFamily="34" charset="0"/>
                </a:rPr>
                <a:t>RCTs</a:t>
              </a:r>
            </a:p>
          </p:txBody>
        </p:sp>
        <p:cxnSp>
          <p:nvCxnSpPr>
            <p:cNvPr id="93" name="Straight Arrow Connector 92"/>
            <p:cNvCxnSpPr/>
            <p:nvPr/>
          </p:nvCxnSpPr>
          <p:spPr>
            <a:xfrm flipV="1">
              <a:off x="3048000" y="53621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2935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72222E-6 -2.96296E-6 L -0.80573 -2.96296E-6 " pathEditMode="relative" rAng="0" ptsTypes="AA">
                                      <p:cBhvr>
                                        <p:cTn id="6" dur="2000" fill="hold"/>
                                        <p:tgtEl>
                                          <p:spTgt spid="18"/>
                                        </p:tgtEl>
                                        <p:attrNameLst>
                                          <p:attrName>ppt_x</p:attrName>
                                          <p:attrName>ppt_y</p:attrName>
                                        </p:attrNameLst>
                                      </p:cBhvr>
                                      <p:rCtr x="-40295" y="0"/>
                                    </p:animMotion>
                                  </p:childTnLst>
                                </p:cTn>
                              </p:par>
                              <p:par>
                                <p:cTn id="7" presetID="35" presetClass="path" presetSubtype="0" accel="50000" decel="50000" fill="hold" grpId="0" nodeType="withEffect">
                                  <p:stCondLst>
                                    <p:cond delay="0"/>
                                  </p:stCondLst>
                                  <p:childTnLst>
                                    <p:animMotion origin="layout" path="M 4.72222E-6 -2.96296E-6 L -0.80573 -2.96296E-6 " pathEditMode="relative" rAng="0" ptsTypes="AA">
                                      <p:cBhvr>
                                        <p:cTn id="8" dur="2000" fill="hold"/>
                                        <p:tgtEl>
                                          <p:spTgt spid="10"/>
                                        </p:tgtEl>
                                        <p:attrNameLst>
                                          <p:attrName>ppt_x</p:attrName>
                                          <p:attrName>ppt_y</p:attrName>
                                        </p:attrNameLst>
                                      </p:cBhvr>
                                      <p:rCtr x="-40295" y="0"/>
                                    </p:animMotion>
                                  </p:childTnLst>
                                </p:cTn>
                              </p:par>
                              <p:par>
                                <p:cTn id="9" presetID="35" presetClass="path" presetSubtype="0" accel="50000" decel="50000" fill="hold" nodeType="withEffect">
                                  <p:stCondLst>
                                    <p:cond delay="0"/>
                                  </p:stCondLst>
                                  <p:childTnLst>
                                    <p:animMotion origin="layout" path="M 4.72222E-6 -2.96296E-6 L -0.80573 -2.96296E-6 " pathEditMode="relative" rAng="0" ptsTypes="AA">
                                      <p:cBhvr>
                                        <p:cTn id="10" dur="2000" fill="hold"/>
                                        <p:tgtEl>
                                          <p:spTgt spid="84"/>
                                        </p:tgtEl>
                                        <p:attrNameLst>
                                          <p:attrName>ppt_x</p:attrName>
                                          <p:attrName>ppt_y</p:attrName>
                                        </p:attrNameLst>
                                      </p:cBhvr>
                                      <p:rCtr x="-402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on\Desktop\BECC So Far\IMG_227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1000" contrast="1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6324600"/>
            <a:ext cx="9144000" cy="334910"/>
            <a:chOff x="0" y="5943600"/>
            <a:chExt cx="9144000" cy="334910"/>
          </a:xfrm>
        </p:grpSpPr>
        <p:sp>
          <p:nvSpPr>
            <p:cNvPr id="6" name="Rectangle 5"/>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974376"/>
              <a:ext cx="9144000" cy="276999"/>
            </a:xfrm>
            <a:prstGeom prst="rect">
              <a:avLst/>
            </a:prstGeom>
            <a:noFill/>
          </p:spPr>
          <p:txBody>
            <a:bodyPr wrap="square" rtlCol="0">
              <a:spAutoFit/>
            </a:bodyPr>
            <a:lstStyle/>
            <a:p>
              <a:r>
                <a:rPr lang="en-US" sz="1200" dirty="0" err="1" smtClean="0">
                  <a:solidFill>
                    <a:schemeClr val="bg1">
                      <a:lumMod val="65000"/>
                    </a:schemeClr>
                  </a:solidFill>
                  <a:latin typeface="Segoe UI Light" pitchFamily="34" charset="0"/>
                </a:rPr>
                <a:t>Gunel</a:t>
              </a:r>
              <a:r>
                <a:rPr lang="en-US" sz="1200" dirty="0" smtClean="0">
                  <a:solidFill>
                    <a:schemeClr val="bg1">
                      <a:lumMod val="65000"/>
                    </a:schemeClr>
                  </a:solidFill>
                  <a:latin typeface="Segoe UI Light" pitchFamily="34" charset="0"/>
                </a:rPr>
                <a:t>, A. </a:t>
              </a:r>
              <a:r>
                <a:rPr lang="en-US" sz="1200" dirty="0" smtClean="0">
                  <a:solidFill>
                    <a:schemeClr val="bg1">
                      <a:lumMod val="65000"/>
                    </a:schemeClr>
                  </a:solidFill>
                  <a:latin typeface="Segoe UI Semibold" pitchFamily="34" charset="0"/>
                </a:rPr>
                <a:t>The Halo Effect: Using Behavior to Upgrade Technology,</a:t>
              </a:r>
              <a:r>
                <a:rPr lang="en-US" sz="1200" i="1" dirty="0" smtClean="0">
                  <a:solidFill>
                    <a:schemeClr val="bg1">
                      <a:lumMod val="65000"/>
                    </a:schemeClr>
                  </a:solidFill>
                  <a:latin typeface="Segoe UI Light" pitchFamily="34" charset="0"/>
                </a:rPr>
                <a:t>BECC2012</a:t>
              </a:r>
              <a:endParaRPr lang="en-US" sz="1200" dirty="0">
                <a:solidFill>
                  <a:schemeClr val="bg1">
                    <a:lumMod val="65000"/>
                  </a:schemeClr>
                </a:solidFill>
                <a:latin typeface="Segoe UI Light" pitchFamily="34" charset="0"/>
              </a:endParaRPr>
            </a:p>
          </p:txBody>
        </p:sp>
      </p:grpSp>
    </p:spTree>
    <p:extLst>
      <p:ext uri="{BB962C8B-B14F-4D97-AF65-F5344CB8AC3E}">
        <p14:creationId xmlns:p14="http://schemas.microsoft.com/office/powerpoint/2010/main" val="3372099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18" name="Group 17"/>
          <p:cNvGrpSpPr/>
          <p:nvPr/>
        </p:nvGrpSpPr>
        <p:grpSpPr>
          <a:xfrm>
            <a:off x="-7029450" y="2627380"/>
            <a:ext cx="15375202" cy="1539505"/>
            <a:chOff x="334033" y="2627380"/>
            <a:chExt cx="15375202" cy="1539505"/>
          </a:xfrm>
        </p:grpSpPr>
        <p:sp>
          <p:nvSpPr>
            <p:cNvPr id="4" name="TextBox 3"/>
            <p:cNvSpPr txBox="1"/>
            <p:nvPr/>
          </p:nvSpPr>
          <p:spPr>
            <a:xfrm>
              <a:off x="334033" y="3216937"/>
              <a:ext cx="1290215" cy="369332"/>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Ideation</a:t>
              </a:r>
            </a:p>
          </p:txBody>
        </p:sp>
        <p:sp>
          <p:nvSpPr>
            <p:cNvPr id="5" name="TextBox 4"/>
            <p:cNvSpPr txBox="1"/>
            <p:nvPr/>
          </p:nvSpPr>
          <p:spPr>
            <a:xfrm>
              <a:off x="1712019" y="310187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Data</a:t>
              </a:r>
              <a:br>
                <a:rPr lang="en-US" dirty="0" smtClean="0">
                  <a:solidFill>
                    <a:schemeClr val="bg1">
                      <a:lumMod val="85000"/>
                    </a:schemeClr>
                  </a:solidFill>
                  <a:latin typeface="Segoe UI Light" pitchFamily="34" charset="0"/>
                </a:rPr>
              </a:br>
              <a:r>
                <a:rPr lang="en-US" dirty="0" smtClean="0">
                  <a:solidFill>
                    <a:schemeClr val="bg1">
                      <a:lumMod val="85000"/>
                    </a:schemeClr>
                  </a:solidFill>
                  <a:latin typeface="Segoe UI Light" pitchFamily="34" charset="0"/>
                </a:rPr>
                <a:t>Gathering</a:t>
              </a:r>
            </a:p>
          </p:txBody>
        </p:sp>
        <p:sp>
          <p:nvSpPr>
            <p:cNvPr id="6" name="TextBox 5"/>
            <p:cNvSpPr txBox="1"/>
            <p:nvPr/>
          </p:nvSpPr>
          <p:spPr>
            <a:xfrm>
              <a:off x="3046722" y="310187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Ideation / Sketch</a:t>
              </a:r>
            </a:p>
          </p:txBody>
        </p:sp>
        <p:sp>
          <p:nvSpPr>
            <p:cNvPr id="7" name="TextBox 6"/>
            <p:cNvSpPr txBox="1"/>
            <p:nvPr/>
          </p:nvSpPr>
          <p:spPr>
            <a:xfrm>
              <a:off x="4451413" y="3106613"/>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Pilot Studies</a:t>
              </a:r>
            </a:p>
          </p:txBody>
        </p:sp>
        <p:sp>
          <p:nvSpPr>
            <p:cNvPr id="8" name="TextBox 7"/>
            <p:cNvSpPr txBox="1"/>
            <p:nvPr/>
          </p:nvSpPr>
          <p:spPr>
            <a:xfrm>
              <a:off x="5760373" y="3216537"/>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Refinement</a:t>
              </a:r>
            </a:p>
          </p:txBody>
        </p:sp>
        <p:cxnSp>
          <p:nvCxnSpPr>
            <p:cNvPr id="15" name="Straight Arrow Connector 14"/>
            <p:cNvCxnSpPr/>
            <p:nvPr/>
          </p:nvCxnSpPr>
          <p:spPr>
            <a:xfrm flipV="1">
              <a:off x="1320667" y="3417078"/>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307300" y="2718545"/>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304555" y="2715800"/>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4223728" y="3417078"/>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5021997" y="2697448"/>
              <a:ext cx="1444752" cy="1444752"/>
            </a:xfrm>
            <a:prstGeom prst="arc">
              <a:avLst>
                <a:gd name="adj1" fmla="val 12194422"/>
                <a:gd name="adj2" fmla="val 20671428"/>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5019252" y="2694703"/>
              <a:ext cx="1444752" cy="1444752"/>
            </a:xfrm>
            <a:prstGeom prst="arc">
              <a:avLst>
                <a:gd name="adj1" fmla="val 11576244"/>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7062553" y="3401202"/>
              <a:ext cx="457200" cy="1"/>
            </a:xfrm>
            <a:prstGeom prst="straightConnector1">
              <a:avLst/>
            </a:prstGeom>
            <a:ln>
              <a:solidFill>
                <a:srgbClr val="CC0797"/>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1250" y="3080005"/>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Formative</a:t>
              </a:r>
            </a:p>
            <a:p>
              <a:pPr algn="ctr"/>
              <a:r>
                <a:rPr lang="en-US" dirty="0" smtClean="0">
                  <a:solidFill>
                    <a:srgbClr val="CC0797"/>
                  </a:solidFill>
                  <a:latin typeface="Segoe UI Light" pitchFamily="34" charset="0"/>
                </a:rPr>
                <a:t>Evaluation</a:t>
              </a:r>
            </a:p>
          </p:txBody>
        </p:sp>
        <p:sp>
          <p:nvSpPr>
            <p:cNvPr id="34" name="TextBox 33"/>
            <p:cNvSpPr txBox="1"/>
            <p:nvPr/>
          </p:nvSpPr>
          <p:spPr>
            <a:xfrm>
              <a:off x="9231770"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36" name="Straight Arrow Connector 35"/>
            <p:cNvCxnSpPr/>
            <p:nvPr/>
          </p:nvCxnSpPr>
          <p:spPr>
            <a:xfrm flipV="1">
              <a:off x="10528418"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855740" y="3093911"/>
              <a:ext cx="1669690"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Small Field Deployment(s)</a:t>
              </a:r>
            </a:p>
          </p:txBody>
        </p:sp>
        <p:sp>
          <p:nvSpPr>
            <p:cNvPr id="38" name="Arc 37"/>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12380922"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41" name="Straight Arrow Connector 40"/>
            <p:cNvCxnSpPr/>
            <p:nvPr/>
          </p:nvCxnSpPr>
          <p:spPr>
            <a:xfrm flipV="1">
              <a:off x="13677570"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3963650" y="2933396"/>
              <a:ext cx="1745585" cy="923330"/>
            </a:xfrm>
            <a:prstGeom prst="rect">
              <a:avLst/>
            </a:prstGeom>
            <a:noFill/>
          </p:spPr>
          <p:txBody>
            <a:bodyPr wrap="square" rtlCol="0">
              <a:spAutoFit/>
            </a:bodyPr>
            <a:lstStyle/>
            <a:p>
              <a:pPr algn="ctr"/>
              <a:r>
                <a:rPr lang="en-US" dirty="0" smtClean="0">
                  <a:solidFill>
                    <a:srgbClr val="0090FF"/>
                  </a:solidFill>
                  <a:latin typeface="Segoe UI Light" pitchFamily="34" charset="0"/>
                </a:rPr>
                <a:t>Large Randomized Control Trial(s)</a:t>
              </a:r>
            </a:p>
          </p:txBody>
        </p:sp>
      </p:grpSp>
      <p:grpSp>
        <p:nvGrpSpPr>
          <p:cNvPr id="3" name="Group 2"/>
          <p:cNvGrpSpPr/>
          <p:nvPr/>
        </p:nvGrpSpPr>
        <p:grpSpPr>
          <a:xfrm>
            <a:off x="8191500" y="2667303"/>
            <a:ext cx="6172200" cy="1447497"/>
            <a:chOff x="3048000" y="4627103"/>
            <a:chExt cx="6172200" cy="1447497"/>
          </a:xfrm>
        </p:grpSpPr>
        <p:sp>
          <p:nvSpPr>
            <p:cNvPr id="27" name="TextBox 26"/>
            <p:cNvSpPr txBox="1"/>
            <p:nvPr/>
          </p:nvSpPr>
          <p:spPr>
            <a:xfrm>
              <a:off x="3500812" y="4991100"/>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A/B Design Ideas</a:t>
              </a:r>
            </a:p>
          </p:txBody>
        </p:sp>
        <p:sp>
          <p:nvSpPr>
            <p:cNvPr id="30" name="TextBox 29"/>
            <p:cNvSpPr txBox="1"/>
            <p:nvPr/>
          </p:nvSpPr>
          <p:spPr>
            <a:xfrm>
              <a:off x="4925834" y="5039013"/>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Pilot Studies</a:t>
              </a:r>
            </a:p>
          </p:txBody>
        </p:sp>
        <p:sp>
          <p:nvSpPr>
            <p:cNvPr id="31" name="TextBox 30"/>
            <p:cNvSpPr txBox="1"/>
            <p:nvPr/>
          </p:nvSpPr>
          <p:spPr>
            <a:xfrm>
              <a:off x="6234794" y="5148937"/>
              <a:ext cx="1290215" cy="369332"/>
            </a:xfrm>
            <a:prstGeom prst="rect">
              <a:avLst/>
            </a:prstGeom>
            <a:noFill/>
          </p:spPr>
          <p:txBody>
            <a:bodyPr wrap="square" rtlCol="0">
              <a:spAutoFit/>
            </a:bodyPr>
            <a:lstStyle/>
            <a:p>
              <a:pPr algn="ctr"/>
              <a:r>
                <a:rPr lang="en-US" dirty="0" smtClean="0">
                  <a:solidFill>
                    <a:srgbClr val="97CB16"/>
                  </a:solidFill>
                  <a:latin typeface="Segoe UI Light" pitchFamily="34" charset="0"/>
                </a:rPr>
                <a:t>Refinement</a:t>
              </a:r>
            </a:p>
          </p:txBody>
        </p:sp>
        <p:cxnSp>
          <p:nvCxnSpPr>
            <p:cNvPr id="32" name="Straight Arrow Connector 31"/>
            <p:cNvCxnSpPr/>
            <p:nvPr/>
          </p:nvCxnSpPr>
          <p:spPr>
            <a:xfrm flipV="1">
              <a:off x="4648200" y="53494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a:off x="5496418" y="4629848"/>
              <a:ext cx="1444752" cy="1444752"/>
            </a:xfrm>
            <a:prstGeom prst="arc">
              <a:avLst>
                <a:gd name="adj1" fmla="val 12194422"/>
                <a:gd name="adj2" fmla="val 20671428"/>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7CB16"/>
                </a:solidFill>
              </a:endParaRPr>
            </a:p>
          </p:txBody>
        </p:sp>
        <p:sp>
          <p:nvSpPr>
            <p:cNvPr id="46" name="Arc 45"/>
            <p:cNvSpPr/>
            <p:nvPr/>
          </p:nvSpPr>
          <p:spPr>
            <a:xfrm flipH="1" flipV="1">
              <a:off x="5493673" y="4627103"/>
              <a:ext cx="1444752" cy="1444752"/>
            </a:xfrm>
            <a:prstGeom prst="arc">
              <a:avLst>
                <a:gd name="adj1" fmla="val 11576244"/>
                <a:gd name="adj2" fmla="val 20105433"/>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7CB16"/>
                </a:solidFill>
              </a:endParaRPr>
            </a:p>
          </p:txBody>
        </p:sp>
        <p:cxnSp>
          <p:nvCxnSpPr>
            <p:cNvPr id="47" name="Straight Arrow Connector 46"/>
            <p:cNvCxnSpPr/>
            <p:nvPr/>
          </p:nvCxnSpPr>
          <p:spPr>
            <a:xfrm flipV="1">
              <a:off x="7536974" y="5333602"/>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929985" y="4992469"/>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A/B Testing</a:t>
              </a:r>
            </a:p>
            <a:p>
              <a:pPr algn="ctr"/>
              <a:r>
                <a:rPr lang="en-US" dirty="0" smtClean="0">
                  <a:solidFill>
                    <a:srgbClr val="97CB16"/>
                  </a:solidFill>
                  <a:latin typeface="Segoe UI Light" pitchFamily="34" charset="0"/>
                </a:rPr>
                <a:t>RCTs</a:t>
              </a:r>
            </a:p>
          </p:txBody>
        </p:sp>
        <p:cxnSp>
          <p:nvCxnSpPr>
            <p:cNvPr id="49" name="Straight Arrow Connector 48"/>
            <p:cNvCxnSpPr/>
            <p:nvPr/>
          </p:nvCxnSpPr>
          <p:spPr>
            <a:xfrm flipV="1">
              <a:off x="3048000" y="53621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7106652" y="143300"/>
            <a:ext cx="11176133" cy="830997"/>
          </a:xfrm>
          <a:prstGeom prst="rect">
            <a:avLst/>
          </a:prstGeom>
          <a:noFill/>
        </p:spPr>
        <p:txBody>
          <a:bodyPr wrap="square" rtlCol="0">
            <a:spAutoFit/>
          </a:bodyPr>
          <a:lstStyle/>
          <a:p>
            <a:r>
              <a:rPr lang="en-US" sz="4800" dirty="0" smtClean="0">
                <a:solidFill>
                  <a:schemeClr val="bg1"/>
                </a:solidFill>
                <a:latin typeface="Segoe UI Light" pitchFamily="34" charset="0"/>
              </a:rPr>
              <a:t>An</a:t>
            </a:r>
            <a:r>
              <a:rPr lang="en-US" sz="4800" dirty="0" smtClean="0">
                <a:solidFill>
                  <a:schemeClr val="bg1"/>
                </a:solidFill>
                <a:latin typeface="Segoe UI Semibold" pitchFamily="34" charset="0"/>
              </a:rPr>
              <a:t> Eco-Feedback</a:t>
            </a:r>
            <a:r>
              <a:rPr lang="en-US" sz="4800" dirty="0" smtClean="0">
                <a:solidFill>
                  <a:schemeClr val="bg1"/>
                </a:solidFill>
                <a:latin typeface="Segoe UI Light" pitchFamily="34" charset="0"/>
              </a:rPr>
              <a:t> Iterative Design Process</a:t>
            </a:r>
          </a:p>
        </p:txBody>
      </p:sp>
      <p:sp>
        <p:nvSpPr>
          <p:cNvPr id="50" name="TextBox 49"/>
          <p:cNvSpPr txBox="1"/>
          <p:nvPr/>
        </p:nvSpPr>
        <p:spPr>
          <a:xfrm>
            <a:off x="9122635" y="143300"/>
            <a:ext cx="11176133" cy="830997"/>
          </a:xfrm>
          <a:prstGeom prst="rect">
            <a:avLst/>
          </a:prstGeom>
          <a:noFill/>
        </p:spPr>
        <p:txBody>
          <a:bodyPr wrap="square" rtlCol="0">
            <a:spAutoFit/>
          </a:bodyPr>
          <a:lstStyle/>
          <a:p>
            <a:r>
              <a:rPr lang="en-US" sz="4800" dirty="0" smtClean="0">
                <a:solidFill>
                  <a:schemeClr val="bg1"/>
                </a:solidFill>
                <a:latin typeface="Segoe UI Semibold" pitchFamily="34" charset="0"/>
              </a:rPr>
              <a:t>A/B Testing </a:t>
            </a:r>
            <a:r>
              <a:rPr lang="en-US" sz="4800" dirty="0" smtClean="0">
                <a:solidFill>
                  <a:schemeClr val="bg1"/>
                </a:solidFill>
                <a:latin typeface="Segoe UI Light" pitchFamily="34" charset="0"/>
              </a:rPr>
              <a:t>is Ultimate Playground</a:t>
            </a:r>
          </a:p>
        </p:txBody>
      </p:sp>
    </p:spTree>
    <p:extLst>
      <p:ext uri="{BB962C8B-B14F-4D97-AF65-F5344CB8AC3E}">
        <p14:creationId xmlns:p14="http://schemas.microsoft.com/office/powerpoint/2010/main" val="364419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7037E-7 L -0.63021 -3.7037E-7 " pathEditMode="relative" rAng="0" ptsTypes="AA">
                                      <p:cBhvr>
                                        <p:cTn id="6" dur="2000" fill="hold"/>
                                        <p:tgtEl>
                                          <p:spTgt spid="18"/>
                                        </p:tgtEl>
                                        <p:attrNameLst>
                                          <p:attrName>ppt_x</p:attrName>
                                          <p:attrName>ppt_y</p:attrName>
                                        </p:attrNameLst>
                                      </p:cBhvr>
                                      <p:rCtr x="-31510" y="0"/>
                                    </p:animMotion>
                                  </p:childTnLst>
                                </p:cTn>
                              </p:par>
                              <p:par>
                                <p:cTn id="7" presetID="35" presetClass="path" presetSubtype="0" accel="50000" decel="50000" fill="hold" nodeType="withEffect">
                                  <p:stCondLst>
                                    <p:cond delay="0"/>
                                  </p:stCondLst>
                                  <p:childTnLst>
                                    <p:animMotion origin="layout" path="M 5E-6 -3.7037E-7 L -0.63021 -3.7037E-7 " pathEditMode="relative" rAng="0" ptsTypes="AA">
                                      <p:cBhvr>
                                        <p:cTn id="8" dur="2000" fill="hold"/>
                                        <p:tgtEl>
                                          <p:spTgt spid="3"/>
                                        </p:tgtEl>
                                        <p:attrNameLst>
                                          <p:attrName>ppt_x</p:attrName>
                                          <p:attrName>ppt_y</p:attrName>
                                        </p:attrNameLst>
                                      </p:cBhvr>
                                      <p:rCtr x="-31510" y="0"/>
                                    </p:animMotion>
                                  </p:childTnLst>
                                </p:cTn>
                              </p:par>
                              <p:par>
                                <p:cTn id="9" presetID="35" presetClass="path" presetSubtype="0" accel="50000" decel="50000" fill="hold" grpId="0" nodeType="withEffect">
                                  <p:stCondLst>
                                    <p:cond delay="0"/>
                                  </p:stCondLst>
                                  <p:childTnLst>
                                    <p:animMotion origin="layout" path="M 5E-6 -3.7037E-7 L -0.63021 -3.7037E-7 " pathEditMode="relative" rAng="0" ptsTypes="AA">
                                      <p:cBhvr>
                                        <p:cTn id="10" dur="2000" fill="hold"/>
                                        <p:tgtEl>
                                          <p:spTgt spid="44"/>
                                        </p:tgtEl>
                                        <p:attrNameLst>
                                          <p:attrName>ppt_x</p:attrName>
                                          <p:attrName>ppt_y</p:attrName>
                                        </p:attrNameLst>
                                      </p:cBhvr>
                                      <p:rCtr x="-31510" y="0"/>
                                    </p:animMotion>
                                  </p:childTnLst>
                                </p:cTn>
                              </p:par>
                              <p:par>
                                <p:cTn id="11" presetID="35" presetClass="path" presetSubtype="0" accel="50000" decel="50000" fill="hold" grpId="0" nodeType="withEffect">
                                  <p:stCondLst>
                                    <p:cond delay="0"/>
                                  </p:stCondLst>
                                  <p:childTnLst>
                                    <p:animMotion origin="layout" path="M -4.16667E-6 3.89454E-6 L -1.00052 3.89454E-6 " pathEditMode="relative" rAng="0" ptsTypes="AA">
                                      <p:cBhvr>
                                        <p:cTn id="12" dur="2000" fill="hold"/>
                                        <p:tgtEl>
                                          <p:spTgt spid="50"/>
                                        </p:tgtEl>
                                        <p:attrNameLst>
                                          <p:attrName>ppt_x</p:attrName>
                                          <p:attrName>ppt_y</p:attrName>
                                        </p:attrNameLst>
                                      </p:cBhvr>
                                      <p:rCtr x="-500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9" name="Group 8"/>
          <p:cNvGrpSpPr/>
          <p:nvPr/>
        </p:nvGrpSpPr>
        <p:grpSpPr>
          <a:xfrm>
            <a:off x="-12787952" y="2627380"/>
            <a:ext cx="21393150" cy="1539505"/>
            <a:chOff x="-12316818" y="2627380"/>
            <a:chExt cx="21393150" cy="1539505"/>
          </a:xfrm>
        </p:grpSpPr>
        <p:grpSp>
          <p:nvGrpSpPr>
            <p:cNvPr id="18" name="Group 17"/>
            <p:cNvGrpSpPr/>
            <p:nvPr/>
          </p:nvGrpSpPr>
          <p:grpSpPr>
            <a:xfrm>
              <a:off x="-12316818" y="2627380"/>
              <a:ext cx="15375202" cy="1539505"/>
              <a:chOff x="334033" y="2627380"/>
              <a:chExt cx="15375202" cy="1539505"/>
            </a:xfrm>
          </p:grpSpPr>
          <p:sp>
            <p:nvSpPr>
              <p:cNvPr id="4" name="TextBox 3"/>
              <p:cNvSpPr txBox="1"/>
              <p:nvPr/>
            </p:nvSpPr>
            <p:spPr>
              <a:xfrm>
                <a:off x="334033" y="3216937"/>
                <a:ext cx="1290215" cy="369332"/>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Ideation</a:t>
                </a:r>
              </a:p>
            </p:txBody>
          </p:sp>
          <p:sp>
            <p:nvSpPr>
              <p:cNvPr id="5" name="TextBox 4"/>
              <p:cNvSpPr txBox="1"/>
              <p:nvPr/>
            </p:nvSpPr>
            <p:spPr>
              <a:xfrm>
                <a:off x="1712019" y="310187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Data</a:t>
                </a:r>
                <a:br>
                  <a:rPr lang="en-US" dirty="0" smtClean="0">
                    <a:solidFill>
                      <a:schemeClr val="bg1">
                        <a:lumMod val="85000"/>
                      </a:schemeClr>
                    </a:solidFill>
                    <a:latin typeface="Segoe UI Light" pitchFamily="34" charset="0"/>
                  </a:rPr>
                </a:br>
                <a:r>
                  <a:rPr lang="en-US" dirty="0" smtClean="0">
                    <a:solidFill>
                      <a:schemeClr val="bg1">
                        <a:lumMod val="85000"/>
                      </a:schemeClr>
                    </a:solidFill>
                    <a:latin typeface="Segoe UI Light" pitchFamily="34" charset="0"/>
                  </a:rPr>
                  <a:t>Gathering</a:t>
                </a:r>
              </a:p>
            </p:txBody>
          </p:sp>
          <p:sp>
            <p:nvSpPr>
              <p:cNvPr id="6" name="TextBox 5"/>
              <p:cNvSpPr txBox="1"/>
              <p:nvPr/>
            </p:nvSpPr>
            <p:spPr>
              <a:xfrm>
                <a:off x="3046722" y="310187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Ideation / Sketch</a:t>
                </a:r>
              </a:p>
            </p:txBody>
          </p:sp>
          <p:sp>
            <p:nvSpPr>
              <p:cNvPr id="7" name="TextBox 6"/>
              <p:cNvSpPr txBox="1"/>
              <p:nvPr/>
            </p:nvSpPr>
            <p:spPr>
              <a:xfrm>
                <a:off x="4451413" y="3106613"/>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Pilot Studies</a:t>
                </a:r>
              </a:p>
            </p:txBody>
          </p:sp>
          <p:sp>
            <p:nvSpPr>
              <p:cNvPr id="8" name="TextBox 7"/>
              <p:cNvSpPr txBox="1"/>
              <p:nvPr/>
            </p:nvSpPr>
            <p:spPr>
              <a:xfrm>
                <a:off x="5760373" y="3216537"/>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Refinement</a:t>
                </a:r>
              </a:p>
            </p:txBody>
          </p:sp>
          <p:cxnSp>
            <p:nvCxnSpPr>
              <p:cNvPr id="15" name="Straight Arrow Connector 14"/>
              <p:cNvCxnSpPr/>
              <p:nvPr/>
            </p:nvCxnSpPr>
            <p:spPr>
              <a:xfrm flipV="1">
                <a:off x="1320667" y="3417078"/>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307300" y="2718545"/>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304555" y="2715800"/>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4223728" y="3417078"/>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5021997" y="2697448"/>
                <a:ext cx="1444752" cy="1444752"/>
              </a:xfrm>
              <a:prstGeom prst="arc">
                <a:avLst>
                  <a:gd name="adj1" fmla="val 12194422"/>
                  <a:gd name="adj2" fmla="val 20671428"/>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5019252" y="2694703"/>
                <a:ext cx="1444752" cy="1444752"/>
              </a:xfrm>
              <a:prstGeom prst="arc">
                <a:avLst>
                  <a:gd name="adj1" fmla="val 11576244"/>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7062553" y="3401202"/>
                <a:ext cx="457200" cy="1"/>
              </a:xfrm>
              <a:prstGeom prst="straightConnector1">
                <a:avLst/>
              </a:prstGeom>
              <a:ln>
                <a:solidFill>
                  <a:srgbClr val="CC0797"/>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1250" y="3080005"/>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Formative</a:t>
                </a:r>
              </a:p>
              <a:p>
                <a:pPr algn="ctr"/>
                <a:r>
                  <a:rPr lang="en-US" dirty="0" smtClean="0">
                    <a:solidFill>
                      <a:srgbClr val="CC0797"/>
                    </a:solidFill>
                    <a:latin typeface="Segoe UI Light" pitchFamily="34" charset="0"/>
                  </a:rPr>
                  <a:t>Evaluation</a:t>
                </a:r>
              </a:p>
            </p:txBody>
          </p:sp>
          <p:sp>
            <p:nvSpPr>
              <p:cNvPr id="34" name="TextBox 33"/>
              <p:cNvSpPr txBox="1"/>
              <p:nvPr/>
            </p:nvSpPr>
            <p:spPr>
              <a:xfrm>
                <a:off x="9231770"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36" name="Straight Arrow Connector 35"/>
              <p:cNvCxnSpPr/>
              <p:nvPr/>
            </p:nvCxnSpPr>
            <p:spPr>
              <a:xfrm flipV="1">
                <a:off x="10528418"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855740" y="3093911"/>
                <a:ext cx="1669690"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Small Field Deployment(s)</a:t>
                </a:r>
              </a:p>
            </p:txBody>
          </p:sp>
          <p:sp>
            <p:nvSpPr>
              <p:cNvPr id="38" name="Arc 37"/>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12380922"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41" name="Straight Arrow Connector 40"/>
              <p:cNvCxnSpPr/>
              <p:nvPr/>
            </p:nvCxnSpPr>
            <p:spPr>
              <a:xfrm flipV="1">
                <a:off x="13677570"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3963650" y="2933396"/>
                <a:ext cx="1745585" cy="923330"/>
              </a:xfrm>
              <a:prstGeom prst="rect">
                <a:avLst/>
              </a:prstGeom>
              <a:noFill/>
            </p:spPr>
            <p:txBody>
              <a:bodyPr wrap="square" rtlCol="0">
                <a:spAutoFit/>
              </a:bodyPr>
              <a:lstStyle/>
              <a:p>
                <a:pPr algn="ctr"/>
                <a:r>
                  <a:rPr lang="en-US" dirty="0" smtClean="0">
                    <a:solidFill>
                      <a:srgbClr val="0090FF"/>
                    </a:solidFill>
                    <a:latin typeface="Segoe UI Light" pitchFamily="34" charset="0"/>
                  </a:rPr>
                  <a:t>Large Randomized Control Trial(s)</a:t>
                </a:r>
              </a:p>
            </p:txBody>
          </p:sp>
        </p:grpSp>
        <p:grpSp>
          <p:nvGrpSpPr>
            <p:cNvPr id="3" name="Group 2"/>
            <p:cNvGrpSpPr/>
            <p:nvPr/>
          </p:nvGrpSpPr>
          <p:grpSpPr>
            <a:xfrm>
              <a:off x="2904132" y="2667303"/>
              <a:ext cx="6172200" cy="1447497"/>
              <a:chOff x="3048000" y="4627103"/>
              <a:chExt cx="6172200" cy="1447497"/>
            </a:xfrm>
          </p:grpSpPr>
          <p:sp>
            <p:nvSpPr>
              <p:cNvPr id="27" name="TextBox 26"/>
              <p:cNvSpPr txBox="1"/>
              <p:nvPr/>
            </p:nvSpPr>
            <p:spPr>
              <a:xfrm>
                <a:off x="3500812" y="4991100"/>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A/B Design Ideas</a:t>
                </a:r>
              </a:p>
            </p:txBody>
          </p:sp>
          <p:sp>
            <p:nvSpPr>
              <p:cNvPr id="30" name="TextBox 29"/>
              <p:cNvSpPr txBox="1"/>
              <p:nvPr/>
            </p:nvSpPr>
            <p:spPr>
              <a:xfrm>
                <a:off x="4925834" y="5039013"/>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Pilot Studies</a:t>
                </a:r>
              </a:p>
            </p:txBody>
          </p:sp>
          <p:sp>
            <p:nvSpPr>
              <p:cNvPr id="31" name="TextBox 30"/>
              <p:cNvSpPr txBox="1"/>
              <p:nvPr/>
            </p:nvSpPr>
            <p:spPr>
              <a:xfrm>
                <a:off x="6234794" y="5148937"/>
                <a:ext cx="1290215" cy="369332"/>
              </a:xfrm>
              <a:prstGeom prst="rect">
                <a:avLst/>
              </a:prstGeom>
              <a:noFill/>
            </p:spPr>
            <p:txBody>
              <a:bodyPr wrap="square" rtlCol="0">
                <a:spAutoFit/>
              </a:bodyPr>
              <a:lstStyle/>
              <a:p>
                <a:pPr algn="ctr"/>
                <a:r>
                  <a:rPr lang="en-US" dirty="0" smtClean="0">
                    <a:solidFill>
                      <a:srgbClr val="97CB16"/>
                    </a:solidFill>
                    <a:latin typeface="Segoe UI Light" pitchFamily="34" charset="0"/>
                  </a:rPr>
                  <a:t>Refinement</a:t>
                </a:r>
              </a:p>
            </p:txBody>
          </p:sp>
          <p:cxnSp>
            <p:nvCxnSpPr>
              <p:cNvPr id="32" name="Straight Arrow Connector 31"/>
              <p:cNvCxnSpPr/>
              <p:nvPr/>
            </p:nvCxnSpPr>
            <p:spPr>
              <a:xfrm flipV="1">
                <a:off x="4648200" y="53494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a:off x="5496418" y="4629848"/>
                <a:ext cx="1444752" cy="1444752"/>
              </a:xfrm>
              <a:prstGeom prst="arc">
                <a:avLst>
                  <a:gd name="adj1" fmla="val 12194422"/>
                  <a:gd name="adj2" fmla="val 20671428"/>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7CB16"/>
                  </a:solidFill>
                </a:endParaRPr>
              </a:p>
            </p:txBody>
          </p:sp>
          <p:sp>
            <p:nvSpPr>
              <p:cNvPr id="46" name="Arc 45"/>
              <p:cNvSpPr/>
              <p:nvPr/>
            </p:nvSpPr>
            <p:spPr>
              <a:xfrm flipH="1" flipV="1">
                <a:off x="5493673" y="4627103"/>
                <a:ext cx="1444752" cy="1444752"/>
              </a:xfrm>
              <a:prstGeom prst="arc">
                <a:avLst>
                  <a:gd name="adj1" fmla="val 11576244"/>
                  <a:gd name="adj2" fmla="val 20105433"/>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7CB16"/>
                  </a:solidFill>
                </a:endParaRPr>
              </a:p>
            </p:txBody>
          </p:sp>
          <p:cxnSp>
            <p:nvCxnSpPr>
              <p:cNvPr id="47" name="Straight Arrow Connector 46"/>
              <p:cNvCxnSpPr/>
              <p:nvPr/>
            </p:nvCxnSpPr>
            <p:spPr>
              <a:xfrm flipV="1">
                <a:off x="7536974" y="5333602"/>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929985" y="4992469"/>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A/B Testing</a:t>
                </a:r>
              </a:p>
              <a:p>
                <a:pPr algn="ctr"/>
                <a:r>
                  <a:rPr lang="en-US" dirty="0" smtClean="0">
                    <a:solidFill>
                      <a:srgbClr val="97CB16"/>
                    </a:solidFill>
                    <a:latin typeface="Segoe UI Light" pitchFamily="34" charset="0"/>
                  </a:rPr>
                  <a:t>RCTs</a:t>
                </a:r>
              </a:p>
            </p:txBody>
          </p:sp>
          <p:cxnSp>
            <p:nvCxnSpPr>
              <p:cNvPr id="49" name="Straight Arrow Connector 48"/>
              <p:cNvCxnSpPr/>
              <p:nvPr/>
            </p:nvCxnSpPr>
            <p:spPr>
              <a:xfrm flipV="1">
                <a:off x="3048000" y="53621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grpSp>
      </p:grpSp>
      <p:sp>
        <p:nvSpPr>
          <p:cNvPr id="50" name="TextBox 49"/>
          <p:cNvSpPr txBox="1"/>
          <p:nvPr/>
        </p:nvSpPr>
        <p:spPr>
          <a:xfrm>
            <a:off x="-27296" y="143300"/>
            <a:ext cx="11176133" cy="830997"/>
          </a:xfrm>
          <a:prstGeom prst="rect">
            <a:avLst/>
          </a:prstGeom>
          <a:noFill/>
        </p:spPr>
        <p:txBody>
          <a:bodyPr wrap="square" rtlCol="0">
            <a:spAutoFit/>
          </a:bodyPr>
          <a:lstStyle/>
          <a:p>
            <a:r>
              <a:rPr lang="en-US" sz="4800" dirty="0" smtClean="0">
                <a:solidFill>
                  <a:schemeClr val="bg1"/>
                </a:solidFill>
                <a:latin typeface="Segoe UI Semibold" pitchFamily="34" charset="0"/>
              </a:rPr>
              <a:t>A/B Testing </a:t>
            </a:r>
            <a:r>
              <a:rPr lang="en-US" sz="4800" dirty="0" smtClean="0">
                <a:solidFill>
                  <a:schemeClr val="bg1"/>
                </a:solidFill>
                <a:latin typeface="Segoe UI Light" pitchFamily="34" charset="0"/>
              </a:rPr>
              <a:t>is Ultimate Playground</a:t>
            </a:r>
          </a:p>
        </p:txBody>
      </p:sp>
    </p:spTree>
    <p:extLst>
      <p:ext uri="{BB962C8B-B14F-4D97-AF65-F5344CB8AC3E}">
        <p14:creationId xmlns:p14="http://schemas.microsoft.com/office/powerpoint/2010/main" val="4054591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on\Desktop\BECC So Far\IMG_2289.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9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6324600"/>
            <a:ext cx="9144000" cy="334910"/>
            <a:chOff x="0" y="5943600"/>
            <a:chExt cx="9144000" cy="334910"/>
          </a:xfrm>
        </p:grpSpPr>
        <p:sp>
          <p:nvSpPr>
            <p:cNvPr id="6" name="Rectangle 5"/>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974376"/>
              <a:ext cx="9144000" cy="276999"/>
            </a:xfrm>
            <a:prstGeom prst="rect">
              <a:avLst/>
            </a:prstGeom>
            <a:noFill/>
          </p:spPr>
          <p:txBody>
            <a:bodyPr wrap="square" rtlCol="0">
              <a:spAutoFit/>
            </a:bodyPr>
            <a:lstStyle/>
            <a:p>
              <a:r>
                <a:rPr lang="en-US" sz="1200" dirty="0" err="1" smtClean="0">
                  <a:solidFill>
                    <a:schemeClr val="bg1">
                      <a:lumMod val="65000"/>
                    </a:schemeClr>
                  </a:solidFill>
                  <a:latin typeface="Segoe UI Light" pitchFamily="34" charset="0"/>
                </a:rPr>
                <a:t>Gunel</a:t>
              </a:r>
              <a:r>
                <a:rPr lang="en-US" sz="1200" dirty="0" smtClean="0">
                  <a:solidFill>
                    <a:schemeClr val="bg1">
                      <a:lumMod val="65000"/>
                    </a:schemeClr>
                  </a:solidFill>
                  <a:latin typeface="Segoe UI Light" pitchFamily="34" charset="0"/>
                </a:rPr>
                <a:t>, A. </a:t>
              </a:r>
              <a:r>
                <a:rPr lang="en-US" sz="1200" dirty="0" smtClean="0">
                  <a:solidFill>
                    <a:schemeClr val="bg1">
                      <a:lumMod val="65000"/>
                    </a:schemeClr>
                  </a:solidFill>
                  <a:latin typeface="Segoe UI Semibold" pitchFamily="34" charset="0"/>
                </a:rPr>
                <a:t>The Halo Effect: Using Behavior to Upgrade Technology</a:t>
              </a:r>
              <a:r>
                <a:rPr lang="en-US" sz="1200" dirty="0" smtClean="0">
                  <a:solidFill>
                    <a:schemeClr val="bg1">
                      <a:lumMod val="65000"/>
                    </a:schemeClr>
                  </a:solidFill>
                  <a:latin typeface="Segoe UI Light" pitchFamily="34" charset="0"/>
                </a:rPr>
                <a:t>,</a:t>
              </a:r>
              <a:r>
                <a:rPr lang="en-US" sz="1200" i="1" dirty="0" smtClean="0">
                  <a:solidFill>
                    <a:schemeClr val="bg1">
                      <a:lumMod val="65000"/>
                    </a:schemeClr>
                  </a:solidFill>
                  <a:latin typeface="Segoe UI Light" pitchFamily="34" charset="0"/>
                </a:rPr>
                <a:t>BECC2012</a:t>
              </a:r>
              <a:endParaRPr lang="en-US" sz="1200" dirty="0">
                <a:solidFill>
                  <a:schemeClr val="bg1">
                    <a:lumMod val="65000"/>
                  </a:schemeClr>
                </a:solidFill>
                <a:latin typeface="Segoe UI Light" pitchFamily="34" charset="0"/>
              </a:endParaRPr>
            </a:p>
          </p:txBody>
        </p:sp>
      </p:grpSp>
      <p:sp>
        <p:nvSpPr>
          <p:cNvPr id="3" name="Freeform 2"/>
          <p:cNvSpPr/>
          <p:nvPr/>
        </p:nvSpPr>
        <p:spPr>
          <a:xfrm>
            <a:off x="6087980" y="1106906"/>
            <a:ext cx="2117558" cy="1804736"/>
          </a:xfrm>
          <a:custGeom>
            <a:avLst/>
            <a:gdLst>
              <a:gd name="connsiteX0" fmla="*/ 0 w 2117558"/>
              <a:gd name="connsiteY0" fmla="*/ 0 h 1804736"/>
              <a:gd name="connsiteX1" fmla="*/ 336884 w 2117558"/>
              <a:gd name="connsiteY1" fmla="*/ 72189 h 1804736"/>
              <a:gd name="connsiteX2" fmla="*/ 433137 w 2117558"/>
              <a:gd name="connsiteY2" fmla="*/ 120315 h 1804736"/>
              <a:gd name="connsiteX3" fmla="*/ 577516 w 2117558"/>
              <a:gd name="connsiteY3" fmla="*/ 168442 h 1804736"/>
              <a:gd name="connsiteX4" fmla="*/ 745958 w 2117558"/>
              <a:gd name="connsiteY4" fmla="*/ 288757 h 1804736"/>
              <a:gd name="connsiteX5" fmla="*/ 794084 w 2117558"/>
              <a:gd name="connsiteY5" fmla="*/ 360947 h 1804736"/>
              <a:gd name="connsiteX6" fmla="*/ 866273 w 2117558"/>
              <a:gd name="connsiteY6" fmla="*/ 385010 h 1804736"/>
              <a:gd name="connsiteX7" fmla="*/ 890337 w 2117558"/>
              <a:gd name="connsiteY7" fmla="*/ 481263 h 1804736"/>
              <a:gd name="connsiteX8" fmla="*/ 986589 w 2117558"/>
              <a:gd name="connsiteY8" fmla="*/ 601579 h 1804736"/>
              <a:gd name="connsiteX9" fmla="*/ 1034716 w 2117558"/>
              <a:gd name="connsiteY9" fmla="*/ 673768 h 1804736"/>
              <a:gd name="connsiteX10" fmla="*/ 1106905 w 2117558"/>
              <a:gd name="connsiteY10" fmla="*/ 842210 h 1804736"/>
              <a:gd name="connsiteX11" fmla="*/ 1155031 w 2117558"/>
              <a:gd name="connsiteY11" fmla="*/ 986589 h 1804736"/>
              <a:gd name="connsiteX12" fmla="*/ 1179094 w 2117558"/>
              <a:gd name="connsiteY12" fmla="*/ 1058779 h 1804736"/>
              <a:gd name="connsiteX13" fmla="*/ 1203158 w 2117558"/>
              <a:gd name="connsiteY13" fmla="*/ 1130968 h 1804736"/>
              <a:gd name="connsiteX14" fmla="*/ 1251284 w 2117558"/>
              <a:gd name="connsiteY14" fmla="*/ 1347536 h 1804736"/>
              <a:gd name="connsiteX15" fmla="*/ 1323473 w 2117558"/>
              <a:gd name="connsiteY15" fmla="*/ 1588168 h 1804736"/>
              <a:gd name="connsiteX16" fmla="*/ 1251284 w 2117558"/>
              <a:gd name="connsiteY16" fmla="*/ 1708484 h 1804736"/>
              <a:gd name="connsiteX17" fmla="*/ 1203158 w 2117558"/>
              <a:gd name="connsiteY17" fmla="*/ 1660357 h 1804736"/>
              <a:gd name="connsiteX18" fmla="*/ 1179094 w 2117558"/>
              <a:gd name="connsiteY18" fmla="*/ 1588168 h 1804736"/>
              <a:gd name="connsiteX19" fmla="*/ 1130968 w 2117558"/>
              <a:gd name="connsiteY19" fmla="*/ 1515979 h 1804736"/>
              <a:gd name="connsiteX20" fmla="*/ 1275347 w 2117558"/>
              <a:gd name="connsiteY20" fmla="*/ 1660357 h 1804736"/>
              <a:gd name="connsiteX21" fmla="*/ 1323473 w 2117558"/>
              <a:gd name="connsiteY21" fmla="*/ 1708484 h 1804736"/>
              <a:gd name="connsiteX22" fmla="*/ 1371600 w 2117558"/>
              <a:gd name="connsiteY22" fmla="*/ 1756610 h 1804736"/>
              <a:gd name="connsiteX23" fmla="*/ 1371600 w 2117558"/>
              <a:gd name="connsiteY23" fmla="*/ 1732547 h 1804736"/>
              <a:gd name="connsiteX24" fmla="*/ 1347537 w 2117558"/>
              <a:gd name="connsiteY24" fmla="*/ 1804736 h 1804736"/>
              <a:gd name="connsiteX25" fmla="*/ 1371600 w 2117558"/>
              <a:gd name="connsiteY25" fmla="*/ 1660357 h 1804736"/>
              <a:gd name="connsiteX26" fmla="*/ 1395663 w 2117558"/>
              <a:gd name="connsiteY26" fmla="*/ 1588168 h 1804736"/>
              <a:gd name="connsiteX27" fmla="*/ 1323473 w 2117558"/>
              <a:gd name="connsiteY27" fmla="*/ 1756610 h 1804736"/>
              <a:gd name="connsiteX28" fmla="*/ 1275347 w 2117558"/>
              <a:gd name="connsiteY28" fmla="*/ 1612231 h 1804736"/>
              <a:gd name="connsiteX29" fmla="*/ 1251284 w 2117558"/>
              <a:gd name="connsiteY29" fmla="*/ 1540042 h 1804736"/>
              <a:gd name="connsiteX30" fmla="*/ 1227221 w 2117558"/>
              <a:gd name="connsiteY30" fmla="*/ 1419726 h 1804736"/>
              <a:gd name="connsiteX31" fmla="*/ 1179094 w 2117558"/>
              <a:gd name="connsiteY31" fmla="*/ 1130968 h 1804736"/>
              <a:gd name="connsiteX32" fmla="*/ 1130968 w 2117558"/>
              <a:gd name="connsiteY32" fmla="*/ 938463 h 1804736"/>
              <a:gd name="connsiteX33" fmla="*/ 986589 w 2117558"/>
              <a:gd name="connsiteY33" fmla="*/ 697831 h 1804736"/>
              <a:gd name="connsiteX34" fmla="*/ 962526 w 2117558"/>
              <a:gd name="connsiteY34" fmla="*/ 577515 h 1804736"/>
              <a:gd name="connsiteX35" fmla="*/ 842210 w 2117558"/>
              <a:gd name="connsiteY35" fmla="*/ 457200 h 1804736"/>
              <a:gd name="connsiteX36" fmla="*/ 697831 w 2117558"/>
              <a:gd name="connsiteY36" fmla="*/ 385010 h 1804736"/>
              <a:gd name="connsiteX37" fmla="*/ 481263 w 2117558"/>
              <a:gd name="connsiteY37" fmla="*/ 192505 h 1804736"/>
              <a:gd name="connsiteX38" fmla="*/ 312821 w 2117558"/>
              <a:gd name="connsiteY38" fmla="*/ 168442 h 1804736"/>
              <a:gd name="connsiteX39" fmla="*/ 168442 w 2117558"/>
              <a:gd name="connsiteY39" fmla="*/ 120315 h 1804736"/>
              <a:gd name="connsiteX40" fmla="*/ 0 w 2117558"/>
              <a:gd name="connsiteY40" fmla="*/ 72189 h 1804736"/>
              <a:gd name="connsiteX41" fmla="*/ 72189 w 2117558"/>
              <a:gd name="connsiteY41" fmla="*/ 24063 h 1804736"/>
              <a:gd name="connsiteX42" fmla="*/ 168442 w 2117558"/>
              <a:gd name="connsiteY42" fmla="*/ 0 h 1804736"/>
              <a:gd name="connsiteX43" fmla="*/ 770021 w 2117558"/>
              <a:gd name="connsiteY43" fmla="*/ 24063 h 1804736"/>
              <a:gd name="connsiteX44" fmla="*/ 890337 w 2117558"/>
              <a:gd name="connsiteY44" fmla="*/ 72189 h 1804736"/>
              <a:gd name="connsiteX45" fmla="*/ 962526 w 2117558"/>
              <a:gd name="connsiteY45" fmla="*/ 96252 h 1804736"/>
              <a:gd name="connsiteX46" fmla="*/ 1010652 w 2117558"/>
              <a:gd name="connsiteY46" fmla="*/ 144379 h 1804736"/>
              <a:gd name="connsiteX47" fmla="*/ 1203158 w 2117558"/>
              <a:gd name="connsiteY47" fmla="*/ 312821 h 1804736"/>
              <a:gd name="connsiteX48" fmla="*/ 1251284 w 2117558"/>
              <a:gd name="connsiteY48" fmla="*/ 409073 h 1804736"/>
              <a:gd name="connsiteX49" fmla="*/ 1419726 w 2117558"/>
              <a:gd name="connsiteY49" fmla="*/ 577515 h 1804736"/>
              <a:gd name="connsiteX50" fmla="*/ 1467852 w 2117558"/>
              <a:gd name="connsiteY50" fmla="*/ 625642 h 1804736"/>
              <a:gd name="connsiteX51" fmla="*/ 1515979 w 2117558"/>
              <a:gd name="connsiteY51" fmla="*/ 673768 h 1804736"/>
              <a:gd name="connsiteX52" fmla="*/ 1612231 w 2117558"/>
              <a:gd name="connsiteY52" fmla="*/ 818147 h 1804736"/>
              <a:gd name="connsiteX53" fmla="*/ 1660358 w 2117558"/>
              <a:gd name="connsiteY53" fmla="*/ 890336 h 1804736"/>
              <a:gd name="connsiteX54" fmla="*/ 1684421 w 2117558"/>
              <a:gd name="connsiteY54" fmla="*/ 962526 h 1804736"/>
              <a:gd name="connsiteX55" fmla="*/ 1804737 w 2117558"/>
              <a:gd name="connsiteY55" fmla="*/ 1082842 h 1804736"/>
              <a:gd name="connsiteX56" fmla="*/ 1876926 w 2117558"/>
              <a:gd name="connsiteY56" fmla="*/ 1299410 h 1804736"/>
              <a:gd name="connsiteX57" fmla="*/ 1925052 w 2117558"/>
              <a:gd name="connsiteY57" fmla="*/ 1443789 h 1804736"/>
              <a:gd name="connsiteX58" fmla="*/ 1949116 w 2117558"/>
              <a:gd name="connsiteY58" fmla="*/ 1515979 h 1804736"/>
              <a:gd name="connsiteX59" fmla="*/ 1828800 w 2117558"/>
              <a:gd name="connsiteY59" fmla="*/ 1540042 h 1804736"/>
              <a:gd name="connsiteX60" fmla="*/ 1804737 w 2117558"/>
              <a:gd name="connsiteY60" fmla="*/ 1467852 h 1804736"/>
              <a:gd name="connsiteX61" fmla="*/ 1949116 w 2117558"/>
              <a:gd name="connsiteY61" fmla="*/ 1564105 h 1804736"/>
              <a:gd name="connsiteX62" fmla="*/ 1973179 w 2117558"/>
              <a:gd name="connsiteY62" fmla="*/ 1636294 h 1804736"/>
              <a:gd name="connsiteX63" fmla="*/ 2045368 w 2117558"/>
              <a:gd name="connsiteY63" fmla="*/ 1612231 h 1804736"/>
              <a:gd name="connsiteX64" fmla="*/ 2117558 w 2117558"/>
              <a:gd name="connsiteY64" fmla="*/ 1395663 h 1804736"/>
              <a:gd name="connsiteX65" fmla="*/ 2093494 w 2117558"/>
              <a:gd name="connsiteY65" fmla="*/ 1467852 h 1804736"/>
              <a:gd name="connsiteX66" fmla="*/ 1997242 w 2117558"/>
              <a:gd name="connsiteY66" fmla="*/ 1588168 h 1804736"/>
              <a:gd name="connsiteX67" fmla="*/ 1852863 w 2117558"/>
              <a:gd name="connsiteY67" fmla="*/ 1540042 h 1804736"/>
              <a:gd name="connsiteX68" fmla="*/ 1780673 w 2117558"/>
              <a:gd name="connsiteY68" fmla="*/ 1515979 h 1804736"/>
              <a:gd name="connsiteX69" fmla="*/ 1852863 w 2117558"/>
              <a:gd name="connsiteY69" fmla="*/ 1540042 h 1804736"/>
              <a:gd name="connsiteX70" fmla="*/ 1925052 w 2117558"/>
              <a:gd name="connsiteY70" fmla="*/ 1564105 h 1804736"/>
              <a:gd name="connsiteX71" fmla="*/ 1997242 w 2117558"/>
              <a:gd name="connsiteY71" fmla="*/ 1588168 h 1804736"/>
              <a:gd name="connsiteX72" fmla="*/ 2069431 w 2117558"/>
              <a:gd name="connsiteY72" fmla="*/ 1467852 h 180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17558" h="1804736">
                <a:moveTo>
                  <a:pt x="0" y="0"/>
                </a:moveTo>
                <a:cubicBezTo>
                  <a:pt x="112295" y="24063"/>
                  <a:pt x="226230" y="41452"/>
                  <a:pt x="336884" y="72189"/>
                </a:cubicBezTo>
                <a:cubicBezTo>
                  <a:pt x="371447" y="81790"/>
                  <a:pt x="399831" y="106993"/>
                  <a:pt x="433137" y="120315"/>
                </a:cubicBezTo>
                <a:cubicBezTo>
                  <a:pt x="480238" y="139156"/>
                  <a:pt x="531159" y="147839"/>
                  <a:pt x="577516" y="168442"/>
                </a:cubicBezTo>
                <a:cubicBezTo>
                  <a:pt x="606303" y="181236"/>
                  <a:pt x="733033" y="279063"/>
                  <a:pt x="745958" y="288757"/>
                </a:cubicBezTo>
                <a:cubicBezTo>
                  <a:pt x="762000" y="312820"/>
                  <a:pt x="771501" y="342880"/>
                  <a:pt x="794084" y="360947"/>
                </a:cubicBezTo>
                <a:cubicBezTo>
                  <a:pt x="813890" y="376792"/>
                  <a:pt x="850428" y="365204"/>
                  <a:pt x="866273" y="385010"/>
                </a:cubicBezTo>
                <a:cubicBezTo>
                  <a:pt x="886933" y="410835"/>
                  <a:pt x="874276" y="452353"/>
                  <a:pt x="890337" y="481263"/>
                </a:cubicBezTo>
                <a:cubicBezTo>
                  <a:pt x="915279" y="526159"/>
                  <a:pt x="955773" y="560491"/>
                  <a:pt x="986589" y="601579"/>
                </a:cubicBezTo>
                <a:cubicBezTo>
                  <a:pt x="1003941" y="624715"/>
                  <a:pt x="1018674" y="649705"/>
                  <a:pt x="1034716" y="673768"/>
                </a:cubicBezTo>
                <a:cubicBezTo>
                  <a:pt x="1112175" y="906145"/>
                  <a:pt x="987964" y="544855"/>
                  <a:pt x="1106905" y="842210"/>
                </a:cubicBezTo>
                <a:cubicBezTo>
                  <a:pt x="1125745" y="889311"/>
                  <a:pt x="1138989" y="938463"/>
                  <a:pt x="1155031" y="986589"/>
                </a:cubicBezTo>
                <a:lnTo>
                  <a:pt x="1179094" y="1058779"/>
                </a:lnTo>
                <a:cubicBezTo>
                  <a:pt x="1187115" y="1082842"/>
                  <a:pt x="1198184" y="1106096"/>
                  <a:pt x="1203158" y="1130968"/>
                </a:cubicBezTo>
                <a:cubicBezTo>
                  <a:pt x="1216897" y="1199663"/>
                  <a:pt x="1230894" y="1279569"/>
                  <a:pt x="1251284" y="1347536"/>
                </a:cubicBezTo>
                <a:cubicBezTo>
                  <a:pt x="1339158" y="1640452"/>
                  <a:pt x="1268011" y="1366319"/>
                  <a:pt x="1323473" y="1588168"/>
                </a:cubicBezTo>
                <a:cubicBezTo>
                  <a:pt x="1290747" y="1849979"/>
                  <a:pt x="1337551" y="1816319"/>
                  <a:pt x="1251284" y="1708484"/>
                </a:cubicBezTo>
                <a:cubicBezTo>
                  <a:pt x="1237112" y="1690768"/>
                  <a:pt x="1219200" y="1676399"/>
                  <a:pt x="1203158" y="1660357"/>
                </a:cubicBezTo>
                <a:cubicBezTo>
                  <a:pt x="1195137" y="1636294"/>
                  <a:pt x="1190438" y="1610855"/>
                  <a:pt x="1179094" y="1588168"/>
                </a:cubicBezTo>
                <a:cubicBezTo>
                  <a:pt x="1166160" y="1562301"/>
                  <a:pt x="1107832" y="1498627"/>
                  <a:pt x="1130968" y="1515979"/>
                </a:cubicBezTo>
                <a:cubicBezTo>
                  <a:pt x="1185417" y="1556815"/>
                  <a:pt x="1227221" y="1612231"/>
                  <a:pt x="1275347" y="1660357"/>
                </a:cubicBezTo>
                <a:lnTo>
                  <a:pt x="1323473" y="1708484"/>
                </a:lnTo>
                <a:lnTo>
                  <a:pt x="1371600" y="1756610"/>
                </a:lnTo>
                <a:cubicBezTo>
                  <a:pt x="1416158" y="1533819"/>
                  <a:pt x="1394255" y="1653255"/>
                  <a:pt x="1371600" y="1732547"/>
                </a:cubicBezTo>
                <a:cubicBezTo>
                  <a:pt x="1364632" y="1756936"/>
                  <a:pt x="1355558" y="1780673"/>
                  <a:pt x="1347537" y="1804736"/>
                </a:cubicBezTo>
                <a:cubicBezTo>
                  <a:pt x="1355558" y="1756610"/>
                  <a:pt x="1361016" y="1707985"/>
                  <a:pt x="1371600" y="1660357"/>
                </a:cubicBezTo>
                <a:cubicBezTo>
                  <a:pt x="1377102" y="1635596"/>
                  <a:pt x="1395663" y="1562803"/>
                  <a:pt x="1395663" y="1588168"/>
                </a:cubicBezTo>
                <a:cubicBezTo>
                  <a:pt x="1395663" y="1665863"/>
                  <a:pt x="1362769" y="1697667"/>
                  <a:pt x="1323473" y="1756610"/>
                </a:cubicBezTo>
                <a:lnTo>
                  <a:pt x="1275347" y="1612231"/>
                </a:lnTo>
                <a:cubicBezTo>
                  <a:pt x="1267326" y="1588168"/>
                  <a:pt x="1256258" y="1564914"/>
                  <a:pt x="1251284" y="1540042"/>
                </a:cubicBezTo>
                <a:cubicBezTo>
                  <a:pt x="1243263" y="1499937"/>
                  <a:pt x="1234329" y="1460003"/>
                  <a:pt x="1227221" y="1419726"/>
                </a:cubicBezTo>
                <a:cubicBezTo>
                  <a:pt x="1210263" y="1323630"/>
                  <a:pt x="1202761" y="1225635"/>
                  <a:pt x="1179094" y="1130968"/>
                </a:cubicBezTo>
                <a:cubicBezTo>
                  <a:pt x="1163052" y="1066800"/>
                  <a:pt x="1167657" y="993498"/>
                  <a:pt x="1130968" y="938463"/>
                </a:cubicBezTo>
                <a:cubicBezTo>
                  <a:pt x="1014818" y="764237"/>
                  <a:pt x="1060583" y="845818"/>
                  <a:pt x="986589" y="697831"/>
                </a:cubicBezTo>
                <a:cubicBezTo>
                  <a:pt x="978568" y="657726"/>
                  <a:pt x="983569" y="612586"/>
                  <a:pt x="962526" y="577515"/>
                </a:cubicBezTo>
                <a:cubicBezTo>
                  <a:pt x="933345" y="528880"/>
                  <a:pt x="896017" y="475136"/>
                  <a:pt x="842210" y="457200"/>
                </a:cubicBezTo>
                <a:cubicBezTo>
                  <a:pt x="775316" y="434901"/>
                  <a:pt x="753806" y="434765"/>
                  <a:pt x="697831" y="385010"/>
                </a:cubicBezTo>
                <a:cubicBezTo>
                  <a:pt x="690665" y="378641"/>
                  <a:pt x="543089" y="211053"/>
                  <a:pt x="481263" y="192505"/>
                </a:cubicBezTo>
                <a:cubicBezTo>
                  <a:pt x="426938" y="176207"/>
                  <a:pt x="368968" y="176463"/>
                  <a:pt x="312821" y="168442"/>
                </a:cubicBezTo>
                <a:cubicBezTo>
                  <a:pt x="264695" y="152400"/>
                  <a:pt x="217657" y="132619"/>
                  <a:pt x="168442" y="120315"/>
                </a:cubicBezTo>
                <a:cubicBezTo>
                  <a:pt x="47582" y="90100"/>
                  <a:pt x="103564" y="106710"/>
                  <a:pt x="0" y="72189"/>
                </a:cubicBezTo>
                <a:cubicBezTo>
                  <a:pt x="24063" y="56147"/>
                  <a:pt x="45607" y="35455"/>
                  <a:pt x="72189" y="24063"/>
                </a:cubicBezTo>
                <a:cubicBezTo>
                  <a:pt x="102587" y="11035"/>
                  <a:pt x="135370" y="0"/>
                  <a:pt x="168442" y="0"/>
                </a:cubicBezTo>
                <a:cubicBezTo>
                  <a:pt x="369129" y="0"/>
                  <a:pt x="569495" y="16042"/>
                  <a:pt x="770021" y="24063"/>
                </a:cubicBezTo>
                <a:cubicBezTo>
                  <a:pt x="810126" y="40105"/>
                  <a:pt x="849893" y="57022"/>
                  <a:pt x="890337" y="72189"/>
                </a:cubicBezTo>
                <a:cubicBezTo>
                  <a:pt x="914087" y="81095"/>
                  <a:pt x="940776" y="83202"/>
                  <a:pt x="962526" y="96252"/>
                </a:cubicBezTo>
                <a:cubicBezTo>
                  <a:pt x="981980" y="107925"/>
                  <a:pt x="992936" y="130206"/>
                  <a:pt x="1010652" y="144379"/>
                </a:cubicBezTo>
                <a:cubicBezTo>
                  <a:pt x="1083486" y="202646"/>
                  <a:pt x="1153681" y="213867"/>
                  <a:pt x="1203158" y="312821"/>
                </a:cubicBezTo>
                <a:cubicBezTo>
                  <a:pt x="1219200" y="344905"/>
                  <a:pt x="1229761" y="380376"/>
                  <a:pt x="1251284" y="409073"/>
                </a:cubicBezTo>
                <a:lnTo>
                  <a:pt x="1419726" y="577515"/>
                </a:lnTo>
                <a:lnTo>
                  <a:pt x="1467852" y="625642"/>
                </a:lnTo>
                <a:cubicBezTo>
                  <a:pt x="1483894" y="641684"/>
                  <a:pt x="1503395" y="654891"/>
                  <a:pt x="1515979" y="673768"/>
                </a:cubicBezTo>
                <a:lnTo>
                  <a:pt x="1612231" y="818147"/>
                </a:lnTo>
                <a:lnTo>
                  <a:pt x="1660358" y="890336"/>
                </a:lnTo>
                <a:cubicBezTo>
                  <a:pt x="1668379" y="914399"/>
                  <a:pt x="1669202" y="942234"/>
                  <a:pt x="1684421" y="962526"/>
                </a:cubicBezTo>
                <a:cubicBezTo>
                  <a:pt x="1718451" y="1007900"/>
                  <a:pt x="1804737" y="1082842"/>
                  <a:pt x="1804737" y="1082842"/>
                </a:cubicBezTo>
                <a:cubicBezTo>
                  <a:pt x="1858925" y="1407970"/>
                  <a:pt x="1786698" y="1096396"/>
                  <a:pt x="1876926" y="1299410"/>
                </a:cubicBezTo>
                <a:cubicBezTo>
                  <a:pt x="1897529" y="1345767"/>
                  <a:pt x="1909010" y="1395663"/>
                  <a:pt x="1925052" y="1443789"/>
                </a:cubicBezTo>
                <a:lnTo>
                  <a:pt x="1949116" y="1515979"/>
                </a:lnTo>
                <a:cubicBezTo>
                  <a:pt x="1910994" y="1554101"/>
                  <a:pt x="1891274" y="1602517"/>
                  <a:pt x="1828800" y="1540042"/>
                </a:cubicBezTo>
                <a:cubicBezTo>
                  <a:pt x="1810864" y="1522106"/>
                  <a:pt x="1779865" y="1462878"/>
                  <a:pt x="1804737" y="1467852"/>
                </a:cubicBezTo>
                <a:cubicBezTo>
                  <a:pt x="1861455" y="1479195"/>
                  <a:pt x="1949116" y="1564105"/>
                  <a:pt x="1949116" y="1564105"/>
                </a:cubicBezTo>
                <a:cubicBezTo>
                  <a:pt x="1957137" y="1588168"/>
                  <a:pt x="1950492" y="1624951"/>
                  <a:pt x="1973179" y="1636294"/>
                </a:cubicBezTo>
                <a:cubicBezTo>
                  <a:pt x="1995866" y="1647637"/>
                  <a:pt x="2029130" y="1631717"/>
                  <a:pt x="2045368" y="1612231"/>
                </a:cubicBezTo>
                <a:cubicBezTo>
                  <a:pt x="2060663" y="1593877"/>
                  <a:pt x="2117558" y="1432244"/>
                  <a:pt x="2117558" y="1395663"/>
                </a:cubicBezTo>
                <a:cubicBezTo>
                  <a:pt x="2117558" y="1370298"/>
                  <a:pt x="2100462" y="1443463"/>
                  <a:pt x="2093494" y="1467852"/>
                </a:cubicBezTo>
                <a:cubicBezTo>
                  <a:pt x="2058508" y="1590303"/>
                  <a:pt x="2104465" y="1552427"/>
                  <a:pt x="1997242" y="1588168"/>
                </a:cubicBezTo>
                <a:lnTo>
                  <a:pt x="1852863" y="1540042"/>
                </a:lnTo>
                <a:lnTo>
                  <a:pt x="1780673" y="1515979"/>
                </a:lnTo>
                <a:lnTo>
                  <a:pt x="1852863" y="1540042"/>
                </a:lnTo>
                <a:lnTo>
                  <a:pt x="1925052" y="1564105"/>
                </a:lnTo>
                <a:lnTo>
                  <a:pt x="1997242" y="1588168"/>
                </a:lnTo>
                <a:cubicBezTo>
                  <a:pt x="2055317" y="1501056"/>
                  <a:pt x="2032435" y="1541846"/>
                  <a:pt x="2069431" y="146785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21398328">
            <a:off x="563314" y="280186"/>
            <a:ext cx="6132388" cy="1200329"/>
          </a:xfrm>
          <a:prstGeom prst="rect">
            <a:avLst/>
          </a:prstGeom>
          <a:noFill/>
        </p:spPr>
        <p:txBody>
          <a:bodyPr wrap="square" rtlCol="0">
            <a:spAutoFit/>
          </a:bodyPr>
          <a:lstStyle/>
          <a:p>
            <a:pPr algn="ctr"/>
            <a:r>
              <a:rPr lang="en-US" sz="2400" dirty="0" smtClean="0">
                <a:solidFill>
                  <a:srgbClr val="FF0000"/>
                </a:solidFill>
                <a:latin typeface="Segoe Print" pitchFamily="2" charset="0"/>
              </a:rPr>
              <a:t>But how do we choose and refine even these design variations before expending effort on the RCT?</a:t>
            </a:r>
          </a:p>
        </p:txBody>
      </p:sp>
    </p:spTree>
    <p:extLst>
      <p:ext uri="{BB962C8B-B14F-4D97-AF65-F5344CB8AC3E}">
        <p14:creationId xmlns:p14="http://schemas.microsoft.com/office/powerpoint/2010/main" val="107465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0" y="3092370"/>
            <a:ext cx="9158055" cy="673260"/>
            <a:chOff x="-6790126" y="2627380"/>
            <a:chExt cx="20941202" cy="1539505"/>
          </a:xfrm>
        </p:grpSpPr>
        <p:grpSp>
          <p:nvGrpSpPr>
            <p:cNvPr id="4" name="Group 3"/>
            <p:cNvGrpSpPr/>
            <p:nvPr/>
          </p:nvGrpSpPr>
          <p:grpSpPr>
            <a:xfrm>
              <a:off x="-6790126" y="2627380"/>
              <a:ext cx="15135878" cy="1539505"/>
              <a:chOff x="573357" y="2627380"/>
              <a:chExt cx="15135878" cy="1539505"/>
            </a:xfrm>
          </p:grpSpPr>
          <p:sp>
            <p:nvSpPr>
              <p:cNvPr id="5" name="TextBox 4"/>
              <p:cNvSpPr txBox="1"/>
              <p:nvPr/>
            </p:nvSpPr>
            <p:spPr>
              <a:xfrm>
                <a:off x="573357" y="3216938"/>
                <a:ext cx="1290215" cy="422265"/>
              </a:xfrm>
              <a:prstGeom prst="rect">
                <a:avLst/>
              </a:prstGeom>
              <a:noFill/>
            </p:spPr>
            <p:txBody>
              <a:bodyPr wrap="square" rtlCol="0">
                <a:spAutoFit/>
              </a:bodyPr>
              <a:lstStyle/>
              <a:p>
                <a:r>
                  <a:rPr lang="en-US" sz="600" dirty="0" smtClean="0">
                    <a:solidFill>
                      <a:srgbClr val="F79646"/>
                    </a:solidFill>
                    <a:latin typeface="Segoe UI Light" pitchFamily="34" charset="0"/>
                  </a:rPr>
                  <a:t>Ideation</a:t>
                </a:r>
              </a:p>
            </p:txBody>
          </p:sp>
          <p:sp>
            <p:nvSpPr>
              <p:cNvPr id="6" name="TextBox 5"/>
              <p:cNvSpPr txBox="1"/>
              <p:nvPr/>
            </p:nvSpPr>
            <p:spPr>
              <a:xfrm>
                <a:off x="1712018" y="3101872"/>
                <a:ext cx="1290218" cy="633398"/>
              </a:xfrm>
              <a:prstGeom prst="rect">
                <a:avLst/>
              </a:prstGeom>
              <a:noFill/>
            </p:spPr>
            <p:txBody>
              <a:bodyPr wrap="square" rtlCol="0">
                <a:spAutoFit/>
              </a:bodyPr>
              <a:lstStyle/>
              <a:p>
                <a:pPr algn="ctr"/>
                <a:r>
                  <a:rPr lang="en-US" sz="600" dirty="0" smtClean="0">
                    <a:solidFill>
                      <a:srgbClr val="F79646"/>
                    </a:solidFill>
                    <a:latin typeface="Segoe UI Light" pitchFamily="34" charset="0"/>
                  </a:rPr>
                  <a:t>Data</a:t>
                </a:r>
                <a:br>
                  <a:rPr lang="en-US" sz="600" dirty="0" smtClean="0">
                    <a:solidFill>
                      <a:srgbClr val="F79646"/>
                    </a:solidFill>
                    <a:latin typeface="Segoe UI Light" pitchFamily="34" charset="0"/>
                  </a:rPr>
                </a:br>
                <a:r>
                  <a:rPr lang="en-US" sz="600" dirty="0" smtClean="0">
                    <a:solidFill>
                      <a:srgbClr val="F79646"/>
                    </a:solidFill>
                    <a:latin typeface="Segoe UI Light" pitchFamily="34" charset="0"/>
                  </a:rPr>
                  <a:t>Gathering</a:t>
                </a:r>
              </a:p>
            </p:txBody>
          </p:sp>
          <p:sp>
            <p:nvSpPr>
              <p:cNvPr id="7" name="TextBox 6"/>
              <p:cNvSpPr txBox="1"/>
              <p:nvPr/>
            </p:nvSpPr>
            <p:spPr>
              <a:xfrm>
                <a:off x="3046723" y="3101872"/>
                <a:ext cx="1290218" cy="633398"/>
              </a:xfrm>
              <a:prstGeom prst="rect">
                <a:avLst/>
              </a:prstGeom>
              <a:noFill/>
            </p:spPr>
            <p:txBody>
              <a:bodyPr wrap="square" rtlCol="0">
                <a:spAutoFit/>
              </a:bodyPr>
              <a:lstStyle/>
              <a:p>
                <a:pPr algn="ctr"/>
                <a:r>
                  <a:rPr lang="en-US" sz="600" dirty="0" smtClean="0">
                    <a:solidFill>
                      <a:srgbClr val="F79646"/>
                    </a:solidFill>
                    <a:latin typeface="Segoe UI Light" pitchFamily="34" charset="0"/>
                  </a:rPr>
                  <a:t>Ideation / Sketch</a:t>
                </a:r>
              </a:p>
            </p:txBody>
          </p:sp>
          <p:sp>
            <p:nvSpPr>
              <p:cNvPr id="8" name="TextBox 7"/>
              <p:cNvSpPr txBox="1"/>
              <p:nvPr/>
            </p:nvSpPr>
            <p:spPr>
              <a:xfrm>
                <a:off x="4451412" y="3106612"/>
                <a:ext cx="1290215" cy="633398"/>
              </a:xfrm>
              <a:prstGeom prst="rect">
                <a:avLst/>
              </a:prstGeom>
              <a:noFill/>
            </p:spPr>
            <p:txBody>
              <a:bodyPr wrap="square" rtlCol="0">
                <a:spAutoFit/>
              </a:bodyPr>
              <a:lstStyle/>
              <a:p>
                <a:pPr algn="ctr"/>
                <a:r>
                  <a:rPr lang="en-US" sz="600" dirty="0" smtClean="0">
                    <a:solidFill>
                      <a:srgbClr val="CC0797"/>
                    </a:solidFill>
                    <a:latin typeface="Segoe UI Light" pitchFamily="34" charset="0"/>
                  </a:rPr>
                  <a:t>Pilot Studies</a:t>
                </a:r>
              </a:p>
            </p:txBody>
          </p:sp>
          <p:sp>
            <p:nvSpPr>
              <p:cNvPr id="9" name="TextBox 8"/>
              <p:cNvSpPr txBox="1"/>
              <p:nvPr/>
            </p:nvSpPr>
            <p:spPr>
              <a:xfrm>
                <a:off x="5760374" y="3216538"/>
                <a:ext cx="1290215" cy="422265"/>
              </a:xfrm>
              <a:prstGeom prst="rect">
                <a:avLst/>
              </a:prstGeom>
              <a:noFill/>
            </p:spPr>
            <p:txBody>
              <a:bodyPr wrap="square" rtlCol="0">
                <a:spAutoFit/>
              </a:bodyPr>
              <a:lstStyle/>
              <a:p>
                <a:pPr algn="ctr"/>
                <a:r>
                  <a:rPr lang="en-US" sz="600" dirty="0" smtClean="0">
                    <a:solidFill>
                      <a:srgbClr val="CC0797"/>
                    </a:solidFill>
                    <a:latin typeface="Segoe UI Light" pitchFamily="34" charset="0"/>
                  </a:rPr>
                  <a:t>Refinement</a:t>
                </a:r>
              </a:p>
            </p:txBody>
          </p:sp>
          <p:cxnSp>
            <p:nvCxnSpPr>
              <p:cNvPr id="10" name="Straight Arrow Connector 9"/>
              <p:cNvCxnSpPr/>
              <p:nvPr/>
            </p:nvCxnSpPr>
            <p:spPr>
              <a:xfrm flipV="1">
                <a:off x="1515088" y="3417079"/>
                <a:ext cx="457201" cy="0"/>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2307300" y="2718545"/>
                <a:ext cx="1444752" cy="1444752"/>
              </a:xfrm>
              <a:prstGeom prst="arc">
                <a:avLst>
                  <a:gd name="adj1" fmla="val 12194422"/>
                  <a:gd name="adj2" fmla="val 20088636"/>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a:p>
            </p:txBody>
          </p:sp>
          <p:sp>
            <p:nvSpPr>
              <p:cNvPr id="12" name="Arc 11"/>
              <p:cNvSpPr/>
              <p:nvPr/>
            </p:nvSpPr>
            <p:spPr>
              <a:xfrm flipH="1" flipV="1">
                <a:off x="2304554" y="2715800"/>
                <a:ext cx="1444751" cy="1444751"/>
              </a:xfrm>
              <a:prstGeom prst="arc">
                <a:avLst>
                  <a:gd name="adj1" fmla="val 12129058"/>
                  <a:gd name="adj2" fmla="val 20105433"/>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a:p>
            </p:txBody>
          </p:sp>
          <p:cxnSp>
            <p:nvCxnSpPr>
              <p:cNvPr id="13" name="Straight Arrow Connector 12"/>
              <p:cNvCxnSpPr/>
              <p:nvPr/>
            </p:nvCxnSpPr>
            <p:spPr>
              <a:xfrm flipV="1">
                <a:off x="4223728"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a:off x="5021997" y="2697448"/>
                <a:ext cx="1444752" cy="1444752"/>
              </a:xfrm>
              <a:prstGeom prst="arc">
                <a:avLst>
                  <a:gd name="adj1" fmla="val 12194422"/>
                  <a:gd name="adj2" fmla="val 20671428"/>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a:p>
            </p:txBody>
          </p:sp>
          <p:sp>
            <p:nvSpPr>
              <p:cNvPr id="15" name="Arc 14"/>
              <p:cNvSpPr/>
              <p:nvPr/>
            </p:nvSpPr>
            <p:spPr>
              <a:xfrm flipH="1" flipV="1">
                <a:off x="5019252" y="2694703"/>
                <a:ext cx="1444752" cy="1444752"/>
              </a:xfrm>
              <a:prstGeom prst="arc">
                <a:avLst>
                  <a:gd name="adj1" fmla="val 11576244"/>
                  <a:gd name="adj2" fmla="val 20105433"/>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a:p>
            </p:txBody>
          </p:sp>
          <p:cxnSp>
            <p:nvCxnSpPr>
              <p:cNvPr id="16" name="Straight Arrow Connector 15"/>
              <p:cNvCxnSpPr/>
              <p:nvPr/>
            </p:nvCxnSpPr>
            <p:spPr>
              <a:xfrm flipV="1">
                <a:off x="7062553" y="3401202"/>
                <a:ext cx="457200" cy="1"/>
              </a:xfrm>
              <a:prstGeom prst="straightConnector1">
                <a:avLst/>
              </a:prstGeom>
              <a:ln>
                <a:solidFill>
                  <a:srgbClr val="CC0797"/>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71251" y="3080003"/>
                <a:ext cx="1290217" cy="622382"/>
              </a:xfrm>
              <a:prstGeom prst="rect">
                <a:avLst/>
              </a:prstGeom>
              <a:noFill/>
            </p:spPr>
            <p:txBody>
              <a:bodyPr wrap="square" rtlCol="0">
                <a:spAutoFit/>
              </a:bodyPr>
              <a:lstStyle/>
              <a:p>
                <a:pPr algn="ctr"/>
                <a:r>
                  <a:rPr lang="en-US" sz="600" dirty="0" smtClean="0">
                    <a:solidFill>
                      <a:srgbClr val="CC0797"/>
                    </a:solidFill>
                    <a:latin typeface="Segoe UI Light" pitchFamily="34" charset="0"/>
                  </a:rPr>
                  <a:t>Formative</a:t>
                </a:r>
              </a:p>
              <a:p>
                <a:pPr algn="ctr"/>
                <a:r>
                  <a:rPr lang="en-US" sz="600" dirty="0" smtClean="0">
                    <a:solidFill>
                      <a:srgbClr val="CC0797"/>
                    </a:solidFill>
                    <a:latin typeface="Segoe UI Light" pitchFamily="34" charset="0"/>
                  </a:rPr>
                  <a:t>Evaluation</a:t>
                </a:r>
              </a:p>
            </p:txBody>
          </p:sp>
          <p:sp>
            <p:nvSpPr>
              <p:cNvPr id="18" name="TextBox 17"/>
              <p:cNvSpPr txBox="1"/>
              <p:nvPr/>
            </p:nvSpPr>
            <p:spPr>
              <a:xfrm>
                <a:off x="9231772" y="3213962"/>
                <a:ext cx="1290216" cy="411315"/>
              </a:xfrm>
              <a:prstGeom prst="rect">
                <a:avLst/>
              </a:prstGeom>
              <a:noFill/>
              <a:ln>
                <a:noFill/>
              </a:ln>
            </p:spPr>
            <p:txBody>
              <a:bodyPr wrap="square" rtlCol="0">
                <a:spAutoFit/>
              </a:bodyPr>
              <a:lstStyle/>
              <a:p>
                <a:pPr algn="ctr"/>
                <a:r>
                  <a:rPr lang="en-US" sz="600" dirty="0" smtClean="0">
                    <a:solidFill>
                      <a:srgbClr val="0090FF"/>
                    </a:solidFill>
                    <a:latin typeface="Segoe UI Light" pitchFamily="34" charset="0"/>
                  </a:rPr>
                  <a:t>Refinement</a:t>
                </a:r>
              </a:p>
            </p:txBody>
          </p:sp>
          <p:cxnSp>
            <p:nvCxnSpPr>
              <p:cNvPr id="19" name="Straight Arrow Connector 18"/>
              <p:cNvCxnSpPr/>
              <p:nvPr/>
            </p:nvCxnSpPr>
            <p:spPr>
              <a:xfrm flipV="1">
                <a:off x="10528418"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855741" y="3093912"/>
                <a:ext cx="1669690" cy="622382"/>
              </a:xfrm>
              <a:prstGeom prst="rect">
                <a:avLst/>
              </a:prstGeom>
              <a:noFill/>
            </p:spPr>
            <p:txBody>
              <a:bodyPr wrap="square" rtlCol="0">
                <a:spAutoFit/>
              </a:bodyPr>
              <a:lstStyle/>
              <a:p>
                <a:pPr algn="ctr"/>
                <a:r>
                  <a:rPr lang="en-US" sz="600" dirty="0" smtClean="0">
                    <a:solidFill>
                      <a:srgbClr val="0090FF"/>
                    </a:solidFill>
                    <a:latin typeface="Segoe UI Light" pitchFamily="34" charset="0"/>
                  </a:rPr>
                  <a:t>Small Field Deployment(s)</a:t>
                </a:r>
              </a:p>
            </p:txBody>
          </p:sp>
          <p:sp>
            <p:nvSpPr>
              <p:cNvPr id="21" name="Arc 20"/>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a:p>
            </p:txBody>
          </p:sp>
          <p:sp>
            <p:nvSpPr>
              <p:cNvPr id="22" name="Arc 21"/>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a:p>
            </p:txBody>
          </p:sp>
          <p:sp>
            <p:nvSpPr>
              <p:cNvPr id="23" name="TextBox 22"/>
              <p:cNvSpPr txBox="1"/>
              <p:nvPr/>
            </p:nvSpPr>
            <p:spPr>
              <a:xfrm>
                <a:off x="12380922" y="3213962"/>
                <a:ext cx="1290216" cy="411315"/>
              </a:xfrm>
              <a:prstGeom prst="rect">
                <a:avLst/>
              </a:prstGeom>
              <a:noFill/>
              <a:ln>
                <a:noFill/>
              </a:ln>
            </p:spPr>
            <p:txBody>
              <a:bodyPr wrap="square" rtlCol="0">
                <a:spAutoFit/>
              </a:bodyPr>
              <a:lstStyle/>
              <a:p>
                <a:pPr algn="ctr"/>
                <a:r>
                  <a:rPr lang="en-US" sz="600" dirty="0" smtClean="0">
                    <a:solidFill>
                      <a:srgbClr val="0090FF"/>
                    </a:solidFill>
                    <a:latin typeface="Segoe UI Light" pitchFamily="34" charset="0"/>
                  </a:rPr>
                  <a:t>Refinement</a:t>
                </a:r>
              </a:p>
            </p:txBody>
          </p:sp>
          <p:cxnSp>
            <p:nvCxnSpPr>
              <p:cNvPr id="24" name="Straight Arrow Connector 23"/>
              <p:cNvCxnSpPr/>
              <p:nvPr/>
            </p:nvCxnSpPr>
            <p:spPr>
              <a:xfrm flipV="1">
                <a:off x="13677570"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963651" y="2933397"/>
                <a:ext cx="1745584" cy="840213"/>
              </a:xfrm>
              <a:prstGeom prst="rect">
                <a:avLst/>
              </a:prstGeom>
              <a:noFill/>
            </p:spPr>
            <p:txBody>
              <a:bodyPr wrap="square" rtlCol="0">
                <a:spAutoFit/>
              </a:bodyPr>
              <a:lstStyle/>
              <a:p>
                <a:pPr algn="ctr"/>
                <a:r>
                  <a:rPr lang="en-US" sz="600" dirty="0" smtClean="0">
                    <a:solidFill>
                      <a:srgbClr val="0090FF"/>
                    </a:solidFill>
                    <a:latin typeface="Segoe UI Light" pitchFamily="34" charset="0"/>
                  </a:rPr>
                  <a:t>Large Randomized Control Trial(s)</a:t>
                </a:r>
              </a:p>
            </p:txBody>
          </p:sp>
        </p:grpSp>
        <p:grpSp>
          <p:nvGrpSpPr>
            <p:cNvPr id="27" name="Group 26"/>
            <p:cNvGrpSpPr/>
            <p:nvPr/>
          </p:nvGrpSpPr>
          <p:grpSpPr>
            <a:xfrm>
              <a:off x="8191500" y="2667303"/>
              <a:ext cx="5959576" cy="1447497"/>
              <a:chOff x="3048000" y="4627103"/>
              <a:chExt cx="5959576" cy="1447497"/>
            </a:xfrm>
          </p:grpSpPr>
          <p:sp>
            <p:nvSpPr>
              <p:cNvPr id="28" name="TextBox 27"/>
              <p:cNvSpPr txBox="1"/>
              <p:nvPr/>
            </p:nvSpPr>
            <p:spPr>
              <a:xfrm>
                <a:off x="3500814" y="4991100"/>
                <a:ext cx="1290216" cy="622382"/>
              </a:xfrm>
              <a:prstGeom prst="rect">
                <a:avLst/>
              </a:prstGeom>
              <a:noFill/>
            </p:spPr>
            <p:txBody>
              <a:bodyPr wrap="square" rtlCol="0">
                <a:spAutoFit/>
              </a:bodyPr>
              <a:lstStyle/>
              <a:p>
                <a:pPr algn="ctr"/>
                <a:r>
                  <a:rPr lang="en-US" sz="600" dirty="0" smtClean="0">
                    <a:solidFill>
                      <a:srgbClr val="97CB16"/>
                    </a:solidFill>
                    <a:latin typeface="Segoe UI Light" pitchFamily="34" charset="0"/>
                  </a:rPr>
                  <a:t>A/B Design Ideas</a:t>
                </a:r>
              </a:p>
            </p:txBody>
          </p:sp>
          <p:sp>
            <p:nvSpPr>
              <p:cNvPr id="29" name="TextBox 28"/>
              <p:cNvSpPr txBox="1"/>
              <p:nvPr/>
            </p:nvSpPr>
            <p:spPr>
              <a:xfrm>
                <a:off x="4925834" y="5039017"/>
                <a:ext cx="1290216" cy="411315"/>
              </a:xfrm>
              <a:prstGeom prst="rect">
                <a:avLst/>
              </a:prstGeom>
              <a:noFill/>
            </p:spPr>
            <p:txBody>
              <a:bodyPr wrap="square" rtlCol="0">
                <a:spAutoFit/>
              </a:bodyPr>
              <a:lstStyle/>
              <a:p>
                <a:pPr algn="ctr"/>
                <a:r>
                  <a:rPr lang="en-US" sz="600" dirty="0" smtClean="0">
                    <a:solidFill>
                      <a:srgbClr val="97CB16"/>
                    </a:solidFill>
                    <a:latin typeface="Segoe UI Light" pitchFamily="34" charset="0"/>
                  </a:rPr>
                  <a:t>Pilot Studies</a:t>
                </a:r>
              </a:p>
            </p:txBody>
          </p:sp>
          <p:sp>
            <p:nvSpPr>
              <p:cNvPr id="30" name="TextBox 29"/>
              <p:cNvSpPr txBox="1"/>
              <p:nvPr/>
            </p:nvSpPr>
            <p:spPr>
              <a:xfrm>
                <a:off x="6234794" y="5148934"/>
                <a:ext cx="1290216" cy="411315"/>
              </a:xfrm>
              <a:prstGeom prst="rect">
                <a:avLst/>
              </a:prstGeom>
              <a:noFill/>
            </p:spPr>
            <p:txBody>
              <a:bodyPr wrap="square" rtlCol="0">
                <a:spAutoFit/>
              </a:bodyPr>
              <a:lstStyle/>
              <a:p>
                <a:pPr algn="ctr"/>
                <a:r>
                  <a:rPr lang="en-US" sz="600" dirty="0" smtClean="0">
                    <a:solidFill>
                      <a:srgbClr val="97CB16"/>
                    </a:solidFill>
                    <a:latin typeface="Segoe UI Light" pitchFamily="34" charset="0"/>
                  </a:rPr>
                  <a:t>Refinement</a:t>
                </a:r>
              </a:p>
            </p:txBody>
          </p:sp>
          <p:cxnSp>
            <p:nvCxnSpPr>
              <p:cNvPr id="31" name="Straight Arrow Connector 30"/>
              <p:cNvCxnSpPr/>
              <p:nvPr/>
            </p:nvCxnSpPr>
            <p:spPr>
              <a:xfrm flipV="1">
                <a:off x="4648200" y="53494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32" name="Arc 31"/>
              <p:cNvSpPr/>
              <p:nvPr/>
            </p:nvSpPr>
            <p:spPr>
              <a:xfrm>
                <a:off x="5496418" y="4629848"/>
                <a:ext cx="1444752" cy="1444752"/>
              </a:xfrm>
              <a:prstGeom prst="arc">
                <a:avLst>
                  <a:gd name="adj1" fmla="val 12194422"/>
                  <a:gd name="adj2" fmla="val 20671428"/>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a:solidFill>
                    <a:srgbClr val="97CB16"/>
                  </a:solidFill>
                </a:endParaRPr>
              </a:p>
            </p:txBody>
          </p:sp>
          <p:sp>
            <p:nvSpPr>
              <p:cNvPr id="33" name="Arc 32"/>
              <p:cNvSpPr/>
              <p:nvPr/>
            </p:nvSpPr>
            <p:spPr>
              <a:xfrm flipH="1" flipV="1">
                <a:off x="5493673" y="4627103"/>
                <a:ext cx="1444752" cy="1444752"/>
              </a:xfrm>
              <a:prstGeom prst="arc">
                <a:avLst>
                  <a:gd name="adj1" fmla="val 11576244"/>
                  <a:gd name="adj2" fmla="val 20105433"/>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a:solidFill>
                    <a:srgbClr val="97CB16"/>
                  </a:solidFill>
                </a:endParaRPr>
              </a:p>
            </p:txBody>
          </p:sp>
          <p:cxnSp>
            <p:nvCxnSpPr>
              <p:cNvPr id="34" name="Straight Arrow Connector 33"/>
              <p:cNvCxnSpPr/>
              <p:nvPr/>
            </p:nvCxnSpPr>
            <p:spPr>
              <a:xfrm flipV="1">
                <a:off x="7428073" y="5333602"/>
                <a:ext cx="457201" cy="0"/>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717361" y="4992470"/>
                <a:ext cx="1290215" cy="622383"/>
              </a:xfrm>
              <a:prstGeom prst="rect">
                <a:avLst/>
              </a:prstGeom>
              <a:noFill/>
            </p:spPr>
            <p:txBody>
              <a:bodyPr wrap="square" rtlCol="0">
                <a:spAutoFit/>
              </a:bodyPr>
              <a:lstStyle/>
              <a:p>
                <a:pPr algn="ctr"/>
                <a:r>
                  <a:rPr lang="en-US" sz="600" dirty="0" smtClean="0">
                    <a:solidFill>
                      <a:srgbClr val="97CB16"/>
                    </a:solidFill>
                    <a:latin typeface="Segoe UI Light" pitchFamily="34" charset="0"/>
                  </a:rPr>
                  <a:t>A/B Testing</a:t>
                </a:r>
              </a:p>
              <a:p>
                <a:pPr algn="ctr"/>
                <a:r>
                  <a:rPr lang="en-US" sz="600" dirty="0" smtClean="0">
                    <a:solidFill>
                      <a:srgbClr val="97CB16"/>
                    </a:solidFill>
                    <a:latin typeface="Segoe UI Light" pitchFamily="34" charset="0"/>
                  </a:rPr>
                  <a:t>RCTs</a:t>
                </a:r>
              </a:p>
            </p:txBody>
          </p:sp>
          <p:cxnSp>
            <p:nvCxnSpPr>
              <p:cNvPr id="36" name="Straight Arrow Connector 35"/>
              <p:cNvCxnSpPr/>
              <p:nvPr/>
            </p:nvCxnSpPr>
            <p:spPr>
              <a:xfrm flipV="1">
                <a:off x="3048000" y="53621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0" name="Group 39"/>
          <p:cNvGrpSpPr/>
          <p:nvPr/>
        </p:nvGrpSpPr>
        <p:grpSpPr>
          <a:xfrm>
            <a:off x="83115" y="1607403"/>
            <a:ext cx="5936685" cy="1213089"/>
            <a:chOff x="83115" y="1607403"/>
            <a:chExt cx="5936685" cy="1213089"/>
          </a:xfrm>
        </p:grpSpPr>
        <p:sp>
          <p:nvSpPr>
            <p:cNvPr id="38" name="Right Brace 37"/>
            <p:cNvSpPr/>
            <p:nvPr/>
          </p:nvSpPr>
          <p:spPr>
            <a:xfrm rot="16200000">
              <a:off x="1679313" y="994602"/>
              <a:ext cx="229692" cy="3422087"/>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208618" y="1607403"/>
              <a:ext cx="5811182" cy="830997"/>
            </a:xfrm>
            <a:prstGeom prst="rect">
              <a:avLst/>
            </a:prstGeom>
            <a:noFill/>
          </p:spPr>
          <p:txBody>
            <a:bodyPr wrap="square" rtlCol="0">
              <a:spAutoFit/>
            </a:bodyPr>
            <a:lstStyle/>
            <a:p>
              <a:r>
                <a:rPr lang="en-US" sz="2400" dirty="0" smtClean="0">
                  <a:solidFill>
                    <a:schemeClr val="bg1"/>
                  </a:solidFill>
                  <a:latin typeface="Segoe UI Light" pitchFamily="34" charset="0"/>
                </a:rPr>
                <a:t>Evaluating early design ideas to prepare for field deployments</a:t>
              </a:r>
            </a:p>
          </p:txBody>
        </p:sp>
      </p:grpSp>
      <p:sp>
        <p:nvSpPr>
          <p:cNvPr id="41" name="TextBox 40"/>
          <p:cNvSpPr txBox="1"/>
          <p:nvPr/>
        </p:nvSpPr>
        <p:spPr>
          <a:xfrm>
            <a:off x="253868" y="-685800"/>
            <a:ext cx="8622068" cy="646331"/>
          </a:xfrm>
          <a:prstGeom prst="rect">
            <a:avLst/>
          </a:prstGeom>
          <a:noFill/>
        </p:spPr>
        <p:txBody>
          <a:bodyPr wrap="square" rtlCol="0">
            <a:spAutoFit/>
          </a:bodyPr>
          <a:lstStyle/>
          <a:p>
            <a:pPr algn="ctr"/>
            <a:r>
              <a:rPr lang="en-US" sz="3600" dirty="0" smtClean="0">
                <a:solidFill>
                  <a:schemeClr val="bg1"/>
                </a:solidFill>
                <a:latin typeface="Segoe UI Light" pitchFamily="34" charset="0"/>
              </a:rPr>
              <a:t>An</a:t>
            </a:r>
            <a:r>
              <a:rPr lang="en-US" sz="3600" dirty="0" smtClean="0">
                <a:solidFill>
                  <a:schemeClr val="bg1"/>
                </a:solidFill>
                <a:latin typeface="Segoe UI Semibold" pitchFamily="34" charset="0"/>
              </a:rPr>
              <a:t> Eco-Feedback</a:t>
            </a:r>
            <a:r>
              <a:rPr lang="en-US" sz="3600" dirty="0" smtClean="0">
                <a:solidFill>
                  <a:schemeClr val="bg1"/>
                </a:solidFill>
                <a:latin typeface="Segoe UI Light" pitchFamily="34" charset="0"/>
              </a:rPr>
              <a:t> Iterative Design Process</a:t>
            </a:r>
          </a:p>
        </p:txBody>
      </p:sp>
    </p:spTree>
    <p:extLst>
      <p:ext uri="{BB962C8B-B14F-4D97-AF65-F5344CB8AC3E}">
        <p14:creationId xmlns:p14="http://schemas.microsoft.com/office/powerpoint/2010/main" val="14254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3007" y="-609600"/>
            <a:ext cx="9903207" cy="7800735"/>
            <a:chOff x="-1376059" y="-584342"/>
            <a:chExt cx="10972800" cy="8643252"/>
          </a:xfrm>
        </p:grpSpPr>
        <p:pic>
          <p:nvPicPr>
            <p:cNvPr id="6147" name="Picture 3" descr="D:\Dropbox\CHI2012-WaterVis\images\InterviewPictures\2011_08_18 - Interviews - Household 1\IMG_62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059" y="743710"/>
              <a:ext cx="109728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Dropbox\CHI2012-WaterVis\images\InterviewPictures\2011_08_18 - Interviews - Household 1\IMG_6274.JPG"/>
            <p:cNvPicPr>
              <a:picLocks noChangeAspect="1" noChangeArrowheads="1"/>
            </p:cNvPicPr>
            <p:nvPr/>
          </p:nvPicPr>
          <p:blipFill rotWithShape="1">
            <a:blip r:embed="rId3">
              <a:extLst>
                <a:ext uri="{28A0092B-C50C-407E-A947-70E740481C1C}">
                  <a14:useLocalDpi xmlns:a14="http://schemas.microsoft.com/office/drawing/2010/main" val="0"/>
                </a:ext>
              </a:extLst>
            </a:blip>
            <a:srcRect b="86250"/>
            <a:stretch/>
          </p:blipFill>
          <p:spPr bwMode="auto">
            <a:xfrm>
              <a:off x="-1376059" y="-584342"/>
              <a:ext cx="10972800" cy="2447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498109" y="-609600"/>
            <a:ext cx="5006154" cy="7800735"/>
            <a:chOff x="-1376059" y="-584342"/>
            <a:chExt cx="3535700" cy="8643252"/>
          </a:xfrm>
        </p:grpSpPr>
        <p:pic>
          <p:nvPicPr>
            <p:cNvPr id="16" name="Picture 3" descr="D:\Dropbox\CHI2012-WaterVis\images\InterviewPictures\2011_08_18 - Interviews - Household 1\IMG_6274.JPG"/>
            <p:cNvPicPr>
              <a:picLocks noChangeAspect="1" noChangeArrowheads="1"/>
            </p:cNvPicPr>
            <p:nvPr/>
          </p:nvPicPr>
          <p:blipFill rotWithShape="1">
            <a:blip r:embed="rId3">
              <a:extLst>
                <a:ext uri="{28A0092B-C50C-407E-A947-70E740481C1C}">
                  <a14:useLocalDpi xmlns:a14="http://schemas.microsoft.com/office/drawing/2010/main" val="0"/>
                </a:ext>
              </a:extLst>
            </a:blip>
            <a:srcRect r="67778"/>
            <a:stretch/>
          </p:blipFill>
          <p:spPr bwMode="auto">
            <a:xfrm>
              <a:off x="-1376059" y="743710"/>
              <a:ext cx="35357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Dropbox\CHI2012-WaterVis\images\InterviewPictures\2011_08_18 - Interviews - Household 1\IMG_6274.JPG"/>
            <p:cNvPicPr>
              <a:picLocks noChangeAspect="1" noChangeArrowheads="1"/>
            </p:cNvPicPr>
            <p:nvPr/>
          </p:nvPicPr>
          <p:blipFill rotWithShape="1">
            <a:blip r:embed="rId3">
              <a:extLst>
                <a:ext uri="{28A0092B-C50C-407E-A947-70E740481C1C}">
                  <a14:useLocalDpi xmlns:a14="http://schemas.microsoft.com/office/drawing/2010/main" val="0"/>
                </a:ext>
              </a:extLst>
            </a:blip>
            <a:srcRect r="67778" b="86250"/>
            <a:stretch/>
          </p:blipFill>
          <p:spPr bwMode="auto">
            <a:xfrm>
              <a:off x="-1376058" y="-584342"/>
              <a:ext cx="3535698" cy="244767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5446140" y="1455730"/>
            <a:ext cx="2295150" cy="3477875"/>
          </a:xfrm>
          <a:prstGeom prst="rect">
            <a:avLst/>
          </a:prstGeom>
          <a:noFill/>
        </p:spPr>
        <p:txBody>
          <a:bodyPr wrap="square" rtlCol="0">
            <a:spAutoFit/>
          </a:bodyPr>
          <a:lstStyle/>
          <a:p>
            <a:r>
              <a:rPr lang="en-US" sz="2000" dirty="0" smtClean="0">
                <a:solidFill>
                  <a:prstClr val="black"/>
                </a:solidFill>
                <a:latin typeface="Segoe UI Light" pitchFamily="34" charset="0"/>
              </a:rPr>
              <a:t>Jon Froehlich</a:t>
            </a:r>
          </a:p>
          <a:p>
            <a:r>
              <a:rPr lang="en-US" sz="2000" dirty="0" smtClean="0">
                <a:solidFill>
                  <a:prstClr val="black"/>
                </a:solidFill>
                <a:latin typeface="Segoe UI Light" pitchFamily="34" charset="0"/>
              </a:rPr>
              <a:t>Leah </a:t>
            </a:r>
            <a:r>
              <a:rPr lang="en-US" sz="2000" dirty="0" err="1" smtClean="0">
                <a:solidFill>
                  <a:prstClr val="black"/>
                </a:solidFill>
                <a:latin typeface="Segoe UI Light" pitchFamily="34" charset="0"/>
              </a:rPr>
              <a:t>Findlater</a:t>
            </a:r>
            <a:endParaRPr lang="en-US" sz="2000" dirty="0" smtClean="0">
              <a:solidFill>
                <a:prstClr val="black"/>
              </a:solidFill>
              <a:latin typeface="Segoe UI Light" pitchFamily="34" charset="0"/>
            </a:endParaRPr>
          </a:p>
          <a:p>
            <a:r>
              <a:rPr lang="en-US" sz="2000" dirty="0" smtClean="0">
                <a:solidFill>
                  <a:prstClr val="black"/>
                </a:solidFill>
                <a:latin typeface="Segoe UI Light" pitchFamily="34" charset="0"/>
              </a:rPr>
              <a:t>Marilyn </a:t>
            </a:r>
            <a:r>
              <a:rPr lang="en-US" sz="2000" dirty="0" err="1" smtClean="0">
                <a:solidFill>
                  <a:prstClr val="black"/>
                </a:solidFill>
                <a:latin typeface="Segoe UI Light" pitchFamily="34" charset="0"/>
              </a:rPr>
              <a:t>Ostergren</a:t>
            </a:r>
            <a:endParaRPr lang="en-US" sz="2000" dirty="0" smtClean="0">
              <a:solidFill>
                <a:prstClr val="black"/>
              </a:solidFill>
              <a:latin typeface="Segoe UI Light" pitchFamily="34" charset="0"/>
            </a:endParaRPr>
          </a:p>
          <a:p>
            <a:r>
              <a:rPr lang="en-US" sz="2000" dirty="0" smtClean="0">
                <a:solidFill>
                  <a:prstClr val="black"/>
                </a:solidFill>
                <a:latin typeface="Segoe UI Light" pitchFamily="34" charset="0"/>
              </a:rPr>
              <a:t>Solai </a:t>
            </a:r>
            <a:r>
              <a:rPr lang="en-US" sz="2000" dirty="0" err="1" smtClean="0">
                <a:solidFill>
                  <a:prstClr val="black"/>
                </a:solidFill>
                <a:latin typeface="Segoe UI Light" pitchFamily="34" charset="0"/>
              </a:rPr>
              <a:t>Ramanathan</a:t>
            </a:r>
            <a:endParaRPr lang="en-US" sz="2000" dirty="0" smtClean="0">
              <a:solidFill>
                <a:prstClr val="black"/>
              </a:solidFill>
              <a:latin typeface="Segoe UI Light" pitchFamily="34" charset="0"/>
            </a:endParaRPr>
          </a:p>
          <a:p>
            <a:r>
              <a:rPr lang="en-US" sz="2000" dirty="0" smtClean="0">
                <a:solidFill>
                  <a:prstClr val="black"/>
                </a:solidFill>
                <a:latin typeface="Segoe UI Light" pitchFamily="34" charset="0"/>
              </a:rPr>
              <a:t>Josh Peterson</a:t>
            </a:r>
          </a:p>
          <a:p>
            <a:r>
              <a:rPr lang="en-US" sz="2000" dirty="0" smtClean="0">
                <a:solidFill>
                  <a:prstClr val="black"/>
                </a:solidFill>
                <a:latin typeface="Segoe UI Light" pitchFamily="34" charset="0"/>
              </a:rPr>
              <a:t>Inness </a:t>
            </a:r>
            <a:r>
              <a:rPr lang="en-US" sz="2000" dirty="0" err="1" smtClean="0">
                <a:solidFill>
                  <a:prstClr val="black"/>
                </a:solidFill>
                <a:latin typeface="Segoe UI Light" pitchFamily="34" charset="0"/>
              </a:rPr>
              <a:t>Wragg</a:t>
            </a:r>
            <a:endParaRPr lang="en-US" sz="2000" dirty="0" smtClean="0">
              <a:solidFill>
                <a:prstClr val="black"/>
              </a:solidFill>
              <a:latin typeface="Segoe UI Light" pitchFamily="34" charset="0"/>
            </a:endParaRPr>
          </a:p>
          <a:p>
            <a:r>
              <a:rPr lang="en-US" sz="2000" dirty="0" smtClean="0">
                <a:solidFill>
                  <a:prstClr val="black"/>
                </a:solidFill>
                <a:latin typeface="Segoe UI Light" pitchFamily="34" charset="0"/>
              </a:rPr>
              <a:t>Eric Larson</a:t>
            </a:r>
          </a:p>
          <a:p>
            <a:r>
              <a:rPr lang="en-US" sz="2000" dirty="0" smtClean="0">
                <a:solidFill>
                  <a:prstClr val="black"/>
                </a:solidFill>
                <a:latin typeface="Segoe UI Light" pitchFamily="34" charset="0"/>
              </a:rPr>
              <a:t>Fabia Fu</a:t>
            </a:r>
          </a:p>
          <a:p>
            <a:r>
              <a:rPr lang="en-US" sz="2000" dirty="0" smtClean="0">
                <a:solidFill>
                  <a:prstClr val="black"/>
                </a:solidFill>
                <a:latin typeface="Segoe UI Light" pitchFamily="34" charset="0"/>
              </a:rPr>
              <a:t>Mazhengmin </a:t>
            </a:r>
            <a:r>
              <a:rPr lang="en-US" sz="2000" dirty="0" err="1" smtClean="0">
                <a:solidFill>
                  <a:prstClr val="black"/>
                </a:solidFill>
                <a:latin typeface="Segoe UI Light" pitchFamily="34" charset="0"/>
              </a:rPr>
              <a:t>Bai</a:t>
            </a:r>
            <a:endParaRPr lang="en-US" sz="2000" dirty="0" smtClean="0">
              <a:solidFill>
                <a:prstClr val="black"/>
              </a:solidFill>
              <a:latin typeface="Segoe UI Light" pitchFamily="34" charset="0"/>
            </a:endParaRPr>
          </a:p>
          <a:p>
            <a:r>
              <a:rPr lang="en-US" sz="2000" dirty="0" smtClean="0">
                <a:solidFill>
                  <a:prstClr val="black"/>
                </a:solidFill>
                <a:latin typeface="Segoe UI Light" pitchFamily="34" charset="0"/>
              </a:rPr>
              <a:t>Shwetak N. Patel</a:t>
            </a:r>
          </a:p>
          <a:p>
            <a:r>
              <a:rPr lang="en-US" sz="2000" dirty="0" smtClean="0">
                <a:solidFill>
                  <a:prstClr val="black"/>
                </a:solidFill>
                <a:latin typeface="Segoe UI Light" pitchFamily="34" charset="0"/>
              </a:rPr>
              <a:t>James A. </a:t>
            </a:r>
            <a:r>
              <a:rPr lang="en-US" sz="2000" dirty="0" err="1" smtClean="0">
                <a:solidFill>
                  <a:prstClr val="black"/>
                </a:solidFill>
                <a:latin typeface="Segoe UI Light" pitchFamily="34" charset="0"/>
              </a:rPr>
              <a:t>Landay</a:t>
            </a:r>
            <a:endParaRPr lang="en-US" sz="2000" dirty="0" smtClean="0">
              <a:solidFill>
                <a:prstClr val="black"/>
              </a:solidFill>
              <a:latin typeface="Segoe UI Light" pitchFamily="34" charset="0"/>
            </a:endParaRPr>
          </a:p>
        </p:txBody>
      </p:sp>
      <p:grpSp>
        <p:nvGrpSpPr>
          <p:cNvPr id="10" name="Group 9"/>
          <p:cNvGrpSpPr/>
          <p:nvPr/>
        </p:nvGrpSpPr>
        <p:grpSpPr>
          <a:xfrm>
            <a:off x="0" y="6324600"/>
            <a:ext cx="9144000" cy="334910"/>
            <a:chOff x="0" y="5943600"/>
            <a:chExt cx="9144000" cy="334910"/>
          </a:xfrm>
        </p:grpSpPr>
        <p:sp>
          <p:nvSpPr>
            <p:cNvPr id="11" name="Rectangle 10"/>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5974376"/>
              <a:ext cx="9144000" cy="276999"/>
            </a:xfrm>
            <a:prstGeom prst="rect">
              <a:avLst/>
            </a:prstGeom>
            <a:noFill/>
          </p:spPr>
          <p:txBody>
            <a:bodyPr wrap="square" rtlCol="0">
              <a:spAutoFit/>
            </a:bodyPr>
            <a:lstStyle/>
            <a:p>
              <a:r>
                <a:rPr lang="en-US" sz="1200" dirty="0">
                  <a:solidFill>
                    <a:schemeClr val="bg1">
                      <a:lumMod val="65000"/>
                    </a:schemeClr>
                  </a:solidFill>
                  <a:latin typeface="Segoe UI Light" pitchFamily="34" charset="0"/>
                </a:rPr>
                <a:t>Froehlich </a:t>
              </a:r>
              <a:r>
                <a:rPr lang="en-US" sz="1200" i="1" dirty="0">
                  <a:solidFill>
                    <a:schemeClr val="bg1">
                      <a:lumMod val="65000"/>
                    </a:schemeClr>
                  </a:solidFill>
                  <a:latin typeface="Segoe UI Light" pitchFamily="34" charset="0"/>
                </a:rPr>
                <a:t>et al., </a:t>
              </a:r>
              <a:r>
                <a:rPr lang="en-US" sz="1200" dirty="0">
                  <a:solidFill>
                    <a:schemeClr val="bg1">
                      <a:lumMod val="65000"/>
                    </a:schemeClr>
                  </a:solidFill>
                  <a:latin typeface="Segoe UI Semibold" pitchFamily="34" charset="0"/>
                </a:rPr>
                <a:t>The Design </a:t>
              </a:r>
              <a:r>
                <a:rPr lang="en-US" sz="1200" dirty="0" smtClean="0">
                  <a:solidFill>
                    <a:schemeClr val="bg1">
                      <a:lumMod val="65000"/>
                    </a:schemeClr>
                  </a:solidFill>
                  <a:latin typeface="Segoe UI Semibold" pitchFamily="34" charset="0"/>
                </a:rPr>
                <a:t>&amp; Evaluation </a:t>
              </a:r>
              <a:r>
                <a:rPr lang="en-US" sz="1200" dirty="0">
                  <a:solidFill>
                    <a:schemeClr val="bg1">
                      <a:lumMod val="65000"/>
                    </a:schemeClr>
                  </a:solidFill>
                  <a:latin typeface="Segoe UI Semibold" pitchFamily="34" charset="0"/>
                </a:rPr>
                <a:t>of Prototype Eco-Feedback Displays for Fixture-Level Water Usage Data</a:t>
              </a:r>
              <a:r>
                <a:rPr lang="en-US" sz="1200" dirty="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CHI2012</a:t>
              </a:r>
              <a:endParaRPr lang="en-US" sz="1200" dirty="0">
                <a:solidFill>
                  <a:schemeClr val="bg1">
                    <a:lumMod val="65000"/>
                  </a:schemeClr>
                </a:solidFill>
                <a:latin typeface="Segoe UI Light" pitchFamily="34" charset="0"/>
              </a:endParaRPr>
            </a:p>
          </p:txBody>
        </p:sp>
      </p:grpSp>
    </p:spTree>
    <p:extLst>
      <p:ext uri="{BB962C8B-B14F-4D97-AF65-F5344CB8AC3E}">
        <p14:creationId xmlns:p14="http://schemas.microsoft.com/office/powerpoint/2010/main" val="40071541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n\Dropbox\CHI2012-WaterVis\images\ReflectDesigns\Spatial\Eco_07IW-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302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n\Dropbox\CHI2012-WaterVis\images\InterviewDisplays\PrivacyProbe\privacyprovoke-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1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55" t="13599" r="17346" b="-752"/>
          <a:stretch/>
        </p:blipFill>
        <p:spPr bwMode="auto">
          <a:xfrm>
            <a:off x="3020889" y="-208548"/>
            <a:ext cx="3044952" cy="255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04" r="8212"/>
          <a:stretch/>
        </p:blipFill>
        <p:spPr bwMode="auto">
          <a:xfrm>
            <a:off x="-19892" y="2269774"/>
            <a:ext cx="306083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89" r="8421"/>
          <a:stretch/>
        </p:blipFill>
        <p:spPr bwMode="auto">
          <a:xfrm>
            <a:off x="6063325" y="-8187"/>
            <a:ext cx="3099816" cy="232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89" r="8750"/>
          <a:stretch/>
        </p:blipFill>
        <p:spPr bwMode="auto">
          <a:xfrm>
            <a:off x="-19892" y="-6945"/>
            <a:ext cx="3044952" cy="229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537" r="9079"/>
          <a:stretch/>
        </p:blipFill>
        <p:spPr bwMode="auto">
          <a:xfrm>
            <a:off x="3020889" y="2269774"/>
            <a:ext cx="3108960" cy="235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56" r="8355"/>
          <a:stretch/>
        </p:blipFill>
        <p:spPr bwMode="auto">
          <a:xfrm>
            <a:off x="6063325" y="2269773"/>
            <a:ext cx="3108960" cy="233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026" r="8684"/>
          <a:stretch/>
        </p:blipFill>
        <p:spPr bwMode="auto">
          <a:xfrm>
            <a:off x="-19892" y="4547297"/>
            <a:ext cx="3168251"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87" r="8224"/>
          <a:stretch/>
        </p:blipFill>
        <p:spPr bwMode="auto">
          <a:xfrm>
            <a:off x="3020889" y="4547297"/>
            <a:ext cx="3108960" cy="233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180" r="8728"/>
          <a:stretch/>
        </p:blipFill>
        <p:spPr bwMode="auto">
          <a:xfrm>
            <a:off x="6063325" y="4547297"/>
            <a:ext cx="3108960" cy="233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74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n\Dropbox\CHI2012-WaterVis\images\SurveyDisplays\DataGranularity\datagranularity_fixturecategory_widescre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6897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001685"/>
            <a:ext cx="9144000" cy="5463115"/>
          </a:xfrm>
        </p:spPr>
      </p:pic>
    </p:spTree>
    <p:extLst>
      <p:ext uri="{BB962C8B-B14F-4D97-AF65-F5344CB8AC3E}">
        <p14:creationId xmlns:p14="http://schemas.microsoft.com/office/powerpoint/2010/main" val="4059645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jon\Pictures\Picasa\Exports\Collages\PictureCo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4878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18" name="Group 17"/>
          <p:cNvGrpSpPr/>
          <p:nvPr/>
        </p:nvGrpSpPr>
        <p:grpSpPr>
          <a:xfrm>
            <a:off x="334033" y="2627380"/>
            <a:ext cx="15375202" cy="1539505"/>
            <a:chOff x="334033" y="2627380"/>
            <a:chExt cx="15375202" cy="1539505"/>
          </a:xfrm>
        </p:grpSpPr>
        <p:sp>
          <p:nvSpPr>
            <p:cNvPr id="4" name="TextBox 3"/>
            <p:cNvSpPr txBox="1"/>
            <p:nvPr/>
          </p:nvSpPr>
          <p:spPr>
            <a:xfrm>
              <a:off x="334033" y="3216937"/>
              <a:ext cx="1290215" cy="369332"/>
            </a:xfrm>
            <a:prstGeom prst="rect">
              <a:avLst/>
            </a:prstGeom>
            <a:noFill/>
          </p:spPr>
          <p:txBody>
            <a:bodyPr wrap="square" rtlCol="0">
              <a:spAutoFit/>
            </a:bodyPr>
            <a:lstStyle/>
            <a:p>
              <a:r>
                <a:rPr lang="en-US" dirty="0" smtClean="0">
                  <a:solidFill>
                    <a:srgbClr val="F79646"/>
                  </a:solidFill>
                  <a:latin typeface="Segoe UI Light" pitchFamily="34" charset="0"/>
                </a:rPr>
                <a:t>Ideation</a:t>
              </a:r>
            </a:p>
          </p:txBody>
        </p:sp>
        <p:sp>
          <p:nvSpPr>
            <p:cNvPr id="5" name="TextBox 4"/>
            <p:cNvSpPr txBox="1"/>
            <p:nvPr/>
          </p:nvSpPr>
          <p:spPr>
            <a:xfrm>
              <a:off x="1712019"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Data</a:t>
              </a:r>
              <a:br>
                <a:rPr lang="en-US" dirty="0" smtClean="0">
                  <a:solidFill>
                    <a:srgbClr val="F79646"/>
                  </a:solidFill>
                  <a:latin typeface="Segoe UI Light" pitchFamily="34" charset="0"/>
                </a:rPr>
              </a:br>
              <a:r>
                <a:rPr lang="en-US" dirty="0" smtClean="0">
                  <a:solidFill>
                    <a:srgbClr val="F79646"/>
                  </a:solidFill>
                  <a:latin typeface="Segoe UI Light" pitchFamily="34" charset="0"/>
                </a:rPr>
                <a:t>Gathering</a:t>
              </a:r>
            </a:p>
          </p:txBody>
        </p:sp>
        <p:sp>
          <p:nvSpPr>
            <p:cNvPr id="6" name="TextBox 5"/>
            <p:cNvSpPr txBox="1"/>
            <p:nvPr/>
          </p:nvSpPr>
          <p:spPr>
            <a:xfrm>
              <a:off x="3046722"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Ideation / Sketch</a:t>
              </a:r>
            </a:p>
          </p:txBody>
        </p:sp>
        <p:sp>
          <p:nvSpPr>
            <p:cNvPr id="7" name="TextBox 6"/>
            <p:cNvSpPr txBox="1"/>
            <p:nvPr/>
          </p:nvSpPr>
          <p:spPr>
            <a:xfrm>
              <a:off x="4451413" y="3106613"/>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Pilot Studies</a:t>
              </a:r>
            </a:p>
          </p:txBody>
        </p:sp>
        <p:sp>
          <p:nvSpPr>
            <p:cNvPr id="8" name="TextBox 7"/>
            <p:cNvSpPr txBox="1"/>
            <p:nvPr/>
          </p:nvSpPr>
          <p:spPr>
            <a:xfrm>
              <a:off x="5760373" y="3216537"/>
              <a:ext cx="1290215" cy="369332"/>
            </a:xfrm>
            <a:prstGeom prst="rect">
              <a:avLst/>
            </a:prstGeom>
            <a:noFill/>
          </p:spPr>
          <p:txBody>
            <a:bodyPr wrap="square" rtlCol="0">
              <a:spAutoFit/>
            </a:bodyPr>
            <a:lstStyle/>
            <a:p>
              <a:pPr algn="ctr"/>
              <a:r>
                <a:rPr lang="en-US" dirty="0" smtClean="0">
                  <a:solidFill>
                    <a:srgbClr val="CC0797"/>
                  </a:solidFill>
                  <a:latin typeface="Segoe UI Light" pitchFamily="34" charset="0"/>
                </a:rPr>
                <a:t>Refinement</a:t>
              </a:r>
            </a:p>
          </p:txBody>
        </p:sp>
        <p:cxnSp>
          <p:nvCxnSpPr>
            <p:cNvPr id="15" name="Straight Arrow Connector 14"/>
            <p:cNvCxnSpPr/>
            <p:nvPr/>
          </p:nvCxnSpPr>
          <p:spPr>
            <a:xfrm flipV="1">
              <a:off x="1320667"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307300" y="2718545"/>
              <a:ext cx="1444752" cy="1444752"/>
            </a:xfrm>
            <a:prstGeom prst="arc">
              <a:avLst>
                <a:gd name="adj1" fmla="val 12194422"/>
                <a:gd name="adj2" fmla="val 20088636"/>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304555" y="2715800"/>
              <a:ext cx="1444752" cy="1444752"/>
            </a:xfrm>
            <a:prstGeom prst="arc">
              <a:avLst>
                <a:gd name="adj1" fmla="val 12129058"/>
                <a:gd name="adj2" fmla="val 20105433"/>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4223728"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5021997" y="2697448"/>
              <a:ext cx="1444752" cy="1444752"/>
            </a:xfrm>
            <a:prstGeom prst="arc">
              <a:avLst>
                <a:gd name="adj1" fmla="val 12194422"/>
                <a:gd name="adj2" fmla="val 20671428"/>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5019252" y="2694703"/>
              <a:ext cx="1444752" cy="1444752"/>
            </a:xfrm>
            <a:prstGeom prst="arc">
              <a:avLst>
                <a:gd name="adj1" fmla="val 11576244"/>
                <a:gd name="adj2" fmla="val 20105433"/>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7062553" y="3401202"/>
              <a:ext cx="457200" cy="1"/>
            </a:xfrm>
            <a:prstGeom prst="straightConnector1">
              <a:avLst/>
            </a:prstGeom>
            <a:ln>
              <a:solidFill>
                <a:srgbClr val="CC0797"/>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1250" y="3080005"/>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Formative</a:t>
              </a:r>
            </a:p>
            <a:p>
              <a:pPr algn="ctr"/>
              <a:r>
                <a:rPr lang="en-US" dirty="0" smtClean="0">
                  <a:solidFill>
                    <a:srgbClr val="CC0797"/>
                  </a:solidFill>
                  <a:latin typeface="Segoe UI Light" pitchFamily="34" charset="0"/>
                </a:rPr>
                <a:t>Evaluation</a:t>
              </a:r>
            </a:p>
          </p:txBody>
        </p:sp>
        <p:sp>
          <p:nvSpPr>
            <p:cNvPr id="34" name="TextBox 33"/>
            <p:cNvSpPr txBox="1"/>
            <p:nvPr/>
          </p:nvSpPr>
          <p:spPr>
            <a:xfrm>
              <a:off x="9231770"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36" name="Straight Arrow Connector 35"/>
            <p:cNvCxnSpPr/>
            <p:nvPr/>
          </p:nvCxnSpPr>
          <p:spPr>
            <a:xfrm flipV="1">
              <a:off x="10528418"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855740" y="3093911"/>
              <a:ext cx="1669690"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Small Field Deployment(s)</a:t>
              </a:r>
            </a:p>
          </p:txBody>
        </p:sp>
        <p:sp>
          <p:nvSpPr>
            <p:cNvPr id="38" name="Arc 37"/>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12380922"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41" name="Straight Arrow Connector 40"/>
            <p:cNvCxnSpPr/>
            <p:nvPr/>
          </p:nvCxnSpPr>
          <p:spPr>
            <a:xfrm flipV="1">
              <a:off x="13677570"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3963650" y="2933396"/>
              <a:ext cx="1745585" cy="923330"/>
            </a:xfrm>
            <a:prstGeom prst="rect">
              <a:avLst/>
            </a:prstGeom>
            <a:noFill/>
          </p:spPr>
          <p:txBody>
            <a:bodyPr wrap="square" rtlCol="0">
              <a:spAutoFit/>
            </a:bodyPr>
            <a:lstStyle/>
            <a:p>
              <a:pPr algn="ctr"/>
              <a:r>
                <a:rPr lang="en-US" dirty="0" smtClean="0">
                  <a:solidFill>
                    <a:srgbClr val="0090FF"/>
                  </a:solidFill>
                  <a:latin typeface="Segoe UI Light" pitchFamily="34" charset="0"/>
                </a:rPr>
                <a:t>Large Randomized Control Trial(s)</a:t>
              </a:r>
            </a:p>
          </p:txBody>
        </p:sp>
      </p:grpSp>
      <p:sp>
        <p:nvSpPr>
          <p:cNvPr id="3" name="Right Brace 2"/>
          <p:cNvSpPr/>
          <p:nvPr/>
        </p:nvSpPr>
        <p:spPr>
          <a:xfrm rot="5400000">
            <a:off x="2309506" y="2385705"/>
            <a:ext cx="381000" cy="4143991"/>
          </a:xfrm>
          <a:prstGeom prst="rightBrace">
            <a:avLst/>
          </a:prstGeom>
          <a:ln>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05154" y="4724400"/>
            <a:ext cx="8076846" cy="661720"/>
          </a:xfrm>
          <a:prstGeom prst="rect">
            <a:avLst/>
          </a:prstGeom>
          <a:noFill/>
        </p:spPr>
        <p:txBody>
          <a:bodyPr wrap="square" rtlCol="0">
            <a:spAutoFit/>
          </a:bodyPr>
          <a:lstStyle/>
          <a:p>
            <a:pPr>
              <a:spcAft>
                <a:spcPts val="600"/>
              </a:spcAft>
            </a:pPr>
            <a:r>
              <a:rPr lang="en-US" sz="1600" dirty="0">
                <a:solidFill>
                  <a:srgbClr val="F79646"/>
                </a:solidFill>
                <a:latin typeface="Segoe UI Semibold" pitchFamily="34" charset="0"/>
              </a:rPr>
              <a:t>Goal: </a:t>
            </a:r>
            <a:r>
              <a:rPr lang="en-US" sz="1600" dirty="0">
                <a:solidFill>
                  <a:srgbClr val="F79646"/>
                </a:solidFill>
                <a:latin typeface="Segoe UI Light" pitchFamily="34" charset="0"/>
              </a:rPr>
              <a:t>gather formative data and use as basis to create a set of early, promising designs</a:t>
            </a:r>
            <a:endParaRPr lang="en-US" sz="1600" dirty="0">
              <a:solidFill>
                <a:srgbClr val="F79646"/>
              </a:solidFill>
              <a:latin typeface="Segoe UI Semibold" pitchFamily="34" charset="0"/>
            </a:endParaRPr>
          </a:p>
          <a:p>
            <a:pPr>
              <a:spcAft>
                <a:spcPts val="600"/>
              </a:spcAft>
            </a:pPr>
            <a:r>
              <a:rPr lang="en-US" sz="1600" dirty="0" smtClean="0">
                <a:solidFill>
                  <a:srgbClr val="F79646"/>
                </a:solidFill>
                <a:latin typeface="Segoe UI Semibold" pitchFamily="34" charset="0"/>
              </a:rPr>
              <a:t>Inquiry Methods: </a:t>
            </a:r>
            <a:r>
              <a:rPr lang="en-US" sz="1600" dirty="0" smtClean="0">
                <a:solidFill>
                  <a:srgbClr val="F79646"/>
                </a:solidFill>
                <a:latin typeface="Segoe UI Light" pitchFamily="34" charset="0"/>
              </a:rPr>
              <a:t>ethnography, interviews, surveys, literature reviews</a:t>
            </a:r>
          </a:p>
        </p:txBody>
      </p:sp>
      <p:sp>
        <p:nvSpPr>
          <p:cNvPr id="10" name="TextBox 9"/>
          <p:cNvSpPr txBox="1"/>
          <p:nvPr/>
        </p:nvSpPr>
        <p:spPr>
          <a:xfrm>
            <a:off x="253867" y="152400"/>
            <a:ext cx="11176133" cy="646331"/>
          </a:xfrm>
          <a:prstGeom prst="rect">
            <a:avLst/>
          </a:prstGeom>
          <a:noFill/>
        </p:spPr>
        <p:txBody>
          <a:bodyPr wrap="square" rtlCol="0">
            <a:spAutoFit/>
          </a:bodyPr>
          <a:lstStyle/>
          <a:p>
            <a:r>
              <a:rPr lang="en-US" sz="3600" dirty="0" smtClean="0">
                <a:solidFill>
                  <a:schemeClr val="bg1"/>
                </a:solidFill>
                <a:latin typeface="Segoe UI Light" pitchFamily="34" charset="0"/>
              </a:rPr>
              <a:t>An</a:t>
            </a:r>
            <a:r>
              <a:rPr lang="en-US" sz="3600" dirty="0" smtClean="0">
                <a:solidFill>
                  <a:schemeClr val="bg1"/>
                </a:solidFill>
                <a:latin typeface="Segoe UI Semibold" pitchFamily="34" charset="0"/>
              </a:rPr>
              <a:t> Eco-Feedback</a:t>
            </a:r>
            <a:r>
              <a:rPr lang="en-US" sz="3600" dirty="0" smtClean="0">
                <a:solidFill>
                  <a:schemeClr val="bg1"/>
                </a:solidFill>
                <a:latin typeface="Segoe UI Light" pitchFamily="34" charset="0"/>
              </a:rPr>
              <a:t> Iterative Design Process</a:t>
            </a:r>
          </a:p>
        </p:txBody>
      </p:sp>
      <p:sp>
        <p:nvSpPr>
          <p:cNvPr id="11" name="Rectangle 10"/>
          <p:cNvSpPr/>
          <p:nvPr/>
        </p:nvSpPr>
        <p:spPr>
          <a:xfrm>
            <a:off x="4680928" y="2286000"/>
            <a:ext cx="7434872" cy="21717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29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18" name="Group 17"/>
          <p:cNvGrpSpPr/>
          <p:nvPr/>
        </p:nvGrpSpPr>
        <p:grpSpPr>
          <a:xfrm>
            <a:off x="334033" y="2627380"/>
            <a:ext cx="15375202" cy="1539505"/>
            <a:chOff x="334033" y="2627380"/>
            <a:chExt cx="15375202" cy="1539505"/>
          </a:xfrm>
        </p:grpSpPr>
        <p:sp>
          <p:nvSpPr>
            <p:cNvPr id="4" name="TextBox 3"/>
            <p:cNvSpPr txBox="1"/>
            <p:nvPr/>
          </p:nvSpPr>
          <p:spPr>
            <a:xfrm>
              <a:off x="334033" y="3216937"/>
              <a:ext cx="1290215" cy="369332"/>
            </a:xfrm>
            <a:prstGeom prst="rect">
              <a:avLst/>
            </a:prstGeom>
            <a:noFill/>
          </p:spPr>
          <p:txBody>
            <a:bodyPr wrap="square" rtlCol="0">
              <a:spAutoFit/>
            </a:bodyPr>
            <a:lstStyle/>
            <a:p>
              <a:r>
                <a:rPr lang="en-US" dirty="0" smtClean="0">
                  <a:solidFill>
                    <a:srgbClr val="F79646"/>
                  </a:solidFill>
                  <a:latin typeface="Segoe UI Light" pitchFamily="34" charset="0"/>
                </a:rPr>
                <a:t>Ideation</a:t>
              </a:r>
            </a:p>
          </p:txBody>
        </p:sp>
        <p:sp>
          <p:nvSpPr>
            <p:cNvPr id="5" name="TextBox 4"/>
            <p:cNvSpPr txBox="1"/>
            <p:nvPr/>
          </p:nvSpPr>
          <p:spPr>
            <a:xfrm>
              <a:off x="1712019"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Data</a:t>
              </a:r>
              <a:br>
                <a:rPr lang="en-US" dirty="0" smtClean="0">
                  <a:solidFill>
                    <a:srgbClr val="F79646"/>
                  </a:solidFill>
                  <a:latin typeface="Segoe UI Light" pitchFamily="34" charset="0"/>
                </a:rPr>
              </a:br>
              <a:r>
                <a:rPr lang="en-US" dirty="0" smtClean="0">
                  <a:solidFill>
                    <a:srgbClr val="F79646"/>
                  </a:solidFill>
                  <a:latin typeface="Segoe UI Light" pitchFamily="34" charset="0"/>
                </a:rPr>
                <a:t>Gathering</a:t>
              </a:r>
            </a:p>
          </p:txBody>
        </p:sp>
        <p:sp>
          <p:nvSpPr>
            <p:cNvPr id="6" name="TextBox 5"/>
            <p:cNvSpPr txBox="1"/>
            <p:nvPr/>
          </p:nvSpPr>
          <p:spPr>
            <a:xfrm>
              <a:off x="3046722"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Ideation / Sketch</a:t>
              </a:r>
            </a:p>
          </p:txBody>
        </p:sp>
        <p:sp>
          <p:nvSpPr>
            <p:cNvPr id="7" name="TextBox 6"/>
            <p:cNvSpPr txBox="1"/>
            <p:nvPr/>
          </p:nvSpPr>
          <p:spPr>
            <a:xfrm>
              <a:off x="4451413" y="3106613"/>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Pilot Studies</a:t>
              </a:r>
            </a:p>
          </p:txBody>
        </p:sp>
        <p:sp>
          <p:nvSpPr>
            <p:cNvPr id="8" name="TextBox 7"/>
            <p:cNvSpPr txBox="1"/>
            <p:nvPr/>
          </p:nvSpPr>
          <p:spPr>
            <a:xfrm>
              <a:off x="5760373" y="3216537"/>
              <a:ext cx="1290215" cy="369332"/>
            </a:xfrm>
            <a:prstGeom prst="rect">
              <a:avLst/>
            </a:prstGeom>
            <a:noFill/>
          </p:spPr>
          <p:txBody>
            <a:bodyPr wrap="square" rtlCol="0">
              <a:spAutoFit/>
            </a:bodyPr>
            <a:lstStyle/>
            <a:p>
              <a:pPr algn="ctr"/>
              <a:r>
                <a:rPr lang="en-US" dirty="0" smtClean="0">
                  <a:solidFill>
                    <a:srgbClr val="CC0797"/>
                  </a:solidFill>
                  <a:latin typeface="Segoe UI Light" pitchFamily="34" charset="0"/>
                </a:rPr>
                <a:t>Refinement</a:t>
              </a:r>
            </a:p>
          </p:txBody>
        </p:sp>
        <p:cxnSp>
          <p:nvCxnSpPr>
            <p:cNvPr id="15" name="Straight Arrow Connector 14"/>
            <p:cNvCxnSpPr/>
            <p:nvPr/>
          </p:nvCxnSpPr>
          <p:spPr>
            <a:xfrm flipV="1">
              <a:off x="1320667"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307300" y="2718545"/>
              <a:ext cx="1444752" cy="1444752"/>
            </a:xfrm>
            <a:prstGeom prst="arc">
              <a:avLst>
                <a:gd name="adj1" fmla="val 12194422"/>
                <a:gd name="adj2" fmla="val 20088636"/>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304555" y="2715800"/>
              <a:ext cx="1444752" cy="1444752"/>
            </a:xfrm>
            <a:prstGeom prst="arc">
              <a:avLst>
                <a:gd name="adj1" fmla="val 12129058"/>
                <a:gd name="adj2" fmla="val 20105433"/>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4223728"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5021997" y="2697448"/>
              <a:ext cx="1444752" cy="1444752"/>
            </a:xfrm>
            <a:prstGeom prst="arc">
              <a:avLst>
                <a:gd name="adj1" fmla="val 12194422"/>
                <a:gd name="adj2" fmla="val 20671428"/>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5019252" y="2694703"/>
              <a:ext cx="1444752" cy="1444752"/>
            </a:xfrm>
            <a:prstGeom prst="arc">
              <a:avLst>
                <a:gd name="adj1" fmla="val 11576244"/>
                <a:gd name="adj2" fmla="val 20105433"/>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7062553" y="3401202"/>
              <a:ext cx="457200" cy="1"/>
            </a:xfrm>
            <a:prstGeom prst="straightConnector1">
              <a:avLst/>
            </a:prstGeom>
            <a:ln>
              <a:solidFill>
                <a:srgbClr val="CC0797"/>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1250" y="3080005"/>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Formative</a:t>
              </a:r>
            </a:p>
            <a:p>
              <a:pPr algn="ctr"/>
              <a:r>
                <a:rPr lang="en-US" dirty="0" smtClean="0">
                  <a:solidFill>
                    <a:srgbClr val="CC0797"/>
                  </a:solidFill>
                  <a:latin typeface="Segoe UI Light" pitchFamily="34" charset="0"/>
                </a:rPr>
                <a:t>Evaluation</a:t>
              </a:r>
            </a:p>
          </p:txBody>
        </p:sp>
        <p:sp>
          <p:nvSpPr>
            <p:cNvPr id="34" name="TextBox 33"/>
            <p:cNvSpPr txBox="1"/>
            <p:nvPr/>
          </p:nvSpPr>
          <p:spPr>
            <a:xfrm>
              <a:off x="9231770"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36" name="Straight Arrow Connector 35"/>
            <p:cNvCxnSpPr/>
            <p:nvPr/>
          </p:nvCxnSpPr>
          <p:spPr>
            <a:xfrm flipV="1">
              <a:off x="10528418"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855740" y="3093911"/>
              <a:ext cx="1669690"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Small Field Deployment(s)</a:t>
              </a:r>
            </a:p>
          </p:txBody>
        </p:sp>
        <p:sp>
          <p:nvSpPr>
            <p:cNvPr id="38" name="Arc 37"/>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12380922"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41" name="Straight Arrow Connector 40"/>
            <p:cNvCxnSpPr/>
            <p:nvPr/>
          </p:nvCxnSpPr>
          <p:spPr>
            <a:xfrm flipV="1">
              <a:off x="13677570"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3963650" y="2933396"/>
              <a:ext cx="1745585" cy="923330"/>
            </a:xfrm>
            <a:prstGeom prst="rect">
              <a:avLst/>
            </a:prstGeom>
            <a:noFill/>
          </p:spPr>
          <p:txBody>
            <a:bodyPr wrap="square" rtlCol="0">
              <a:spAutoFit/>
            </a:bodyPr>
            <a:lstStyle/>
            <a:p>
              <a:pPr algn="ctr"/>
              <a:r>
                <a:rPr lang="en-US" dirty="0" smtClean="0">
                  <a:solidFill>
                    <a:srgbClr val="0090FF"/>
                  </a:solidFill>
                  <a:latin typeface="Segoe UI Light" pitchFamily="34" charset="0"/>
                </a:rPr>
                <a:t>Large Randomized Control Trial(s)</a:t>
              </a:r>
            </a:p>
          </p:txBody>
        </p:sp>
      </p:grpSp>
      <p:sp>
        <p:nvSpPr>
          <p:cNvPr id="3" name="Right Brace 2"/>
          <p:cNvSpPr/>
          <p:nvPr/>
        </p:nvSpPr>
        <p:spPr>
          <a:xfrm rot="5400000">
            <a:off x="2309506" y="2385705"/>
            <a:ext cx="381000" cy="4143991"/>
          </a:xfrm>
          <a:prstGeom prst="rightBrace">
            <a:avLst/>
          </a:prstGeom>
          <a:ln>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05154" y="4724400"/>
            <a:ext cx="7811203" cy="661720"/>
          </a:xfrm>
          <a:prstGeom prst="rect">
            <a:avLst/>
          </a:prstGeom>
          <a:noFill/>
        </p:spPr>
        <p:txBody>
          <a:bodyPr wrap="square" rtlCol="0">
            <a:spAutoFit/>
          </a:bodyPr>
          <a:lstStyle/>
          <a:p>
            <a:pPr>
              <a:spcAft>
                <a:spcPts val="600"/>
              </a:spcAft>
            </a:pPr>
            <a:r>
              <a:rPr lang="en-US" sz="1600" dirty="0" smtClean="0">
                <a:solidFill>
                  <a:srgbClr val="F79646"/>
                </a:solidFill>
                <a:latin typeface="Segoe UI Semibold" pitchFamily="34" charset="0"/>
              </a:rPr>
              <a:t>Goal: </a:t>
            </a:r>
            <a:r>
              <a:rPr lang="en-US" sz="1600" dirty="0" smtClean="0">
                <a:solidFill>
                  <a:srgbClr val="F79646"/>
                </a:solidFill>
                <a:latin typeface="Segoe UI Light" pitchFamily="34" charset="0"/>
              </a:rPr>
              <a:t>gather formative data and use as basis to create a set of early, promising designs</a:t>
            </a:r>
            <a:endParaRPr lang="en-US" sz="1600" dirty="0" smtClean="0">
              <a:solidFill>
                <a:srgbClr val="F79646"/>
              </a:solidFill>
              <a:latin typeface="Segoe UI Semibold" pitchFamily="34" charset="0"/>
            </a:endParaRPr>
          </a:p>
          <a:p>
            <a:pPr>
              <a:spcAft>
                <a:spcPts val="600"/>
              </a:spcAft>
            </a:pPr>
            <a:r>
              <a:rPr lang="en-US" sz="1600" dirty="0" smtClean="0">
                <a:solidFill>
                  <a:srgbClr val="F79646"/>
                </a:solidFill>
                <a:latin typeface="Segoe UI Semibold" pitchFamily="34" charset="0"/>
              </a:rPr>
              <a:t>Inquiry Methods: </a:t>
            </a:r>
            <a:r>
              <a:rPr lang="en-US" sz="1600" dirty="0" smtClean="0">
                <a:solidFill>
                  <a:srgbClr val="F79646"/>
                </a:solidFill>
                <a:latin typeface="Segoe UI Light" pitchFamily="34" charset="0"/>
              </a:rPr>
              <a:t>ethnography, interviews, surveys, literature reviews</a:t>
            </a:r>
          </a:p>
        </p:txBody>
      </p:sp>
      <p:sp>
        <p:nvSpPr>
          <p:cNvPr id="10" name="TextBox 9"/>
          <p:cNvSpPr txBox="1"/>
          <p:nvPr/>
        </p:nvSpPr>
        <p:spPr>
          <a:xfrm>
            <a:off x="253867" y="152400"/>
            <a:ext cx="11176133" cy="646331"/>
          </a:xfrm>
          <a:prstGeom prst="rect">
            <a:avLst/>
          </a:prstGeom>
          <a:noFill/>
        </p:spPr>
        <p:txBody>
          <a:bodyPr wrap="square" rtlCol="0">
            <a:spAutoFit/>
          </a:bodyPr>
          <a:lstStyle/>
          <a:p>
            <a:r>
              <a:rPr lang="en-US" sz="3600" dirty="0" smtClean="0">
                <a:solidFill>
                  <a:schemeClr val="bg1"/>
                </a:solidFill>
                <a:latin typeface="Segoe UI Light" pitchFamily="34" charset="0"/>
              </a:rPr>
              <a:t>An</a:t>
            </a:r>
            <a:r>
              <a:rPr lang="en-US" sz="3600" dirty="0" smtClean="0">
                <a:solidFill>
                  <a:schemeClr val="bg1"/>
                </a:solidFill>
                <a:latin typeface="Segoe UI Semibold" pitchFamily="34" charset="0"/>
              </a:rPr>
              <a:t> Eco-Feedback</a:t>
            </a:r>
            <a:r>
              <a:rPr lang="en-US" sz="3600" dirty="0" smtClean="0">
                <a:solidFill>
                  <a:schemeClr val="bg1"/>
                </a:solidFill>
                <a:latin typeface="Segoe UI Light" pitchFamily="34" charset="0"/>
              </a:rPr>
              <a:t> Iterative Design Process</a:t>
            </a:r>
          </a:p>
        </p:txBody>
      </p:sp>
      <p:grpSp>
        <p:nvGrpSpPr>
          <p:cNvPr id="44" name="Group 43"/>
          <p:cNvGrpSpPr/>
          <p:nvPr/>
        </p:nvGrpSpPr>
        <p:grpSpPr>
          <a:xfrm>
            <a:off x="334033" y="1427010"/>
            <a:ext cx="7349662" cy="1620990"/>
            <a:chOff x="334033" y="741210"/>
            <a:chExt cx="7349662" cy="1620990"/>
          </a:xfrm>
        </p:grpSpPr>
        <p:sp>
          <p:nvSpPr>
            <p:cNvPr id="45" name="TextBox 44"/>
            <p:cNvSpPr txBox="1"/>
            <p:nvPr/>
          </p:nvSpPr>
          <p:spPr>
            <a:xfrm>
              <a:off x="334033" y="741210"/>
              <a:ext cx="7349662" cy="830997"/>
            </a:xfrm>
            <a:prstGeom prst="rect">
              <a:avLst/>
            </a:prstGeom>
            <a:noFill/>
            <a:ln>
              <a:solidFill>
                <a:schemeClr val="bg2">
                  <a:lumMod val="75000"/>
                </a:schemeClr>
              </a:solidFill>
            </a:ln>
          </p:spPr>
          <p:txBody>
            <a:bodyPr wrap="square" rtlCol="0">
              <a:spAutoFit/>
            </a:bodyPr>
            <a:lstStyle/>
            <a:p>
              <a:r>
                <a:rPr lang="en-US" sz="1600" dirty="0" smtClean="0">
                  <a:solidFill>
                    <a:schemeClr val="bg2">
                      <a:lumMod val="75000"/>
                    </a:schemeClr>
                  </a:solidFill>
                  <a:latin typeface="Segoe UI Light" pitchFamily="34" charset="0"/>
                </a:rPr>
                <a:t>Informal interviews with water experts (e.g., SPU, Amy Vickers)</a:t>
              </a:r>
            </a:p>
            <a:p>
              <a:r>
                <a:rPr lang="en-US" sz="1600" dirty="0" smtClean="0">
                  <a:solidFill>
                    <a:schemeClr val="bg2">
                      <a:lumMod val="75000"/>
                    </a:schemeClr>
                  </a:solidFill>
                  <a:latin typeface="Segoe UI Light" pitchFamily="34" charset="0"/>
                </a:rPr>
                <a:t>Literature review of water resource management, environmental psychology</a:t>
              </a:r>
            </a:p>
            <a:p>
              <a:r>
                <a:rPr lang="en-US" sz="1600" dirty="0" smtClean="0">
                  <a:solidFill>
                    <a:schemeClr val="bg2">
                      <a:lumMod val="75000"/>
                    </a:schemeClr>
                  </a:solidFill>
                  <a:latin typeface="Segoe UI Light" pitchFamily="34" charset="0"/>
                </a:rPr>
                <a:t>Our own online survey of water usage attitudes &amp; knowledge (N=656 respondents)</a:t>
              </a:r>
            </a:p>
          </p:txBody>
        </p:sp>
        <p:cxnSp>
          <p:nvCxnSpPr>
            <p:cNvPr id="46" name="Straight Connector 45"/>
            <p:cNvCxnSpPr/>
            <p:nvPr/>
          </p:nvCxnSpPr>
          <p:spPr>
            <a:xfrm>
              <a:off x="2190860" y="1567572"/>
              <a:ext cx="0" cy="79462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4680928" y="2438400"/>
            <a:ext cx="7434872" cy="20193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528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3377" y="772675"/>
            <a:ext cx="8857246" cy="954107"/>
          </a:xfrm>
          <a:prstGeom prst="rect">
            <a:avLst/>
          </a:prstGeom>
          <a:noFill/>
        </p:spPr>
        <p:txBody>
          <a:bodyPr wrap="square" rtlCol="0">
            <a:spAutoFit/>
          </a:bodyPr>
          <a:lstStyle/>
          <a:p>
            <a:pPr algn="ctr"/>
            <a:r>
              <a:rPr lang="en-US" sz="2800" dirty="0" smtClean="0">
                <a:solidFill>
                  <a:prstClr val="white"/>
                </a:solidFill>
                <a:latin typeface="Segoe UI Light" pitchFamily="34" charset="0"/>
              </a:rPr>
              <a:t>Respondents (N=651) dramatically </a:t>
            </a:r>
            <a:r>
              <a:rPr lang="en-US" sz="2800" dirty="0" smtClean="0">
                <a:solidFill>
                  <a:prstClr val="white"/>
                </a:solidFill>
                <a:latin typeface="Segoe UI Semibold" pitchFamily="34" charset="0"/>
              </a:rPr>
              <a:t>underestimated</a:t>
            </a:r>
            <a:r>
              <a:rPr lang="en-US" sz="2800" dirty="0" smtClean="0">
                <a:solidFill>
                  <a:prstClr val="white"/>
                </a:solidFill>
                <a:latin typeface="Segoe UI Light" pitchFamily="34" charset="0"/>
              </a:rPr>
              <a:t> the amount of water used in common everyday activities. </a:t>
            </a:r>
          </a:p>
        </p:txBody>
      </p:sp>
      <p:grpSp>
        <p:nvGrpSpPr>
          <p:cNvPr id="19" name="Group 18"/>
          <p:cNvGrpSpPr/>
          <p:nvPr/>
        </p:nvGrpSpPr>
        <p:grpSpPr>
          <a:xfrm>
            <a:off x="286754" y="1683415"/>
            <a:ext cx="8155891" cy="4022435"/>
            <a:chOff x="286754" y="1531625"/>
            <a:chExt cx="8155891" cy="4022435"/>
          </a:xfrm>
        </p:grpSpPr>
        <p:grpSp>
          <p:nvGrpSpPr>
            <p:cNvPr id="12" name="Group 11"/>
            <p:cNvGrpSpPr/>
            <p:nvPr/>
          </p:nvGrpSpPr>
          <p:grpSpPr>
            <a:xfrm>
              <a:off x="286754" y="2429079"/>
              <a:ext cx="6941571" cy="3124981"/>
              <a:chOff x="-310722" y="2070935"/>
              <a:chExt cx="6941571" cy="3124981"/>
            </a:xfrm>
          </p:grpSpPr>
          <p:sp>
            <p:nvSpPr>
              <p:cNvPr id="9" name="TextBox 8"/>
              <p:cNvSpPr txBox="1"/>
              <p:nvPr/>
            </p:nvSpPr>
            <p:spPr>
              <a:xfrm>
                <a:off x="-310722" y="2518260"/>
                <a:ext cx="4401910" cy="2677656"/>
              </a:xfrm>
              <a:prstGeom prst="rect">
                <a:avLst/>
              </a:prstGeom>
              <a:noFill/>
            </p:spPr>
            <p:txBody>
              <a:bodyPr wrap="square" rtlCol="0">
                <a:spAutoFit/>
              </a:bodyPr>
              <a:lstStyle/>
              <a:p>
                <a:pPr algn="r"/>
                <a:r>
                  <a:rPr lang="en-US" sz="2800" dirty="0" smtClean="0">
                    <a:solidFill>
                      <a:prstClr val="white"/>
                    </a:solidFill>
                    <a:latin typeface="Segoe UI Light" pitchFamily="34" charset="0"/>
                  </a:rPr>
                  <a:t>toilet : </a:t>
                </a:r>
              </a:p>
              <a:p>
                <a:pPr algn="r"/>
                <a:r>
                  <a:rPr lang="en-US" sz="2800" dirty="0">
                    <a:solidFill>
                      <a:prstClr val="white"/>
                    </a:solidFill>
                    <a:latin typeface="Segoe UI Light" pitchFamily="34" charset="0"/>
                  </a:rPr>
                  <a:t>shower : </a:t>
                </a:r>
                <a:endParaRPr lang="en-US" sz="2800" dirty="0" smtClean="0">
                  <a:solidFill>
                    <a:prstClr val="white"/>
                  </a:solidFill>
                  <a:latin typeface="Segoe UI Light" pitchFamily="34" charset="0"/>
                </a:endParaRPr>
              </a:p>
              <a:p>
                <a:pPr algn="r"/>
                <a:r>
                  <a:rPr lang="en-US" sz="2800" dirty="0" smtClean="0">
                    <a:solidFill>
                      <a:prstClr val="white"/>
                    </a:solidFill>
                    <a:latin typeface="Segoe UI Light" pitchFamily="34" charset="0"/>
                  </a:rPr>
                  <a:t>bath : </a:t>
                </a:r>
              </a:p>
              <a:p>
                <a:pPr algn="r"/>
                <a:r>
                  <a:rPr lang="en-US" sz="2800" dirty="0" smtClean="0">
                    <a:solidFill>
                      <a:prstClr val="white"/>
                    </a:solidFill>
                    <a:latin typeface="Segoe UI Light" pitchFamily="34" charset="0"/>
                  </a:rPr>
                  <a:t>low-flow shower :</a:t>
                </a:r>
              </a:p>
              <a:p>
                <a:pPr algn="r"/>
                <a:r>
                  <a:rPr lang="en-US" sz="2800" dirty="0" smtClean="0">
                    <a:solidFill>
                      <a:prstClr val="white"/>
                    </a:solidFill>
                    <a:latin typeface="Segoe UI Light" pitchFamily="34" charset="0"/>
                  </a:rPr>
                  <a:t>outdoor yard watering : </a:t>
                </a:r>
              </a:p>
              <a:p>
                <a:pPr algn="ctr"/>
                <a:endParaRPr lang="en-US" sz="2800" dirty="0" smtClean="0">
                  <a:solidFill>
                    <a:prstClr val="white"/>
                  </a:solidFill>
                  <a:latin typeface="Segoe UI Light" pitchFamily="34" charset="0"/>
                </a:endParaRPr>
              </a:p>
            </p:txBody>
          </p:sp>
          <p:sp>
            <p:nvSpPr>
              <p:cNvPr id="10" name="Rectangle 9"/>
              <p:cNvSpPr/>
              <p:nvPr/>
            </p:nvSpPr>
            <p:spPr>
              <a:xfrm>
                <a:off x="4065788" y="2530960"/>
                <a:ext cx="2550698" cy="2246769"/>
              </a:xfrm>
              <a:prstGeom prst="rect">
                <a:avLst/>
              </a:prstGeom>
            </p:spPr>
            <p:txBody>
              <a:bodyPr wrap="none">
                <a:spAutoFit/>
              </a:bodyPr>
              <a:lstStyle/>
              <a:p>
                <a:r>
                  <a:rPr lang="en-US" sz="2800" dirty="0" smtClean="0">
                    <a:solidFill>
                      <a:prstClr val="white"/>
                    </a:solidFill>
                    <a:latin typeface="Segoe UI Light" pitchFamily="34" charset="0"/>
                  </a:rPr>
                  <a:t>by 15%</a:t>
                </a:r>
              </a:p>
              <a:p>
                <a:r>
                  <a:rPr lang="en-US" sz="2800" dirty="0" smtClean="0">
                    <a:solidFill>
                      <a:prstClr val="white"/>
                    </a:solidFill>
                    <a:latin typeface="Segoe UI Light" pitchFamily="34" charset="0"/>
                  </a:rPr>
                  <a:t>by 30%</a:t>
                </a:r>
              </a:p>
              <a:p>
                <a:r>
                  <a:rPr lang="en-US" sz="2800" dirty="0" smtClean="0">
                    <a:solidFill>
                      <a:prstClr val="white"/>
                    </a:solidFill>
                    <a:latin typeface="Segoe UI Light" pitchFamily="34" charset="0"/>
                  </a:rPr>
                  <a:t>by 55%</a:t>
                </a:r>
              </a:p>
              <a:p>
                <a:r>
                  <a:rPr lang="en-US" sz="2800" dirty="0" smtClean="0">
                    <a:solidFill>
                      <a:prstClr val="white"/>
                    </a:solidFill>
                    <a:latin typeface="Segoe UI Light" pitchFamily="34" charset="0"/>
                  </a:rPr>
                  <a:t>by 60%</a:t>
                </a:r>
              </a:p>
              <a:p>
                <a:r>
                  <a:rPr lang="en-US" sz="2800" dirty="0" smtClean="0">
                    <a:solidFill>
                      <a:prstClr val="white"/>
                    </a:solidFill>
                    <a:latin typeface="Segoe UI Light" pitchFamily="34" charset="0"/>
                  </a:rPr>
                  <a:t>by 83% to 95% </a:t>
                </a:r>
                <a:endParaRPr lang="en-US" sz="2800" dirty="0">
                  <a:solidFill>
                    <a:prstClr val="white"/>
                  </a:solidFill>
                  <a:latin typeface="Segoe UI Light" pitchFamily="34" charset="0"/>
                </a:endParaRPr>
              </a:p>
            </p:txBody>
          </p:sp>
          <p:sp>
            <p:nvSpPr>
              <p:cNvPr id="11" name="Rectangle 10"/>
              <p:cNvSpPr/>
              <p:nvPr/>
            </p:nvSpPr>
            <p:spPr>
              <a:xfrm>
                <a:off x="4095027" y="2070935"/>
                <a:ext cx="2535822" cy="523220"/>
              </a:xfrm>
              <a:prstGeom prst="rect">
                <a:avLst/>
              </a:prstGeom>
            </p:spPr>
            <p:txBody>
              <a:bodyPr wrap="none">
                <a:spAutoFit/>
              </a:bodyPr>
              <a:lstStyle/>
              <a:p>
                <a:r>
                  <a:rPr lang="en-US" sz="2800" dirty="0" smtClean="0">
                    <a:solidFill>
                      <a:prstClr val="white"/>
                    </a:solidFill>
                    <a:latin typeface="Segoe UI Semibold" pitchFamily="34" charset="0"/>
                  </a:rPr>
                  <a:t>underestimate</a:t>
                </a:r>
                <a:endParaRPr lang="en-US" sz="2800" dirty="0">
                  <a:solidFill>
                    <a:prstClr val="black"/>
                  </a:solidFill>
                  <a:latin typeface="Segoe UI Semibold" pitchFamily="34" charset="0"/>
                </a:endParaRPr>
              </a:p>
            </p:txBody>
          </p:sp>
        </p:grpSp>
        <p:cxnSp>
          <p:nvCxnSpPr>
            <p:cNvPr id="15" name="Straight Connector 14"/>
            <p:cNvCxnSpPr/>
            <p:nvPr/>
          </p:nvCxnSpPr>
          <p:spPr>
            <a:xfrm>
              <a:off x="5710425" y="1531625"/>
              <a:ext cx="0" cy="89745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11618" y="2455675"/>
              <a:ext cx="7931027" cy="2834640"/>
            </a:xfrm>
            <a:prstGeom prst="rect">
              <a:avLst/>
            </a:prstGeom>
            <a:ln>
              <a:solidFill>
                <a:schemeClr val="bg1">
                  <a:lumMod val="95000"/>
                </a:schemeClr>
              </a:solidFill>
            </a:ln>
          </p:spPr>
          <p:txBody>
            <a:bodyPr wrap="square" rtlCol="0" anchor="ctr">
              <a:spAutoFit/>
            </a:bodyPr>
            <a:lstStyle/>
            <a:p>
              <a:pPr algn="ctr"/>
              <a:endParaRPr lang="en-US" sz="2800" dirty="0">
                <a:solidFill>
                  <a:prstClr val="white"/>
                </a:solidFill>
                <a:latin typeface="Segoe UI Light" pitchFamily="34" charset="0"/>
              </a:endParaRPr>
            </a:p>
          </p:txBody>
        </p:sp>
      </p:grpSp>
      <p:sp>
        <p:nvSpPr>
          <p:cNvPr id="17" name="TextBox 16"/>
          <p:cNvSpPr txBox="1"/>
          <p:nvPr/>
        </p:nvSpPr>
        <p:spPr>
          <a:xfrm>
            <a:off x="12108" y="6388905"/>
            <a:ext cx="4629595" cy="369332"/>
          </a:xfrm>
          <a:prstGeom prst="rect">
            <a:avLst/>
          </a:prstGeom>
          <a:noFill/>
        </p:spPr>
        <p:txBody>
          <a:bodyPr wrap="square" rtlCol="0">
            <a:spAutoFit/>
          </a:bodyPr>
          <a:lstStyle/>
          <a:p>
            <a:r>
              <a:rPr lang="en-US" dirty="0" smtClean="0">
                <a:solidFill>
                  <a:prstClr val="black">
                    <a:lumMod val="50000"/>
                    <a:lumOff val="50000"/>
                  </a:prstClr>
                </a:solidFill>
                <a:latin typeface="Segoe UI Light" pitchFamily="34" charset="0"/>
              </a:rPr>
              <a:t>[Froehlich, UW PhD Dissertation, 2011]</a:t>
            </a:r>
          </a:p>
        </p:txBody>
      </p:sp>
      <p:sp>
        <p:nvSpPr>
          <p:cNvPr id="13" name="TextBox 12"/>
          <p:cNvSpPr txBox="1"/>
          <p:nvPr/>
        </p:nvSpPr>
        <p:spPr>
          <a:xfrm>
            <a:off x="1782858" y="-972910"/>
            <a:ext cx="5388545" cy="769441"/>
          </a:xfrm>
          <a:prstGeom prst="rect">
            <a:avLst/>
          </a:prstGeom>
          <a:noFill/>
        </p:spPr>
        <p:txBody>
          <a:bodyPr wrap="square" rtlCol="0">
            <a:spAutoFit/>
          </a:bodyPr>
          <a:lstStyle/>
          <a:p>
            <a:pPr algn="ctr"/>
            <a:r>
              <a:rPr lang="en-US" sz="4400" dirty="0" smtClean="0">
                <a:solidFill>
                  <a:prstClr val="white"/>
                </a:solidFill>
                <a:latin typeface="Segoe UI Semibold" pitchFamily="34" charset="0"/>
              </a:rPr>
              <a:t>Poor </a:t>
            </a:r>
            <a:r>
              <a:rPr lang="en-US" sz="4400" dirty="0" smtClean="0">
                <a:solidFill>
                  <a:prstClr val="white"/>
                </a:solidFill>
                <a:latin typeface="Segoe UI Light" pitchFamily="34" charset="0"/>
              </a:rPr>
              <a:t>Water Literacy</a:t>
            </a:r>
          </a:p>
        </p:txBody>
      </p:sp>
    </p:spTree>
    <p:extLst>
      <p:ext uri="{BB962C8B-B14F-4D97-AF65-F5344CB8AC3E}">
        <p14:creationId xmlns:p14="http://schemas.microsoft.com/office/powerpoint/2010/main" val="9454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198168"/>
            <a:ext cx="8534400" cy="461665"/>
          </a:xfrm>
          <a:prstGeom prst="rect">
            <a:avLst/>
          </a:prstGeom>
          <a:noFill/>
        </p:spPr>
        <p:txBody>
          <a:bodyPr wrap="square" rtlCol="0">
            <a:spAutoFit/>
          </a:bodyPr>
          <a:lstStyle/>
          <a:p>
            <a:pPr algn="ctr"/>
            <a:r>
              <a:rPr lang="en-US" sz="2400" dirty="0" smtClean="0">
                <a:solidFill>
                  <a:schemeClr val="bg1"/>
                </a:solidFill>
                <a:latin typeface="Segoe UI Semibold" pitchFamily="34" charset="0"/>
              </a:rPr>
              <a:t>Challenge: </a:t>
            </a:r>
            <a:r>
              <a:rPr lang="en-US" sz="2400" dirty="0" smtClean="0">
                <a:solidFill>
                  <a:schemeClr val="bg1"/>
                </a:solidFill>
                <a:latin typeface="HelveticaNeueLT Com 25 UltLt" pitchFamily="34" charset="0"/>
              </a:rPr>
              <a:t>how can we use gathered data to inform our designs?</a:t>
            </a:r>
          </a:p>
        </p:txBody>
      </p:sp>
    </p:spTree>
    <p:extLst>
      <p:ext uri="{BB962C8B-B14F-4D97-AF65-F5344CB8AC3E}">
        <p14:creationId xmlns:p14="http://schemas.microsoft.com/office/powerpoint/2010/main" val="21024217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79"/>
          <p:cNvGrpSpPr/>
          <p:nvPr/>
        </p:nvGrpSpPr>
        <p:grpSpPr>
          <a:xfrm>
            <a:off x="-26907" y="3674082"/>
            <a:ext cx="2840872" cy="1211139"/>
            <a:chOff x="-26907" y="1619256"/>
            <a:chExt cx="2840872" cy="1211139"/>
          </a:xfrm>
        </p:grpSpPr>
        <p:sp>
          <p:nvSpPr>
            <p:cNvPr id="81" name="Rectangle 80"/>
            <p:cNvSpPr/>
            <p:nvPr/>
          </p:nvSpPr>
          <p:spPr>
            <a:xfrm>
              <a:off x="15901" y="18154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2" name="Group 81"/>
            <p:cNvGrpSpPr/>
            <p:nvPr/>
          </p:nvGrpSpPr>
          <p:grpSpPr>
            <a:xfrm>
              <a:off x="731950" y="1836987"/>
              <a:ext cx="2003393" cy="299615"/>
              <a:chOff x="2200859" y="4232420"/>
              <a:chExt cx="2003393" cy="299615"/>
            </a:xfrm>
          </p:grpSpPr>
          <p:cxnSp>
            <p:nvCxnSpPr>
              <p:cNvPr id="96" name="Straight Arrow Connector 95"/>
              <p:cNvCxnSpPr/>
              <p:nvPr/>
            </p:nvCxnSpPr>
            <p:spPr>
              <a:xfrm>
                <a:off x="2200859" y="42672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2201287"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webpage</a:t>
                </a:r>
                <a:endParaRPr lang="en-US" dirty="0">
                  <a:solidFill>
                    <a:prstClr val="black"/>
                  </a:solidFill>
                </a:endParaRPr>
              </a:p>
            </p:txBody>
          </p:sp>
          <p:sp>
            <p:nvSpPr>
              <p:cNvPr id="98" name="TextBox 97"/>
              <p:cNvSpPr txBox="1"/>
              <p:nvPr/>
            </p:nvSpPr>
            <p:spPr>
              <a:xfrm>
                <a:off x="3518452"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in-home</a:t>
                </a:r>
                <a:br>
                  <a:rPr lang="en-US" dirty="0" smtClean="0">
                    <a:solidFill>
                      <a:prstClr val="black"/>
                    </a:solidFill>
                  </a:rPr>
                </a:br>
                <a:r>
                  <a:rPr lang="en-US" dirty="0" smtClean="0">
                    <a:solidFill>
                      <a:prstClr val="black"/>
                    </a:solidFill>
                  </a:rPr>
                  <a:t>display</a:t>
                </a:r>
                <a:endParaRPr lang="en-US" dirty="0">
                  <a:solidFill>
                    <a:prstClr val="black"/>
                  </a:solidFill>
                </a:endParaRPr>
              </a:p>
            </p:txBody>
          </p:sp>
          <p:sp>
            <p:nvSpPr>
              <p:cNvPr id="99" name="Oval 98"/>
              <p:cNvSpPr/>
              <p:nvPr/>
            </p:nvSpPr>
            <p:spPr>
              <a:xfrm>
                <a:off x="2204234"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0" name="TextBox 99"/>
              <p:cNvSpPr txBox="1"/>
              <p:nvPr/>
            </p:nvSpPr>
            <p:spPr>
              <a:xfrm>
                <a:off x="2377186"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mobile </a:t>
                </a:r>
                <a:br>
                  <a:rPr lang="en-US" dirty="0">
                    <a:solidFill>
                      <a:prstClr val="black"/>
                    </a:solidFill>
                  </a:rPr>
                </a:br>
                <a:r>
                  <a:rPr lang="en-US" dirty="0">
                    <a:solidFill>
                      <a:prstClr val="black"/>
                    </a:solidFill>
                  </a:rPr>
                  <a:t>phone </a:t>
                </a:r>
                <a:r>
                  <a:rPr lang="en-US" dirty="0" smtClean="0">
                    <a:solidFill>
                      <a:prstClr val="black"/>
                    </a:solidFill>
                  </a:rPr>
                  <a:t>app</a:t>
                </a:r>
                <a:endParaRPr lang="en-US" dirty="0">
                  <a:solidFill>
                    <a:prstClr val="black"/>
                  </a:solidFill>
                </a:endParaRPr>
              </a:p>
            </p:txBody>
          </p:sp>
          <p:sp>
            <p:nvSpPr>
              <p:cNvPr id="101" name="Oval 100"/>
              <p:cNvSpPr/>
              <p:nvPr/>
            </p:nvSpPr>
            <p:spPr>
              <a:xfrm>
                <a:off x="2688150"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2" name="Oval 101"/>
              <p:cNvSpPr/>
              <p:nvPr/>
            </p:nvSpPr>
            <p:spPr>
              <a:xfrm>
                <a:off x="4139899"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3" name="TextBox 102"/>
              <p:cNvSpPr txBox="1"/>
              <p:nvPr/>
            </p:nvSpPr>
            <p:spPr>
              <a:xfrm>
                <a:off x="2859368" y="4326851"/>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wearable </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interface</a:t>
                </a:r>
                <a:endParaRPr lang="en-US" sz="800" dirty="0">
                  <a:solidFill>
                    <a:prstClr val="black"/>
                  </a:solidFill>
                  <a:latin typeface="Segoe Condensed" pitchFamily="34" charset="0"/>
                </a:endParaRPr>
              </a:p>
            </p:txBody>
          </p:sp>
          <p:sp>
            <p:nvSpPr>
              <p:cNvPr id="104" name="Oval 103"/>
              <p:cNvSpPr/>
              <p:nvPr/>
            </p:nvSpPr>
            <p:spPr>
              <a:xfrm>
                <a:off x="3172066"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5" name="TextBox 104"/>
              <p:cNvSpPr txBox="1"/>
              <p:nvPr/>
            </p:nvSpPr>
            <p:spPr>
              <a:xfrm>
                <a:off x="3347806"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custom</a:t>
                </a:r>
                <a:br>
                  <a:rPr lang="en-US" dirty="0" smtClean="0">
                    <a:solidFill>
                      <a:prstClr val="black"/>
                    </a:solidFill>
                  </a:rPr>
                </a:br>
                <a:r>
                  <a:rPr lang="en-US" dirty="0" smtClean="0">
                    <a:solidFill>
                      <a:prstClr val="black"/>
                    </a:solidFill>
                  </a:rPr>
                  <a:t>display</a:t>
                </a:r>
                <a:endParaRPr lang="en-US" dirty="0">
                  <a:solidFill>
                    <a:prstClr val="black"/>
                  </a:solidFill>
                </a:endParaRPr>
              </a:p>
            </p:txBody>
          </p:sp>
          <p:sp>
            <p:nvSpPr>
              <p:cNvPr id="106" name="Oval 105"/>
              <p:cNvSpPr/>
              <p:nvPr/>
            </p:nvSpPr>
            <p:spPr>
              <a:xfrm>
                <a:off x="3655982" y="42324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83" name="Rectangle 82"/>
            <p:cNvSpPr/>
            <p:nvPr/>
          </p:nvSpPr>
          <p:spPr>
            <a:xfrm>
              <a:off x="15901" y="21537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Rectangle 83"/>
            <p:cNvSpPr/>
            <p:nvPr/>
          </p:nvSpPr>
          <p:spPr>
            <a:xfrm>
              <a:off x="15901" y="2492066"/>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p:nvSpPr>
          <p:spPr>
            <a:xfrm>
              <a:off x="-24173" y="1768582"/>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manifestation</a:t>
              </a:r>
              <a:endParaRPr lang="en-US" sz="800" b="1" dirty="0">
                <a:solidFill>
                  <a:prstClr val="black"/>
                </a:solidFill>
                <a:latin typeface="Segoe Condensed" pitchFamily="34" charset="0"/>
              </a:endParaRPr>
            </a:p>
          </p:txBody>
        </p:sp>
        <p:sp>
          <p:nvSpPr>
            <p:cNvPr id="86" name="TextBox 85"/>
            <p:cNvSpPr txBox="1"/>
            <p:nvPr/>
          </p:nvSpPr>
          <p:spPr>
            <a:xfrm>
              <a:off x="-26907" y="2480843"/>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size</a:t>
              </a:r>
              <a:endParaRPr lang="en-US" sz="800" b="1" dirty="0">
                <a:solidFill>
                  <a:prstClr val="black"/>
                </a:solidFill>
                <a:latin typeface="Segoe Condensed" pitchFamily="34" charset="0"/>
              </a:endParaRPr>
            </a:p>
          </p:txBody>
        </p:sp>
        <p:sp>
          <p:nvSpPr>
            <p:cNvPr id="87" name="TextBox 86"/>
            <p:cNvSpPr txBox="1"/>
            <p:nvPr/>
          </p:nvSpPr>
          <p:spPr>
            <a:xfrm>
              <a:off x="728809" y="264866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small</a:t>
              </a:r>
              <a:endParaRPr lang="en-US" sz="800" dirty="0">
                <a:solidFill>
                  <a:prstClr val="black"/>
                </a:solidFill>
                <a:latin typeface="Segoe Condensed" pitchFamily="34" charset="0"/>
              </a:endParaRPr>
            </a:p>
          </p:txBody>
        </p:sp>
        <p:sp>
          <p:nvSpPr>
            <p:cNvPr id="88" name="TextBox 87"/>
            <p:cNvSpPr txBox="1"/>
            <p:nvPr/>
          </p:nvSpPr>
          <p:spPr>
            <a:xfrm>
              <a:off x="1722922" y="264866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large</a:t>
              </a:r>
              <a:endParaRPr lang="en-US" sz="800" dirty="0">
                <a:solidFill>
                  <a:prstClr val="black"/>
                </a:solidFill>
                <a:latin typeface="Segoe Condensed" pitchFamily="34" charset="0"/>
              </a:endParaRPr>
            </a:p>
          </p:txBody>
        </p:sp>
        <p:sp>
          <p:nvSpPr>
            <p:cNvPr id="89" name="TextBox 88"/>
            <p:cNvSpPr txBox="1"/>
            <p:nvPr/>
          </p:nvSpPr>
          <p:spPr>
            <a:xfrm>
              <a:off x="-26907" y="2145666"/>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ambience</a:t>
              </a:r>
              <a:endParaRPr lang="en-US" sz="800" b="1" dirty="0">
                <a:solidFill>
                  <a:prstClr val="black"/>
                </a:solidFill>
                <a:latin typeface="Segoe Condensed" pitchFamily="34" charset="0"/>
              </a:endParaRPr>
            </a:p>
          </p:txBody>
        </p:sp>
        <p:cxnSp>
          <p:nvCxnSpPr>
            <p:cNvPr id="90" name="Straight Arrow Connector 89"/>
            <p:cNvCxnSpPr/>
            <p:nvPr/>
          </p:nvCxnSpPr>
          <p:spPr>
            <a:xfrm>
              <a:off x="731115" y="258307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31115" y="2247896"/>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28809" y="2313485"/>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not-ambient</a:t>
              </a:r>
              <a:endParaRPr lang="en-US" sz="800" dirty="0">
                <a:solidFill>
                  <a:prstClr val="black"/>
                </a:solidFill>
                <a:latin typeface="Segoe Condensed" pitchFamily="34" charset="0"/>
              </a:endParaRPr>
            </a:p>
          </p:txBody>
        </p:sp>
        <p:sp>
          <p:nvSpPr>
            <p:cNvPr id="93" name="TextBox 92"/>
            <p:cNvSpPr txBox="1"/>
            <p:nvPr/>
          </p:nvSpPr>
          <p:spPr>
            <a:xfrm>
              <a:off x="1722922" y="2313485"/>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ambient</a:t>
              </a:r>
              <a:endParaRPr lang="en-US" sz="800" dirty="0">
                <a:solidFill>
                  <a:prstClr val="black"/>
                </a:solidFill>
                <a:latin typeface="Segoe Condensed" pitchFamily="34" charset="0"/>
              </a:endParaRPr>
            </a:p>
          </p:txBody>
        </p:sp>
        <p:sp>
          <p:nvSpPr>
            <p:cNvPr id="94" name="TextBox 93"/>
            <p:cNvSpPr txBox="1"/>
            <p:nvPr/>
          </p:nvSpPr>
          <p:spPr>
            <a:xfrm>
              <a:off x="12050" y="1619256"/>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Display Medium</a:t>
              </a:r>
            </a:p>
          </p:txBody>
        </p:sp>
        <p:sp>
          <p:nvSpPr>
            <p:cNvPr id="95" name="Rectangle 94"/>
            <p:cNvSpPr/>
            <p:nvPr/>
          </p:nvSpPr>
          <p:spPr>
            <a:xfrm>
              <a:off x="12591" y="1804591"/>
              <a:ext cx="54250" cy="10258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7" name="Group 106"/>
          <p:cNvGrpSpPr/>
          <p:nvPr/>
        </p:nvGrpSpPr>
        <p:grpSpPr>
          <a:xfrm>
            <a:off x="-26907" y="924465"/>
            <a:ext cx="2840872" cy="1549466"/>
            <a:chOff x="-26907" y="76200"/>
            <a:chExt cx="2840872" cy="1549466"/>
          </a:xfrm>
        </p:grpSpPr>
        <p:sp>
          <p:nvSpPr>
            <p:cNvPr id="108" name="Rectangle 107"/>
            <p:cNvSpPr/>
            <p:nvPr/>
          </p:nvSpPr>
          <p:spPr>
            <a:xfrm>
              <a:off x="15901" y="2723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15901" y="6106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Rectangle 109"/>
            <p:cNvSpPr/>
            <p:nvPr/>
          </p:nvSpPr>
          <p:spPr>
            <a:xfrm>
              <a:off x="15901" y="12873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TextBox 110"/>
            <p:cNvSpPr txBox="1"/>
            <p:nvPr/>
          </p:nvSpPr>
          <p:spPr>
            <a:xfrm>
              <a:off x="-24173" y="29083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update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frequency</a:t>
              </a:r>
              <a:endParaRPr lang="en-US" sz="800" b="1" dirty="0">
                <a:solidFill>
                  <a:prstClr val="black"/>
                </a:solidFill>
                <a:latin typeface="Segoe Condensed" pitchFamily="34" charset="0"/>
              </a:endParaRPr>
            </a:p>
          </p:txBody>
        </p:sp>
        <p:sp>
          <p:nvSpPr>
            <p:cNvPr id="112" name="TextBox 111"/>
            <p:cNvSpPr txBox="1"/>
            <p:nvPr/>
          </p:nvSpPr>
          <p:spPr>
            <a:xfrm>
              <a:off x="731543" y="449132"/>
              <a:ext cx="100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r</a:t>
              </a:r>
              <a:r>
                <a:rPr lang="en-US" sz="800" dirty="0" smtClean="0">
                  <a:solidFill>
                    <a:prstClr val="black"/>
                  </a:solidFill>
                  <a:latin typeface="Segoe Condensed" pitchFamily="34" charset="0"/>
                </a:rPr>
                <a:t>eal-time</a:t>
              </a:r>
              <a:endParaRPr lang="en-US" sz="800" dirty="0">
                <a:solidFill>
                  <a:prstClr val="black"/>
                </a:solidFill>
                <a:latin typeface="Segoe Condensed" pitchFamily="34" charset="0"/>
              </a:endParaRPr>
            </a:p>
          </p:txBody>
        </p:sp>
        <p:sp>
          <p:nvSpPr>
            <p:cNvPr id="113" name="TextBox 112"/>
            <p:cNvSpPr txBox="1"/>
            <p:nvPr/>
          </p:nvSpPr>
          <p:spPr>
            <a:xfrm>
              <a:off x="1241398" y="44913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monthly or less</a:t>
              </a:r>
              <a:endParaRPr lang="en-US" sz="800" dirty="0">
                <a:solidFill>
                  <a:prstClr val="black"/>
                </a:solidFill>
                <a:latin typeface="Segoe Condensed" pitchFamily="34" charset="0"/>
              </a:endParaRPr>
            </a:p>
          </p:txBody>
        </p:sp>
        <p:sp>
          <p:nvSpPr>
            <p:cNvPr id="114" name="TextBox 113"/>
            <p:cNvSpPr txBox="1"/>
            <p:nvPr/>
          </p:nvSpPr>
          <p:spPr>
            <a:xfrm>
              <a:off x="-24173" y="127335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effort to </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access</a:t>
              </a:r>
              <a:endParaRPr lang="en-US" sz="800" b="1" dirty="0">
                <a:solidFill>
                  <a:prstClr val="black"/>
                </a:solidFill>
                <a:latin typeface="Segoe Condensed" pitchFamily="34" charset="0"/>
              </a:endParaRPr>
            </a:p>
          </p:txBody>
        </p:sp>
        <p:sp>
          <p:nvSpPr>
            <p:cNvPr id="115" name="TextBox 114"/>
            <p:cNvSpPr txBox="1"/>
            <p:nvPr/>
          </p:nvSpPr>
          <p:spPr>
            <a:xfrm>
              <a:off x="731543" y="144117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low</a:t>
              </a:r>
              <a:endParaRPr lang="en-US" sz="800" dirty="0">
                <a:solidFill>
                  <a:prstClr val="black"/>
                </a:solidFill>
                <a:latin typeface="Segoe Condensed" pitchFamily="34" charset="0"/>
              </a:endParaRPr>
            </a:p>
          </p:txBody>
        </p:sp>
        <p:sp>
          <p:nvSpPr>
            <p:cNvPr id="116" name="TextBox 115"/>
            <p:cNvSpPr txBox="1"/>
            <p:nvPr/>
          </p:nvSpPr>
          <p:spPr>
            <a:xfrm>
              <a:off x="1725656" y="144117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17" name="TextBox 116"/>
            <p:cNvSpPr txBox="1"/>
            <p:nvPr/>
          </p:nvSpPr>
          <p:spPr>
            <a:xfrm>
              <a:off x="-26907" y="602610"/>
              <a:ext cx="777071" cy="317010"/>
            </a:xfrm>
            <a:prstGeom prst="rect">
              <a:avLst/>
            </a:prstGeom>
            <a:noFill/>
          </p:spPr>
          <p:txBody>
            <a:bodyPr wrap="square" rtlCol="0">
              <a:spAutoFit/>
            </a:bodyPr>
            <a:lstStyle/>
            <a:p>
              <a:pPr algn="r"/>
              <a:r>
                <a:rPr lang="en-US" sz="730" b="1" dirty="0" smtClean="0">
                  <a:solidFill>
                    <a:prstClr val="black"/>
                  </a:solidFill>
                  <a:latin typeface="Segoe Condensed" pitchFamily="34" charset="0"/>
                </a:rPr>
                <a:t>spatial proximity </a:t>
              </a:r>
              <a:br>
                <a:rPr lang="en-US" sz="730" b="1" dirty="0" smtClean="0">
                  <a:solidFill>
                    <a:prstClr val="black"/>
                  </a:solidFill>
                  <a:latin typeface="Segoe Condensed" pitchFamily="34" charset="0"/>
                </a:rPr>
              </a:br>
              <a:r>
                <a:rPr lang="en-US" sz="730" b="1" dirty="0" smtClean="0">
                  <a:solidFill>
                    <a:prstClr val="black"/>
                  </a:solidFill>
                  <a:latin typeface="Segoe Condensed" pitchFamily="34" charset="0"/>
                </a:rPr>
                <a:t>to behavior</a:t>
              </a:r>
              <a:endParaRPr lang="en-US" sz="730" b="1" dirty="0">
                <a:solidFill>
                  <a:prstClr val="black"/>
                </a:solidFill>
                <a:latin typeface="Segoe Condensed" pitchFamily="34" charset="0"/>
              </a:endParaRPr>
            </a:p>
          </p:txBody>
        </p:sp>
        <p:cxnSp>
          <p:nvCxnSpPr>
            <p:cNvPr id="118" name="Straight Arrow Connector 117"/>
            <p:cNvCxnSpPr/>
            <p:nvPr/>
          </p:nvCxnSpPr>
          <p:spPr>
            <a:xfrm>
              <a:off x="733571" y="383543"/>
              <a:ext cx="151751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733571" y="137558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6907" y="937787"/>
              <a:ext cx="2840872" cy="349551"/>
              <a:chOff x="-26907" y="937787"/>
              <a:chExt cx="2840872" cy="349551"/>
            </a:xfrm>
          </p:grpSpPr>
          <p:sp>
            <p:nvSpPr>
              <p:cNvPr id="129" name="Rectangle 128"/>
              <p:cNvSpPr/>
              <p:nvPr/>
            </p:nvSpPr>
            <p:spPr>
              <a:xfrm>
                <a:off x="15901" y="9490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TextBox 129"/>
              <p:cNvSpPr txBox="1"/>
              <p:nvPr/>
            </p:nvSpPr>
            <p:spPr>
              <a:xfrm>
                <a:off x="-26907" y="93778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attentional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demand</a:t>
                </a:r>
                <a:endParaRPr lang="en-US" sz="800" b="1" dirty="0">
                  <a:solidFill>
                    <a:prstClr val="black"/>
                  </a:solidFill>
                  <a:latin typeface="Segoe Condensed" pitchFamily="34" charset="0"/>
                </a:endParaRPr>
              </a:p>
            </p:txBody>
          </p:sp>
          <p:sp>
            <p:nvSpPr>
              <p:cNvPr id="131" name="TextBox 130"/>
              <p:cNvSpPr txBox="1"/>
              <p:nvPr/>
            </p:nvSpPr>
            <p:spPr>
              <a:xfrm>
                <a:off x="728809" y="11056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glanceable</a:t>
                </a:r>
                <a:endParaRPr lang="en-US" sz="800" dirty="0">
                  <a:solidFill>
                    <a:prstClr val="black"/>
                  </a:solidFill>
                  <a:latin typeface="Segoe Condensed" pitchFamily="34" charset="0"/>
                </a:endParaRPr>
              </a:p>
            </p:txBody>
          </p:sp>
          <p:sp>
            <p:nvSpPr>
              <p:cNvPr id="132" name="TextBox 131"/>
              <p:cNvSpPr txBox="1"/>
              <p:nvPr/>
            </p:nvSpPr>
            <p:spPr>
              <a:xfrm>
                <a:off x="1722922" y="11056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 attention</a:t>
                </a:r>
                <a:endParaRPr lang="en-US" sz="800" dirty="0">
                  <a:solidFill>
                    <a:prstClr val="black"/>
                  </a:solidFill>
                  <a:latin typeface="Segoe Condensed" pitchFamily="34" charset="0"/>
                </a:endParaRPr>
              </a:p>
            </p:txBody>
          </p:sp>
          <p:cxnSp>
            <p:nvCxnSpPr>
              <p:cNvPr id="133" name="Straight Arrow Connector 132"/>
              <p:cNvCxnSpPr/>
              <p:nvPr/>
            </p:nvCxnSpPr>
            <p:spPr>
              <a:xfrm>
                <a:off x="731115" y="10400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1" name="Straight Arrow Connector 120"/>
            <p:cNvCxnSpPr/>
            <p:nvPr/>
          </p:nvCxnSpPr>
          <p:spPr>
            <a:xfrm>
              <a:off x="731115" y="704840"/>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28809" y="770429"/>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co-located</a:t>
              </a:r>
              <a:endParaRPr lang="en-US" sz="800" dirty="0">
                <a:solidFill>
                  <a:prstClr val="black"/>
                </a:solidFill>
                <a:latin typeface="Segoe Condensed" pitchFamily="34" charset="0"/>
              </a:endParaRPr>
            </a:p>
          </p:txBody>
        </p:sp>
        <p:sp>
          <p:nvSpPr>
            <p:cNvPr id="123" name="TextBox 122"/>
            <p:cNvSpPr txBox="1"/>
            <p:nvPr/>
          </p:nvSpPr>
          <p:spPr>
            <a:xfrm>
              <a:off x="1722922" y="770429"/>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remote</a:t>
              </a:r>
              <a:endParaRPr lang="en-US" sz="800" dirty="0">
                <a:solidFill>
                  <a:prstClr val="black"/>
                </a:solidFill>
                <a:latin typeface="Segoe Condensed" pitchFamily="34" charset="0"/>
              </a:endParaRPr>
            </a:p>
          </p:txBody>
        </p:sp>
        <p:sp>
          <p:nvSpPr>
            <p:cNvPr id="124" name="TextBox 123"/>
            <p:cNvSpPr txBox="1"/>
            <p:nvPr/>
          </p:nvSpPr>
          <p:spPr>
            <a:xfrm>
              <a:off x="12050" y="7620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Information Access</a:t>
              </a:r>
            </a:p>
          </p:txBody>
        </p:sp>
        <p:cxnSp>
          <p:nvCxnSpPr>
            <p:cNvPr id="125" name="Straight Arrow Connector 124"/>
            <p:cNvCxnSpPr/>
            <p:nvPr/>
          </p:nvCxnSpPr>
          <p:spPr>
            <a:xfrm>
              <a:off x="2251081" y="393068"/>
              <a:ext cx="45720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Oval 125"/>
            <p:cNvSpPr/>
            <p:nvPr/>
          </p:nvSpPr>
          <p:spPr>
            <a:xfrm>
              <a:off x="2670634" y="357147"/>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7" name="TextBox 126"/>
            <p:cNvSpPr txBox="1"/>
            <p:nvPr/>
          </p:nvSpPr>
          <p:spPr>
            <a:xfrm>
              <a:off x="2109316" y="449132"/>
              <a:ext cx="642847" cy="123111"/>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u</a:t>
              </a:r>
              <a:r>
                <a:rPr lang="en-US" sz="800" dirty="0" smtClean="0">
                  <a:solidFill>
                    <a:prstClr val="black"/>
                  </a:solidFill>
                  <a:latin typeface="Segoe Condensed" pitchFamily="34" charset="0"/>
                </a:rPr>
                <a:t>ser poll</a:t>
              </a:r>
              <a:endParaRPr lang="en-US" sz="800" dirty="0">
                <a:solidFill>
                  <a:prstClr val="black"/>
                </a:solidFill>
                <a:latin typeface="Segoe Condensed" pitchFamily="34" charset="0"/>
              </a:endParaRPr>
            </a:p>
          </p:txBody>
        </p:sp>
        <p:sp>
          <p:nvSpPr>
            <p:cNvPr id="128" name="Rectangle 127"/>
            <p:cNvSpPr/>
            <p:nvPr/>
          </p:nvSpPr>
          <p:spPr>
            <a:xfrm>
              <a:off x="12591" y="273586"/>
              <a:ext cx="54250" cy="135208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4" name="Group 133"/>
          <p:cNvGrpSpPr/>
          <p:nvPr/>
        </p:nvGrpSpPr>
        <p:grpSpPr>
          <a:xfrm>
            <a:off x="-29977" y="2472215"/>
            <a:ext cx="2840872" cy="1231293"/>
            <a:chOff x="-3191343" y="812809"/>
            <a:chExt cx="2840872" cy="1231293"/>
          </a:xfrm>
        </p:grpSpPr>
        <p:sp>
          <p:nvSpPr>
            <p:cNvPr id="135" name="Rectangle 134"/>
            <p:cNvSpPr/>
            <p:nvPr/>
          </p:nvSpPr>
          <p:spPr>
            <a:xfrm>
              <a:off x="-3148535" y="1008963"/>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6" name="Rectangle 135"/>
            <p:cNvSpPr/>
            <p:nvPr/>
          </p:nvSpPr>
          <p:spPr>
            <a:xfrm>
              <a:off x="-3148535" y="1347291"/>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7" name="Rectangle 136"/>
            <p:cNvSpPr/>
            <p:nvPr/>
          </p:nvSpPr>
          <p:spPr>
            <a:xfrm>
              <a:off x="-3148535" y="16856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TextBox 137"/>
            <p:cNvSpPr txBox="1"/>
            <p:nvPr/>
          </p:nvSpPr>
          <p:spPr>
            <a:xfrm>
              <a:off x="-3191343" y="1343831"/>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interface customizability</a:t>
              </a:r>
              <a:endParaRPr lang="en-US" sz="800" b="1" dirty="0">
                <a:solidFill>
                  <a:prstClr val="black"/>
                </a:solidFill>
                <a:latin typeface="Segoe Condensed" pitchFamily="34" charset="0"/>
              </a:endParaRPr>
            </a:p>
          </p:txBody>
        </p:sp>
        <p:sp>
          <p:nvSpPr>
            <p:cNvPr id="139" name="TextBox 138"/>
            <p:cNvSpPr txBox="1"/>
            <p:nvPr/>
          </p:nvSpPr>
          <p:spPr>
            <a:xfrm>
              <a:off x="-2435627" y="1511650"/>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140" name="TextBox 139"/>
            <p:cNvSpPr txBox="1"/>
            <p:nvPr/>
          </p:nvSpPr>
          <p:spPr>
            <a:xfrm>
              <a:off x="-1441514" y="1511650"/>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41" name="TextBox 140"/>
            <p:cNvSpPr txBox="1"/>
            <p:nvPr/>
          </p:nvSpPr>
          <p:spPr>
            <a:xfrm>
              <a:off x="-3191343" y="100865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degree of</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interactivity</a:t>
              </a:r>
              <a:endParaRPr lang="en-US" sz="800" b="1" dirty="0">
                <a:solidFill>
                  <a:prstClr val="black"/>
                </a:solidFill>
                <a:latin typeface="Segoe Condensed" pitchFamily="34" charset="0"/>
              </a:endParaRPr>
            </a:p>
          </p:txBody>
        </p:sp>
        <p:cxnSp>
          <p:nvCxnSpPr>
            <p:cNvPr id="142" name="Straight Arrow Connector 141"/>
            <p:cNvCxnSpPr/>
            <p:nvPr/>
          </p:nvCxnSpPr>
          <p:spPr>
            <a:xfrm>
              <a:off x="-2433321" y="1446061"/>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2433321" y="111088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2435627" y="117647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145" name="TextBox 144"/>
            <p:cNvSpPr txBox="1"/>
            <p:nvPr/>
          </p:nvSpPr>
          <p:spPr>
            <a:xfrm>
              <a:off x="-1441514" y="117647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46" name="TextBox 145"/>
            <p:cNvSpPr txBox="1"/>
            <p:nvPr/>
          </p:nvSpPr>
          <p:spPr>
            <a:xfrm>
              <a:off x="-3152386" y="812809"/>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Interactivity</a:t>
              </a:r>
            </a:p>
          </p:txBody>
        </p:sp>
        <p:sp>
          <p:nvSpPr>
            <p:cNvPr id="147" name="Rectangle 146"/>
            <p:cNvSpPr/>
            <p:nvPr/>
          </p:nvSpPr>
          <p:spPr>
            <a:xfrm>
              <a:off x="-3151845" y="998144"/>
              <a:ext cx="54250" cy="10258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48" name="Group 147"/>
            <p:cNvGrpSpPr/>
            <p:nvPr/>
          </p:nvGrpSpPr>
          <p:grpSpPr>
            <a:xfrm>
              <a:off x="-2434803" y="1776729"/>
              <a:ext cx="2003393" cy="194247"/>
              <a:chOff x="2200859" y="4235196"/>
              <a:chExt cx="2003393" cy="194247"/>
            </a:xfrm>
          </p:grpSpPr>
          <p:cxnSp>
            <p:nvCxnSpPr>
              <p:cNvPr id="150" name="Straight Arrow Connector 149"/>
              <p:cNvCxnSpPr/>
              <p:nvPr/>
            </p:nvCxnSpPr>
            <p:spPr>
              <a:xfrm>
                <a:off x="2200859" y="42672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2201287"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user annotations</a:t>
                </a:r>
                <a:endParaRPr lang="en-US" dirty="0">
                  <a:solidFill>
                    <a:prstClr val="black"/>
                  </a:solidFill>
                </a:endParaRPr>
              </a:p>
            </p:txBody>
          </p:sp>
          <p:sp>
            <p:nvSpPr>
              <p:cNvPr id="152" name="TextBox 151"/>
              <p:cNvSpPr txBox="1"/>
              <p:nvPr/>
            </p:nvSpPr>
            <p:spPr>
              <a:xfrm>
                <a:off x="3518452"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user corrections</a:t>
                </a:r>
                <a:endParaRPr lang="en-US" dirty="0">
                  <a:solidFill>
                    <a:prstClr val="black"/>
                  </a:solidFill>
                </a:endParaRPr>
              </a:p>
            </p:txBody>
          </p:sp>
          <p:sp>
            <p:nvSpPr>
              <p:cNvPr id="153" name="Oval 152"/>
              <p:cNvSpPr/>
              <p:nvPr/>
            </p:nvSpPr>
            <p:spPr>
              <a:xfrm>
                <a:off x="2204234"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4" name="Oval 153"/>
              <p:cNvSpPr/>
              <p:nvPr/>
            </p:nvSpPr>
            <p:spPr>
              <a:xfrm>
                <a:off x="4139899"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149" name="TextBox 148"/>
            <p:cNvSpPr txBox="1"/>
            <p:nvPr/>
          </p:nvSpPr>
          <p:spPr>
            <a:xfrm>
              <a:off x="-3191343" y="170554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user</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additions</a:t>
              </a:r>
              <a:endParaRPr lang="en-US" sz="800" b="1" dirty="0">
                <a:solidFill>
                  <a:prstClr val="black"/>
                </a:solidFill>
                <a:latin typeface="Segoe Condensed" pitchFamily="34" charset="0"/>
              </a:endParaRPr>
            </a:p>
          </p:txBody>
        </p:sp>
      </p:grpSp>
      <p:grpSp>
        <p:nvGrpSpPr>
          <p:cNvPr id="4" name="Group 3"/>
          <p:cNvGrpSpPr/>
          <p:nvPr/>
        </p:nvGrpSpPr>
        <p:grpSpPr>
          <a:xfrm>
            <a:off x="2868807" y="924465"/>
            <a:ext cx="2843048" cy="3259395"/>
            <a:chOff x="2868807" y="0"/>
            <a:chExt cx="2843048" cy="3259395"/>
          </a:xfrm>
        </p:grpSpPr>
        <p:sp>
          <p:nvSpPr>
            <p:cNvPr id="155" name="Rectangle 154"/>
            <p:cNvSpPr/>
            <p:nvPr/>
          </p:nvSpPr>
          <p:spPr>
            <a:xfrm>
              <a:off x="2913791" y="186969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ectangle 155"/>
            <p:cNvSpPr/>
            <p:nvPr/>
          </p:nvSpPr>
          <p:spPr>
            <a:xfrm>
              <a:off x="2913791" y="1961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ectangle 156"/>
            <p:cNvSpPr/>
            <p:nvPr/>
          </p:nvSpPr>
          <p:spPr>
            <a:xfrm>
              <a:off x="2913791" y="5344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8" name="Rectangle 157"/>
            <p:cNvSpPr/>
            <p:nvPr/>
          </p:nvSpPr>
          <p:spPr>
            <a:xfrm>
              <a:off x="2913791" y="8728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2913791" y="119303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13791" y="153136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TextBox 160"/>
            <p:cNvSpPr txBox="1"/>
            <p:nvPr/>
          </p:nvSpPr>
          <p:spPr>
            <a:xfrm>
              <a:off x="2871541" y="214638"/>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aesthetic</a:t>
              </a:r>
              <a:endParaRPr lang="en-US" sz="800" b="1" dirty="0">
                <a:solidFill>
                  <a:prstClr val="black"/>
                </a:solidFill>
                <a:latin typeface="Segoe Condensed" pitchFamily="34" charset="0"/>
              </a:endParaRPr>
            </a:p>
          </p:txBody>
        </p:sp>
        <p:sp>
          <p:nvSpPr>
            <p:cNvPr id="162" name="TextBox 161"/>
            <p:cNvSpPr txBox="1"/>
            <p:nvPr/>
          </p:nvSpPr>
          <p:spPr>
            <a:xfrm>
              <a:off x="3627257" y="38245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pragmatic</a:t>
              </a:r>
              <a:endParaRPr lang="en-US" sz="800" dirty="0">
                <a:solidFill>
                  <a:prstClr val="black"/>
                </a:solidFill>
                <a:latin typeface="Segoe Condensed" pitchFamily="34" charset="0"/>
              </a:endParaRPr>
            </a:p>
          </p:txBody>
        </p:sp>
        <p:sp>
          <p:nvSpPr>
            <p:cNvPr id="163" name="TextBox 162"/>
            <p:cNvSpPr txBox="1"/>
            <p:nvPr/>
          </p:nvSpPr>
          <p:spPr>
            <a:xfrm>
              <a:off x="4621370" y="382457"/>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artistic</a:t>
              </a:r>
              <a:endParaRPr lang="en-US" sz="800" dirty="0">
                <a:solidFill>
                  <a:prstClr val="black"/>
                </a:solidFill>
                <a:latin typeface="Segoe Condensed" pitchFamily="34" charset="0"/>
              </a:endParaRPr>
            </a:p>
          </p:txBody>
        </p:sp>
        <p:sp>
          <p:nvSpPr>
            <p:cNvPr id="164" name="TextBox 163"/>
            <p:cNvSpPr txBox="1"/>
            <p:nvPr/>
          </p:nvSpPr>
          <p:spPr>
            <a:xfrm>
              <a:off x="2871541" y="153052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visual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complexity</a:t>
              </a:r>
              <a:endParaRPr lang="en-US" sz="800" b="1" dirty="0">
                <a:solidFill>
                  <a:prstClr val="black"/>
                </a:solidFill>
                <a:latin typeface="Segoe Condensed" pitchFamily="34" charset="0"/>
              </a:endParaRPr>
            </a:p>
          </p:txBody>
        </p:sp>
        <p:sp>
          <p:nvSpPr>
            <p:cNvPr id="165" name="TextBox 164"/>
            <p:cNvSpPr txBox="1"/>
            <p:nvPr/>
          </p:nvSpPr>
          <p:spPr>
            <a:xfrm>
              <a:off x="3627257" y="169834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simple</a:t>
              </a:r>
              <a:endParaRPr lang="en-US" sz="800" dirty="0">
                <a:solidFill>
                  <a:prstClr val="black"/>
                </a:solidFill>
                <a:latin typeface="Segoe Condensed" pitchFamily="34" charset="0"/>
              </a:endParaRPr>
            </a:p>
          </p:txBody>
        </p:sp>
        <p:sp>
          <p:nvSpPr>
            <p:cNvPr id="166" name="TextBox 165"/>
            <p:cNvSpPr txBox="1"/>
            <p:nvPr/>
          </p:nvSpPr>
          <p:spPr>
            <a:xfrm>
              <a:off x="4621370" y="1698347"/>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complex</a:t>
              </a:r>
              <a:endParaRPr lang="en-US" sz="800" dirty="0">
                <a:solidFill>
                  <a:prstClr val="black"/>
                </a:solidFill>
                <a:latin typeface="Segoe Condensed" pitchFamily="34" charset="0"/>
              </a:endParaRPr>
            </a:p>
          </p:txBody>
        </p:sp>
        <p:sp>
          <p:nvSpPr>
            <p:cNvPr id="167" name="TextBox 166"/>
            <p:cNvSpPr txBox="1"/>
            <p:nvPr/>
          </p:nvSpPr>
          <p:spPr>
            <a:xfrm>
              <a:off x="2871541" y="186609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primary visual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encoding</a:t>
              </a:r>
              <a:endParaRPr lang="en-US" sz="800" b="1" dirty="0">
                <a:solidFill>
                  <a:prstClr val="black"/>
                </a:solidFill>
                <a:latin typeface="Segoe Condensed" pitchFamily="34" charset="0"/>
              </a:endParaRPr>
            </a:p>
          </p:txBody>
        </p:sp>
        <p:sp>
          <p:nvSpPr>
            <p:cNvPr id="168" name="TextBox 167"/>
            <p:cNvSpPr txBox="1"/>
            <p:nvPr/>
          </p:nvSpPr>
          <p:spPr>
            <a:xfrm>
              <a:off x="3627257" y="203391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textual</a:t>
              </a:r>
              <a:endParaRPr lang="en-US" sz="800" dirty="0">
                <a:solidFill>
                  <a:prstClr val="black"/>
                </a:solidFill>
                <a:latin typeface="Segoe Condensed" pitchFamily="34" charset="0"/>
              </a:endParaRPr>
            </a:p>
          </p:txBody>
        </p:sp>
        <p:sp>
          <p:nvSpPr>
            <p:cNvPr id="169" name="TextBox 168"/>
            <p:cNvSpPr txBox="1"/>
            <p:nvPr/>
          </p:nvSpPr>
          <p:spPr>
            <a:xfrm>
              <a:off x="4621370" y="203391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graphical</a:t>
              </a:r>
              <a:endParaRPr lang="en-US" sz="800" dirty="0">
                <a:solidFill>
                  <a:prstClr val="black"/>
                </a:solidFill>
                <a:latin typeface="Segoe Condensed" pitchFamily="34" charset="0"/>
              </a:endParaRPr>
            </a:p>
          </p:txBody>
        </p:sp>
        <p:cxnSp>
          <p:nvCxnSpPr>
            <p:cNvPr id="170" name="Straight Arrow Connector 169"/>
            <p:cNvCxnSpPr/>
            <p:nvPr/>
          </p:nvCxnSpPr>
          <p:spPr>
            <a:xfrm>
              <a:off x="3629285" y="31686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3629285" y="163275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3629285" y="196832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2868807" y="119496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granularity</a:t>
              </a:r>
              <a:endParaRPr lang="en-US" sz="800" b="1" dirty="0">
                <a:solidFill>
                  <a:prstClr val="black"/>
                </a:solidFill>
                <a:latin typeface="Segoe Condensed" pitchFamily="34" charset="0"/>
              </a:endParaRPr>
            </a:p>
          </p:txBody>
        </p:sp>
        <p:sp>
          <p:nvSpPr>
            <p:cNvPr id="174" name="TextBox 173"/>
            <p:cNvSpPr txBox="1"/>
            <p:nvPr/>
          </p:nvSpPr>
          <p:spPr>
            <a:xfrm>
              <a:off x="3624523" y="1362781"/>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coarse-grain</a:t>
              </a:r>
              <a:endParaRPr lang="en-US" sz="800" dirty="0">
                <a:solidFill>
                  <a:prstClr val="black"/>
                </a:solidFill>
                <a:latin typeface="Segoe Condensed" pitchFamily="34" charset="0"/>
              </a:endParaRPr>
            </a:p>
          </p:txBody>
        </p:sp>
        <p:sp>
          <p:nvSpPr>
            <p:cNvPr id="175" name="TextBox 174"/>
            <p:cNvSpPr txBox="1"/>
            <p:nvPr/>
          </p:nvSpPr>
          <p:spPr>
            <a:xfrm>
              <a:off x="4618636" y="1362781"/>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fine-grain</a:t>
              </a:r>
              <a:endParaRPr lang="en-US" sz="800" dirty="0">
                <a:solidFill>
                  <a:prstClr val="black"/>
                </a:solidFill>
                <a:latin typeface="Segoe Condensed" pitchFamily="34" charset="0"/>
              </a:endParaRPr>
            </a:p>
          </p:txBody>
        </p:sp>
        <p:cxnSp>
          <p:nvCxnSpPr>
            <p:cNvPr id="176" name="Straight Arrow Connector 175"/>
            <p:cNvCxnSpPr/>
            <p:nvPr/>
          </p:nvCxnSpPr>
          <p:spPr>
            <a:xfrm>
              <a:off x="3626829" y="1297192"/>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2868807" y="526410"/>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time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window</a:t>
              </a:r>
              <a:endParaRPr lang="en-US" sz="800" b="1" dirty="0">
                <a:solidFill>
                  <a:prstClr val="black"/>
                </a:solidFill>
                <a:latin typeface="Segoe Condensed" pitchFamily="34" charset="0"/>
              </a:endParaRPr>
            </a:p>
          </p:txBody>
        </p:sp>
        <p:cxnSp>
          <p:nvCxnSpPr>
            <p:cNvPr id="178" name="Straight Arrow Connector 177"/>
            <p:cNvCxnSpPr/>
            <p:nvPr/>
          </p:nvCxnSpPr>
          <p:spPr>
            <a:xfrm>
              <a:off x="3626829" y="628640"/>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3624523" y="694229"/>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&lt;hour</a:t>
              </a:r>
              <a:endParaRPr lang="en-US" sz="800" dirty="0">
                <a:solidFill>
                  <a:prstClr val="black"/>
                </a:solidFill>
                <a:latin typeface="Segoe Condensed" pitchFamily="34" charset="0"/>
              </a:endParaRPr>
            </a:p>
          </p:txBody>
        </p:sp>
        <p:sp>
          <p:nvSpPr>
            <p:cNvPr id="180" name="TextBox 179"/>
            <p:cNvSpPr txBox="1"/>
            <p:nvPr/>
          </p:nvSpPr>
          <p:spPr>
            <a:xfrm>
              <a:off x="4618636" y="694229"/>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&gt;year</a:t>
              </a:r>
              <a:endParaRPr lang="en-US" sz="800" dirty="0">
                <a:solidFill>
                  <a:prstClr val="black"/>
                </a:solidFill>
                <a:latin typeface="Segoe Condensed" pitchFamily="34" charset="0"/>
              </a:endParaRPr>
            </a:p>
          </p:txBody>
        </p:sp>
        <p:sp>
          <p:nvSpPr>
            <p:cNvPr id="181" name="TextBox 180"/>
            <p:cNvSpPr txBox="1"/>
            <p:nvPr/>
          </p:nvSpPr>
          <p:spPr>
            <a:xfrm>
              <a:off x="2895600" y="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Data Representation</a:t>
              </a:r>
            </a:p>
          </p:txBody>
        </p:sp>
        <p:sp>
          <p:nvSpPr>
            <p:cNvPr id="182" name="Rectangle 181"/>
            <p:cNvSpPr/>
            <p:nvPr/>
          </p:nvSpPr>
          <p:spPr>
            <a:xfrm>
              <a:off x="2913791" y="254497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TextBox 182"/>
            <p:cNvSpPr txBox="1"/>
            <p:nvPr/>
          </p:nvSpPr>
          <p:spPr>
            <a:xfrm>
              <a:off x="2877433" y="253979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primary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view</a:t>
              </a:r>
              <a:endParaRPr lang="en-US" sz="800" b="1" dirty="0">
                <a:solidFill>
                  <a:prstClr val="black"/>
                </a:solidFill>
                <a:latin typeface="Segoe Condensed" pitchFamily="34" charset="0"/>
              </a:endParaRPr>
            </a:p>
          </p:txBody>
        </p:sp>
        <p:cxnSp>
          <p:nvCxnSpPr>
            <p:cNvPr id="184" name="Straight Arrow Connector 183"/>
            <p:cNvCxnSpPr/>
            <p:nvPr/>
          </p:nvCxnSpPr>
          <p:spPr>
            <a:xfrm>
              <a:off x="3635455" y="2642024"/>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5" name="TextBox 184"/>
            <p:cNvSpPr txBox="1"/>
            <p:nvPr/>
          </p:nvSpPr>
          <p:spPr>
            <a:xfrm>
              <a:off x="3633149" y="2707613"/>
              <a:ext cx="685800"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temporal</a:t>
              </a:r>
              <a:endParaRPr lang="en-US" sz="800" dirty="0">
                <a:solidFill>
                  <a:prstClr val="black"/>
                </a:solidFill>
                <a:latin typeface="Segoe Condensed" pitchFamily="34" charset="0"/>
              </a:endParaRPr>
            </a:p>
          </p:txBody>
        </p:sp>
        <p:sp>
          <p:nvSpPr>
            <p:cNvPr id="186" name="TextBox 185"/>
            <p:cNvSpPr txBox="1"/>
            <p:nvPr/>
          </p:nvSpPr>
          <p:spPr>
            <a:xfrm>
              <a:off x="4297026" y="2707613"/>
              <a:ext cx="685800"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spatial</a:t>
              </a:r>
              <a:endParaRPr lang="en-US" sz="800" dirty="0">
                <a:solidFill>
                  <a:prstClr val="black"/>
                </a:solidFill>
                <a:latin typeface="Segoe Condensed" pitchFamily="34" charset="0"/>
              </a:endParaRPr>
            </a:p>
          </p:txBody>
        </p:sp>
        <p:sp>
          <p:nvSpPr>
            <p:cNvPr id="187" name="TextBox 186"/>
            <p:cNvSpPr txBox="1"/>
            <p:nvPr/>
          </p:nvSpPr>
          <p:spPr>
            <a:xfrm>
              <a:off x="4950314" y="2707613"/>
              <a:ext cx="685800"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categorical</a:t>
              </a:r>
              <a:endParaRPr lang="en-US" sz="800" dirty="0">
                <a:solidFill>
                  <a:prstClr val="black"/>
                </a:solidFill>
                <a:latin typeface="Segoe Condensed" pitchFamily="34" charset="0"/>
              </a:endParaRPr>
            </a:p>
          </p:txBody>
        </p:sp>
        <p:sp>
          <p:nvSpPr>
            <p:cNvPr id="188" name="Oval 187"/>
            <p:cNvSpPr/>
            <p:nvPr/>
          </p:nvSpPr>
          <p:spPr>
            <a:xfrm>
              <a:off x="3638830" y="26100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89" name="Oval 188"/>
            <p:cNvSpPr/>
            <p:nvPr/>
          </p:nvSpPr>
          <p:spPr>
            <a:xfrm>
              <a:off x="4605295" y="2613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0" name="Oval 189"/>
            <p:cNvSpPr/>
            <p:nvPr/>
          </p:nvSpPr>
          <p:spPr>
            <a:xfrm>
              <a:off x="5571761" y="2613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1" name="Rectangle 190"/>
            <p:cNvSpPr/>
            <p:nvPr/>
          </p:nvSpPr>
          <p:spPr>
            <a:xfrm>
              <a:off x="2913791" y="220802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TextBox 191"/>
            <p:cNvSpPr txBox="1"/>
            <p:nvPr/>
          </p:nvSpPr>
          <p:spPr>
            <a:xfrm>
              <a:off x="2880167" y="218973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measurement unit</a:t>
              </a:r>
              <a:endParaRPr lang="en-US" sz="800" b="1" dirty="0">
                <a:solidFill>
                  <a:prstClr val="black"/>
                </a:solidFill>
                <a:latin typeface="Segoe Condensed" pitchFamily="34" charset="0"/>
              </a:endParaRPr>
            </a:p>
          </p:txBody>
        </p:sp>
        <p:cxnSp>
          <p:nvCxnSpPr>
            <p:cNvPr id="193" name="Straight Arrow Connector 192"/>
            <p:cNvCxnSpPr/>
            <p:nvPr/>
          </p:nvCxnSpPr>
          <p:spPr>
            <a:xfrm>
              <a:off x="3635455" y="22919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3635883"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resource</a:t>
              </a:r>
            </a:p>
          </p:txBody>
        </p:sp>
        <p:sp>
          <p:nvSpPr>
            <p:cNvPr id="195" name="TextBox 194"/>
            <p:cNvSpPr txBox="1"/>
            <p:nvPr/>
          </p:nvSpPr>
          <p:spPr>
            <a:xfrm>
              <a:off x="4953048"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a:solidFill>
                    <a:prstClr val="black"/>
                  </a:solidFill>
                </a:rPr>
                <a:t>metaphor</a:t>
              </a:r>
            </a:p>
          </p:txBody>
        </p:sp>
        <p:sp>
          <p:nvSpPr>
            <p:cNvPr id="196" name="Oval 195"/>
            <p:cNvSpPr/>
            <p:nvPr/>
          </p:nvSpPr>
          <p:spPr>
            <a:xfrm>
              <a:off x="3638830" y="22599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7" name="TextBox 196"/>
            <p:cNvSpPr txBox="1"/>
            <p:nvPr/>
          </p:nvSpPr>
          <p:spPr>
            <a:xfrm>
              <a:off x="3721270"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cost</a:t>
              </a:r>
            </a:p>
          </p:txBody>
        </p:sp>
        <p:sp>
          <p:nvSpPr>
            <p:cNvPr id="198" name="Oval 197"/>
            <p:cNvSpPr/>
            <p:nvPr/>
          </p:nvSpPr>
          <p:spPr>
            <a:xfrm>
              <a:off x="4025963" y="22631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9" name="Oval 198"/>
            <p:cNvSpPr/>
            <p:nvPr/>
          </p:nvSpPr>
          <p:spPr>
            <a:xfrm>
              <a:off x="5574495" y="22631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0" name="TextBox 199"/>
            <p:cNvSpPr txBox="1"/>
            <p:nvPr/>
          </p:nvSpPr>
          <p:spPr>
            <a:xfrm>
              <a:off x="4103996" y="2344721"/>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environmental</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impact</a:t>
              </a:r>
              <a:endParaRPr lang="en-US" sz="800" dirty="0">
                <a:solidFill>
                  <a:prstClr val="black"/>
                </a:solidFill>
                <a:latin typeface="Segoe Condensed" pitchFamily="34" charset="0"/>
              </a:endParaRPr>
            </a:p>
          </p:txBody>
        </p:sp>
        <p:sp>
          <p:nvSpPr>
            <p:cNvPr id="201" name="Oval 200"/>
            <p:cNvSpPr/>
            <p:nvPr/>
          </p:nvSpPr>
          <p:spPr>
            <a:xfrm>
              <a:off x="4413096" y="22599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2" name="TextBox 201"/>
            <p:cNvSpPr txBox="1"/>
            <p:nvPr/>
          </p:nvSpPr>
          <p:spPr>
            <a:xfrm>
              <a:off x="4811404"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time</a:t>
              </a:r>
            </a:p>
          </p:txBody>
        </p:sp>
        <p:sp>
          <p:nvSpPr>
            <p:cNvPr id="203" name="Oval 202"/>
            <p:cNvSpPr/>
            <p:nvPr/>
          </p:nvSpPr>
          <p:spPr>
            <a:xfrm>
              <a:off x="4841640" y="2257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4" name="TextBox 203"/>
            <p:cNvSpPr txBox="1"/>
            <p:nvPr/>
          </p:nvSpPr>
          <p:spPr>
            <a:xfrm>
              <a:off x="2868807" y="88064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temporal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grouping</a:t>
              </a:r>
              <a:endParaRPr lang="en-US" sz="800" b="1" dirty="0">
                <a:solidFill>
                  <a:prstClr val="black"/>
                </a:solidFill>
                <a:latin typeface="Segoe Condensed" pitchFamily="34" charset="0"/>
              </a:endParaRPr>
            </a:p>
          </p:txBody>
        </p:sp>
        <p:cxnSp>
          <p:nvCxnSpPr>
            <p:cNvPr id="205" name="Straight Arrow Connector 204"/>
            <p:cNvCxnSpPr/>
            <p:nvPr/>
          </p:nvCxnSpPr>
          <p:spPr>
            <a:xfrm>
              <a:off x="3626829" y="982876"/>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3624523" y="1041510"/>
              <a:ext cx="1008852" cy="123111"/>
            </a:xfrm>
            <a:prstGeom prst="rect">
              <a:avLst/>
            </a:prstGeom>
            <a:noFill/>
          </p:spPr>
          <p:txBody>
            <a:bodyPr wrap="square" lIns="0" tIns="0" rIns="0" bIns="0" rtlCol="0">
              <a:spAutoFit/>
            </a:bodyPr>
            <a:lstStyle>
              <a:defPPr>
                <a:defRPr lang="en-US"/>
              </a:defPPr>
              <a:lvl1pPr algn="ctr">
                <a:defRPr sz="800">
                  <a:latin typeface="Segoe Condensed" pitchFamily="34" charset="0"/>
                </a:defRPr>
              </a:lvl1pPr>
            </a:lstStyle>
            <a:p>
              <a:pPr algn="l"/>
              <a:r>
                <a:rPr lang="en-US" dirty="0" smtClean="0">
                  <a:solidFill>
                    <a:prstClr val="black"/>
                  </a:solidFill>
                </a:rPr>
                <a:t>≤sec</a:t>
              </a:r>
              <a:endParaRPr lang="en-US" dirty="0">
                <a:solidFill>
                  <a:prstClr val="black"/>
                </a:solidFill>
              </a:endParaRPr>
            </a:p>
          </p:txBody>
        </p:sp>
        <p:sp>
          <p:nvSpPr>
            <p:cNvPr id="207" name="TextBox 206"/>
            <p:cNvSpPr txBox="1"/>
            <p:nvPr/>
          </p:nvSpPr>
          <p:spPr>
            <a:xfrm>
              <a:off x="4618636" y="1041510"/>
              <a:ext cx="1008852" cy="123111"/>
            </a:xfrm>
            <a:prstGeom prst="rect">
              <a:avLst/>
            </a:prstGeom>
            <a:noFill/>
          </p:spPr>
          <p:txBody>
            <a:bodyPr wrap="square" lIns="0" tIns="0" rIns="0" bIns="0" rtlCol="0">
              <a:spAutoFit/>
            </a:bodyPr>
            <a:lstStyle>
              <a:defPPr>
                <a:defRPr lang="en-US"/>
              </a:defPPr>
              <a:lvl1pPr algn="ctr">
                <a:defRPr sz="800">
                  <a:latin typeface="Segoe Condensed" pitchFamily="34" charset="0"/>
                </a:defRPr>
              </a:lvl1pPr>
            </a:lstStyle>
            <a:p>
              <a:pPr algn="r"/>
              <a:r>
                <a:rPr lang="en-US" dirty="0" smtClean="0">
                  <a:solidFill>
                    <a:prstClr val="black"/>
                  </a:solidFill>
                </a:rPr>
                <a:t>≥year</a:t>
              </a:r>
              <a:endParaRPr lang="en-US" dirty="0">
                <a:solidFill>
                  <a:prstClr val="black"/>
                </a:solidFill>
              </a:endParaRPr>
            </a:p>
          </p:txBody>
        </p:sp>
        <p:sp>
          <p:nvSpPr>
            <p:cNvPr id="208" name="Oval 207"/>
            <p:cNvSpPr/>
            <p:nvPr/>
          </p:nvSpPr>
          <p:spPr>
            <a:xfrm>
              <a:off x="4010169"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9" name="Oval 208"/>
            <p:cNvSpPr/>
            <p:nvPr/>
          </p:nvSpPr>
          <p:spPr>
            <a:xfrm>
              <a:off x="4402274"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0" name="Oval 209"/>
            <p:cNvSpPr/>
            <p:nvPr/>
          </p:nvSpPr>
          <p:spPr>
            <a:xfrm>
              <a:off x="4794379"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1" name="TextBox 210"/>
            <p:cNvSpPr txBox="1"/>
            <p:nvPr/>
          </p:nvSpPr>
          <p:spPr>
            <a:xfrm>
              <a:off x="3783700"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hour</a:t>
              </a:r>
              <a:endParaRPr lang="en-US" sz="800" dirty="0">
                <a:solidFill>
                  <a:prstClr val="black"/>
                </a:solidFill>
                <a:latin typeface="Segoe Condensed" pitchFamily="34" charset="0"/>
              </a:endParaRPr>
            </a:p>
          </p:txBody>
        </p:sp>
        <p:sp>
          <p:nvSpPr>
            <p:cNvPr id="212" name="TextBox 211"/>
            <p:cNvSpPr txBox="1"/>
            <p:nvPr/>
          </p:nvSpPr>
          <p:spPr>
            <a:xfrm>
              <a:off x="4180115"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day</a:t>
              </a:r>
              <a:endParaRPr lang="en-US" sz="800" dirty="0">
                <a:solidFill>
                  <a:prstClr val="black"/>
                </a:solidFill>
                <a:latin typeface="Segoe Condensed" pitchFamily="34" charset="0"/>
              </a:endParaRPr>
            </a:p>
          </p:txBody>
        </p:sp>
        <p:sp>
          <p:nvSpPr>
            <p:cNvPr id="213" name="TextBox 212"/>
            <p:cNvSpPr txBox="1"/>
            <p:nvPr/>
          </p:nvSpPr>
          <p:spPr>
            <a:xfrm>
              <a:off x="4571548"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week</a:t>
              </a:r>
              <a:endParaRPr lang="en-US" sz="800" dirty="0">
                <a:solidFill>
                  <a:prstClr val="black"/>
                </a:solidFill>
                <a:latin typeface="Segoe Condensed" pitchFamily="34" charset="0"/>
              </a:endParaRPr>
            </a:p>
          </p:txBody>
        </p:sp>
        <p:sp>
          <p:nvSpPr>
            <p:cNvPr id="214" name="Oval 213"/>
            <p:cNvSpPr/>
            <p:nvPr/>
          </p:nvSpPr>
          <p:spPr>
            <a:xfrm>
              <a:off x="5186484"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5" name="TextBox 214"/>
            <p:cNvSpPr txBox="1"/>
            <p:nvPr/>
          </p:nvSpPr>
          <p:spPr>
            <a:xfrm>
              <a:off x="4961845"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month</a:t>
              </a:r>
              <a:endParaRPr lang="en-US" sz="800" dirty="0">
                <a:solidFill>
                  <a:prstClr val="black"/>
                </a:solidFill>
                <a:latin typeface="Segoe Condensed" pitchFamily="34" charset="0"/>
              </a:endParaRPr>
            </a:p>
          </p:txBody>
        </p:sp>
        <p:sp>
          <p:nvSpPr>
            <p:cNvPr id="216" name="Rectangle 215"/>
            <p:cNvSpPr/>
            <p:nvPr/>
          </p:nvSpPr>
          <p:spPr>
            <a:xfrm>
              <a:off x="2913791" y="2886563"/>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7" name="TextBox 216"/>
            <p:cNvSpPr txBox="1"/>
            <p:nvPr/>
          </p:nvSpPr>
          <p:spPr>
            <a:xfrm>
              <a:off x="2880167" y="285102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 </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grouping</a:t>
              </a:r>
              <a:endParaRPr lang="en-US" sz="800" b="1" dirty="0">
                <a:solidFill>
                  <a:prstClr val="black"/>
                </a:solidFill>
                <a:latin typeface="Segoe Condensed" pitchFamily="34" charset="0"/>
              </a:endParaRPr>
            </a:p>
          </p:txBody>
        </p:sp>
        <p:cxnSp>
          <p:nvCxnSpPr>
            <p:cNvPr id="218" name="Straight Arrow Connector 217"/>
            <p:cNvCxnSpPr/>
            <p:nvPr/>
          </p:nvCxnSpPr>
          <p:spPr>
            <a:xfrm>
              <a:off x="3635455" y="2944626"/>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3635883"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by </a:t>
              </a:r>
              <a:br>
                <a:rPr lang="en-US" dirty="0" smtClean="0">
                  <a:solidFill>
                    <a:prstClr val="black"/>
                  </a:solidFill>
                </a:rPr>
              </a:br>
              <a:r>
                <a:rPr lang="en-US" dirty="0" smtClean="0">
                  <a:solidFill>
                    <a:prstClr val="black"/>
                  </a:solidFill>
                </a:rPr>
                <a:t>resource</a:t>
              </a:r>
              <a:endParaRPr lang="en-US" dirty="0">
                <a:solidFill>
                  <a:prstClr val="black"/>
                </a:solidFill>
              </a:endParaRPr>
            </a:p>
          </p:txBody>
        </p:sp>
        <p:sp>
          <p:nvSpPr>
            <p:cNvPr id="220" name="TextBox 219"/>
            <p:cNvSpPr txBox="1"/>
            <p:nvPr/>
          </p:nvSpPr>
          <p:spPr>
            <a:xfrm>
              <a:off x="4953048"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by consumption category</a:t>
              </a:r>
              <a:endParaRPr lang="en-US" dirty="0">
                <a:solidFill>
                  <a:prstClr val="black"/>
                </a:solidFill>
              </a:endParaRPr>
            </a:p>
          </p:txBody>
        </p:sp>
        <p:sp>
          <p:nvSpPr>
            <p:cNvPr id="221" name="Oval 220"/>
            <p:cNvSpPr/>
            <p:nvPr/>
          </p:nvSpPr>
          <p:spPr>
            <a:xfrm>
              <a:off x="3638830" y="291262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2" name="TextBox 221"/>
            <p:cNvSpPr txBox="1"/>
            <p:nvPr/>
          </p:nvSpPr>
          <p:spPr>
            <a:xfrm>
              <a:off x="3775862"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person</a:t>
              </a:r>
              <a:endParaRPr lang="en-US" dirty="0">
                <a:solidFill>
                  <a:prstClr val="black"/>
                </a:solidFill>
              </a:endParaRPr>
            </a:p>
          </p:txBody>
        </p:sp>
        <p:sp>
          <p:nvSpPr>
            <p:cNvPr id="223" name="Oval 222"/>
            <p:cNvSpPr/>
            <p:nvPr/>
          </p:nvSpPr>
          <p:spPr>
            <a:xfrm>
              <a:off x="4083853" y="2915784"/>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4" name="Oval 223"/>
            <p:cNvSpPr/>
            <p:nvPr/>
          </p:nvSpPr>
          <p:spPr>
            <a:xfrm>
              <a:off x="5574495" y="2915784"/>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5" name="TextBox 224"/>
            <p:cNvSpPr txBox="1"/>
            <p:nvPr/>
          </p:nvSpPr>
          <p:spPr>
            <a:xfrm>
              <a:off x="4028932" y="3004277"/>
              <a:ext cx="685800" cy="205184"/>
            </a:xfrm>
            <a:prstGeom prst="rect">
              <a:avLst/>
            </a:prstGeom>
            <a:noFill/>
          </p:spPr>
          <p:txBody>
            <a:bodyPr wrap="square" lIns="0" tIns="0" rIns="0" bIns="0" rtlCol="0">
              <a:spAutoFit/>
            </a:bodyPr>
            <a:lstStyle/>
            <a:p>
              <a:pPr algn="ctr">
                <a:lnSpc>
                  <a:spcPts val="800"/>
                </a:lnSpc>
              </a:pPr>
              <a:r>
                <a:rPr lang="en-US" sz="800" dirty="0">
                  <a:solidFill>
                    <a:prstClr val="black"/>
                  </a:solidFill>
                  <a:latin typeface="Segoe Condensed" pitchFamily="34" charset="0"/>
                </a:rPr>
                <a:t>b</a:t>
              </a:r>
              <a:r>
                <a:rPr lang="en-US" sz="800" dirty="0" smtClean="0">
                  <a:solidFill>
                    <a:prstClr val="black"/>
                  </a:solidFill>
                  <a:latin typeface="Segoe Condensed" pitchFamily="34" charset="0"/>
                </a:rPr>
                <a:t>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time</a:t>
              </a:r>
              <a:endParaRPr lang="en-US" sz="800" dirty="0">
                <a:solidFill>
                  <a:prstClr val="black"/>
                </a:solidFill>
                <a:latin typeface="Segoe Condensed" pitchFamily="34" charset="0"/>
              </a:endParaRPr>
            </a:p>
          </p:txBody>
        </p:sp>
        <p:sp>
          <p:nvSpPr>
            <p:cNvPr id="226" name="Oval 225"/>
            <p:cNvSpPr/>
            <p:nvPr/>
          </p:nvSpPr>
          <p:spPr>
            <a:xfrm>
              <a:off x="4337974" y="291262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7" name="TextBox 226"/>
            <p:cNvSpPr txBox="1"/>
            <p:nvPr/>
          </p:nvSpPr>
          <p:spPr>
            <a:xfrm>
              <a:off x="4264356"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space</a:t>
              </a:r>
              <a:endParaRPr lang="en-US" dirty="0">
                <a:solidFill>
                  <a:prstClr val="black"/>
                </a:solidFill>
              </a:endParaRPr>
            </a:p>
          </p:txBody>
        </p:sp>
        <p:sp>
          <p:nvSpPr>
            <p:cNvPr id="228" name="Oval 227"/>
            <p:cNvSpPr/>
            <p:nvPr/>
          </p:nvSpPr>
          <p:spPr>
            <a:xfrm>
              <a:off x="4573217" y="290984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9" name="Rectangle 228"/>
            <p:cNvSpPr/>
            <p:nvPr/>
          </p:nvSpPr>
          <p:spPr>
            <a:xfrm>
              <a:off x="2909641" y="197385"/>
              <a:ext cx="52914" cy="306201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0" name="TextBox 229"/>
            <p:cNvSpPr txBox="1"/>
            <p:nvPr/>
          </p:nvSpPr>
          <p:spPr>
            <a:xfrm>
              <a:off x="4533900" y="2344997"/>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activity</a:t>
              </a:r>
              <a:endParaRPr lang="en-US" dirty="0">
                <a:solidFill>
                  <a:prstClr val="black"/>
                </a:solidFill>
              </a:endParaRPr>
            </a:p>
          </p:txBody>
        </p:sp>
        <p:sp>
          <p:nvSpPr>
            <p:cNvPr id="231" name="Oval 230"/>
            <p:cNvSpPr/>
            <p:nvPr/>
          </p:nvSpPr>
          <p:spPr>
            <a:xfrm>
              <a:off x="5116850" y="2257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32" name="TextBox 231"/>
            <p:cNvSpPr txBox="1"/>
            <p:nvPr/>
          </p:nvSpPr>
          <p:spPr>
            <a:xfrm>
              <a:off x="4540724" y="3003679"/>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activity</a:t>
              </a:r>
              <a:endParaRPr lang="en-US" dirty="0">
                <a:solidFill>
                  <a:prstClr val="black"/>
                </a:solidFill>
              </a:endParaRPr>
            </a:p>
          </p:txBody>
        </p:sp>
        <p:sp>
          <p:nvSpPr>
            <p:cNvPr id="233" name="Oval 232"/>
            <p:cNvSpPr/>
            <p:nvPr/>
          </p:nvSpPr>
          <p:spPr>
            <a:xfrm>
              <a:off x="4849585" y="290924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234" name="Group 233"/>
          <p:cNvGrpSpPr/>
          <p:nvPr/>
        </p:nvGrpSpPr>
        <p:grpSpPr>
          <a:xfrm>
            <a:off x="5811409" y="3827831"/>
            <a:ext cx="2840872" cy="1549466"/>
            <a:chOff x="2868807" y="2819400"/>
            <a:chExt cx="2840872" cy="1549466"/>
          </a:xfrm>
        </p:grpSpPr>
        <p:sp>
          <p:nvSpPr>
            <p:cNvPr id="235" name="Rectangle 234"/>
            <p:cNvSpPr/>
            <p:nvPr/>
          </p:nvSpPr>
          <p:spPr>
            <a:xfrm>
              <a:off x="2911615" y="30155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6" name="Rectangle 235"/>
            <p:cNvSpPr/>
            <p:nvPr/>
          </p:nvSpPr>
          <p:spPr>
            <a:xfrm>
              <a:off x="2911615" y="33538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7" name="Rectangle 236"/>
            <p:cNvSpPr/>
            <p:nvPr/>
          </p:nvSpPr>
          <p:spPr>
            <a:xfrm>
              <a:off x="2911615" y="36922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8" name="Rectangle 237"/>
            <p:cNvSpPr/>
            <p:nvPr/>
          </p:nvSpPr>
          <p:spPr>
            <a:xfrm>
              <a:off x="2911615" y="40305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9" name="TextBox 238"/>
            <p:cNvSpPr txBox="1"/>
            <p:nvPr/>
          </p:nvSpPr>
          <p:spPr>
            <a:xfrm>
              <a:off x="2871541" y="3034038"/>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sp>
          <p:nvSpPr>
            <p:cNvPr id="240" name="TextBox 239"/>
            <p:cNvSpPr txBox="1"/>
            <p:nvPr/>
          </p:nvSpPr>
          <p:spPr>
            <a:xfrm>
              <a:off x="3627257" y="319233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person</a:t>
              </a:r>
              <a:endParaRPr lang="en-US" sz="800" dirty="0">
                <a:solidFill>
                  <a:prstClr val="black"/>
                </a:solidFill>
                <a:latin typeface="Segoe Condensed" pitchFamily="34" charset="0"/>
              </a:endParaRPr>
            </a:p>
          </p:txBody>
        </p:sp>
        <p:sp>
          <p:nvSpPr>
            <p:cNvPr id="241" name="TextBox 240"/>
            <p:cNvSpPr txBox="1"/>
            <p:nvPr/>
          </p:nvSpPr>
          <p:spPr>
            <a:xfrm>
              <a:off x="2871541" y="401655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comparison</a:t>
              </a:r>
              <a:endParaRPr lang="en-US" sz="800" b="1" dirty="0">
                <a:solidFill>
                  <a:prstClr val="black"/>
                </a:solidFill>
                <a:latin typeface="Segoe Condensed" pitchFamily="34" charset="0"/>
              </a:endParaRPr>
            </a:p>
          </p:txBody>
        </p:sp>
        <p:sp>
          <p:nvSpPr>
            <p:cNvPr id="242" name="TextBox 241"/>
            <p:cNvSpPr txBox="1"/>
            <p:nvPr/>
          </p:nvSpPr>
          <p:spPr>
            <a:xfrm>
              <a:off x="2868807" y="368098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sharing</a:t>
              </a:r>
              <a:endParaRPr lang="en-US" sz="800" b="1" dirty="0">
                <a:solidFill>
                  <a:prstClr val="black"/>
                </a:solidFill>
                <a:latin typeface="Segoe Condensed" pitchFamily="34" charset="0"/>
              </a:endParaRPr>
            </a:p>
          </p:txBody>
        </p:sp>
        <p:sp>
          <p:nvSpPr>
            <p:cNvPr id="243" name="TextBox 242"/>
            <p:cNvSpPr txBox="1"/>
            <p:nvPr/>
          </p:nvSpPr>
          <p:spPr>
            <a:xfrm>
              <a:off x="3624523" y="38488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244" name="TextBox 243"/>
            <p:cNvSpPr txBox="1"/>
            <p:nvPr/>
          </p:nvSpPr>
          <p:spPr>
            <a:xfrm>
              <a:off x="4382575" y="3848806"/>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everyone</a:t>
              </a:r>
              <a:endParaRPr lang="en-US" sz="800" dirty="0">
                <a:solidFill>
                  <a:prstClr val="black"/>
                </a:solidFill>
                <a:latin typeface="Segoe Condensed" pitchFamily="34" charset="0"/>
              </a:endParaRPr>
            </a:p>
          </p:txBody>
        </p:sp>
        <p:sp>
          <p:nvSpPr>
            <p:cNvPr id="245" name="TextBox 244"/>
            <p:cNvSpPr txBox="1"/>
            <p:nvPr/>
          </p:nvSpPr>
          <p:spPr>
            <a:xfrm>
              <a:off x="2868807" y="3345810"/>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private/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public</a:t>
              </a:r>
              <a:endParaRPr lang="en-US" sz="800" b="1" dirty="0">
                <a:solidFill>
                  <a:prstClr val="black"/>
                </a:solidFill>
                <a:latin typeface="Segoe Condensed" pitchFamily="34" charset="0"/>
              </a:endParaRPr>
            </a:p>
          </p:txBody>
        </p:sp>
        <p:cxnSp>
          <p:nvCxnSpPr>
            <p:cNvPr id="246" name="Straight Arrow Connector 245"/>
            <p:cNvCxnSpPr/>
            <p:nvPr/>
          </p:nvCxnSpPr>
          <p:spPr>
            <a:xfrm>
              <a:off x="3629285" y="312674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3626829" y="37832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a:off x="2907764" y="281940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Social Aspects</a:t>
              </a:r>
            </a:p>
          </p:txBody>
        </p:sp>
        <p:sp>
          <p:nvSpPr>
            <p:cNvPr id="249" name="Rectangle 248"/>
            <p:cNvSpPr/>
            <p:nvPr/>
          </p:nvSpPr>
          <p:spPr>
            <a:xfrm>
              <a:off x="2908305" y="3012856"/>
              <a:ext cx="54250" cy="135600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0" name="Oval 249"/>
            <p:cNvSpPr/>
            <p:nvPr/>
          </p:nvSpPr>
          <p:spPr>
            <a:xfrm>
              <a:off x="4124867" y="3112553"/>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1" name="TextBox 250"/>
            <p:cNvSpPr txBox="1"/>
            <p:nvPr/>
          </p:nvSpPr>
          <p:spPr>
            <a:xfrm>
              <a:off x="3927552"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household</a:t>
              </a:r>
              <a:endParaRPr lang="en-US" sz="800" dirty="0">
                <a:solidFill>
                  <a:prstClr val="black"/>
                </a:solidFill>
                <a:latin typeface="Segoe Condensed" pitchFamily="34" charset="0"/>
              </a:endParaRPr>
            </a:p>
          </p:txBody>
        </p:sp>
        <p:sp>
          <p:nvSpPr>
            <p:cNvPr id="252" name="TextBox 251"/>
            <p:cNvSpPr txBox="1"/>
            <p:nvPr/>
          </p:nvSpPr>
          <p:spPr>
            <a:xfrm>
              <a:off x="4392685"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community</a:t>
              </a:r>
              <a:endParaRPr lang="en-US" sz="800" dirty="0">
                <a:solidFill>
                  <a:prstClr val="black"/>
                </a:solidFill>
                <a:latin typeface="Segoe Condensed" pitchFamily="34" charset="0"/>
              </a:endParaRPr>
            </a:p>
          </p:txBody>
        </p:sp>
        <p:sp>
          <p:nvSpPr>
            <p:cNvPr id="253" name="TextBox 252"/>
            <p:cNvSpPr txBox="1"/>
            <p:nvPr/>
          </p:nvSpPr>
          <p:spPr>
            <a:xfrm>
              <a:off x="4873807"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state</a:t>
              </a:r>
              <a:endParaRPr lang="en-US" sz="800" dirty="0">
                <a:solidFill>
                  <a:prstClr val="black"/>
                </a:solidFill>
                <a:latin typeface="Segoe Condensed" pitchFamily="34" charset="0"/>
              </a:endParaRPr>
            </a:p>
          </p:txBody>
        </p:sp>
        <p:sp>
          <p:nvSpPr>
            <p:cNvPr id="254" name="TextBox 253"/>
            <p:cNvSpPr txBox="1"/>
            <p:nvPr/>
          </p:nvSpPr>
          <p:spPr>
            <a:xfrm>
              <a:off x="5149100" y="3192332"/>
              <a:ext cx="48112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country</a:t>
              </a:r>
              <a:endParaRPr lang="en-US" sz="800" dirty="0">
                <a:solidFill>
                  <a:prstClr val="black"/>
                </a:solidFill>
                <a:latin typeface="Segoe Condensed" pitchFamily="34" charset="0"/>
              </a:endParaRPr>
            </a:p>
          </p:txBody>
        </p:sp>
        <p:sp>
          <p:nvSpPr>
            <p:cNvPr id="255" name="Oval 254"/>
            <p:cNvSpPr/>
            <p:nvPr/>
          </p:nvSpPr>
          <p:spPr>
            <a:xfrm>
              <a:off x="4610889" y="3107380"/>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6" name="Oval 255"/>
            <p:cNvSpPr/>
            <p:nvPr/>
          </p:nvSpPr>
          <p:spPr>
            <a:xfrm>
              <a:off x="5096911" y="3111376"/>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7" name="TextBox 256"/>
            <p:cNvSpPr txBox="1"/>
            <p:nvPr/>
          </p:nvSpPr>
          <p:spPr>
            <a:xfrm>
              <a:off x="3628222" y="352259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private</a:t>
              </a:r>
              <a:endParaRPr lang="en-US" sz="800" dirty="0">
                <a:solidFill>
                  <a:prstClr val="black"/>
                </a:solidFill>
                <a:latin typeface="Segoe Condensed" pitchFamily="34" charset="0"/>
              </a:endParaRPr>
            </a:p>
          </p:txBody>
        </p:sp>
        <p:sp>
          <p:nvSpPr>
            <p:cNvPr id="258" name="TextBox 257"/>
            <p:cNvSpPr txBox="1"/>
            <p:nvPr/>
          </p:nvSpPr>
          <p:spPr>
            <a:xfrm>
              <a:off x="4386274" y="3522593"/>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public</a:t>
              </a:r>
              <a:endParaRPr lang="en-US" sz="800" dirty="0">
                <a:solidFill>
                  <a:prstClr val="black"/>
                </a:solidFill>
                <a:latin typeface="Segoe Condensed" pitchFamily="34" charset="0"/>
              </a:endParaRPr>
            </a:p>
          </p:txBody>
        </p:sp>
        <p:cxnSp>
          <p:nvCxnSpPr>
            <p:cNvPr id="259" name="Straight Arrow Connector 258"/>
            <p:cNvCxnSpPr/>
            <p:nvPr/>
          </p:nvCxnSpPr>
          <p:spPr>
            <a:xfrm>
              <a:off x="3630528" y="345700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0" name="Group 259"/>
            <p:cNvGrpSpPr/>
            <p:nvPr/>
          </p:nvGrpSpPr>
          <p:grpSpPr>
            <a:xfrm>
              <a:off x="3623077" y="4089350"/>
              <a:ext cx="2004066" cy="220704"/>
              <a:chOff x="3490794" y="4539996"/>
              <a:chExt cx="2004066" cy="220704"/>
            </a:xfrm>
          </p:grpSpPr>
          <p:cxnSp>
            <p:nvCxnSpPr>
              <p:cNvPr id="262" name="Straight Arrow Connector 261"/>
              <p:cNvCxnSpPr/>
              <p:nvPr/>
            </p:nvCxnSpPr>
            <p:spPr>
              <a:xfrm>
                <a:off x="3493100" y="45720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3490794" y="4637589"/>
                <a:ext cx="685800"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available</a:t>
                </a:r>
                <a:endParaRPr lang="en-US" sz="800" dirty="0">
                  <a:solidFill>
                    <a:prstClr val="black"/>
                  </a:solidFill>
                  <a:latin typeface="Segoe Condensed" pitchFamily="34" charset="0"/>
                </a:endParaRPr>
              </a:p>
            </p:txBody>
          </p:sp>
          <p:sp>
            <p:nvSpPr>
              <p:cNvPr id="264" name="TextBox 263"/>
              <p:cNvSpPr txBox="1"/>
              <p:nvPr/>
            </p:nvSpPr>
            <p:spPr>
              <a:xfrm>
                <a:off x="4807959" y="4637589"/>
                <a:ext cx="685800"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unavailable</a:t>
                </a:r>
                <a:endParaRPr lang="en-US" sz="800" dirty="0">
                  <a:solidFill>
                    <a:prstClr val="black"/>
                  </a:solidFill>
                  <a:latin typeface="Segoe Condensed" pitchFamily="34" charset="0"/>
                </a:endParaRPr>
              </a:p>
            </p:txBody>
          </p:sp>
          <p:sp>
            <p:nvSpPr>
              <p:cNvPr id="265" name="Oval 264"/>
              <p:cNvSpPr/>
              <p:nvPr/>
            </p:nvSpPr>
            <p:spPr>
              <a:xfrm>
                <a:off x="3496475" y="45399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66" name="Oval 265"/>
              <p:cNvSpPr/>
              <p:nvPr/>
            </p:nvSpPr>
            <p:spPr>
              <a:xfrm>
                <a:off x="5429406" y="45431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261" name="TextBox 260"/>
            <p:cNvSpPr txBox="1"/>
            <p:nvPr/>
          </p:nvSpPr>
          <p:spPr>
            <a:xfrm>
              <a:off x="4197992" y="4119744"/>
              <a:ext cx="764243"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(see </a:t>
              </a:r>
              <a:r>
                <a:rPr lang="en-US" sz="800" cap="small" dirty="0" smtClean="0">
                  <a:solidFill>
                    <a:prstClr val="black"/>
                  </a:solidFill>
                  <a:latin typeface="Segoe Condensed" pitchFamily="34" charset="0"/>
                </a:rPr>
                <a:t>Comparison</a:t>
              </a:r>
              <a:r>
                <a:rPr lang="en-US" sz="800" dirty="0" smtClean="0">
                  <a:solidFill>
                    <a:prstClr val="black"/>
                  </a:solidFill>
                  <a:latin typeface="Segoe Condensed" pitchFamily="34" charset="0"/>
                </a:rPr>
                <a:t>)</a:t>
              </a:r>
            </a:p>
          </p:txBody>
        </p:sp>
      </p:grpSp>
      <p:grpSp>
        <p:nvGrpSpPr>
          <p:cNvPr id="267" name="Group 266"/>
          <p:cNvGrpSpPr/>
          <p:nvPr/>
        </p:nvGrpSpPr>
        <p:grpSpPr>
          <a:xfrm>
            <a:off x="-26907" y="4874226"/>
            <a:ext cx="2840872" cy="1894078"/>
            <a:chOff x="-26907" y="3949761"/>
            <a:chExt cx="2840872" cy="1894078"/>
          </a:xfrm>
        </p:grpSpPr>
        <p:sp>
          <p:nvSpPr>
            <p:cNvPr id="268" name="Rectangle 267"/>
            <p:cNvSpPr/>
            <p:nvPr/>
          </p:nvSpPr>
          <p:spPr>
            <a:xfrm>
              <a:off x="15901" y="414591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15901" y="448424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15901" y="482257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Rectangle 270"/>
            <p:cNvSpPr/>
            <p:nvPr/>
          </p:nvSpPr>
          <p:spPr>
            <a:xfrm>
              <a:off x="15901" y="5160899"/>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TextBox 271"/>
            <p:cNvSpPr txBox="1"/>
            <p:nvPr/>
          </p:nvSpPr>
          <p:spPr>
            <a:xfrm>
              <a:off x="-24173" y="4164399"/>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degree of actionability</a:t>
              </a:r>
              <a:endParaRPr lang="en-US" sz="800" b="1" dirty="0">
                <a:solidFill>
                  <a:prstClr val="black"/>
                </a:solidFill>
                <a:latin typeface="Segoe Condensed" pitchFamily="34" charset="0"/>
              </a:endParaRPr>
            </a:p>
          </p:txBody>
        </p:sp>
        <p:sp>
          <p:nvSpPr>
            <p:cNvPr id="273" name="TextBox 272"/>
            <p:cNvSpPr txBox="1"/>
            <p:nvPr/>
          </p:nvSpPr>
          <p:spPr>
            <a:xfrm>
              <a:off x="731543" y="432269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low</a:t>
              </a:r>
              <a:endParaRPr lang="en-US" sz="800" dirty="0">
                <a:solidFill>
                  <a:prstClr val="black"/>
                </a:solidFill>
                <a:latin typeface="Segoe Condensed" pitchFamily="34" charset="0"/>
              </a:endParaRPr>
            </a:p>
          </p:txBody>
        </p:sp>
        <p:sp>
          <p:nvSpPr>
            <p:cNvPr id="274" name="TextBox 273"/>
            <p:cNvSpPr txBox="1"/>
            <p:nvPr/>
          </p:nvSpPr>
          <p:spPr>
            <a:xfrm>
              <a:off x="1725656" y="432269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275" name="TextBox 274"/>
            <p:cNvSpPr txBox="1"/>
            <p:nvPr/>
          </p:nvSpPr>
          <p:spPr>
            <a:xfrm>
              <a:off x="-26907" y="4476171"/>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decision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support</a:t>
              </a:r>
              <a:endParaRPr lang="en-US" sz="800" b="1" dirty="0">
                <a:solidFill>
                  <a:prstClr val="black"/>
                </a:solidFill>
                <a:latin typeface="Segoe Condensed" pitchFamily="34" charset="0"/>
              </a:endParaRPr>
            </a:p>
          </p:txBody>
        </p:sp>
        <p:cxnSp>
          <p:nvCxnSpPr>
            <p:cNvPr id="276" name="Straight Arrow Connector 275"/>
            <p:cNvCxnSpPr/>
            <p:nvPr/>
          </p:nvCxnSpPr>
          <p:spPr>
            <a:xfrm>
              <a:off x="733571" y="425710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7" name="Group 276"/>
            <p:cNvGrpSpPr/>
            <p:nvPr/>
          </p:nvGrpSpPr>
          <p:grpSpPr>
            <a:xfrm>
              <a:off x="-26907" y="4811348"/>
              <a:ext cx="2759782" cy="338554"/>
              <a:chOff x="-26907" y="3680987"/>
              <a:chExt cx="2759782" cy="338554"/>
            </a:xfrm>
          </p:grpSpPr>
          <p:sp>
            <p:nvSpPr>
              <p:cNvPr id="278" name="TextBox 277"/>
              <p:cNvSpPr txBox="1"/>
              <p:nvPr/>
            </p:nvSpPr>
            <p:spPr>
              <a:xfrm>
                <a:off x="-26907" y="3680987"/>
                <a:ext cx="777071" cy="338554"/>
              </a:xfrm>
              <a:prstGeom prst="rect">
                <a:avLst/>
              </a:prstGeom>
              <a:noFill/>
            </p:spPr>
            <p:txBody>
              <a:bodyPr wrap="square" rtlCol="0">
                <a:spAutoFit/>
              </a:bodyPr>
              <a:lstStyle/>
              <a:p>
                <a:pPr algn="r"/>
                <a:r>
                  <a:rPr lang="en-US" sz="800" b="1" dirty="0">
                    <a:solidFill>
                      <a:prstClr val="black"/>
                    </a:solidFill>
                    <a:latin typeface="Segoe Condensed" pitchFamily="34" charset="0"/>
                  </a:rPr>
                  <a:t>p</a:t>
                </a:r>
                <a:r>
                  <a:rPr lang="en-US" sz="800" b="1" dirty="0" smtClean="0">
                    <a:solidFill>
                      <a:prstClr val="black"/>
                    </a:solidFill>
                    <a:latin typeface="Segoe Condensed" pitchFamily="34" charset="0"/>
                  </a:rPr>
                  <a:t>ersonal-</a:t>
                </a:r>
                <a:r>
                  <a:rPr lang="en-US" sz="800" b="1" dirty="0" err="1" smtClean="0">
                    <a:solidFill>
                      <a:prstClr val="black"/>
                    </a:solidFill>
                    <a:latin typeface="Segoe Condensed" pitchFamily="34" charset="0"/>
                  </a:rPr>
                  <a:t>ization</a:t>
                </a:r>
                <a:endParaRPr lang="en-US" sz="800" b="1" dirty="0">
                  <a:solidFill>
                    <a:prstClr val="black"/>
                  </a:solidFill>
                  <a:latin typeface="Segoe Condensed" pitchFamily="34" charset="0"/>
                </a:endParaRPr>
              </a:p>
            </p:txBody>
          </p:sp>
          <p:sp>
            <p:nvSpPr>
              <p:cNvPr id="279" name="TextBox 278"/>
              <p:cNvSpPr txBox="1"/>
              <p:nvPr/>
            </p:nvSpPr>
            <p:spPr>
              <a:xfrm>
                <a:off x="728809" y="38488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 personalization</a:t>
                </a:r>
                <a:endParaRPr lang="en-US" sz="800" dirty="0">
                  <a:solidFill>
                    <a:prstClr val="black"/>
                  </a:solidFill>
                  <a:latin typeface="Segoe Condensed" pitchFamily="34" charset="0"/>
                </a:endParaRPr>
              </a:p>
            </p:txBody>
          </p:sp>
          <p:sp>
            <p:nvSpPr>
              <p:cNvPr id="280" name="TextBox 279"/>
              <p:cNvSpPr txBox="1"/>
              <p:nvPr/>
            </p:nvSpPr>
            <p:spPr>
              <a:xfrm>
                <a:off x="1486861" y="3848806"/>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highly personalized</a:t>
                </a:r>
                <a:endParaRPr lang="en-US" sz="800" dirty="0">
                  <a:solidFill>
                    <a:prstClr val="black"/>
                  </a:solidFill>
                  <a:latin typeface="Segoe Condensed" pitchFamily="34" charset="0"/>
                </a:endParaRPr>
              </a:p>
            </p:txBody>
          </p:sp>
          <p:cxnSp>
            <p:nvCxnSpPr>
              <p:cNvPr id="281" name="Straight Arrow Connector 280"/>
              <p:cNvCxnSpPr/>
              <p:nvPr/>
            </p:nvCxnSpPr>
            <p:spPr>
              <a:xfrm>
                <a:off x="731115" y="37832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2" name="TextBox 281"/>
            <p:cNvSpPr txBox="1"/>
            <p:nvPr/>
          </p:nvSpPr>
          <p:spPr>
            <a:xfrm>
              <a:off x="12050" y="3949761"/>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Actionability/Utility</a:t>
              </a:r>
            </a:p>
          </p:txBody>
        </p:sp>
        <p:grpSp>
          <p:nvGrpSpPr>
            <p:cNvPr id="283" name="Group 282"/>
            <p:cNvGrpSpPr/>
            <p:nvPr/>
          </p:nvGrpSpPr>
          <p:grpSpPr>
            <a:xfrm>
              <a:off x="735325" y="4511481"/>
              <a:ext cx="2003393" cy="296839"/>
              <a:chOff x="3287520" y="3255558"/>
              <a:chExt cx="2003393" cy="296839"/>
            </a:xfrm>
          </p:grpSpPr>
          <p:cxnSp>
            <p:nvCxnSpPr>
              <p:cNvPr id="284" name="Straight Arrow Connector 283"/>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5" name="TextBox 284"/>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suggests </a:t>
                </a:r>
              </a:p>
              <a:p>
                <a:pPr algn="l"/>
                <a:r>
                  <a:rPr lang="en-US" dirty="0" smtClean="0">
                    <a:solidFill>
                      <a:prstClr val="black"/>
                    </a:solidFill>
                  </a:rPr>
                  <a:t>actions</a:t>
                </a:r>
                <a:endParaRPr lang="en-US" dirty="0">
                  <a:solidFill>
                    <a:prstClr val="black"/>
                  </a:solidFill>
                </a:endParaRPr>
              </a:p>
            </p:txBody>
          </p:sp>
          <p:sp>
            <p:nvSpPr>
              <p:cNvPr id="286" name="TextBox 285"/>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anomaly</a:t>
                </a:r>
                <a:br>
                  <a:rPr lang="en-US" dirty="0" smtClean="0">
                    <a:solidFill>
                      <a:prstClr val="black"/>
                    </a:solidFill>
                  </a:rPr>
                </a:br>
                <a:r>
                  <a:rPr lang="en-US" dirty="0" smtClean="0">
                    <a:solidFill>
                      <a:prstClr val="black"/>
                    </a:solidFill>
                  </a:rPr>
                  <a:t>alerts</a:t>
                </a:r>
                <a:endParaRPr lang="en-US" dirty="0">
                  <a:solidFill>
                    <a:prstClr val="black"/>
                  </a:solidFill>
                </a:endParaRPr>
              </a:p>
            </p:txBody>
          </p:sp>
          <p:sp>
            <p:nvSpPr>
              <p:cNvPr id="287" name="Oval 286"/>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8" name="Oval 287"/>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9" name="TextBox 288"/>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suggests</a:t>
                </a:r>
              </a:p>
              <a:p>
                <a:pPr algn="ctr">
                  <a:lnSpc>
                    <a:spcPts val="800"/>
                  </a:lnSpc>
                </a:pPr>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urchase decisions</a:t>
                </a:r>
                <a:endParaRPr lang="en-US" sz="800" dirty="0">
                  <a:solidFill>
                    <a:prstClr val="black"/>
                  </a:solidFill>
                  <a:latin typeface="Segoe Condensed" pitchFamily="34" charset="0"/>
                </a:endParaRPr>
              </a:p>
            </p:txBody>
          </p:sp>
          <p:sp>
            <p:nvSpPr>
              <p:cNvPr id="290" name="Oval 289"/>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291" name="Rectangle 290"/>
            <p:cNvSpPr/>
            <p:nvPr/>
          </p:nvSpPr>
          <p:spPr>
            <a:xfrm>
              <a:off x="15901" y="550551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2" name="Rectangle 291"/>
            <p:cNvSpPr/>
            <p:nvPr/>
          </p:nvSpPr>
          <p:spPr>
            <a:xfrm>
              <a:off x="12591" y="4143247"/>
              <a:ext cx="54250" cy="1700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3" name="TextBox 292"/>
            <p:cNvSpPr txBox="1"/>
            <p:nvPr/>
          </p:nvSpPr>
          <p:spPr>
            <a:xfrm>
              <a:off x="-24173" y="549715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automation/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control</a:t>
              </a:r>
              <a:endParaRPr lang="en-US" sz="800" b="1" dirty="0">
                <a:solidFill>
                  <a:prstClr val="black"/>
                </a:solidFill>
                <a:latin typeface="Segoe Condensed" pitchFamily="34" charset="0"/>
              </a:endParaRPr>
            </a:p>
          </p:txBody>
        </p:sp>
        <p:sp>
          <p:nvSpPr>
            <p:cNvPr id="294" name="TextBox 293"/>
            <p:cNvSpPr txBox="1"/>
            <p:nvPr/>
          </p:nvSpPr>
          <p:spPr>
            <a:xfrm>
              <a:off x="731543" y="566497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 control</a:t>
              </a:r>
              <a:endParaRPr lang="en-US" sz="800" dirty="0">
                <a:solidFill>
                  <a:prstClr val="black"/>
                </a:solidFill>
                <a:latin typeface="Segoe Condensed" pitchFamily="34" charset="0"/>
              </a:endParaRPr>
            </a:p>
          </p:txBody>
        </p:sp>
        <p:sp>
          <p:nvSpPr>
            <p:cNvPr id="295" name="TextBox 294"/>
            <p:cNvSpPr txBox="1"/>
            <p:nvPr/>
          </p:nvSpPr>
          <p:spPr>
            <a:xfrm>
              <a:off x="1594077" y="5664976"/>
              <a:ext cx="1140431" cy="123111"/>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system controls resource use</a:t>
              </a:r>
            </a:p>
          </p:txBody>
        </p:sp>
        <p:cxnSp>
          <p:nvCxnSpPr>
            <p:cNvPr id="296" name="Straight Arrow Connector 295"/>
            <p:cNvCxnSpPr/>
            <p:nvPr/>
          </p:nvCxnSpPr>
          <p:spPr>
            <a:xfrm>
              <a:off x="733571" y="559938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97" name="Group 296"/>
            <p:cNvGrpSpPr/>
            <p:nvPr/>
          </p:nvGrpSpPr>
          <p:grpSpPr>
            <a:xfrm>
              <a:off x="-26907" y="5154924"/>
              <a:ext cx="2759782" cy="338554"/>
              <a:chOff x="-19135" y="4024563"/>
              <a:chExt cx="2759782" cy="338554"/>
            </a:xfrm>
          </p:grpSpPr>
          <p:sp>
            <p:nvSpPr>
              <p:cNvPr id="298" name="TextBox 297"/>
              <p:cNvSpPr txBox="1"/>
              <p:nvPr/>
            </p:nvSpPr>
            <p:spPr>
              <a:xfrm>
                <a:off x="-19135" y="402456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information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intent</a:t>
                </a:r>
                <a:endParaRPr lang="en-US" sz="800" b="1" dirty="0">
                  <a:solidFill>
                    <a:prstClr val="black"/>
                  </a:solidFill>
                  <a:latin typeface="Segoe Condensed" pitchFamily="34" charset="0"/>
                </a:endParaRPr>
              </a:p>
            </p:txBody>
          </p:sp>
          <p:sp>
            <p:nvSpPr>
              <p:cNvPr id="299" name="TextBox 298"/>
              <p:cNvSpPr txBox="1"/>
              <p:nvPr/>
            </p:nvSpPr>
            <p:spPr>
              <a:xfrm>
                <a:off x="736581" y="419238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Informs one action</a:t>
                </a:r>
                <a:endParaRPr lang="en-US" sz="800" dirty="0">
                  <a:solidFill>
                    <a:prstClr val="black"/>
                  </a:solidFill>
                  <a:latin typeface="Segoe Condensed" pitchFamily="34" charset="0"/>
                </a:endParaRPr>
              </a:p>
            </p:txBody>
          </p:sp>
          <p:sp>
            <p:nvSpPr>
              <p:cNvPr id="300" name="TextBox 299"/>
              <p:cNvSpPr txBox="1"/>
              <p:nvPr/>
            </p:nvSpPr>
            <p:spPr>
              <a:xfrm>
                <a:off x="1494633" y="4192382"/>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informs many actions</a:t>
                </a:r>
                <a:endParaRPr lang="en-US" sz="800" dirty="0">
                  <a:solidFill>
                    <a:prstClr val="black"/>
                  </a:solidFill>
                  <a:latin typeface="Segoe Condensed" pitchFamily="34" charset="0"/>
                </a:endParaRPr>
              </a:p>
            </p:txBody>
          </p:sp>
          <p:cxnSp>
            <p:nvCxnSpPr>
              <p:cNvPr id="301" name="Straight Arrow Connector 300"/>
              <p:cNvCxnSpPr/>
              <p:nvPr/>
            </p:nvCxnSpPr>
            <p:spPr>
              <a:xfrm>
                <a:off x="738887" y="412679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337" name="Group 336"/>
          <p:cNvGrpSpPr/>
          <p:nvPr/>
        </p:nvGrpSpPr>
        <p:grpSpPr>
          <a:xfrm>
            <a:off x="2871541" y="4225146"/>
            <a:ext cx="2964383" cy="1929904"/>
            <a:chOff x="-3149" y="5873811"/>
            <a:chExt cx="2964383" cy="1929904"/>
          </a:xfrm>
        </p:grpSpPr>
        <p:sp>
          <p:nvSpPr>
            <p:cNvPr id="338" name="Rectangle 337"/>
            <p:cNvSpPr/>
            <p:nvPr/>
          </p:nvSpPr>
          <p:spPr>
            <a:xfrm>
              <a:off x="-3149" y="606996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9" name="Rectangle 338"/>
            <p:cNvSpPr/>
            <p:nvPr/>
          </p:nvSpPr>
          <p:spPr>
            <a:xfrm>
              <a:off x="15901" y="6069964"/>
              <a:ext cx="1338977" cy="1733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0" name="Rectangle 339"/>
            <p:cNvSpPr/>
            <p:nvPr/>
          </p:nvSpPr>
          <p:spPr>
            <a:xfrm>
              <a:off x="1354639" y="6058476"/>
              <a:ext cx="1440275" cy="1392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1" name="TextBox 340"/>
            <p:cNvSpPr txBox="1"/>
            <p:nvPr/>
          </p:nvSpPr>
          <p:spPr>
            <a:xfrm>
              <a:off x="12050" y="5873811"/>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Motivational/Persuasive Strategies</a:t>
              </a:r>
            </a:p>
          </p:txBody>
        </p:sp>
        <p:sp>
          <p:nvSpPr>
            <p:cNvPr id="342" name="Rectangle 341"/>
            <p:cNvSpPr/>
            <p:nvPr/>
          </p:nvSpPr>
          <p:spPr>
            <a:xfrm>
              <a:off x="12591" y="6075357"/>
              <a:ext cx="54250" cy="17283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3" name="TextBox 342"/>
            <p:cNvSpPr txBox="1"/>
            <p:nvPr/>
          </p:nvSpPr>
          <p:spPr>
            <a:xfrm>
              <a:off x="4508" y="6068744"/>
              <a:ext cx="1350370" cy="461665"/>
            </a:xfrm>
            <a:prstGeom prst="rect">
              <a:avLst/>
            </a:prstGeom>
            <a:noFill/>
          </p:spPr>
          <p:txBody>
            <a:bodyPr wrap="square" rtlCol="0">
              <a:spAutoFit/>
            </a:bodyPr>
            <a:lstStyle/>
            <a:p>
              <a:pPr algn="ctr"/>
              <a:r>
                <a:rPr lang="en-US" sz="800" b="1" dirty="0" smtClean="0">
                  <a:solidFill>
                    <a:prstClr val="black"/>
                  </a:solidFill>
                  <a:latin typeface="Segoe Condensed" pitchFamily="34" charset="0"/>
                </a:rPr>
                <a:t>persuasive tactics from psychology and applied social psychology disciplines:</a:t>
              </a:r>
              <a:endParaRPr lang="en-US" sz="800" b="1" dirty="0">
                <a:solidFill>
                  <a:prstClr val="black"/>
                </a:solidFill>
                <a:latin typeface="Segoe Condensed" pitchFamily="34" charset="0"/>
              </a:endParaRPr>
            </a:p>
          </p:txBody>
        </p:sp>
        <p:sp>
          <p:nvSpPr>
            <p:cNvPr id="344" name="TextBox 343"/>
            <p:cNvSpPr txBox="1"/>
            <p:nvPr/>
          </p:nvSpPr>
          <p:spPr>
            <a:xfrm>
              <a:off x="99399" y="6590681"/>
              <a:ext cx="1100792" cy="1107996"/>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ersuasive design</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persuasive technology</a:t>
              </a:r>
            </a:p>
            <a:p>
              <a:pPr algn="r"/>
              <a:r>
                <a:rPr lang="en-US" sz="800" dirty="0" smtClean="0">
                  <a:solidFill>
                    <a:prstClr val="black"/>
                  </a:solidFill>
                  <a:latin typeface="Segoe Condensed" pitchFamily="34" charset="0"/>
                </a:rPr>
                <a:t>behavioral science/economics</a:t>
              </a:r>
            </a:p>
            <a:p>
              <a:pPr algn="r"/>
              <a:r>
                <a:rPr lang="en-US" sz="800" dirty="0" smtClean="0">
                  <a:solidFill>
                    <a:prstClr val="black"/>
                  </a:solidFill>
                  <a:latin typeface="Segoe Condensed" pitchFamily="34" charset="0"/>
                </a:rPr>
                <a:t>environmental psychology</a:t>
              </a:r>
            </a:p>
            <a:p>
              <a:pPr algn="r"/>
              <a:r>
                <a:rPr lang="en-US" sz="800" dirty="0" smtClean="0">
                  <a:solidFill>
                    <a:prstClr val="black"/>
                  </a:solidFill>
                  <a:latin typeface="Segoe Condensed" pitchFamily="34" charset="0"/>
                </a:rPr>
                <a:t>game design</a:t>
              </a:r>
            </a:p>
            <a:p>
              <a:pPr algn="r"/>
              <a:r>
                <a:rPr lang="en-US" sz="800" dirty="0" smtClean="0">
                  <a:solidFill>
                    <a:prstClr val="black"/>
                  </a:solidFill>
                  <a:latin typeface="Segoe Condensed" pitchFamily="34" charset="0"/>
                </a:rPr>
                <a:t>social marketing</a:t>
              </a:r>
            </a:p>
            <a:p>
              <a:pPr algn="r"/>
              <a:r>
                <a:rPr lang="en-US" sz="800" dirty="0" smtClean="0">
                  <a:solidFill>
                    <a:prstClr val="black"/>
                  </a:solidFill>
                  <a:latin typeface="Segoe Condensed" pitchFamily="34" charset="0"/>
                </a:rPr>
                <a:t>health behavior change</a:t>
              </a:r>
            </a:p>
            <a:p>
              <a:pPr algn="r"/>
              <a:endParaRPr lang="en-US" sz="800" dirty="0" smtClean="0">
                <a:solidFill>
                  <a:prstClr val="black"/>
                </a:solidFill>
                <a:latin typeface="Segoe Condensed" pitchFamily="34" charset="0"/>
              </a:endParaRPr>
            </a:p>
            <a:p>
              <a:pPr algn="r"/>
              <a:endParaRPr lang="en-US" sz="800" dirty="0" smtClean="0">
                <a:solidFill>
                  <a:prstClr val="black"/>
                </a:solidFill>
                <a:latin typeface="Segoe Condensed" pitchFamily="34" charset="0"/>
              </a:endParaRPr>
            </a:p>
          </p:txBody>
        </p:sp>
        <p:sp>
          <p:nvSpPr>
            <p:cNvPr id="345" name="Right Brace 344"/>
            <p:cNvSpPr/>
            <p:nvPr/>
          </p:nvSpPr>
          <p:spPr>
            <a:xfrm>
              <a:off x="1235766" y="6585077"/>
              <a:ext cx="99823" cy="87780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46" name="TextBox 345"/>
            <p:cNvSpPr txBox="1"/>
            <p:nvPr/>
          </p:nvSpPr>
          <p:spPr>
            <a:xfrm>
              <a:off x="1354136" y="6068744"/>
              <a:ext cx="1547592" cy="215444"/>
            </a:xfrm>
            <a:prstGeom prst="rect">
              <a:avLst/>
            </a:prstGeom>
            <a:noFill/>
          </p:spPr>
          <p:txBody>
            <a:bodyPr wrap="square" rtlCol="0">
              <a:spAutoFit/>
            </a:bodyPr>
            <a:lstStyle/>
            <a:p>
              <a:pPr algn="ctr"/>
              <a:r>
                <a:rPr lang="en-US" sz="800" b="1" dirty="0" smtClean="0">
                  <a:solidFill>
                    <a:prstClr val="black"/>
                  </a:solidFill>
                  <a:latin typeface="Segoe Condensed" pitchFamily="34" charset="0"/>
                </a:rPr>
                <a:t>persuasive tactics include:</a:t>
              </a:r>
              <a:endParaRPr lang="en-US" sz="800" b="1" dirty="0">
                <a:solidFill>
                  <a:prstClr val="black"/>
                </a:solidFill>
                <a:latin typeface="Segoe Condensed" pitchFamily="34" charset="0"/>
              </a:endParaRPr>
            </a:p>
          </p:txBody>
        </p:sp>
        <p:sp>
          <p:nvSpPr>
            <p:cNvPr id="347" name="TextBox 346"/>
            <p:cNvSpPr txBox="1"/>
            <p:nvPr/>
          </p:nvSpPr>
          <p:spPr>
            <a:xfrm>
              <a:off x="1398858" y="6287226"/>
              <a:ext cx="807265" cy="1477328"/>
            </a:xfrm>
            <a:prstGeom prst="rect">
              <a:avLst/>
            </a:prstGeom>
            <a:noFill/>
          </p:spPr>
          <p:txBody>
            <a:bodyPr wrap="square" lIns="0" tIns="0" rIns="0" bIns="0" numCol="1" rtlCol="0">
              <a:spAutoFit/>
            </a:bodyPr>
            <a:lstStyle/>
            <a:p>
              <a:r>
                <a:rPr lang="en-US" sz="800" dirty="0" smtClean="0">
                  <a:solidFill>
                    <a:prstClr val="black"/>
                  </a:solidFill>
                  <a:latin typeface="Segoe Condensed" pitchFamily="34" charset="0"/>
                </a:rPr>
                <a:t>rewards</a:t>
              </a:r>
            </a:p>
            <a:p>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unishment</a:t>
              </a:r>
            </a:p>
            <a:p>
              <a:r>
                <a:rPr lang="en-US" sz="800" dirty="0" smtClean="0">
                  <a:solidFill>
                    <a:prstClr val="black"/>
                  </a:solidFill>
                  <a:latin typeface="Segoe Condensed" pitchFamily="34" charset="0"/>
                </a:rPr>
                <a:t>public commitment</a:t>
              </a:r>
            </a:p>
            <a:p>
              <a:r>
                <a:rPr lang="en-US" sz="800" dirty="0" smtClean="0">
                  <a:solidFill>
                    <a:prstClr val="black"/>
                  </a:solidFill>
                  <a:latin typeface="Segoe Condensed" pitchFamily="34" charset="0"/>
                </a:rPr>
                <a:t>written commitment</a:t>
              </a:r>
            </a:p>
            <a:p>
              <a:r>
                <a:rPr lang="en-US" sz="800" dirty="0" smtClean="0">
                  <a:solidFill>
                    <a:prstClr val="black"/>
                  </a:solidFill>
                  <a:latin typeface="Segoe Condensed" pitchFamily="34" charset="0"/>
                </a:rPr>
                <a:t>loss aversion</a:t>
              </a:r>
            </a:p>
            <a:p>
              <a:r>
                <a:rPr lang="en-US" sz="800" dirty="0" err="1">
                  <a:solidFill>
                    <a:prstClr val="black"/>
                  </a:solidFill>
                  <a:latin typeface="Segoe Condensed" pitchFamily="34" charset="0"/>
                </a:rPr>
                <a:t>k</a:t>
              </a:r>
              <a:r>
                <a:rPr lang="en-US" sz="800" dirty="0" err="1" smtClean="0">
                  <a:solidFill>
                    <a:prstClr val="black"/>
                  </a:solidFill>
                  <a:latin typeface="Segoe Condensed" pitchFamily="34" charset="0"/>
                </a:rPr>
                <a:t>airos</a:t>
              </a:r>
              <a:endParaRPr lang="en-US" sz="800" dirty="0" smtClean="0">
                <a:solidFill>
                  <a:prstClr val="black"/>
                </a:solidFill>
                <a:latin typeface="Segoe Condensed" pitchFamily="34" charset="0"/>
              </a:endParaRPr>
            </a:p>
            <a:p>
              <a:r>
                <a:rPr lang="en-US" sz="800" dirty="0" smtClean="0">
                  <a:solidFill>
                    <a:prstClr val="black"/>
                  </a:solidFill>
                  <a:latin typeface="Segoe Condensed" pitchFamily="34" charset="0"/>
                </a:rPr>
                <a:t>encouragement</a:t>
              </a:r>
            </a:p>
            <a:p>
              <a:r>
                <a:rPr lang="en-US" sz="800" dirty="0" smtClean="0">
                  <a:solidFill>
                    <a:prstClr val="black"/>
                  </a:solidFill>
                  <a:latin typeface="Segoe Condensed" pitchFamily="34" charset="0"/>
                </a:rPr>
                <a:t>descriptive norms</a:t>
              </a:r>
            </a:p>
            <a:p>
              <a:r>
                <a:rPr lang="en-US" sz="800" dirty="0" smtClean="0">
                  <a:solidFill>
                    <a:prstClr val="black"/>
                  </a:solidFill>
                  <a:latin typeface="Segoe Condensed" pitchFamily="34" charset="0"/>
                </a:rPr>
                <a:t>scarcity principle</a:t>
              </a:r>
            </a:p>
            <a:p>
              <a:r>
                <a:rPr lang="en-US" sz="800" dirty="0" smtClean="0">
                  <a:solidFill>
                    <a:prstClr val="black"/>
                  </a:solidFill>
                  <a:latin typeface="Segoe Condensed" pitchFamily="34" charset="0"/>
                </a:rPr>
                <a:t>framing</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anchoring bias</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defaults</a:t>
              </a:r>
            </a:p>
          </p:txBody>
        </p:sp>
        <p:sp>
          <p:nvSpPr>
            <p:cNvPr id="348" name="TextBox 347"/>
            <p:cNvSpPr txBox="1"/>
            <p:nvPr/>
          </p:nvSpPr>
          <p:spPr>
            <a:xfrm>
              <a:off x="2200275" y="6287226"/>
              <a:ext cx="760959" cy="1477328"/>
            </a:xfrm>
            <a:prstGeom prst="rect">
              <a:avLst/>
            </a:prstGeom>
            <a:noFill/>
          </p:spPr>
          <p:txBody>
            <a:bodyPr wrap="square" lIns="0" tIns="0" rIns="0" bIns="0" numCol="1" rtlCol="0">
              <a:spAutoFit/>
            </a:bodyPr>
            <a:lstStyle/>
            <a:p>
              <a:r>
                <a:rPr lang="en-US" sz="800" dirty="0">
                  <a:solidFill>
                    <a:prstClr val="black"/>
                  </a:solidFill>
                  <a:latin typeface="Segoe Condensed" pitchFamily="34" charset="0"/>
                </a:rPr>
                <a:t>g</a:t>
              </a:r>
              <a:r>
                <a:rPr lang="en-US" sz="800" dirty="0" smtClean="0">
                  <a:solidFill>
                    <a:prstClr val="black"/>
                  </a:solidFill>
                  <a:latin typeface="Segoe Condensed" pitchFamily="34" charset="0"/>
                </a:rPr>
                <a:t>oal-setting</a:t>
              </a:r>
            </a:p>
            <a:p>
              <a:r>
                <a:rPr lang="en-US" sz="800" dirty="0" smtClean="0">
                  <a:solidFill>
                    <a:prstClr val="black"/>
                  </a:solidFill>
                  <a:latin typeface="Segoe Condensed" pitchFamily="34" charset="0"/>
                </a:rPr>
                <a:t>narrative</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likeability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reputation</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competition</a:t>
              </a:r>
            </a:p>
            <a:p>
              <a:r>
                <a:rPr lang="en-US" sz="800" dirty="0" smtClean="0">
                  <a:solidFill>
                    <a:prstClr val="black"/>
                  </a:solidFill>
                  <a:latin typeface="Segoe Condensed" pitchFamily="34" charset="0"/>
                </a:rPr>
                <a:t>social proof</a:t>
              </a:r>
            </a:p>
            <a:p>
              <a:r>
                <a:rPr lang="en-US" sz="800" dirty="0" smtClean="0">
                  <a:solidFill>
                    <a:prstClr val="black"/>
                  </a:solidFill>
                  <a:latin typeface="Segoe Condensed" pitchFamily="34" charset="0"/>
                </a:rPr>
                <a:t>authority</a:t>
              </a:r>
            </a:p>
            <a:p>
              <a:r>
                <a:rPr lang="en-US" sz="800" dirty="0" smtClean="0">
                  <a:solidFill>
                    <a:prstClr val="black"/>
                  </a:solidFill>
                  <a:latin typeface="Segoe Condensed" pitchFamily="34" charset="0"/>
                </a:rPr>
                <a:t>emotional appeals</a:t>
              </a:r>
            </a:p>
            <a:p>
              <a:r>
                <a:rPr lang="en-US" sz="800" dirty="0" smtClean="0">
                  <a:solidFill>
                    <a:prstClr val="black"/>
                  </a:solidFill>
                  <a:latin typeface="Segoe Condensed" pitchFamily="34" charset="0"/>
                </a:rPr>
                <a:t>door-in-face</a:t>
              </a:r>
            </a:p>
            <a:p>
              <a:r>
                <a:rPr lang="en-US" sz="800" dirty="0" smtClean="0">
                  <a:solidFill>
                    <a:prstClr val="black"/>
                  </a:solidFill>
                  <a:latin typeface="Segoe Condensed" pitchFamily="34" charset="0"/>
                </a:rPr>
                <a:t>unlock features</a:t>
              </a:r>
            </a:p>
            <a:p>
              <a:r>
                <a:rPr lang="en-US" sz="800" dirty="0" smtClean="0">
                  <a:solidFill>
                    <a:prstClr val="black"/>
                  </a:solidFill>
                  <a:latin typeface="Segoe Condensed" pitchFamily="34" charset="0"/>
                </a:rPr>
                <a:t>endowment effect</a:t>
              </a:r>
            </a:p>
            <a:p>
              <a:r>
                <a:rPr lang="en-US" sz="800" dirty="0" smtClean="0">
                  <a:solidFill>
                    <a:prstClr val="black"/>
                  </a:solidFill>
                  <a:latin typeface="Segoe Condensed" pitchFamily="34" charset="0"/>
                </a:rPr>
                <a:t>collection building</a:t>
              </a:r>
            </a:p>
          </p:txBody>
        </p:sp>
      </p:grpSp>
      <p:grpSp>
        <p:nvGrpSpPr>
          <p:cNvPr id="349" name="Group 348"/>
          <p:cNvGrpSpPr/>
          <p:nvPr/>
        </p:nvGrpSpPr>
        <p:grpSpPr>
          <a:xfrm>
            <a:off x="5634530" y="938190"/>
            <a:ext cx="3168460" cy="2802577"/>
            <a:chOff x="2698261" y="4868174"/>
            <a:chExt cx="3168460" cy="2802577"/>
          </a:xfrm>
        </p:grpSpPr>
        <p:grpSp>
          <p:nvGrpSpPr>
            <p:cNvPr id="350" name="Group 349"/>
            <p:cNvGrpSpPr/>
            <p:nvPr/>
          </p:nvGrpSpPr>
          <p:grpSpPr>
            <a:xfrm>
              <a:off x="2908852" y="5064328"/>
              <a:ext cx="2800827" cy="2606423"/>
              <a:chOff x="2908852" y="5064328"/>
              <a:chExt cx="2800827" cy="2606423"/>
            </a:xfrm>
          </p:grpSpPr>
          <p:sp>
            <p:nvSpPr>
              <p:cNvPr id="428" name="Rectangle 427"/>
              <p:cNvSpPr/>
              <p:nvPr/>
            </p:nvSpPr>
            <p:spPr>
              <a:xfrm>
                <a:off x="2911615" y="57300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9" name="Rectangle 428"/>
              <p:cNvSpPr/>
              <p:nvPr/>
            </p:nvSpPr>
            <p:spPr>
              <a:xfrm>
                <a:off x="2911615" y="606834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0" name="Rectangle 429"/>
              <p:cNvSpPr/>
              <p:nvPr/>
            </p:nvSpPr>
            <p:spPr>
              <a:xfrm>
                <a:off x="2911615" y="5064328"/>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1" name="Rectangle 430"/>
              <p:cNvSpPr/>
              <p:nvPr/>
            </p:nvSpPr>
            <p:spPr>
              <a:xfrm>
                <a:off x="2911615" y="5402656"/>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2" name="Rectangle 431"/>
              <p:cNvSpPr/>
              <p:nvPr/>
            </p:nvSpPr>
            <p:spPr>
              <a:xfrm>
                <a:off x="2908852" y="640889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3" name="Rectangle 432"/>
              <p:cNvSpPr/>
              <p:nvPr/>
            </p:nvSpPr>
            <p:spPr>
              <a:xfrm>
                <a:off x="2908852" y="6747218"/>
                <a:ext cx="2798064" cy="923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1" name="Group 350"/>
            <p:cNvGrpSpPr/>
            <p:nvPr/>
          </p:nvGrpSpPr>
          <p:grpSpPr>
            <a:xfrm>
              <a:off x="2874583" y="5396392"/>
              <a:ext cx="2759504" cy="338554"/>
              <a:chOff x="2871541" y="5082812"/>
              <a:chExt cx="2759504" cy="338554"/>
            </a:xfrm>
          </p:grpSpPr>
          <p:sp>
            <p:nvSpPr>
              <p:cNvPr id="424" name="TextBox 423"/>
              <p:cNvSpPr txBox="1"/>
              <p:nvPr/>
            </p:nvSpPr>
            <p:spPr>
              <a:xfrm>
                <a:off x="2871541" y="508281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 by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time</a:t>
                </a:r>
                <a:endParaRPr lang="en-US" sz="800" b="1" dirty="0">
                  <a:solidFill>
                    <a:prstClr val="black"/>
                  </a:solidFill>
                  <a:latin typeface="Segoe Condensed" pitchFamily="34" charset="0"/>
                </a:endParaRPr>
              </a:p>
            </p:txBody>
          </p:sp>
          <p:sp>
            <p:nvSpPr>
              <p:cNvPr id="425" name="TextBox 424"/>
              <p:cNvSpPr txBox="1"/>
              <p:nvPr/>
            </p:nvSpPr>
            <p:spPr>
              <a:xfrm>
                <a:off x="3627257" y="52411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past</a:t>
                </a:r>
                <a:endParaRPr lang="en-US" sz="800" dirty="0">
                  <a:solidFill>
                    <a:prstClr val="black"/>
                  </a:solidFill>
                  <a:latin typeface="Segoe Condensed" pitchFamily="34" charset="0"/>
                </a:endParaRPr>
              </a:p>
            </p:txBody>
          </p:sp>
          <p:sp>
            <p:nvSpPr>
              <p:cNvPr id="426" name="TextBox 425"/>
              <p:cNvSpPr txBox="1"/>
              <p:nvPr/>
            </p:nvSpPr>
            <p:spPr>
              <a:xfrm>
                <a:off x="4621370" y="52411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projected</a:t>
                </a:r>
                <a:endParaRPr lang="en-US" sz="800" dirty="0">
                  <a:solidFill>
                    <a:prstClr val="black"/>
                  </a:solidFill>
                  <a:latin typeface="Segoe Condensed" pitchFamily="34" charset="0"/>
                </a:endParaRPr>
              </a:p>
            </p:txBody>
          </p:sp>
          <p:cxnSp>
            <p:nvCxnSpPr>
              <p:cNvPr id="427" name="Straight Arrow Connector 426"/>
              <p:cNvCxnSpPr/>
              <p:nvPr/>
            </p:nvCxnSpPr>
            <p:spPr>
              <a:xfrm>
                <a:off x="3629285" y="51755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52" name="TextBox 351"/>
            <p:cNvSpPr txBox="1"/>
            <p:nvPr/>
          </p:nvSpPr>
          <p:spPr>
            <a:xfrm>
              <a:off x="2907764" y="4868174"/>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Comparison</a:t>
              </a:r>
            </a:p>
          </p:txBody>
        </p:sp>
        <p:sp>
          <p:nvSpPr>
            <p:cNvPr id="353" name="TextBox 352"/>
            <p:cNvSpPr txBox="1"/>
            <p:nvPr/>
          </p:nvSpPr>
          <p:spPr>
            <a:xfrm>
              <a:off x="2868784" y="507241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354" name="Group 353"/>
            <p:cNvGrpSpPr/>
            <p:nvPr/>
          </p:nvGrpSpPr>
          <p:grpSpPr>
            <a:xfrm>
              <a:off x="3631039" y="5155455"/>
              <a:ext cx="2003393" cy="194247"/>
              <a:chOff x="3287520" y="3255558"/>
              <a:chExt cx="2003393" cy="194247"/>
            </a:xfrm>
          </p:grpSpPr>
          <p:cxnSp>
            <p:nvCxnSpPr>
              <p:cNvPr id="417" name="Straight Arrow Connector 416"/>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8" name="TextBox 417"/>
              <p:cNvSpPr txBox="1"/>
              <p:nvPr/>
            </p:nvSpPr>
            <p:spPr>
              <a:xfrm>
                <a:off x="3287948"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self</a:t>
                </a:r>
                <a:endParaRPr lang="en-US" dirty="0">
                  <a:solidFill>
                    <a:prstClr val="black"/>
                  </a:solidFill>
                </a:endParaRPr>
              </a:p>
            </p:txBody>
          </p:sp>
          <p:sp>
            <p:nvSpPr>
              <p:cNvPr id="419" name="TextBox 418"/>
              <p:cNvSpPr txBox="1"/>
              <p:nvPr/>
            </p:nvSpPr>
            <p:spPr>
              <a:xfrm>
                <a:off x="4605113"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goal</a:t>
                </a:r>
                <a:endParaRPr lang="en-US" dirty="0">
                  <a:solidFill>
                    <a:prstClr val="black"/>
                  </a:solidFill>
                </a:endParaRPr>
              </a:p>
            </p:txBody>
          </p:sp>
          <p:sp>
            <p:nvSpPr>
              <p:cNvPr id="420" name="Oval 419"/>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21" name="Oval 420"/>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22" name="TextBox 421"/>
              <p:cNvSpPr txBox="1"/>
              <p:nvPr/>
            </p:nvSpPr>
            <p:spPr>
              <a:xfrm>
                <a:off x="3951053" y="3347213"/>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social</a:t>
                </a:r>
                <a:endParaRPr lang="en-US" sz="800" dirty="0">
                  <a:solidFill>
                    <a:prstClr val="black"/>
                  </a:solidFill>
                  <a:latin typeface="Segoe Condensed" pitchFamily="34" charset="0"/>
                </a:endParaRPr>
              </a:p>
            </p:txBody>
          </p:sp>
          <p:sp>
            <p:nvSpPr>
              <p:cNvPr id="423" name="Oval 422"/>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355" name="TextBox 354"/>
            <p:cNvSpPr txBox="1"/>
            <p:nvPr/>
          </p:nvSpPr>
          <p:spPr>
            <a:xfrm>
              <a:off x="2749401" y="6424964"/>
              <a:ext cx="893692" cy="292388"/>
            </a:xfrm>
            <a:prstGeom prst="rect">
              <a:avLst/>
            </a:prstGeom>
            <a:noFill/>
          </p:spPr>
          <p:txBody>
            <a:bodyPr wrap="square" rtlCol="0">
              <a:spAutoFit/>
            </a:bodyPr>
            <a:lstStyle/>
            <a:p>
              <a:pPr algn="r"/>
              <a:r>
                <a:rPr lang="en-US" sz="650" b="1" dirty="0" smtClean="0">
                  <a:solidFill>
                    <a:prstClr val="black"/>
                  </a:solidFill>
                  <a:latin typeface="Segoe Condensed" pitchFamily="34" charset="0"/>
                </a:rPr>
                <a:t>difficulty to reach comparison target</a:t>
              </a:r>
              <a:endParaRPr lang="en-US" sz="650" b="1" dirty="0">
                <a:solidFill>
                  <a:prstClr val="black"/>
                </a:solidFill>
                <a:latin typeface="Segoe Condensed" pitchFamily="34" charset="0"/>
              </a:endParaRPr>
            </a:p>
          </p:txBody>
        </p:sp>
        <p:sp>
          <p:nvSpPr>
            <p:cNvPr id="356" name="TextBox 355"/>
            <p:cNvSpPr txBox="1"/>
            <p:nvPr/>
          </p:nvSpPr>
          <p:spPr>
            <a:xfrm>
              <a:off x="3621760" y="656548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easy</a:t>
              </a:r>
              <a:endParaRPr lang="en-US" sz="800" dirty="0">
                <a:solidFill>
                  <a:prstClr val="black"/>
                </a:solidFill>
                <a:latin typeface="Segoe Condensed" pitchFamily="34" charset="0"/>
              </a:endParaRPr>
            </a:p>
          </p:txBody>
        </p:sp>
        <p:sp>
          <p:nvSpPr>
            <p:cNvPr id="357" name="TextBox 356"/>
            <p:cNvSpPr txBox="1"/>
            <p:nvPr/>
          </p:nvSpPr>
          <p:spPr>
            <a:xfrm>
              <a:off x="4379812" y="6565487"/>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hard</a:t>
              </a:r>
              <a:endParaRPr lang="en-US" sz="800" dirty="0">
                <a:solidFill>
                  <a:prstClr val="black"/>
                </a:solidFill>
                <a:latin typeface="Segoe Condensed" pitchFamily="34" charset="0"/>
              </a:endParaRPr>
            </a:p>
          </p:txBody>
        </p:sp>
        <p:cxnSp>
          <p:nvCxnSpPr>
            <p:cNvPr id="358" name="Straight Arrow Connector 357"/>
            <p:cNvCxnSpPr/>
            <p:nvPr/>
          </p:nvCxnSpPr>
          <p:spPr>
            <a:xfrm>
              <a:off x="3624066" y="649989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59" name="Group 358"/>
            <p:cNvGrpSpPr/>
            <p:nvPr/>
          </p:nvGrpSpPr>
          <p:grpSpPr>
            <a:xfrm>
              <a:off x="2920778" y="6703627"/>
              <a:ext cx="2945943" cy="931045"/>
              <a:chOff x="3018319" y="6524118"/>
              <a:chExt cx="2945943" cy="931045"/>
            </a:xfrm>
          </p:grpSpPr>
          <p:grpSp>
            <p:nvGrpSpPr>
              <p:cNvPr id="381" name="Group 380"/>
              <p:cNvGrpSpPr/>
              <p:nvPr/>
            </p:nvGrpSpPr>
            <p:grpSpPr>
              <a:xfrm>
                <a:off x="3109195" y="6757539"/>
                <a:ext cx="962103" cy="123111"/>
                <a:chOff x="3095547" y="6757539"/>
                <a:chExt cx="962103" cy="123111"/>
              </a:xfrm>
            </p:grpSpPr>
            <p:sp>
              <p:nvSpPr>
                <p:cNvPr id="415" name="TextBox 414"/>
                <p:cNvSpPr txBox="1"/>
                <p:nvPr/>
              </p:nvSpPr>
              <p:spPr>
                <a:xfrm>
                  <a:off x="3198798" y="6757539"/>
                  <a:ext cx="85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t</a:t>
                  </a:r>
                  <a:r>
                    <a:rPr lang="en-US" sz="800" dirty="0" smtClean="0">
                      <a:solidFill>
                        <a:prstClr val="black"/>
                      </a:solidFill>
                      <a:latin typeface="Segoe Condensed" pitchFamily="34" charset="0"/>
                    </a:rPr>
                    <a:t>ime window</a:t>
                  </a:r>
                </a:p>
              </p:txBody>
            </p:sp>
            <p:sp>
              <p:nvSpPr>
                <p:cNvPr id="416" name="Rectangle 415"/>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2" name="Group 381"/>
              <p:cNvGrpSpPr/>
              <p:nvPr/>
            </p:nvGrpSpPr>
            <p:grpSpPr>
              <a:xfrm>
                <a:off x="3109195" y="6897646"/>
                <a:ext cx="962103" cy="123111"/>
                <a:chOff x="3095547" y="6757539"/>
                <a:chExt cx="962103" cy="123111"/>
              </a:xfrm>
            </p:grpSpPr>
            <p:sp>
              <p:nvSpPr>
                <p:cNvPr id="413" name="TextBox 412"/>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time granularity</a:t>
                  </a:r>
                </a:p>
              </p:txBody>
            </p:sp>
            <p:sp>
              <p:nvSpPr>
                <p:cNvPr id="414" name="Rectangle 413"/>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3" name="Group 382"/>
              <p:cNvGrpSpPr/>
              <p:nvPr/>
            </p:nvGrpSpPr>
            <p:grpSpPr>
              <a:xfrm>
                <a:off x="3109195" y="7037753"/>
                <a:ext cx="962103" cy="123111"/>
                <a:chOff x="3095547" y="6757539"/>
                <a:chExt cx="962103" cy="123111"/>
              </a:xfrm>
            </p:grpSpPr>
            <p:sp>
              <p:nvSpPr>
                <p:cNvPr id="411" name="TextBox 410"/>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grouping</a:t>
                  </a:r>
                </a:p>
              </p:txBody>
            </p:sp>
            <p:sp>
              <p:nvSpPr>
                <p:cNvPr id="412" name="Rectangle 411"/>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4" name="Group 383"/>
              <p:cNvGrpSpPr/>
              <p:nvPr/>
            </p:nvGrpSpPr>
            <p:grpSpPr>
              <a:xfrm>
                <a:off x="3109195" y="7177860"/>
                <a:ext cx="962103" cy="123111"/>
                <a:chOff x="3095547" y="6757539"/>
                <a:chExt cx="962103" cy="123111"/>
              </a:xfrm>
            </p:grpSpPr>
            <p:sp>
              <p:nvSpPr>
                <p:cNvPr id="409" name="TextBox 408"/>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granularity</a:t>
                  </a:r>
                </a:p>
              </p:txBody>
            </p:sp>
            <p:sp>
              <p:nvSpPr>
                <p:cNvPr id="410" name="Rectangle 409"/>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5" name="Group 384"/>
              <p:cNvGrpSpPr/>
              <p:nvPr/>
            </p:nvGrpSpPr>
            <p:grpSpPr>
              <a:xfrm>
                <a:off x="3109195" y="7317967"/>
                <a:ext cx="962103" cy="123111"/>
                <a:chOff x="3095547" y="6757539"/>
                <a:chExt cx="962103" cy="123111"/>
              </a:xfrm>
            </p:grpSpPr>
            <p:sp>
              <p:nvSpPr>
                <p:cNvPr id="407" name="TextBox 406"/>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measurement unit</a:t>
                  </a:r>
                </a:p>
              </p:txBody>
            </p:sp>
            <p:sp>
              <p:nvSpPr>
                <p:cNvPr id="408" name="Rectangle 407"/>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86" name="Right Brace 385"/>
              <p:cNvSpPr/>
              <p:nvPr/>
            </p:nvSpPr>
            <p:spPr>
              <a:xfrm>
                <a:off x="3903966"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87" name="TextBox 386"/>
              <p:cNvSpPr txBox="1"/>
              <p:nvPr/>
            </p:nvSpPr>
            <p:spPr>
              <a:xfrm>
                <a:off x="3937948" y="6538759"/>
                <a:ext cx="524803" cy="215444"/>
              </a:xfrm>
              <a:prstGeom prst="rect">
                <a:avLst/>
              </a:prstGeom>
              <a:noFill/>
            </p:spPr>
            <p:txBody>
              <a:bodyPr wrap="square" rtlCol="0">
                <a:spAutoFit/>
              </a:bodyPr>
              <a:lstStyle/>
              <a:p>
                <a:r>
                  <a:rPr lang="en-US" sz="800" b="1" dirty="0" smtClean="0">
                    <a:solidFill>
                      <a:prstClr val="black"/>
                    </a:solidFill>
                    <a:latin typeface="Segoe Condensed" pitchFamily="34" charset="0"/>
                  </a:rPr>
                  <a:t>statistic</a:t>
                </a:r>
                <a:endParaRPr lang="en-US" sz="800" b="1" dirty="0">
                  <a:solidFill>
                    <a:prstClr val="black"/>
                  </a:solidFill>
                  <a:latin typeface="Segoe Condensed" pitchFamily="34" charset="0"/>
                </a:endParaRPr>
              </a:p>
            </p:txBody>
          </p:sp>
          <p:grpSp>
            <p:nvGrpSpPr>
              <p:cNvPr id="388" name="Group 387"/>
              <p:cNvGrpSpPr/>
              <p:nvPr/>
            </p:nvGrpSpPr>
            <p:grpSpPr>
              <a:xfrm>
                <a:off x="4049404" y="6827544"/>
                <a:ext cx="957381" cy="123111"/>
                <a:chOff x="4105132" y="6765389"/>
                <a:chExt cx="957381" cy="123111"/>
              </a:xfrm>
            </p:grpSpPr>
            <p:sp>
              <p:nvSpPr>
                <p:cNvPr id="405" name="Oval 404"/>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6" name="TextBox 405"/>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raw value</a:t>
                  </a:r>
                </a:p>
              </p:txBody>
            </p:sp>
          </p:grpSp>
          <p:grpSp>
            <p:nvGrpSpPr>
              <p:cNvPr id="389" name="Group 388"/>
              <p:cNvGrpSpPr/>
              <p:nvPr/>
            </p:nvGrpSpPr>
            <p:grpSpPr>
              <a:xfrm>
                <a:off x="4049404" y="6931409"/>
                <a:ext cx="957381" cy="123111"/>
                <a:chOff x="4105132" y="6765389"/>
                <a:chExt cx="957381" cy="123111"/>
              </a:xfrm>
            </p:grpSpPr>
            <p:sp>
              <p:nvSpPr>
                <p:cNvPr id="403" name="Oval 402"/>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4" name="TextBox 403"/>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average</a:t>
                  </a:r>
                </a:p>
              </p:txBody>
            </p:sp>
          </p:grpSp>
          <p:grpSp>
            <p:nvGrpSpPr>
              <p:cNvPr id="390" name="Group 389"/>
              <p:cNvGrpSpPr/>
              <p:nvPr/>
            </p:nvGrpSpPr>
            <p:grpSpPr>
              <a:xfrm>
                <a:off x="4049404" y="7035274"/>
                <a:ext cx="957381" cy="123111"/>
                <a:chOff x="4105132" y="6765389"/>
                <a:chExt cx="957381" cy="123111"/>
              </a:xfrm>
            </p:grpSpPr>
            <p:sp>
              <p:nvSpPr>
                <p:cNvPr id="401" name="Oval 400"/>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2" name="TextBox 401"/>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median</a:t>
                  </a:r>
                </a:p>
              </p:txBody>
            </p:sp>
          </p:grpSp>
          <p:grpSp>
            <p:nvGrpSpPr>
              <p:cNvPr id="391" name="Group 390"/>
              <p:cNvGrpSpPr/>
              <p:nvPr/>
            </p:nvGrpSpPr>
            <p:grpSpPr>
              <a:xfrm>
                <a:off x="4049404" y="7139140"/>
                <a:ext cx="957381" cy="123111"/>
                <a:chOff x="4105132" y="6765389"/>
                <a:chExt cx="957381" cy="123111"/>
              </a:xfrm>
            </p:grpSpPr>
            <p:sp>
              <p:nvSpPr>
                <p:cNvPr id="399" name="Oval 398"/>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0" name="TextBox 399"/>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mode</a:t>
                  </a:r>
                </a:p>
              </p:txBody>
            </p:sp>
          </p:grpSp>
          <p:grpSp>
            <p:nvGrpSpPr>
              <p:cNvPr id="392" name="Group 391"/>
              <p:cNvGrpSpPr/>
              <p:nvPr/>
            </p:nvGrpSpPr>
            <p:grpSpPr>
              <a:xfrm>
                <a:off x="4049404" y="7240993"/>
                <a:ext cx="957381" cy="123111"/>
                <a:chOff x="4105132" y="6765389"/>
                <a:chExt cx="957381" cy="123111"/>
              </a:xfrm>
            </p:grpSpPr>
            <p:sp>
              <p:nvSpPr>
                <p:cNvPr id="397" name="Oval 396"/>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8" name="TextBox 397"/>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other</a:t>
                  </a:r>
                </a:p>
              </p:txBody>
            </p:sp>
          </p:grpSp>
          <p:sp>
            <p:nvSpPr>
              <p:cNvPr id="393" name="TextBox 392"/>
              <p:cNvSpPr txBox="1"/>
              <p:nvPr/>
            </p:nvSpPr>
            <p:spPr>
              <a:xfrm>
                <a:off x="3018319" y="6538759"/>
                <a:ext cx="1056404"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comparison variables</a:t>
                </a:r>
                <a:endParaRPr lang="en-US" sz="800" b="1" dirty="0">
                  <a:solidFill>
                    <a:prstClr val="black"/>
                  </a:solidFill>
                  <a:latin typeface="Segoe Condensed" pitchFamily="34" charset="0"/>
                </a:endParaRPr>
              </a:p>
            </p:txBody>
          </p:sp>
          <p:sp>
            <p:nvSpPr>
              <p:cNvPr id="394" name="TextBox 393"/>
              <p:cNvSpPr txBox="1"/>
              <p:nvPr/>
            </p:nvSpPr>
            <p:spPr>
              <a:xfrm>
                <a:off x="4471348" y="6524118"/>
                <a:ext cx="869131"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computation</a:t>
                </a:r>
                <a:endParaRPr lang="en-US" sz="800" b="1" dirty="0">
                  <a:solidFill>
                    <a:prstClr val="black"/>
                  </a:solidFill>
                  <a:latin typeface="Segoe Condensed" pitchFamily="34" charset="0"/>
                </a:endParaRPr>
              </a:p>
            </p:txBody>
          </p:sp>
          <p:sp>
            <p:nvSpPr>
              <p:cNvPr id="395" name="Right Brace 394"/>
              <p:cNvSpPr/>
              <p:nvPr/>
            </p:nvSpPr>
            <p:spPr>
              <a:xfrm flipH="1">
                <a:off x="4480290"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6" name="TextBox 395"/>
              <p:cNvSpPr txBox="1"/>
              <p:nvPr/>
            </p:nvSpPr>
            <p:spPr>
              <a:xfrm>
                <a:off x="4576439" y="6791658"/>
                <a:ext cx="1387823" cy="615553"/>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 this time [</a:t>
                </a:r>
                <a:r>
                  <a:rPr lang="en-US" sz="800" dirty="0" err="1" smtClean="0">
                    <a:solidFill>
                      <a:prstClr val="black"/>
                    </a:solidFill>
                    <a:latin typeface="Segoe Condensed" pitchFamily="34" charset="0"/>
                  </a:rPr>
                  <a:t>yest</a:t>
                </a:r>
                <a:r>
                  <a:rPr lang="en-US" sz="800" dirty="0" smtClean="0">
                    <a:solidFill>
                      <a:prstClr val="black"/>
                    </a:solidFill>
                    <a:latin typeface="Segoe Condensed" pitchFamily="34" charset="0"/>
                  </a:rPr>
                  <a:t>, last </a:t>
                </a:r>
                <a:r>
                  <a:rPr lang="en-US" sz="800" dirty="0" err="1" smtClean="0">
                    <a:solidFill>
                      <a:prstClr val="black"/>
                    </a:solidFill>
                    <a:latin typeface="Segoe Condensed" pitchFamily="34" charset="0"/>
                  </a:rPr>
                  <a:t>wk</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mo</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yr</a:t>
                </a:r>
                <a:r>
                  <a:rPr lang="en-US" sz="800" dirty="0" smtClean="0">
                    <a:solidFill>
                      <a:prstClr val="black"/>
                    </a:solidFill>
                    <a:latin typeface="Segoe Condensed" pitchFamily="34" charset="0"/>
                  </a:rPr>
                  <a:t>]</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t>
                </a:r>
                <a:r>
                  <a:rPr lang="en-US" sz="800" dirty="0" err="1" smtClean="0">
                    <a:solidFill>
                      <a:prstClr val="black"/>
                    </a:solidFill>
                    <a:latin typeface="Segoe Condensed" pitchFamily="34" charset="0"/>
                  </a:rPr>
                  <a:t>hrly</a:t>
                </a:r>
                <a:r>
                  <a:rPr lang="en-US" sz="800" dirty="0" smtClean="0">
                    <a:solidFill>
                      <a:prstClr val="black"/>
                    </a:solidFill>
                    <a:latin typeface="Segoe Condensed" pitchFamily="34" charset="0"/>
                  </a:rPr>
                  <a:t>, daily, </a:t>
                </a:r>
                <a:r>
                  <a:rPr lang="en-US" sz="800" dirty="0" err="1" smtClean="0">
                    <a:solidFill>
                      <a:prstClr val="black"/>
                    </a:solidFill>
                    <a:latin typeface="Segoe Condensed" pitchFamily="34" charset="0"/>
                  </a:rPr>
                  <a:t>wkly</a:t>
                </a:r>
                <a:r>
                  <a:rPr lang="en-US" sz="800" dirty="0" smtClean="0">
                    <a:solidFill>
                      <a:prstClr val="black"/>
                    </a:solidFill>
                    <a:latin typeface="Segoe Condensed" pitchFamily="34" charset="0"/>
                  </a:rPr>
                  <a:t>, monthly, </a:t>
                </a:r>
                <a:r>
                  <a:rPr lang="en-US" sz="800" dirty="0" err="1" smtClean="0">
                    <a:solidFill>
                      <a:prstClr val="black"/>
                    </a:solidFill>
                    <a:latin typeface="Segoe Condensed" pitchFamily="34" charset="0"/>
                  </a:rPr>
                  <a:t>yrly</a:t>
                </a:r>
                <a:r>
                  <a:rPr lang="en-US" sz="800" dirty="0" smtClean="0">
                    <a:solidFill>
                      <a:prstClr val="black"/>
                    </a:solidFill>
                    <a:latin typeface="Segoe Condensed" pitchFamily="34" charset="0"/>
                  </a:rPr>
                  <a:t>]</a:t>
                </a:r>
              </a:p>
              <a:p>
                <a:r>
                  <a:rPr lang="en-US" sz="800" dirty="0" smtClean="0">
                    <a:solidFill>
                      <a:prstClr val="black"/>
                    </a:solidFill>
                    <a:latin typeface="Segoe Condensed" pitchFamily="34" charset="0"/>
                  </a:rPr>
                  <a:t>over past [X] days</a:t>
                </a:r>
              </a:p>
              <a:p>
                <a:r>
                  <a:rPr lang="en-US" sz="800" dirty="0" smtClean="0">
                    <a:solidFill>
                      <a:prstClr val="black"/>
                    </a:solidFill>
                    <a:latin typeface="Segoe Condensed" pitchFamily="34" charset="0"/>
                  </a:rPr>
                  <a:t>this day type [weekday, weekend]</a:t>
                </a:r>
              </a:p>
              <a:p>
                <a:r>
                  <a:rPr lang="en-US" sz="800" dirty="0" smtClean="0">
                    <a:solidFill>
                      <a:prstClr val="black"/>
                    </a:solidFill>
                    <a:latin typeface="Segoe Condensed" pitchFamily="34" charset="0"/>
                  </a:rPr>
                  <a:t>this day of week (e.g., </a:t>
                </a:r>
                <a:r>
                  <a:rPr lang="en-US" sz="800" dirty="0" err="1" smtClean="0">
                    <a:solidFill>
                      <a:prstClr val="black"/>
                    </a:solidFill>
                    <a:latin typeface="Segoe Condensed" pitchFamily="34" charset="0"/>
                  </a:rPr>
                  <a:t>mondays</a:t>
                </a:r>
                <a:r>
                  <a:rPr lang="en-US" sz="800" dirty="0" smtClean="0">
                    <a:solidFill>
                      <a:prstClr val="black"/>
                    </a:solidFill>
                    <a:latin typeface="Segoe Condensed" pitchFamily="34" charset="0"/>
                  </a:rPr>
                  <a:t>) </a:t>
                </a:r>
              </a:p>
            </p:txBody>
          </p:sp>
        </p:grpSp>
        <p:grpSp>
          <p:nvGrpSpPr>
            <p:cNvPr id="360" name="Group 359"/>
            <p:cNvGrpSpPr/>
            <p:nvPr/>
          </p:nvGrpSpPr>
          <p:grpSpPr>
            <a:xfrm>
              <a:off x="2705100" y="5745324"/>
              <a:ext cx="2937175" cy="338554"/>
              <a:chOff x="2913791" y="6179536"/>
              <a:chExt cx="2937175" cy="338554"/>
            </a:xfrm>
          </p:grpSpPr>
          <p:sp>
            <p:nvSpPr>
              <p:cNvPr id="372" name="TextBox 371"/>
              <p:cNvSpPr txBox="1"/>
              <p:nvPr/>
            </p:nvSpPr>
            <p:spPr>
              <a:xfrm>
                <a:off x="2913791" y="6179536"/>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social-comp.</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373" name="Group 372"/>
              <p:cNvGrpSpPr/>
              <p:nvPr/>
            </p:nvGrpSpPr>
            <p:grpSpPr>
              <a:xfrm>
                <a:off x="3847573" y="6214846"/>
                <a:ext cx="2003393" cy="296839"/>
                <a:chOff x="3287520" y="3255558"/>
                <a:chExt cx="2003393" cy="296839"/>
              </a:xfrm>
            </p:grpSpPr>
            <p:cxnSp>
              <p:nvCxnSpPr>
                <p:cNvPr id="374" name="Straight Arrow Connector 373"/>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5" name="TextBox 374"/>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geographically</a:t>
                  </a:r>
                  <a:br>
                    <a:rPr lang="en-US" dirty="0" smtClean="0">
                      <a:solidFill>
                        <a:prstClr val="black"/>
                      </a:solidFill>
                    </a:rPr>
                  </a:br>
                  <a:r>
                    <a:rPr lang="en-US" dirty="0" smtClean="0">
                      <a:solidFill>
                        <a:prstClr val="black"/>
                      </a:solidFill>
                    </a:rPr>
                    <a:t>proximal</a:t>
                  </a:r>
                  <a:endParaRPr lang="en-US" dirty="0">
                    <a:solidFill>
                      <a:prstClr val="black"/>
                    </a:solidFill>
                  </a:endParaRPr>
                </a:p>
              </p:txBody>
            </p:sp>
            <p:sp>
              <p:nvSpPr>
                <p:cNvPr id="376" name="TextBox 375"/>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selected </a:t>
                  </a:r>
                  <a:br>
                    <a:rPr lang="en-US" dirty="0" smtClean="0">
                      <a:solidFill>
                        <a:prstClr val="black"/>
                      </a:solidFill>
                    </a:rPr>
                  </a:br>
                  <a:r>
                    <a:rPr lang="en-US" dirty="0" smtClean="0">
                      <a:solidFill>
                        <a:prstClr val="black"/>
                      </a:solidFill>
                    </a:rPr>
                    <a:t>social network</a:t>
                  </a:r>
                  <a:endParaRPr lang="en-US" dirty="0">
                    <a:solidFill>
                      <a:prstClr val="black"/>
                    </a:solidFill>
                  </a:endParaRPr>
                </a:p>
              </p:txBody>
            </p:sp>
            <p:sp>
              <p:nvSpPr>
                <p:cNvPr id="377" name="Oval 376"/>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8" name="Oval 377"/>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9" name="TextBox 378"/>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demographically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similar</a:t>
                  </a:r>
                  <a:endParaRPr lang="en-US" sz="800" dirty="0">
                    <a:solidFill>
                      <a:prstClr val="black"/>
                    </a:solidFill>
                    <a:latin typeface="Segoe Condensed" pitchFamily="34" charset="0"/>
                  </a:endParaRPr>
                </a:p>
              </p:txBody>
            </p:sp>
            <p:sp>
              <p:nvSpPr>
                <p:cNvPr id="380" name="Oval 379"/>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grpSp>
          <p:nvGrpSpPr>
            <p:cNvPr id="361" name="Group 360"/>
            <p:cNvGrpSpPr/>
            <p:nvPr/>
          </p:nvGrpSpPr>
          <p:grpSpPr>
            <a:xfrm>
              <a:off x="2698261" y="6070922"/>
              <a:ext cx="2937175" cy="338554"/>
              <a:chOff x="2913791" y="6112012"/>
              <a:chExt cx="2937175" cy="338554"/>
            </a:xfrm>
          </p:grpSpPr>
          <p:sp>
            <p:nvSpPr>
              <p:cNvPr id="363" name="TextBox 362"/>
              <p:cNvSpPr txBox="1"/>
              <p:nvPr/>
            </p:nvSpPr>
            <p:spPr>
              <a:xfrm>
                <a:off x="2913791" y="6112012"/>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goal-setting</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strategy</a:t>
                </a:r>
                <a:endParaRPr lang="en-US" sz="800" b="1" dirty="0">
                  <a:solidFill>
                    <a:prstClr val="black"/>
                  </a:solidFill>
                  <a:latin typeface="Segoe Condensed" pitchFamily="34" charset="0"/>
                </a:endParaRPr>
              </a:p>
            </p:txBody>
          </p:sp>
          <p:grpSp>
            <p:nvGrpSpPr>
              <p:cNvPr id="364" name="Group 363"/>
              <p:cNvGrpSpPr/>
              <p:nvPr/>
            </p:nvGrpSpPr>
            <p:grpSpPr>
              <a:xfrm>
                <a:off x="3847573" y="6179221"/>
                <a:ext cx="2003393" cy="194247"/>
                <a:chOff x="3287520" y="3219933"/>
                <a:chExt cx="2003393" cy="194247"/>
              </a:xfrm>
            </p:grpSpPr>
            <p:cxnSp>
              <p:nvCxnSpPr>
                <p:cNvPr id="365" name="Straight Arrow Connector 364"/>
                <p:cNvCxnSpPr/>
                <p:nvPr/>
              </p:nvCxnSpPr>
              <p:spPr>
                <a:xfrm>
                  <a:off x="3287520" y="3251937"/>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6" name="TextBox 365"/>
                <p:cNvSpPr txBox="1"/>
                <p:nvPr/>
              </p:nvSpPr>
              <p:spPr>
                <a:xfrm>
                  <a:off x="3287948"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s</a:t>
                  </a:r>
                  <a:r>
                    <a:rPr lang="en-US" dirty="0" smtClean="0">
                      <a:solidFill>
                        <a:prstClr val="black"/>
                      </a:solidFill>
                    </a:rPr>
                    <a:t>elf-set</a:t>
                  </a:r>
                  <a:endParaRPr lang="en-US" dirty="0">
                    <a:solidFill>
                      <a:prstClr val="black"/>
                    </a:solidFill>
                  </a:endParaRPr>
                </a:p>
              </p:txBody>
            </p:sp>
            <p:sp>
              <p:nvSpPr>
                <p:cNvPr id="367" name="TextBox 366"/>
                <p:cNvSpPr txBox="1"/>
                <p:nvPr/>
              </p:nvSpPr>
              <p:spPr>
                <a:xfrm>
                  <a:off x="4605113"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externally-set</a:t>
                  </a:r>
                  <a:endParaRPr lang="en-US" dirty="0">
                    <a:solidFill>
                      <a:prstClr val="black"/>
                    </a:solidFill>
                  </a:endParaRPr>
                </a:p>
              </p:txBody>
            </p:sp>
            <p:sp>
              <p:nvSpPr>
                <p:cNvPr id="368" name="Oval 367"/>
                <p:cNvSpPr/>
                <p:nvPr/>
              </p:nvSpPr>
              <p:spPr>
                <a:xfrm>
                  <a:off x="32908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69" name="Oval 368"/>
                <p:cNvSpPr/>
                <p:nvPr/>
              </p:nvSpPr>
              <p:spPr>
                <a:xfrm>
                  <a:off x="5226560" y="3223095"/>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0" name="TextBox 369"/>
                <p:cNvSpPr txBox="1"/>
                <p:nvPr/>
              </p:nvSpPr>
              <p:spPr>
                <a:xfrm>
                  <a:off x="3951053" y="3311588"/>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system-set</a:t>
                  </a:r>
                  <a:endParaRPr lang="en-US" sz="800" dirty="0">
                    <a:solidFill>
                      <a:prstClr val="black"/>
                    </a:solidFill>
                    <a:latin typeface="Segoe Condensed" pitchFamily="34" charset="0"/>
                  </a:endParaRPr>
                </a:p>
              </p:txBody>
            </p:sp>
            <p:sp>
              <p:nvSpPr>
                <p:cNvPr id="371" name="Oval 370"/>
                <p:cNvSpPr/>
                <p:nvPr/>
              </p:nvSpPr>
              <p:spPr>
                <a:xfrm>
                  <a:off x="42600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sp>
          <p:nvSpPr>
            <p:cNvPr id="362" name="Rectangle 361"/>
            <p:cNvSpPr/>
            <p:nvPr/>
          </p:nvSpPr>
          <p:spPr>
            <a:xfrm>
              <a:off x="2908305" y="5069720"/>
              <a:ext cx="54250" cy="260103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extBox 1"/>
          <p:cNvSpPr txBox="1"/>
          <p:nvPr/>
        </p:nvSpPr>
        <p:spPr>
          <a:xfrm>
            <a:off x="-24173" y="126344"/>
            <a:ext cx="9168173" cy="646331"/>
          </a:xfrm>
          <a:prstGeom prst="rect">
            <a:avLst/>
          </a:prstGeom>
          <a:noFill/>
        </p:spPr>
        <p:txBody>
          <a:bodyPr wrap="square" rtlCol="0">
            <a:spAutoFit/>
          </a:bodyPr>
          <a:lstStyle/>
          <a:p>
            <a:pPr algn="ctr"/>
            <a:r>
              <a:rPr lang="en-US" sz="3600" dirty="0" smtClean="0">
                <a:solidFill>
                  <a:prstClr val="black">
                    <a:lumMod val="75000"/>
                    <a:lumOff val="25000"/>
                  </a:prstClr>
                </a:solidFill>
                <a:latin typeface="Segoe UI Semibold" pitchFamily="34" charset="0"/>
              </a:rPr>
              <a:t>Eco-Feedback </a:t>
            </a:r>
            <a:r>
              <a:rPr lang="en-US" sz="3600" dirty="0" smtClean="0">
                <a:solidFill>
                  <a:prstClr val="black">
                    <a:lumMod val="75000"/>
                    <a:lumOff val="25000"/>
                  </a:prstClr>
                </a:solidFill>
                <a:latin typeface="Segoe UI Light" pitchFamily="34" charset="0"/>
              </a:rPr>
              <a:t>Design Space</a:t>
            </a:r>
          </a:p>
        </p:txBody>
      </p:sp>
      <p:sp>
        <p:nvSpPr>
          <p:cNvPr id="323" name="TextBox 322"/>
          <p:cNvSpPr txBox="1"/>
          <p:nvPr/>
        </p:nvSpPr>
        <p:spPr>
          <a:xfrm>
            <a:off x="3499443" y="6466330"/>
            <a:ext cx="6658917" cy="338554"/>
          </a:xfrm>
          <a:prstGeom prst="rect">
            <a:avLst/>
          </a:prstGeom>
          <a:noFill/>
        </p:spPr>
        <p:txBody>
          <a:bodyPr wrap="square" rtlCol="0">
            <a:spAutoFit/>
          </a:bodyPr>
          <a:lstStyle/>
          <a:p>
            <a:r>
              <a:rPr lang="en-US" sz="1600" dirty="0" smtClean="0">
                <a:solidFill>
                  <a:prstClr val="white">
                    <a:lumMod val="50000"/>
                  </a:prstClr>
                </a:solidFill>
                <a:latin typeface="Segoe UI Light" pitchFamily="34" charset="0"/>
              </a:rPr>
              <a:t>[Froehlich et al., HCIC2009; CHI2010; UW PhD Dissertation 2011]</a:t>
            </a:r>
            <a:endParaRPr lang="en-US" sz="1600" dirty="0">
              <a:solidFill>
                <a:prstClr val="white">
                  <a:lumMod val="50000"/>
                </a:prstClr>
              </a:solidFill>
              <a:latin typeface="Segoe UI Light" pitchFamily="34" charset="0"/>
            </a:endParaRPr>
          </a:p>
        </p:txBody>
      </p:sp>
    </p:spTree>
    <p:extLst>
      <p:ext uri="{BB962C8B-B14F-4D97-AF65-F5344CB8AC3E}">
        <p14:creationId xmlns:p14="http://schemas.microsoft.com/office/powerpoint/2010/main" val="980266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fade">
                                      <p:cBhvr>
                                        <p:cTn id="11" dur="500"/>
                                        <p:tgtEl>
                                          <p:spTgt spid="1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7"/>
                                        </p:tgtEl>
                                        <p:attrNameLst>
                                          <p:attrName>style.visibility</p:attrName>
                                        </p:attrNameLst>
                                      </p:cBhvr>
                                      <p:to>
                                        <p:strVal val="visible"/>
                                      </p:to>
                                    </p:set>
                                    <p:animEffect transition="in" filter="fade">
                                      <p:cBhvr>
                                        <p:cTn id="19" dur="500"/>
                                        <p:tgtEl>
                                          <p:spTgt spid="26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37"/>
                                        </p:tgtEl>
                                        <p:attrNameLst>
                                          <p:attrName>style.visibility</p:attrName>
                                        </p:attrNameLst>
                                      </p:cBhvr>
                                      <p:to>
                                        <p:strVal val="visible"/>
                                      </p:to>
                                    </p:set>
                                    <p:animEffect transition="in" filter="fade">
                                      <p:cBhvr>
                                        <p:cTn id="27" dur="500"/>
                                        <p:tgtEl>
                                          <p:spTgt spid="33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49"/>
                                        </p:tgtEl>
                                        <p:attrNameLst>
                                          <p:attrName>style.visibility</p:attrName>
                                        </p:attrNameLst>
                                      </p:cBhvr>
                                      <p:to>
                                        <p:strVal val="visible"/>
                                      </p:to>
                                    </p:set>
                                    <p:animEffect transition="in" filter="fade">
                                      <p:cBhvr>
                                        <p:cTn id="31" dur="500"/>
                                        <p:tgtEl>
                                          <p:spTgt spid="3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4"/>
                                        </p:tgtEl>
                                        <p:attrNameLst>
                                          <p:attrName>style.visibility</p:attrName>
                                        </p:attrNameLst>
                                      </p:cBhvr>
                                      <p:to>
                                        <p:strVal val="visible"/>
                                      </p:to>
                                    </p:set>
                                    <p:animEffect transition="in" filter="fade">
                                      <p:cBhvr>
                                        <p:cTn id="35"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8955">
            <a:off x="6642113" y="233607"/>
            <a:ext cx="2235439" cy="3007682"/>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5270" y="924465"/>
            <a:ext cx="2235439" cy="2915508"/>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772" y="165515"/>
            <a:ext cx="2235439" cy="2887577"/>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74547">
            <a:off x="3889166" y="837441"/>
            <a:ext cx="2235439" cy="2909000"/>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074" y="70554"/>
            <a:ext cx="2235439" cy="2901246"/>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48498">
            <a:off x="197639" y="515143"/>
            <a:ext cx="2235439" cy="2912253"/>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08232">
            <a:off x="1077157" y="1084809"/>
            <a:ext cx="2235439" cy="2924020"/>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41720">
            <a:off x="258263" y="1779949"/>
            <a:ext cx="2235439" cy="2904771"/>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4"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438797">
            <a:off x="3769619" y="1263384"/>
            <a:ext cx="2235439" cy="2976176"/>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5"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81195">
            <a:off x="3978380" y="1926074"/>
            <a:ext cx="2235439" cy="3030187"/>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6"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01093" y="2696021"/>
            <a:ext cx="2235439" cy="2893491"/>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9"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01077">
            <a:off x="6600131" y="1595620"/>
            <a:ext cx="2235439" cy="3285352"/>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8" name="Picture 16" descr="http://www.aworkinglibrary.com/images/covers/thaler-nudge.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307646">
            <a:off x="6760488" y="2297006"/>
            <a:ext cx="2076475" cy="3244491"/>
          </a:xfrm>
          <a:prstGeom prst="rect">
            <a:avLst/>
          </a:prstGeom>
          <a:noFill/>
          <a:effectLst>
            <a:outerShdw blurRad="50800" dist="38100" dir="13500000" algn="b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7775" y="5761110"/>
            <a:ext cx="2656325" cy="400110"/>
          </a:xfrm>
          <a:prstGeom prst="rect">
            <a:avLst/>
          </a:prstGeom>
          <a:noFill/>
        </p:spPr>
        <p:txBody>
          <a:bodyPr wrap="square" rtlCol="0">
            <a:spAutoFit/>
          </a:bodyPr>
          <a:lstStyle/>
          <a:p>
            <a:pPr algn="ctr"/>
            <a:r>
              <a:rPr lang="en-US" sz="2000" dirty="0" smtClean="0">
                <a:solidFill>
                  <a:prstClr val="white"/>
                </a:solidFill>
                <a:latin typeface="Segoe UI Light" pitchFamily="34" charset="0"/>
              </a:rPr>
              <a:t>My own experiences</a:t>
            </a:r>
          </a:p>
        </p:txBody>
      </p:sp>
      <p:sp>
        <p:nvSpPr>
          <p:cNvPr id="21" name="TextBox 20"/>
          <p:cNvSpPr txBox="1"/>
          <p:nvPr/>
        </p:nvSpPr>
        <p:spPr>
          <a:xfrm>
            <a:off x="3455024" y="5761110"/>
            <a:ext cx="2844177" cy="800219"/>
          </a:xfrm>
          <a:prstGeom prst="rect">
            <a:avLst/>
          </a:prstGeom>
          <a:noFill/>
        </p:spPr>
        <p:txBody>
          <a:bodyPr wrap="square" rtlCol="0">
            <a:spAutoFit/>
          </a:bodyPr>
          <a:lstStyle/>
          <a:p>
            <a:pPr algn="ctr"/>
            <a:r>
              <a:rPr lang="en-US" sz="2000" dirty="0" smtClean="0">
                <a:solidFill>
                  <a:prstClr val="white"/>
                </a:solidFill>
                <a:latin typeface="Segoe UI Light" pitchFamily="34" charset="0"/>
              </a:rPr>
              <a:t>Existing frameworks</a:t>
            </a:r>
          </a:p>
          <a:p>
            <a:pPr algn="ctr"/>
            <a:r>
              <a:rPr lang="en-US" sz="1200" dirty="0" smtClean="0">
                <a:solidFill>
                  <a:prstClr val="white"/>
                </a:solidFill>
                <a:latin typeface="Segoe UI Light" pitchFamily="34" charset="0"/>
              </a:rPr>
              <a:t>(</a:t>
            </a:r>
            <a:r>
              <a:rPr lang="en-US" sz="1200" i="1" dirty="0" smtClean="0">
                <a:solidFill>
                  <a:prstClr val="white"/>
                </a:solidFill>
                <a:latin typeface="Segoe UI Light" pitchFamily="34" charset="0"/>
              </a:rPr>
              <a:t>e.g., </a:t>
            </a:r>
            <a:r>
              <a:rPr lang="en-US" sz="1200" dirty="0" smtClean="0">
                <a:solidFill>
                  <a:prstClr val="white"/>
                </a:solidFill>
                <a:latin typeface="Segoe UI Light" pitchFamily="34" charset="0"/>
              </a:rPr>
              <a:t>persuasive tech, health informatics, other eco-feedback work, and </a:t>
            </a:r>
            <a:r>
              <a:rPr lang="en-US" sz="1200" dirty="0" err="1" smtClean="0">
                <a:solidFill>
                  <a:prstClr val="white"/>
                </a:solidFill>
                <a:latin typeface="Segoe UI Light" pitchFamily="34" charset="0"/>
              </a:rPr>
              <a:t>infovis</a:t>
            </a:r>
            <a:r>
              <a:rPr lang="en-US" sz="1400" dirty="0" smtClean="0">
                <a:solidFill>
                  <a:prstClr val="white"/>
                </a:solidFill>
                <a:latin typeface="Segoe UI Light" pitchFamily="34" charset="0"/>
              </a:rPr>
              <a:t>)</a:t>
            </a:r>
          </a:p>
        </p:txBody>
      </p:sp>
      <p:sp>
        <p:nvSpPr>
          <p:cNvPr id="22" name="TextBox 21"/>
          <p:cNvSpPr txBox="1"/>
          <p:nvPr/>
        </p:nvSpPr>
        <p:spPr>
          <a:xfrm>
            <a:off x="6334826" y="5761110"/>
            <a:ext cx="2656325" cy="769441"/>
          </a:xfrm>
          <a:prstGeom prst="rect">
            <a:avLst/>
          </a:prstGeom>
          <a:noFill/>
        </p:spPr>
        <p:txBody>
          <a:bodyPr wrap="square" rtlCol="0">
            <a:spAutoFit/>
          </a:bodyPr>
          <a:lstStyle/>
          <a:p>
            <a:pPr algn="ctr"/>
            <a:r>
              <a:rPr lang="en-US" sz="2000" dirty="0" smtClean="0">
                <a:solidFill>
                  <a:prstClr val="white"/>
                </a:solidFill>
                <a:latin typeface="Segoe UI Light" pitchFamily="34" charset="0"/>
              </a:rPr>
              <a:t>Psychology</a:t>
            </a:r>
            <a:br>
              <a:rPr lang="en-US" sz="2000" dirty="0" smtClean="0">
                <a:solidFill>
                  <a:prstClr val="white"/>
                </a:solidFill>
                <a:latin typeface="Segoe UI Light" pitchFamily="34" charset="0"/>
              </a:rPr>
            </a:br>
            <a:r>
              <a:rPr lang="en-US" sz="1200" dirty="0" smtClean="0">
                <a:solidFill>
                  <a:prstClr val="white"/>
                </a:solidFill>
                <a:latin typeface="Segoe UI Light" pitchFamily="34" charset="0"/>
              </a:rPr>
              <a:t>(</a:t>
            </a:r>
            <a:r>
              <a:rPr lang="en-US" sz="1200" i="1" dirty="0" smtClean="0">
                <a:solidFill>
                  <a:prstClr val="white"/>
                </a:solidFill>
                <a:latin typeface="Segoe UI Light" pitchFamily="34" charset="0"/>
              </a:rPr>
              <a:t>e.g.,</a:t>
            </a:r>
            <a:r>
              <a:rPr lang="en-US" sz="1200" dirty="0" smtClean="0">
                <a:solidFill>
                  <a:prstClr val="white"/>
                </a:solidFill>
                <a:latin typeface="Segoe UI Light" pitchFamily="34" charset="0"/>
              </a:rPr>
              <a:t> environmental psychology, social psychology, behavioral economics)</a:t>
            </a:r>
          </a:p>
        </p:txBody>
      </p:sp>
      <p:pic>
        <p:nvPicPr>
          <p:cNvPr id="18434"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35654">
            <a:off x="939780" y="2401535"/>
            <a:ext cx="2225317" cy="2898648"/>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0161" y="2813135"/>
            <a:ext cx="2235439" cy="2901865"/>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27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8202"/>
                                        </p:tgtEl>
                                        <p:attrNameLst>
                                          <p:attrName>style.visibility</p:attrName>
                                        </p:attrNameLst>
                                      </p:cBhvr>
                                      <p:to>
                                        <p:strVal val="visible"/>
                                      </p:to>
                                    </p:set>
                                    <p:animEffect transition="in" filter="fade">
                                      <p:cBhvr>
                                        <p:cTn id="10" dur="500"/>
                                        <p:tgtEl>
                                          <p:spTgt spid="820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203"/>
                                        </p:tgtEl>
                                        <p:attrNameLst>
                                          <p:attrName>style.visibility</p:attrName>
                                        </p:attrNameLst>
                                      </p:cBhvr>
                                      <p:to>
                                        <p:strVal val="visible"/>
                                      </p:to>
                                    </p:set>
                                    <p:animEffect transition="in" filter="fade">
                                      <p:cBhvr>
                                        <p:cTn id="14" dur="500"/>
                                        <p:tgtEl>
                                          <p:spTgt spid="820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fade">
                                      <p:cBhvr>
                                        <p:cTn id="18" dur="500"/>
                                        <p:tgtEl>
                                          <p:spTgt spid="819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200"/>
                                        </p:tgtEl>
                                        <p:attrNameLst>
                                          <p:attrName>style.visibility</p:attrName>
                                        </p:attrNameLst>
                                      </p:cBhvr>
                                      <p:to>
                                        <p:strVal val="visible"/>
                                      </p:to>
                                    </p:set>
                                    <p:animEffect transition="in" filter="fade">
                                      <p:cBhvr>
                                        <p:cTn id="22" dur="500"/>
                                        <p:tgtEl>
                                          <p:spTgt spid="820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434"/>
                                        </p:tgtEl>
                                        <p:attrNameLst>
                                          <p:attrName>style.visibility</p:attrName>
                                        </p:attrNameLst>
                                      </p:cBhvr>
                                      <p:to>
                                        <p:strVal val="visible"/>
                                      </p:to>
                                    </p:set>
                                    <p:animEffect transition="in" filter="fade">
                                      <p:cBhvr>
                                        <p:cTn id="26" dur="500"/>
                                        <p:tgtEl>
                                          <p:spTgt spid="18434"/>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8199"/>
                                        </p:tgtEl>
                                        <p:attrNameLst>
                                          <p:attrName>style.visibility</p:attrName>
                                        </p:attrNameLst>
                                      </p:cBhvr>
                                      <p:to>
                                        <p:strVal val="visible"/>
                                      </p:to>
                                    </p:set>
                                    <p:animEffect transition="in" filter="fade">
                                      <p:cBhvr>
                                        <p:cTn id="30" dur="500"/>
                                        <p:tgtEl>
                                          <p:spTgt spid="819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8195"/>
                                        </p:tgtEl>
                                        <p:attrNameLst>
                                          <p:attrName>style.visibility</p:attrName>
                                        </p:attrNameLst>
                                      </p:cBhvr>
                                      <p:to>
                                        <p:strVal val="visible"/>
                                      </p:to>
                                    </p:set>
                                    <p:animEffect transition="in" filter="fade">
                                      <p:cBhvr>
                                        <p:cTn id="37" dur="500"/>
                                        <p:tgtEl>
                                          <p:spTgt spid="8195"/>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196"/>
                                        </p:tgtEl>
                                        <p:attrNameLst>
                                          <p:attrName>style.visibility</p:attrName>
                                        </p:attrNameLst>
                                      </p:cBhvr>
                                      <p:to>
                                        <p:strVal val="visible"/>
                                      </p:to>
                                    </p:set>
                                    <p:animEffect transition="in" filter="fade">
                                      <p:cBhvr>
                                        <p:cTn id="41" dur="500"/>
                                        <p:tgtEl>
                                          <p:spTgt spid="8196"/>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8204"/>
                                        </p:tgtEl>
                                        <p:attrNameLst>
                                          <p:attrName>style.visibility</p:attrName>
                                        </p:attrNameLst>
                                      </p:cBhvr>
                                      <p:to>
                                        <p:strVal val="visible"/>
                                      </p:to>
                                    </p:set>
                                    <p:animEffect transition="in" filter="fade">
                                      <p:cBhvr>
                                        <p:cTn id="45" dur="500"/>
                                        <p:tgtEl>
                                          <p:spTgt spid="8204"/>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8205"/>
                                        </p:tgtEl>
                                        <p:attrNameLst>
                                          <p:attrName>style.visibility</p:attrName>
                                        </p:attrNameLst>
                                      </p:cBhvr>
                                      <p:to>
                                        <p:strVal val="visible"/>
                                      </p:to>
                                    </p:set>
                                    <p:animEffect transition="in" filter="fade">
                                      <p:cBhvr>
                                        <p:cTn id="49" dur="500"/>
                                        <p:tgtEl>
                                          <p:spTgt spid="8205"/>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8206"/>
                                        </p:tgtEl>
                                        <p:attrNameLst>
                                          <p:attrName>style.visibility</p:attrName>
                                        </p:attrNameLst>
                                      </p:cBhvr>
                                      <p:to>
                                        <p:strVal val="visible"/>
                                      </p:to>
                                    </p:set>
                                    <p:animEffect transition="in" filter="fade">
                                      <p:cBhvr>
                                        <p:cTn id="53" dur="500"/>
                                        <p:tgtEl>
                                          <p:spTgt spid="820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8197"/>
                                        </p:tgtEl>
                                        <p:attrNameLst>
                                          <p:attrName>style.visibility</p:attrName>
                                        </p:attrNameLst>
                                      </p:cBhvr>
                                      <p:to>
                                        <p:strVal val="visible"/>
                                      </p:to>
                                    </p:set>
                                    <p:animEffect transition="in" filter="fade">
                                      <p:cBhvr>
                                        <p:cTn id="60" dur="500"/>
                                        <p:tgtEl>
                                          <p:spTgt spid="8197"/>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8194"/>
                                        </p:tgtEl>
                                        <p:attrNameLst>
                                          <p:attrName>style.visibility</p:attrName>
                                        </p:attrNameLst>
                                      </p:cBhvr>
                                      <p:to>
                                        <p:strVal val="visible"/>
                                      </p:to>
                                    </p:set>
                                    <p:animEffect transition="in" filter="fade">
                                      <p:cBhvr>
                                        <p:cTn id="64" dur="500"/>
                                        <p:tgtEl>
                                          <p:spTgt spid="8194"/>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8209"/>
                                        </p:tgtEl>
                                        <p:attrNameLst>
                                          <p:attrName>style.visibility</p:attrName>
                                        </p:attrNameLst>
                                      </p:cBhvr>
                                      <p:to>
                                        <p:strVal val="visible"/>
                                      </p:to>
                                    </p:set>
                                    <p:animEffect transition="in" filter="fade">
                                      <p:cBhvr>
                                        <p:cTn id="68" dur="500"/>
                                        <p:tgtEl>
                                          <p:spTgt spid="8209"/>
                                        </p:tgtEl>
                                      </p:cBhvr>
                                    </p:animEffect>
                                  </p:childTnLst>
                                </p:cTn>
                              </p:par>
                            </p:childTnLst>
                          </p:cTn>
                        </p:par>
                        <p:par>
                          <p:cTn id="69" fill="hold">
                            <p:stCondLst>
                              <p:cond delay="1500"/>
                            </p:stCondLst>
                            <p:childTnLst>
                              <p:par>
                                <p:cTn id="70" presetID="10" presetClass="entr" presetSubtype="0" fill="hold" nodeType="afterEffect">
                                  <p:stCondLst>
                                    <p:cond delay="0"/>
                                  </p:stCondLst>
                                  <p:childTnLst>
                                    <p:set>
                                      <p:cBhvr>
                                        <p:cTn id="71" dur="1" fill="hold">
                                          <p:stCondLst>
                                            <p:cond delay="0"/>
                                          </p:stCondLst>
                                        </p:cTn>
                                        <p:tgtEl>
                                          <p:spTgt spid="8208"/>
                                        </p:tgtEl>
                                        <p:attrNameLst>
                                          <p:attrName>style.visibility</p:attrName>
                                        </p:attrNameLst>
                                      </p:cBhvr>
                                      <p:to>
                                        <p:strVal val="visible"/>
                                      </p:to>
                                    </p:set>
                                    <p:animEffect transition="in" filter="fade">
                                      <p:cBhvr>
                                        <p:cTn id="72"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n\Dropbox\CHI2012-WaterVis\images\EcoFeedbackDesignSpaceSketches\Froehlich_EcoFeedbackDesignSpac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70" y="0"/>
            <a:ext cx="5160860" cy="710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998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694" y="1549765"/>
            <a:ext cx="8490612" cy="2638185"/>
            <a:chOff x="571500" y="413537"/>
            <a:chExt cx="8490612" cy="2638185"/>
          </a:xfrm>
        </p:grpSpPr>
        <p:pic>
          <p:nvPicPr>
            <p:cNvPr id="5125" name="Picture 5" descr="C:\research\projects\Sustain\design\LeafWithStem.png"/>
            <p:cNvPicPr>
              <a:picLocks noChangeAspect="1" noChangeArrowheads="1"/>
            </p:cNvPicPr>
            <p:nvPr/>
          </p:nvPicPr>
          <p:blipFill rotWithShape="1">
            <a:blip r:embed="rId4" cstate="print"/>
            <a:srcRect b="7201"/>
            <a:stretch/>
          </p:blipFill>
          <p:spPr bwMode="auto">
            <a:xfrm rot="517293">
              <a:off x="5387690" y="413537"/>
              <a:ext cx="1617954" cy="2218665"/>
            </a:xfrm>
            <a:prstGeom prst="rect">
              <a:avLst/>
            </a:prstGeom>
            <a:noFill/>
          </p:spPr>
        </p:pic>
        <p:sp>
          <p:nvSpPr>
            <p:cNvPr id="4" name="TextBox 3"/>
            <p:cNvSpPr txBox="1"/>
            <p:nvPr/>
          </p:nvSpPr>
          <p:spPr>
            <a:xfrm>
              <a:off x="571500" y="1449051"/>
              <a:ext cx="8382000" cy="1508105"/>
            </a:xfrm>
            <a:prstGeom prst="rect">
              <a:avLst/>
            </a:prstGeom>
            <a:noFill/>
          </p:spPr>
          <p:txBody>
            <a:bodyPr wrap="square" rtlCol="0">
              <a:spAutoFit/>
            </a:bodyPr>
            <a:lstStyle/>
            <a:p>
              <a:pPr algn="ctr"/>
              <a:r>
                <a:rPr lang="en-US" sz="9100" dirty="0" smtClean="0">
                  <a:solidFill>
                    <a:prstClr val="white">
                      <a:lumMod val="75000"/>
                    </a:prstClr>
                  </a:solidFill>
                  <a:latin typeface="Segoe UI Light" pitchFamily="34" charset="0"/>
                  <a:ea typeface="Segoe UI" pitchFamily="34" charset="0"/>
                  <a:cs typeface="Segoe UI" pitchFamily="34" charset="0"/>
                </a:rPr>
                <a:t>eco-feedback</a:t>
              </a:r>
              <a:endParaRPr lang="en-US" sz="9100" dirty="0">
                <a:solidFill>
                  <a:prstClr val="white">
                    <a:lumMod val="75000"/>
                  </a:prstClr>
                </a:solidFill>
                <a:latin typeface="Segoe UI Light" pitchFamily="34" charset="0"/>
                <a:ea typeface="Segoe UI" pitchFamily="34" charset="0"/>
                <a:cs typeface="Segoe UI" pitchFamily="34" charset="0"/>
              </a:endParaRPr>
            </a:p>
          </p:txBody>
        </p:sp>
        <p:sp>
          <p:nvSpPr>
            <p:cNvPr id="6" name="Rectangle 5"/>
            <p:cNvSpPr/>
            <p:nvPr/>
          </p:nvSpPr>
          <p:spPr>
            <a:xfrm>
              <a:off x="1436424" y="2667001"/>
              <a:ext cx="7625688" cy="384721"/>
            </a:xfrm>
            <a:prstGeom prst="rect">
              <a:avLst/>
            </a:prstGeom>
          </p:spPr>
          <p:txBody>
            <a:bodyPr wrap="square">
              <a:spAutoFit/>
            </a:bodyPr>
            <a:lstStyle/>
            <a:p>
              <a:r>
                <a:rPr lang="en-US" sz="1890" dirty="0" smtClean="0">
                  <a:solidFill>
                    <a:prstClr val="white">
                      <a:lumMod val="75000"/>
                    </a:prstClr>
                  </a:solidFill>
                  <a:latin typeface="Segoe UI Light" pitchFamily="34" charset="0"/>
                </a:rPr>
                <a:t>sensing and visualizing behavior to reduce environmental impact</a:t>
              </a:r>
              <a:endParaRPr lang="en-US" sz="1890" dirty="0">
                <a:solidFill>
                  <a:prstClr val="white">
                    <a:lumMod val="75000"/>
                  </a:prstClr>
                </a:solidFill>
                <a:latin typeface="Segoe UI Light" pitchFamily="34" charset="0"/>
              </a:endParaRPr>
            </a:p>
          </p:txBody>
        </p:sp>
      </p:grpSp>
      <p:grpSp>
        <p:nvGrpSpPr>
          <p:cNvPr id="3" name="Group 2"/>
          <p:cNvGrpSpPr/>
          <p:nvPr/>
        </p:nvGrpSpPr>
        <p:grpSpPr>
          <a:xfrm>
            <a:off x="1556961" y="4267200"/>
            <a:ext cx="7064686" cy="1739210"/>
            <a:chOff x="1556961" y="4267200"/>
            <a:chExt cx="7064686" cy="1739210"/>
          </a:xfrm>
        </p:grpSpPr>
        <p:sp>
          <p:nvSpPr>
            <p:cNvPr id="11" name="TextBox 10"/>
            <p:cNvSpPr txBox="1"/>
            <p:nvPr/>
          </p:nvSpPr>
          <p:spPr>
            <a:xfrm rot="21362915">
              <a:off x="1556961" y="4806081"/>
              <a:ext cx="7064686" cy="1200329"/>
            </a:xfrm>
            <a:prstGeom prst="rect">
              <a:avLst/>
            </a:prstGeom>
            <a:noFill/>
          </p:spPr>
          <p:txBody>
            <a:bodyPr wrap="square" rtlCol="0">
              <a:spAutoFit/>
            </a:bodyPr>
            <a:lstStyle/>
            <a:p>
              <a:pPr algn="just"/>
              <a:r>
                <a:rPr lang="en-US" sz="2400" dirty="0" smtClean="0">
                  <a:solidFill>
                    <a:srgbClr val="FF0000"/>
                  </a:solidFill>
                  <a:latin typeface="Segoe Print" pitchFamily="2" charset="0"/>
                </a:rPr>
                <a:t>Talk focus: How can/should we create reusable design knowledge to support the eco-feedback design process</a:t>
              </a:r>
            </a:p>
          </p:txBody>
        </p:sp>
        <p:sp>
          <p:nvSpPr>
            <p:cNvPr id="13" name="Freeform 12"/>
            <p:cNvSpPr/>
            <p:nvPr/>
          </p:nvSpPr>
          <p:spPr>
            <a:xfrm>
              <a:off x="5562600" y="4267200"/>
              <a:ext cx="262486" cy="397565"/>
            </a:xfrm>
            <a:custGeom>
              <a:avLst/>
              <a:gdLst>
                <a:gd name="connsiteX0" fmla="*/ 262486 w 262486"/>
                <a:gd name="connsiteY0" fmla="*/ 397565 h 397565"/>
                <a:gd name="connsiteX1" fmla="*/ 222730 w 262486"/>
                <a:gd name="connsiteY1" fmla="*/ 381663 h 397565"/>
                <a:gd name="connsiteX2" fmla="*/ 198876 w 262486"/>
                <a:gd name="connsiteY2" fmla="*/ 373711 h 397565"/>
                <a:gd name="connsiteX3" fmla="*/ 159119 w 262486"/>
                <a:gd name="connsiteY3" fmla="*/ 333955 h 397565"/>
                <a:gd name="connsiteX4" fmla="*/ 119363 w 262486"/>
                <a:gd name="connsiteY4" fmla="*/ 286247 h 397565"/>
                <a:gd name="connsiteX5" fmla="*/ 111411 w 262486"/>
                <a:gd name="connsiteY5" fmla="*/ 262393 h 397565"/>
                <a:gd name="connsiteX6" fmla="*/ 87557 w 262486"/>
                <a:gd name="connsiteY6" fmla="*/ 246491 h 397565"/>
                <a:gd name="connsiteX7" fmla="*/ 63703 w 262486"/>
                <a:gd name="connsiteY7" fmla="*/ 159026 h 397565"/>
                <a:gd name="connsiteX8" fmla="*/ 55752 w 262486"/>
                <a:gd name="connsiteY8" fmla="*/ 47708 h 397565"/>
                <a:gd name="connsiteX9" fmla="*/ 39850 w 262486"/>
                <a:gd name="connsiteY9" fmla="*/ 79513 h 397565"/>
                <a:gd name="connsiteX10" fmla="*/ 31898 w 262486"/>
                <a:gd name="connsiteY10" fmla="*/ 103367 h 397565"/>
                <a:gd name="connsiteX11" fmla="*/ 8044 w 262486"/>
                <a:gd name="connsiteY11" fmla="*/ 159026 h 397565"/>
                <a:gd name="connsiteX12" fmla="*/ 93 w 262486"/>
                <a:gd name="connsiteY12" fmla="*/ 135172 h 397565"/>
                <a:gd name="connsiteX13" fmla="*/ 31898 w 262486"/>
                <a:gd name="connsiteY13" fmla="*/ 55659 h 397565"/>
                <a:gd name="connsiteX14" fmla="*/ 47801 w 262486"/>
                <a:gd name="connsiteY14" fmla="*/ 7951 h 397565"/>
                <a:gd name="connsiteX15" fmla="*/ 71655 w 262486"/>
                <a:gd name="connsiteY15" fmla="*/ 0 h 397565"/>
                <a:gd name="connsiteX16" fmla="*/ 103460 w 262486"/>
                <a:gd name="connsiteY16" fmla="*/ 23854 h 397565"/>
                <a:gd name="connsiteX17" fmla="*/ 127314 w 262486"/>
                <a:gd name="connsiteY17" fmla="*/ 39757 h 397565"/>
                <a:gd name="connsiteX18" fmla="*/ 159119 w 262486"/>
                <a:gd name="connsiteY18" fmla="*/ 95416 h 397565"/>
                <a:gd name="connsiteX19" fmla="*/ 190924 w 262486"/>
                <a:gd name="connsiteY19" fmla="*/ 143124 h 397565"/>
                <a:gd name="connsiteX20" fmla="*/ 135265 w 262486"/>
                <a:gd name="connsiteY20" fmla="*/ 127221 h 397565"/>
                <a:gd name="connsiteX21" fmla="*/ 87557 w 262486"/>
                <a:gd name="connsiteY21" fmla="*/ 55659 h 397565"/>
                <a:gd name="connsiteX22" fmla="*/ 71655 w 262486"/>
                <a:gd name="connsiteY22" fmla="*/ 31805 h 397565"/>
                <a:gd name="connsiteX23" fmla="*/ 47801 w 262486"/>
                <a:gd name="connsiteY23" fmla="*/ 31805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486" h="397565">
                  <a:moveTo>
                    <a:pt x="262486" y="397565"/>
                  </a:moveTo>
                  <a:cubicBezTo>
                    <a:pt x="249234" y="392264"/>
                    <a:pt x="236094" y="386675"/>
                    <a:pt x="222730" y="381663"/>
                  </a:cubicBezTo>
                  <a:cubicBezTo>
                    <a:pt x="214882" y="378720"/>
                    <a:pt x="204803" y="379638"/>
                    <a:pt x="198876" y="373711"/>
                  </a:cubicBezTo>
                  <a:cubicBezTo>
                    <a:pt x="149750" y="324585"/>
                    <a:pt x="215060" y="352601"/>
                    <a:pt x="159119" y="333955"/>
                  </a:cubicBezTo>
                  <a:cubicBezTo>
                    <a:pt x="141532" y="316368"/>
                    <a:pt x="130434" y="308389"/>
                    <a:pt x="119363" y="286247"/>
                  </a:cubicBezTo>
                  <a:cubicBezTo>
                    <a:pt x="115615" y="278750"/>
                    <a:pt x="116647" y="268938"/>
                    <a:pt x="111411" y="262393"/>
                  </a:cubicBezTo>
                  <a:cubicBezTo>
                    <a:pt x="105441" y="254931"/>
                    <a:pt x="95508" y="251792"/>
                    <a:pt x="87557" y="246491"/>
                  </a:cubicBezTo>
                  <a:cubicBezTo>
                    <a:pt x="69622" y="174749"/>
                    <a:pt x="78567" y="203614"/>
                    <a:pt x="63703" y="159026"/>
                  </a:cubicBezTo>
                  <a:cubicBezTo>
                    <a:pt x="61053" y="121920"/>
                    <a:pt x="66441" y="83340"/>
                    <a:pt x="55752" y="47708"/>
                  </a:cubicBezTo>
                  <a:cubicBezTo>
                    <a:pt x="52346" y="36355"/>
                    <a:pt x="44519" y="68618"/>
                    <a:pt x="39850" y="79513"/>
                  </a:cubicBezTo>
                  <a:cubicBezTo>
                    <a:pt x="36548" y="87217"/>
                    <a:pt x="35200" y="95663"/>
                    <a:pt x="31898" y="103367"/>
                  </a:cubicBezTo>
                  <a:cubicBezTo>
                    <a:pt x="2421" y="172145"/>
                    <a:pt x="26693" y="103084"/>
                    <a:pt x="8044" y="159026"/>
                  </a:cubicBezTo>
                  <a:cubicBezTo>
                    <a:pt x="5394" y="151075"/>
                    <a:pt x="-833" y="143502"/>
                    <a:pt x="93" y="135172"/>
                  </a:cubicBezTo>
                  <a:cubicBezTo>
                    <a:pt x="4150" y="98666"/>
                    <a:pt x="19527" y="86586"/>
                    <a:pt x="31898" y="55659"/>
                  </a:cubicBezTo>
                  <a:cubicBezTo>
                    <a:pt x="38123" y="40095"/>
                    <a:pt x="31898" y="13252"/>
                    <a:pt x="47801" y="7951"/>
                  </a:cubicBezTo>
                  <a:lnTo>
                    <a:pt x="71655" y="0"/>
                  </a:lnTo>
                  <a:cubicBezTo>
                    <a:pt x="82257" y="7951"/>
                    <a:pt x="92676" y="16151"/>
                    <a:pt x="103460" y="23854"/>
                  </a:cubicBezTo>
                  <a:cubicBezTo>
                    <a:pt x="111236" y="29409"/>
                    <a:pt x="120557" y="33000"/>
                    <a:pt x="127314" y="39757"/>
                  </a:cubicBezTo>
                  <a:cubicBezTo>
                    <a:pt x="141069" y="53512"/>
                    <a:pt x="149763" y="79822"/>
                    <a:pt x="159119" y="95416"/>
                  </a:cubicBezTo>
                  <a:cubicBezTo>
                    <a:pt x="168952" y="111805"/>
                    <a:pt x="209056" y="149168"/>
                    <a:pt x="190924" y="143124"/>
                  </a:cubicBezTo>
                  <a:cubicBezTo>
                    <a:pt x="156703" y="131716"/>
                    <a:pt x="175201" y="137205"/>
                    <a:pt x="135265" y="127221"/>
                  </a:cubicBezTo>
                  <a:lnTo>
                    <a:pt x="87557" y="55659"/>
                  </a:lnTo>
                  <a:cubicBezTo>
                    <a:pt x="82256" y="47708"/>
                    <a:pt x="81211" y="31805"/>
                    <a:pt x="71655" y="31805"/>
                  </a:cubicBezTo>
                  <a:lnTo>
                    <a:pt x="47801" y="3180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381680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ropbox\CHI2012-WaterVis\images\pictures_of_putting_together_job_talk\IMG_26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682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Dropbox\CHI2012-WaterVis\images\pictures_of_putting_together_job_talk\IMG_27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10" t="772" r="8333" b="1254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825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79"/>
          <p:cNvGrpSpPr/>
          <p:nvPr/>
        </p:nvGrpSpPr>
        <p:grpSpPr>
          <a:xfrm>
            <a:off x="-26907" y="3674082"/>
            <a:ext cx="2840872" cy="1211139"/>
            <a:chOff x="-26907" y="1619256"/>
            <a:chExt cx="2840872" cy="1211139"/>
          </a:xfrm>
        </p:grpSpPr>
        <p:sp>
          <p:nvSpPr>
            <p:cNvPr id="81" name="Rectangle 80"/>
            <p:cNvSpPr/>
            <p:nvPr/>
          </p:nvSpPr>
          <p:spPr>
            <a:xfrm>
              <a:off x="15901" y="18154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2" name="Group 81"/>
            <p:cNvGrpSpPr/>
            <p:nvPr/>
          </p:nvGrpSpPr>
          <p:grpSpPr>
            <a:xfrm>
              <a:off x="731950" y="1836987"/>
              <a:ext cx="2003393" cy="299615"/>
              <a:chOff x="2200859" y="4232420"/>
              <a:chExt cx="2003393" cy="299615"/>
            </a:xfrm>
          </p:grpSpPr>
          <p:cxnSp>
            <p:nvCxnSpPr>
              <p:cNvPr id="96" name="Straight Arrow Connector 95"/>
              <p:cNvCxnSpPr/>
              <p:nvPr/>
            </p:nvCxnSpPr>
            <p:spPr>
              <a:xfrm>
                <a:off x="2200859" y="42672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2201287"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webpage</a:t>
                </a:r>
                <a:endParaRPr lang="en-US" dirty="0">
                  <a:solidFill>
                    <a:prstClr val="black"/>
                  </a:solidFill>
                </a:endParaRPr>
              </a:p>
            </p:txBody>
          </p:sp>
          <p:sp>
            <p:nvSpPr>
              <p:cNvPr id="98" name="TextBox 97"/>
              <p:cNvSpPr txBox="1"/>
              <p:nvPr/>
            </p:nvSpPr>
            <p:spPr>
              <a:xfrm>
                <a:off x="3518452"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in-home</a:t>
                </a:r>
                <a:br>
                  <a:rPr lang="en-US" dirty="0" smtClean="0">
                    <a:solidFill>
                      <a:prstClr val="black"/>
                    </a:solidFill>
                  </a:rPr>
                </a:br>
                <a:r>
                  <a:rPr lang="en-US" dirty="0" smtClean="0">
                    <a:solidFill>
                      <a:prstClr val="black"/>
                    </a:solidFill>
                  </a:rPr>
                  <a:t>display</a:t>
                </a:r>
                <a:endParaRPr lang="en-US" dirty="0">
                  <a:solidFill>
                    <a:prstClr val="black"/>
                  </a:solidFill>
                </a:endParaRPr>
              </a:p>
            </p:txBody>
          </p:sp>
          <p:sp>
            <p:nvSpPr>
              <p:cNvPr id="99" name="Oval 98"/>
              <p:cNvSpPr/>
              <p:nvPr/>
            </p:nvSpPr>
            <p:spPr>
              <a:xfrm>
                <a:off x="2204234"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0" name="TextBox 99"/>
              <p:cNvSpPr txBox="1"/>
              <p:nvPr/>
            </p:nvSpPr>
            <p:spPr>
              <a:xfrm>
                <a:off x="2377186"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mobile </a:t>
                </a:r>
                <a:br>
                  <a:rPr lang="en-US" dirty="0">
                    <a:solidFill>
                      <a:prstClr val="black"/>
                    </a:solidFill>
                  </a:rPr>
                </a:br>
                <a:r>
                  <a:rPr lang="en-US" dirty="0">
                    <a:solidFill>
                      <a:prstClr val="black"/>
                    </a:solidFill>
                  </a:rPr>
                  <a:t>phone </a:t>
                </a:r>
                <a:r>
                  <a:rPr lang="en-US" dirty="0" smtClean="0">
                    <a:solidFill>
                      <a:prstClr val="black"/>
                    </a:solidFill>
                  </a:rPr>
                  <a:t>app</a:t>
                </a:r>
                <a:endParaRPr lang="en-US" dirty="0">
                  <a:solidFill>
                    <a:prstClr val="black"/>
                  </a:solidFill>
                </a:endParaRPr>
              </a:p>
            </p:txBody>
          </p:sp>
          <p:sp>
            <p:nvSpPr>
              <p:cNvPr id="101" name="Oval 100"/>
              <p:cNvSpPr/>
              <p:nvPr/>
            </p:nvSpPr>
            <p:spPr>
              <a:xfrm>
                <a:off x="2688150"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2" name="Oval 101"/>
              <p:cNvSpPr/>
              <p:nvPr/>
            </p:nvSpPr>
            <p:spPr>
              <a:xfrm>
                <a:off x="4139899"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3" name="TextBox 102"/>
              <p:cNvSpPr txBox="1"/>
              <p:nvPr/>
            </p:nvSpPr>
            <p:spPr>
              <a:xfrm>
                <a:off x="2859368" y="4326851"/>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wearable </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interface</a:t>
                </a:r>
                <a:endParaRPr lang="en-US" sz="800" dirty="0">
                  <a:solidFill>
                    <a:prstClr val="black"/>
                  </a:solidFill>
                  <a:latin typeface="Segoe Condensed" pitchFamily="34" charset="0"/>
                </a:endParaRPr>
              </a:p>
            </p:txBody>
          </p:sp>
          <p:sp>
            <p:nvSpPr>
              <p:cNvPr id="104" name="Oval 103"/>
              <p:cNvSpPr/>
              <p:nvPr/>
            </p:nvSpPr>
            <p:spPr>
              <a:xfrm>
                <a:off x="3172066"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5" name="TextBox 104"/>
              <p:cNvSpPr txBox="1"/>
              <p:nvPr/>
            </p:nvSpPr>
            <p:spPr>
              <a:xfrm>
                <a:off x="3347806"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custom</a:t>
                </a:r>
                <a:br>
                  <a:rPr lang="en-US" dirty="0" smtClean="0">
                    <a:solidFill>
                      <a:prstClr val="black"/>
                    </a:solidFill>
                  </a:rPr>
                </a:br>
                <a:r>
                  <a:rPr lang="en-US" dirty="0" smtClean="0">
                    <a:solidFill>
                      <a:prstClr val="black"/>
                    </a:solidFill>
                  </a:rPr>
                  <a:t>display</a:t>
                </a:r>
                <a:endParaRPr lang="en-US" dirty="0">
                  <a:solidFill>
                    <a:prstClr val="black"/>
                  </a:solidFill>
                </a:endParaRPr>
              </a:p>
            </p:txBody>
          </p:sp>
          <p:sp>
            <p:nvSpPr>
              <p:cNvPr id="106" name="Oval 105"/>
              <p:cNvSpPr/>
              <p:nvPr/>
            </p:nvSpPr>
            <p:spPr>
              <a:xfrm>
                <a:off x="3655982" y="42324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83" name="Rectangle 82"/>
            <p:cNvSpPr/>
            <p:nvPr/>
          </p:nvSpPr>
          <p:spPr>
            <a:xfrm>
              <a:off x="15901" y="21537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Rectangle 83"/>
            <p:cNvSpPr/>
            <p:nvPr/>
          </p:nvSpPr>
          <p:spPr>
            <a:xfrm>
              <a:off x="15901" y="2492066"/>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p:nvSpPr>
          <p:spPr>
            <a:xfrm>
              <a:off x="-24173" y="1768582"/>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manifestation</a:t>
              </a:r>
              <a:endParaRPr lang="en-US" sz="800" b="1" dirty="0">
                <a:solidFill>
                  <a:prstClr val="black"/>
                </a:solidFill>
                <a:latin typeface="Segoe Condensed" pitchFamily="34" charset="0"/>
              </a:endParaRPr>
            </a:p>
          </p:txBody>
        </p:sp>
        <p:sp>
          <p:nvSpPr>
            <p:cNvPr id="86" name="TextBox 85"/>
            <p:cNvSpPr txBox="1"/>
            <p:nvPr/>
          </p:nvSpPr>
          <p:spPr>
            <a:xfrm>
              <a:off x="-26907" y="2480843"/>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size</a:t>
              </a:r>
              <a:endParaRPr lang="en-US" sz="800" b="1" dirty="0">
                <a:solidFill>
                  <a:prstClr val="black"/>
                </a:solidFill>
                <a:latin typeface="Segoe Condensed" pitchFamily="34" charset="0"/>
              </a:endParaRPr>
            </a:p>
          </p:txBody>
        </p:sp>
        <p:sp>
          <p:nvSpPr>
            <p:cNvPr id="87" name="TextBox 86"/>
            <p:cNvSpPr txBox="1"/>
            <p:nvPr/>
          </p:nvSpPr>
          <p:spPr>
            <a:xfrm>
              <a:off x="728809" y="264866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small</a:t>
              </a:r>
              <a:endParaRPr lang="en-US" sz="800" dirty="0">
                <a:solidFill>
                  <a:prstClr val="black"/>
                </a:solidFill>
                <a:latin typeface="Segoe Condensed" pitchFamily="34" charset="0"/>
              </a:endParaRPr>
            </a:p>
          </p:txBody>
        </p:sp>
        <p:sp>
          <p:nvSpPr>
            <p:cNvPr id="88" name="TextBox 87"/>
            <p:cNvSpPr txBox="1"/>
            <p:nvPr/>
          </p:nvSpPr>
          <p:spPr>
            <a:xfrm>
              <a:off x="1722922" y="264866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large</a:t>
              </a:r>
              <a:endParaRPr lang="en-US" sz="800" dirty="0">
                <a:solidFill>
                  <a:prstClr val="black"/>
                </a:solidFill>
                <a:latin typeface="Segoe Condensed" pitchFamily="34" charset="0"/>
              </a:endParaRPr>
            </a:p>
          </p:txBody>
        </p:sp>
        <p:sp>
          <p:nvSpPr>
            <p:cNvPr id="89" name="TextBox 88"/>
            <p:cNvSpPr txBox="1"/>
            <p:nvPr/>
          </p:nvSpPr>
          <p:spPr>
            <a:xfrm>
              <a:off x="-26907" y="2145666"/>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ambience</a:t>
              </a:r>
              <a:endParaRPr lang="en-US" sz="800" b="1" dirty="0">
                <a:solidFill>
                  <a:prstClr val="black"/>
                </a:solidFill>
                <a:latin typeface="Segoe Condensed" pitchFamily="34" charset="0"/>
              </a:endParaRPr>
            </a:p>
          </p:txBody>
        </p:sp>
        <p:cxnSp>
          <p:nvCxnSpPr>
            <p:cNvPr id="90" name="Straight Arrow Connector 89"/>
            <p:cNvCxnSpPr/>
            <p:nvPr/>
          </p:nvCxnSpPr>
          <p:spPr>
            <a:xfrm>
              <a:off x="731115" y="258307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31115" y="2247896"/>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28809" y="2313485"/>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not-ambient</a:t>
              </a:r>
              <a:endParaRPr lang="en-US" sz="800" dirty="0">
                <a:solidFill>
                  <a:prstClr val="black"/>
                </a:solidFill>
                <a:latin typeface="Segoe Condensed" pitchFamily="34" charset="0"/>
              </a:endParaRPr>
            </a:p>
          </p:txBody>
        </p:sp>
        <p:sp>
          <p:nvSpPr>
            <p:cNvPr id="93" name="TextBox 92"/>
            <p:cNvSpPr txBox="1"/>
            <p:nvPr/>
          </p:nvSpPr>
          <p:spPr>
            <a:xfrm>
              <a:off x="1722922" y="2313485"/>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ambient</a:t>
              </a:r>
              <a:endParaRPr lang="en-US" sz="800" dirty="0">
                <a:solidFill>
                  <a:prstClr val="black"/>
                </a:solidFill>
                <a:latin typeface="Segoe Condensed" pitchFamily="34" charset="0"/>
              </a:endParaRPr>
            </a:p>
          </p:txBody>
        </p:sp>
        <p:sp>
          <p:nvSpPr>
            <p:cNvPr id="94" name="TextBox 93"/>
            <p:cNvSpPr txBox="1"/>
            <p:nvPr/>
          </p:nvSpPr>
          <p:spPr>
            <a:xfrm>
              <a:off x="12050" y="1619256"/>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Display Medium</a:t>
              </a:r>
            </a:p>
          </p:txBody>
        </p:sp>
        <p:sp>
          <p:nvSpPr>
            <p:cNvPr id="95" name="Rectangle 94"/>
            <p:cNvSpPr/>
            <p:nvPr/>
          </p:nvSpPr>
          <p:spPr>
            <a:xfrm>
              <a:off x="12591" y="1804591"/>
              <a:ext cx="54250" cy="10258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7" name="Group 106"/>
          <p:cNvGrpSpPr/>
          <p:nvPr/>
        </p:nvGrpSpPr>
        <p:grpSpPr>
          <a:xfrm>
            <a:off x="-26907" y="924465"/>
            <a:ext cx="2840872" cy="1549466"/>
            <a:chOff x="-26907" y="76200"/>
            <a:chExt cx="2840872" cy="1549466"/>
          </a:xfrm>
        </p:grpSpPr>
        <p:sp>
          <p:nvSpPr>
            <p:cNvPr id="108" name="Rectangle 107"/>
            <p:cNvSpPr/>
            <p:nvPr/>
          </p:nvSpPr>
          <p:spPr>
            <a:xfrm>
              <a:off x="15901" y="2723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15901" y="6106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Rectangle 109"/>
            <p:cNvSpPr/>
            <p:nvPr/>
          </p:nvSpPr>
          <p:spPr>
            <a:xfrm>
              <a:off x="15901" y="12873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TextBox 110"/>
            <p:cNvSpPr txBox="1"/>
            <p:nvPr/>
          </p:nvSpPr>
          <p:spPr>
            <a:xfrm>
              <a:off x="-24173" y="29083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update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frequency</a:t>
              </a:r>
              <a:endParaRPr lang="en-US" sz="800" b="1" dirty="0">
                <a:solidFill>
                  <a:prstClr val="black"/>
                </a:solidFill>
                <a:latin typeface="Segoe Condensed" pitchFamily="34" charset="0"/>
              </a:endParaRPr>
            </a:p>
          </p:txBody>
        </p:sp>
        <p:sp>
          <p:nvSpPr>
            <p:cNvPr id="112" name="TextBox 111"/>
            <p:cNvSpPr txBox="1"/>
            <p:nvPr/>
          </p:nvSpPr>
          <p:spPr>
            <a:xfrm>
              <a:off x="731543" y="449132"/>
              <a:ext cx="100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r</a:t>
              </a:r>
              <a:r>
                <a:rPr lang="en-US" sz="800" dirty="0" smtClean="0">
                  <a:solidFill>
                    <a:prstClr val="black"/>
                  </a:solidFill>
                  <a:latin typeface="Segoe Condensed" pitchFamily="34" charset="0"/>
                </a:rPr>
                <a:t>eal-time</a:t>
              </a:r>
              <a:endParaRPr lang="en-US" sz="800" dirty="0">
                <a:solidFill>
                  <a:prstClr val="black"/>
                </a:solidFill>
                <a:latin typeface="Segoe Condensed" pitchFamily="34" charset="0"/>
              </a:endParaRPr>
            </a:p>
          </p:txBody>
        </p:sp>
        <p:sp>
          <p:nvSpPr>
            <p:cNvPr id="113" name="TextBox 112"/>
            <p:cNvSpPr txBox="1"/>
            <p:nvPr/>
          </p:nvSpPr>
          <p:spPr>
            <a:xfrm>
              <a:off x="1241398" y="44913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monthly or less</a:t>
              </a:r>
              <a:endParaRPr lang="en-US" sz="800" dirty="0">
                <a:solidFill>
                  <a:prstClr val="black"/>
                </a:solidFill>
                <a:latin typeface="Segoe Condensed" pitchFamily="34" charset="0"/>
              </a:endParaRPr>
            </a:p>
          </p:txBody>
        </p:sp>
        <p:sp>
          <p:nvSpPr>
            <p:cNvPr id="114" name="TextBox 113"/>
            <p:cNvSpPr txBox="1"/>
            <p:nvPr/>
          </p:nvSpPr>
          <p:spPr>
            <a:xfrm>
              <a:off x="-24173" y="127335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effort to </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access</a:t>
              </a:r>
              <a:endParaRPr lang="en-US" sz="800" b="1" dirty="0">
                <a:solidFill>
                  <a:prstClr val="black"/>
                </a:solidFill>
                <a:latin typeface="Segoe Condensed" pitchFamily="34" charset="0"/>
              </a:endParaRPr>
            </a:p>
          </p:txBody>
        </p:sp>
        <p:sp>
          <p:nvSpPr>
            <p:cNvPr id="115" name="TextBox 114"/>
            <p:cNvSpPr txBox="1"/>
            <p:nvPr/>
          </p:nvSpPr>
          <p:spPr>
            <a:xfrm>
              <a:off x="731543" y="144117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low</a:t>
              </a:r>
              <a:endParaRPr lang="en-US" sz="800" dirty="0">
                <a:solidFill>
                  <a:prstClr val="black"/>
                </a:solidFill>
                <a:latin typeface="Segoe Condensed" pitchFamily="34" charset="0"/>
              </a:endParaRPr>
            </a:p>
          </p:txBody>
        </p:sp>
        <p:sp>
          <p:nvSpPr>
            <p:cNvPr id="116" name="TextBox 115"/>
            <p:cNvSpPr txBox="1"/>
            <p:nvPr/>
          </p:nvSpPr>
          <p:spPr>
            <a:xfrm>
              <a:off x="1725656" y="144117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17" name="TextBox 116"/>
            <p:cNvSpPr txBox="1"/>
            <p:nvPr/>
          </p:nvSpPr>
          <p:spPr>
            <a:xfrm>
              <a:off x="-26907" y="602610"/>
              <a:ext cx="777071" cy="317010"/>
            </a:xfrm>
            <a:prstGeom prst="rect">
              <a:avLst/>
            </a:prstGeom>
            <a:noFill/>
          </p:spPr>
          <p:txBody>
            <a:bodyPr wrap="square" rtlCol="0">
              <a:spAutoFit/>
            </a:bodyPr>
            <a:lstStyle/>
            <a:p>
              <a:pPr algn="r"/>
              <a:r>
                <a:rPr lang="en-US" sz="730" b="1" dirty="0" smtClean="0">
                  <a:solidFill>
                    <a:prstClr val="black"/>
                  </a:solidFill>
                  <a:latin typeface="Segoe Condensed" pitchFamily="34" charset="0"/>
                </a:rPr>
                <a:t>spatial proximity </a:t>
              </a:r>
              <a:br>
                <a:rPr lang="en-US" sz="730" b="1" dirty="0" smtClean="0">
                  <a:solidFill>
                    <a:prstClr val="black"/>
                  </a:solidFill>
                  <a:latin typeface="Segoe Condensed" pitchFamily="34" charset="0"/>
                </a:rPr>
              </a:br>
              <a:r>
                <a:rPr lang="en-US" sz="730" b="1" dirty="0" smtClean="0">
                  <a:solidFill>
                    <a:prstClr val="black"/>
                  </a:solidFill>
                  <a:latin typeface="Segoe Condensed" pitchFamily="34" charset="0"/>
                </a:rPr>
                <a:t>to behavior</a:t>
              </a:r>
              <a:endParaRPr lang="en-US" sz="730" b="1" dirty="0">
                <a:solidFill>
                  <a:prstClr val="black"/>
                </a:solidFill>
                <a:latin typeface="Segoe Condensed" pitchFamily="34" charset="0"/>
              </a:endParaRPr>
            </a:p>
          </p:txBody>
        </p:sp>
        <p:cxnSp>
          <p:nvCxnSpPr>
            <p:cNvPr id="118" name="Straight Arrow Connector 117"/>
            <p:cNvCxnSpPr/>
            <p:nvPr/>
          </p:nvCxnSpPr>
          <p:spPr>
            <a:xfrm>
              <a:off x="733571" y="383543"/>
              <a:ext cx="151751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733571" y="137558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6907" y="937787"/>
              <a:ext cx="2840872" cy="349551"/>
              <a:chOff x="-26907" y="937787"/>
              <a:chExt cx="2840872" cy="349551"/>
            </a:xfrm>
          </p:grpSpPr>
          <p:sp>
            <p:nvSpPr>
              <p:cNvPr id="129" name="Rectangle 128"/>
              <p:cNvSpPr/>
              <p:nvPr/>
            </p:nvSpPr>
            <p:spPr>
              <a:xfrm>
                <a:off x="15901" y="9490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TextBox 129"/>
              <p:cNvSpPr txBox="1"/>
              <p:nvPr/>
            </p:nvSpPr>
            <p:spPr>
              <a:xfrm>
                <a:off x="-26907" y="93778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attentional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demand</a:t>
                </a:r>
                <a:endParaRPr lang="en-US" sz="800" b="1" dirty="0">
                  <a:solidFill>
                    <a:prstClr val="black"/>
                  </a:solidFill>
                  <a:latin typeface="Segoe Condensed" pitchFamily="34" charset="0"/>
                </a:endParaRPr>
              </a:p>
            </p:txBody>
          </p:sp>
          <p:sp>
            <p:nvSpPr>
              <p:cNvPr id="131" name="TextBox 130"/>
              <p:cNvSpPr txBox="1"/>
              <p:nvPr/>
            </p:nvSpPr>
            <p:spPr>
              <a:xfrm>
                <a:off x="728809" y="11056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glanceable</a:t>
                </a:r>
                <a:endParaRPr lang="en-US" sz="800" dirty="0">
                  <a:solidFill>
                    <a:prstClr val="black"/>
                  </a:solidFill>
                  <a:latin typeface="Segoe Condensed" pitchFamily="34" charset="0"/>
                </a:endParaRPr>
              </a:p>
            </p:txBody>
          </p:sp>
          <p:sp>
            <p:nvSpPr>
              <p:cNvPr id="132" name="TextBox 131"/>
              <p:cNvSpPr txBox="1"/>
              <p:nvPr/>
            </p:nvSpPr>
            <p:spPr>
              <a:xfrm>
                <a:off x="1722922" y="11056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 attention</a:t>
                </a:r>
                <a:endParaRPr lang="en-US" sz="800" dirty="0">
                  <a:solidFill>
                    <a:prstClr val="black"/>
                  </a:solidFill>
                  <a:latin typeface="Segoe Condensed" pitchFamily="34" charset="0"/>
                </a:endParaRPr>
              </a:p>
            </p:txBody>
          </p:sp>
          <p:cxnSp>
            <p:nvCxnSpPr>
              <p:cNvPr id="133" name="Straight Arrow Connector 132"/>
              <p:cNvCxnSpPr/>
              <p:nvPr/>
            </p:nvCxnSpPr>
            <p:spPr>
              <a:xfrm>
                <a:off x="731115" y="10400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1" name="Straight Arrow Connector 120"/>
            <p:cNvCxnSpPr/>
            <p:nvPr/>
          </p:nvCxnSpPr>
          <p:spPr>
            <a:xfrm>
              <a:off x="731115" y="704840"/>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28809" y="770429"/>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co-located</a:t>
              </a:r>
              <a:endParaRPr lang="en-US" sz="800" dirty="0">
                <a:solidFill>
                  <a:prstClr val="black"/>
                </a:solidFill>
                <a:latin typeface="Segoe Condensed" pitchFamily="34" charset="0"/>
              </a:endParaRPr>
            </a:p>
          </p:txBody>
        </p:sp>
        <p:sp>
          <p:nvSpPr>
            <p:cNvPr id="123" name="TextBox 122"/>
            <p:cNvSpPr txBox="1"/>
            <p:nvPr/>
          </p:nvSpPr>
          <p:spPr>
            <a:xfrm>
              <a:off x="1722922" y="770429"/>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remote</a:t>
              </a:r>
              <a:endParaRPr lang="en-US" sz="800" dirty="0">
                <a:solidFill>
                  <a:prstClr val="black"/>
                </a:solidFill>
                <a:latin typeface="Segoe Condensed" pitchFamily="34" charset="0"/>
              </a:endParaRPr>
            </a:p>
          </p:txBody>
        </p:sp>
        <p:sp>
          <p:nvSpPr>
            <p:cNvPr id="124" name="TextBox 123"/>
            <p:cNvSpPr txBox="1"/>
            <p:nvPr/>
          </p:nvSpPr>
          <p:spPr>
            <a:xfrm>
              <a:off x="12050" y="7620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Information Access</a:t>
              </a:r>
            </a:p>
          </p:txBody>
        </p:sp>
        <p:cxnSp>
          <p:nvCxnSpPr>
            <p:cNvPr id="125" name="Straight Arrow Connector 124"/>
            <p:cNvCxnSpPr/>
            <p:nvPr/>
          </p:nvCxnSpPr>
          <p:spPr>
            <a:xfrm>
              <a:off x="2251081" y="393068"/>
              <a:ext cx="45720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Oval 125"/>
            <p:cNvSpPr/>
            <p:nvPr/>
          </p:nvSpPr>
          <p:spPr>
            <a:xfrm>
              <a:off x="2670634" y="357147"/>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7" name="TextBox 126"/>
            <p:cNvSpPr txBox="1"/>
            <p:nvPr/>
          </p:nvSpPr>
          <p:spPr>
            <a:xfrm>
              <a:off x="2109316" y="449132"/>
              <a:ext cx="642847" cy="123111"/>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u</a:t>
              </a:r>
              <a:r>
                <a:rPr lang="en-US" sz="800" dirty="0" smtClean="0">
                  <a:solidFill>
                    <a:prstClr val="black"/>
                  </a:solidFill>
                  <a:latin typeface="Segoe Condensed" pitchFamily="34" charset="0"/>
                </a:rPr>
                <a:t>ser poll</a:t>
              </a:r>
              <a:endParaRPr lang="en-US" sz="800" dirty="0">
                <a:solidFill>
                  <a:prstClr val="black"/>
                </a:solidFill>
                <a:latin typeface="Segoe Condensed" pitchFamily="34" charset="0"/>
              </a:endParaRPr>
            </a:p>
          </p:txBody>
        </p:sp>
        <p:sp>
          <p:nvSpPr>
            <p:cNvPr id="128" name="Rectangle 127"/>
            <p:cNvSpPr/>
            <p:nvPr/>
          </p:nvSpPr>
          <p:spPr>
            <a:xfrm>
              <a:off x="12591" y="273586"/>
              <a:ext cx="54250" cy="135208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4" name="Group 133"/>
          <p:cNvGrpSpPr/>
          <p:nvPr/>
        </p:nvGrpSpPr>
        <p:grpSpPr>
          <a:xfrm>
            <a:off x="-29977" y="2472215"/>
            <a:ext cx="2840872" cy="1231293"/>
            <a:chOff x="-3191343" y="812809"/>
            <a:chExt cx="2840872" cy="1231293"/>
          </a:xfrm>
        </p:grpSpPr>
        <p:sp>
          <p:nvSpPr>
            <p:cNvPr id="135" name="Rectangle 134"/>
            <p:cNvSpPr/>
            <p:nvPr/>
          </p:nvSpPr>
          <p:spPr>
            <a:xfrm>
              <a:off x="-3148535" y="1008963"/>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6" name="Rectangle 135"/>
            <p:cNvSpPr/>
            <p:nvPr/>
          </p:nvSpPr>
          <p:spPr>
            <a:xfrm>
              <a:off x="-3148535" y="1347291"/>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7" name="Rectangle 136"/>
            <p:cNvSpPr/>
            <p:nvPr/>
          </p:nvSpPr>
          <p:spPr>
            <a:xfrm>
              <a:off x="-3148535" y="16856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TextBox 137"/>
            <p:cNvSpPr txBox="1"/>
            <p:nvPr/>
          </p:nvSpPr>
          <p:spPr>
            <a:xfrm>
              <a:off x="-3191343" y="1343831"/>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interface customizability</a:t>
              </a:r>
              <a:endParaRPr lang="en-US" sz="800" b="1" dirty="0">
                <a:solidFill>
                  <a:prstClr val="black"/>
                </a:solidFill>
                <a:latin typeface="Segoe Condensed" pitchFamily="34" charset="0"/>
              </a:endParaRPr>
            </a:p>
          </p:txBody>
        </p:sp>
        <p:sp>
          <p:nvSpPr>
            <p:cNvPr id="139" name="TextBox 138"/>
            <p:cNvSpPr txBox="1"/>
            <p:nvPr/>
          </p:nvSpPr>
          <p:spPr>
            <a:xfrm>
              <a:off x="-2435627" y="1511650"/>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140" name="TextBox 139"/>
            <p:cNvSpPr txBox="1"/>
            <p:nvPr/>
          </p:nvSpPr>
          <p:spPr>
            <a:xfrm>
              <a:off x="-1441514" y="1511650"/>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41" name="TextBox 140"/>
            <p:cNvSpPr txBox="1"/>
            <p:nvPr/>
          </p:nvSpPr>
          <p:spPr>
            <a:xfrm>
              <a:off x="-3191343" y="100865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degree of</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interactivity</a:t>
              </a:r>
              <a:endParaRPr lang="en-US" sz="800" b="1" dirty="0">
                <a:solidFill>
                  <a:prstClr val="black"/>
                </a:solidFill>
                <a:latin typeface="Segoe Condensed" pitchFamily="34" charset="0"/>
              </a:endParaRPr>
            </a:p>
          </p:txBody>
        </p:sp>
        <p:cxnSp>
          <p:nvCxnSpPr>
            <p:cNvPr id="142" name="Straight Arrow Connector 141"/>
            <p:cNvCxnSpPr/>
            <p:nvPr/>
          </p:nvCxnSpPr>
          <p:spPr>
            <a:xfrm>
              <a:off x="-2433321" y="1446061"/>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2433321" y="111088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2435627" y="117647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145" name="TextBox 144"/>
            <p:cNvSpPr txBox="1"/>
            <p:nvPr/>
          </p:nvSpPr>
          <p:spPr>
            <a:xfrm>
              <a:off x="-1441514" y="117647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46" name="TextBox 145"/>
            <p:cNvSpPr txBox="1"/>
            <p:nvPr/>
          </p:nvSpPr>
          <p:spPr>
            <a:xfrm>
              <a:off x="-3152386" y="812809"/>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Interactivity</a:t>
              </a:r>
            </a:p>
          </p:txBody>
        </p:sp>
        <p:sp>
          <p:nvSpPr>
            <p:cNvPr id="147" name="Rectangle 146"/>
            <p:cNvSpPr/>
            <p:nvPr/>
          </p:nvSpPr>
          <p:spPr>
            <a:xfrm>
              <a:off x="-3151845" y="998144"/>
              <a:ext cx="54250" cy="10258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48" name="Group 147"/>
            <p:cNvGrpSpPr/>
            <p:nvPr/>
          </p:nvGrpSpPr>
          <p:grpSpPr>
            <a:xfrm>
              <a:off x="-2434803" y="1776729"/>
              <a:ext cx="2003393" cy="194247"/>
              <a:chOff x="2200859" y="4235196"/>
              <a:chExt cx="2003393" cy="194247"/>
            </a:xfrm>
          </p:grpSpPr>
          <p:cxnSp>
            <p:nvCxnSpPr>
              <p:cNvPr id="150" name="Straight Arrow Connector 149"/>
              <p:cNvCxnSpPr/>
              <p:nvPr/>
            </p:nvCxnSpPr>
            <p:spPr>
              <a:xfrm>
                <a:off x="2200859" y="42672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2201287"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user annotations</a:t>
                </a:r>
                <a:endParaRPr lang="en-US" dirty="0">
                  <a:solidFill>
                    <a:prstClr val="black"/>
                  </a:solidFill>
                </a:endParaRPr>
              </a:p>
            </p:txBody>
          </p:sp>
          <p:sp>
            <p:nvSpPr>
              <p:cNvPr id="152" name="TextBox 151"/>
              <p:cNvSpPr txBox="1"/>
              <p:nvPr/>
            </p:nvSpPr>
            <p:spPr>
              <a:xfrm>
                <a:off x="3518452"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user corrections</a:t>
                </a:r>
                <a:endParaRPr lang="en-US" dirty="0">
                  <a:solidFill>
                    <a:prstClr val="black"/>
                  </a:solidFill>
                </a:endParaRPr>
              </a:p>
            </p:txBody>
          </p:sp>
          <p:sp>
            <p:nvSpPr>
              <p:cNvPr id="153" name="Oval 152"/>
              <p:cNvSpPr/>
              <p:nvPr/>
            </p:nvSpPr>
            <p:spPr>
              <a:xfrm>
                <a:off x="2204234"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4" name="Oval 153"/>
              <p:cNvSpPr/>
              <p:nvPr/>
            </p:nvSpPr>
            <p:spPr>
              <a:xfrm>
                <a:off x="4139899"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149" name="TextBox 148"/>
            <p:cNvSpPr txBox="1"/>
            <p:nvPr/>
          </p:nvSpPr>
          <p:spPr>
            <a:xfrm>
              <a:off x="-3191343" y="170554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user</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additions</a:t>
              </a:r>
              <a:endParaRPr lang="en-US" sz="800" b="1" dirty="0">
                <a:solidFill>
                  <a:prstClr val="black"/>
                </a:solidFill>
                <a:latin typeface="Segoe Condensed" pitchFamily="34" charset="0"/>
              </a:endParaRPr>
            </a:p>
          </p:txBody>
        </p:sp>
      </p:grpSp>
      <p:grpSp>
        <p:nvGrpSpPr>
          <p:cNvPr id="4" name="Group 3"/>
          <p:cNvGrpSpPr/>
          <p:nvPr/>
        </p:nvGrpSpPr>
        <p:grpSpPr>
          <a:xfrm>
            <a:off x="2868807" y="924465"/>
            <a:ext cx="2843048" cy="3259395"/>
            <a:chOff x="2868807" y="0"/>
            <a:chExt cx="2843048" cy="3259395"/>
          </a:xfrm>
        </p:grpSpPr>
        <p:sp>
          <p:nvSpPr>
            <p:cNvPr id="155" name="Rectangle 154"/>
            <p:cNvSpPr/>
            <p:nvPr/>
          </p:nvSpPr>
          <p:spPr>
            <a:xfrm>
              <a:off x="2913791" y="186969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ectangle 155"/>
            <p:cNvSpPr/>
            <p:nvPr/>
          </p:nvSpPr>
          <p:spPr>
            <a:xfrm>
              <a:off x="2913791" y="1961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ectangle 156"/>
            <p:cNvSpPr/>
            <p:nvPr/>
          </p:nvSpPr>
          <p:spPr>
            <a:xfrm>
              <a:off x="2913791" y="5344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8" name="Rectangle 157"/>
            <p:cNvSpPr/>
            <p:nvPr/>
          </p:nvSpPr>
          <p:spPr>
            <a:xfrm>
              <a:off x="2913791" y="8728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2913791" y="119303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13791" y="153136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TextBox 160"/>
            <p:cNvSpPr txBox="1"/>
            <p:nvPr/>
          </p:nvSpPr>
          <p:spPr>
            <a:xfrm>
              <a:off x="2871541" y="214638"/>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aesthetic</a:t>
              </a:r>
              <a:endParaRPr lang="en-US" sz="800" b="1" dirty="0">
                <a:solidFill>
                  <a:prstClr val="black"/>
                </a:solidFill>
                <a:latin typeface="Segoe Condensed" pitchFamily="34" charset="0"/>
              </a:endParaRPr>
            </a:p>
          </p:txBody>
        </p:sp>
        <p:sp>
          <p:nvSpPr>
            <p:cNvPr id="162" name="TextBox 161"/>
            <p:cNvSpPr txBox="1"/>
            <p:nvPr/>
          </p:nvSpPr>
          <p:spPr>
            <a:xfrm>
              <a:off x="3627257" y="38245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pragmatic</a:t>
              </a:r>
              <a:endParaRPr lang="en-US" sz="800" dirty="0">
                <a:solidFill>
                  <a:prstClr val="black"/>
                </a:solidFill>
                <a:latin typeface="Segoe Condensed" pitchFamily="34" charset="0"/>
              </a:endParaRPr>
            </a:p>
          </p:txBody>
        </p:sp>
        <p:sp>
          <p:nvSpPr>
            <p:cNvPr id="163" name="TextBox 162"/>
            <p:cNvSpPr txBox="1"/>
            <p:nvPr/>
          </p:nvSpPr>
          <p:spPr>
            <a:xfrm>
              <a:off x="4621370" y="382457"/>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artistic</a:t>
              </a:r>
              <a:endParaRPr lang="en-US" sz="800" dirty="0">
                <a:solidFill>
                  <a:prstClr val="black"/>
                </a:solidFill>
                <a:latin typeface="Segoe Condensed" pitchFamily="34" charset="0"/>
              </a:endParaRPr>
            </a:p>
          </p:txBody>
        </p:sp>
        <p:sp>
          <p:nvSpPr>
            <p:cNvPr id="164" name="TextBox 163"/>
            <p:cNvSpPr txBox="1"/>
            <p:nvPr/>
          </p:nvSpPr>
          <p:spPr>
            <a:xfrm>
              <a:off x="2871541" y="153052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visual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complexity</a:t>
              </a:r>
              <a:endParaRPr lang="en-US" sz="800" b="1" dirty="0">
                <a:solidFill>
                  <a:prstClr val="black"/>
                </a:solidFill>
                <a:latin typeface="Segoe Condensed" pitchFamily="34" charset="0"/>
              </a:endParaRPr>
            </a:p>
          </p:txBody>
        </p:sp>
        <p:sp>
          <p:nvSpPr>
            <p:cNvPr id="165" name="TextBox 164"/>
            <p:cNvSpPr txBox="1"/>
            <p:nvPr/>
          </p:nvSpPr>
          <p:spPr>
            <a:xfrm>
              <a:off x="3627257" y="169834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simple</a:t>
              </a:r>
              <a:endParaRPr lang="en-US" sz="800" dirty="0">
                <a:solidFill>
                  <a:prstClr val="black"/>
                </a:solidFill>
                <a:latin typeface="Segoe Condensed" pitchFamily="34" charset="0"/>
              </a:endParaRPr>
            </a:p>
          </p:txBody>
        </p:sp>
        <p:sp>
          <p:nvSpPr>
            <p:cNvPr id="166" name="TextBox 165"/>
            <p:cNvSpPr txBox="1"/>
            <p:nvPr/>
          </p:nvSpPr>
          <p:spPr>
            <a:xfrm>
              <a:off x="4621370" y="1698347"/>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complex</a:t>
              </a:r>
              <a:endParaRPr lang="en-US" sz="800" dirty="0">
                <a:solidFill>
                  <a:prstClr val="black"/>
                </a:solidFill>
                <a:latin typeface="Segoe Condensed" pitchFamily="34" charset="0"/>
              </a:endParaRPr>
            </a:p>
          </p:txBody>
        </p:sp>
        <p:sp>
          <p:nvSpPr>
            <p:cNvPr id="167" name="TextBox 166"/>
            <p:cNvSpPr txBox="1"/>
            <p:nvPr/>
          </p:nvSpPr>
          <p:spPr>
            <a:xfrm>
              <a:off x="2871541" y="186609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primary visual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encoding</a:t>
              </a:r>
              <a:endParaRPr lang="en-US" sz="800" b="1" dirty="0">
                <a:solidFill>
                  <a:prstClr val="black"/>
                </a:solidFill>
                <a:latin typeface="Segoe Condensed" pitchFamily="34" charset="0"/>
              </a:endParaRPr>
            </a:p>
          </p:txBody>
        </p:sp>
        <p:sp>
          <p:nvSpPr>
            <p:cNvPr id="168" name="TextBox 167"/>
            <p:cNvSpPr txBox="1"/>
            <p:nvPr/>
          </p:nvSpPr>
          <p:spPr>
            <a:xfrm>
              <a:off x="3627257" y="203391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textual</a:t>
              </a:r>
              <a:endParaRPr lang="en-US" sz="800" dirty="0">
                <a:solidFill>
                  <a:prstClr val="black"/>
                </a:solidFill>
                <a:latin typeface="Segoe Condensed" pitchFamily="34" charset="0"/>
              </a:endParaRPr>
            </a:p>
          </p:txBody>
        </p:sp>
        <p:sp>
          <p:nvSpPr>
            <p:cNvPr id="169" name="TextBox 168"/>
            <p:cNvSpPr txBox="1"/>
            <p:nvPr/>
          </p:nvSpPr>
          <p:spPr>
            <a:xfrm>
              <a:off x="4621370" y="203391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graphical</a:t>
              </a:r>
              <a:endParaRPr lang="en-US" sz="800" dirty="0">
                <a:solidFill>
                  <a:prstClr val="black"/>
                </a:solidFill>
                <a:latin typeface="Segoe Condensed" pitchFamily="34" charset="0"/>
              </a:endParaRPr>
            </a:p>
          </p:txBody>
        </p:sp>
        <p:cxnSp>
          <p:nvCxnSpPr>
            <p:cNvPr id="170" name="Straight Arrow Connector 169"/>
            <p:cNvCxnSpPr/>
            <p:nvPr/>
          </p:nvCxnSpPr>
          <p:spPr>
            <a:xfrm>
              <a:off x="3629285" y="31686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3629285" y="163275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3629285" y="196832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2868807" y="119496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granularity</a:t>
              </a:r>
              <a:endParaRPr lang="en-US" sz="800" b="1" dirty="0">
                <a:solidFill>
                  <a:prstClr val="black"/>
                </a:solidFill>
                <a:latin typeface="Segoe Condensed" pitchFamily="34" charset="0"/>
              </a:endParaRPr>
            </a:p>
          </p:txBody>
        </p:sp>
        <p:sp>
          <p:nvSpPr>
            <p:cNvPr id="174" name="TextBox 173"/>
            <p:cNvSpPr txBox="1"/>
            <p:nvPr/>
          </p:nvSpPr>
          <p:spPr>
            <a:xfrm>
              <a:off x="3624523" y="1362781"/>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coarse-grain</a:t>
              </a:r>
              <a:endParaRPr lang="en-US" sz="800" dirty="0">
                <a:solidFill>
                  <a:prstClr val="black"/>
                </a:solidFill>
                <a:latin typeface="Segoe Condensed" pitchFamily="34" charset="0"/>
              </a:endParaRPr>
            </a:p>
          </p:txBody>
        </p:sp>
        <p:sp>
          <p:nvSpPr>
            <p:cNvPr id="175" name="TextBox 174"/>
            <p:cNvSpPr txBox="1"/>
            <p:nvPr/>
          </p:nvSpPr>
          <p:spPr>
            <a:xfrm>
              <a:off x="4618636" y="1362781"/>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fine-grain</a:t>
              </a:r>
              <a:endParaRPr lang="en-US" sz="800" dirty="0">
                <a:solidFill>
                  <a:prstClr val="black"/>
                </a:solidFill>
                <a:latin typeface="Segoe Condensed" pitchFamily="34" charset="0"/>
              </a:endParaRPr>
            </a:p>
          </p:txBody>
        </p:sp>
        <p:cxnSp>
          <p:nvCxnSpPr>
            <p:cNvPr id="176" name="Straight Arrow Connector 175"/>
            <p:cNvCxnSpPr/>
            <p:nvPr/>
          </p:nvCxnSpPr>
          <p:spPr>
            <a:xfrm>
              <a:off x="3626829" y="1297192"/>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2868807" y="526410"/>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time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window</a:t>
              </a:r>
              <a:endParaRPr lang="en-US" sz="800" b="1" dirty="0">
                <a:solidFill>
                  <a:prstClr val="black"/>
                </a:solidFill>
                <a:latin typeface="Segoe Condensed" pitchFamily="34" charset="0"/>
              </a:endParaRPr>
            </a:p>
          </p:txBody>
        </p:sp>
        <p:cxnSp>
          <p:nvCxnSpPr>
            <p:cNvPr id="178" name="Straight Arrow Connector 177"/>
            <p:cNvCxnSpPr/>
            <p:nvPr/>
          </p:nvCxnSpPr>
          <p:spPr>
            <a:xfrm>
              <a:off x="3626829" y="628640"/>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3624523" y="694229"/>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&lt;hour</a:t>
              </a:r>
              <a:endParaRPr lang="en-US" sz="800" dirty="0">
                <a:solidFill>
                  <a:prstClr val="black"/>
                </a:solidFill>
                <a:latin typeface="Segoe Condensed" pitchFamily="34" charset="0"/>
              </a:endParaRPr>
            </a:p>
          </p:txBody>
        </p:sp>
        <p:sp>
          <p:nvSpPr>
            <p:cNvPr id="180" name="TextBox 179"/>
            <p:cNvSpPr txBox="1"/>
            <p:nvPr/>
          </p:nvSpPr>
          <p:spPr>
            <a:xfrm>
              <a:off x="4618636" y="694229"/>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&gt;year</a:t>
              </a:r>
              <a:endParaRPr lang="en-US" sz="800" dirty="0">
                <a:solidFill>
                  <a:prstClr val="black"/>
                </a:solidFill>
                <a:latin typeface="Segoe Condensed" pitchFamily="34" charset="0"/>
              </a:endParaRPr>
            </a:p>
          </p:txBody>
        </p:sp>
        <p:sp>
          <p:nvSpPr>
            <p:cNvPr id="181" name="TextBox 180"/>
            <p:cNvSpPr txBox="1"/>
            <p:nvPr/>
          </p:nvSpPr>
          <p:spPr>
            <a:xfrm>
              <a:off x="2895600" y="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Data Representation</a:t>
              </a:r>
            </a:p>
          </p:txBody>
        </p:sp>
        <p:sp>
          <p:nvSpPr>
            <p:cNvPr id="182" name="Rectangle 181"/>
            <p:cNvSpPr/>
            <p:nvPr/>
          </p:nvSpPr>
          <p:spPr>
            <a:xfrm>
              <a:off x="2913791" y="254497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TextBox 182"/>
            <p:cNvSpPr txBox="1"/>
            <p:nvPr/>
          </p:nvSpPr>
          <p:spPr>
            <a:xfrm>
              <a:off x="2877433" y="253979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primary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view</a:t>
              </a:r>
              <a:endParaRPr lang="en-US" sz="800" b="1" dirty="0">
                <a:solidFill>
                  <a:prstClr val="black"/>
                </a:solidFill>
                <a:latin typeface="Segoe Condensed" pitchFamily="34" charset="0"/>
              </a:endParaRPr>
            </a:p>
          </p:txBody>
        </p:sp>
        <p:cxnSp>
          <p:nvCxnSpPr>
            <p:cNvPr id="184" name="Straight Arrow Connector 183"/>
            <p:cNvCxnSpPr/>
            <p:nvPr/>
          </p:nvCxnSpPr>
          <p:spPr>
            <a:xfrm>
              <a:off x="3635455" y="2642024"/>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5" name="TextBox 184"/>
            <p:cNvSpPr txBox="1"/>
            <p:nvPr/>
          </p:nvSpPr>
          <p:spPr>
            <a:xfrm>
              <a:off x="3633149" y="2707613"/>
              <a:ext cx="685800"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temporal</a:t>
              </a:r>
              <a:endParaRPr lang="en-US" sz="800" dirty="0">
                <a:solidFill>
                  <a:prstClr val="black"/>
                </a:solidFill>
                <a:latin typeface="Segoe Condensed" pitchFamily="34" charset="0"/>
              </a:endParaRPr>
            </a:p>
          </p:txBody>
        </p:sp>
        <p:sp>
          <p:nvSpPr>
            <p:cNvPr id="186" name="TextBox 185"/>
            <p:cNvSpPr txBox="1"/>
            <p:nvPr/>
          </p:nvSpPr>
          <p:spPr>
            <a:xfrm>
              <a:off x="4297026" y="2707613"/>
              <a:ext cx="685800"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spatial</a:t>
              </a:r>
              <a:endParaRPr lang="en-US" sz="800" dirty="0">
                <a:solidFill>
                  <a:prstClr val="black"/>
                </a:solidFill>
                <a:latin typeface="Segoe Condensed" pitchFamily="34" charset="0"/>
              </a:endParaRPr>
            </a:p>
          </p:txBody>
        </p:sp>
        <p:sp>
          <p:nvSpPr>
            <p:cNvPr id="187" name="TextBox 186"/>
            <p:cNvSpPr txBox="1"/>
            <p:nvPr/>
          </p:nvSpPr>
          <p:spPr>
            <a:xfrm>
              <a:off x="4950314" y="2707613"/>
              <a:ext cx="685800"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categorical</a:t>
              </a:r>
              <a:endParaRPr lang="en-US" sz="800" dirty="0">
                <a:solidFill>
                  <a:prstClr val="black"/>
                </a:solidFill>
                <a:latin typeface="Segoe Condensed" pitchFamily="34" charset="0"/>
              </a:endParaRPr>
            </a:p>
          </p:txBody>
        </p:sp>
        <p:sp>
          <p:nvSpPr>
            <p:cNvPr id="188" name="Oval 187"/>
            <p:cNvSpPr/>
            <p:nvPr/>
          </p:nvSpPr>
          <p:spPr>
            <a:xfrm>
              <a:off x="3638830" y="26100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89" name="Oval 188"/>
            <p:cNvSpPr/>
            <p:nvPr/>
          </p:nvSpPr>
          <p:spPr>
            <a:xfrm>
              <a:off x="4605295" y="2613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0" name="Oval 189"/>
            <p:cNvSpPr/>
            <p:nvPr/>
          </p:nvSpPr>
          <p:spPr>
            <a:xfrm>
              <a:off x="5571761" y="2613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1" name="Rectangle 190"/>
            <p:cNvSpPr/>
            <p:nvPr/>
          </p:nvSpPr>
          <p:spPr>
            <a:xfrm>
              <a:off x="2913791" y="220802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TextBox 191"/>
            <p:cNvSpPr txBox="1"/>
            <p:nvPr/>
          </p:nvSpPr>
          <p:spPr>
            <a:xfrm>
              <a:off x="2880167" y="218973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measurement unit</a:t>
              </a:r>
              <a:endParaRPr lang="en-US" sz="800" b="1" dirty="0">
                <a:solidFill>
                  <a:prstClr val="black"/>
                </a:solidFill>
                <a:latin typeface="Segoe Condensed" pitchFamily="34" charset="0"/>
              </a:endParaRPr>
            </a:p>
          </p:txBody>
        </p:sp>
        <p:cxnSp>
          <p:nvCxnSpPr>
            <p:cNvPr id="193" name="Straight Arrow Connector 192"/>
            <p:cNvCxnSpPr/>
            <p:nvPr/>
          </p:nvCxnSpPr>
          <p:spPr>
            <a:xfrm>
              <a:off x="3635455" y="22919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3635883"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resource</a:t>
              </a:r>
            </a:p>
          </p:txBody>
        </p:sp>
        <p:sp>
          <p:nvSpPr>
            <p:cNvPr id="195" name="TextBox 194"/>
            <p:cNvSpPr txBox="1"/>
            <p:nvPr/>
          </p:nvSpPr>
          <p:spPr>
            <a:xfrm>
              <a:off x="4953048"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a:solidFill>
                    <a:prstClr val="black"/>
                  </a:solidFill>
                </a:rPr>
                <a:t>metaphor</a:t>
              </a:r>
            </a:p>
          </p:txBody>
        </p:sp>
        <p:sp>
          <p:nvSpPr>
            <p:cNvPr id="196" name="Oval 195"/>
            <p:cNvSpPr/>
            <p:nvPr/>
          </p:nvSpPr>
          <p:spPr>
            <a:xfrm>
              <a:off x="3638830" y="22599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7" name="TextBox 196"/>
            <p:cNvSpPr txBox="1"/>
            <p:nvPr/>
          </p:nvSpPr>
          <p:spPr>
            <a:xfrm>
              <a:off x="3721270"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cost</a:t>
              </a:r>
            </a:p>
          </p:txBody>
        </p:sp>
        <p:sp>
          <p:nvSpPr>
            <p:cNvPr id="198" name="Oval 197"/>
            <p:cNvSpPr/>
            <p:nvPr/>
          </p:nvSpPr>
          <p:spPr>
            <a:xfrm>
              <a:off x="4025963" y="22631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9" name="Oval 198"/>
            <p:cNvSpPr/>
            <p:nvPr/>
          </p:nvSpPr>
          <p:spPr>
            <a:xfrm>
              <a:off x="5574495" y="22631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0" name="TextBox 199"/>
            <p:cNvSpPr txBox="1"/>
            <p:nvPr/>
          </p:nvSpPr>
          <p:spPr>
            <a:xfrm>
              <a:off x="4103996" y="2344721"/>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environmental</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impact</a:t>
              </a:r>
              <a:endParaRPr lang="en-US" sz="800" dirty="0">
                <a:solidFill>
                  <a:prstClr val="black"/>
                </a:solidFill>
                <a:latin typeface="Segoe Condensed" pitchFamily="34" charset="0"/>
              </a:endParaRPr>
            </a:p>
          </p:txBody>
        </p:sp>
        <p:sp>
          <p:nvSpPr>
            <p:cNvPr id="201" name="Oval 200"/>
            <p:cNvSpPr/>
            <p:nvPr/>
          </p:nvSpPr>
          <p:spPr>
            <a:xfrm>
              <a:off x="4413096" y="22599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2" name="TextBox 201"/>
            <p:cNvSpPr txBox="1"/>
            <p:nvPr/>
          </p:nvSpPr>
          <p:spPr>
            <a:xfrm>
              <a:off x="4811404"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time</a:t>
              </a:r>
            </a:p>
          </p:txBody>
        </p:sp>
        <p:sp>
          <p:nvSpPr>
            <p:cNvPr id="203" name="Oval 202"/>
            <p:cNvSpPr/>
            <p:nvPr/>
          </p:nvSpPr>
          <p:spPr>
            <a:xfrm>
              <a:off x="4841640" y="2257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4" name="TextBox 203"/>
            <p:cNvSpPr txBox="1"/>
            <p:nvPr/>
          </p:nvSpPr>
          <p:spPr>
            <a:xfrm>
              <a:off x="2868807" y="88064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temporal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grouping</a:t>
              </a:r>
              <a:endParaRPr lang="en-US" sz="800" b="1" dirty="0">
                <a:solidFill>
                  <a:prstClr val="black"/>
                </a:solidFill>
                <a:latin typeface="Segoe Condensed" pitchFamily="34" charset="0"/>
              </a:endParaRPr>
            </a:p>
          </p:txBody>
        </p:sp>
        <p:cxnSp>
          <p:nvCxnSpPr>
            <p:cNvPr id="205" name="Straight Arrow Connector 204"/>
            <p:cNvCxnSpPr/>
            <p:nvPr/>
          </p:nvCxnSpPr>
          <p:spPr>
            <a:xfrm>
              <a:off x="3626829" y="982876"/>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3624523" y="1041510"/>
              <a:ext cx="1008852" cy="123111"/>
            </a:xfrm>
            <a:prstGeom prst="rect">
              <a:avLst/>
            </a:prstGeom>
            <a:noFill/>
          </p:spPr>
          <p:txBody>
            <a:bodyPr wrap="square" lIns="0" tIns="0" rIns="0" bIns="0" rtlCol="0">
              <a:spAutoFit/>
            </a:bodyPr>
            <a:lstStyle>
              <a:defPPr>
                <a:defRPr lang="en-US"/>
              </a:defPPr>
              <a:lvl1pPr algn="ctr">
                <a:defRPr sz="800">
                  <a:latin typeface="Segoe Condensed" pitchFamily="34" charset="0"/>
                </a:defRPr>
              </a:lvl1pPr>
            </a:lstStyle>
            <a:p>
              <a:pPr algn="l"/>
              <a:r>
                <a:rPr lang="en-US" dirty="0" smtClean="0">
                  <a:solidFill>
                    <a:prstClr val="black"/>
                  </a:solidFill>
                </a:rPr>
                <a:t>≤sec</a:t>
              </a:r>
              <a:endParaRPr lang="en-US" dirty="0">
                <a:solidFill>
                  <a:prstClr val="black"/>
                </a:solidFill>
              </a:endParaRPr>
            </a:p>
          </p:txBody>
        </p:sp>
        <p:sp>
          <p:nvSpPr>
            <p:cNvPr id="207" name="TextBox 206"/>
            <p:cNvSpPr txBox="1"/>
            <p:nvPr/>
          </p:nvSpPr>
          <p:spPr>
            <a:xfrm>
              <a:off x="4618636" y="1041510"/>
              <a:ext cx="1008852" cy="123111"/>
            </a:xfrm>
            <a:prstGeom prst="rect">
              <a:avLst/>
            </a:prstGeom>
            <a:noFill/>
          </p:spPr>
          <p:txBody>
            <a:bodyPr wrap="square" lIns="0" tIns="0" rIns="0" bIns="0" rtlCol="0">
              <a:spAutoFit/>
            </a:bodyPr>
            <a:lstStyle>
              <a:defPPr>
                <a:defRPr lang="en-US"/>
              </a:defPPr>
              <a:lvl1pPr algn="ctr">
                <a:defRPr sz="800">
                  <a:latin typeface="Segoe Condensed" pitchFamily="34" charset="0"/>
                </a:defRPr>
              </a:lvl1pPr>
            </a:lstStyle>
            <a:p>
              <a:pPr algn="r"/>
              <a:r>
                <a:rPr lang="en-US" dirty="0" smtClean="0">
                  <a:solidFill>
                    <a:prstClr val="black"/>
                  </a:solidFill>
                </a:rPr>
                <a:t>≥year</a:t>
              </a:r>
              <a:endParaRPr lang="en-US" dirty="0">
                <a:solidFill>
                  <a:prstClr val="black"/>
                </a:solidFill>
              </a:endParaRPr>
            </a:p>
          </p:txBody>
        </p:sp>
        <p:sp>
          <p:nvSpPr>
            <p:cNvPr id="208" name="Oval 207"/>
            <p:cNvSpPr/>
            <p:nvPr/>
          </p:nvSpPr>
          <p:spPr>
            <a:xfrm>
              <a:off x="4010169"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9" name="Oval 208"/>
            <p:cNvSpPr/>
            <p:nvPr/>
          </p:nvSpPr>
          <p:spPr>
            <a:xfrm>
              <a:off x="4402274"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0" name="Oval 209"/>
            <p:cNvSpPr/>
            <p:nvPr/>
          </p:nvSpPr>
          <p:spPr>
            <a:xfrm>
              <a:off x="4794379"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1" name="TextBox 210"/>
            <p:cNvSpPr txBox="1"/>
            <p:nvPr/>
          </p:nvSpPr>
          <p:spPr>
            <a:xfrm>
              <a:off x="3783700"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hour</a:t>
              </a:r>
              <a:endParaRPr lang="en-US" sz="800" dirty="0">
                <a:solidFill>
                  <a:prstClr val="black"/>
                </a:solidFill>
                <a:latin typeface="Segoe Condensed" pitchFamily="34" charset="0"/>
              </a:endParaRPr>
            </a:p>
          </p:txBody>
        </p:sp>
        <p:sp>
          <p:nvSpPr>
            <p:cNvPr id="212" name="TextBox 211"/>
            <p:cNvSpPr txBox="1"/>
            <p:nvPr/>
          </p:nvSpPr>
          <p:spPr>
            <a:xfrm>
              <a:off x="4180115"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day</a:t>
              </a:r>
              <a:endParaRPr lang="en-US" sz="800" dirty="0">
                <a:solidFill>
                  <a:prstClr val="black"/>
                </a:solidFill>
                <a:latin typeface="Segoe Condensed" pitchFamily="34" charset="0"/>
              </a:endParaRPr>
            </a:p>
          </p:txBody>
        </p:sp>
        <p:sp>
          <p:nvSpPr>
            <p:cNvPr id="213" name="TextBox 212"/>
            <p:cNvSpPr txBox="1"/>
            <p:nvPr/>
          </p:nvSpPr>
          <p:spPr>
            <a:xfrm>
              <a:off x="4571548"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week</a:t>
              </a:r>
              <a:endParaRPr lang="en-US" sz="800" dirty="0">
                <a:solidFill>
                  <a:prstClr val="black"/>
                </a:solidFill>
                <a:latin typeface="Segoe Condensed" pitchFamily="34" charset="0"/>
              </a:endParaRPr>
            </a:p>
          </p:txBody>
        </p:sp>
        <p:sp>
          <p:nvSpPr>
            <p:cNvPr id="214" name="Oval 213"/>
            <p:cNvSpPr/>
            <p:nvPr/>
          </p:nvSpPr>
          <p:spPr>
            <a:xfrm>
              <a:off x="5186484"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5" name="TextBox 214"/>
            <p:cNvSpPr txBox="1"/>
            <p:nvPr/>
          </p:nvSpPr>
          <p:spPr>
            <a:xfrm>
              <a:off x="4961845"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month</a:t>
              </a:r>
              <a:endParaRPr lang="en-US" sz="800" dirty="0">
                <a:solidFill>
                  <a:prstClr val="black"/>
                </a:solidFill>
                <a:latin typeface="Segoe Condensed" pitchFamily="34" charset="0"/>
              </a:endParaRPr>
            </a:p>
          </p:txBody>
        </p:sp>
        <p:sp>
          <p:nvSpPr>
            <p:cNvPr id="216" name="Rectangle 215"/>
            <p:cNvSpPr/>
            <p:nvPr/>
          </p:nvSpPr>
          <p:spPr>
            <a:xfrm>
              <a:off x="2913791" y="2886563"/>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7" name="TextBox 216"/>
            <p:cNvSpPr txBox="1"/>
            <p:nvPr/>
          </p:nvSpPr>
          <p:spPr>
            <a:xfrm>
              <a:off x="2880167" y="285102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 </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grouping</a:t>
              </a:r>
              <a:endParaRPr lang="en-US" sz="800" b="1" dirty="0">
                <a:solidFill>
                  <a:prstClr val="black"/>
                </a:solidFill>
                <a:latin typeface="Segoe Condensed" pitchFamily="34" charset="0"/>
              </a:endParaRPr>
            </a:p>
          </p:txBody>
        </p:sp>
        <p:cxnSp>
          <p:nvCxnSpPr>
            <p:cNvPr id="218" name="Straight Arrow Connector 217"/>
            <p:cNvCxnSpPr/>
            <p:nvPr/>
          </p:nvCxnSpPr>
          <p:spPr>
            <a:xfrm>
              <a:off x="3635455" y="2944626"/>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3635883"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by </a:t>
              </a:r>
              <a:br>
                <a:rPr lang="en-US" dirty="0" smtClean="0">
                  <a:solidFill>
                    <a:prstClr val="black"/>
                  </a:solidFill>
                </a:rPr>
              </a:br>
              <a:r>
                <a:rPr lang="en-US" dirty="0" smtClean="0">
                  <a:solidFill>
                    <a:prstClr val="black"/>
                  </a:solidFill>
                </a:rPr>
                <a:t>resource</a:t>
              </a:r>
              <a:endParaRPr lang="en-US" dirty="0">
                <a:solidFill>
                  <a:prstClr val="black"/>
                </a:solidFill>
              </a:endParaRPr>
            </a:p>
          </p:txBody>
        </p:sp>
        <p:sp>
          <p:nvSpPr>
            <p:cNvPr id="220" name="TextBox 219"/>
            <p:cNvSpPr txBox="1"/>
            <p:nvPr/>
          </p:nvSpPr>
          <p:spPr>
            <a:xfrm>
              <a:off x="4953048"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by consumption category</a:t>
              </a:r>
              <a:endParaRPr lang="en-US" dirty="0">
                <a:solidFill>
                  <a:prstClr val="black"/>
                </a:solidFill>
              </a:endParaRPr>
            </a:p>
          </p:txBody>
        </p:sp>
        <p:sp>
          <p:nvSpPr>
            <p:cNvPr id="221" name="Oval 220"/>
            <p:cNvSpPr/>
            <p:nvPr/>
          </p:nvSpPr>
          <p:spPr>
            <a:xfrm>
              <a:off x="3638830" y="291262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2" name="TextBox 221"/>
            <p:cNvSpPr txBox="1"/>
            <p:nvPr/>
          </p:nvSpPr>
          <p:spPr>
            <a:xfrm>
              <a:off x="3775862"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person</a:t>
              </a:r>
              <a:endParaRPr lang="en-US" dirty="0">
                <a:solidFill>
                  <a:prstClr val="black"/>
                </a:solidFill>
              </a:endParaRPr>
            </a:p>
          </p:txBody>
        </p:sp>
        <p:sp>
          <p:nvSpPr>
            <p:cNvPr id="223" name="Oval 222"/>
            <p:cNvSpPr/>
            <p:nvPr/>
          </p:nvSpPr>
          <p:spPr>
            <a:xfrm>
              <a:off x="4083853" y="2915784"/>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4" name="Oval 223"/>
            <p:cNvSpPr/>
            <p:nvPr/>
          </p:nvSpPr>
          <p:spPr>
            <a:xfrm>
              <a:off x="5574495" y="2915784"/>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5" name="TextBox 224"/>
            <p:cNvSpPr txBox="1"/>
            <p:nvPr/>
          </p:nvSpPr>
          <p:spPr>
            <a:xfrm>
              <a:off x="4028932" y="3004277"/>
              <a:ext cx="685800" cy="205184"/>
            </a:xfrm>
            <a:prstGeom prst="rect">
              <a:avLst/>
            </a:prstGeom>
            <a:noFill/>
          </p:spPr>
          <p:txBody>
            <a:bodyPr wrap="square" lIns="0" tIns="0" rIns="0" bIns="0" rtlCol="0">
              <a:spAutoFit/>
            </a:bodyPr>
            <a:lstStyle/>
            <a:p>
              <a:pPr algn="ctr">
                <a:lnSpc>
                  <a:spcPts val="800"/>
                </a:lnSpc>
              </a:pPr>
              <a:r>
                <a:rPr lang="en-US" sz="800" dirty="0">
                  <a:solidFill>
                    <a:prstClr val="black"/>
                  </a:solidFill>
                  <a:latin typeface="Segoe Condensed" pitchFamily="34" charset="0"/>
                </a:rPr>
                <a:t>b</a:t>
              </a:r>
              <a:r>
                <a:rPr lang="en-US" sz="800" dirty="0" smtClean="0">
                  <a:solidFill>
                    <a:prstClr val="black"/>
                  </a:solidFill>
                  <a:latin typeface="Segoe Condensed" pitchFamily="34" charset="0"/>
                </a:rPr>
                <a:t>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time</a:t>
              </a:r>
              <a:endParaRPr lang="en-US" sz="800" dirty="0">
                <a:solidFill>
                  <a:prstClr val="black"/>
                </a:solidFill>
                <a:latin typeface="Segoe Condensed" pitchFamily="34" charset="0"/>
              </a:endParaRPr>
            </a:p>
          </p:txBody>
        </p:sp>
        <p:sp>
          <p:nvSpPr>
            <p:cNvPr id="226" name="Oval 225"/>
            <p:cNvSpPr/>
            <p:nvPr/>
          </p:nvSpPr>
          <p:spPr>
            <a:xfrm>
              <a:off x="4337974" y="291262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7" name="TextBox 226"/>
            <p:cNvSpPr txBox="1"/>
            <p:nvPr/>
          </p:nvSpPr>
          <p:spPr>
            <a:xfrm>
              <a:off x="4264356"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space</a:t>
              </a:r>
              <a:endParaRPr lang="en-US" dirty="0">
                <a:solidFill>
                  <a:prstClr val="black"/>
                </a:solidFill>
              </a:endParaRPr>
            </a:p>
          </p:txBody>
        </p:sp>
        <p:sp>
          <p:nvSpPr>
            <p:cNvPr id="228" name="Oval 227"/>
            <p:cNvSpPr/>
            <p:nvPr/>
          </p:nvSpPr>
          <p:spPr>
            <a:xfrm>
              <a:off x="4573217" y="290984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9" name="Rectangle 228"/>
            <p:cNvSpPr/>
            <p:nvPr/>
          </p:nvSpPr>
          <p:spPr>
            <a:xfrm>
              <a:off x="2909641" y="197385"/>
              <a:ext cx="52914" cy="306201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0" name="TextBox 229"/>
            <p:cNvSpPr txBox="1"/>
            <p:nvPr/>
          </p:nvSpPr>
          <p:spPr>
            <a:xfrm>
              <a:off x="4533900" y="2344997"/>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activity</a:t>
              </a:r>
              <a:endParaRPr lang="en-US" dirty="0">
                <a:solidFill>
                  <a:prstClr val="black"/>
                </a:solidFill>
              </a:endParaRPr>
            </a:p>
          </p:txBody>
        </p:sp>
        <p:sp>
          <p:nvSpPr>
            <p:cNvPr id="231" name="Oval 230"/>
            <p:cNvSpPr/>
            <p:nvPr/>
          </p:nvSpPr>
          <p:spPr>
            <a:xfrm>
              <a:off x="5116850" y="2257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32" name="TextBox 231"/>
            <p:cNvSpPr txBox="1"/>
            <p:nvPr/>
          </p:nvSpPr>
          <p:spPr>
            <a:xfrm>
              <a:off x="4540724" y="3003679"/>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activity</a:t>
              </a:r>
              <a:endParaRPr lang="en-US" dirty="0">
                <a:solidFill>
                  <a:prstClr val="black"/>
                </a:solidFill>
              </a:endParaRPr>
            </a:p>
          </p:txBody>
        </p:sp>
        <p:sp>
          <p:nvSpPr>
            <p:cNvPr id="233" name="Oval 232"/>
            <p:cNvSpPr/>
            <p:nvPr/>
          </p:nvSpPr>
          <p:spPr>
            <a:xfrm>
              <a:off x="4849585" y="290924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234" name="Group 233"/>
          <p:cNvGrpSpPr/>
          <p:nvPr/>
        </p:nvGrpSpPr>
        <p:grpSpPr>
          <a:xfrm>
            <a:off x="5811409" y="3827831"/>
            <a:ext cx="2840872" cy="1549466"/>
            <a:chOff x="2868807" y="2819400"/>
            <a:chExt cx="2840872" cy="1549466"/>
          </a:xfrm>
        </p:grpSpPr>
        <p:sp>
          <p:nvSpPr>
            <p:cNvPr id="235" name="Rectangle 234"/>
            <p:cNvSpPr/>
            <p:nvPr/>
          </p:nvSpPr>
          <p:spPr>
            <a:xfrm>
              <a:off x="2911615" y="30155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6" name="Rectangle 235"/>
            <p:cNvSpPr/>
            <p:nvPr/>
          </p:nvSpPr>
          <p:spPr>
            <a:xfrm>
              <a:off x="2911615" y="33538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7" name="Rectangle 236"/>
            <p:cNvSpPr/>
            <p:nvPr/>
          </p:nvSpPr>
          <p:spPr>
            <a:xfrm>
              <a:off x="2911615" y="36922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8" name="Rectangle 237"/>
            <p:cNvSpPr/>
            <p:nvPr/>
          </p:nvSpPr>
          <p:spPr>
            <a:xfrm>
              <a:off x="2911615" y="40305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9" name="TextBox 238"/>
            <p:cNvSpPr txBox="1"/>
            <p:nvPr/>
          </p:nvSpPr>
          <p:spPr>
            <a:xfrm>
              <a:off x="2871541" y="3034038"/>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sp>
          <p:nvSpPr>
            <p:cNvPr id="240" name="TextBox 239"/>
            <p:cNvSpPr txBox="1"/>
            <p:nvPr/>
          </p:nvSpPr>
          <p:spPr>
            <a:xfrm>
              <a:off x="3627257" y="319233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person</a:t>
              </a:r>
              <a:endParaRPr lang="en-US" sz="800" dirty="0">
                <a:solidFill>
                  <a:prstClr val="black"/>
                </a:solidFill>
                <a:latin typeface="Segoe Condensed" pitchFamily="34" charset="0"/>
              </a:endParaRPr>
            </a:p>
          </p:txBody>
        </p:sp>
        <p:sp>
          <p:nvSpPr>
            <p:cNvPr id="241" name="TextBox 240"/>
            <p:cNvSpPr txBox="1"/>
            <p:nvPr/>
          </p:nvSpPr>
          <p:spPr>
            <a:xfrm>
              <a:off x="2871541" y="401655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comparison</a:t>
              </a:r>
              <a:endParaRPr lang="en-US" sz="800" b="1" dirty="0">
                <a:solidFill>
                  <a:prstClr val="black"/>
                </a:solidFill>
                <a:latin typeface="Segoe Condensed" pitchFamily="34" charset="0"/>
              </a:endParaRPr>
            </a:p>
          </p:txBody>
        </p:sp>
        <p:sp>
          <p:nvSpPr>
            <p:cNvPr id="242" name="TextBox 241"/>
            <p:cNvSpPr txBox="1"/>
            <p:nvPr/>
          </p:nvSpPr>
          <p:spPr>
            <a:xfrm>
              <a:off x="2868807" y="368098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sharing</a:t>
              </a:r>
              <a:endParaRPr lang="en-US" sz="800" b="1" dirty="0">
                <a:solidFill>
                  <a:prstClr val="black"/>
                </a:solidFill>
                <a:latin typeface="Segoe Condensed" pitchFamily="34" charset="0"/>
              </a:endParaRPr>
            </a:p>
          </p:txBody>
        </p:sp>
        <p:sp>
          <p:nvSpPr>
            <p:cNvPr id="243" name="TextBox 242"/>
            <p:cNvSpPr txBox="1"/>
            <p:nvPr/>
          </p:nvSpPr>
          <p:spPr>
            <a:xfrm>
              <a:off x="3624523" y="38488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244" name="TextBox 243"/>
            <p:cNvSpPr txBox="1"/>
            <p:nvPr/>
          </p:nvSpPr>
          <p:spPr>
            <a:xfrm>
              <a:off x="4382575" y="3848806"/>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everyone</a:t>
              </a:r>
              <a:endParaRPr lang="en-US" sz="800" dirty="0">
                <a:solidFill>
                  <a:prstClr val="black"/>
                </a:solidFill>
                <a:latin typeface="Segoe Condensed" pitchFamily="34" charset="0"/>
              </a:endParaRPr>
            </a:p>
          </p:txBody>
        </p:sp>
        <p:sp>
          <p:nvSpPr>
            <p:cNvPr id="245" name="TextBox 244"/>
            <p:cNvSpPr txBox="1"/>
            <p:nvPr/>
          </p:nvSpPr>
          <p:spPr>
            <a:xfrm>
              <a:off x="2868807" y="3345810"/>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private/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public</a:t>
              </a:r>
              <a:endParaRPr lang="en-US" sz="800" b="1" dirty="0">
                <a:solidFill>
                  <a:prstClr val="black"/>
                </a:solidFill>
                <a:latin typeface="Segoe Condensed" pitchFamily="34" charset="0"/>
              </a:endParaRPr>
            </a:p>
          </p:txBody>
        </p:sp>
        <p:cxnSp>
          <p:nvCxnSpPr>
            <p:cNvPr id="246" name="Straight Arrow Connector 245"/>
            <p:cNvCxnSpPr/>
            <p:nvPr/>
          </p:nvCxnSpPr>
          <p:spPr>
            <a:xfrm>
              <a:off x="3629285" y="312674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3626829" y="37832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a:off x="2907764" y="281940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Social Aspects</a:t>
              </a:r>
            </a:p>
          </p:txBody>
        </p:sp>
        <p:sp>
          <p:nvSpPr>
            <p:cNvPr id="249" name="Rectangle 248"/>
            <p:cNvSpPr/>
            <p:nvPr/>
          </p:nvSpPr>
          <p:spPr>
            <a:xfrm>
              <a:off x="2908305" y="3012856"/>
              <a:ext cx="54250" cy="135600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0" name="Oval 249"/>
            <p:cNvSpPr/>
            <p:nvPr/>
          </p:nvSpPr>
          <p:spPr>
            <a:xfrm>
              <a:off x="4124867" y="3112553"/>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1" name="TextBox 250"/>
            <p:cNvSpPr txBox="1"/>
            <p:nvPr/>
          </p:nvSpPr>
          <p:spPr>
            <a:xfrm>
              <a:off x="3927552"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household</a:t>
              </a:r>
              <a:endParaRPr lang="en-US" sz="800" dirty="0">
                <a:solidFill>
                  <a:prstClr val="black"/>
                </a:solidFill>
                <a:latin typeface="Segoe Condensed" pitchFamily="34" charset="0"/>
              </a:endParaRPr>
            </a:p>
          </p:txBody>
        </p:sp>
        <p:sp>
          <p:nvSpPr>
            <p:cNvPr id="252" name="TextBox 251"/>
            <p:cNvSpPr txBox="1"/>
            <p:nvPr/>
          </p:nvSpPr>
          <p:spPr>
            <a:xfrm>
              <a:off x="4392685"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community</a:t>
              </a:r>
              <a:endParaRPr lang="en-US" sz="800" dirty="0">
                <a:solidFill>
                  <a:prstClr val="black"/>
                </a:solidFill>
                <a:latin typeface="Segoe Condensed" pitchFamily="34" charset="0"/>
              </a:endParaRPr>
            </a:p>
          </p:txBody>
        </p:sp>
        <p:sp>
          <p:nvSpPr>
            <p:cNvPr id="253" name="TextBox 252"/>
            <p:cNvSpPr txBox="1"/>
            <p:nvPr/>
          </p:nvSpPr>
          <p:spPr>
            <a:xfrm>
              <a:off x="4873807"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state</a:t>
              </a:r>
              <a:endParaRPr lang="en-US" sz="800" dirty="0">
                <a:solidFill>
                  <a:prstClr val="black"/>
                </a:solidFill>
                <a:latin typeface="Segoe Condensed" pitchFamily="34" charset="0"/>
              </a:endParaRPr>
            </a:p>
          </p:txBody>
        </p:sp>
        <p:sp>
          <p:nvSpPr>
            <p:cNvPr id="254" name="TextBox 253"/>
            <p:cNvSpPr txBox="1"/>
            <p:nvPr/>
          </p:nvSpPr>
          <p:spPr>
            <a:xfrm>
              <a:off x="5149100" y="3192332"/>
              <a:ext cx="48112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country</a:t>
              </a:r>
              <a:endParaRPr lang="en-US" sz="800" dirty="0">
                <a:solidFill>
                  <a:prstClr val="black"/>
                </a:solidFill>
                <a:latin typeface="Segoe Condensed" pitchFamily="34" charset="0"/>
              </a:endParaRPr>
            </a:p>
          </p:txBody>
        </p:sp>
        <p:sp>
          <p:nvSpPr>
            <p:cNvPr id="255" name="Oval 254"/>
            <p:cNvSpPr/>
            <p:nvPr/>
          </p:nvSpPr>
          <p:spPr>
            <a:xfrm>
              <a:off x="4610889" y="3107380"/>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6" name="Oval 255"/>
            <p:cNvSpPr/>
            <p:nvPr/>
          </p:nvSpPr>
          <p:spPr>
            <a:xfrm>
              <a:off x="5096911" y="3111376"/>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7" name="TextBox 256"/>
            <p:cNvSpPr txBox="1"/>
            <p:nvPr/>
          </p:nvSpPr>
          <p:spPr>
            <a:xfrm>
              <a:off x="3628222" y="352259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private</a:t>
              </a:r>
              <a:endParaRPr lang="en-US" sz="800" dirty="0">
                <a:solidFill>
                  <a:prstClr val="black"/>
                </a:solidFill>
                <a:latin typeface="Segoe Condensed" pitchFamily="34" charset="0"/>
              </a:endParaRPr>
            </a:p>
          </p:txBody>
        </p:sp>
        <p:sp>
          <p:nvSpPr>
            <p:cNvPr id="258" name="TextBox 257"/>
            <p:cNvSpPr txBox="1"/>
            <p:nvPr/>
          </p:nvSpPr>
          <p:spPr>
            <a:xfrm>
              <a:off x="4386274" y="3522593"/>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public</a:t>
              </a:r>
              <a:endParaRPr lang="en-US" sz="800" dirty="0">
                <a:solidFill>
                  <a:prstClr val="black"/>
                </a:solidFill>
                <a:latin typeface="Segoe Condensed" pitchFamily="34" charset="0"/>
              </a:endParaRPr>
            </a:p>
          </p:txBody>
        </p:sp>
        <p:cxnSp>
          <p:nvCxnSpPr>
            <p:cNvPr id="259" name="Straight Arrow Connector 258"/>
            <p:cNvCxnSpPr/>
            <p:nvPr/>
          </p:nvCxnSpPr>
          <p:spPr>
            <a:xfrm>
              <a:off x="3630528" y="345700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0" name="Group 259"/>
            <p:cNvGrpSpPr/>
            <p:nvPr/>
          </p:nvGrpSpPr>
          <p:grpSpPr>
            <a:xfrm>
              <a:off x="3623077" y="4089350"/>
              <a:ext cx="2004066" cy="220704"/>
              <a:chOff x="3490794" y="4539996"/>
              <a:chExt cx="2004066" cy="220704"/>
            </a:xfrm>
          </p:grpSpPr>
          <p:cxnSp>
            <p:nvCxnSpPr>
              <p:cNvPr id="262" name="Straight Arrow Connector 261"/>
              <p:cNvCxnSpPr/>
              <p:nvPr/>
            </p:nvCxnSpPr>
            <p:spPr>
              <a:xfrm>
                <a:off x="3493100" y="45720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3490794" y="4637589"/>
                <a:ext cx="685800"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available</a:t>
                </a:r>
                <a:endParaRPr lang="en-US" sz="800" dirty="0">
                  <a:solidFill>
                    <a:prstClr val="black"/>
                  </a:solidFill>
                  <a:latin typeface="Segoe Condensed" pitchFamily="34" charset="0"/>
                </a:endParaRPr>
              </a:p>
            </p:txBody>
          </p:sp>
          <p:sp>
            <p:nvSpPr>
              <p:cNvPr id="264" name="TextBox 263"/>
              <p:cNvSpPr txBox="1"/>
              <p:nvPr/>
            </p:nvSpPr>
            <p:spPr>
              <a:xfrm>
                <a:off x="4807959" y="4637589"/>
                <a:ext cx="685800"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unavailable</a:t>
                </a:r>
                <a:endParaRPr lang="en-US" sz="800" dirty="0">
                  <a:solidFill>
                    <a:prstClr val="black"/>
                  </a:solidFill>
                  <a:latin typeface="Segoe Condensed" pitchFamily="34" charset="0"/>
                </a:endParaRPr>
              </a:p>
            </p:txBody>
          </p:sp>
          <p:sp>
            <p:nvSpPr>
              <p:cNvPr id="265" name="Oval 264"/>
              <p:cNvSpPr/>
              <p:nvPr/>
            </p:nvSpPr>
            <p:spPr>
              <a:xfrm>
                <a:off x="3496475" y="45399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66" name="Oval 265"/>
              <p:cNvSpPr/>
              <p:nvPr/>
            </p:nvSpPr>
            <p:spPr>
              <a:xfrm>
                <a:off x="5429406" y="45431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261" name="TextBox 260"/>
            <p:cNvSpPr txBox="1"/>
            <p:nvPr/>
          </p:nvSpPr>
          <p:spPr>
            <a:xfrm>
              <a:off x="4197992" y="4119744"/>
              <a:ext cx="764243"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(see </a:t>
              </a:r>
              <a:r>
                <a:rPr lang="en-US" sz="800" cap="small" dirty="0" smtClean="0">
                  <a:solidFill>
                    <a:prstClr val="black"/>
                  </a:solidFill>
                  <a:latin typeface="Segoe Condensed" pitchFamily="34" charset="0"/>
                </a:rPr>
                <a:t>Comparison</a:t>
              </a:r>
              <a:r>
                <a:rPr lang="en-US" sz="800" dirty="0" smtClean="0">
                  <a:solidFill>
                    <a:prstClr val="black"/>
                  </a:solidFill>
                  <a:latin typeface="Segoe Condensed" pitchFamily="34" charset="0"/>
                </a:rPr>
                <a:t>)</a:t>
              </a:r>
            </a:p>
          </p:txBody>
        </p:sp>
      </p:grpSp>
      <p:grpSp>
        <p:nvGrpSpPr>
          <p:cNvPr id="267" name="Group 266"/>
          <p:cNvGrpSpPr/>
          <p:nvPr/>
        </p:nvGrpSpPr>
        <p:grpSpPr>
          <a:xfrm>
            <a:off x="-26907" y="4874226"/>
            <a:ext cx="2840872" cy="1894078"/>
            <a:chOff x="-26907" y="3949761"/>
            <a:chExt cx="2840872" cy="1894078"/>
          </a:xfrm>
        </p:grpSpPr>
        <p:sp>
          <p:nvSpPr>
            <p:cNvPr id="268" name="Rectangle 267"/>
            <p:cNvSpPr/>
            <p:nvPr/>
          </p:nvSpPr>
          <p:spPr>
            <a:xfrm>
              <a:off x="15901" y="414591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15901" y="448424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15901" y="482257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Rectangle 270"/>
            <p:cNvSpPr/>
            <p:nvPr/>
          </p:nvSpPr>
          <p:spPr>
            <a:xfrm>
              <a:off x="15901" y="5160899"/>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TextBox 271"/>
            <p:cNvSpPr txBox="1"/>
            <p:nvPr/>
          </p:nvSpPr>
          <p:spPr>
            <a:xfrm>
              <a:off x="-24173" y="4164399"/>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degree of actionability</a:t>
              </a:r>
              <a:endParaRPr lang="en-US" sz="800" b="1" dirty="0">
                <a:solidFill>
                  <a:prstClr val="black"/>
                </a:solidFill>
                <a:latin typeface="Segoe Condensed" pitchFamily="34" charset="0"/>
              </a:endParaRPr>
            </a:p>
          </p:txBody>
        </p:sp>
        <p:sp>
          <p:nvSpPr>
            <p:cNvPr id="273" name="TextBox 272"/>
            <p:cNvSpPr txBox="1"/>
            <p:nvPr/>
          </p:nvSpPr>
          <p:spPr>
            <a:xfrm>
              <a:off x="731543" y="432269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low</a:t>
              </a:r>
              <a:endParaRPr lang="en-US" sz="800" dirty="0">
                <a:solidFill>
                  <a:prstClr val="black"/>
                </a:solidFill>
                <a:latin typeface="Segoe Condensed" pitchFamily="34" charset="0"/>
              </a:endParaRPr>
            </a:p>
          </p:txBody>
        </p:sp>
        <p:sp>
          <p:nvSpPr>
            <p:cNvPr id="274" name="TextBox 273"/>
            <p:cNvSpPr txBox="1"/>
            <p:nvPr/>
          </p:nvSpPr>
          <p:spPr>
            <a:xfrm>
              <a:off x="1725656" y="432269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275" name="TextBox 274"/>
            <p:cNvSpPr txBox="1"/>
            <p:nvPr/>
          </p:nvSpPr>
          <p:spPr>
            <a:xfrm>
              <a:off x="-26907" y="4476171"/>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decision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support</a:t>
              </a:r>
              <a:endParaRPr lang="en-US" sz="800" b="1" dirty="0">
                <a:solidFill>
                  <a:prstClr val="black"/>
                </a:solidFill>
                <a:latin typeface="Segoe Condensed" pitchFamily="34" charset="0"/>
              </a:endParaRPr>
            </a:p>
          </p:txBody>
        </p:sp>
        <p:cxnSp>
          <p:nvCxnSpPr>
            <p:cNvPr id="276" name="Straight Arrow Connector 275"/>
            <p:cNvCxnSpPr/>
            <p:nvPr/>
          </p:nvCxnSpPr>
          <p:spPr>
            <a:xfrm>
              <a:off x="733571" y="425710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7" name="Group 276"/>
            <p:cNvGrpSpPr/>
            <p:nvPr/>
          </p:nvGrpSpPr>
          <p:grpSpPr>
            <a:xfrm>
              <a:off x="-26907" y="4811348"/>
              <a:ext cx="2759782" cy="338554"/>
              <a:chOff x="-26907" y="3680987"/>
              <a:chExt cx="2759782" cy="338554"/>
            </a:xfrm>
          </p:grpSpPr>
          <p:sp>
            <p:nvSpPr>
              <p:cNvPr id="278" name="TextBox 277"/>
              <p:cNvSpPr txBox="1"/>
              <p:nvPr/>
            </p:nvSpPr>
            <p:spPr>
              <a:xfrm>
                <a:off x="-26907" y="3680987"/>
                <a:ext cx="777071" cy="338554"/>
              </a:xfrm>
              <a:prstGeom prst="rect">
                <a:avLst/>
              </a:prstGeom>
              <a:noFill/>
            </p:spPr>
            <p:txBody>
              <a:bodyPr wrap="square" rtlCol="0">
                <a:spAutoFit/>
              </a:bodyPr>
              <a:lstStyle/>
              <a:p>
                <a:pPr algn="r"/>
                <a:r>
                  <a:rPr lang="en-US" sz="800" b="1" dirty="0">
                    <a:solidFill>
                      <a:prstClr val="black"/>
                    </a:solidFill>
                    <a:latin typeface="Segoe Condensed" pitchFamily="34" charset="0"/>
                  </a:rPr>
                  <a:t>p</a:t>
                </a:r>
                <a:r>
                  <a:rPr lang="en-US" sz="800" b="1" dirty="0" smtClean="0">
                    <a:solidFill>
                      <a:prstClr val="black"/>
                    </a:solidFill>
                    <a:latin typeface="Segoe Condensed" pitchFamily="34" charset="0"/>
                  </a:rPr>
                  <a:t>ersonal-</a:t>
                </a:r>
                <a:r>
                  <a:rPr lang="en-US" sz="800" b="1" dirty="0" err="1" smtClean="0">
                    <a:solidFill>
                      <a:prstClr val="black"/>
                    </a:solidFill>
                    <a:latin typeface="Segoe Condensed" pitchFamily="34" charset="0"/>
                  </a:rPr>
                  <a:t>ization</a:t>
                </a:r>
                <a:endParaRPr lang="en-US" sz="800" b="1" dirty="0">
                  <a:solidFill>
                    <a:prstClr val="black"/>
                  </a:solidFill>
                  <a:latin typeface="Segoe Condensed" pitchFamily="34" charset="0"/>
                </a:endParaRPr>
              </a:p>
            </p:txBody>
          </p:sp>
          <p:sp>
            <p:nvSpPr>
              <p:cNvPr id="279" name="TextBox 278"/>
              <p:cNvSpPr txBox="1"/>
              <p:nvPr/>
            </p:nvSpPr>
            <p:spPr>
              <a:xfrm>
                <a:off x="728809" y="38488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 personalization</a:t>
                </a:r>
                <a:endParaRPr lang="en-US" sz="800" dirty="0">
                  <a:solidFill>
                    <a:prstClr val="black"/>
                  </a:solidFill>
                  <a:latin typeface="Segoe Condensed" pitchFamily="34" charset="0"/>
                </a:endParaRPr>
              </a:p>
            </p:txBody>
          </p:sp>
          <p:sp>
            <p:nvSpPr>
              <p:cNvPr id="280" name="TextBox 279"/>
              <p:cNvSpPr txBox="1"/>
              <p:nvPr/>
            </p:nvSpPr>
            <p:spPr>
              <a:xfrm>
                <a:off x="1486861" y="3848806"/>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highly personalized</a:t>
                </a:r>
                <a:endParaRPr lang="en-US" sz="800" dirty="0">
                  <a:solidFill>
                    <a:prstClr val="black"/>
                  </a:solidFill>
                  <a:latin typeface="Segoe Condensed" pitchFamily="34" charset="0"/>
                </a:endParaRPr>
              </a:p>
            </p:txBody>
          </p:sp>
          <p:cxnSp>
            <p:nvCxnSpPr>
              <p:cNvPr id="281" name="Straight Arrow Connector 280"/>
              <p:cNvCxnSpPr/>
              <p:nvPr/>
            </p:nvCxnSpPr>
            <p:spPr>
              <a:xfrm>
                <a:off x="731115" y="37832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2" name="TextBox 281"/>
            <p:cNvSpPr txBox="1"/>
            <p:nvPr/>
          </p:nvSpPr>
          <p:spPr>
            <a:xfrm>
              <a:off x="12050" y="3949761"/>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Actionability/Utility</a:t>
              </a:r>
            </a:p>
          </p:txBody>
        </p:sp>
        <p:grpSp>
          <p:nvGrpSpPr>
            <p:cNvPr id="283" name="Group 282"/>
            <p:cNvGrpSpPr/>
            <p:nvPr/>
          </p:nvGrpSpPr>
          <p:grpSpPr>
            <a:xfrm>
              <a:off x="735325" y="4511481"/>
              <a:ext cx="2003393" cy="296839"/>
              <a:chOff x="3287520" y="3255558"/>
              <a:chExt cx="2003393" cy="296839"/>
            </a:xfrm>
          </p:grpSpPr>
          <p:cxnSp>
            <p:nvCxnSpPr>
              <p:cNvPr id="284" name="Straight Arrow Connector 283"/>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5" name="TextBox 284"/>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suggests </a:t>
                </a:r>
              </a:p>
              <a:p>
                <a:pPr algn="l"/>
                <a:r>
                  <a:rPr lang="en-US" dirty="0" smtClean="0">
                    <a:solidFill>
                      <a:prstClr val="black"/>
                    </a:solidFill>
                  </a:rPr>
                  <a:t>actions</a:t>
                </a:r>
                <a:endParaRPr lang="en-US" dirty="0">
                  <a:solidFill>
                    <a:prstClr val="black"/>
                  </a:solidFill>
                </a:endParaRPr>
              </a:p>
            </p:txBody>
          </p:sp>
          <p:sp>
            <p:nvSpPr>
              <p:cNvPr id="286" name="TextBox 285"/>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anomaly</a:t>
                </a:r>
                <a:br>
                  <a:rPr lang="en-US" dirty="0" smtClean="0">
                    <a:solidFill>
                      <a:prstClr val="black"/>
                    </a:solidFill>
                  </a:rPr>
                </a:br>
                <a:r>
                  <a:rPr lang="en-US" dirty="0" smtClean="0">
                    <a:solidFill>
                      <a:prstClr val="black"/>
                    </a:solidFill>
                  </a:rPr>
                  <a:t>alerts</a:t>
                </a:r>
                <a:endParaRPr lang="en-US" dirty="0">
                  <a:solidFill>
                    <a:prstClr val="black"/>
                  </a:solidFill>
                </a:endParaRPr>
              </a:p>
            </p:txBody>
          </p:sp>
          <p:sp>
            <p:nvSpPr>
              <p:cNvPr id="287" name="Oval 286"/>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8" name="Oval 287"/>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9" name="TextBox 288"/>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suggests</a:t>
                </a:r>
              </a:p>
              <a:p>
                <a:pPr algn="ctr">
                  <a:lnSpc>
                    <a:spcPts val="800"/>
                  </a:lnSpc>
                </a:pPr>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urchase decisions</a:t>
                </a:r>
                <a:endParaRPr lang="en-US" sz="800" dirty="0">
                  <a:solidFill>
                    <a:prstClr val="black"/>
                  </a:solidFill>
                  <a:latin typeface="Segoe Condensed" pitchFamily="34" charset="0"/>
                </a:endParaRPr>
              </a:p>
            </p:txBody>
          </p:sp>
          <p:sp>
            <p:nvSpPr>
              <p:cNvPr id="290" name="Oval 289"/>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291" name="Rectangle 290"/>
            <p:cNvSpPr/>
            <p:nvPr/>
          </p:nvSpPr>
          <p:spPr>
            <a:xfrm>
              <a:off x="15901" y="550551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2" name="Rectangle 291"/>
            <p:cNvSpPr/>
            <p:nvPr/>
          </p:nvSpPr>
          <p:spPr>
            <a:xfrm>
              <a:off x="12591" y="4143247"/>
              <a:ext cx="54250" cy="1700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3" name="TextBox 292"/>
            <p:cNvSpPr txBox="1"/>
            <p:nvPr/>
          </p:nvSpPr>
          <p:spPr>
            <a:xfrm>
              <a:off x="-24173" y="549715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automation/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control</a:t>
              </a:r>
              <a:endParaRPr lang="en-US" sz="800" b="1" dirty="0">
                <a:solidFill>
                  <a:prstClr val="black"/>
                </a:solidFill>
                <a:latin typeface="Segoe Condensed" pitchFamily="34" charset="0"/>
              </a:endParaRPr>
            </a:p>
          </p:txBody>
        </p:sp>
        <p:sp>
          <p:nvSpPr>
            <p:cNvPr id="294" name="TextBox 293"/>
            <p:cNvSpPr txBox="1"/>
            <p:nvPr/>
          </p:nvSpPr>
          <p:spPr>
            <a:xfrm>
              <a:off x="731543" y="566497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 control</a:t>
              </a:r>
              <a:endParaRPr lang="en-US" sz="800" dirty="0">
                <a:solidFill>
                  <a:prstClr val="black"/>
                </a:solidFill>
                <a:latin typeface="Segoe Condensed" pitchFamily="34" charset="0"/>
              </a:endParaRPr>
            </a:p>
          </p:txBody>
        </p:sp>
        <p:sp>
          <p:nvSpPr>
            <p:cNvPr id="295" name="TextBox 294"/>
            <p:cNvSpPr txBox="1"/>
            <p:nvPr/>
          </p:nvSpPr>
          <p:spPr>
            <a:xfrm>
              <a:off x="1594077" y="5664976"/>
              <a:ext cx="1140431" cy="123111"/>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system controls resource use</a:t>
              </a:r>
            </a:p>
          </p:txBody>
        </p:sp>
        <p:cxnSp>
          <p:nvCxnSpPr>
            <p:cNvPr id="296" name="Straight Arrow Connector 295"/>
            <p:cNvCxnSpPr/>
            <p:nvPr/>
          </p:nvCxnSpPr>
          <p:spPr>
            <a:xfrm>
              <a:off x="733571" y="559938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97" name="Group 296"/>
            <p:cNvGrpSpPr/>
            <p:nvPr/>
          </p:nvGrpSpPr>
          <p:grpSpPr>
            <a:xfrm>
              <a:off x="-26907" y="5154924"/>
              <a:ext cx="2759782" cy="338554"/>
              <a:chOff x="-19135" y="4024563"/>
              <a:chExt cx="2759782" cy="338554"/>
            </a:xfrm>
          </p:grpSpPr>
          <p:sp>
            <p:nvSpPr>
              <p:cNvPr id="298" name="TextBox 297"/>
              <p:cNvSpPr txBox="1"/>
              <p:nvPr/>
            </p:nvSpPr>
            <p:spPr>
              <a:xfrm>
                <a:off x="-19135" y="402456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information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intent</a:t>
                </a:r>
                <a:endParaRPr lang="en-US" sz="800" b="1" dirty="0">
                  <a:solidFill>
                    <a:prstClr val="black"/>
                  </a:solidFill>
                  <a:latin typeface="Segoe Condensed" pitchFamily="34" charset="0"/>
                </a:endParaRPr>
              </a:p>
            </p:txBody>
          </p:sp>
          <p:sp>
            <p:nvSpPr>
              <p:cNvPr id="299" name="TextBox 298"/>
              <p:cNvSpPr txBox="1"/>
              <p:nvPr/>
            </p:nvSpPr>
            <p:spPr>
              <a:xfrm>
                <a:off x="736581" y="419238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Informs one action</a:t>
                </a:r>
                <a:endParaRPr lang="en-US" sz="800" dirty="0">
                  <a:solidFill>
                    <a:prstClr val="black"/>
                  </a:solidFill>
                  <a:latin typeface="Segoe Condensed" pitchFamily="34" charset="0"/>
                </a:endParaRPr>
              </a:p>
            </p:txBody>
          </p:sp>
          <p:sp>
            <p:nvSpPr>
              <p:cNvPr id="300" name="TextBox 299"/>
              <p:cNvSpPr txBox="1"/>
              <p:nvPr/>
            </p:nvSpPr>
            <p:spPr>
              <a:xfrm>
                <a:off x="1494633" y="4192382"/>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informs many actions</a:t>
                </a:r>
                <a:endParaRPr lang="en-US" sz="800" dirty="0">
                  <a:solidFill>
                    <a:prstClr val="black"/>
                  </a:solidFill>
                  <a:latin typeface="Segoe Condensed" pitchFamily="34" charset="0"/>
                </a:endParaRPr>
              </a:p>
            </p:txBody>
          </p:sp>
          <p:cxnSp>
            <p:nvCxnSpPr>
              <p:cNvPr id="301" name="Straight Arrow Connector 300"/>
              <p:cNvCxnSpPr/>
              <p:nvPr/>
            </p:nvCxnSpPr>
            <p:spPr>
              <a:xfrm>
                <a:off x="738887" y="412679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337" name="Group 336"/>
          <p:cNvGrpSpPr/>
          <p:nvPr/>
        </p:nvGrpSpPr>
        <p:grpSpPr>
          <a:xfrm>
            <a:off x="2871541" y="4225146"/>
            <a:ext cx="2964383" cy="1929904"/>
            <a:chOff x="-3149" y="5873811"/>
            <a:chExt cx="2964383" cy="1929904"/>
          </a:xfrm>
        </p:grpSpPr>
        <p:sp>
          <p:nvSpPr>
            <p:cNvPr id="338" name="Rectangle 337"/>
            <p:cNvSpPr/>
            <p:nvPr/>
          </p:nvSpPr>
          <p:spPr>
            <a:xfrm>
              <a:off x="-3149" y="606996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9" name="Rectangle 338"/>
            <p:cNvSpPr/>
            <p:nvPr/>
          </p:nvSpPr>
          <p:spPr>
            <a:xfrm>
              <a:off x="15901" y="6069964"/>
              <a:ext cx="1338977" cy="1733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0" name="Rectangle 339"/>
            <p:cNvSpPr/>
            <p:nvPr/>
          </p:nvSpPr>
          <p:spPr>
            <a:xfrm>
              <a:off x="1354639" y="6058476"/>
              <a:ext cx="1440275" cy="1392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1" name="TextBox 340"/>
            <p:cNvSpPr txBox="1"/>
            <p:nvPr/>
          </p:nvSpPr>
          <p:spPr>
            <a:xfrm>
              <a:off x="12050" y="5873811"/>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Motivational/Persuasive Strategies</a:t>
              </a:r>
            </a:p>
          </p:txBody>
        </p:sp>
        <p:sp>
          <p:nvSpPr>
            <p:cNvPr id="342" name="Rectangle 341"/>
            <p:cNvSpPr/>
            <p:nvPr/>
          </p:nvSpPr>
          <p:spPr>
            <a:xfrm>
              <a:off x="12591" y="6075357"/>
              <a:ext cx="54250" cy="17283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3" name="TextBox 342"/>
            <p:cNvSpPr txBox="1"/>
            <p:nvPr/>
          </p:nvSpPr>
          <p:spPr>
            <a:xfrm>
              <a:off x="4508" y="6068744"/>
              <a:ext cx="1350370" cy="461665"/>
            </a:xfrm>
            <a:prstGeom prst="rect">
              <a:avLst/>
            </a:prstGeom>
            <a:noFill/>
          </p:spPr>
          <p:txBody>
            <a:bodyPr wrap="square" rtlCol="0">
              <a:spAutoFit/>
            </a:bodyPr>
            <a:lstStyle/>
            <a:p>
              <a:pPr algn="ctr"/>
              <a:r>
                <a:rPr lang="en-US" sz="800" b="1" dirty="0" smtClean="0">
                  <a:solidFill>
                    <a:prstClr val="black"/>
                  </a:solidFill>
                  <a:latin typeface="Segoe Condensed" pitchFamily="34" charset="0"/>
                </a:rPr>
                <a:t>persuasive tactics from psychology and applied social psychology disciplines:</a:t>
              </a:r>
              <a:endParaRPr lang="en-US" sz="800" b="1" dirty="0">
                <a:solidFill>
                  <a:prstClr val="black"/>
                </a:solidFill>
                <a:latin typeface="Segoe Condensed" pitchFamily="34" charset="0"/>
              </a:endParaRPr>
            </a:p>
          </p:txBody>
        </p:sp>
        <p:sp>
          <p:nvSpPr>
            <p:cNvPr id="344" name="TextBox 343"/>
            <p:cNvSpPr txBox="1"/>
            <p:nvPr/>
          </p:nvSpPr>
          <p:spPr>
            <a:xfrm>
              <a:off x="99399" y="6590681"/>
              <a:ext cx="1100792" cy="1107996"/>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ersuasive design</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persuasive technology</a:t>
              </a:r>
            </a:p>
            <a:p>
              <a:pPr algn="r"/>
              <a:r>
                <a:rPr lang="en-US" sz="800" dirty="0" smtClean="0">
                  <a:solidFill>
                    <a:prstClr val="black"/>
                  </a:solidFill>
                  <a:latin typeface="Segoe Condensed" pitchFamily="34" charset="0"/>
                </a:rPr>
                <a:t>behavioral science/economics</a:t>
              </a:r>
            </a:p>
            <a:p>
              <a:pPr algn="r"/>
              <a:r>
                <a:rPr lang="en-US" sz="800" dirty="0" smtClean="0">
                  <a:solidFill>
                    <a:prstClr val="black"/>
                  </a:solidFill>
                  <a:latin typeface="Segoe Condensed" pitchFamily="34" charset="0"/>
                </a:rPr>
                <a:t>environmental psychology</a:t>
              </a:r>
            </a:p>
            <a:p>
              <a:pPr algn="r"/>
              <a:r>
                <a:rPr lang="en-US" sz="800" dirty="0" smtClean="0">
                  <a:solidFill>
                    <a:prstClr val="black"/>
                  </a:solidFill>
                  <a:latin typeface="Segoe Condensed" pitchFamily="34" charset="0"/>
                </a:rPr>
                <a:t>game design</a:t>
              </a:r>
            </a:p>
            <a:p>
              <a:pPr algn="r"/>
              <a:r>
                <a:rPr lang="en-US" sz="800" dirty="0" smtClean="0">
                  <a:solidFill>
                    <a:prstClr val="black"/>
                  </a:solidFill>
                  <a:latin typeface="Segoe Condensed" pitchFamily="34" charset="0"/>
                </a:rPr>
                <a:t>social marketing</a:t>
              </a:r>
            </a:p>
            <a:p>
              <a:pPr algn="r"/>
              <a:r>
                <a:rPr lang="en-US" sz="800" dirty="0" smtClean="0">
                  <a:solidFill>
                    <a:prstClr val="black"/>
                  </a:solidFill>
                  <a:latin typeface="Segoe Condensed" pitchFamily="34" charset="0"/>
                </a:rPr>
                <a:t>health behavior change</a:t>
              </a:r>
            </a:p>
            <a:p>
              <a:pPr algn="r"/>
              <a:endParaRPr lang="en-US" sz="800" dirty="0" smtClean="0">
                <a:solidFill>
                  <a:prstClr val="black"/>
                </a:solidFill>
                <a:latin typeface="Segoe Condensed" pitchFamily="34" charset="0"/>
              </a:endParaRPr>
            </a:p>
            <a:p>
              <a:pPr algn="r"/>
              <a:endParaRPr lang="en-US" sz="800" dirty="0" smtClean="0">
                <a:solidFill>
                  <a:prstClr val="black"/>
                </a:solidFill>
                <a:latin typeface="Segoe Condensed" pitchFamily="34" charset="0"/>
              </a:endParaRPr>
            </a:p>
          </p:txBody>
        </p:sp>
        <p:sp>
          <p:nvSpPr>
            <p:cNvPr id="345" name="Right Brace 344"/>
            <p:cNvSpPr/>
            <p:nvPr/>
          </p:nvSpPr>
          <p:spPr>
            <a:xfrm>
              <a:off x="1235766" y="6585077"/>
              <a:ext cx="99823" cy="87780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46" name="TextBox 345"/>
            <p:cNvSpPr txBox="1"/>
            <p:nvPr/>
          </p:nvSpPr>
          <p:spPr>
            <a:xfrm>
              <a:off x="1354136" y="6068744"/>
              <a:ext cx="1547592" cy="215444"/>
            </a:xfrm>
            <a:prstGeom prst="rect">
              <a:avLst/>
            </a:prstGeom>
            <a:noFill/>
          </p:spPr>
          <p:txBody>
            <a:bodyPr wrap="square" rtlCol="0">
              <a:spAutoFit/>
            </a:bodyPr>
            <a:lstStyle/>
            <a:p>
              <a:pPr algn="ctr"/>
              <a:r>
                <a:rPr lang="en-US" sz="800" b="1" dirty="0" smtClean="0">
                  <a:solidFill>
                    <a:prstClr val="black"/>
                  </a:solidFill>
                  <a:latin typeface="Segoe Condensed" pitchFamily="34" charset="0"/>
                </a:rPr>
                <a:t>persuasive tactics include:</a:t>
              </a:r>
              <a:endParaRPr lang="en-US" sz="800" b="1" dirty="0">
                <a:solidFill>
                  <a:prstClr val="black"/>
                </a:solidFill>
                <a:latin typeface="Segoe Condensed" pitchFamily="34" charset="0"/>
              </a:endParaRPr>
            </a:p>
          </p:txBody>
        </p:sp>
        <p:sp>
          <p:nvSpPr>
            <p:cNvPr id="347" name="TextBox 346"/>
            <p:cNvSpPr txBox="1"/>
            <p:nvPr/>
          </p:nvSpPr>
          <p:spPr>
            <a:xfrm>
              <a:off x="1398858" y="6287226"/>
              <a:ext cx="807265" cy="1477328"/>
            </a:xfrm>
            <a:prstGeom prst="rect">
              <a:avLst/>
            </a:prstGeom>
            <a:noFill/>
          </p:spPr>
          <p:txBody>
            <a:bodyPr wrap="square" lIns="0" tIns="0" rIns="0" bIns="0" numCol="1" rtlCol="0">
              <a:spAutoFit/>
            </a:bodyPr>
            <a:lstStyle/>
            <a:p>
              <a:r>
                <a:rPr lang="en-US" sz="800" dirty="0" smtClean="0">
                  <a:solidFill>
                    <a:prstClr val="black"/>
                  </a:solidFill>
                  <a:latin typeface="Segoe Condensed" pitchFamily="34" charset="0"/>
                </a:rPr>
                <a:t>rewards</a:t>
              </a:r>
            </a:p>
            <a:p>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unishment</a:t>
              </a:r>
            </a:p>
            <a:p>
              <a:r>
                <a:rPr lang="en-US" sz="800" dirty="0" smtClean="0">
                  <a:solidFill>
                    <a:prstClr val="black"/>
                  </a:solidFill>
                  <a:latin typeface="Segoe Condensed" pitchFamily="34" charset="0"/>
                </a:rPr>
                <a:t>public commitment</a:t>
              </a:r>
            </a:p>
            <a:p>
              <a:r>
                <a:rPr lang="en-US" sz="800" dirty="0" smtClean="0">
                  <a:solidFill>
                    <a:prstClr val="black"/>
                  </a:solidFill>
                  <a:latin typeface="Segoe Condensed" pitchFamily="34" charset="0"/>
                </a:rPr>
                <a:t>written commitment</a:t>
              </a:r>
            </a:p>
            <a:p>
              <a:r>
                <a:rPr lang="en-US" sz="800" dirty="0" smtClean="0">
                  <a:solidFill>
                    <a:prstClr val="black"/>
                  </a:solidFill>
                  <a:latin typeface="Segoe Condensed" pitchFamily="34" charset="0"/>
                </a:rPr>
                <a:t>loss aversion</a:t>
              </a:r>
            </a:p>
            <a:p>
              <a:r>
                <a:rPr lang="en-US" sz="800" dirty="0" err="1">
                  <a:solidFill>
                    <a:prstClr val="black"/>
                  </a:solidFill>
                  <a:latin typeface="Segoe Condensed" pitchFamily="34" charset="0"/>
                </a:rPr>
                <a:t>k</a:t>
              </a:r>
              <a:r>
                <a:rPr lang="en-US" sz="800" dirty="0" err="1" smtClean="0">
                  <a:solidFill>
                    <a:prstClr val="black"/>
                  </a:solidFill>
                  <a:latin typeface="Segoe Condensed" pitchFamily="34" charset="0"/>
                </a:rPr>
                <a:t>airos</a:t>
              </a:r>
              <a:endParaRPr lang="en-US" sz="800" dirty="0" smtClean="0">
                <a:solidFill>
                  <a:prstClr val="black"/>
                </a:solidFill>
                <a:latin typeface="Segoe Condensed" pitchFamily="34" charset="0"/>
              </a:endParaRPr>
            </a:p>
            <a:p>
              <a:r>
                <a:rPr lang="en-US" sz="800" dirty="0" smtClean="0">
                  <a:solidFill>
                    <a:prstClr val="black"/>
                  </a:solidFill>
                  <a:latin typeface="Segoe Condensed" pitchFamily="34" charset="0"/>
                </a:rPr>
                <a:t>encouragement</a:t>
              </a:r>
            </a:p>
            <a:p>
              <a:r>
                <a:rPr lang="en-US" sz="800" dirty="0" smtClean="0">
                  <a:solidFill>
                    <a:prstClr val="black"/>
                  </a:solidFill>
                  <a:latin typeface="Segoe Condensed" pitchFamily="34" charset="0"/>
                </a:rPr>
                <a:t>descriptive norms</a:t>
              </a:r>
            </a:p>
            <a:p>
              <a:r>
                <a:rPr lang="en-US" sz="800" dirty="0" smtClean="0">
                  <a:solidFill>
                    <a:prstClr val="black"/>
                  </a:solidFill>
                  <a:latin typeface="Segoe Condensed" pitchFamily="34" charset="0"/>
                </a:rPr>
                <a:t>scarcity principle</a:t>
              </a:r>
            </a:p>
            <a:p>
              <a:r>
                <a:rPr lang="en-US" sz="800" dirty="0" smtClean="0">
                  <a:solidFill>
                    <a:prstClr val="black"/>
                  </a:solidFill>
                  <a:latin typeface="Segoe Condensed" pitchFamily="34" charset="0"/>
                </a:rPr>
                <a:t>framing</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anchoring bias</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defaults</a:t>
              </a:r>
            </a:p>
          </p:txBody>
        </p:sp>
        <p:sp>
          <p:nvSpPr>
            <p:cNvPr id="348" name="TextBox 347"/>
            <p:cNvSpPr txBox="1"/>
            <p:nvPr/>
          </p:nvSpPr>
          <p:spPr>
            <a:xfrm>
              <a:off x="2200275" y="6287226"/>
              <a:ext cx="760959" cy="1477328"/>
            </a:xfrm>
            <a:prstGeom prst="rect">
              <a:avLst/>
            </a:prstGeom>
            <a:noFill/>
          </p:spPr>
          <p:txBody>
            <a:bodyPr wrap="square" lIns="0" tIns="0" rIns="0" bIns="0" numCol="1" rtlCol="0">
              <a:spAutoFit/>
            </a:bodyPr>
            <a:lstStyle/>
            <a:p>
              <a:r>
                <a:rPr lang="en-US" sz="800" dirty="0">
                  <a:solidFill>
                    <a:prstClr val="black"/>
                  </a:solidFill>
                  <a:latin typeface="Segoe Condensed" pitchFamily="34" charset="0"/>
                </a:rPr>
                <a:t>g</a:t>
              </a:r>
              <a:r>
                <a:rPr lang="en-US" sz="800" dirty="0" smtClean="0">
                  <a:solidFill>
                    <a:prstClr val="black"/>
                  </a:solidFill>
                  <a:latin typeface="Segoe Condensed" pitchFamily="34" charset="0"/>
                </a:rPr>
                <a:t>oal-setting</a:t>
              </a:r>
            </a:p>
            <a:p>
              <a:r>
                <a:rPr lang="en-US" sz="800" dirty="0" smtClean="0">
                  <a:solidFill>
                    <a:prstClr val="black"/>
                  </a:solidFill>
                  <a:latin typeface="Segoe Condensed" pitchFamily="34" charset="0"/>
                </a:rPr>
                <a:t>narrative</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likeability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reputation</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competition</a:t>
              </a:r>
            </a:p>
            <a:p>
              <a:r>
                <a:rPr lang="en-US" sz="800" dirty="0" smtClean="0">
                  <a:solidFill>
                    <a:prstClr val="black"/>
                  </a:solidFill>
                  <a:latin typeface="Segoe Condensed" pitchFamily="34" charset="0"/>
                </a:rPr>
                <a:t>social proof</a:t>
              </a:r>
            </a:p>
            <a:p>
              <a:r>
                <a:rPr lang="en-US" sz="800" dirty="0" smtClean="0">
                  <a:solidFill>
                    <a:prstClr val="black"/>
                  </a:solidFill>
                  <a:latin typeface="Segoe Condensed" pitchFamily="34" charset="0"/>
                </a:rPr>
                <a:t>authority</a:t>
              </a:r>
            </a:p>
            <a:p>
              <a:r>
                <a:rPr lang="en-US" sz="800" dirty="0" smtClean="0">
                  <a:solidFill>
                    <a:prstClr val="black"/>
                  </a:solidFill>
                  <a:latin typeface="Segoe Condensed" pitchFamily="34" charset="0"/>
                </a:rPr>
                <a:t>emotional appeals</a:t>
              </a:r>
            </a:p>
            <a:p>
              <a:r>
                <a:rPr lang="en-US" sz="800" dirty="0" smtClean="0">
                  <a:solidFill>
                    <a:prstClr val="black"/>
                  </a:solidFill>
                  <a:latin typeface="Segoe Condensed" pitchFamily="34" charset="0"/>
                </a:rPr>
                <a:t>door-in-face</a:t>
              </a:r>
            </a:p>
            <a:p>
              <a:r>
                <a:rPr lang="en-US" sz="800" dirty="0" smtClean="0">
                  <a:solidFill>
                    <a:prstClr val="black"/>
                  </a:solidFill>
                  <a:latin typeface="Segoe Condensed" pitchFamily="34" charset="0"/>
                </a:rPr>
                <a:t>unlock features</a:t>
              </a:r>
            </a:p>
            <a:p>
              <a:r>
                <a:rPr lang="en-US" sz="800" dirty="0" smtClean="0">
                  <a:solidFill>
                    <a:prstClr val="black"/>
                  </a:solidFill>
                  <a:latin typeface="Segoe Condensed" pitchFamily="34" charset="0"/>
                </a:rPr>
                <a:t>endowment effect</a:t>
              </a:r>
            </a:p>
            <a:p>
              <a:r>
                <a:rPr lang="en-US" sz="800" dirty="0" smtClean="0">
                  <a:solidFill>
                    <a:prstClr val="black"/>
                  </a:solidFill>
                  <a:latin typeface="Segoe Condensed" pitchFamily="34" charset="0"/>
                </a:rPr>
                <a:t>collection building</a:t>
              </a:r>
            </a:p>
          </p:txBody>
        </p:sp>
      </p:grpSp>
      <p:grpSp>
        <p:nvGrpSpPr>
          <p:cNvPr id="349" name="Group 348"/>
          <p:cNvGrpSpPr/>
          <p:nvPr/>
        </p:nvGrpSpPr>
        <p:grpSpPr>
          <a:xfrm>
            <a:off x="5634530" y="938190"/>
            <a:ext cx="3168460" cy="2802577"/>
            <a:chOff x="2698261" y="4868174"/>
            <a:chExt cx="3168460" cy="2802577"/>
          </a:xfrm>
        </p:grpSpPr>
        <p:grpSp>
          <p:nvGrpSpPr>
            <p:cNvPr id="350" name="Group 349"/>
            <p:cNvGrpSpPr/>
            <p:nvPr/>
          </p:nvGrpSpPr>
          <p:grpSpPr>
            <a:xfrm>
              <a:off x="2908852" y="5064328"/>
              <a:ext cx="2800827" cy="2606423"/>
              <a:chOff x="2908852" y="5064328"/>
              <a:chExt cx="2800827" cy="2606423"/>
            </a:xfrm>
          </p:grpSpPr>
          <p:sp>
            <p:nvSpPr>
              <p:cNvPr id="428" name="Rectangle 427"/>
              <p:cNvSpPr/>
              <p:nvPr/>
            </p:nvSpPr>
            <p:spPr>
              <a:xfrm>
                <a:off x="2911615" y="57300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9" name="Rectangle 428"/>
              <p:cNvSpPr/>
              <p:nvPr/>
            </p:nvSpPr>
            <p:spPr>
              <a:xfrm>
                <a:off x="2911615" y="606834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0" name="Rectangle 429"/>
              <p:cNvSpPr/>
              <p:nvPr/>
            </p:nvSpPr>
            <p:spPr>
              <a:xfrm>
                <a:off x="2911615" y="5064328"/>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1" name="Rectangle 430"/>
              <p:cNvSpPr/>
              <p:nvPr/>
            </p:nvSpPr>
            <p:spPr>
              <a:xfrm>
                <a:off x="2911615" y="5402656"/>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2" name="Rectangle 431"/>
              <p:cNvSpPr/>
              <p:nvPr/>
            </p:nvSpPr>
            <p:spPr>
              <a:xfrm>
                <a:off x="2908852" y="640889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3" name="Rectangle 432"/>
              <p:cNvSpPr/>
              <p:nvPr/>
            </p:nvSpPr>
            <p:spPr>
              <a:xfrm>
                <a:off x="2908852" y="6747218"/>
                <a:ext cx="2798064" cy="923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1" name="Group 350"/>
            <p:cNvGrpSpPr/>
            <p:nvPr/>
          </p:nvGrpSpPr>
          <p:grpSpPr>
            <a:xfrm>
              <a:off x="2874583" y="5396392"/>
              <a:ext cx="2759504" cy="338554"/>
              <a:chOff x="2871541" y="5082812"/>
              <a:chExt cx="2759504" cy="338554"/>
            </a:xfrm>
          </p:grpSpPr>
          <p:sp>
            <p:nvSpPr>
              <p:cNvPr id="424" name="TextBox 423"/>
              <p:cNvSpPr txBox="1"/>
              <p:nvPr/>
            </p:nvSpPr>
            <p:spPr>
              <a:xfrm>
                <a:off x="2871541" y="508281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 by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time</a:t>
                </a:r>
                <a:endParaRPr lang="en-US" sz="800" b="1" dirty="0">
                  <a:solidFill>
                    <a:prstClr val="black"/>
                  </a:solidFill>
                  <a:latin typeface="Segoe Condensed" pitchFamily="34" charset="0"/>
                </a:endParaRPr>
              </a:p>
            </p:txBody>
          </p:sp>
          <p:sp>
            <p:nvSpPr>
              <p:cNvPr id="425" name="TextBox 424"/>
              <p:cNvSpPr txBox="1"/>
              <p:nvPr/>
            </p:nvSpPr>
            <p:spPr>
              <a:xfrm>
                <a:off x="3627257" y="52411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past</a:t>
                </a:r>
                <a:endParaRPr lang="en-US" sz="800" dirty="0">
                  <a:solidFill>
                    <a:prstClr val="black"/>
                  </a:solidFill>
                  <a:latin typeface="Segoe Condensed" pitchFamily="34" charset="0"/>
                </a:endParaRPr>
              </a:p>
            </p:txBody>
          </p:sp>
          <p:sp>
            <p:nvSpPr>
              <p:cNvPr id="426" name="TextBox 425"/>
              <p:cNvSpPr txBox="1"/>
              <p:nvPr/>
            </p:nvSpPr>
            <p:spPr>
              <a:xfrm>
                <a:off x="4621370" y="52411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projected</a:t>
                </a:r>
                <a:endParaRPr lang="en-US" sz="800" dirty="0">
                  <a:solidFill>
                    <a:prstClr val="black"/>
                  </a:solidFill>
                  <a:latin typeface="Segoe Condensed" pitchFamily="34" charset="0"/>
                </a:endParaRPr>
              </a:p>
            </p:txBody>
          </p:sp>
          <p:cxnSp>
            <p:nvCxnSpPr>
              <p:cNvPr id="427" name="Straight Arrow Connector 426"/>
              <p:cNvCxnSpPr/>
              <p:nvPr/>
            </p:nvCxnSpPr>
            <p:spPr>
              <a:xfrm>
                <a:off x="3629285" y="51755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52" name="TextBox 351"/>
            <p:cNvSpPr txBox="1"/>
            <p:nvPr/>
          </p:nvSpPr>
          <p:spPr>
            <a:xfrm>
              <a:off x="2907764" y="4868174"/>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Comparison</a:t>
              </a:r>
            </a:p>
          </p:txBody>
        </p:sp>
        <p:sp>
          <p:nvSpPr>
            <p:cNvPr id="353" name="TextBox 352"/>
            <p:cNvSpPr txBox="1"/>
            <p:nvPr/>
          </p:nvSpPr>
          <p:spPr>
            <a:xfrm>
              <a:off x="2868784" y="507241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354" name="Group 353"/>
            <p:cNvGrpSpPr/>
            <p:nvPr/>
          </p:nvGrpSpPr>
          <p:grpSpPr>
            <a:xfrm>
              <a:off x="3631039" y="5155455"/>
              <a:ext cx="2003393" cy="194247"/>
              <a:chOff x="3287520" y="3255558"/>
              <a:chExt cx="2003393" cy="194247"/>
            </a:xfrm>
          </p:grpSpPr>
          <p:cxnSp>
            <p:nvCxnSpPr>
              <p:cNvPr id="417" name="Straight Arrow Connector 416"/>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8" name="TextBox 417"/>
              <p:cNvSpPr txBox="1"/>
              <p:nvPr/>
            </p:nvSpPr>
            <p:spPr>
              <a:xfrm>
                <a:off x="3287948"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self</a:t>
                </a:r>
                <a:endParaRPr lang="en-US" dirty="0">
                  <a:solidFill>
                    <a:prstClr val="black"/>
                  </a:solidFill>
                </a:endParaRPr>
              </a:p>
            </p:txBody>
          </p:sp>
          <p:sp>
            <p:nvSpPr>
              <p:cNvPr id="419" name="TextBox 418"/>
              <p:cNvSpPr txBox="1"/>
              <p:nvPr/>
            </p:nvSpPr>
            <p:spPr>
              <a:xfrm>
                <a:off x="4605113"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goal</a:t>
                </a:r>
                <a:endParaRPr lang="en-US" dirty="0">
                  <a:solidFill>
                    <a:prstClr val="black"/>
                  </a:solidFill>
                </a:endParaRPr>
              </a:p>
            </p:txBody>
          </p:sp>
          <p:sp>
            <p:nvSpPr>
              <p:cNvPr id="420" name="Oval 419"/>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21" name="Oval 420"/>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22" name="TextBox 421"/>
              <p:cNvSpPr txBox="1"/>
              <p:nvPr/>
            </p:nvSpPr>
            <p:spPr>
              <a:xfrm>
                <a:off x="3951053" y="3347213"/>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social</a:t>
                </a:r>
                <a:endParaRPr lang="en-US" sz="800" dirty="0">
                  <a:solidFill>
                    <a:prstClr val="black"/>
                  </a:solidFill>
                  <a:latin typeface="Segoe Condensed" pitchFamily="34" charset="0"/>
                </a:endParaRPr>
              </a:p>
            </p:txBody>
          </p:sp>
          <p:sp>
            <p:nvSpPr>
              <p:cNvPr id="423" name="Oval 422"/>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355" name="TextBox 354"/>
            <p:cNvSpPr txBox="1"/>
            <p:nvPr/>
          </p:nvSpPr>
          <p:spPr>
            <a:xfrm>
              <a:off x="2749401" y="6424964"/>
              <a:ext cx="893692" cy="292388"/>
            </a:xfrm>
            <a:prstGeom prst="rect">
              <a:avLst/>
            </a:prstGeom>
            <a:noFill/>
          </p:spPr>
          <p:txBody>
            <a:bodyPr wrap="square" rtlCol="0">
              <a:spAutoFit/>
            </a:bodyPr>
            <a:lstStyle/>
            <a:p>
              <a:pPr algn="r"/>
              <a:r>
                <a:rPr lang="en-US" sz="650" b="1" dirty="0" smtClean="0">
                  <a:solidFill>
                    <a:prstClr val="black"/>
                  </a:solidFill>
                  <a:latin typeface="Segoe Condensed" pitchFamily="34" charset="0"/>
                </a:rPr>
                <a:t>difficulty to reach comparison target</a:t>
              </a:r>
              <a:endParaRPr lang="en-US" sz="650" b="1" dirty="0">
                <a:solidFill>
                  <a:prstClr val="black"/>
                </a:solidFill>
                <a:latin typeface="Segoe Condensed" pitchFamily="34" charset="0"/>
              </a:endParaRPr>
            </a:p>
          </p:txBody>
        </p:sp>
        <p:sp>
          <p:nvSpPr>
            <p:cNvPr id="356" name="TextBox 355"/>
            <p:cNvSpPr txBox="1"/>
            <p:nvPr/>
          </p:nvSpPr>
          <p:spPr>
            <a:xfrm>
              <a:off x="3621760" y="656548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easy</a:t>
              </a:r>
              <a:endParaRPr lang="en-US" sz="800" dirty="0">
                <a:solidFill>
                  <a:prstClr val="black"/>
                </a:solidFill>
                <a:latin typeface="Segoe Condensed" pitchFamily="34" charset="0"/>
              </a:endParaRPr>
            </a:p>
          </p:txBody>
        </p:sp>
        <p:sp>
          <p:nvSpPr>
            <p:cNvPr id="357" name="TextBox 356"/>
            <p:cNvSpPr txBox="1"/>
            <p:nvPr/>
          </p:nvSpPr>
          <p:spPr>
            <a:xfrm>
              <a:off x="4379812" y="6565487"/>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hard</a:t>
              </a:r>
              <a:endParaRPr lang="en-US" sz="800" dirty="0">
                <a:solidFill>
                  <a:prstClr val="black"/>
                </a:solidFill>
                <a:latin typeface="Segoe Condensed" pitchFamily="34" charset="0"/>
              </a:endParaRPr>
            </a:p>
          </p:txBody>
        </p:sp>
        <p:cxnSp>
          <p:nvCxnSpPr>
            <p:cNvPr id="358" name="Straight Arrow Connector 357"/>
            <p:cNvCxnSpPr/>
            <p:nvPr/>
          </p:nvCxnSpPr>
          <p:spPr>
            <a:xfrm>
              <a:off x="3624066" y="649989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59" name="Group 358"/>
            <p:cNvGrpSpPr/>
            <p:nvPr/>
          </p:nvGrpSpPr>
          <p:grpSpPr>
            <a:xfrm>
              <a:off x="2920778" y="6703627"/>
              <a:ext cx="2945943" cy="931045"/>
              <a:chOff x="3018319" y="6524118"/>
              <a:chExt cx="2945943" cy="931045"/>
            </a:xfrm>
          </p:grpSpPr>
          <p:grpSp>
            <p:nvGrpSpPr>
              <p:cNvPr id="381" name="Group 380"/>
              <p:cNvGrpSpPr/>
              <p:nvPr/>
            </p:nvGrpSpPr>
            <p:grpSpPr>
              <a:xfrm>
                <a:off x="3109195" y="6757539"/>
                <a:ext cx="962103" cy="123111"/>
                <a:chOff x="3095547" y="6757539"/>
                <a:chExt cx="962103" cy="123111"/>
              </a:xfrm>
            </p:grpSpPr>
            <p:sp>
              <p:nvSpPr>
                <p:cNvPr id="415" name="TextBox 414"/>
                <p:cNvSpPr txBox="1"/>
                <p:nvPr/>
              </p:nvSpPr>
              <p:spPr>
                <a:xfrm>
                  <a:off x="3198798" y="6757539"/>
                  <a:ext cx="85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t</a:t>
                  </a:r>
                  <a:r>
                    <a:rPr lang="en-US" sz="800" dirty="0" smtClean="0">
                      <a:solidFill>
                        <a:prstClr val="black"/>
                      </a:solidFill>
                      <a:latin typeface="Segoe Condensed" pitchFamily="34" charset="0"/>
                    </a:rPr>
                    <a:t>ime window</a:t>
                  </a:r>
                </a:p>
              </p:txBody>
            </p:sp>
            <p:sp>
              <p:nvSpPr>
                <p:cNvPr id="416" name="Rectangle 415"/>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2" name="Group 381"/>
              <p:cNvGrpSpPr/>
              <p:nvPr/>
            </p:nvGrpSpPr>
            <p:grpSpPr>
              <a:xfrm>
                <a:off x="3109195" y="6897646"/>
                <a:ext cx="962103" cy="123111"/>
                <a:chOff x="3095547" y="6757539"/>
                <a:chExt cx="962103" cy="123111"/>
              </a:xfrm>
            </p:grpSpPr>
            <p:sp>
              <p:nvSpPr>
                <p:cNvPr id="413" name="TextBox 412"/>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time granularity</a:t>
                  </a:r>
                </a:p>
              </p:txBody>
            </p:sp>
            <p:sp>
              <p:nvSpPr>
                <p:cNvPr id="414" name="Rectangle 413"/>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3" name="Group 382"/>
              <p:cNvGrpSpPr/>
              <p:nvPr/>
            </p:nvGrpSpPr>
            <p:grpSpPr>
              <a:xfrm>
                <a:off x="3109195" y="7037753"/>
                <a:ext cx="962103" cy="123111"/>
                <a:chOff x="3095547" y="6757539"/>
                <a:chExt cx="962103" cy="123111"/>
              </a:xfrm>
            </p:grpSpPr>
            <p:sp>
              <p:nvSpPr>
                <p:cNvPr id="411" name="TextBox 410"/>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grouping</a:t>
                  </a:r>
                </a:p>
              </p:txBody>
            </p:sp>
            <p:sp>
              <p:nvSpPr>
                <p:cNvPr id="412" name="Rectangle 411"/>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4" name="Group 383"/>
              <p:cNvGrpSpPr/>
              <p:nvPr/>
            </p:nvGrpSpPr>
            <p:grpSpPr>
              <a:xfrm>
                <a:off x="3109195" y="7177860"/>
                <a:ext cx="962103" cy="123111"/>
                <a:chOff x="3095547" y="6757539"/>
                <a:chExt cx="962103" cy="123111"/>
              </a:xfrm>
            </p:grpSpPr>
            <p:sp>
              <p:nvSpPr>
                <p:cNvPr id="409" name="TextBox 408"/>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granularity</a:t>
                  </a:r>
                </a:p>
              </p:txBody>
            </p:sp>
            <p:sp>
              <p:nvSpPr>
                <p:cNvPr id="410" name="Rectangle 409"/>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5" name="Group 384"/>
              <p:cNvGrpSpPr/>
              <p:nvPr/>
            </p:nvGrpSpPr>
            <p:grpSpPr>
              <a:xfrm>
                <a:off x="3109195" y="7317967"/>
                <a:ext cx="962103" cy="123111"/>
                <a:chOff x="3095547" y="6757539"/>
                <a:chExt cx="962103" cy="123111"/>
              </a:xfrm>
            </p:grpSpPr>
            <p:sp>
              <p:nvSpPr>
                <p:cNvPr id="407" name="TextBox 406"/>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measurement unit</a:t>
                  </a:r>
                </a:p>
              </p:txBody>
            </p:sp>
            <p:sp>
              <p:nvSpPr>
                <p:cNvPr id="408" name="Rectangle 407"/>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86" name="Right Brace 385"/>
              <p:cNvSpPr/>
              <p:nvPr/>
            </p:nvSpPr>
            <p:spPr>
              <a:xfrm>
                <a:off x="3903966"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87" name="TextBox 386"/>
              <p:cNvSpPr txBox="1"/>
              <p:nvPr/>
            </p:nvSpPr>
            <p:spPr>
              <a:xfrm>
                <a:off x="3937948" y="6538759"/>
                <a:ext cx="524803" cy="215444"/>
              </a:xfrm>
              <a:prstGeom prst="rect">
                <a:avLst/>
              </a:prstGeom>
              <a:noFill/>
            </p:spPr>
            <p:txBody>
              <a:bodyPr wrap="square" rtlCol="0">
                <a:spAutoFit/>
              </a:bodyPr>
              <a:lstStyle/>
              <a:p>
                <a:r>
                  <a:rPr lang="en-US" sz="800" b="1" dirty="0" smtClean="0">
                    <a:solidFill>
                      <a:prstClr val="black"/>
                    </a:solidFill>
                    <a:latin typeface="Segoe Condensed" pitchFamily="34" charset="0"/>
                  </a:rPr>
                  <a:t>statistic</a:t>
                </a:r>
                <a:endParaRPr lang="en-US" sz="800" b="1" dirty="0">
                  <a:solidFill>
                    <a:prstClr val="black"/>
                  </a:solidFill>
                  <a:latin typeface="Segoe Condensed" pitchFamily="34" charset="0"/>
                </a:endParaRPr>
              </a:p>
            </p:txBody>
          </p:sp>
          <p:grpSp>
            <p:nvGrpSpPr>
              <p:cNvPr id="388" name="Group 387"/>
              <p:cNvGrpSpPr/>
              <p:nvPr/>
            </p:nvGrpSpPr>
            <p:grpSpPr>
              <a:xfrm>
                <a:off x="4049404" y="6827544"/>
                <a:ext cx="957381" cy="123111"/>
                <a:chOff x="4105132" y="6765389"/>
                <a:chExt cx="957381" cy="123111"/>
              </a:xfrm>
            </p:grpSpPr>
            <p:sp>
              <p:nvSpPr>
                <p:cNvPr id="405" name="Oval 404"/>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6" name="TextBox 405"/>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raw value</a:t>
                  </a:r>
                </a:p>
              </p:txBody>
            </p:sp>
          </p:grpSp>
          <p:grpSp>
            <p:nvGrpSpPr>
              <p:cNvPr id="389" name="Group 388"/>
              <p:cNvGrpSpPr/>
              <p:nvPr/>
            </p:nvGrpSpPr>
            <p:grpSpPr>
              <a:xfrm>
                <a:off x="4049404" y="6931409"/>
                <a:ext cx="957381" cy="123111"/>
                <a:chOff x="4105132" y="6765389"/>
                <a:chExt cx="957381" cy="123111"/>
              </a:xfrm>
            </p:grpSpPr>
            <p:sp>
              <p:nvSpPr>
                <p:cNvPr id="403" name="Oval 402"/>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4" name="TextBox 403"/>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average</a:t>
                  </a:r>
                </a:p>
              </p:txBody>
            </p:sp>
          </p:grpSp>
          <p:grpSp>
            <p:nvGrpSpPr>
              <p:cNvPr id="390" name="Group 389"/>
              <p:cNvGrpSpPr/>
              <p:nvPr/>
            </p:nvGrpSpPr>
            <p:grpSpPr>
              <a:xfrm>
                <a:off x="4049404" y="7035274"/>
                <a:ext cx="957381" cy="123111"/>
                <a:chOff x="4105132" y="6765389"/>
                <a:chExt cx="957381" cy="123111"/>
              </a:xfrm>
            </p:grpSpPr>
            <p:sp>
              <p:nvSpPr>
                <p:cNvPr id="401" name="Oval 400"/>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2" name="TextBox 401"/>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median</a:t>
                  </a:r>
                </a:p>
              </p:txBody>
            </p:sp>
          </p:grpSp>
          <p:grpSp>
            <p:nvGrpSpPr>
              <p:cNvPr id="391" name="Group 390"/>
              <p:cNvGrpSpPr/>
              <p:nvPr/>
            </p:nvGrpSpPr>
            <p:grpSpPr>
              <a:xfrm>
                <a:off x="4049404" y="7139140"/>
                <a:ext cx="957381" cy="123111"/>
                <a:chOff x="4105132" y="6765389"/>
                <a:chExt cx="957381" cy="123111"/>
              </a:xfrm>
            </p:grpSpPr>
            <p:sp>
              <p:nvSpPr>
                <p:cNvPr id="399" name="Oval 398"/>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0" name="TextBox 399"/>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mode</a:t>
                  </a:r>
                </a:p>
              </p:txBody>
            </p:sp>
          </p:grpSp>
          <p:grpSp>
            <p:nvGrpSpPr>
              <p:cNvPr id="392" name="Group 391"/>
              <p:cNvGrpSpPr/>
              <p:nvPr/>
            </p:nvGrpSpPr>
            <p:grpSpPr>
              <a:xfrm>
                <a:off x="4049404" y="7240993"/>
                <a:ext cx="957381" cy="123111"/>
                <a:chOff x="4105132" y="6765389"/>
                <a:chExt cx="957381" cy="123111"/>
              </a:xfrm>
            </p:grpSpPr>
            <p:sp>
              <p:nvSpPr>
                <p:cNvPr id="397" name="Oval 396"/>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8" name="TextBox 397"/>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other</a:t>
                  </a:r>
                </a:p>
              </p:txBody>
            </p:sp>
          </p:grpSp>
          <p:sp>
            <p:nvSpPr>
              <p:cNvPr id="393" name="TextBox 392"/>
              <p:cNvSpPr txBox="1"/>
              <p:nvPr/>
            </p:nvSpPr>
            <p:spPr>
              <a:xfrm>
                <a:off x="3018319" y="6538759"/>
                <a:ext cx="1056404"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comparison variables</a:t>
                </a:r>
                <a:endParaRPr lang="en-US" sz="800" b="1" dirty="0">
                  <a:solidFill>
                    <a:prstClr val="black"/>
                  </a:solidFill>
                  <a:latin typeface="Segoe Condensed" pitchFamily="34" charset="0"/>
                </a:endParaRPr>
              </a:p>
            </p:txBody>
          </p:sp>
          <p:sp>
            <p:nvSpPr>
              <p:cNvPr id="394" name="TextBox 393"/>
              <p:cNvSpPr txBox="1"/>
              <p:nvPr/>
            </p:nvSpPr>
            <p:spPr>
              <a:xfrm>
                <a:off x="4471348" y="6524118"/>
                <a:ext cx="869131"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computation</a:t>
                </a:r>
                <a:endParaRPr lang="en-US" sz="800" b="1" dirty="0">
                  <a:solidFill>
                    <a:prstClr val="black"/>
                  </a:solidFill>
                  <a:latin typeface="Segoe Condensed" pitchFamily="34" charset="0"/>
                </a:endParaRPr>
              </a:p>
            </p:txBody>
          </p:sp>
          <p:sp>
            <p:nvSpPr>
              <p:cNvPr id="395" name="Right Brace 394"/>
              <p:cNvSpPr/>
              <p:nvPr/>
            </p:nvSpPr>
            <p:spPr>
              <a:xfrm flipH="1">
                <a:off x="4480290"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6" name="TextBox 395"/>
              <p:cNvSpPr txBox="1"/>
              <p:nvPr/>
            </p:nvSpPr>
            <p:spPr>
              <a:xfrm>
                <a:off x="4576439" y="6791658"/>
                <a:ext cx="1387823" cy="615553"/>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 this time [</a:t>
                </a:r>
                <a:r>
                  <a:rPr lang="en-US" sz="800" dirty="0" err="1" smtClean="0">
                    <a:solidFill>
                      <a:prstClr val="black"/>
                    </a:solidFill>
                    <a:latin typeface="Segoe Condensed" pitchFamily="34" charset="0"/>
                  </a:rPr>
                  <a:t>yest</a:t>
                </a:r>
                <a:r>
                  <a:rPr lang="en-US" sz="800" dirty="0" smtClean="0">
                    <a:solidFill>
                      <a:prstClr val="black"/>
                    </a:solidFill>
                    <a:latin typeface="Segoe Condensed" pitchFamily="34" charset="0"/>
                  </a:rPr>
                  <a:t>, last </a:t>
                </a:r>
                <a:r>
                  <a:rPr lang="en-US" sz="800" dirty="0" err="1" smtClean="0">
                    <a:solidFill>
                      <a:prstClr val="black"/>
                    </a:solidFill>
                    <a:latin typeface="Segoe Condensed" pitchFamily="34" charset="0"/>
                  </a:rPr>
                  <a:t>wk</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mo</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yr</a:t>
                </a:r>
                <a:r>
                  <a:rPr lang="en-US" sz="800" dirty="0" smtClean="0">
                    <a:solidFill>
                      <a:prstClr val="black"/>
                    </a:solidFill>
                    <a:latin typeface="Segoe Condensed" pitchFamily="34" charset="0"/>
                  </a:rPr>
                  <a:t>]</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t>
                </a:r>
                <a:r>
                  <a:rPr lang="en-US" sz="800" dirty="0" err="1" smtClean="0">
                    <a:solidFill>
                      <a:prstClr val="black"/>
                    </a:solidFill>
                    <a:latin typeface="Segoe Condensed" pitchFamily="34" charset="0"/>
                  </a:rPr>
                  <a:t>hrly</a:t>
                </a:r>
                <a:r>
                  <a:rPr lang="en-US" sz="800" dirty="0" smtClean="0">
                    <a:solidFill>
                      <a:prstClr val="black"/>
                    </a:solidFill>
                    <a:latin typeface="Segoe Condensed" pitchFamily="34" charset="0"/>
                  </a:rPr>
                  <a:t>, daily, </a:t>
                </a:r>
                <a:r>
                  <a:rPr lang="en-US" sz="800" dirty="0" err="1" smtClean="0">
                    <a:solidFill>
                      <a:prstClr val="black"/>
                    </a:solidFill>
                    <a:latin typeface="Segoe Condensed" pitchFamily="34" charset="0"/>
                  </a:rPr>
                  <a:t>wkly</a:t>
                </a:r>
                <a:r>
                  <a:rPr lang="en-US" sz="800" dirty="0" smtClean="0">
                    <a:solidFill>
                      <a:prstClr val="black"/>
                    </a:solidFill>
                    <a:latin typeface="Segoe Condensed" pitchFamily="34" charset="0"/>
                  </a:rPr>
                  <a:t>, monthly, </a:t>
                </a:r>
                <a:r>
                  <a:rPr lang="en-US" sz="800" dirty="0" err="1" smtClean="0">
                    <a:solidFill>
                      <a:prstClr val="black"/>
                    </a:solidFill>
                    <a:latin typeface="Segoe Condensed" pitchFamily="34" charset="0"/>
                  </a:rPr>
                  <a:t>yrly</a:t>
                </a:r>
                <a:r>
                  <a:rPr lang="en-US" sz="800" dirty="0" smtClean="0">
                    <a:solidFill>
                      <a:prstClr val="black"/>
                    </a:solidFill>
                    <a:latin typeface="Segoe Condensed" pitchFamily="34" charset="0"/>
                  </a:rPr>
                  <a:t>]</a:t>
                </a:r>
              </a:p>
              <a:p>
                <a:r>
                  <a:rPr lang="en-US" sz="800" dirty="0" smtClean="0">
                    <a:solidFill>
                      <a:prstClr val="black"/>
                    </a:solidFill>
                    <a:latin typeface="Segoe Condensed" pitchFamily="34" charset="0"/>
                  </a:rPr>
                  <a:t>over past [X] days</a:t>
                </a:r>
              </a:p>
              <a:p>
                <a:r>
                  <a:rPr lang="en-US" sz="800" dirty="0" smtClean="0">
                    <a:solidFill>
                      <a:prstClr val="black"/>
                    </a:solidFill>
                    <a:latin typeface="Segoe Condensed" pitchFamily="34" charset="0"/>
                  </a:rPr>
                  <a:t>this day type [weekday, weekend]</a:t>
                </a:r>
              </a:p>
              <a:p>
                <a:r>
                  <a:rPr lang="en-US" sz="800" dirty="0" smtClean="0">
                    <a:solidFill>
                      <a:prstClr val="black"/>
                    </a:solidFill>
                    <a:latin typeface="Segoe Condensed" pitchFamily="34" charset="0"/>
                  </a:rPr>
                  <a:t>this day of week (e.g., </a:t>
                </a:r>
                <a:r>
                  <a:rPr lang="en-US" sz="800" dirty="0" err="1" smtClean="0">
                    <a:solidFill>
                      <a:prstClr val="black"/>
                    </a:solidFill>
                    <a:latin typeface="Segoe Condensed" pitchFamily="34" charset="0"/>
                  </a:rPr>
                  <a:t>mondays</a:t>
                </a:r>
                <a:r>
                  <a:rPr lang="en-US" sz="800" dirty="0" smtClean="0">
                    <a:solidFill>
                      <a:prstClr val="black"/>
                    </a:solidFill>
                    <a:latin typeface="Segoe Condensed" pitchFamily="34" charset="0"/>
                  </a:rPr>
                  <a:t>) </a:t>
                </a:r>
              </a:p>
            </p:txBody>
          </p:sp>
        </p:grpSp>
        <p:grpSp>
          <p:nvGrpSpPr>
            <p:cNvPr id="360" name="Group 359"/>
            <p:cNvGrpSpPr/>
            <p:nvPr/>
          </p:nvGrpSpPr>
          <p:grpSpPr>
            <a:xfrm>
              <a:off x="2705100" y="5745324"/>
              <a:ext cx="2937175" cy="338554"/>
              <a:chOff x="2913791" y="6179536"/>
              <a:chExt cx="2937175" cy="338554"/>
            </a:xfrm>
          </p:grpSpPr>
          <p:sp>
            <p:nvSpPr>
              <p:cNvPr id="372" name="TextBox 371"/>
              <p:cNvSpPr txBox="1"/>
              <p:nvPr/>
            </p:nvSpPr>
            <p:spPr>
              <a:xfrm>
                <a:off x="2913791" y="6179536"/>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social-comp.</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373" name="Group 372"/>
              <p:cNvGrpSpPr/>
              <p:nvPr/>
            </p:nvGrpSpPr>
            <p:grpSpPr>
              <a:xfrm>
                <a:off x="3847573" y="6214846"/>
                <a:ext cx="2003393" cy="296839"/>
                <a:chOff x="3287520" y="3255558"/>
                <a:chExt cx="2003393" cy="296839"/>
              </a:xfrm>
            </p:grpSpPr>
            <p:cxnSp>
              <p:nvCxnSpPr>
                <p:cNvPr id="374" name="Straight Arrow Connector 373"/>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5" name="TextBox 374"/>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geographically</a:t>
                  </a:r>
                  <a:br>
                    <a:rPr lang="en-US" dirty="0" smtClean="0">
                      <a:solidFill>
                        <a:prstClr val="black"/>
                      </a:solidFill>
                    </a:rPr>
                  </a:br>
                  <a:r>
                    <a:rPr lang="en-US" dirty="0" smtClean="0">
                      <a:solidFill>
                        <a:prstClr val="black"/>
                      </a:solidFill>
                    </a:rPr>
                    <a:t>proximal</a:t>
                  </a:r>
                  <a:endParaRPr lang="en-US" dirty="0">
                    <a:solidFill>
                      <a:prstClr val="black"/>
                    </a:solidFill>
                  </a:endParaRPr>
                </a:p>
              </p:txBody>
            </p:sp>
            <p:sp>
              <p:nvSpPr>
                <p:cNvPr id="376" name="TextBox 375"/>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selected </a:t>
                  </a:r>
                  <a:br>
                    <a:rPr lang="en-US" dirty="0" smtClean="0">
                      <a:solidFill>
                        <a:prstClr val="black"/>
                      </a:solidFill>
                    </a:rPr>
                  </a:br>
                  <a:r>
                    <a:rPr lang="en-US" dirty="0" smtClean="0">
                      <a:solidFill>
                        <a:prstClr val="black"/>
                      </a:solidFill>
                    </a:rPr>
                    <a:t>social network</a:t>
                  </a:r>
                  <a:endParaRPr lang="en-US" dirty="0">
                    <a:solidFill>
                      <a:prstClr val="black"/>
                    </a:solidFill>
                  </a:endParaRPr>
                </a:p>
              </p:txBody>
            </p:sp>
            <p:sp>
              <p:nvSpPr>
                <p:cNvPr id="377" name="Oval 376"/>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8" name="Oval 377"/>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9" name="TextBox 378"/>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demographically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similar</a:t>
                  </a:r>
                  <a:endParaRPr lang="en-US" sz="800" dirty="0">
                    <a:solidFill>
                      <a:prstClr val="black"/>
                    </a:solidFill>
                    <a:latin typeface="Segoe Condensed" pitchFamily="34" charset="0"/>
                  </a:endParaRPr>
                </a:p>
              </p:txBody>
            </p:sp>
            <p:sp>
              <p:nvSpPr>
                <p:cNvPr id="380" name="Oval 379"/>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grpSp>
          <p:nvGrpSpPr>
            <p:cNvPr id="361" name="Group 360"/>
            <p:cNvGrpSpPr/>
            <p:nvPr/>
          </p:nvGrpSpPr>
          <p:grpSpPr>
            <a:xfrm>
              <a:off x="2698261" y="6070922"/>
              <a:ext cx="2937175" cy="338554"/>
              <a:chOff x="2913791" y="6112012"/>
              <a:chExt cx="2937175" cy="338554"/>
            </a:xfrm>
          </p:grpSpPr>
          <p:sp>
            <p:nvSpPr>
              <p:cNvPr id="363" name="TextBox 362"/>
              <p:cNvSpPr txBox="1"/>
              <p:nvPr/>
            </p:nvSpPr>
            <p:spPr>
              <a:xfrm>
                <a:off x="2913791" y="6112012"/>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goal-setting</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strategy</a:t>
                </a:r>
                <a:endParaRPr lang="en-US" sz="800" b="1" dirty="0">
                  <a:solidFill>
                    <a:prstClr val="black"/>
                  </a:solidFill>
                  <a:latin typeface="Segoe Condensed" pitchFamily="34" charset="0"/>
                </a:endParaRPr>
              </a:p>
            </p:txBody>
          </p:sp>
          <p:grpSp>
            <p:nvGrpSpPr>
              <p:cNvPr id="364" name="Group 363"/>
              <p:cNvGrpSpPr/>
              <p:nvPr/>
            </p:nvGrpSpPr>
            <p:grpSpPr>
              <a:xfrm>
                <a:off x="3847573" y="6179221"/>
                <a:ext cx="2003393" cy="194247"/>
                <a:chOff x="3287520" y="3219933"/>
                <a:chExt cx="2003393" cy="194247"/>
              </a:xfrm>
            </p:grpSpPr>
            <p:cxnSp>
              <p:nvCxnSpPr>
                <p:cNvPr id="365" name="Straight Arrow Connector 364"/>
                <p:cNvCxnSpPr/>
                <p:nvPr/>
              </p:nvCxnSpPr>
              <p:spPr>
                <a:xfrm>
                  <a:off x="3287520" y="3251937"/>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6" name="TextBox 365"/>
                <p:cNvSpPr txBox="1"/>
                <p:nvPr/>
              </p:nvSpPr>
              <p:spPr>
                <a:xfrm>
                  <a:off x="3287948"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s</a:t>
                  </a:r>
                  <a:r>
                    <a:rPr lang="en-US" dirty="0" smtClean="0">
                      <a:solidFill>
                        <a:prstClr val="black"/>
                      </a:solidFill>
                    </a:rPr>
                    <a:t>elf-set</a:t>
                  </a:r>
                  <a:endParaRPr lang="en-US" dirty="0">
                    <a:solidFill>
                      <a:prstClr val="black"/>
                    </a:solidFill>
                  </a:endParaRPr>
                </a:p>
              </p:txBody>
            </p:sp>
            <p:sp>
              <p:nvSpPr>
                <p:cNvPr id="367" name="TextBox 366"/>
                <p:cNvSpPr txBox="1"/>
                <p:nvPr/>
              </p:nvSpPr>
              <p:spPr>
                <a:xfrm>
                  <a:off x="4605113"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externally-set</a:t>
                  </a:r>
                  <a:endParaRPr lang="en-US" dirty="0">
                    <a:solidFill>
                      <a:prstClr val="black"/>
                    </a:solidFill>
                  </a:endParaRPr>
                </a:p>
              </p:txBody>
            </p:sp>
            <p:sp>
              <p:nvSpPr>
                <p:cNvPr id="368" name="Oval 367"/>
                <p:cNvSpPr/>
                <p:nvPr/>
              </p:nvSpPr>
              <p:spPr>
                <a:xfrm>
                  <a:off x="32908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69" name="Oval 368"/>
                <p:cNvSpPr/>
                <p:nvPr/>
              </p:nvSpPr>
              <p:spPr>
                <a:xfrm>
                  <a:off x="5226560" y="3223095"/>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0" name="TextBox 369"/>
                <p:cNvSpPr txBox="1"/>
                <p:nvPr/>
              </p:nvSpPr>
              <p:spPr>
                <a:xfrm>
                  <a:off x="3951053" y="3311588"/>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system-set</a:t>
                  </a:r>
                  <a:endParaRPr lang="en-US" sz="800" dirty="0">
                    <a:solidFill>
                      <a:prstClr val="black"/>
                    </a:solidFill>
                    <a:latin typeface="Segoe Condensed" pitchFamily="34" charset="0"/>
                  </a:endParaRPr>
                </a:p>
              </p:txBody>
            </p:sp>
            <p:sp>
              <p:nvSpPr>
                <p:cNvPr id="371" name="Oval 370"/>
                <p:cNvSpPr/>
                <p:nvPr/>
              </p:nvSpPr>
              <p:spPr>
                <a:xfrm>
                  <a:off x="42600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sp>
          <p:nvSpPr>
            <p:cNvPr id="362" name="Rectangle 361"/>
            <p:cNvSpPr/>
            <p:nvPr/>
          </p:nvSpPr>
          <p:spPr>
            <a:xfrm>
              <a:off x="2908305" y="5069720"/>
              <a:ext cx="54250" cy="260103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extBox 1"/>
          <p:cNvSpPr txBox="1"/>
          <p:nvPr/>
        </p:nvSpPr>
        <p:spPr>
          <a:xfrm>
            <a:off x="-24173" y="126344"/>
            <a:ext cx="9168173" cy="646331"/>
          </a:xfrm>
          <a:prstGeom prst="rect">
            <a:avLst/>
          </a:prstGeom>
          <a:noFill/>
        </p:spPr>
        <p:txBody>
          <a:bodyPr wrap="square" rtlCol="0">
            <a:spAutoFit/>
          </a:bodyPr>
          <a:lstStyle/>
          <a:p>
            <a:pPr algn="ctr"/>
            <a:r>
              <a:rPr lang="en-US" sz="3600" dirty="0" smtClean="0">
                <a:solidFill>
                  <a:prstClr val="black">
                    <a:lumMod val="75000"/>
                    <a:lumOff val="25000"/>
                  </a:prstClr>
                </a:solidFill>
                <a:latin typeface="Segoe UI Semibold" pitchFamily="34" charset="0"/>
              </a:rPr>
              <a:t>Eco-Feedback </a:t>
            </a:r>
            <a:r>
              <a:rPr lang="en-US" sz="3600" dirty="0" smtClean="0">
                <a:solidFill>
                  <a:prstClr val="black">
                    <a:lumMod val="75000"/>
                    <a:lumOff val="25000"/>
                  </a:prstClr>
                </a:solidFill>
                <a:latin typeface="Segoe UI Light" pitchFamily="34" charset="0"/>
              </a:rPr>
              <a:t>Design Space</a:t>
            </a:r>
          </a:p>
        </p:txBody>
      </p:sp>
      <p:sp>
        <p:nvSpPr>
          <p:cNvPr id="323" name="TextBox 322"/>
          <p:cNvSpPr txBox="1"/>
          <p:nvPr/>
        </p:nvSpPr>
        <p:spPr>
          <a:xfrm>
            <a:off x="3499443" y="6466330"/>
            <a:ext cx="6658917" cy="338554"/>
          </a:xfrm>
          <a:prstGeom prst="rect">
            <a:avLst/>
          </a:prstGeom>
          <a:noFill/>
        </p:spPr>
        <p:txBody>
          <a:bodyPr wrap="square" rtlCol="0">
            <a:spAutoFit/>
          </a:bodyPr>
          <a:lstStyle/>
          <a:p>
            <a:r>
              <a:rPr lang="en-US" sz="1600" dirty="0" smtClean="0">
                <a:solidFill>
                  <a:prstClr val="white">
                    <a:lumMod val="50000"/>
                  </a:prstClr>
                </a:solidFill>
                <a:latin typeface="Segoe UI Light" pitchFamily="34" charset="0"/>
              </a:rPr>
              <a:t>[Froehlich et al., HCIC2009; CHI2010; UW PhD Dissertation 2011]</a:t>
            </a:r>
            <a:endParaRPr lang="en-US" sz="1600" dirty="0">
              <a:solidFill>
                <a:prstClr val="white">
                  <a:lumMod val="50000"/>
                </a:prstClr>
              </a:solidFill>
              <a:latin typeface="Segoe UI Light" pitchFamily="34" charset="0"/>
            </a:endParaRPr>
          </a:p>
        </p:txBody>
      </p:sp>
    </p:spTree>
    <p:extLst>
      <p:ext uri="{BB962C8B-B14F-4D97-AF65-F5344CB8AC3E}">
        <p14:creationId xmlns:p14="http://schemas.microsoft.com/office/powerpoint/2010/main" val="1304581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1643983" y="539241"/>
            <a:ext cx="5856034" cy="5779518"/>
            <a:chOff x="1643983" y="539241"/>
            <a:chExt cx="5856034" cy="5779518"/>
          </a:xfrm>
        </p:grpSpPr>
        <p:sp>
          <p:nvSpPr>
            <p:cNvPr id="12" name="Freeform 11"/>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TextBox 2"/>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behavioral models</a:t>
              </a:r>
              <a:endParaRPr lang="en-US" dirty="0">
                <a:solidFill>
                  <a:prstClr val="white">
                    <a:lumMod val="85000"/>
                  </a:prstClr>
                </a:solidFill>
                <a:latin typeface="Segoe UI Light" pitchFamily="34" charset="0"/>
              </a:endParaRPr>
            </a:p>
          </p:txBody>
        </p:sp>
        <p:grpSp>
          <p:nvGrpSpPr>
            <p:cNvPr id="41" name="Group 40"/>
            <p:cNvGrpSpPr/>
            <p:nvPr/>
          </p:nvGrpSpPr>
          <p:grpSpPr>
            <a:xfrm>
              <a:off x="2403379" y="4284809"/>
              <a:ext cx="1489346" cy="1492476"/>
              <a:chOff x="2403379" y="4284809"/>
              <a:chExt cx="1489346" cy="1492476"/>
            </a:xfrm>
          </p:grpSpPr>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grpSp>
        <p:grpSp>
          <p:nvGrpSpPr>
            <p:cNvPr id="43" name="Group 42"/>
            <p:cNvGrpSpPr/>
            <p:nvPr/>
          </p:nvGrpSpPr>
          <p:grpSpPr>
            <a:xfrm>
              <a:off x="1904422" y="1496321"/>
              <a:ext cx="1489346" cy="1492476"/>
              <a:chOff x="1904422" y="1496321"/>
              <a:chExt cx="1489346" cy="1492476"/>
            </a:xfrm>
          </p:grpSpPr>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996600">
                  <a:alpha val="15000"/>
                </a:srgbClr>
              </a:solidFill>
              <a:ln w="9525">
                <a:solidFill>
                  <a:srgbClr val="99660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0" name="TextBox 19"/>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inputs</a:t>
                </a:r>
                <a:endParaRPr lang="en-US" dirty="0">
                  <a:solidFill>
                    <a:prstClr val="white">
                      <a:lumMod val="85000"/>
                    </a:prstClr>
                  </a:solidFill>
                  <a:latin typeface="Segoe UI Light" pitchFamily="34" charset="0"/>
                </a:endParaRPr>
              </a:p>
            </p:txBody>
          </p:sp>
        </p:grpSp>
        <p:grpSp>
          <p:nvGrpSpPr>
            <p:cNvPr id="44" name="Group 43"/>
            <p:cNvGrpSpPr/>
            <p:nvPr/>
          </p:nvGrpSpPr>
          <p:grpSpPr>
            <a:xfrm>
              <a:off x="2930104" y="539241"/>
              <a:ext cx="1799326" cy="1492476"/>
              <a:chOff x="2930104" y="539241"/>
              <a:chExt cx="1799326" cy="1492476"/>
            </a:xfrm>
          </p:grpSpPr>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grpSp>
        <p:grpSp>
          <p:nvGrpSpPr>
            <p:cNvPr id="5" name="Group 4"/>
            <p:cNvGrpSpPr/>
            <p:nvPr/>
          </p:nvGrpSpPr>
          <p:grpSpPr>
            <a:xfrm>
              <a:off x="4579367" y="544400"/>
              <a:ext cx="1489346" cy="1492476"/>
              <a:chOff x="4579367" y="544400"/>
              <a:chExt cx="1489346" cy="1492476"/>
            </a:xfrm>
          </p:grpSpPr>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grpSp>
        <p:grpSp>
          <p:nvGrpSpPr>
            <p:cNvPr id="11" name="Group 10"/>
            <p:cNvGrpSpPr/>
            <p:nvPr/>
          </p:nvGrpSpPr>
          <p:grpSpPr>
            <a:xfrm>
              <a:off x="5761445" y="1541886"/>
              <a:ext cx="1492476" cy="1489346"/>
              <a:chOff x="5761445" y="1541886"/>
              <a:chExt cx="1492476" cy="1489346"/>
            </a:xfrm>
          </p:grpSpPr>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1">
                  <a:alpha val="15000"/>
                </a:schemeClr>
              </a:solidFill>
              <a:ln w="9525">
                <a:solidFill>
                  <a:schemeClr val="accent1"/>
                </a:solidFill>
                <a:prstDash val="solid"/>
                <a:round/>
                <a:headEnd/>
                <a:tailEnd/>
              </a:ln>
            </p:spPr>
            <p:txBody>
              <a:bodyPr vert="horz"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latin typeface="Segoe UI Light" pitchFamily="34"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grpSp>
        <p:grpSp>
          <p:nvGrpSpPr>
            <p:cNvPr id="16" name="Group 15"/>
            <p:cNvGrpSpPr/>
            <p:nvPr/>
          </p:nvGrpSpPr>
          <p:grpSpPr>
            <a:xfrm>
              <a:off x="6007541" y="3025058"/>
              <a:ext cx="1492476" cy="1489346"/>
              <a:chOff x="6007541" y="3025058"/>
              <a:chExt cx="1492476" cy="1489346"/>
            </a:xfrm>
          </p:grpSpPr>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grpSp>
        <p:grpSp>
          <p:nvGrpSpPr>
            <p:cNvPr id="17" name="Group 16"/>
            <p:cNvGrpSpPr/>
            <p:nvPr/>
          </p:nvGrpSpPr>
          <p:grpSpPr>
            <a:xfrm>
              <a:off x="5247679" y="4315620"/>
              <a:ext cx="1489346" cy="1492476"/>
              <a:chOff x="5247679" y="4315620"/>
              <a:chExt cx="1489346" cy="1492476"/>
            </a:xfrm>
          </p:grpSpPr>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3">
                  <a:alpha val="15000"/>
                </a:schemeClr>
              </a:solidFill>
              <a:ln w="9525">
                <a:solidFill>
                  <a:schemeClr val="accent3"/>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gr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p:cNvGrpSpPr/>
          <p:nvPr/>
        </p:nvGrpSpPr>
        <p:grpSpPr>
          <a:xfrm>
            <a:off x="3353448" y="2126694"/>
            <a:ext cx="2493090" cy="2455316"/>
            <a:chOff x="3353448" y="2126694"/>
            <a:chExt cx="2493090" cy="2455316"/>
          </a:xfrm>
        </p:grpSpPr>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spTree>
    <p:extLst>
      <p:ext uri="{BB962C8B-B14F-4D97-AF65-F5344CB8AC3E}">
        <p14:creationId xmlns:p14="http://schemas.microsoft.com/office/powerpoint/2010/main" val="198684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heel(1)">
                                      <p:cBhvr>
                                        <p:cTn id="7"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TextBox 2"/>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black">
                    <a:lumMod val="75000"/>
                    <a:lumOff val="25000"/>
                  </a:prstClr>
                </a:solidFill>
                <a:latin typeface="Segoe UI Light" pitchFamily="34" charset="0"/>
              </a:rPr>
              <a:t>behavioral models</a:t>
            </a:r>
            <a:endParaRPr lang="en-US" dirty="0">
              <a:solidFill>
                <a:prstClr val="black">
                  <a:lumMod val="75000"/>
                  <a:lumOff val="25000"/>
                </a:prstClr>
              </a:solidFill>
              <a:latin typeface="Segoe UI Light" pitchFamily="34" charset="0"/>
            </a:endParaRPr>
          </a:p>
        </p:txBody>
      </p:sp>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social</a:t>
            </a:r>
          </a:p>
        </p:txBody>
      </p:sp>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996600">
              <a:alpha val="15000"/>
            </a:srgbClr>
          </a:solidFill>
          <a:ln w="9525">
            <a:solidFill>
              <a:srgbClr val="996600"/>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white">
                    <a:lumMod val="95000"/>
                  </a:prstClr>
                </a:solidFill>
                <a:latin typeface="Segoe UI Light" pitchFamily="34" charset="0"/>
              </a:rPr>
              <a:t>inputs</a:t>
            </a:r>
            <a:endParaRPr lang="en-US" dirty="0">
              <a:solidFill>
                <a:prstClr val="white">
                  <a:lumMod val="95000"/>
                </a:prstClr>
              </a:solidFill>
              <a:latin typeface="Segoe UI Light" pitchFamily="34" charset="0"/>
            </a:endParaRPr>
          </a:p>
        </p:txBody>
      </p:sp>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data</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representation</a:t>
            </a:r>
          </a:p>
        </p:txBody>
      </p:sp>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access</a:t>
            </a:r>
          </a:p>
        </p:txBody>
      </p:sp>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display</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medium</a:t>
            </a:r>
          </a:p>
        </p:txBody>
      </p:sp>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comparison</a:t>
            </a:r>
          </a:p>
        </p:txBody>
      </p:sp>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actionability</a:t>
            </a:r>
          </a:p>
        </p:txBody>
      </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motivational</a:t>
            </a:r>
            <a:r>
              <a:rPr lang="en-US" dirty="0" smtClean="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strategies</a:t>
            </a:r>
          </a:p>
        </p:txBody>
      </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spTree>
    <p:extLst>
      <p:ext uri="{BB962C8B-B14F-4D97-AF65-F5344CB8AC3E}">
        <p14:creationId xmlns:p14="http://schemas.microsoft.com/office/powerpoint/2010/main" val="1227813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social</a:t>
            </a:r>
          </a:p>
        </p:txBody>
      </p:sp>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black">
                    <a:lumMod val="75000"/>
                    <a:lumOff val="25000"/>
                  </a:prstClr>
                </a:solidFill>
                <a:latin typeface="Segoe UI Light" pitchFamily="34" charset="0"/>
              </a:rPr>
              <a:t>inputs</a:t>
            </a:r>
            <a:endParaRPr lang="en-US" dirty="0">
              <a:solidFill>
                <a:prstClr val="black">
                  <a:lumMod val="75000"/>
                  <a:lumOff val="25000"/>
                </a:prstClr>
              </a:solidFill>
              <a:latin typeface="Segoe UI Light" pitchFamily="34" charset="0"/>
            </a:endParaRPr>
          </a:p>
        </p:txBody>
      </p:sp>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1">
              <a:alpha val="15000"/>
            </a:schemeClr>
          </a:solidFill>
          <a:ln w="9525">
            <a:solidFill>
              <a:schemeClr val="accent1"/>
            </a:solidFill>
            <a:prstDash val="solid"/>
            <a:round/>
            <a:headEnd/>
            <a:tailEnd/>
          </a:ln>
        </p:spPr>
        <p:txBody>
          <a:bodyPr vert="horz"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latin typeface="Segoe UI Light" pitchFamily="34"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comparison</a:t>
            </a:r>
          </a:p>
        </p:txBody>
      </p:sp>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actionability</a:t>
            </a:r>
          </a:p>
        </p:txBody>
      </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motivational</a:t>
            </a:r>
            <a:r>
              <a:rPr lang="en-US" dirty="0" smtClean="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strategies</a:t>
            </a:r>
          </a:p>
        </p:txBody>
      </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sp>
        <p:nvSpPr>
          <p:cNvPr id="40" name="Freeform 39"/>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41" name="TextBox 40"/>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black">
                    <a:lumMod val="75000"/>
                    <a:lumOff val="25000"/>
                  </a:prstClr>
                </a:solidFill>
                <a:latin typeface="Segoe UI Light" pitchFamily="34" charset="0"/>
              </a:rPr>
              <a:t>behavioral models</a:t>
            </a:r>
            <a:endParaRPr lang="en-US" dirty="0">
              <a:solidFill>
                <a:prstClr val="black">
                  <a:lumMod val="75000"/>
                  <a:lumOff val="25000"/>
                </a:prstClr>
              </a:solidFill>
              <a:latin typeface="Segoe UI Light" pitchFamily="34" charset="0"/>
            </a:endParaRPr>
          </a:p>
        </p:txBody>
      </p:sp>
    </p:spTree>
    <p:extLst>
      <p:ext uri="{BB962C8B-B14F-4D97-AF65-F5344CB8AC3E}">
        <p14:creationId xmlns:p14="http://schemas.microsoft.com/office/powerpoint/2010/main" val="12568461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data representation</a:t>
            </a:r>
          </a:p>
        </p:txBody>
      </p:sp>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access</a:t>
            </a:r>
          </a:p>
        </p:txBody>
      </p:sp>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display</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medium</a:t>
            </a:r>
          </a:p>
        </p:txBody>
      </p:sp>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3">
              <a:alpha val="15000"/>
            </a:schemeClr>
          </a:solidFill>
          <a:ln w="9525">
            <a:solidFill>
              <a:schemeClr val="accent3"/>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sp>
        <p:nvSpPr>
          <p:cNvPr id="40" name="Freeform 39"/>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41" name="TextBox 40"/>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behavioral models</a:t>
            </a:r>
            <a:endParaRPr lang="en-US" dirty="0">
              <a:solidFill>
                <a:prstClr val="white">
                  <a:lumMod val="85000"/>
                </a:prstClr>
              </a:solidFill>
              <a:latin typeface="Segoe UI Light" pitchFamily="34" charset="0"/>
            </a:endParaRPr>
          </a:p>
        </p:txBody>
      </p:sp>
      <p:sp>
        <p:nvSpPr>
          <p:cNvPr id="42" name="Freeform 41"/>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43" name="TextBox 42"/>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black">
                    <a:lumMod val="75000"/>
                    <a:lumOff val="25000"/>
                  </a:prstClr>
                </a:solidFill>
                <a:latin typeface="Segoe UI Light" pitchFamily="34" charset="0"/>
              </a:rPr>
              <a:t>inputs</a:t>
            </a:r>
            <a:endParaRPr lang="en-US" dirty="0">
              <a:solidFill>
                <a:prstClr val="black">
                  <a:lumMod val="75000"/>
                  <a:lumOff val="25000"/>
                </a:prstClr>
              </a:solidFill>
              <a:latin typeface="Segoe UI Light" pitchFamily="34" charset="0"/>
            </a:endParaRPr>
          </a:p>
        </p:txBody>
      </p:sp>
    </p:spTree>
    <p:extLst>
      <p:ext uri="{BB962C8B-B14F-4D97-AF65-F5344CB8AC3E}">
        <p14:creationId xmlns:p14="http://schemas.microsoft.com/office/powerpoint/2010/main" val="13427895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1643983" y="539241"/>
            <a:ext cx="5856034" cy="5779518"/>
            <a:chOff x="1643983" y="539241"/>
            <a:chExt cx="5856034" cy="5779518"/>
          </a:xfrm>
        </p:grpSpPr>
        <p:sp>
          <p:nvSpPr>
            <p:cNvPr id="12" name="Freeform 11"/>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TextBox 2"/>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behavioral models</a:t>
              </a:r>
              <a:endParaRPr lang="en-US" dirty="0">
                <a:solidFill>
                  <a:prstClr val="white">
                    <a:lumMod val="85000"/>
                  </a:prstClr>
                </a:solidFill>
                <a:latin typeface="Segoe UI Light" pitchFamily="34" charset="0"/>
              </a:endParaRPr>
            </a:p>
          </p:txBody>
        </p:sp>
        <p:grpSp>
          <p:nvGrpSpPr>
            <p:cNvPr id="41" name="Group 40"/>
            <p:cNvGrpSpPr/>
            <p:nvPr/>
          </p:nvGrpSpPr>
          <p:grpSpPr>
            <a:xfrm>
              <a:off x="2403379" y="4284809"/>
              <a:ext cx="1489346" cy="1492476"/>
              <a:chOff x="2403379" y="4284809"/>
              <a:chExt cx="1489346" cy="1492476"/>
            </a:xfrm>
          </p:grpSpPr>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grpSp>
        <p:grpSp>
          <p:nvGrpSpPr>
            <p:cNvPr id="43" name="Group 42"/>
            <p:cNvGrpSpPr/>
            <p:nvPr/>
          </p:nvGrpSpPr>
          <p:grpSpPr>
            <a:xfrm>
              <a:off x="1904422" y="1496321"/>
              <a:ext cx="1489346" cy="1492476"/>
              <a:chOff x="1904422" y="1496321"/>
              <a:chExt cx="1489346" cy="1492476"/>
            </a:xfrm>
          </p:grpSpPr>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996600">
                  <a:alpha val="15000"/>
                </a:srgbClr>
              </a:solidFill>
              <a:ln w="9525">
                <a:solidFill>
                  <a:srgbClr val="99660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0" name="TextBox 19"/>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inputs</a:t>
                </a:r>
                <a:endParaRPr lang="en-US" dirty="0">
                  <a:solidFill>
                    <a:prstClr val="white">
                      <a:lumMod val="85000"/>
                    </a:prstClr>
                  </a:solidFill>
                  <a:latin typeface="Segoe UI Light" pitchFamily="34" charset="0"/>
                </a:endParaRPr>
              </a:p>
            </p:txBody>
          </p:sp>
        </p:grpSp>
        <p:grpSp>
          <p:nvGrpSpPr>
            <p:cNvPr id="44" name="Group 43"/>
            <p:cNvGrpSpPr/>
            <p:nvPr/>
          </p:nvGrpSpPr>
          <p:grpSpPr>
            <a:xfrm>
              <a:off x="2930104" y="539241"/>
              <a:ext cx="1799326" cy="1492476"/>
              <a:chOff x="2930104" y="539241"/>
              <a:chExt cx="1799326" cy="1492476"/>
            </a:xfrm>
          </p:grpSpPr>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grpSp>
        <p:grpSp>
          <p:nvGrpSpPr>
            <p:cNvPr id="5" name="Group 4"/>
            <p:cNvGrpSpPr/>
            <p:nvPr/>
          </p:nvGrpSpPr>
          <p:grpSpPr>
            <a:xfrm>
              <a:off x="4579367" y="544400"/>
              <a:ext cx="1489346" cy="1492476"/>
              <a:chOff x="4579367" y="544400"/>
              <a:chExt cx="1489346" cy="1492476"/>
            </a:xfrm>
          </p:grpSpPr>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grpSp>
        <p:grpSp>
          <p:nvGrpSpPr>
            <p:cNvPr id="11" name="Group 10"/>
            <p:cNvGrpSpPr/>
            <p:nvPr/>
          </p:nvGrpSpPr>
          <p:grpSpPr>
            <a:xfrm>
              <a:off x="5761445" y="1541886"/>
              <a:ext cx="1492476" cy="1489346"/>
              <a:chOff x="5761445" y="1541886"/>
              <a:chExt cx="1492476" cy="1489346"/>
            </a:xfrm>
          </p:grpSpPr>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1">
                  <a:alpha val="15000"/>
                </a:schemeClr>
              </a:solidFill>
              <a:ln w="9525">
                <a:solidFill>
                  <a:schemeClr val="accent1"/>
                </a:solidFill>
                <a:prstDash val="solid"/>
                <a:round/>
                <a:headEnd/>
                <a:tailEnd/>
              </a:ln>
            </p:spPr>
            <p:txBody>
              <a:bodyPr vert="horz"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latin typeface="Segoe UI Light" pitchFamily="34"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grpSp>
        <p:grpSp>
          <p:nvGrpSpPr>
            <p:cNvPr id="16" name="Group 15"/>
            <p:cNvGrpSpPr/>
            <p:nvPr/>
          </p:nvGrpSpPr>
          <p:grpSpPr>
            <a:xfrm>
              <a:off x="6007541" y="3025058"/>
              <a:ext cx="1492476" cy="1489346"/>
              <a:chOff x="6007541" y="3025058"/>
              <a:chExt cx="1492476" cy="1489346"/>
            </a:xfrm>
          </p:grpSpPr>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grpSp>
        <p:grpSp>
          <p:nvGrpSpPr>
            <p:cNvPr id="17" name="Group 16"/>
            <p:cNvGrpSpPr/>
            <p:nvPr/>
          </p:nvGrpSpPr>
          <p:grpSpPr>
            <a:xfrm>
              <a:off x="5247679" y="4315620"/>
              <a:ext cx="1489346" cy="1492476"/>
              <a:chOff x="5247679" y="4315620"/>
              <a:chExt cx="1489346" cy="1492476"/>
            </a:xfrm>
          </p:grpSpPr>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3">
                  <a:alpha val="15000"/>
                </a:schemeClr>
              </a:solidFill>
              <a:ln w="9525">
                <a:solidFill>
                  <a:schemeClr val="accent3"/>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gr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p:cNvGrpSpPr/>
          <p:nvPr/>
        </p:nvGrpSpPr>
        <p:grpSpPr>
          <a:xfrm>
            <a:off x="3353448" y="2126694"/>
            <a:ext cx="2493090" cy="2455316"/>
            <a:chOff x="3353448" y="2126694"/>
            <a:chExt cx="2493090" cy="2455316"/>
          </a:xfrm>
        </p:grpSpPr>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spTree>
    <p:extLst>
      <p:ext uri="{BB962C8B-B14F-4D97-AF65-F5344CB8AC3E}">
        <p14:creationId xmlns:p14="http://schemas.microsoft.com/office/powerpoint/2010/main" val="15126482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47" name="Freeform 46"/>
          <p:cNvSpPr>
            <a:spLocks noChangeAspect="1"/>
          </p:cNvSpPr>
          <p:nvPr/>
        </p:nvSpPr>
        <p:spPr bwMode="auto">
          <a:xfrm rot="18000000">
            <a:off x="-2062658" y="17192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grpSp>
        <p:nvGrpSpPr>
          <p:cNvPr id="4" name="Group 3"/>
          <p:cNvGrpSpPr/>
          <p:nvPr/>
        </p:nvGrpSpPr>
        <p:grpSpPr>
          <a:xfrm>
            <a:off x="1643983" y="539241"/>
            <a:ext cx="5856034" cy="5779518"/>
            <a:chOff x="1643983" y="539241"/>
            <a:chExt cx="5856034" cy="5779518"/>
          </a:xfrm>
        </p:grpSpPr>
        <p:sp>
          <p:nvSpPr>
            <p:cNvPr id="12" name="Freeform 11"/>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9" name="TextBox 18"/>
            <p:cNvSpPr txBox="1"/>
            <p:nvPr/>
          </p:nvSpPr>
          <p:spPr>
            <a:xfrm>
              <a:off x="2513094" y="4812567"/>
              <a:ext cx="1295400" cy="369332"/>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social</a:t>
              </a:r>
            </a:p>
          </p:txBody>
        </p:sp>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001395" y="2057893"/>
              <a:ext cx="1295400" cy="369332"/>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inputs</a:t>
              </a:r>
            </a:p>
          </p:txBody>
        </p:sp>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information access</a:t>
              </a:r>
            </a:p>
          </p:txBody>
        </p:sp>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display medium</a:t>
              </a:r>
            </a:p>
          </p:txBody>
        </p:sp>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6046989" y="3524647"/>
              <a:ext cx="1437721" cy="369332"/>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comparison</a:t>
              </a:r>
            </a:p>
          </p:txBody>
        </p:sp>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5" name="TextBox 24"/>
            <p:cNvSpPr txBox="1"/>
            <p:nvPr/>
          </p:nvSpPr>
          <p:spPr>
            <a:xfrm>
              <a:off x="5297396" y="4874374"/>
              <a:ext cx="1437721" cy="369332"/>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actionability</a:t>
              </a:r>
            </a:p>
          </p:txBody>
        </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motivational strategies</a:t>
              </a:r>
            </a:p>
          </p:txBody>
        </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sp>
          <p:nvSpPr>
            <p:cNvPr id="48" name="TextBox 47"/>
            <p:cNvSpPr txBox="1"/>
            <p:nvPr/>
          </p:nvSpPr>
          <p:spPr>
            <a:xfrm>
              <a:off x="1740956" y="3398245"/>
              <a:ext cx="1295400" cy="646331"/>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behavioral models</a:t>
              </a:r>
            </a:p>
          </p:txBody>
        </p:sp>
      </p:grpSp>
    </p:spTree>
    <p:extLst>
      <p:ext uri="{BB962C8B-B14F-4D97-AF65-F5344CB8AC3E}">
        <p14:creationId xmlns:p14="http://schemas.microsoft.com/office/powerpoint/2010/main" val="345614459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500"/>
                                  </p:stCondLst>
                                  <p:childTnLst>
                                    <p:animRot by="9000000">
                                      <p:cBhvr>
                                        <p:cTn id="6" dur="1500" fill="hold"/>
                                        <p:tgtEl>
                                          <p:spTgt spid="4"/>
                                        </p:tgtEl>
                                        <p:attrNameLst>
                                          <p:attrName>r</p:attrName>
                                        </p:attrNameLst>
                                      </p:cBhvr>
                                    </p:animRot>
                                  </p:childTnLst>
                                </p:cTn>
                              </p:par>
                              <p:par>
                                <p:cTn id="7" presetID="42" presetClass="path" presetSubtype="0" accel="50000" decel="50000" fill="hold" nodeType="withEffect">
                                  <p:stCondLst>
                                    <p:cond delay="500"/>
                                  </p:stCondLst>
                                  <p:childTnLst>
                                    <p:animMotion origin="layout" path="M 0 0 L -0.57205 -0.55903 " pathEditMode="relative" rAng="0" ptsTypes="AA">
                                      <p:cBhvr>
                                        <p:cTn id="8" dur="1500" fill="hold"/>
                                        <p:tgtEl>
                                          <p:spTgt spid="4"/>
                                        </p:tgtEl>
                                        <p:attrNameLst>
                                          <p:attrName>ppt_x</p:attrName>
                                          <p:attrName>ppt_y</p:attrName>
                                        </p:attrNameLst>
                                      </p:cBhvr>
                                      <p:rCtr x="-28611" y="-2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94195" y="1360967"/>
            <a:ext cx="7555610" cy="5179727"/>
            <a:chOff x="521590" y="1360967"/>
            <a:chExt cx="7555610" cy="5179727"/>
          </a:xfrm>
        </p:grpSpPr>
        <p:sp>
          <p:nvSpPr>
            <p:cNvPr id="2" name="Rounded Rectangle 1"/>
            <p:cNvSpPr/>
            <p:nvPr/>
          </p:nvSpPr>
          <p:spPr>
            <a:xfrm>
              <a:off x="521590" y="2167727"/>
              <a:ext cx="7555610" cy="4372967"/>
            </a:xfrm>
            <a:prstGeom prst="roundRect">
              <a:avLst/>
            </a:pr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Freeform 2"/>
            <p:cNvSpPr/>
            <p:nvPr/>
          </p:nvSpPr>
          <p:spPr>
            <a:xfrm>
              <a:off x="1475096" y="1360967"/>
              <a:ext cx="542261" cy="808075"/>
            </a:xfrm>
            <a:custGeom>
              <a:avLst/>
              <a:gdLst>
                <a:gd name="connsiteX0" fmla="*/ 0 w 542261"/>
                <a:gd name="connsiteY0" fmla="*/ 0 h 808075"/>
                <a:gd name="connsiteX1" fmla="*/ 542261 w 542261"/>
                <a:gd name="connsiteY1" fmla="*/ 159489 h 808075"/>
                <a:gd name="connsiteX2" fmla="*/ 531628 w 542261"/>
                <a:gd name="connsiteY2" fmla="*/ 808075 h 808075"/>
                <a:gd name="connsiteX0" fmla="*/ 0 w 550678"/>
                <a:gd name="connsiteY0" fmla="*/ 0 h 808075"/>
                <a:gd name="connsiteX1" fmla="*/ 542261 w 550678"/>
                <a:gd name="connsiteY1" fmla="*/ 159489 h 808075"/>
                <a:gd name="connsiteX2" fmla="*/ 550678 w 550678"/>
                <a:gd name="connsiteY2" fmla="*/ 808075 h 808075"/>
                <a:gd name="connsiteX0" fmla="*/ 0 w 542261"/>
                <a:gd name="connsiteY0" fmla="*/ 0 h 808075"/>
                <a:gd name="connsiteX1" fmla="*/ 542261 w 542261"/>
                <a:gd name="connsiteY1" fmla="*/ 159489 h 808075"/>
                <a:gd name="connsiteX2" fmla="*/ 541153 w 542261"/>
                <a:gd name="connsiteY2" fmla="*/ 808075 h 808075"/>
              </a:gdLst>
              <a:ahLst/>
              <a:cxnLst>
                <a:cxn ang="0">
                  <a:pos x="connsiteX0" y="connsiteY0"/>
                </a:cxn>
                <a:cxn ang="0">
                  <a:pos x="connsiteX1" y="connsiteY1"/>
                </a:cxn>
                <a:cxn ang="0">
                  <a:pos x="connsiteX2" y="connsiteY2"/>
                </a:cxn>
              </a:cxnLst>
              <a:rect l="l" t="t" r="r" b="b"/>
              <a:pathLst>
                <a:path w="542261" h="808075">
                  <a:moveTo>
                    <a:pt x="0" y="0"/>
                  </a:moveTo>
                  <a:lnTo>
                    <a:pt x="542261" y="159489"/>
                  </a:lnTo>
                  <a:cubicBezTo>
                    <a:pt x="541892" y="375684"/>
                    <a:pt x="541522" y="591880"/>
                    <a:pt x="541153" y="808075"/>
                  </a:cubicBezTo>
                </a:path>
              </a:pathLst>
            </a:custGeom>
            <a:no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grpSp>
      <p:sp>
        <p:nvSpPr>
          <p:cNvPr id="33" name="Freeform 32"/>
          <p:cNvSpPr>
            <a:spLocks noChangeAspect="1"/>
          </p:cNvSpPr>
          <p:nvPr/>
        </p:nvSpPr>
        <p:spPr bwMode="auto">
          <a:xfrm rot="5400000">
            <a:off x="357410" y="-2472913"/>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4" name="TextBox 33"/>
          <p:cNvSpPr txBox="1"/>
          <p:nvPr/>
        </p:nvSpPr>
        <p:spPr>
          <a:xfrm>
            <a:off x="455948" y="-1912906"/>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inputs</a:t>
            </a:r>
          </a:p>
        </p:txBody>
      </p:sp>
      <p:sp>
        <p:nvSpPr>
          <p:cNvPr id="31" name="Freeform 30"/>
          <p:cNvSpPr>
            <a:spLocks noChangeAspect="1"/>
          </p:cNvSpPr>
          <p:nvPr/>
        </p:nvSpPr>
        <p:spPr bwMode="auto">
          <a:xfrm rot="5400000">
            <a:off x="-955064" y="-322739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2" name="TextBox 31"/>
          <p:cNvSpPr txBox="1"/>
          <p:nvPr/>
        </p:nvSpPr>
        <p:spPr>
          <a:xfrm>
            <a:off x="-856526" y="-266738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9" name="Freeform 8"/>
          <p:cNvSpPr>
            <a:spLocks noChangeAspect="1"/>
          </p:cNvSpPr>
          <p:nvPr/>
        </p:nvSpPr>
        <p:spPr bwMode="auto">
          <a:xfrm rot="5400000">
            <a:off x="871289" y="-1061971"/>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0" name="TextBox 9"/>
          <p:cNvSpPr txBox="1"/>
          <p:nvPr/>
        </p:nvSpPr>
        <p:spPr>
          <a:xfrm>
            <a:off x="969827" y="-64046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behavioral models</a:t>
            </a:r>
          </a:p>
        </p:txBody>
      </p:sp>
      <p:sp>
        <p:nvSpPr>
          <p:cNvPr id="29" name="Freeform 28"/>
          <p:cNvSpPr>
            <a:spLocks noChangeAspect="1"/>
          </p:cNvSpPr>
          <p:nvPr/>
        </p:nvSpPr>
        <p:spPr bwMode="auto">
          <a:xfrm rot="5400000">
            <a:off x="359604" y="34658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0" name="TextBox 29"/>
          <p:cNvSpPr txBox="1"/>
          <p:nvPr/>
        </p:nvSpPr>
        <p:spPr>
          <a:xfrm>
            <a:off x="371556" y="729992"/>
            <a:ext cx="1392373" cy="646331"/>
          </a:xfrm>
          <a:prstGeom prst="rect">
            <a:avLst/>
          </a:prstGeom>
          <a:noFill/>
        </p:spPr>
        <p:txBody>
          <a:bodyPr wrap="square" lIns="0" rIns="0" rtlCol="0">
            <a:spAutoFit/>
          </a:bodyPr>
          <a:lstStyle/>
          <a:p>
            <a:pPr algn="ctr"/>
            <a:r>
              <a:rPr lang="en-US" dirty="0">
                <a:solidFill>
                  <a:prstClr val="white">
                    <a:lumMod val="85000"/>
                  </a:prstClr>
                </a:solidFill>
                <a:latin typeface="Segoe UI Light" pitchFamily="34" charset="0"/>
              </a:rPr>
              <a:t>data representation</a:t>
            </a:r>
          </a:p>
        </p:txBody>
      </p:sp>
      <p:sp>
        <p:nvSpPr>
          <p:cNvPr id="27" name="Freeform 26"/>
          <p:cNvSpPr>
            <a:spLocks noChangeAspect="1"/>
          </p:cNvSpPr>
          <p:nvPr/>
        </p:nvSpPr>
        <p:spPr bwMode="auto">
          <a:xfrm rot="5400000">
            <a:off x="-969321" y="10998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8" name="TextBox 27"/>
          <p:cNvSpPr txBox="1"/>
          <p:nvPr/>
        </p:nvSpPr>
        <p:spPr>
          <a:xfrm>
            <a:off x="-870783" y="1521397"/>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 access</a:t>
            </a:r>
          </a:p>
        </p:txBody>
      </p:sp>
      <p:sp>
        <p:nvSpPr>
          <p:cNvPr id="25" name="Freeform 24"/>
          <p:cNvSpPr>
            <a:spLocks noChangeAspect="1"/>
          </p:cNvSpPr>
          <p:nvPr/>
        </p:nvSpPr>
        <p:spPr bwMode="auto">
          <a:xfrm rot="19800000">
            <a:off x="-2492346" y="82921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6" name="TextBox 25"/>
          <p:cNvSpPr txBox="1"/>
          <p:nvPr/>
        </p:nvSpPr>
        <p:spPr>
          <a:xfrm>
            <a:off x="-2368079" y="1250725"/>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sp>
        <p:nvSpPr>
          <p:cNvPr id="23" name="Freeform 22"/>
          <p:cNvSpPr>
            <a:spLocks noChangeAspect="1"/>
          </p:cNvSpPr>
          <p:nvPr/>
        </p:nvSpPr>
        <p:spPr bwMode="auto">
          <a:xfrm rot="600000">
            <a:off x="-3447058" y="-33219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3419680" y="227808"/>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21" name="Freeform 20"/>
          <p:cNvSpPr>
            <a:spLocks noChangeAspect="1"/>
          </p:cNvSpPr>
          <p:nvPr/>
        </p:nvSpPr>
        <p:spPr bwMode="auto">
          <a:xfrm rot="3000000">
            <a:off x="-3433706" y="-183192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 name="TextBox 21"/>
          <p:cNvSpPr txBox="1"/>
          <p:nvPr/>
        </p:nvSpPr>
        <p:spPr>
          <a:xfrm>
            <a:off x="-3425621" y="-1271921"/>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sp>
        <p:nvSpPr>
          <p:cNvPr id="19" name="Freeform 18"/>
          <p:cNvSpPr>
            <a:spLocks noChangeAspect="1"/>
          </p:cNvSpPr>
          <p:nvPr/>
        </p:nvSpPr>
        <p:spPr bwMode="auto">
          <a:xfrm rot="3000000">
            <a:off x="-2455273" y="-29864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427895" y="-2564981"/>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nvGrpSpPr>
          <p:cNvPr id="35" name="Group 34"/>
          <p:cNvGrpSpPr/>
          <p:nvPr/>
        </p:nvGrpSpPr>
        <p:grpSpPr>
          <a:xfrm>
            <a:off x="-1859530" y="-1685640"/>
            <a:ext cx="2493090" cy="2455316"/>
            <a:chOff x="3353448" y="2126694"/>
            <a:chExt cx="2493090" cy="2455316"/>
          </a:xfrm>
        </p:grpSpPr>
        <p:pic>
          <p:nvPicPr>
            <p:cNvPr id="5"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6"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17" name="Rectangle 16"/>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18" name="Rectangle 17"/>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grpSp>
        <p:nvGrpSpPr>
          <p:cNvPr id="15" name="Group 14"/>
          <p:cNvGrpSpPr/>
          <p:nvPr/>
        </p:nvGrpSpPr>
        <p:grpSpPr>
          <a:xfrm>
            <a:off x="1752601" y="2312368"/>
            <a:ext cx="6312693" cy="621919"/>
            <a:chOff x="1447801" y="2312368"/>
            <a:chExt cx="6312693" cy="621919"/>
          </a:xfrm>
        </p:grpSpPr>
        <p:cxnSp>
          <p:nvCxnSpPr>
            <p:cNvPr id="40" name="Straight Arrow Connector 39"/>
            <p:cNvCxnSpPr/>
            <p:nvPr/>
          </p:nvCxnSpPr>
          <p:spPr>
            <a:xfrm>
              <a:off x="3235191" y="2528776"/>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35189" y="2564955"/>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pragmatic</a:t>
              </a:r>
            </a:p>
          </p:txBody>
        </p:sp>
        <p:sp>
          <p:nvSpPr>
            <p:cNvPr id="42" name="TextBox 41"/>
            <p:cNvSpPr txBox="1"/>
            <p:nvPr/>
          </p:nvSpPr>
          <p:spPr>
            <a:xfrm>
              <a:off x="5962422" y="2564955"/>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artistic</a:t>
              </a:r>
            </a:p>
          </p:txBody>
        </p:sp>
        <p:sp>
          <p:nvSpPr>
            <p:cNvPr id="43" name="TextBox 42"/>
            <p:cNvSpPr txBox="1"/>
            <p:nvPr/>
          </p:nvSpPr>
          <p:spPr>
            <a:xfrm>
              <a:off x="1447801" y="2312368"/>
              <a:ext cx="1721510"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aesthetic</a:t>
              </a:r>
              <a:endParaRPr lang="en-US" dirty="0" smtClean="0">
                <a:solidFill>
                  <a:prstClr val="white">
                    <a:lumMod val="95000"/>
                  </a:prstClr>
                </a:solidFill>
                <a:latin typeface="Segoe UI Semibold" pitchFamily="34" charset="0"/>
              </a:endParaRPr>
            </a:p>
          </p:txBody>
        </p:sp>
      </p:grpSp>
      <p:grpSp>
        <p:nvGrpSpPr>
          <p:cNvPr id="16" name="Group 15"/>
          <p:cNvGrpSpPr/>
          <p:nvPr/>
        </p:nvGrpSpPr>
        <p:grpSpPr>
          <a:xfrm>
            <a:off x="752541" y="3014422"/>
            <a:ext cx="7312753" cy="610244"/>
            <a:chOff x="447741" y="3039822"/>
            <a:chExt cx="7312753" cy="610244"/>
          </a:xfrm>
        </p:grpSpPr>
        <p:cxnSp>
          <p:nvCxnSpPr>
            <p:cNvPr id="45" name="Straight Arrow Connector 44"/>
            <p:cNvCxnSpPr/>
            <p:nvPr/>
          </p:nvCxnSpPr>
          <p:spPr>
            <a:xfrm>
              <a:off x="3235191" y="325533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235189" y="32807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simple</a:t>
              </a:r>
            </a:p>
          </p:txBody>
        </p:sp>
        <p:sp>
          <p:nvSpPr>
            <p:cNvPr id="47" name="TextBox 46"/>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complex</a:t>
              </a:r>
            </a:p>
          </p:txBody>
        </p:sp>
        <p:sp>
          <p:nvSpPr>
            <p:cNvPr id="48" name="TextBox 47"/>
            <p:cNvSpPr txBox="1"/>
            <p:nvPr/>
          </p:nvSpPr>
          <p:spPr>
            <a:xfrm>
              <a:off x="447741" y="3039822"/>
              <a:ext cx="2721569"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visual complexity</a:t>
              </a:r>
            </a:p>
          </p:txBody>
        </p:sp>
      </p:grpSp>
      <p:grpSp>
        <p:nvGrpSpPr>
          <p:cNvPr id="36" name="Group 35"/>
          <p:cNvGrpSpPr/>
          <p:nvPr/>
        </p:nvGrpSpPr>
        <p:grpSpPr>
          <a:xfrm>
            <a:off x="381000" y="4263763"/>
            <a:ext cx="7684294" cy="594542"/>
            <a:chOff x="76200" y="3745964"/>
            <a:chExt cx="7684294" cy="594542"/>
          </a:xfrm>
        </p:grpSpPr>
        <p:cxnSp>
          <p:nvCxnSpPr>
            <p:cNvPr id="50" name="Straight Arrow Connector 49"/>
            <p:cNvCxnSpPr/>
            <p:nvPr/>
          </p:nvCxnSpPr>
          <p:spPr>
            <a:xfrm>
              <a:off x="3235191" y="397117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35189" y="397117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coarse-grain</a:t>
              </a:r>
            </a:p>
          </p:txBody>
        </p:sp>
        <p:sp>
          <p:nvSpPr>
            <p:cNvPr id="52" name="TextBox 51"/>
            <p:cNvSpPr txBox="1"/>
            <p:nvPr/>
          </p:nvSpPr>
          <p:spPr>
            <a:xfrm>
              <a:off x="5962422" y="397117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fine-grain</a:t>
              </a:r>
            </a:p>
          </p:txBody>
        </p:sp>
        <p:sp>
          <p:nvSpPr>
            <p:cNvPr id="53" name="TextBox 52"/>
            <p:cNvSpPr txBox="1"/>
            <p:nvPr/>
          </p:nvSpPr>
          <p:spPr>
            <a:xfrm>
              <a:off x="76200" y="3745964"/>
              <a:ext cx="3093110"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data granularity</a:t>
              </a:r>
            </a:p>
          </p:txBody>
        </p:sp>
      </p:grpSp>
      <p:grpSp>
        <p:nvGrpSpPr>
          <p:cNvPr id="38" name="Group 37"/>
          <p:cNvGrpSpPr/>
          <p:nvPr/>
        </p:nvGrpSpPr>
        <p:grpSpPr>
          <a:xfrm>
            <a:off x="1105842" y="5686916"/>
            <a:ext cx="6959452" cy="664194"/>
            <a:chOff x="801042" y="5248656"/>
            <a:chExt cx="6959452" cy="664194"/>
          </a:xfrm>
        </p:grpSpPr>
        <p:cxnSp>
          <p:nvCxnSpPr>
            <p:cNvPr id="65" name="Straight Arrow Connector 64"/>
            <p:cNvCxnSpPr/>
            <p:nvPr/>
          </p:nvCxnSpPr>
          <p:spPr>
            <a:xfrm>
              <a:off x="3390427" y="5465546"/>
              <a:ext cx="4238896"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01042" y="5248656"/>
              <a:ext cx="2368268"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 primary view</a:t>
              </a:r>
            </a:p>
          </p:txBody>
        </p:sp>
        <p:sp>
          <p:nvSpPr>
            <p:cNvPr id="67" name="Oval 66"/>
            <p:cNvSpPr/>
            <p:nvPr/>
          </p:nvSpPr>
          <p:spPr>
            <a:xfrm>
              <a:off x="3269923" y="5402173"/>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8" name="Oval 67"/>
            <p:cNvSpPr/>
            <p:nvPr/>
          </p:nvSpPr>
          <p:spPr>
            <a:xfrm>
              <a:off x="7587730" y="540206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9" name="TextBox 68"/>
            <p:cNvSpPr txBox="1"/>
            <p:nvPr/>
          </p:nvSpPr>
          <p:spPr>
            <a:xfrm>
              <a:off x="3235189" y="5541746"/>
              <a:ext cx="899038"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temporal</a:t>
              </a:r>
            </a:p>
          </p:txBody>
        </p:sp>
        <p:sp>
          <p:nvSpPr>
            <p:cNvPr id="70" name="TextBox 69"/>
            <p:cNvSpPr txBox="1"/>
            <p:nvPr/>
          </p:nvSpPr>
          <p:spPr>
            <a:xfrm>
              <a:off x="4614977" y="5543518"/>
              <a:ext cx="1798072" cy="369332"/>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spatial</a:t>
              </a:r>
            </a:p>
          </p:txBody>
        </p:sp>
        <p:sp>
          <p:nvSpPr>
            <p:cNvPr id="71" name="TextBox 70"/>
            <p:cNvSpPr txBox="1"/>
            <p:nvPr/>
          </p:nvSpPr>
          <p:spPr>
            <a:xfrm>
              <a:off x="5962422" y="5543518"/>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categorical</a:t>
              </a:r>
            </a:p>
          </p:txBody>
        </p:sp>
        <p:sp>
          <p:nvSpPr>
            <p:cNvPr id="72" name="Oval 71"/>
            <p:cNvSpPr/>
            <p:nvPr/>
          </p:nvSpPr>
          <p:spPr>
            <a:xfrm>
              <a:off x="5428827" y="540206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615" y="944450"/>
            <a:ext cx="4371975"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3665" y="4918941"/>
            <a:ext cx="7396229" cy="875321"/>
            <a:chOff x="643665" y="4880841"/>
            <a:chExt cx="7396229" cy="875321"/>
          </a:xfrm>
        </p:grpSpPr>
        <p:cxnSp>
          <p:nvCxnSpPr>
            <p:cNvPr id="55" name="Straight Arrow Connector 54"/>
            <p:cNvCxnSpPr/>
            <p:nvPr/>
          </p:nvCxnSpPr>
          <p:spPr>
            <a:xfrm>
              <a:off x="3695227" y="5103294"/>
              <a:ext cx="4238896"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3665" y="4880841"/>
              <a:ext cx="2830446"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measurement unit</a:t>
              </a:r>
            </a:p>
          </p:txBody>
        </p:sp>
        <p:sp>
          <p:nvSpPr>
            <p:cNvPr id="57" name="Oval 56"/>
            <p:cNvSpPr/>
            <p:nvPr/>
          </p:nvSpPr>
          <p:spPr>
            <a:xfrm>
              <a:off x="3574723" y="5039921"/>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8" name="Oval 57"/>
            <p:cNvSpPr/>
            <p:nvPr/>
          </p:nvSpPr>
          <p:spPr>
            <a:xfrm>
              <a:off x="789253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9" name="TextBox 58"/>
            <p:cNvSpPr txBox="1"/>
            <p:nvPr/>
          </p:nvSpPr>
          <p:spPr>
            <a:xfrm>
              <a:off x="3539989" y="5171387"/>
              <a:ext cx="731520" cy="338554"/>
            </a:xfrm>
            <a:prstGeom prst="rect">
              <a:avLst/>
            </a:prstGeom>
            <a:noFill/>
          </p:spPr>
          <p:txBody>
            <a:bodyPr wrap="square" lIns="0" rIns="0" rtlCol="0">
              <a:spAutoFit/>
            </a:bodyPr>
            <a:lstStyle/>
            <a:p>
              <a:r>
                <a:rPr lang="en-US" sz="1600" dirty="0" smtClean="0">
                  <a:solidFill>
                    <a:prstClr val="white">
                      <a:lumMod val="95000"/>
                    </a:prstClr>
                  </a:solidFill>
                  <a:latin typeface="Segoe Condensed" pitchFamily="34" charset="0"/>
                </a:rPr>
                <a:t>resource</a:t>
              </a:r>
            </a:p>
          </p:txBody>
        </p:sp>
        <p:sp>
          <p:nvSpPr>
            <p:cNvPr id="60" name="TextBox 59"/>
            <p:cNvSpPr txBox="1"/>
            <p:nvPr/>
          </p:nvSpPr>
          <p:spPr>
            <a:xfrm>
              <a:off x="4281595" y="5171387"/>
              <a:ext cx="54864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cost</a:t>
              </a:r>
            </a:p>
          </p:txBody>
        </p:sp>
        <p:sp>
          <p:nvSpPr>
            <p:cNvPr id="61" name="TextBox 60"/>
            <p:cNvSpPr txBox="1"/>
            <p:nvPr/>
          </p:nvSpPr>
          <p:spPr>
            <a:xfrm>
              <a:off x="7140858" y="5171387"/>
              <a:ext cx="899036" cy="338554"/>
            </a:xfrm>
            <a:prstGeom prst="rect">
              <a:avLst/>
            </a:prstGeom>
            <a:noFill/>
          </p:spPr>
          <p:txBody>
            <a:bodyPr wrap="square" lIns="0" rIns="0" rtlCol="0">
              <a:spAutoFit/>
            </a:bodyPr>
            <a:lstStyle/>
            <a:p>
              <a:pPr algn="r"/>
              <a:r>
                <a:rPr lang="en-US" sz="1600" dirty="0" smtClean="0">
                  <a:solidFill>
                    <a:prstClr val="white">
                      <a:lumMod val="95000"/>
                    </a:prstClr>
                  </a:solidFill>
                  <a:latin typeface="Segoe Condensed" pitchFamily="34" charset="0"/>
                </a:rPr>
                <a:t>metaphor</a:t>
              </a:r>
            </a:p>
          </p:txBody>
        </p:sp>
        <p:sp>
          <p:nvSpPr>
            <p:cNvPr id="62" name="Oval 61"/>
            <p:cNvSpPr/>
            <p:nvPr/>
          </p:nvSpPr>
          <p:spPr>
            <a:xfrm>
              <a:off x="447511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3" name="TextBox 72"/>
            <p:cNvSpPr txBox="1"/>
            <p:nvPr/>
          </p:nvSpPr>
          <p:spPr>
            <a:xfrm>
              <a:off x="4732690" y="5171387"/>
              <a:ext cx="1468801" cy="584775"/>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environmental</a:t>
              </a:r>
              <a:br>
                <a:rPr lang="en-US" sz="1600" dirty="0" smtClean="0">
                  <a:solidFill>
                    <a:prstClr val="white">
                      <a:lumMod val="95000"/>
                    </a:prstClr>
                  </a:solidFill>
                  <a:latin typeface="Segoe Condensed" pitchFamily="34" charset="0"/>
                </a:rPr>
              </a:br>
              <a:r>
                <a:rPr lang="en-US" sz="1600" dirty="0" smtClean="0">
                  <a:solidFill>
                    <a:prstClr val="white">
                      <a:lumMod val="95000"/>
                    </a:prstClr>
                  </a:solidFill>
                  <a:latin typeface="Segoe Condensed" pitchFamily="34" charset="0"/>
                </a:rPr>
                <a:t>impact</a:t>
              </a:r>
            </a:p>
          </p:txBody>
        </p:sp>
        <p:sp>
          <p:nvSpPr>
            <p:cNvPr id="78" name="Oval 77"/>
            <p:cNvSpPr/>
            <p:nvPr/>
          </p:nvSpPr>
          <p:spPr>
            <a:xfrm>
              <a:off x="5398512" y="5043480"/>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9" name="TextBox 78"/>
            <p:cNvSpPr txBox="1"/>
            <p:nvPr/>
          </p:nvSpPr>
          <p:spPr>
            <a:xfrm>
              <a:off x="6021869" y="5171387"/>
              <a:ext cx="73152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time</a:t>
              </a:r>
            </a:p>
          </p:txBody>
        </p:sp>
        <p:sp>
          <p:nvSpPr>
            <p:cNvPr id="80" name="Oval 79"/>
            <p:cNvSpPr/>
            <p:nvPr/>
          </p:nvSpPr>
          <p:spPr>
            <a:xfrm>
              <a:off x="6319050"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1" name="TextBox 80"/>
            <p:cNvSpPr txBox="1"/>
            <p:nvPr/>
          </p:nvSpPr>
          <p:spPr>
            <a:xfrm>
              <a:off x="6506502" y="5171387"/>
              <a:ext cx="91440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activity</a:t>
              </a:r>
            </a:p>
          </p:txBody>
        </p:sp>
        <p:sp>
          <p:nvSpPr>
            <p:cNvPr id="87" name="Oval 86"/>
            <p:cNvSpPr/>
            <p:nvPr/>
          </p:nvSpPr>
          <p:spPr>
            <a:xfrm>
              <a:off x="6895123"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88" name="Group 87"/>
          <p:cNvGrpSpPr/>
          <p:nvPr/>
        </p:nvGrpSpPr>
        <p:grpSpPr>
          <a:xfrm>
            <a:off x="752155" y="3666606"/>
            <a:ext cx="7312753" cy="610244"/>
            <a:chOff x="447741" y="3039822"/>
            <a:chExt cx="7312753" cy="610244"/>
          </a:xfrm>
        </p:grpSpPr>
        <p:cxnSp>
          <p:nvCxnSpPr>
            <p:cNvPr id="89" name="Straight Arrow Connector 88"/>
            <p:cNvCxnSpPr/>
            <p:nvPr/>
          </p:nvCxnSpPr>
          <p:spPr>
            <a:xfrm>
              <a:off x="3235191" y="325533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235189" y="32807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&lt; hour</a:t>
              </a:r>
            </a:p>
          </p:txBody>
        </p:sp>
        <p:sp>
          <p:nvSpPr>
            <p:cNvPr id="91" name="TextBox 90"/>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&gt; year</a:t>
              </a:r>
            </a:p>
          </p:txBody>
        </p:sp>
        <p:sp>
          <p:nvSpPr>
            <p:cNvPr id="92" name="TextBox 91"/>
            <p:cNvSpPr txBox="1"/>
            <p:nvPr/>
          </p:nvSpPr>
          <p:spPr>
            <a:xfrm>
              <a:off x="447741" y="3039822"/>
              <a:ext cx="2721569" cy="461665"/>
            </a:xfrm>
            <a:prstGeom prst="rect">
              <a:avLst/>
            </a:prstGeom>
            <a:noFill/>
          </p:spPr>
          <p:txBody>
            <a:bodyPr wrap="square" lIns="0" rIns="0" rtlCol="0">
              <a:spAutoFit/>
            </a:bodyPr>
            <a:lstStyle/>
            <a:p>
              <a:pPr algn="r"/>
              <a:r>
                <a:rPr lang="en-US" sz="2400" dirty="0">
                  <a:solidFill>
                    <a:prstClr val="white">
                      <a:lumMod val="95000"/>
                    </a:prstClr>
                  </a:solidFill>
                  <a:latin typeface="Segoe UI Semibold" pitchFamily="34" charset="0"/>
                </a:rPr>
                <a:t>t</a:t>
              </a:r>
              <a:r>
                <a:rPr lang="en-US" sz="2400" dirty="0" smtClean="0">
                  <a:solidFill>
                    <a:prstClr val="white">
                      <a:lumMod val="95000"/>
                    </a:prstClr>
                  </a:solidFill>
                  <a:latin typeface="Segoe UI Semibold" pitchFamily="34" charset="0"/>
                </a:rPr>
                <a:t>ime granularity</a:t>
              </a:r>
            </a:p>
          </p:txBody>
        </p:sp>
      </p:grpSp>
      <p:pic>
        <p:nvPicPr>
          <p:cNvPr id="74" name="Picture 2" descr="C:\Users\jon\Dropbox\CHI2012-WaterVis\images\SurveyDisplays\DataGranularity\datagranularity_fixturecateg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4479" y="-2162136"/>
            <a:ext cx="1880898" cy="129717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098" name="Picture 2" descr="C:\Users\jon\Dropbox\CHI2012-WaterVis\images\InterviewDisplays\Volumetric\volumetric_watertower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01"/>
          <a:stretch/>
        </p:blipFill>
        <p:spPr bwMode="auto">
          <a:xfrm>
            <a:off x="5910904" y="-2134433"/>
            <a:ext cx="2198031" cy="12984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84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15200" y="2057400"/>
            <a:ext cx="1905000" cy="4508927"/>
          </a:xfrm>
          <a:prstGeom prst="rect">
            <a:avLst/>
          </a:prstGeom>
          <a:noFill/>
        </p:spPr>
        <p:txBody>
          <a:bodyPr wrap="square" rtlCol="0">
            <a:spAutoFit/>
          </a:bodyPr>
          <a:lstStyle/>
          <a:p>
            <a:pPr algn="ctr"/>
            <a:r>
              <a:rPr lang="en-US" sz="28700" b="1" dirty="0" smtClean="0">
                <a:solidFill>
                  <a:prstClr val="black">
                    <a:lumMod val="85000"/>
                    <a:lumOff val="15000"/>
                  </a:prstClr>
                </a:solidFill>
                <a:latin typeface="Times New Roman" pitchFamily="18" charset="0"/>
                <a:cs typeface="Times New Roman" pitchFamily="18" charset="0"/>
              </a:rPr>
              <a:t>”</a:t>
            </a:r>
          </a:p>
        </p:txBody>
      </p:sp>
      <p:sp>
        <p:nvSpPr>
          <p:cNvPr id="4" name="TextBox 3"/>
          <p:cNvSpPr txBox="1"/>
          <p:nvPr/>
        </p:nvSpPr>
        <p:spPr>
          <a:xfrm>
            <a:off x="0" y="1447800"/>
            <a:ext cx="1905000" cy="4508927"/>
          </a:xfrm>
          <a:prstGeom prst="rect">
            <a:avLst/>
          </a:prstGeom>
          <a:noFill/>
        </p:spPr>
        <p:txBody>
          <a:bodyPr wrap="square" rtlCol="0">
            <a:spAutoFit/>
          </a:bodyPr>
          <a:lstStyle/>
          <a:p>
            <a:pPr algn="ctr"/>
            <a:r>
              <a:rPr lang="en-US" sz="28700" b="1" dirty="0" smtClean="0">
                <a:solidFill>
                  <a:prstClr val="black">
                    <a:lumMod val="85000"/>
                    <a:lumOff val="15000"/>
                  </a:prstClr>
                </a:solidFill>
                <a:latin typeface="Times New Roman" pitchFamily="18" charset="0"/>
                <a:cs typeface="Times New Roman" pitchFamily="18" charset="0"/>
              </a:rPr>
              <a:t>“</a:t>
            </a:r>
          </a:p>
        </p:txBody>
      </p:sp>
      <p:sp>
        <p:nvSpPr>
          <p:cNvPr id="2" name="Rectangle 1"/>
          <p:cNvSpPr/>
          <p:nvPr/>
        </p:nvSpPr>
        <p:spPr>
          <a:xfrm>
            <a:off x="533400" y="3167390"/>
            <a:ext cx="8077200" cy="523220"/>
          </a:xfrm>
          <a:prstGeom prst="rect">
            <a:avLst/>
          </a:prstGeom>
          <a:noFill/>
        </p:spPr>
        <p:txBody>
          <a:bodyPr wrap="square" rtlCol="0">
            <a:spAutoFit/>
          </a:bodyPr>
          <a:lstStyle/>
          <a:p>
            <a:pPr algn="ctr"/>
            <a:r>
              <a:rPr lang="en-US" sz="2800" dirty="0" smtClean="0">
                <a:solidFill>
                  <a:prstClr val="white"/>
                </a:solidFill>
                <a:latin typeface="Segoe UI Light" pitchFamily="34" charset="0"/>
              </a:rPr>
              <a:t>“Getting the </a:t>
            </a:r>
            <a:r>
              <a:rPr lang="en-US" sz="2800" dirty="0" smtClean="0">
                <a:solidFill>
                  <a:prstClr val="white"/>
                </a:solidFill>
                <a:latin typeface="Segoe UI Semibold" pitchFamily="34" charset="0"/>
              </a:rPr>
              <a:t>design right </a:t>
            </a:r>
            <a:r>
              <a:rPr lang="en-US" sz="2800" dirty="0" smtClean="0">
                <a:solidFill>
                  <a:prstClr val="white"/>
                </a:solidFill>
                <a:latin typeface="Segoe UI Light" pitchFamily="34" charset="0"/>
              </a:rPr>
              <a:t>and the </a:t>
            </a:r>
            <a:r>
              <a:rPr lang="en-US" sz="2800" dirty="0" smtClean="0">
                <a:solidFill>
                  <a:prstClr val="white"/>
                </a:solidFill>
                <a:latin typeface="Segoe UI Semibold" pitchFamily="34" charset="0"/>
              </a:rPr>
              <a:t>right design</a:t>
            </a:r>
            <a:r>
              <a:rPr lang="en-US" sz="2800" dirty="0" smtClean="0">
                <a:solidFill>
                  <a:prstClr val="white"/>
                </a:solidFill>
                <a:latin typeface="Segoe UI Light" pitchFamily="34" charset="0"/>
              </a:rPr>
              <a:t>.”</a:t>
            </a:r>
            <a:endParaRPr lang="en-US" sz="2800" dirty="0">
              <a:solidFill>
                <a:prstClr val="white"/>
              </a:solidFill>
              <a:latin typeface="Segoe UI Light" pitchFamily="34" charset="0"/>
            </a:endParaRPr>
          </a:p>
        </p:txBody>
      </p:sp>
      <p:sp>
        <p:nvSpPr>
          <p:cNvPr id="8" name="Rectangle 7"/>
          <p:cNvSpPr/>
          <p:nvPr/>
        </p:nvSpPr>
        <p:spPr>
          <a:xfrm>
            <a:off x="3200400" y="4800600"/>
            <a:ext cx="5334000" cy="646331"/>
          </a:xfrm>
          <a:prstGeom prst="rect">
            <a:avLst/>
          </a:prstGeom>
          <a:noFill/>
        </p:spPr>
        <p:txBody>
          <a:bodyPr wrap="square" rtlCol="0">
            <a:spAutoFit/>
          </a:bodyPr>
          <a:lstStyle/>
          <a:p>
            <a:pPr algn="r"/>
            <a:r>
              <a:rPr lang="en-US" dirty="0" smtClean="0">
                <a:solidFill>
                  <a:prstClr val="white"/>
                </a:solidFill>
                <a:latin typeface="Segoe UI Semibold" pitchFamily="34" charset="0"/>
              </a:rPr>
              <a:t>— </a:t>
            </a:r>
            <a:r>
              <a:rPr lang="en-US" b="1" dirty="0" smtClean="0">
                <a:solidFill>
                  <a:prstClr val="white"/>
                </a:solidFill>
                <a:latin typeface="Segoe UI Semibold" pitchFamily="34" charset="0"/>
              </a:rPr>
              <a:t>Bill Buxton</a:t>
            </a:r>
            <a:r>
              <a:rPr lang="en-US" b="1" dirty="0">
                <a:solidFill>
                  <a:prstClr val="white"/>
                </a:solidFill>
                <a:latin typeface="Segoe UI Semibold" pitchFamily="34" charset="0"/>
              </a:rPr>
              <a:t/>
            </a:r>
            <a:br>
              <a:rPr lang="en-US" b="1" dirty="0">
                <a:solidFill>
                  <a:prstClr val="white"/>
                </a:solidFill>
                <a:latin typeface="Segoe UI Semibold" pitchFamily="34" charset="0"/>
              </a:rPr>
            </a:br>
            <a:r>
              <a:rPr lang="en-US" dirty="0" smtClean="0">
                <a:solidFill>
                  <a:prstClr val="white"/>
                </a:solidFill>
                <a:latin typeface="Segoe UI Light" pitchFamily="34" charset="0"/>
              </a:rPr>
              <a:t>Sketching User Experiences</a:t>
            </a:r>
            <a:endParaRPr lang="en-US" sz="1600" dirty="0">
              <a:solidFill>
                <a:prstClr val="white"/>
              </a:solidFill>
              <a:latin typeface="Segoe UI Light" pitchFamily="34" charset="0"/>
            </a:endParaRPr>
          </a:p>
        </p:txBody>
      </p:sp>
    </p:spTree>
    <p:extLst>
      <p:ext uri="{BB962C8B-B14F-4D97-AF65-F5344CB8AC3E}">
        <p14:creationId xmlns:p14="http://schemas.microsoft.com/office/powerpoint/2010/main" val="11780406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94195" y="1360967"/>
            <a:ext cx="7555610" cy="5179727"/>
            <a:chOff x="521590" y="1360967"/>
            <a:chExt cx="7555610" cy="5179727"/>
          </a:xfrm>
        </p:grpSpPr>
        <p:sp>
          <p:nvSpPr>
            <p:cNvPr id="2" name="Rounded Rectangle 1"/>
            <p:cNvSpPr/>
            <p:nvPr/>
          </p:nvSpPr>
          <p:spPr>
            <a:xfrm>
              <a:off x="521590" y="2167727"/>
              <a:ext cx="7555610" cy="4372967"/>
            </a:xfrm>
            <a:prstGeom prst="roundRect">
              <a:avLst/>
            </a:pr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Freeform 2"/>
            <p:cNvSpPr/>
            <p:nvPr/>
          </p:nvSpPr>
          <p:spPr>
            <a:xfrm>
              <a:off x="1475096" y="1360967"/>
              <a:ext cx="542261" cy="808075"/>
            </a:xfrm>
            <a:custGeom>
              <a:avLst/>
              <a:gdLst>
                <a:gd name="connsiteX0" fmla="*/ 0 w 542261"/>
                <a:gd name="connsiteY0" fmla="*/ 0 h 808075"/>
                <a:gd name="connsiteX1" fmla="*/ 542261 w 542261"/>
                <a:gd name="connsiteY1" fmla="*/ 159489 h 808075"/>
                <a:gd name="connsiteX2" fmla="*/ 531628 w 542261"/>
                <a:gd name="connsiteY2" fmla="*/ 808075 h 808075"/>
                <a:gd name="connsiteX0" fmla="*/ 0 w 550678"/>
                <a:gd name="connsiteY0" fmla="*/ 0 h 808075"/>
                <a:gd name="connsiteX1" fmla="*/ 542261 w 550678"/>
                <a:gd name="connsiteY1" fmla="*/ 159489 h 808075"/>
                <a:gd name="connsiteX2" fmla="*/ 550678 w 550678"/>
                <a:gd name="connsiteY2" fmla="*/ 808075 h 808075"/>
                <a:gd name="connsiteX0" fmla="*/ 0 w 542261"/>
                <a:gd name="connsiteY0" fmla="*/ 0 h 808075"/>
                <a:gd name="connsiteX1" fmla="*/ 542261 w 542261"/>
                <a:gd name="connsiteY1" fmla="*/ 159489 h 808075"/>
                <a:gd name="connsiteX2" fmla="*/ 541153 w 542261"/>
                <a:gd name="connsiteY2" fmla="*/ 808075 h 808075"/>
              </a:gdLst>
              <a:ahLst/>
              <a:cxnLst>
                <a:cxn ang="0">
                  <a:pos x="connsiteX0" y="connsiteY0"/>
                </a:cxn>
                <a:cxn ang="0">
                  <a:pos x="connsiteX1" y="connsiteY1"/>
                </a:cxn>
                <a:cxn ang="0">
                  <a:pos x="connsiteX2" y="connsiteY2"/>
                </a:cxn>
              </a:cxnLst>
              <a:rect l="l" t="t" r="r" b="b"/>
              <a:pathLst>
                <a:path w="542261" h="808075">
                  <a:moveTo>
                    <a:pt x="0" y="0"/>
                  </a:moveTo>
                  <a:lnTo>
                    <a:pt x="542261" y="159489"/>
                  </a:lnTo>
                  <a:cubicBezTo>
                    <a:pt x="541892" y="375684"/>
                    <a:pt x="541522" y="591880"/>
                    <a:pt x="541153" y="808075"/>
                  </a:cubicBezTo>
                </a:path>
              </a:pathLst>
            </a:custGeom>
            <a:no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grpSp>
      <p:sp>
        <p:nvSpPr>
          <p:cNvPr id="33" name="Freeform 32"/>
          <p:cNvSpPr>
            <a:spLocks noChangeAspect="1"/>
          </p:cNvSpPr>
          <p:nvPr/>
        </p:nvSpPr>
        <p:spPr bwMode="auto">
          <a:xfrm rot="5400000">
            <a:off x="357410" y="-2472913"/>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4" name="TextBox 33"/>
          <p:cNvSpPr txBox="1"/>
          <p:nvPr/>
        </p:nvSpPr>
        <p:spPr>
          <a:xfrm>
            <a:off x="455948" y="-1912906"/>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inputs</a:t>
            </a:r>
          </a:p>
        </p:txBody>
      </p:sp>
      <p:sp>
        <p:nvSpPr>
          <p:cNvPr id="31" name="Freeform 30"/>
          <p:cNvSpPr>
            <a:spLocks noChangeAspect="1"/>
          </p:cNvSpPr>
          <p:nvPr/>
        </p:nvSpPr>
        <p:spPr bwMode="auto">
          <a:xfrm rot="5400000">
            <a:off x="-955064" y="-322739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2" name="TextBox 31"/>
          <p:cNvSpPr txBox="1"/>
          <p:nvPr/>
        </p:nvSpPr>
        <p:spPr>
          <a:xfrm>
            <a:off x="-856526" y="-266738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9" name="Freeform 8"/>
          <p:cNvSpPr>
            <a:spLocks noChangeAspect="1"/>
          </p:cNvSpPr>
          <p:nvPr/>
        </p:nvSpPr>
        <p:spPr bwMode="auto">
          <a:xfrm rot="5400000">
            <a:off x="871289" y="-1061971"/>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0" name="TextBox 9"/>
          <p:cNvSpPr txBox="1"/>
          <p:nvPr/>
        </p:nvSpPr>
        <p:spPr>
          <a:xfrm>
            <a:off x="969827" y="-64046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behavioral models</a:t>
            </a:r>
          </a:p>
        </p:txBody>
      </p:sp>
      <p:sp>
        <p:nvSpPr>
          <p:cNvPr id="29" name="Freeform 28"/>
          <p:cNvSpPr>
            <a:spLocks noChangeAspect="1"/>
          </p:cNvSpPr>
          <p:nvPr/>
        </p:nvSpPr>
        <p:spPr bwMode="auto">
          <a:xfrm rot="5400000">
            <a:off x="359604" y="34658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0" name="TextBox 29"/>
          <p:cNvSpPr txBox="1"/>
          <p:nvPr/>
        </p:nvSpPr>
        <p:spPr>
          <a:xfrm>
            <a:off x="371556" y="729992"/>
            <a:ext cx="1392373" cy="646331"/>
          </a:xfrm>
          <a:prstGeom prst="rect">
            <a:avLst/>
          </a:prstGeom>
          <a:noFill/>
        </p:spPr>
        <p:txBody>
          <a:bodyPr wrap="square" lIns="0" rIns="0" rtlCol="0">
            <a:spAutoFit/>
          </a:bodyPr>
          <a:lstStyle/>
          <a:p>
            <a:pPr algn="ctr"/>
            <a:r>
              <a:rPr lang="en-US" dirty="0">
                <a:solidFill>
                  <a:prstClr val="white">
                    <a:lumMod val="85000"/>
                  </a:prstClr>
                </a:solidFill>
                <a:latin typeface="Segoe UI Light" pitchFamily="34" charset="0"/>
              </a:rPr>
              <a:t>data representation</a:t>
            </a:r>
          </a:p>
        </p:txBody>
      </p:sp>
      <p:sp>
        <p:nvSpPr>
          <p:cNvPr id="27" name="Freeform 26"/>
          <p:cNvSpPr>
            <a:spLocks noChangeAspect="1"/>
          </p:cNvSpPr>
          <p:nvPr/>
        </p:nvSpPr>
        <p:spPr bwMode="auto">
          <a:xfrm rot="5400000">
            <a:off x="-969321" y="10998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8" name="TextBox 27"/>
          <p:cNvSpPr txBox="1"/>
          <p:nvPr/>
        </p:nvSpPr>
        <p:spPr>
          <a:xfrm>
            <a:off x="-870783" y="1521397"/>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 access</a:t>
            </a:r>
          </a:p>
        </p:txBody>
      </p:sp>
      <p:sp>
        <p:nvSpPr>
          <p:cNvPr id="25" name="Freeform 24"/>
          <p:cNvSpPr>
            <a:spLocks noChangeAspect="1"/>
          </p:cNvSpPr>
          <p:nvPr/>
        </p:nvSpPr>
        <p:spPr bwMode="auto">
          <a:xfrm rot="19800000">
            <a:off x="-2492346" y="82921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6" name="TextBox 25"/>
          <p:cNvSpPr txBox="1"/>
          <p:nvPr/>
        </p:nvSpPr>
        <p:spPr>
          <a:xfrm>
            <a:off x="-2368079" y="1250725"/>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sp>
        <p:nvSpPr>
          <p:cNvPr id="23" name="Freeform 22"/>
          <p:cNvSpPr>
            <a:spLocks noChangeAspect="1"/>
          </p:cNvSpPr>
          <p:nvPr/>
        </p:nvSpPr>
        <p:spPr bwMode="auto">
          <a:xfrm rot="600000">
            <a:off x="-3447058" y="-33219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3419680" y="227808"/>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21" name="Freeform 20"/>
          <p:cNvSpPr>
            <a:spLocks noChangeAspect="1"/>
          </p:cNvSpPr>
          <p:nvPr/>
        </p:nvSpPr>
        <p:spPr bwMode="auto">
          <a:xfrm rot="3000000">
            <a:off x="-3433706" y="-183192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 name="TextBox 21"/>
          <p:cNvSpPr txBox="1"/>
          <p:nvPr/>
        </p:nvSpPr>
        <p:spPr>
          <a:xfrm>
            <a:off x="-3425621" y="-1271921"/>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sp>
        <p:nvSpPr>
          <p:cNvPr id="19" name="Freeform 18"/>
          <p:cNvSpPr>
            <a:spLocks noChangeAspect="1"/>
          </p:cNvSpPr>
          <p:nvPr/>
        </p:nvSpPr>
        <p:spPr bwMode="auto">
          <a:xfrm rot="3000000">
            <a:off x="-2455273" y="-29864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427895" y="-2564981"/>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nvGrpSpPr>
          <p:cNvPr id="35" name="Group 34"/>
          <p:cNvGrpSpPr/>
          <p:nvPr/>
        </p:nvGrpSpPr>
        <p:grpSpPr>
          <a:xfrm>
            <a:off x="-1859530" y="-1685640"/>
            <a:ext cx="2493090" cy="2455316"/>
            <a:chOff x="3353448" y="2126694"/>
            <a:chExt cx="2493090" cy="2455316"/>
          </a:xfrm>
        </p:grpSpPr>
        <p:pic>
          <p:nvPicPr>
            <p:cNvPr id="5"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6"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17" name="Rectangle 16"/>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18" name="Rectangle 17"/>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grpSp>
        <p:nvGrpSpPr>
          <p:cNvPr id="15" name="Group 14"/>
          <p:cNvGrpSpPr/>
          <p:nvPr/>
        </p:nvGrpSpPr>
        <p:grpSpPr>
          <a:xfrm>
            <a:off x="1752601" y="2312368"/>
            <a:ext cx="6312693" cy="621919"/>
            <a:chOff x="1447801" y="2312368"/>
            <a:chExt cx="6312693" cy="621919"/>
          </a:xfrm>
        </p:grpSpPr>
        <p:cxnSp>
          <p:nvCxnSpPr>
            <p:cNvPr id="40" name="Straight Arrow Connector 39"/>
            <p:cNvCxnSpPr/>
            <p:nvPr/>
          </p:nvCxnSpPr>
          <p:spPr>
            <a:xfrm>
              <a:off x="3235191" y="2528776"/>
              <a:ext cx="4484981" cy="0"/>
            </a:xfrm>
            <a:prstGeom prst="straightConnector1">
              <a:avLst/>
            </a:prstGeom>
            <a:ln w="38100" cap="sq">
              <a:solidFill>
                <a:schemeClr val="tx1">
                  <a:lumMod val="75000"/>
                  <a:lumOff val="2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35189" y="2564955"/>
              <a:ext cx="1798072" cy="369332"/>
            </a:xfrm>
            <a:prstGeom prst="rect">
              <a:avLst/>
            </a:prstGeom>
            <a:noFill/>
          </p:spPr>
          <p:txBody>
            <a:bodyPr wrap="square" lIns="0" rIns="0" rtlCol="0">
              <a:spAutoFit/>
            </a:bodyPr>
            <a:lstStyle/>
            <a:p>
              <a:r>
                <a:rPr lang="en-US" dirty="0" smtClean="0">
                  <a:solidFill>
                    <a:prstClr val="black">
                      <a:lumMod val="75000"/>
                      <a:lumOff val="25000"/>
                    </a:prstClr>
                  </a:solidFill>
                  <a:latin typeface="Segoe Condensed" pitchFamily="34" charset="0"/>
                </a:rPr>
                <a:t>pragmatic</a:t>
              </a:r>
            </a:p>
          </p:txBody>
        </p:sp>
        <p:sp>
          <p:nvSpPr>
            <p:cNvPr id="42" name="TextBox 41"/>
            <p:cNvSpPr txBox="1"/>
            <p:nvPr/>
          </p:nvSpPr>
          <p:spPr>
            <a:xfrm>
              <a:off x="5962422" y="2564955"/>
              <a:ext cx="1798072" cy="369332"/>
            </a:xfrm>
            <a:prstGeom prst="rect">
              <a:avLst/>
            </a:prstGeom>
            <a:noFill/>
          </p:spPr>
          <p:txBody>
            <a:bodyPr wrap="square" lIns="0" rIns="0" rtlCol="0">
              <a:spAutoFit/>
            </a:bodyPr>
            <a:lstStyle/>
            <a:p>
              <a:pPr algn="r"/>
              <a:r>
                <a:rPr lang="en-US" dirty="0" smtClean="0">
                  <a:solidFill>
                    <a:prstClr val="black">
                      <a:lumMod val="75000"/>
                      <a:lumOff val="25000"/>
                    </a:prstClr>
                  </a:solidFill>
                  <a:latin typeface="Segoe Condensed" pitchFamily="34" charset="0"/>
                </a:rPr>
                <a:t>artistic</a:t>
              </a:r>
            </a:p>
          </p:txBody>
        </p:sp>
        <p:sp>
          <p:nvSpPr>
            <p:cNvPr id="43" name="TextBox 42"/>
            <p:cNvSpPr txBox="1"/>
            <p:nvPr/>
          </p:nvSpPr>
          <p:spPr>
            <a:xfrm>
              <a:off x="1447801" y="2312368"/>
              <a:ext cx="1721510" cy="461665"/>
            </a:xfrm>
            <a:prstGeom prst="rect">
              <a:avLst/>
            </a:prstGeom>
            <a:noFill/>
          </p:spPr>
          <p:txBody>
            <a:bodyPr wrap="square" lIns="0" rIns="0" rtlCol="0">
              <a:spAutoFit/>
            </a:bodyPr>
            <a:lstStyle/>
            <a:p>
              <a:pPr algn="r"/>
              <a:r>
                <a:rPr lang="en-US" sz="2400" dirty="0" smtClean="0">
                  <a:solidFill>
                    <a:prstClr val="black">
                      <a:lumMod val="75000"/>
                      <a:lumOff val="25000"/>
                    </a:prstClr>
                  </a:solidFill>
                  <a:latin typeface="Segoe UI Semibold" pitchFamily="34" charset="0"/>
                </a:rPr>
                <a:t>aesthetic</a:t>
              </a:r>
              <a:endParaRPr lang="en-US" dirty="0" smtClean="0">
                <a:solidFill>
                  <a:prstClr val="black">
                    <a:lumMod val="75000"/>
                    <a:lumOff val="25000"/>
                  </a:prstClr>
                </a:solidFill>
                <a:latin typeface="Segoe UI Semibold" pitchFamily="34" charset="0"/>
              </a:endParaRPr>
            </a:p>
          </p:txBody>
        </p:sp>
      </p:grpSp>
      <p:grpSp>
        <p:nvGrpSpPr>
          <p:cNvPr id="16" name="Group 15"/>
          <p:cNvGrpSpPr/>
          <p:nvPr/>
        </p:nvGrpSpPr>
        <p:grpSpPr>
          <a:xfrm>
            <a:off x="752541" y="3014422"/>
            <a:ext cx="7312753" cy="610244"/>
            <a:chOff x="447741" y="3039822"/>
            <a:chExt cx="7312753" cy="610244"/>
          </a:xfrm>
        </p:grpSpPr>
        <p:cxnSp>
          <p:nvCxnSpPr>
            <p:cNvPr id="45" name="Straight Arrow Connector 44"/>
            <p:cNvCxnSpPr/>
            <p:nvPr/>
          </p:nvCxnSpPr>
          <p:spPr>
            <a:xfrm>
              <a:off x="3235191" y="3255334"/>
              <a:ext cx="4484981" cy="0"/>
            </a:xfrm>
            <a:prstGeom prst="straightConnector1">
              <a:avLst/>
            </a:prstGeom>
            <a:ln w="38100" cap="sq">
              <a:solidFill>
                <a:schemeClr val="tx1">
                  <a:lumMod val="75000"/>
                  <a:lumOff val="2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235189" y="3280734"/>
              <a:ext cx="1798072" cy="369332"/>
            </a:xfrm>
            <a:prstGeom prst="rect">
              <a:avLst/>
            </a:prstGeom>
            <a:noFill/>
          </p:spPr>
          <p:txBody>
            <a:bodyPr wrap="square" lIns="0" rIns="0" rtlCol="0">
              <a:spAutoFit/>
            </a:bodyPr>
            <a:lstStyle/>
            <a:p>
              <a:r>
                <a:rPr lang="en-US" dirty="0" smtClean="0">
                  <a:solidFill>
                    <a:prstClr val="black">
                      <a:lumMod val="75000"/>
                      <a:lumOff val="25000"/>
                    </a:prstClr>
                  </a:solidFill>
                  <a:latin typeface="Segoe Condensed" pitchFamily="34" charset="0"/>
                </a:rPr>
                <a:t>simple</a:t>
              </a:r>
            </a:p>
          </p:txBody>
        </p:sp>
        <p:sp>
          <p:nvSpPr>
            <p:cNvPr id="47" name="TextBox 46"/>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prstClr val="black">
                      <a:lumMod val="75000"/>
                      <a:lumOff val="25000"/>
                    </a:prstClr>
                  </a:solidFill>
                  <a:latin typeface="Segoe Condensed" pitchFamily="34" charset="0"/>
                </a:rPr>
                <a:t>complex</a:t>
              </a:r>
            </a:p>
          </p:txBody>
        </p:sp>
        <p:sp>
          <p:nvSpPr>
            <p:cNvPr id="48" name="TextBox 47"/>
            <p:cNvSpPr txBox="1"/>
            <p:nvPr/>
          </p:nvSpPr>
          <p:spPr>
            <a:xfrm>
              <a:off x="447741" y="3039822"/>
              <a:ext cx="2721569" cy="461665"/>
            </a:xfrm>
            <a:prstGeom prst="rect">
              <a:avLst/>
            </a:prstGeom>
            <a:noFill/>
          </p:spPr>
          <p:txBody>
            <a:bodyPr wrap="square" lIns="0" rIns="0" rtlCol="0">
              <a:spAutoFit/>
            </a:bodyPr>
            <a:lstStyle/>
            <a:p>
              <a:pPr algn="r"/>
              <a:r>
                <a:rPr lang="en-US" sz="2400" dirty="0" smtClean="0">
                  <a:solidFill>
                    <a:prstClr val="black">
                      <a:lumMod val="75000"/>
                      <a:lumOff val="25000"/>
                    </a:prstClr>
                  </a:solidFill>
                  <a:latin typeface="Segoe UI Semibold" pitchFamily="34" charset="0"/>
                </a:rPr>
                <a:t>visual complexity</a:t>
              </a:r>
            </a:p>
          </p:txBody>
        </p:sp>
      </p:grpSp>
      <p:grpSp>
        <p:nvGrpSpPr>
          <p:cNvPr id="36" name="Group 35"/>
          <p:cNvGrpSpPr/>
          <p:nvPr/>
        </p:nvGrpSpPr>
        <p:grpSpPr>
          <a:xfrm>
            <a:off x="381000" y="4263763"/>
            <a:ext cx="7684294" cy="594542"/>
            <a:chOff x="76200" y="3745964"/>
            <a:chExt cx="7684294" cy="594542"/>
          </a:xfrm>
        </p:grpSpPr>
        <p:cxnSp>
          <p:nvCxnSpPr>
            <p:cNvPr id="50" name="Straight Arrow Connector 49"/>
            <p:cNvCxnSpPr/>
            <p:nvPr/>
          </p:nvCxnSpPr>
          <p:spPr>
            <a:xfrm>
              <a:off x="3235191" y="397117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35189" y="397117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coarse-grain</a:t>
              </a:r>
            </a:p>
          </p:txBody>
        </p:sp>
        <p:sp>
          <p:nvSpPr>
            <p:cNvPr id="52" name="TextBox 51"/>
            <p:cNvSpPr txBox="1"/>
            <p:nvPr/>
          </p:nvSpPr>
          <p:spPr>
            <a:xfrm>
              <a:off x="5962422" y="397117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fine-grain</a:t>
              </a:r>
            </a:p>
          </p:txBody>
        </p:sp>
        <p:sp>
          <p:nvSpPr>
            <p:cNvPr id="53" name="TextBox 52"/>
            <p:cNvSpPr txBox="1"/>
            <p:nvPr/>
          </p:nvSpPr>
          <p:spPr>
            <a:xfrm>
              <a:off x="76200" y="3745964"/>
              <a:ext cx="3093110"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data granularity</a:t>
              </a:r>
            </a:p>
          </p:txBody>
        </p:sp>
      </p:grpSp>
      <p:grpSp>
        <p:nvGrpSpPr>
          <p:cNvPr id="38" name="Group 37"/>
          <p:cNvGrpSpPr/>
          <p:nvPr/>
        </p:nvGrpSpPr>
        <p:grpSpPr>
          <a:xfrm>
            <a:off x="1105842" y="5686916"/>
            <a:ext cx="6959452" cy="664194"/>
            <a:chOff x="801042" y="5248656"/>
            <a:chExt cx="6959452" cy="664194"/>
          </a:xfrm>
        </p:grpSpPr>
        <p:cxnSp>
          <p:nvCxnSpPr>
            <p:cNvPr id="65" name="Straight Arrow Connector 64"/>
            <p:cNvCxnSpPr/>
            <p:nvPr/>
          </p:nvCxnSpPr>
          <p:spPr>
            <a:xfrm>
              <a:off x="3390427" y="5465546"/>
              <a:ext cx="4238896" cy="0"/>
            </a:xfrm>
            <a:prstGeom prst="straightConnector1">
              <a:avLst/>
            </a:prstGeom>
            <a:ln w="38100" cap="sq">
              <a:solidFill>
                <a:schemeClr val="tx1">
                  <a:lumMod val="75000"/>
                  <a:lumOff val="25000"/>
                </a:schemeClr>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01042" y="5248656"/>
              <a:ext cx="2368268" cy="461665"/>
            </a:xfrm>
            <a:prstGeom prst="rect">
              <a:avLst/>
            </a:prstGeom>
            <a:noFill/>
          </p:spPr>
          <p:txBody>
            <a:bodyPr wrap="square" lIns="0" rIns="0" rtlCol="0">
              <a:spAutoFit/>
            </a:bodyPr>
            <a:lstStyle/>
            <a:p>
              <a:pPr algn="r"/>
              <a:r>
                <a:rPr lang="en-US" sz="2400" dirty="0" smtClean="0">
                  <a:solidFill>
                    <a:prstClr val="black">
                      <a:lumMod val="75000"/>
                      <a:lumOff val="25000"/>
                    </a:prstClr>
                  </a:solidFill>
                  <a:latin typeface="Segoe UI Semibold" pitchFamily="34" charset="0"/>
                </a:rPr>
                <a:t> primary view</a:t>
              </a:r>
            </a:p>
          </p:txBody>
        </p:sp>
        <p:sp>
          <p:nvSpPr>
            <p:cNvPr id="67" name="Oval 66"/>
            <p:cNvSpPr/>
            <p:nvPr/>
          </p:nvSpPr>
          <p:spPr>
            <a:xfrm>
              <a:off x="3269923" y="5402173"/>
              <a:ext cx="137159" cy="13716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8" name="Oval 67"/>
            <p:cNvSpPr/>
            <p:nvPr/>
          </p:nvSpPr>
          <p:spPr>
            <a:xfrm>
              <a:off x="7587730" y="5402064"/>
              <a:ext cx="137159" cy="13716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9" name="TextBox 68"/>
            <p:cNvSpPr txBox="1"/>
            <p:nvPr/>
          </p:nvSpPr>
          <p:spPr>
            <a:xfrm>
              <a:off x="3235189" y="5541746"/>
              <a:ext cx="899038" cy="369332"/>
            </a:xfrm>
            <a:prstGeom prst="rect">
              <a:avLst/>
            </a:prstGeom>
            <a:noFill/>
          </p:spPr>
          <p:txBody>
            <a:bodyPr wrap="square" lIns="0" rIns="0" rtlCol="0">
              <a:spAutoFit/>
            </a:bodyPr>
            <a:lstStyle/>
            <a:p>
              <a:r>
                <a:rPr lang="en-US" dirty="0" smtClean="0">
                  <a:solidFill>
                    <a:prstClr val="black">
                      <a:lumMod val="75000"/>
                      <a:lumOff val="25000"/>
                    </a:prstClr>
                  </a:solidFill>
                  <a:latin typeface="Segoe Condensed" pitchFamily="34" charset="0"/>
                </a:rPr>
                <a:t>temporal</a:t>
              </a:r>
            </a:p>
          </p:txBody>
        </p:sp>
        <p:sp>
          <p:nvSpPr>
            <p:cNvPr id="70" name="TextBox 69"/>
            <p:cNvSpPr txBox="1"/>
            <p:nvPr/>
          </p:nvSpPr>
          <p:spPr>
            <a:xfrm>
              <a:off x="4614977" y="5543518"/>
              <a:ext cx="1798072" cy="369332"/>
            </a:xfrm>
            <a:prstGeom prst="rect">
              <a:avLst/>
            </a:prstGeom>
            <a:noFill/>
          </p:spPr>
          <p:txBody>
            <a:bodyPr wrap="square" lIns="0" rIns="0" rtlCol="0">
              <a:spAutoFit/>
            </a:bodyPr>
            <a:lstStyle/>
            <a:p>
              <a:pPr algn="ctr"/>
              <a:r>
                <a:rPr lang="en-US" dirty="0" smtClean="0">
                  <a:solidFill>
                    <a:prstClr val="black">
                      <a:lumMod val="75000"/>
                      <a:lumOff val="25000"/>
                    </a:prstClr>
                  </a:solidFill>
                  <a:latin typeface="Segoe Condensed" pitchFamily="34" charset="0"/>
                </a:rPr>
                <a:t>spatial</a:t>
              </a:r>
            </a:p>
          </p:txBody>
        </p:sp>
        <p:sp>
          <p:nvSpPr>
            <p:cNvPr id="71" name="TextBox 70"/>
            <p:cNvSpPr txBox="1"/>
            <p:nvPr/>
          </p:nvSpPr>
          <p:spPr>
            <a:xfrm>
              <a:off x="5962422" y="5543518"/>
              <a:ext cx="1798072" cy="369332"/>
            </a:xfrm>
            <a:prstGeom prst="rect">
              <a:avLst/>
            </a:prstGeom>
            <a:noFill/>
          </p:spPr>
          <p:txBody>
            <a:bodyPr wrap="square" lIns="0" rIns="0" rtlCol="0">
              <a:spAutoFit/>
            </a:bodyPr>
            <a:lstStyle/>
            <a:p>
              <a:pPr algn="r"/>
              <a:r>
                <a:rPr lang="en-US" dirty="0" smtClean="0">
                  <a:solidFill>
                    <a:prstClr val="black">
                      <a:lumMod val="75000"/>
                      <a:lumOff val="25000"/>
                    </a:prstClr>
                  </a:solidFill>
                  <a:latin typeface="Segoe Condensed" pitchFamily="34" charset="0"/>
                </a:rPr>
                <a:t>categorical</a:t>
              </a:r>
            </a:p>
          </p:txBody>
        </p:sp>
        <p:sp>
          <p:nvSpPr>
            <p:cNvPr id="72" name="Oval 71"/>
            <p:cNvSpPr/>
            <p:nvPr/>
          </p:nvSpPr>
          <p:spPr>
            <a:xfrm>
              <a:off x="5428827" y="5402064"/>
              <a:ext cx="137159" cy="13716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615" y="944450"/>
            <a:ext cx="4371975"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3665" y="4918941"/>
            <a:ext cx="7396229" cy="875321"/>
            <a:chOff x="643665" y="4880841"/>
            <a:chExt cx="7396229" cy="875321"/>
          </a:xfrm>
        </p:grpSpPr>
        <p:cxnSp>
          <p:nvCxnSpPr>
            <p:cNvPr id="55" name="Straight Arrow Connector 54"/>
            <p:cNvCxnSpPr/>
            <p:nvPr/>
          </p:nvCxnSpPr>
          <p:spPr>
            <a:xfrm>
              <a:off x="3695227" y="5103294"/>
              <a:ext cx="4238896"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3665" y="4880841"/>
              <a:ext cx="2830446"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measurement unit</a:t>
              </a:r>
            </a:p>
          </p:txBody>
        </p:sp>
        <p:sp>
          <p:nvSpPr>
            <p:cNvPr id="57" name="Oval 56"/>
            <p:cNvSpPr/>
            <p:nvPr/>
          </p:nvSpPr>
          <p:spPr>
            <a:xfrm>
              <a:off x="3574723" y="5039921"/>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8" name="Oval 57"/>
            <p:cNvSpPr/>
            <p:nvPr/>
          </p:nvSpPr>
          <p:spPr>
            <a:xfrm>
              <a:off x="789253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9" name="TextBox 58"/>
            <p:cNvSpPr txBox="1"/>
            <p:nvPr/>
          </p:nvSpPr>
          <p:spPr>
            <a:xfrm>
              <a:off x="3539989" y="5171387"/>
              <a:ext cx="731520" cy="338554"/>
            </a:xfrm>
            <a:prstGeom prst="rect">
              <a:avLst/>
            </a:prstGeom>
            <a:noFill/>
          </p:spPr>
          <p:txBody>
            <a:bodyPr wrap="square" lIns="0" rIns="0" rtlCol="0">
              <a:spAutoFit/>
            </a:bodyPr>
            <a:lstStyle/>
            <a:p>
              <a:r>
                <a:rPr lang="en-US" sz="1600" dirty="0" smtClean="0">
                  <a:solidFill>
                    <a:prstClr val="white">
                      <a:lumMod val="95000"/>
                    </a:prstClr>
                  </a:solidFill>
                  <a:latin typeface="Segoe Condensed" pitchFamily="34" charset="0"/>
                </a:rPr>
                <a:t>resource</a:t>
              </a:r>
            </a:p>
          </p:txBody>
        </p:sp>
        <p:sp>
          <p:nvSpPr>
            <p:cNvPr id="60" name="TextBox 59"/>
            <p:cNvSpPr txBox="1"/>
            <p:nvPr/>
          </p:nvSpPr>
          <p:spPr>
            <a:xfrm>
              <a:off x="4281595" y="5171387"/>
              <a:ext cx="54864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cost</a:t>
              </a:r>
            </a:p>
          </p:txBody>
        </p:sp>
        <p:sp>
          <p:nvSpPr>
            <p:cNvPr id="61" name="TextBox 60"/>
            <p:cNvSpPr txBox="1"/>
            <p:nvPr/>
          </p:nvSpPr>
          <p:spPr>
            <a:xfrm>
              <a:off x="7140858" y="5171387"/>
              <a:ext cx="899036" cy="338554"/>
            </a:xfrm>
            <a:prstGeom prst="rect">
              <a:avLst/>
            </a:prstGeom>
            <a:noFill/>
          </p:spPr>
          <p:txBody>
            <a:bodyPr wrap="square" lIns="0" rIns="0" rtlCol="0">
              <a:spAutoFit/>
            </a:bodyPr>
            <a:lstStyle/>
            <a:p>
              <a:pPr algn="r"/>
              <a:r>
                <a:rPr lang="en-US" sz="1600" dirty="0" smtClean="0">
                  <a:solidFill>
                    <a:prstClr val="white">
                      <a:lumMod val="95000"/>
                    </a:prstClr>
                  </a:solidFill>
                  <a:latin typeface="Segoe Condensed" pitchFamily="34" charset="0"/>
                </a:rPr>
                <a:t>metaphor</a:t>
              </a:r>
            </a:p>
          </p:txBody>
        </p:sp>
        <p:sp>
          <p:nvSpPr>
            <p:cNvPr id="62" name="Oval 61"/>
            <p:cNvSpPr/>
            <p:nvPr/>
          </p:nvSpPr>
          <p:spPr>
            <a:xfrm>
              <a:off x="447511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3" name="TextBox 72"/>
            <p:cNvSpPr txBox="1"/>
            <p:nvPr/>
          </p:nvSpPr>
          <p:spPr>
            <a:xfrm>
              <a:off x="4732690" y="5171387"/>
              <a:ext cx="1468801" cy="584775"/>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environmental</a:t>
              </a:r>
              <a:br>
                <a:rPr lang="en-US" sz="1600" dirty="0" smtClean="0">
                  <a:solidFill>
                    <a:prstClr val="white">
                      <a:lumMod val="95000"/>
                    </a:prstClr>
                  </a:solidFill>
                  <a:latin typeface="Segoe Condensed" pitchFamily="34" charset="0"/>
                </a:rPr>
              </a:br>
              <a:r>
                <a:rPr lang="en-US" sz="1600" dirty="0" smtClean="0">
                  <a:solidFill>
                    <a:prstClr val="white">
                      <a:lumMod val="95000"/>
                    </a:prstClr>
                  </a:solidFill>
                  <a:latin typeface="Segoe Condensed" pitchFamily="34" charset="0"/>
                </a:rPr>
                <a:t>impact</a:t>
              </a:r>
            </a:p>
          </p:txBody>
        </p:sp>
        <p:sp>
          <p:nvSpPr>
            <p:cNvPr id="78" name="Oval 77"/>
            <p:cNvSpPr/>
            <p:nvPr/>
          </p:nvSpPr>
          <p:spPr>
            <a:xfrm>
              <a:off x="5398512" y="5043480"/>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9" name="TextBox 78"/>
            <p:cNvSpPr txBox="1"/>
            <p:nvPr/>
          </p:nvSpPr>
          <p:spPr>
            <a:xfrm>
              <a:off x="6021869" y="5171387"/>
              <a:ext cx="73152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time</a:t>
              </a:r>
            </a:p>
          </p:txBody>
        </p:sp>
        <p:sp>
          <p:nvSpPr>
            <p:cNvPr id="80" name="Oval 79"/>
            <p:cNvSpPr/>
            <p:nvPr/>
          </p:nvSpPr>
          <p:spPr>
            <a:xfrm>
              <a:off x="6319050"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1" name="TextBox 80"/>
            <p:cNvSpPr txBox="1"/>
            <p:nvPr/>
          </p:nvSpPr>
          <p:spPr>
            <a:xfrm>
              <a:off x="6506502" y="5171387"/>
              <a:ext cx="91440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activity</a:t>
              </a:r>
            </a:p>
          </p:txBody>
        </p:sp>
        <p:sp>
          <p:nvSpPr>
            <p:cNvPr id="87" name="Oval 86"/>
            <p:cNvSpPr/>
            <p:nvPr/>
          </p:nvSpPr>
          <p:spPr>
            <a:xfrm>
              <a:off x="6895123"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88" name="Group 87"/>
          <p:cNvGrpSpPr/>
          <p:nvPr/>
        </p:nvGrpSpPr>
        <p:grpSpPr>
          <a:xfrm>
            <a:off x="752155" y="3666606"/>
            <a:ext cx="7312753" cy="610244"/>
            <a:chOff x="447741" y="3039822"/>
            <a:chExt cx="7312753" cy="610244"/>
          </a:xfrm>
        </p:grpSpPr>
        <p:cxnSp>
          <p:nvCxnSpPr>
            <p:cNvPr id="89" name="Straight Arrow Connector 88"/>
            <p:cNvCxnSpPr/>
            <p:nvPr/>
          </p:nvCxnSpPr>
          <p:spPr>
            <a:xfrm>
              <a:off x="3235191" y="325533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235189" y="32807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&lt; hour</a:t>
              </a:r>
            </a:p>
          </p:txBody>
        </p:sp>
        <p:sp>
          <p:nvSpPr>
            <p:cNvPr id="91" name="TextBox 90"/>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&gt; year</a:t>
              </a:r>
            </a:p>
          </p:txBody>
        </p:sp>
        <p:sp>
          <p:nvSpPr>
            <p:cNvPr id="92" name="TextBox 91"/>
            <p:cNvSpPr txBox="1"/>
            <p:nvPr/>
          </p:nvSpPr>
          <p:spPr>
            <a:xfrm>
              <a:off x="447741" y="3039822"/>
              <a:ext cx="2721569" cy="461665"/>
            </a:xfrm>
            <a:prstGeom prst="rect">
              <a:avLst/>
            </a:prstGeom>
            <a:noFill/>
          </p:spPr>
          <p:txBody>
            <a:bodyPr wrap="square" lIns="0" rIns="0" rtlCol="0">
              <a:spAutoFit/>
            </a:bodyPr>
            <a:lstStyle/>
            <a:p>
              <a:pPr algn="r"/>
              <a:r>
                <a:rPr lang="en-US" sz="2400" dirty="0">
                  <a:solidFill>
                    <a:prstClr val="white">
                      <a:lumMod val="95000"/>
                    </a:prstClr>
                  </a:solidFill>
                  <a:latin typeface="Segoe UI Semibold" pitchFamily="34" charset="0"/>
                </a:rPr>
                <a:t>t</a:t>
              </a:r>
              <a:r>
                <a:rPr lang="en-US" sz="2400" dirty="0" smtClean="0">
                  <a:solidFill>
                    <a:prstClr val="white">
                      <a:lumMod val="95000"/>
                    </a:prstClr>
                  </a:solidFill>
                  <a:latin typeface="Segoe UI Semibold" pitchFamily="34" charset="0"/>
                </a:rPr>
                <a:t>ime granularity</a:t>
              </a:r>
            </a:p>
          </p:txBody>
        </p:sp>
      </p:grpSp>
      <p:pic>
        <p:nvPicPr>
          <p:cNvPr id="74" name="Picture 2" descr="C:\Users\jon\Dropbox\CHI2012-WaterVis\images\SurveyDisplays\DataGranularity\datagranularity_fixturecateg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4479" y="-2162136"/>
            <a:ext cx="1880898" cy="129717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098" name="Picture 2" descr="C:\Users\jon\Dropbox\CHI2012-WaterVis\images\InterviewDisplays\Volumetric\volumetric_watertower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01"/>
          <a:stretch/>
        </p:blipFill>
        <p:spPr bwMode="auto">
          <a:xfrm>
            <a:off x="5910904" y="-2134433"/>
            <a:ext cx="2198031" cy="12984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60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1988363" y="2026808"/>
            <a:ext cx="5394960"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5723" y="1842142"/>
            <a:ext cx="1494492" cy="400110"/>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coarse-grain</a:t>
            </a:r>
            <a:endParaRPr lang="en-US" dirty="0" smtClean="0">
              <a:solidFill>
                <a:prstClr val="white">
                  <a:lumMod val="95000"/>
                </a:prstClr>
              </a:solidFill>
              <a:latin typeface="Segoe UI Semibold" pitchFamily="34" charset="0"/>
            </a:endParaRPr>
          </a:p>
        </p:txBody>
      </p:sp>
      <p:sp>
        <p:nvSpPr>
          <p:cNvPr id="7" name="TextBox 6"/>
          <p:cNvSpPr txBox="1"/>
          <p:nvPr/>
        </p:nvSpPr>
        <p:spPr>
          <a:xfrm>
            <a:off x="7441471" y="1842142"/>
            <a:ext cx="1266807" cy="400110"/>
          </a:xfrm>
          <a:prstGeom prst="rect">
            <a:avLst/>
          </a:prstGeom>
          <a:noFill/>
        </p:spPr>
        <p:txBody>
          <a:bodyPr wrap="square" lIns="0" rIns="0" rtlCol="0">
            <a:spAutoFit/>
          </a:bodyPr>
          <a:lstStyle>
            <a:defPPr>
              <a:defRPr lang="en-US"/>
            </a:defPPr>
            <a:lvl1pPr>
              <a:defRPr sz="2000">
                <a:solidFill>
                  <a:prstClr val="white">
                    <a:lumMod val="95000"/>
                  </a:prstClr>
                </a:solidFill>
                <a:latin typeface="Segoe UI Semibold" pitchFamily="34" charset="0"/>
              </a:defRPr>
            </a:lvl1pPr>
          </a:lstStyle>
          <a:p>
            <a:r>
              <a:rPr lang="en-US" dirty="0"/>
              <a:t>fine-grain</a:t>
            </a:r>
          </a:p>
        </p:txBody>
      </p:sp>
      <p:sp>
        <p:nvSpPr>
          <p:cNvPr id="2" name="TextBox 1"/>
          <p:cNvSpPr txBox="1"/>
          <p:nvPr/>
        </p:nvSpPr>
        <p:spPr>
          <a:xfrm>
            <a:off x="1902823" y="2126195"/>
            <a:ext cx="1233048" cy="923330"/>
          </a:xfrm>
          <a:prstGeom prst="rect">
            <a:avLst/>
          </a:prstGeom>
          <a:noFill/>
        </p:spPr>
        <p:txBody>
          <a:bodyPr wrap="square" rtlCol="0">
            <a:spAutoFit/>
          </a:bodyPr>
          <a:lstStyle/>
          <a:p>
            <a:r>
              <a:rPr lang="en-US" dirty="0" smtClean="0">
                <a:solidFill>
                  <a:prstClr val="white">
                    <a:lumMod val="95000"/>
                  </a:prstClr>
                </a:solidFill>
                <a:latin typeface="Segoe Condensed" pitchFamily="34" charset="0"/>
              </a:rPr>
              <a:t>≥neighbor-</a:t>
            </a:r>
            <a:br>
              <a:rPr lang="en-US" dirty="0" smtClean="0">
                <a:solidFill>
                  <a:prstClr val="white">
                    <a:lumMod val="95000"/>
                  </a:prstClr>
                </a:solidFill>
                <a:latin typeface="Segoe Condensed" pitchFamily="34" charset="0"/>
              </a:rPr>
            </a:br>
            <a:r>
              <a:rPr lang="en-US" dirty="0" smtClean="0">
                <a:solidFill>
                  <a:prstClr val="white">
                    <a:lumMod val="95000"/>
                  </a:prstClr>
                </a:solidFill>
                <a:latin typeface="Segoe Condensed" pitchFamily="34" charset="0"/>
              </a:rPr>
              <a:t>hood</a:t>
            </a:r>
          </a:p>
          <a:p>
            <a:endParaRPr lang="en-US" dirty="0" smtClean="0">
              <a:solidFill>
                <a:prstClr val="white">
                  <a:lumMod val="95000"/>
                </a:prstClr>
              </a:solidFill>
              <a:latin typeface="Segoe Condensed" pitchFamily="34" charset="0"/>
            </a:endParaRPr>
          </a:p>
        </p:txBody>
      </p:sp>
      <p:grpSp>
        <p:nvGrpSpPr>
          <p:cNvPr id="6152" name="Group 6151"/>
          <p:cNvGrpSpPr/>
          <p:nvPr/>
        </p:nvGrpSpPr>
        <p:grpSpPr>
          <a:xfrm>
            <a:off x="3009830" y="1966449"/>
            <a:ext cx="651430" cy="513838"/>
            <a:chOff x="3161620" y="1981689"/>
            <a:chExt cx="651430" cy="513838"/>
          </a:xfrm>
        </p:grpSpPr>
        <p:sp>
          <p:nvSpPr>
            <p:cNvPr id="12" name="TextBox 11"/>
            <p:cNvSpPr txBox="1"/>
            <p:nvPr/>
          </p:nvSpPr>
          <p:spPr>
            <a:xfrm>
              <a:off x="3161620" y="2126195"/>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solidFill>
                    <a:prstClr val="white">
                      <a:lumMod val="95000"/>
                    </a:prstClr>
                  </a:solidFill>
                </a:rPr>
                <a:t>home</a:t>
              </a:r>
              <a:endParaRPr lang="en-US" dirty="0">
                <a:solidFill>
                  <a:prstClr val="white">
                    <a:lumMod val="95000"/>
                  </a:prstClr>
                </a:solidFill>
              </a:endParaRPr>
            </a:p>
          </p:txBody>
        </p:sp>
        <p:sp>
          <p:nvSpPr>
            <p:cNvPr id="13" name="Oval 12"/>
            <p:cNvSpPr/>
            <p:nvPr/>
          </p:nvSpPr>
          <p:spPr>
            <a:xfrm>
              <a:off x="344188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3" name="Group 6152"/>
          <p:cNvGrpSpPr/>
          <p:nvPr/>
        </p:nvGrpSpPr>
        <p:grpSpPr>
          <a:xfrm>
            <a:off x="3722220" y="1967996"/>
            <a:ext cx="651430" cy="513838"/>
            <a:chOff x="4024817" y="1967996"/>
            <a:chExt cx="651430" cy="513838"/>
          </a:xfrm>
        </p:grpSpPr>
        <p:sp>
          <p:nvSpPr>
            <p:cNvPr id="19" name="TextBox 18"/>
            <p:cNvSpPr txBox="1"/>
            <p:nvPr/>
          </p:nvSpPr>
          <p:spPr>
            <a:xfrm>
              <a:off x="4024817"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solidFill>
                    <a:prstClr val="white">
                      <a:lumMod val="95000"/>
                    </a:prstClr>
                  </a:solidFill>
                </a:rPr>
                <a:t>room</a:t>
              </a:r>
              <a:endParaRPr lang="en-US" dirty="0">
                <a:solidFill>
                  <a:prstClr val="white">
                    <a:lumMod val="95000"/>
                  </a:prstClr>
                </a:solidFill>
              </a:endParaRPr>
            </a:p>
          </p:txBody>
        </p:sp>
        <p:sp>
          <p:nvSpPr>
            <p:cNvPr id="20" name="Oval 19"/>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4" name="Group 6153"/>
          <p:cNvGrpSpPr/>
          <p:nvPr/>
        </p:nvGrpSpPr>
        <p:grpSpPr>
          <a:xfrm>
            <a:off x="4949094" y="1967996"/>
            <a:ext cx="1170981" cy="790837"/>
            <a:chOff x="4712699" y="1967996"/>
            <a:chExt cx="1170981" cy="790837"/>
          </a:xfrm>
        </p:grpSpPr>
        <p:sp>
          <p:nvSpPr>
            <p:cNvPr id="22" name="TextBox 21"/>
            <p:cNvSpPr txBox="1"/>
            <p:nvPr/>
          </p:nvSpPr>
          <p:spPr>
            <a:xfrm>
              <a:off x="4712699" y="2112502"/>
              <a:ext cx="1170981" cy="646331"/>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a:solidFill>
                    <a:prstClr val="white">
                      <a:lumMod val="95000"/>
                    </a:prstClr>
                  </a:solidFill>
                </a:rPr>
                <a:t>f</a:t>
              </a:r>
              <a:r>
                <a:rPr lang="en-US" dirty="0" smtClean="0">
                  <a:solidFill>
                    <a:prstClr val="white">
                      <a:lumMod val="95000"/>
                    </a:prstClr>
                  </a:solidFill>
                </a:rPr>
                <a:t>ixture category</a:t>
              </a:r>
              <a:endParaRPr lang="en-US" dirty="0">
                <a:solidFill>
                  <a:prstClr val="white">
                    <a:lumMod val="95000"/>
                  </a:prstClr>
                </a:solidFill>
              </a:endParaRPr>
            </a:p>
          </p:txBody>
        </p:sp>
        <p:sp>
          <p:nvSpPr>
            <p:cNvPr id="23" name="Oval 22"/>
            <p:cNvSpPr/>
            <p:nvPr/>
          </p:nvSpPr>
          <p:spPr>
            <a:xfrm>
              <a:off x="5229694"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5" name="Group 6154"/>
          <p:cNvGrpSpPr/>
          <p:nvPr/>
        </p:nvGrpSpPr>
        <p:grpSpPr>
          <a:xfrm>
            <a:off x="5723589" y="1966449"/>
            <a:ext cx="1170981" cy="513838"/>
            <a:chOff x="5677869" y="1981689"/>
            <a:chExt cx="1170981" cy="513838"/>
          </a:xfrm>
        </p:grpSpPr>
        <p:sp>
          <p:nvSpPr>
            <p:cNvPr id="25" name="TextBox 24"/>
            <p:cNvSpPr txBox="1"/>
            <p:nvPr/>
          </p:nvSpPr>
          <p:spPr>
            <a:xfrm>
              <a:off x="5677869" y="2126195"/>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solidFill>
                    <a:prstClr val="white">
                      <a:lumMod val="95000"/>
                    </a:prstClr>
                  </a:solidFill>
                </a:rPr>
                <a:t>fixture</a:t>
              </a:r>
              <a:endParaRPr lang="en-US" dirty="0">
                <a:solidFill>
                  <a:prstClr val="white">
                    <a:lumMod val="95000"/>
                  </a:prstClr>
                </a:solidFill>
              </a:endParaRPr>
            </a:p>
          </p:txBody>
        </p:sp>
        <p:sp>
          <p:nvSpPr>
            <p:cNvPr id="26" name="Oval 25"/>
            <p:cNvSpPr/>
            <p:nvPr/>
          </p:nvSpPr>
          <p:spPr>
            <a:xfrm>
              <a:off x="619633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27" name="TextBox 26"/>
          <p:cNvSpPr txBox="1"/>
          <p:nvPr/>
        </p:nvSpPr>
        <p:spPr>
          <a:xfrm>
            <a:off x="6621165" y="2127798"/>
            <a:ext cx="791659"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r"/>
            <a:r>
              <a:rPr lang="en-US" dirty="0">
                <a:solidFill>
                  <a:prstClr val="white">
                    <a:lumMod val="95000"/>
                  </a:prstClr>
                </a:solidFill>
              </a:rPr>
              <a:t>≤ </a:t>
            </a:r>
            <a:r>
              <a:rPr lang="en-US" dirty="0" smtClean="0">
                <a:solidFill>
                  <a:prstClr val="white">
                    <a:lumMod val="95000"/>
                  </a:prstClr>
                </a:solidFill>
              </a:rPr>
              <a:t>valve</a:t>
            </a:r>
            <a:endParaRPr lang="en-US" dirty="0">
              <a:solidFill>
                <a:prstClr val="white">
                  <a:lumMod val="95000"/>
                </a:prstClr>
              </a:solidFill>
            </a:endParaRPr>
          </a:p>
        </p:txBody>
      </p:sp>
      <p:sp>
        <p:nvSpPr>
          <p:cNvPr id="30" name="Diamond 29"/>
          <p:cNvSpPr/>
          <p:nvPr/>
        </p:nvSpPr>
        <p:spPr>
          <a:xfrm>
            <a:off x="6970465" y="194120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1" name="Diamond 30"/>
          <p:cNvSpPr/>
          <p:nvPr/>
        </p:nvSpPr>
        <p:spPr>
          <a:xfrm>
            <a:off x="6211515" y="194120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2" name="Diamond 31"/>
          <p:cNvSpPr/>
          <p:nvPr/>
        </p:nvSpPr>
        <p:spPr>
          <a:xfrm>
            <a:off x="5430795" y="194120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nvGrpSpPr>
          <p:cNvPr id="33" name="Group 32"/>
          <p:cNvGrpSpPr/>
          <p:nvPr/>
        </p:nvGrpSpPr>
        <p:grpSpPr>
          <a:xfrm>
            <a:off x="4375405" y="1974247"/>
            <a:ext cx="758950" cy="513838"/>
            <a:chOff x="3932537" y="1967996"/>
            <a:chExt cx="758950" cy="513838"/>
          </a:xfrm>
        </p:grpSpPr>
        <p:sp>
          <p:nvSpPr>
            <p:cNvPr id="34" name="TextBox 33"/>
            <p:cNvSpPr txBox="1"/>
            <p:nvPr/>
          </p:nvSpPr>
          <p:spPr>
            <a:xfrm>
              <a:off x="3932537" y="2112502"/>
              <a:ext cx="75895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solidFill>
                    <a:prstClr val="white">
                      <a:lumMod val="95000"/>
                    </a:prstClr>
                  </a:solidFill>
                </a:rPr>
                <a:t>activity</a:t>
              </a:r>
              <a:endParaRPr lang="en-US" dirty="0">
                <a:solidFill>
                  <a:prstClr val="white">
                    <a:lumMod val="95000"/>
                  </a:prstClr>
                </a:solidFill>
              </a:endParaRPr>
            </a:p>
          </p:txBody>
        </p:sp>
        <p:sp>
          <p:nvSpPr>
            <p:cNvPr id="35" name="Oval 34"/>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37" name="Diamond 36"/>
          <p:cNvSpPr/>
          <p:nvPr/>
        </p:nvSpPr>
        <p:spPr>
          <a:xfrm>
            <a:off x="4675835" y="1941275"/>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nvGrpSpPr>
          <p:cNvPr id="16" name="Group 15"/>
          <p:cNvGrpSpPr/>
          <p:nvPr/>
        </p:nvGrpSpPr>
        <p:grpSpPr>
          <a:xfrm>
            <a:off x="4623259" y="2684985"/>
            <a:ext cx="2194560" cy="2124138"/>
            <a:chOff x="4623259" y="2684985"/>
            <a:chExt cx="2194560" cy="2124138"/>
          </a:xfrm>
        </p:grpSpPr>
        <p:sp>
          <p:nvSpPr>
            <p:cNvPr id="45" name="Freeform 44"/>
            <p:cNvSpPr/>
            <p:nvPr/>
          </p:nvSpPr>
          <p:spPr>
            <a:xfrm>
              <a:off x="5677642" y="2684985"/>
              <a:ext cx="634760" cy="655320"/>
            </a:xfrm>
            <a:custGeom>
              <a:avLst/>
              <a:gdLst>
                <a:gd name="connsiteX0" fmla="*/ 3596640 w 3596640"/>
                <a:gd name="connsiteY0" fmla="*/ 0 h 655320"/>
                <a:gd name="connsiteX1" fmla="*/ 3596640 w 3596640"/>
                <a:gd name="connsiteY1" fmla="*/ 213360 h 655320"/>
                <a:gd name="connsiteX2" fmla="*/ 0 w 3596640"/>
                <a:gd name="connsiteY2" fmla="*/ 213360 h 655320"/>
                <a:gd name="connsiteX3" fmla="*/ 0 w 35966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3596640" h="655320">
                  <a:moveTo>
                    <a:pt x="3596640" y="0"/>
                  </a:moveTo>
                  <a:lnTo>
                    <a:pt x="3596640" y="213360"/>
                  </a:lnTo>
                  <a:lnTo>
                    <a:pt x="0" y="213360"/>
                  </a:lnTo>
                  <a:lnTo>
                    <a:pt x="0" y="65532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64A2"/>
                </a:solidFill>
              </a:endParaRPr>
            </a:p>
          </p:txBody>
        </p:sp>
        <p:pic>
          <p:nvPicPr>
            <p:cNvPr id="6148" name="Picture 4" descr="C:\Users\jon\Dropbox\CHI2012-WaterVis\images\SurveyDisplays\DataGranularity\datagranularity_fix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259" y="3295633"/>
              <a:ext cx="2194560" cy="15134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887790" y="2697873"/>
            <a:ext cx="2194560" cy="2111250"/>
            <a:chOff x="6887790" y="2697873"/>
            <a:chExt cx="2194560" cy="2111250"/>
          </a:xfrm>
        </p:grpSpPr>
        <p:sp>
          <p:nvSpPr>
            <p:cNvPr id="44" name="Freeform 43"/>
            <p:cNvSpPr/>
            <p:nvPr/>
          </p:nvSpPr>
          <p:spPr>
            <a:xfrm flipH="1">
              <a:off x="7062714" y="2697873"/>
              <a:ext cx="1019418" cy="655320"/>
            </a:xfrm>
            <a:custGeom>
              <a:avLst/>
              <a:gdLst>
                <a:gd name="connsiteX0" fmla="*/ 3596640 w 3596640"/>
                <a:gd name="connsiteY0" fmla="*/ 0 h 655320"/>
                <a:gd name="connsiteX1" fmla="*/ 3596640 w 3596640"/>
                <a:gd name="connsiteY1" fmla="*/ 213360 h 655320"/>
                <a:gd name="connsiteX2" fmla="*/ 0 w 3596640"/>
                <a:gd name="connsiteY2" fmla="*/ 213360 h 655320"/>
                <a:gd name="connsiteX3" fmla="*/ 0 w 35966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3596640" h="655320">
                  <a:moveTo>
                    <a:pt x="3596640" y="0"/>
                  </a:moveTo>
                  <a:lnTo>
                    <a:pt x="3596640" y="213360"/>
                  </a:lnTo>
                  <a:lnTo>
                    <a:pt x="0" y="213360"/>
                  </a:lnTo>
                  <a:lnTo>
                    <a:pt x="0" y="65532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64A2"/>
                </a:solidFill>
              </a:endParaRPr>
            </a:p>
          </p:txBody>
        </p:sp>
        <p:pic>
          <p:nvPicPr>
            <p:cNvPr id="6149" name="Picture 5" descr="C:\Users\jon\Dropbox\CHI2012-WaterVis\images\SurveyDisplays\HotVsCold\hotvcoldnew_ratio-5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7790" y="3295633"/>
              <a:ext cx="2194560" cy="15134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4195" y="2697480"/>
            <a:ext cx="4660685" cy="2111569"/>
            <a:chOff x="94195" y="2697480"/>
            <a:chExt cx="4660685" cy="2111569"/>
          </a:xfrm>
        </p:grpSpPr>
        <p:sp>
          <p:nvSpPr>
            <p:cNvPr id="10" name="Freeform 9"/>
            <p:cNvSpPr/>
            <p:nvPr/>
          </p:nvSpPr>
          <p:spPr>
            <a:xfrm>
              <a:off x="1158240" y="2697480"/>
              <a:ext cx="3596640" cy="655320"/>
            </a:xfrm>
            <a:custGeom>
              <a:avLst/>
              <a:gdLst>
                <a:gd name="connsiteX0" fmla="*/ 3596640 w 3596640"/>
                <a:gd name="connsiteY0" fmla="*/ 0 h 655320"/>
                <a:gd name="connsiteX1" fmla="*/ 3596640 w 3596640"/>
                <a:gd name="connsiteY1" fmla="*/ 213360 h 655320"/>
                <a:gd name="connsiteX2" fmla="*/ 0 w 3596640"/>
                <a:gd name="connsiteY2" fmla="*/ 213360 h 655320"/>
                <a:gd name="connsiteX3" fmla="*/ 0 w 35966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3596640" h="655320">
                  <a:moveTo>
                    <a:pt x="3596640" y="0"/>
                  </a:moveTo>
                  <a:lnTo>
                    <a:pt x="3596640" y="213360"/>
                  </a:lnTo>
                  <a:lnTo>
                    <a:pt x="0" y="213360"/>
                  </a:lnTo>
                  <a:lnTo>
                    <a:pt x="0" y="65532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64A2"/>
                </a:solidFill>
              </a:endParaRPr>
            </a:p>
          </p:txBody>
        </p:sp>
        <p:pic>
          <p:nvPicPr>
            <p:cNvPr id="36" name="Picture 2" descr="C:\Users\jon\Dropbox\CHI2012-WaterVis\images\LargeExports\LargeExportSurvey2-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95" y="3295633"/>
              <a:ext cx="2194560" cy="1513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358727" y="2697873"/>
            <a:ext cx="3173393" cy="2111250"/>
            <a:chOff x="2358727" y="2697873"/>
            <a:chExt cx="3173393" cy="2111250"/>
          </a:xfrm>
        </p:grpSpPr>
        <p:sp>
          <p:nvSpPr>
            <p:cNvPr id="43" name="Freeform 42"/>
            <p:cNvSpPr/>
            <p:nvPr/>
          </p:nvSpPr>
          <p:spPr>
            <a:xfrm>
              <a:off x="3427251" y="2697873"/>
              <a:ext cx="2104869" cy="655320"/>
            </a:xfrm>
            <a:custGeom>
              <a:avLst/>
              <a:gdLst>
                <a:gd name="connsiteX0" fmla="*/ 3596640 w 3596640"/>
                <a:gd name="connsiteY0" fmla="*/ 0 h 655320"/>
                <a:gd name="connsiteX1" fmla="*/ 3596640 w 3596640"/>
                <a:gd name="connsiteY1" fmla="*/ 213360 h 655320"/>
                <a:gd name="connsiteX2" fmla="*/ 0 w 3596640"/>
                <a:gd name="connsiteY2" fmla="*/ 213360 h 655320"/>
                <a:gd name="connsiteX3" fmla="*/ 0 w 35966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3596640" h="655320">
                  <a:moveTo>
                    <a:pt x="3596640" y="0"/>
                  </a:moveTo>
                  <a:lnTo>
                    <a:pt x="3596640" y="213360"/>
                  </a:lnTo>
                  <a:lnTo>
                    <a:pt x="0" y="213360"/>
                  </a:lnTo>
                  <a:lnTo>
                    <a:pt x="0" y="65532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64A2"/>
                </a:solidFill>
              </a:endParaRPr>
            </a:p>
          </p:txBody>
        </p:sp>
        <p:pic>
          <p:nvPicPr>
            <p:cNvPr id="6146" name="Picture 2" descr="C:\Users\jon\Dropbox\CHI2012-WaterVis\images\SurveyDisplays\DataGranularity\datagranularity_fixturecategor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8727" y="3295633"/>
              <a:ext cx="2194560" cy="151349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2964611" y="1076255"/>
            <a:ext cx="3751919" cy="707886"/>
          </a:xfrm>
          <a:prstGeom prst="rect">
            <a:avLst/>
          </a:prstGeom>
          <a:noFill/>
        </p:spPr>
        <p:txBody>
          <a:bodyPr wrap="square" rtlCol="0">
            <a:spAutoFit/>
          </a:bodyPr>
          <a:lstStyle/>
          <a:p>
            <a:pPr algn="ctr"/>
            <a:r>
              <a:rPr lang="en-US" sz="4000" dirty="0" smtClean="0">
                <a:solidFill>
                  <a:prstClr val="white">
                    <a:lumMod val="95000"/>
                  </a:prstClr>
                </a:solidFill>
                <a:latin typeface="Segoe UI Semibold" pitchFamily="34" charset="0"/>
              </a:rPr>
              <a:t>Data</a:t>
            </a:r>
            <a:r>
              <a:rPr lang="en-US" sz="4000" dirty="0" smtClean="0">
                <a:solidFill>
                  <a:prstClr val="white">
                    <a:lumMod val="95000"/>
                  </a:prstClr>
                </a:solidFill>
                <a:latin typeface="Segoe UI Light" pitchFamily="34" charset="0"/>
              </a:rPr>
              <a:t> Granularity</a:t>
            </a:r>
          </a:p>
        </p:txBody>
      </p:sp>
    </p:spTree>
    <p:extLst>
      <p:ext uri="{BB962C8B-B14F-4D97-AF65-F5344CB8AC3E}">
        <p14:creationId xmlns:p14="http://schemas.microsoft.com/office/powerpoint/2010/main" val="3082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52"/>
                                        </p:tgtEl>
                                        <p:attrNameLst>
                                          <p:attrName>style.visibility</p:attrName>
                                        </p:attrNameLst>
                                      </p:cBhvr>
                                      <p:to>
                                        <p:strVal val="visible"/>
                                      </p:to>
                                    </p:set>
                                    <p:animEffect transition="in" filter="fade">
                                      <p:cBhvr>
                                        <p:cTn id="11" dur="500"/>
                                        <p:tgtEl>
                                          <p:spTgt spid="61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153"/>
                                        </p:tgtEl>
                                        <p:attrNameLst>
                                          <p:attrName>style.visibility</p:attrName>
                                        </p:attrNameLst>
                                      </p:cBhvr>
                                      <p:to>
                                        <p:strVal val="visible"/>
                                      </p:to>
                                    </p:set>
                                    <p:animEffect transition="in" filter="fade">
                                      <p:cBhvr>
                                        <p:cTn id="15" dur="500"/>
                                        <p:tgtEl>
                                          <p:spTgt spid="615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154"/>
                                        </p:tgtEl>
                                        <p:attrNameLst>
                                          <p:attrName>style.visibility</p:attrName>
                                        </p:attrNameLst>
                                      </p:cBhvr>
                                      <p:to>
                                        <p:strVal val="visible"/>
                                      </p:to>
                                    </p:set>
                                    <p:animEffect transition="in" filter="fade">
                                      <p:cBhvr>
                                        <p:cTn id="23" dur="500"/>
                                        <p:tgtEl>
                                          <p:spTgt spid="615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55"/>
                                        </p:tgtEl>
                                        <p:attrNameLst>
                                          <p:attrName>style.visibility</p:attrName>
                                        </p:attrNameLst>
                                      </p:cBhvr>
                                      <p:to>
                                        <p:strVal val="visible"/>
                                      </p:to>
                                    </p:set>
                                    <p:animEffect transition="in" filter="fade">
                                      <p:cBhvr>
                                        <p:cTn id="27" dur="500"/>
                                        <p:tgtEl>
                                          <p:spTgt spid="615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22" presetClass="entr" presetSubtype="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22" presetClass="entr" presetSubtype="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22"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22" presetClass="entr" presetSubtype="1"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30" grpId="0" animBg="1"/>
      <p:bldP spid="31" grpId="0" animBg="1"/>
      <p:bldP spid="32" grpId="0" animBg="1"/>
      <p:bldP spid="3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6384" y="1824112"/>
            <a:ext cx="2809281" cy="2523513"/>
            <a:chOff x="113120" y="-595100"/>
            <a:chExt cx="9293714" cy="8348323"/>
          </a:xfrm>
        </p:grpSpPr>
        <p:pic>
          <p:nvPicPr>
            <p:cNvPr id="5" name="Picture 2" descr="C:\Users\jon\Dropbox\CHI2012-WaterVis\images\ReflectDesigns\Sketches\img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42916">
              <a:off x="220319" y="-595100"/>
              <a:ext cx="3734819" cy="5000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3" descr="C:\Users\jon\Dropbox\CHI2012-WaterVis\images\ReflectDesigns\Sketches\img005 (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80114">
              <a:off x="4219353" y="1563684"/>
              <a:ext cx="4088899" cy="34969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4" descr="C:\Users\jon\Dropbox\CHI2012-WaterVis\images\ReflectDesigns\Sketches\img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2117">
              <a:off x="942619" y="4829463"/>
              <a:ext cx="4083625" cy="29237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5" descr="C:\Users\jon\Dropbox\CHI2012-WaterVis\images\ReflectDesigns\Sketches\InnessWragg_WaterVisMockups_Page_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0000"/>
            <a:stretch/>
          </p:blipFill>
          <p:spPr bwMode="auto">
            <a:xfrm rot="21374494">
              <a:off x="4985531" y="4028693"/>
              <a:ext cx="3781053" cy="25990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Picture 6" descr="C:\Users\jon\Dropbox\CHI2012-WaterVis\images\ReflectDesigns\Sketches\InnessWragg_WaterVisMockups_Page_6.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6088"/>
            <a:stretch/>
          </p:blipFill>
          <p:spPr bwMode="auto">
            <a:xfrm rot="293798">
              <a:off x="2175294" y="-317769"/>
              <a:ext cx="3657599" cy="22080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 name="Picture 7" descr="C:\Users\jon\Dropbox\CHI2012-WaterVis\images\ReflectDesigns\Sketches\img00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886"/>
            <a:stretch/>
          </p:blipFill>
          <p:spPr bwMode="auto">
            <a:xfrm rot="588717">
              <a:off x="5054351" y="-521214"/>
              <a:ext cx="4352483" cy="2308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 name="Picture 8" descr="C:\Users\jon\Dropbox\CHI2012-WaterVis\images\ReflectDesigns\Sketches\img00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48593">
              <a:off x="113120" y="1729189"/>
              <a:ext cx="3691438" cy="27047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sp>
        <p:nvSpPr>
          <p:cNvPr id="13" name="TextBox 12"/>
          <p:cNvSpPr txBox="1"/>
          <p:nvPr/>
        </p:nvSpPr>
        <p:spPr>
          <a:xfrm>
            <a:off x="9505175" y="5165606"/>
            <a:ext cx="1669690" cy="1384995"/>
          </a:xfrm>
          <a:prstGeom prst="rect">
            <a:avLst/>
          </a:prstGeom>
          <a:noFill/>
        </p:spPr>
        <p:txBody>
          <a:bodyPr wrap="square" rtlCol="0">
            <a:spAutoFit/>
          </a:bodyPr>
          <a:lstStyle/>
          <a:p>
            <a:pPr algn="ctr"/>
            <a:r>
              <a:rPr lang="en-US" sz="2800" dirty="0" smtClean="0">
                <a:solidFill>
                  <a:prstClr val="white"/>
                </a:solidFill>
                <a:latin typeface="Segoe UI Light" pitchFamily="34" charset="0"/>
              </a:rPr>
              <a:t>Higher fidelity mockups</a:t>
            </a:r>
          </a:p>
        </p:txBody>
      </p:sp>
      <p:sp>
        <p:nvSpPr>
          <p:cNvPr id="14" name="TextBox 13"/>
          <p:cNvSpPr txBox="1"/>
          <p:nvPr/>
        </p:nvSpPr>
        <p:spPr>
          <a:xfrm>
            <a:off x="-2410340" y="4687530"/>
            <a:ext cx="1669690" cy="523220"/>
          </a:xfrm>
          <a:prstGeom prst="rect">
            <a:avLst/>
          </a:prstGeom>
          <a:noFill/>
        </p:spPr>
        <p:txBody>
          <a:bodyPr wrap="square" rtlCol="0">
            <a:spAutoFit/>
          </a:bodyPr>
          <a:lstStyle/>
          <a:p>
            <a:pPr algn="ctr"/>
            <a:r>
              <a:rPr lang="en-US" sz="2800" dirty="0" smtClean="0">
                <a:solidFill>
                  <a:prstClr val="white"/>
                </a:solidFill>
                <a:latin typeface="Segoe UI Light" pitchFamily="34" charset="0"/>
              </a:rPr>
              <a:t>Sketches</a:t>
            </a:r>
          </a:p>
        </p:txBody>
      </p:sp>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28240" y="2031263"/>
            <a:ext cx="2534396" cy="152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55925" y="123865"/>
            <a:ext cx="3281785" cy="1442005"/>
          </a:xfrm>
          <a:prstGeom prst="rect">
            <a:avLst/>
          </a:prstGeom>
          <a:ln>
            <a:solidFill>
              <a:schemeClr val="bg1">
                <a:lumMod val="95000"/>
              </a:schemeClr>
            </a:solidFill>
          </a:ln>
        </p:spPr>
        <p:txBody>
          <a:bodyPr wrap="none" rtlCol="0" anchor="ctr">
            <a:spAutoFit/>
          </a:bodyPr>
          <a:lstStyle/>
          <a:p>
            <a:pPr algn="ctr"/>
            <a:endParaRPr lang="en-US" sz="2800" dirty="0">
              <a:solidFill>
                <a:prstClr val="white"/>
              </a:solidFill>
              <a:latin typeface="Segoe UI Light" pitchFamily="34" charset="0"/>
            </a:endParaRPr>
          </a:p>
        </p:txBody>
      </p:sp>
      <p:pic>
        <p:nvPicPr>
          <p:cNvPr id="21" name="Picture 7" descr="C:\Users\jon\Dropbox\CHI2012-WaterVis\images\InterviewDisplays\Timeseries\maps-29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223643">
            <a:off x="10769298" y="1409453"/>
            <a:ext cx="1600200" cy="999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20200" y="304410"/>
            <a:ext cx="6020200" cy="523220"/>
          </a:xfrm>
          <a:prstGeom prst="rect">
            <a:avLst/>
          </a:prstGeom>
          <a:noFill/>
        </p:spPr>
        <p:txBody>
          <a:bodyPr wrap="square" rtlCol="0">
            <a:spAutoFit/>
          </a:bodyPr>
          <a:lstStyle/>
          <a:p>
            <a:pPr algn="ctr"/>
            <a:r>
              <a:rPr lang="en-US" sz="2800" dirty="0" smtClean="0">
                <a:solidFill>
                  <a:prstClr val="white"/>
                </a:solidFill>
                <a:latin typeface="Segoe UI Light" pitchFamily="34" charset="0"/>
              </a:rPr>
              <a:t>Iterative Design Fidelities</a:t>
            </a:r>
          </a:p>
        </p:txBody>
      </p:sp>
      <p:sp>
        <p:nvSpPr>
          <p:cNvPr id="30" name="TextBox 29"/>
          <p:cNvSpPr txBox="1"/>
          <p:nvPr/>
        </p:nvSpPr>
        <p:spPr>
          <a:xfrm>
            <a:off x="151317" y="76200"/>
            <a:ext cx="8687883" cy="1323439"/>
          </a:xfrm>
          <a:prstGeom prst="rect">
            <a:avLst/>
          </a:prstGeom>
          <a:noFill/>
        </p:spPr>
        <p:txBody>
          <a:bodyPr wrap="square" rtlCol="0">
            <a:spAutoFit/>
          </a:bodyPr>
          <a:lstStyle/>
          <a:p>
            <a:pPr algn="ctr"/>
            <a:r>
              <a:rPr lang="en-US" sz="4000" dirty="0" smtClean="0">
                <a:solidFill>
                  <a:prstClr val="white">
                    <a:lumMod val="95000"/>
                  </a:prstClr>
                </a:solidFill>
                <a:latin typeface="Segoe UI Light" pitchFamily="34" charset="0"/>
              </a:rPr>
              <a:t>Prototype and Evaluate Across</a:t>
            </a:r>
            <a:br>
              <a:rPr lang="en-US" sz="4000" dirty="0" smtClean="0">
                <a:solidFill>
                  <a:prstClr val="white">
                    <a:lumMod val="95000"/>
                  </a:prstClr>
                </a:solidFill>
                <a:latin typeface="Segoe UI Light" pitchFamily="34" charset="0"/>
              </a:rPr>
            </a:br>
            <a:r>
              <a:rPr lang="en-US" sz="4000" dirty="0" smtClean="0">
                <a:solidFill>
                  <a:prstClr val="white">
                    <a:lumMod val="95000"/>
                  </a:prstClr>
                </a:solidFill>
                <a:latin typeface="Segoe UI Light" pitchFamily="34" charset="0"/>
              </a:rPr>
              <a:t> a Fidelity Spectrum</a:t>
            </a:r>
          </a:p>
        </p:txBody>
      </p:sp>
      <p:cxnSp>
        <p:nvCxnSpPr>
          <p:cNvPr id="19" name="Straight Arrow Connector 18"/>
          <p:cNvCxnSpPr/>
          <p:nvPr/>
        </p:nvCxnSpPr>
        <p:spPr>
          <a:xfrm>
            <a:off x="480076" y="5079955"/>
            <a:ext cx="8207807" cy="0"/>
          </a:xfrm>
          <a:prstGeom prst="straightConnector1">
            <a:avLst/>
          </a:prstGeom>
          <a:ln w="38100">
            <a:solidFill>
              <a:schemeClr val="tx1">
                <a:lumMod val="65000"/>
                <a:lumOff val="3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31" name="Straight Connector 1030"/>
          <p:cNvCxnSpPr/>
          <p:nvPr/>
        </p:nvCxnSpPr>
        <p:spPr>
          <a:xfrm flipV="1">
            <a:off x="1420673" y="4616469"/>
            <a:ext cx="0" cy="70881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32" name="TextBox 1031"/>
          <p:cNvSpPr txBox="1"/>
          <p:nvPr/>
        </p:nvSpPr>
        <p:spPr>
          <a:xfrm>
            <a:off x="403876" y="5325283"/>
            <a:ext cx="2036990" cy="400110"/>
          </a:xfrm>
          <a:prstGeom prst="rect">
            <a:avLst/>
          </a:prstGeom>
          <a:noFill/>
        </p:spPr>
        <p:txBody>
          <a:bodyPr wrap="square" rtlCol="0">
            <a:spAutoFit/>
          </a:bodyPr>
          <a:lstStyle/>
          <a:p>
            <a:pPr algn="ctr"/>
            <a:r>
              <a:rPr lang="en-US" sz="2000" dirty="0" smtClean="0">
                <a:solidFill>
                  <a:prstClr val="white"/>
                </a:solidFill>
                <a:latin typeface="Segoe UI Light" pitchFamily="34" charset="0"/>
              </a:rPr>
              <a:t>Sketch</a:t>
            </a:r>
          </a:p>
        </p:txBody>
      </p:sp>
      <p:grpSp>
        <p:nvGrpSpPr>
          <p:cNvPr id="1034" name="Group 1033"/>
          <p:cNvGrpSpPr/>
          <p:nvPr/>
        </p:nvGrpSpPr>
        <p:grpSpPr>
          <a:xfrm>
            <a:off x="3294485" y="1588785"/>
            <a:ext cx="3012863" cy="4444384"/>
            <a:chOff x="3294485" y="1588785"/>
            <a:chExt cx="3012863" cy="4444384"/>
          </a:xfrm>
        </p:grpSpPr>
        <p:pic>
          <p:nvPicPr>
            <p:cNvPr id="16" name="Picture 2" descr="C:\research\HydroSense\Prototyping\ReflectDesigns\ShowerFlow.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337540">
              <a:off x="3471621" y="1750371"/>
              <a:ext cx="1745585" cy="10642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on\Dropbox\CHI2012-WaterVis\images\ReflectDesigns\Spatial\Slide18.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77492" y="1588785"/>
              <a:ext cx="1629856" cy="12223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747989">
              <a:off x="4139315" y="2323901"/>
              <a:ext cx="2139602" cy="122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jon\Dropbox\CHI2012-WaterVis\images\ReflectDesigns\Spatial\Slide13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316804">
              <a:off x="3567190" y="2736858"/>
              <a:ext cx="1627004" cy="1220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on\Dropbox\CHI2012-WaterVis\images\ReflectDesigns\TimeSeries\Slide158.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937" t="22389" r="7362" b="14424"/>
            <a:stretch/>
          </p:blipFill>
          <p:spPr bwMode="auto">
            <a:xfrm>
              <a:off x="4643647" y="3185168"/>
              <a:ext cx="1663701" cy="9199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on\Dropbox\CHI2012-WaterVis\images\ReflectDesigns\TimeSeries\Slide14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96611" y="3554353"/>
              <a:ext cx="1246892" cy="935115"/>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p:cNvCxnSpPr/>
            <p:nvPr/>
          </p:nvCxnSpPr>
          <p:spPr>
            <a:xfrm flipV="1">
              <a:off x="4589242" y="4616469"/>
              <a:ext cx="0" cy="70881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94485" y="5325283"/>
              <a:ext cx="2593350" cy="707886"/>
            </a:xfrm>
            <a:prstGeom prst="rect">
              <a:avLst/>
            </a:prstGeom>
            <a:noFill/>
          </p:spPr>
          <p:txBody>
            <a:bodyPr wrap="square" rtlCol="0">
              <a:spAutoFit/>
            </a:bodyPr>
            <a:lstStyle/>
            <a:p>
              <a:pPr algn="ctr"/>
              <a:r>
                <a:rPr lang="en-US" sz="2000" dirty="0" smtClean="0">
                  <a:solidFill>
                    <a:prstClr val="white"/>
                  </a:solidFill>
                  <a:latin typeface="Segoe UI Light" pitchFamily="34" charset="0"/>
                </a:rPr>
                <a:t>Lo-to-Mid Fidelity Mockup</a:t>
              </a:r>
            </a:p>
          </p:txBody>
        </p:sp>
      </p:grpSp>
      <p:grpSp>
        <p:nvGrpSpPr>
          <p:cNvPr id="1035" name="Group 1034"/>
          <p:cNvGrpSpPr/>
          <p:nvPr/>
        </p:nvGrpSpPr>
        <p:grpSpPr>
          <a:xfrm>
            <a:off x="6546905" y="1477792"/>
            <a:ext cx="2787506" cy="4555377"/>
            <a:chOff x="6546905" y="1477792"/>
            <a:chExt cx="2787506" cy="4555377"/>
          </a:xfrm>
        </p:grpSpPr>
        <p:pic>
          <p:nvPicPr>
            <p:cNvPr id="23" name="Picture 5" descr="C:\Users\jon\Dropbox\CHI2012-WaterVis\images\InterviewDisplays\PrivacyProbe\privacyprovoke-29.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1160373">
              <a:off x="6557518" y="1477792"/>
              <a:ext cx="16002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jon\Dropbox\CHI2012-WaterVis\images\InterviewDisplays\Map-World\maps-3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30828" y="1998761"/>
              <a:ext cx="1857055" cy="11597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Users\jon\Dropbox\CHI2012-WaterVis\images\InterviewDisplays\Timeseries\theme_temporal-08.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21164" y="2614477"/>
              <a:ext cx="16002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C:\Users\jon\Dropbox\CHI2012-WaterVis\images\ReflectDesigns\Spatial\Eco_07-Spatial-03.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1141625">
              <a:off x="7378644" y="3448877"/>
              <a:ext cx="16002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jon\Dropbox\CHI2012-WaterVis\images\InterviewDisplays\Volumetric\VolumetricWithVerticalGradientLines.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626" t="-1" r="2028" b="2439"/>
            <a:stretch/>
          </p:blipFill>
          <p:spPr bwMode="auto">
            <a:xfrm rot="378391">
              <a:off x="7734211" y="1579261"/>
              <a:ext cx="1600200" cy="1007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C:\Users\jon\Dropbox\CHI2012-WaterVis\images\SurveyDisplays\DataGranularity\datagranularity_fixturecategory_widescreen.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283229">
              <a:off x="7421264" y="2753990"/>
              <a:ext cx="16002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Dropbox\CHI2012-WaterVis\images\ReflectDesigns\Rainflow\Rainflow.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78545" y="3158514"/>
              <a:ext cx="1600200" cy="96456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44" name="Straight Connector 43"/>
            <p:cNvCxnSpPr/>
            <p:nvPr/>
          </p:nvCxnSpPr>
          <p:spPr>
            <a:xfrm flipV="1">
              <a:off x="7841662" y="4616469"/>
              <a:ext cx="0" cy="70881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546905" y="5325283"/>
              <a:ext cx="2593350" cy="707886"/>
            </a:xfrm>
            <a:prstGeom prst="rect">
              <a:avLst/>
            </a:prstGeom>
            <a:noFill/>
          </p:spPr>
          <p:txBody>
            <a:bodyPr wrap="square" rtlCol="0">
              <a:spAutoFit/>
            </a:bodyPr>
            <a:lstStyle/>
            <a:p>
              <a:pPr algn="ctr"/>
              <a:r>
                <a:rPr lang="en-US" sz="2000" dirty="0" smtClean="0">
                  <a:solidFill>
                    <a:prstClr val="white"/>
                  </a:solidFill>
                  <a:latin typeface="Segoe UI Light" pitchFamily="34" charset="0"/>
                </a:rPr>
                <a:t>Higher Fidelity Mockup</a:t>
              </a:r>
            </a:p>
          </p:txBody>
        </p:sp>
      </p:grpSp>
    </p:spTree>
    <p:extLst>
      <p:ext uri="{BB962C8B-B14F-4D97-AF65-F5344CB8AC3E}">
        <p14:creationId xmlns:p14="http://schemas.microsoft.com/office/powerpoint/2010/main" val="41747402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prstClr val="white"/>
              </a:solidFill>
              <a:latin typeface="Segoe UI Light" pitchFamily="34" charset="0"/>
            </a:endParaRPr>
          </a:p>
        </p:txBody>
      </p:sp>
      <p:grpSp>
        <p:nvGrpSpPr>
          <p:cNvPr id="18" name="Group 17"/>
          <p:cNvGrpSpPr/>
          <p:nvPr/>
        </p:nvGrpSpPr>
        <p:grpSpPr>
          <a:xfrm>
            <a:off x="334033" y="2627380"/>
            <a:ext cx="15375202" cy="1539505"/>
            <a:chOff x="334033" y="2627380"/>
            <a:chExt cx="15375202" cy="1539505"/>
          </a:xfrm>
        </p:grpSpPr>
        <p:sp>
          <p:nvSpPr>
            <p:cNvPr id="4" name="TextBox 3"/>
            <p:cNvSpPr txBox="1"/>
            <p:nvPr/>
          </p:nvSpPr>
          <p:spPr>
            <a:xfrm>
              <a:off x="334033" y="3216937"/>
              <a:ext cx="1290215" cy="369332"/>
            </a:xfrm>
            <a:prstGeom prst="rect">
              <a:avLst/>
            </a:prstGeom>
            <a:noFill/>
          </p:spPr>
          <p:txBody>
            <a:bodyPr wrap="square" rtlCol="0">
              <a:spAutoFit/>
            </a:bodyPr>
            <a:lstStyle/>
            <a:p>
              <a:r>
                <a:rPr lang="en-US" dirty="0" smtClean="0">
                  <a:solidFill>
                    <a:srgbClr val="F79646"/>
                  </a:solidFill>
                  <a:latin typeface="Segoe UI Light" pitchFamily="34" charset="0"/>
                </a:rPr>
                <a:t>Ideation</a:t>
              </a:r>
            </a:p>
          </p:txBody>
        </p:sp>
        <p:sp>
          <p:nvSpPr>
            <p:cNvPr id="5" name="TextBox 4"/>
            <p:cNvSpPr txBox="1"/>
            <p:nvPr/>
          </p:nvSpPr>
          <p:spPr>
            <a:xfrm>
              <a:off x="1712019"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Data</a:t>
              </a:r>
              <a:br>
                <a:rPr lang="en-US" dirty="0" smtClean="0">
                  <a:solidFill>
                    <a:srgbClr val="F79646"/>
                  </a:solidFill>
                  <a:latin typeface="Segoe UI Light" pitchFamily="34" charset="0"/>
                </a:rPr>
              </a:br>
              <a:r>
                <a:rPr lang="en-US" dirty="0" smtClean="0">
                  <a:solidFill>
                    <a:srgbClr val="F79646"/>
                  </a:solidFill>
                  <a:latin typeface="Segoe UI Light" pitchFamily="34" charset="0"/>
                </a:rPr>
                <a:t>Gathering</a:t>
              </a:r>
            </a:p>
          </p:txBody>
        </p:sp>
        <p:sp>
          <p:nvSpPr>
            <p:cNvPr id="6" name="TextBox 5"/>
            <p:cNvSpPr txBox="1"/>
            <p:nvPr/>
          </p:nvSpPr>
          <p:spPr>
            <a:xfrm>
              <a:off x="3046722"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Ideation / Sketch</a:t>
              </a:r>
            </a:p>
          </p:txBody>
        </p:sp>
        <p:sp>
          <p:nvSpPr>
            <p:cNvPr id="7" name="TextBox 6"/>
            <p:cNvSpPr txBox="1"/>
            <p:nvPr/>
          </p:nvSpPr>
          <p:spPr>
            <a:xfrm>
              <a:off x="4451413" y="3106613"/>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Pilot Studies</a:t>
              </a:r>
            </a:p>
          </p:txBody>
        </p:sp>
        <p:sp>
          <p:nvSpPr>
            <p:cNvPr id="8" name="TextBox 7"/>
            <p:cNvSpPr txBox="1"/>
            <p:nvPr/>
          </p:nvSpPr>
          <p:spPr>
            <a:xfrm>
              <a:off x="5760373" y="3216537"/>
              <a:ext cx="1290215" cy="369332"/>
            </a:xfrm>
            <a:prstGeom prst="rect">
              <a:avLst/>
            </a:prstGeom>
            <a:noFill/>
          </p:spPr>
          <p:txBody>
            <a:bodyPr wrap="square" rtlCol="0">
              <a:spAutoFit/>
            </a:bodyPr>
            <a:lstStyle/>
            <a:p>
              <a:pPr algn="ctr"/>
              <a:r>
                <a:rPr lang="en-US" dirty="0" smtClean="0">
                  <a:solidFill>
                    <a:srgbClr val="CC0797"/>
                  </a:solidFill>
                  <a:latin typeface="Segoe UI Light" pitchFamily="34" charset="0"/>
                </a:rPr>
                <a:t>Refinement</a:t>
              </a:r>
            </a:p>
          </p:txBody>
        </p:sp>
        <p:cxnSp>
          <p:nvCxnSpPr>
            <p:cNvPr id="15" name="Straight Arrow Connector 14"/>
            <p:cNvCxnSpPr/>
            <p:nvPr/>
          </p:nvCxnSpPr>
          <p:spPr>
            <a:xfrm flipV="1">
              <a:off x="1320667"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307300" y="2718545"/>
              <a:ext cx="1444752" cy="1444752"/>
            </a:xfrm>
            <a:prstGeom prst="arc">
              <a:avLst>
                <a:gd name="adj1" fmla="val 12194422"/>
                <a:gd name="adj2" fmla="val 20088636"/>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 name="Arc 20"/>
            <p:cNvSpPr/>
            <p:nvPr/>
          </p:nvSpPr>
          <p:spPr>
            <a:xfrm flipH="1" flipV="1">
              <a:off x="2304555" y="2715800"/>
              <a:ext cx="1444752" cy="1444752"/>
            </a:xfrm>
            <a:prstGeom prst="arc">
              <a:avLst>
                <a:gd name="adj1" fmla="val 12129058"/>
                <a:gd name="adj2" fmla="val 20105433"/>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2" name="Straight Arrow Connector 21"/>
            <p:cNvCxnSpPr/>
            <p:nvPr/>
          </p:nvCxnSpPr>
          <p:spPr>
            <a:xfrm flipV="1">
              <a:off x="4223728"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5021997" y="2697448"/>
              <a:ext cx="1444752" cy="1444752"/>
            </a:xfrm>
            <a:prstGeom prst="arc">
              <a:avLst>
                <a:gd name="adj1" fmla="val 12194422"/>
                <a:gd name="adj2" fmla="val 20671428"/>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4" name="Arc 23"/>
            <p:cNvSpPr/>
            <p:nvPr/>
          </p:nvSpPr>
          <p:spPr>
            <a:xfrm flipH="1" flipV="1">
              <a:off x="5019252" y="2694703"/>
              <a:ext cx="1444752" cy="1444752"/>
            </a:xfrm>
            <a:prstGeom prst="arc">
              <a:avLst>
                <a:gd name="adj1" fmla="val 11576244"/>
                <a:gd name="adj2" fmla="val 20105433"/>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5" name="Straight Arrow Connector 24"/>
            <p:cNvCxnSpPr/>
            <p:nvPr/>
          </p:nvCxnSpPr>
          <p:spPr>
            <a:xfrm flipV="1">
              <a:off x="7062553" y="3401202"/>
              <a:ext cx="457200" cy="1"/>
            </a:xfrm>
            <a:prstGeom prst="straightConnector1">
              <a:avLst/>
            </a:prstGeom>
            <a:ln>
              <a:solidFill>
                <a:srgbClr val="CC0797"/>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1250" y="3080005"/>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Formative</a:t>
              </a:r>
            </a:p>
            <a:p>
              <a:pPr algn="ctr"/>
              <a:r>
                <a:rPr lang="en-US" dirty="0" smtClean="0">
                  <a:solidFill>
                    <a:srgbClr val="CC0797"/>
                  </a:solidFill>
                  <a:latin typeface="Segoe UI Light" pitchFamily="34" charset="0"/>
                </a:rPr>
                <a:t>Evaluation</a:t>
              </a:r>
            </a:p>
          </p:txBody>
        </p:sp>
        <p:sp>
          <p:nvSpPr>
            <p:cNvPr id="34" name="TextBox 33"/>
            <p:cNvSpPr txBox="1"/>
            <p:nvPr/>
          </p:nvSpPr>
          <p:spPr>
            <a:xfrm>
              <a:off x="9231770"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36" name="Straight Arrow Connector 35"/>
            <p:cNvCxnSpPr/>
            <p:nvPr/>
          </p:nvCxnSpPr>
          <p:spPr>
            <a:xfrm flipV="1">
              <a:off x="10528418"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855740" y="3093911"/>
              <a:ext cx="1669690"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Small Field Deployment(s)</a:t>
              </a:r>
            </a:p>
          </p:txBody>
        </p:sp>
        <p:sp>
          <p:nvSpPr>
            <p:cNvPr id="38" name="Arc 37"/>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 name="Arc 38"/>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 name="TextBox 39"/>
            <p:cNvSpPr txBox="1"/>
            <p:nvPr/>
          </p:nvSpPr>
          <p:spPr>
            <a:xfrm>
              <a:off x="12380922"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41" name="Straight Arrow Connector 40"/>
            <p:cNvCxnSpPr/>
            <p:nvPr/>
          </p:nvCxnSpPr>
          <p:spPr>
            <a:xfrm flipV="1">
              <a:off x="13677570"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3963650" y="2933396"/>
              <a:ext cx="1745585" cy="923330"/>
            </a:xfrm>
            <a:prstGeom prst="rect">
              <a:avLst/>
            </a:prstGeom>
            <a:noFill/>
          </p:spPr>
          <p:txBody>
            <a:bodyPr wrap="square" rtlCol="0">
              <a:spAutoFit/>
            </a:bodyPr>
            <a:lstStyle/>
            <a:p>
              <a:pPr algn="ctr"/>
              <a:r>
                <a:rPr lang="en-US" dirty="0" smtClean="0">
                  <a:solidFill>
                    <a:srgbClr val="0090FF"/>
                  </a:solidFill>
                  <a:latin typeface="Segoe UI Light" pitchFamily="34" charset="0"/>
                </a:rPr>
                <a:t>Large Randomized Control Trial(s)</a:t>
              </a:r>
            </a:p>
          </p:txBody>
        </p:sp>
      </p:grpSp>
      <p:sp>
        <p:nvSpPr>
          <p:cNvPr id="3" name="Right Brace 2"/>
          <p:cNvSpPr/>
          <p:nvPr/>
        </p:nvSpPr>
        <p:spPr>
          <a:xfrm rot="5400000">
            <a:off x="2309506" y="2385705"/>
            <a:ext cx="381000" cy="4143991"/>
          </a:xfrm>
          <a:prstGeom prst="rightBrace">
            <a:avLst/>
          </a:prstGeom>
          <a:ln>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TextBox 8"/>
          <p:cNvSpPr txBox="1"/>
          <p:nvPr/>
        </p:nvSpPr>
        <p:spPr>
          <a:xfrm>
            <a:off x="305154" y="4724400"/>
            <a:ext cx="8076846" cy="661720"/>
          </a:xfrm>
          <a:prstGeom prst="rect">
            <a:avLst/>
          </a:prstGeom>
          <a:noFill/>
        </p:spPr>
        <p:txBody>
          <a:bodyPr wrap="square" rtlCol="0">
            <a:spAutoFit/>
          </a:bodyPr>
          <a:lstStyle/>
          <a:p>
            <a:pPr>
              <a:spcAft>
                <a:spcPts val="600"/>
              </a:spcAft>
            </a:pPr>
            <a:r>
              <a:rPr lang="en-US" sz="1600" dirty="0">
                <a:solidFill>
                  <a:srgbClr val="F79646"/>
                </a:solidFill>
                <a:latin typeface="Segoe UI Semibold" pitchFamily="34" charset="0"/>
              </a:rPr>
              <a:t>Goal: </a:t>
            </a:r>
            <a:r>
              <a:rPr lang="en-US" sz="1600" dirty="0">
                <a:solidFill>
                  <a:srgbClr val="F79646"/>
                </a:solidFill>
                <a:latin typeface="Segoe UI Light" pitchFamily="34" charset="0"/>
              </a:rPr>
              <a:t>gather formative data and use as basis to create a set of early, promising designs</a:t>
            </a:r>
            <a:endParaRPr lang="en-US" sz="1600" dirty="0">
              <a:solidFill>
                <a:srgbClr val="F79646"/>
              </a:solidFill>
              <a:latin typeface="Segoe UI Semibold" pitchFamily="34" charset="0"/>
            </a:endParaRPr>
          </a:p>
          <a:p>
            <a:pPr>
              <a:spcAft>
                <a:spcPts val="600"/>
              </a:spcAft>
            </a:pPr>
            <a:r>
              <a:rPr lang="en-US" sz="1600" dirty="0" smtClean="0">
                <a:solidFill>
                  <a:srgbClr val="F79646"/>
                </a:solidFill>
                <a:latin typeface="Segoe UI Semibold" pitchFamily="34" charset="0"/>
              </a:rPr>
              <a:t>Inquiry Methods: </a:t>
            </a:r>
            <a:r>
              <a:rPr lang="en-US" sz="1600" dirty="0" smtClean="0">
                <a:solidFill>
                  <a:srgbClr val="F79646"/>
                </a:solidFill>
                <a:latin typeface="Segoe UI Light" pitchFamily="34" charset="0"/>
              </a:rPr>
              <a:t>ethnography, interviews, surveys, literature reviews</a:t>
            </a:r>
          </a:p>
        </p:txBody>
      </p:sp>
      <p:sp>
        <p:nvSpPr>
          <p:cNvPr id="10" name="TextBox 9"/>
          <p:cNvSpPr txBox="1"/>
          <p:nvPr/>
        </p:nvSpPr>
        <p:spPr>
          <a:xfrm>
            <a:off x="253867" y="152400"/>
            <a:ext cx="11176133" cy="646331"/>
          </a:xfrm>
          <a:prstGeom prst="rect">
            <a:avLst/>
          </a:prstGeom>
          <a:noFill/>
        </p:spPr>
        <p:txBody>
          <a:bodyPr wrap="square" rtlCol="0">
            <a:spAutoFit/>
          </a:bodyPr>
          <a:lstStyle/>
          <a:p>
            <a:r>
              <a:rPr lang="en-US" sz="3600" dirty="0" smtClean="0">
                <a:solidFill>
                  <a:prstClr val="white"/>
                </a:solidFill>
                <a:latin typeface="Segoe UI Light" pitchFamily="34" charset="0"/>
              </a:rPr>
              <a:t>An</a:t>
            </a:r>
            <a:r>
              <a:rPr lang="en-US" sz="3600" dirty="0" smtClean="0">
                <a:solidFill>
                  <a:prstClr val="white"/>
                </a:solidFill>
                <a:latin typeface="Segoe UI Semibold" pitchFamily="34" charset="0"/>
              </a:rPr>
              <a:t> Eco-Feedback</a:t>
            </a:r>
            <a:r>
              <a:rPr lang="en-US" sz="3600" dirty="0" smtClean="0">
                <a:solidFill>
                  <a:prstClr val="white"/>
                </a:solidFill>
                <a:latin typeface="Segoe UI Light" pitchFamily="34" charset="0"/>
              </a:rPr>
              <a:t> Iterative Design Process</a:t>
            </a:r>
          </a:p>
        </p:txBody>
      </p:sp>
      <p:sp>
        <p:nvSpPr>
          <p:cNvPr id="11" name="Rectangle 10"/>
          <p:cNvSpPr/>
          <p:nvPr/>
        </p:nvSpPr>
        <p:spPr>
          <a:xfrm>
            <a:off x="4680928" y="2286000"/>
            <a:ext cx="7434872" cy="21717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2902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prstClr val="white"/>
              </a:solidFill>
              <a:latin typeface="Segoe UI Light" pitchFamily="34" charset="0"/>
            </a:endParaRPr>
          </a:p>
        </p:txBody>
      </p:sp>
      <p:grpSp>
        <p:nvGrpSpPr>
          <p:cNvPr id="18" name="Group 17"/>
          <p:cNvGrpSpPr/>
          <p:nvPr/>
        </p:nvGrpSpPr>
        <p:grpSpPr>
          <a:xfrm>
            <a:off x="334033" y="2627380"/>
            <a:ext cx="15375202" cy="1539505"/>
            <a:chOff x="334033" y="2627380"/>
            <a:chExt cx="15375202" cy="1539505"/>
          </a:xfrm>
        </p:grpSpPr>
        <p:sp>
          <p:nvSpPr>
            <p:cNvPr id="4" name="TextBox 3"/>
            <p:cNvSpPr txBox="1"/>
            <p:nvPr/>
          </p:nvSpPr>
          <p:spPr>
            <a:xfrm>
              <a:off x="334033" y="3216937"/>
              <a:ext cx="1290215" cy="369332"/>
            </a:xfrm>
            <a:prstGeom prst="rect">
              <a:avLst/>
            </a:prstGeom>
            <a:noFill/>
          </p:spPr>
          <p:txBody>
            <a:bodyPr wrap="square" rtlCol="0">
              <a:spAutoFit/>
            </a:bodyPr>
            <a:lstStyle/>
            <a:p>
              <a:r>
                <a:rPr lang="en-US" dirty="0" smtClean="0">
                  <a:solidFill>
                    <a:srgbClr val="F79646"/>
                  </a:solidFill>
                  <a:latin typeface="Segoe UI Light" pitchFamily="34" charset="0"/>
                </a:rPr>
                <a:t>Ideation</a:t>
              </a:r>
            </a:p>
          </p:txBody>
        </p:sp>
        <p:sp>
          <p:nvSpPr>
            <p:cNvPr id="5" name="TextBox 4"/>
            <p:cNvSpPr txBox="1"/>
            <p:nvPr/>
          </p:nvSpPr>
          <p:spPr>
            <a:xfrm>
              <a:off x="1712019"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Data</a:t>
              </a:r>
              <a:br>
                <a:rPr lang="en-US" dirty="0" smtClean="0">
                  <a:solidFill>
                    <a:srgbClr val="F79646"/>
                  </a:solidFill>
                  <a:latin typeface="Segoe UI Light" pitchFamily="34" charset="0"/>
                </a:rPr>
              </a:br>
              <a:r>
                <a:rPr lang="en-US" dirty="0" smtClean="0">
                  <a:solidFill>
                    <a:srgbClr val="F79646"/>
                  </a:solidFill>
                  <a:latin typeface="Segoe UI Light" pitchFamily="34" charset="0"/>
                </a:rPr>
                <a:t>Gathering</a:t>
              </a:r>
            </a:p>
          </p:txBody>
        </p:sp>
        <p:sp>
          <p:nvSpPr>
            <p:cNvPr id="6" name="TextBox 5"/>
            <p:cNvSpPr txBox="1"/>
            <p:nvPr/>
          </p:nvSpPr>
          <p:spPr>
            <a:xfrm>
              <a:off x="3046722"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Ideation / Sketch</a:t>
              </a:r>
            </a:p>
          </p:txBody>
        </p:sp>
        <p:sp>
          <p:nvSpPr>
            <p:cNvPr id="7" name="TextBox 6"/>
            <p:cNvSpPr txBox="1"/>
            <p:nvPr/>
          </p:nvSpPr>
          <p:spPr>
            <a:xfrm>
              <a:off x="4451413" y="3106613"/>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Pilot Studies</a:t>
              </a:r>
            </a:p>
          </p:txBody>
        </p:sp>
        <p:sp>
          <p:nvSpPr>
            <p:cNvPr id="8" name="TextBox 7"/>
            <p:cNvSpPr txBox="1"/>
            <p:nvPr/>
          </p:nvSpPr>
          <p:spPr>
            <a:xfrm>
              <a:off x="5760373" y="3216537"/>
              <a:ext cx="1290215" cy="369332"/>
            </a:xfrm>
            <a:prstGeom prst="rect">
              <a:avLst/>
            </a:prstGeom>
            <a:noFill/>
          </p:spPr>
          <p:txBody>
            <a:bodyPr wrap="square" rtlCol="0">
              <a:spAutoFit/>
            </a:bodyPr>
            <a:lstStyle/>
            <a:p>
              <a:pPr algn="ctr"/>
              <a:r>
                <a:rPr lang="en-US" dirty="0" smtClean="0">
                  <a:solidFill>
                    <a:srgbClr val="CC0797"/>
                  </a:solidFill>
                  <a:latin typeface="Segoe UI Light" pitchFamily="34" charset="0"/>
                </a:rPr>
                <a:t>Refinement</a:t>
              </a:r>
            </a:p>
          </p:txBody>
        </p:sp>
        <p:cxnSp>
          <p:nvCxnSpPr>
            <p:cNvPr id="15" name="Straight Arrow Connector 14"/>
            <p:cNvCxnSpPr/>
            <p:nvPr/>
          </p:nvCxnSpPr>
          <p:spPr>
            <a:xfrm flipV="1">
              <a:off x="1320667"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307300" y="2718545"/>
              <a:ext cx="1444752" cy="1444752"/>
            </a:xfrm>
            <a:prstGeom prst="arc">
              <a:avLst>
                <a:gd name="adj1" fmla="val 12194422"/>
                <a:gd name="adj2" fmla="val 20088636"/>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 name="Arc 20"/>
            <p:cNvSpPr/>
            <p:nvPr/>
          </p:nvSpPr>
          <p:spPr>
            <a:xfrm flipH="1" flipV="1">
              <a:off x="2304555" y="2715800"/>
              <a:ext cx="1444752" cy="1444752"/>
            </a:xfrm>
            <a:prstGeom prst="arc">
              <a:avLst>
                <a:gd name="adj1" fmla="val 12129058"/>
                <a:gd name="adj2" fmla="val 20105433"/>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2" name="Straight Arrow Connector 21"/>
            <p:cNvCxnSpPr/>
            <p:nvPr/>
          </p:nvCxnSpPr>
          <p:spPr>
            <a:xfrm flipV="1">
              <a:off x="4223728"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5021997" y="2697448"/>
              <a:ext cx="1444752" cy="1444752"/>
            </a:xfrm>
            <a:prstGeom prst="arc">
              <a:avLst>
                <a:gd name="adj1" fmla="val 12194422"/>
                <a:gd name="adj2" fmla="val 20671428"/>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4" name="Arc 23"/>
            <p:cNvSpPr/>
            <p:nvPr/>
          </p:nvSpPr>
          <p:spPr>
            <a:xfrm flipH="1" flipV="1">
              <a:off x="5019252" y="2694703"/>
              <a:ext cx="1444752" cy="1444752"/>
            </a:xfrm>
            <a:prstGeom prst="arc">
              <a:avLst>
                <a:gd name="adj1" fmla="val 11576244"/>
                <a:gd name="adj2" fmla="val 20105433"/>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5" name="Straight Arrow Connector 24"/>
            <p:cNvCxnSpPr/>
            <p:nvPr/>
          </p:nvCxnSpPr>
          <p:spPr>
            <a:xfrm flipV="1">
              <a:off x="7062553" y="3401202"/>
              <a:ext cx="457200" cy="1"/>
            </a:xfrm>
            <a:prstGeom prst="straightConnector1">
              <a:avLst/>
            </a:prstGeom>
            <a:ln>
              <a:solidFill>
                <a:srgbClr val="CC0797"/>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1250" y="3080005"/>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Formative</a:t>
              </a:r>
            </a:p>
            <a:p>
              <a:pPr algn="ctr"/>
              <a:r>
                <a:rPr lang="en-US" dirty="0" smtClean="0">
                  <a:solidFill>
                    <a:srgbClr val="CC0797"/>
                  </a:solidFill>
                  <a:latin typeface="Segoe UI Light" pitchFamily="34" charset="0"/>
                </a:rPr>
                <a:t>Evaluation</a:t>
              </a:r>
            </a:p>
          </p:txBody>
        </p:sp>
        <p:sp>
          <p:nvSpPr>
            <p:cNvPr id="34" name="TextBox 33"/>
            <p:cNvSpPr txBox="1"/>
            <p:nvPr/>
          </p:nvSpPr>
          <p:spPr>
            <a:xfrm>
              <a:off x="9231770"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36" name="Straight Arrow Connector 35"/>
            <p:cNvCxnSpPr/>
            <p:nvPr/>
          </p:nvCxnSpPr>
          <p:spPr>
            <a:xfrm flipV="1">
              <a:off x="10528418"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855740" y="3093911"/>
              <a:ext cx="1669690"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Small Field Deployment(s)</a:t>
              </a:r>
            </a:p>
          </p:txBody>
        </p:sp>
        <p:sp>
          <p:nvSpPr>
            <p:cNvPr id="38" name="Arc 37"/>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 name="Arc 38"/>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 name="TextBox 39"/>
            <p:cNvSpPr txBox="1"/>
            <p:nvPr/>
          </p:nvSpPr>
          <p:spPr>
            <a:xfrm>
              <a:off x="12380922"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41" name="Straight Arrow Connector 40"/>
            <p:cNvCxnSpPr/>
            <p:nvPr/>
          </p:nvCxnSpPr>
          <p:spPr>
            <a:xfrm flipV="1">
              <a:off x="13677570"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3963650" y="2933396"/>
              <a:ext cx="1745585" cy="923330"/>
            </a:xfrm>
            <a:prstGeom prst="rect">
              <a:avLst/>
            </a:prstGeom>
            <a:noFill/>
          </p:spPr>
          <p:txBody>
            <a:bodyPr wrap="square" rtlCol="0">
              <a:spAutoFit/>
            </a:bodyPr>
            <a:lstStyle/>
            <a:p>
              <a:pPr algn="ctr"/>
              <a:r>
                <a:rPr lang="en-US" dirty="0" smtClean="0">
                  <a:solidFill>
                    <a:srgbClr val="0090FF"/>
                  </a:solidFill>
                  <a:latin typeface="Segoe UI Light" pitchFamily="34" charset="0"/>
                </a:rPr>
                <a:t>Large Randomized Control Trial(s)</a:t>
              </a:r>
            </a:p>
          </p:txBody>
        </p:sp>
      </p:grpSp>
      <p:sp>
        <p:nvSpPr>
          <p:cNvPr id="3" name="Right Brace 2"/>
          <p:cNvSpPr/>
          <p:nvPr/>
        </p:nvSpPr>
        <p:spPr>
          <a:xfrm rot="5400000">
            <a:off x="6576704" y="2385705"/>
            <a:ext cx="381000" cy="4143991"/>
          </a:xfrm>
          <a:prstGeom prst="rightBrace">
            <a:avLst/>
          </a:prstGeom>
          <a:ln>
            <a:solidFill>
              <a:srgbClr val="CC079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TextBox 8"/>
          <p:cNvSpPr txBox="1"/>
          <p:nvPr/>
        </p:nvSpPr>
        <p:spPr>
          <a:xfrm>
            <a:off x="1066800" y="4724400"/>
            <a:ext cx="8001001" cy="1231106"/>
          </a:xfrm>
          <a:prstGeom prst="rect">
            <a:avLst/>
          </a:prstGeom>
          <a:noFill/>
        </p:spPr>
        <p:txBody>
          <a:bodyPr wrap="square" rtlCol="0">
            <a:spAutoFit/>
          </a:bodyPr>
          <a:lstStyle/>
          <a:p>
            <a:pPr>
              <a:spcAft>
                <a:spcPts val="600"/>
              </a:spcAft>
            </a:pPr>
            <a:r>
              <a:rPr lang="en-US" sz="1600" dirty="0" smtClean="0">
                <a:solidFill>
                  <a:srgbClr val="CC0797"/>
                </a:solidFill>
                <a:latin typeface="Segoe UI Semibold" pitchFamily="34" charset="0"/>
              </a:rPr>
              <a:t>Goal: </a:t>
            </a:r>
            <a:r>
              <a:rPr lang="en-US" sz="1600" dirty="0" smtClean="0">
                <a:solidFill>
                  <a:srgbClr val="CC0797"/>
                </a:solidFill>
                <a:latin typeface="Segoe UI Light" pitchFamily="34" charset="0"/>
              </a:rPr>
              <a:t>test early design ideas, improve promising ideas, improve usability / aesthetic</a:t>
            </a:r>
            <a:endParaRPr lang="en-US" sz="1600" dirty="0" smtClean="0">
              <a:solidFill>
                <a:srgbClr val="CC0797"/>
              </a:solidFill>
              <a:latin typeface="Segoe UI Semibold" pitchFamily="34" charset="0"/>
            </a:endParaRPr>
          </a:p>
          <a:p>
            <a:pPr>
              <a:spcAft>
                <a:spcPts val="600"/>
              </a:spcAft>
            </a:pPr>
            <a:r>
              <a:rPr lang="en-US" sz="1600" dirty="0" smtClean="0">
                <a:solidFill>
                  <a:srgbClr val="CC0797"/>
                </a:solidFill>
                <a:latin typeface="Segoe UI Semibold" pitchFamily="34" charset="0"/>
              </a:rPr>
              <a:t>Evaluation Methods: </a:t>
            </a:r>
            <a:r>
              <a:rPr lang="en-US" sz="1600" dirty="0" smtClean="0">
                <a:solidFill>
                  <a:srgbClr val="CC0797"/>
                </a:solidFill>
                <a:latin typeface="Segoe UI Light" pitchFamily="34" charset="0"/>
              </a:rPr>
              <a:t>online interactive surveys, design probe-based interviews, lab studies</a:t>
            </a:r>
          </a:p>
          <a:p>
            <a:pPr>
              <a:spcAft>
                <a:spcPts val="600"/>
              </a:spcAft>
            </a:pPr>
            <a:r>
              <a:rPr lang="en-US" sz="1600" dirty="0" smtClean="0">
                <a:solidFill>
                  <a:srgbClr val="CC0797"/>
                </a:solidFill>
                <a:latin typeface="Segoe UI Semibold" pitchFamily="34" charset="0"/>
              </a:rPr>
              <a:t>Challenge: </a:t>
            </a:r>
            <a:r>
              <a:rPr lang="en-US" sz="1600" dirty="0" smtClean="0">
                <a:solidFill>
                  <a:srgbClr val="CC0797"/>
                </a:solidFill>
                <a:latin typeface="Segoe UI Light" pitchFamily="34" charset="0"/>
              </a:rPr>
              <a:t>the ultimate goal is to create a design that informs and, possibly, motivates behavior. The former is easier to evaluate with these methods than the latter.</a:t>
            </a:r>
            <a:endParaRPr lang="en-US" sz="1600" dirty="0" smtClean="0">
              <a:solidFill>
                <a:srgbClr val="CC0797"/>
              </a:solidFill>
              <a:latin typeface="Segoe UI Semibold" pitchFamily="34" charset="0"/>
            </a:endParaRPr>
          </a:p>
        </p:txBody>
      </p:sp>
      <p:sp>
        <p:nvSpPr>
          <p:cNvPr id="10" name="TextBox 9"/>
          <p:cNvSpPr txBox="1"/>
          <p:nvPr/>
        </p:nvSpPr>
        <p:spPr>
          <a:xfrm>
            <a:off x="253867" y="152400"/>
            <a:ext cx="11176133" cy="646331"/>
          </a:xfrm>
          <a:prstGeom prst="rect">
            <a:avLst/>
          </a:prstGeom>
          <a:noFill/>
        </p:spPr>
        <p:txBody>
          <a:bodyPr wrap="square" rtlCol="0">
            <a:spAutoFit/>
          </a:bodyPr>
          <a:lstStyle/>
          <a:p>
            <a:r>
              <a:rPr lang="en-US" sz="3600" dirty="0" smtClean="0">
                <a:solidFill>
                  <a:prstClr val="white"/>
                </a:solidFill>
                <a:latin typeface="Segoe UI Light" pitchFamily="34" charset="0"/>
              </a:rPr>
              <a:t>An</a:t>
            </a:r>
            <a:r>
              <a:rPr lang="en-US" sz="3600" dirty="0" smtClean="0">
                <a:solidFill>
                  <a:prstClr val="white"/>
                </a:solidFill>
                <a:latin typeface="Segoe UI Semibold" pitchFamily="34" charset="0"/>
              </a:rPr>
              <a:t> Eco-Feedback</a:t>
            </a:r>
            <a:r>
              <a:rPr lang="en-US" sz="3600" dirty="0" smtClean="0">
                <a:solidFill>
                  <a:prstClr val="white"/>
                </a:solidFill>
                <a:latin typeface="Segoe UI Light" pitchFamily="34" charset="0"/>
              </a:rPr>
              <a:t> Iterative Design Process</a:t>
            </a:r>
          </a:p>
        </p:txBody>
      </p:sp>
      <p:sp>
        <p:nvSpPr>
          <p:cNvPr id="29" name="Rectangle 28"/>
          <p:cNvSpPr/>
          <p:nvPr/>
        </p:nvSpPr>
        <p:spPr>
          <a:xfrm>
            <a:off x="84881" y="2497445"/>
            <a:ext cx="4596047" cy="21717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56498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0770" y="1088845"/>
            <a:ext cx="4413664" cy="4174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0090" y="165515"/>
            <a:ext cx="5160860" cy="923330"/>
          </a:xfrm>
          <a:prstGeom prst="rect">
            <a:avLst/>
          </a:prstGeom>
          <a:noFill/>
        </p:spPr>
        <p:txBody>
          <a:bodyPr wrap="square" rtlCol="0">
            <a:spAutoFit/>
          </a:bodyPr>
          <a:lstStyle/>
          <a:p>
            <a:r>
              <a:rPr lang="en-US" sz="5400" dirty="0" smtClean="0">
                <a:solidFill>
                  <a:prstClr val="white"/>
                </a:solidFill>
                <a:latin typeface="Segoe UI Semibold" pitchFamily="34" charset="0"/>
              </a:rPr>
              <a:t>Online</a:t>
            </a:r>
            <a:r>
              <a:rPr lang="en-US" sz="5400" dirty="0" smtClean="0">
                <a:solidFill>
                  <a:prstClr val="white"/>
                </a:solidFill>
                <a:latin typeface="Segoe UI Light" pitchFamily="34" charset="0"/>
              </a:rPr>
              <a:t> Survey</a:t>
            </a:r>
          </a:p>
        </p:txBody>
      </p:sp>
      <p:sp>
        <p:nvSpPr>
          <p:cNvPr id="5" name="TextBox 4"/>
          <p:cNvSpPr txBox="1"/>
          <p:nvPr/>
        </p:nvSpPr>
        <p:spPr>
          <a:xfrm>
            <a:off x="4951476" y="1228045"/>
            <a:ext cx="4098330" cy="4001095"/>
          </a:xfrm>
          <a:prstGeom prst="rect">
            <a:avLst/>
          </a:prstGeom>
          <a:noFill/>
        </p:spPr>
        <p:txBody>
          <a:bodyPr wrap="square" rtlCol="0">
            <a:spAutoFit/>
          </a:bodyPr>
          <a:lstStyle/>
          <a:p>
            <a:r>
              <a:rPr lang="en-US" sz="2800" dirty="0" smtClean="0">
                <a:solidFill>
                  <a:prstClr val="white"/>
                </a:solidFill>
                <a:latin typeface="Segoe UI Semibold" pitchFamily="34" charset="0"/>
              </a:rPr>
              <a:t>Recruitment</a:t>
            </a:r>
            <a:r>
              <a:rPr lang="en-US" sz="2800" dirty="0" smtClean="0">
                <a:solidFill>
                  <a:prstClr val="white"/>
                </a:solidFill>
                <a:latin typeface="Segoe UI Light" pitchFamily="34" charset="0"/>
              </a:rPr>
              <a:t> </a:t>
            </a:r>
          </a:p>
          <a:p>
            <a:pPr marL="288925" indent="-288925">
              <a:buFont typeface="Courier New" pitchFamily="49" charset="0"/>
              <a:buChar char="o"/>
            </a:pPr>
            <a:r>
              <a:rPr lang="en-US" dirty="0" smtClean="0">
                <a:solidFill>
                  <a:prstClr val="white"/>
                </a:solidFill>
                <a:latin typeface="Segoe UI Light" pitchFamily="34" charset="0"/>
              </a:rPr>
              <a:t>Online postings and word-of-mouth</a:t>
            </a:r>
          </a:p>
          <a:p>
            <a:endParaRPr lang="en-US" sz="2400" dirty="0">
              <a:solidFill>
                <a:prstClr val="white"/>
              </a:solidFill>
              <a:latin typeface="Segoe UI Light" pitchFamily="34" charset="0"/>
            </a:endParaRPr>
          </a:p>
          <a:p>
            <a:r>
              <a:rPr lang="en-US" sz="2400" dirty="0" smtClean="0">
                <a:solidFill>
                  <a:prstClr val="white"/>
                </a:solidFill>
                <a:latin typeface="Segoe UI Semibold" pitchFamily="34" charset="0"/>
              </a:rPr>
              <a:t>Survey Design</a:t>
            </a:r>
          </a:p>
          <a:p>
            <a:pPr marL="342900" indent="-342900">
              <a:buFont typeface="Courier New" pitchFamily="49" charset="0"/>
              <a:buChar char="o"/>
            </a:pPr>
            <a:r>
              <a:rPr lang="en-US" dirty="0" smtClean="0">
                <a:solidFill>
                  <a:prstClr val="white"/>
                </a:solidFill>
                <a:latin typeface="Segoe UI Light" pitchFamily="34" charset="0"/>
              </a:rPr>
              <a:t>63 questions (10 optional)</a:t>
            </a:r>
          </a:p>
          <a:p>
            <a:pPr marL="342900" indent="-342900">
              <a:buFont typeface="Courier New" pitchFamily="49" charset="0"/>
              <a:buChar char="o"/>
            </a:pPr>
            <a:r>
              <a:rPr lang="en-US" dirty="0" smtClean="0">
                <a:solidFill>
                  <a:prstClr val="white"/>
                </a:solidFill>
                <a:latin typeface="Segoe UI Light" pitchFamily="34" charset="0"/>
              </a:rPr>
              <a:t>Question and answer order randomized when possible</a:t>
            </a:r>
          </a:p>
          <a:p>
            <a:endParaRPr lang="en-US" sz="2800" dirty="0" smtClean="0">
              <a:solidFill>
                <a:prstClr val="white"/>
              </a:solidFill>
              <a:latin typeface="Segoe UI Light" pitchFamily="34" charset="0"/>
            </a:endParaRPr>
          </a:p>
          <a:p>
            <a:r>
              <a:rPr lang="en-US" sz="2400" dirty="0" smtClean="0">
                <a:solidFill>
                  <a:prstClr val="white"/>
                </a:solidFill>
                <a:latin typeface="Segoe UI Semibold" pitchFamily="34" charset="0"/>
              </a:rPr>
              <a:t>Collected Data</a:t>
            </a:r>
          </a:p>
          <a:p>
            <a:pPr marL="342900" indent="-342900">
              <a:buFont typeface="Courier New" pitchFamily="49" charset="0"/>
              <a:buChar char="o"/>
            </a:pPr>
            <a:r>
              <a:rPr lang="en-US" dirty="0" smtClean="0">
                <a:solidFill>
                  <a:prstClr val="white"/>
                </a:solidFill>
                <a:latin typeface="Segoe UI Light" pitchFamily="34" charset="0"/>
              </a:rPr>
              <a:t>712 completed surveys </a:t>
            </a:r>
            <a:br>
              <a:rPr lang="en-US" dirty="0" smtClean="0">
                <a:solidFill>
                  <a:prstClr val="white"/>
                </a:solidFill>
                <a:latin typeface="Segoe UI Light" pitchFamily="34" charset="0"/>
              </a:rPr>
            </a:br>
            <a:r>
              <a:rPr lang="en-US" dirty="0" smtClean="0">
                <a:solidFill>
                  <a:prstClr val="white"/>
                </a:solidFill>
                <a:latin typeface="Segoe UI Light" pitchFamily="34" charset="0"/>
              </a:rPr>
              <a:t>(651 from US or Canada)</a:t>
            </a:r>
          </a:p>
          <a:p>
            <a:pPr marL="342900" indent="-342900">
              <a:buFont typeface="Courier New" pitchFamily="49" charset="0"/>
              <a:buChar char="o"/>
            </a:pPr>
            <a:r>
              <a:rPr lang="en-US" dirty="0" smtClean="0">
                <a:solidFill>
                  <a:prstClr val="white"/>
                </a:solidFill>
                <a:latin typeface="Segoe UI Light" pitchFamily="34" charset="0"/>
              </a:rPr>
              <a:t>Nearly 6,000 qualitative responses</a:t>
            </a:r>
            <a:endParaRPr lang="en-US" dirty="0">
              <a:solidFill>
                <a:prstClr val="white"/>
              </a:solidFill>
              <a:latin typeface="Segoe UI Light"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721" y="1328556"/>
            <a:ext cx="4699297" cy="490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555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814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useOverHotAndColdFa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605"/>
            <a:ext cx="9144000" cy="6840790"/>
          </a:xfrm>
          <a:prstGeom prst="rect">
            <a:avLst/>
          </a:prstGeom>
        </p:spPr>
      </p:pic>
    </p:spTree>
    <p:extLst>
      <p:ext uri="{BB962C8B-B14F-4D97-AF65-F5344CB8AC3E}">
        <p14:creationId xmlns:p14="http://schemas.microsoft.com/office/powerpoint/2010/main" val="110480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8216" y="2736503"/>
            <a:ext cx="6887568" cy="1384995"/>
          </a:xfrm>
          <a:prstGeom prst="rect">
            <a:avLst/>
          </a:prstGeom>
          <a:noFill/>
        </p:spPr>
        <p:txBody>
          <a:bodyPr wrap="square" rtlCol="0">
            <a:spAutoFit/>
          </a:bodyPr>
          <a:lstStyle/>
          <a:p>
            <a:r>
              <a:rPr lang="en-US" sz="2800" dirty="0" smtClean="0">
                <a:solidFill>
                  <a:schemeClr val="bg1"/>
                </a:solidFill>
                <a:latin typeface="Segoe UI Light" pitchFamily="34" charset="0"/>
              </a:rPr>
              <a:t>Our </a:t>
            </a:r>
            <a:r>
              <a:rPr lang="en-US" sz="2800" dirty="0" smtClean="0">
                <a:solidFill>
                  <a:schemeClr val="bg1"/>
                </a:solidFill>
                <a:latin typeface="Segoe UI Semibold" pitchFamily="34" charset="0"/>
              </a:rPr>
              <a:t>online interactive survey </a:t>
            </a:r>
            <a:r>
              <a:rPr lang="en-US" sz="2800" dirty="0" smtClean="0">
                <a:solidFill>
                  <a:schemeClr val="bg1"/>
                </a:solidFill>
                <a:latin typeface="Segoe UI Light" pitchFamily="34" charset="0"/>
              </a:rPr>
              <a:t>allowed us to study a large N and gather both quantitative and qualitative data</a:t>
            </a:r>
          </a:p>
        </p:txBody>
      </p:sp>
    </p:spTree>
    <p:extLst>
      <p:ext uri="{BB962C8B-B14F-4D97-AF65-F5344CB8AC3E}">
        <p14:creationId xmlns:p14="http://schemas.microsoft.com/office/powerpoint/2010/main" val="17637068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research\talks\CHI2010-EcoFeedback\325484178_f4374d00fd_o.jpg"/>
          <p:cNvPicPr>
            <a:picLocks noChangeAspect="1" noChangeArrowheads="1"/>
          </p:cNvPicPr>
          <p:nvPr/>
        </p:nvPicPr>
        <p:blipFill>
          <a:blip r:embed="rId3" cstate="print"/>
          <a:srcRect/>
          <a:stretch>
            <a:fillRect/>
          </a:stretch>
        </p:blipFill>
        <p:spPr bwMode="auto">
          <a:xfrm>
            <a:off x="-420610" y="13725"/>
            <a:ext cx="10310814" cy="6858000"/>
          </a:xfrm>
          <a:prstGeom prst="rect">
            <a:avLst/>
          </a:prstGeom>
          <a:noFill/>
        </p:spPr>
      </p:pic>
      <p:sp>
        <p:nvSpPr>
          <p:cNvPr id="6" name="Rectangle 5"/>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58277" y="4677598"/>
            <a:ext cx="7627446" cy="1938992"/>
          </a:xfrm>
          <a:prstGeom prst="rect">
            <a:avLst/>
          </a:prstGeom>
        </p:spPr>
        <p:txBody>
          <a:bodyPr wrap="square">
            <a:spAutoFit/>
          </a:bodyPr>
          <a:lstStyle/>
          <a:p>
            <a:pPr algn="ctr"/>
            <a:r>
              <a:rPr lang="en-US" sz="4000" dirty="0">
                <a:solidFill>
                  <a:prstClr val="white"/>
                </a:solidFill>
                <a:latin typeface="Segoe UI Semibold" pitchFamily="34" charset="0"/>
              </a:rPr>
              <a:t>Comparisons</a:t>
            </a:r>
            <a:r>
              <a:rPr lang="en-US" sz="4000" dirty="0">
                <a:solidFill>
                  <a:prstClr val="white"/>
                </a:solidFill>
                <a:latin typeface="Segoe UI Light" pitchFamily="34" charset="0"/>
              </a:rPr>
              <a:t> were the most uniformly desired pieces of information of all </a:t>
            </a:r>
            <a:r>
              <a:rPr lang="en-US" sz="4000" dirty="0" smtClean="0">
                <a:solidFill>
                  <a:prstClr val="white"/>
                </a:solidFill>
                <a:latin typeface="Segoe UI Light" pitchFamily="34" charset="0"/>
              </a:rPr>
              <a:t>the </a:t>
            </a:r>
            <a:r>
              <a:rPr lang="en-US" sz="4000" dirty="0">
                <a:solidFill>
                  <a:prstClr val="white"/>
                </a:solidFill>
                <a:latin typeface="Segoe UI Light" pitchFamily="34" charset="0"/>
              </a:rPr>
              <a:t>dimensions</a:t>
            </a:r>
          </a:p>
        </p:txBody>
      </p:sp>
    </p:spTree>
    <p:extLst>
      <p:ext uri="{BB962C8B-B14F-4D97-AF65-F5344CB8AC3E}">
        <p14:creationId xmlns:p14="http://schemas.microsoft.com/office/powerpoint/2010/main" val="2585900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 y="3198168"/>
            <a:ext cx="7239000" cy="461665"/>
          </a:xfrm>
          <a:prstGeom prst="rect">
            <a:avLst/>
          </a:prstGeom>
          <a:noFill/>
        </p:spPr>
        <p:txBody>
          <a:bodyPr wrap="square" rtlCol="0">
            <a:spAutoFit/>
          </a:bodyPr>
          <a:lstStyle/>
          <a:p>
            <a:pPr algn="ctr"/>
            <a:r>
              <a:rPr lang="en-US" sz="2400" dirty="0" smtClean="0">
                <a:solidFill>
                  <a:schemeClr val="bg1"/>
                </a:solidFill>
                <a:latin typeface="Segoe UI Light" pitchFamily="34" charset="0"/>
              </a:rPr>
              <a:t>Before moving forward, I want to ask a question…</a:t>
            </a:r>
          </a:p>
        </p:txBody>
      </p:sp>
    </p:spTree>
    <p:extLst>
      <p:ext uri="{BB962C8B-B14F-4D97-AF65-F5344CB8AC3E}">
        <p14:creationId xmlns:p14="http://schemas.microsoft.com/office/powerpoint/2010/main" val="36834555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research\talks\CHI2010-EcoFeedback\Measure_Wall02-2010.jpg"/>
          <p:cNvPicPr>
            <a:picLocks noChangeAspect="1" noChangeArrowheads="1"/>
          </p:cNvPicPr>
          <p:nvPr/>
        </p:nvPicPr>
        <p:blipFill>
          <a:blip r:embed="rId3" cstate="print"/>
          <a:srcRect b="39895"/>
          <a:stretch>
            <a:fillRect/>
          </a:stretch>
        </p:blipFill>
        <p:spPr bwMode="auto">
          <a:xfrm>
            <a:off x="1687990" y="0"/>
            <a:ext cx="9188254" cy="8305800"/>
          </a:xfrm>
          <a:prstGeom prst="rect">
            <a:avLst/>
          </a:prstGeom>
          <a:noFill/>
        </p:spPr>
      </p:pic>
      <p:pic>
        <p:nvPicPr>
          <p:cNvPr id="7" name="Picture 2" descr="C:\research\talks\CHI2010-EcoFeedback\Measure_Wall02-2010.jpg"/>
          <p:cNvPicPr>
            <a:picLocks noChangeAspect="1" noChangeArrowheads="1"/>
          </p:cNvPicPr>
          <p:nvPr/>
        </p:nvPicPr>
        <p:blipFill rotWithShape="1">
          <a:blip r:embed="rId3" cstate="print"/>
          <a:srcRect r="68778" b="39895"/>
          <a:stretch/>
        </p:blipFill>
        <p:spPr bwMode="auto">
          <a:xfrm>
            <a:off x="-209385" y="0"/>
            <a:ext cx="4766145" cy="8305800"/>
          </a:xfrm>
          <a:prstGeom prst="rect">
            <a:avLst/>
          </a:prstGeom>
          <a:noFill/>
        </p:spPr>
      </p:pic>
      <p:sp>
        <p:nvSpPr>
          <p:cNvPr id="6" name="Rectangle 5"/>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473670" y="544990"/>
            <a:ext cx="4326015" cy="3754874"/>
          </a:xfrm>
          <a:prstGeom prst="rect">
            <a:avLst/>
          </a:prstGeom>
          <a:noFill/>
        </p:spPr>
        <p:txBody>
          <a:bodyPr wrap="square" rtlCol="0">
            <a:spAutoFit/>
          </a:bodyPr>
          <a:lstStyle/>
          <a:p>
            <a:r>
              <a:rPr lang="en-US" sz="3600" dirty="0" smtClean="0">
                <a:solidFill>
                  <a:prstClr val="white">
                    <a:lumMod val="85000"/>
                  </a:prstClr>
                </a:solidFill>
                <a:latin typeface="Segoe UI" pitchFamily="34" charset="0"/>
                <a:ea typeface="Segoe UI" pitchFamily="34" charset="0"/>
                <a:cs typeface="Segoe UI" pitchFamily="34" charset="0"/>
              </a:rPr>
              <a:t>Self-comparison was most preferred</a:t>
            </a:r>
          </a:p>
          <a:p>
            <a:r>
              <a:rPr lang="en-US" sz="16600" dirty="0" smtClean="0">
                <a:solidFill>
                  <a:prstClr val="white">
                    <a:lumMod val="85000"/>
                  </a:prstClr>
                </a:solidFill>
                <a:latin typeface="Segoe UI Semibold" pitchFamily="34" charset="0"/>
                <a:ea typeface="Segoe UI" pitchFamily="34" charset="0"/>
                <a:cs typeface="Segoe UI" pitchFamily="34" charset="0"/>
              </a:rPr>
              <a:t>91%</a:t>
            </a:r>
          </a:p>
        </p:txBody>
      </p:sp>
    </p:spTree>
    <p:extLst>
      <p:ext uri="{BB962C8B-B14F-4D97-AF65-F5344CB8AC3E}">
        <p14:creationId xmlns:p14="http://schemas.microsoft.com/office/powerpoint/2010/main" val="27957587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9857" y="2736503"/>
            <a:ext cx="8004286" cy="1384995"/>
          </a:xfrm>
          <a:prstGeom prst="rect">
            <a:avLst/>
          </a:prstGeom>
          <a:noFill/>
        </p:spPr>
        <p:txBody>
          <a:bodyPr wrap="square" rtlCol="0">
            <a:spAutoFit/>
          </a:bodyPr>
          <a:lstStyle/>
          <a:p>
            <a:r>
              <a:rPr lang="en-US" sz="2800" dirty="0" smtClean="0">
                <a:solidFill>
                  <a:schemeClr val="bg1"/>
                </a:solidFill>
                <a:latin typeface="Segoe UI Light" pitchFamily="34" charset="0"/>
              </a:rPr>
              <a:t>Our </a:t>
            </a:r>
            <a:r>
              <a:rPr lang="en-US" sz="2800" dirty="0" smtClean="0">
                <a:solidFill>
                  <a:schemeClr val="bg1"/>
                </a:solidFill>
                <a:latin typeface="Segoe UI Semibold" pitchFamily="34" charset="0"/>
              </a:rPr>
              <a:t>in-home, design-probe interviews </a:t>
            </a:r>
            <a:r>
              <a:rPr lang="en-US" sz="2800" dirty="0" smtClean="0">
                <a:solidFill>
                  <a:schemeClr val="bg1"/>
                </a:solidFill>
                <a:latin typeface="Segoe UI Light" pitchFamily="34" charset="0"/>
              </a:rPr>
              <a:t>allowed us to explore how the display was received by families and how (and where) it fit in a domestic setting</a:t>
            </a:r>
          </a:p>
        </p:txBody>
      </p:sp>
    </p:spTree>
    <p:extLst>
      <p:ext uri="{BB962C8B-B14F-4D97-AF65-F5344CB8AC3E}">
        <p14:creationId xmlns:p14="http://schemas.microsoft.com/office/powerpoint/2010/main" val="17939629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0770" y="1088845"/>
            <a:ext cx="4413664" cy="4174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0089" y="165515"/>
            <a:ext cx="7058235" cy="923330"/>
          </a:xfrm>
          <a:prstGeom prst="rect">
            <a:avLst/>
          </a:prstGeom>
          <a:noFill/>
        </p:spPr>
        <p:txBody>
          <a:bodyPr wrap="square" rtlCol="0">
            <a:spAutoFit/>
          </a:bodyPr>
          <a:lstStyle/>
          <a:p>
            <a:r>
              <a:rPr lang="en-US" sz="5400" dirty="0" smtClean="0">
                <a:solidFill>
                  <a:prstClr val="white"/>
                </a:solidFill>
                <a:latin typeface="Segoe UI Semibold" pitchFamily="34" charset="0"/>
              </a:rPr>
              <a:t>In-Home </a:t>
            </a:r>
            <a:r>
              <a:rPr lang="en-US" sz="5400" dirty="0" smtClean="0">
                <a:solidFill>
                  <a:prstClr val="white"/>
                </a:solidFill>
                <a:latin typeface="Segoe UI Light" pitchFamily="34" charset="0"/>
              </a:rPr>
              <a:t>Interviews</a:t>
            </a:r>
          </a:p>
        </p:txBody>
      </p:sp>
      <p:sp>
        <p:nvSpPr>
          <p:cNvPr id="5" name="TextBox 4"/>
          <p:cNvSpPr txBox="1"/>
          <p:nvPr/>
        </p:nvSpPr>
        <p:spPr>
          <a:xfrm>
            <a:off x="3699206" y="1151845"/>
            <a:ext cx="5881864" cy="4678204"/>
          </a:xfrm>
          <a:prstGeom prst="rect">
            <a:avLst/>
          </a:prstGeom>
          <a:noFill/>
        </p:spPr>
        <p:txBody>
          <a:bodyPr wrap="square" rtlCol="0">
            <a:spAutoFit/>
          </a:bodyPr>
          <a:lstStyle/>
          <a:p>
            <a:r>
              <a:rPr lang="en-US" sz="2800" dirty="0" smtClean="0">
                <a:solidFill>
                  <a:prstClr val="white"/>
                </a:solidFill>
                <a:latin typeface="Segoe UI Semibold" pitchFamily="34" charset="0"/>
              </a:rPr>
              <a:t>Recruitment</a:t>
            </a:r>
            <a:r>
              <a:rPr lang="en-US" sz="2800" dirty="0" smtClean="0">
                <a:solidFill>
                  <a:prstClr val="white"/>
                </a:solidFill>
                <a:latin typeface="Segoe UI Light" pitchFamily="34" charset="0"/>
              </a:rPr>
              <a:t> </a:t>
            </a:r>
          </a:p>
          <a:p>
            <a:pPr marL="288925" indent="-288925">
              <a:buFont typeface="Courier New" pitchFamily="49" charset="0"/>
              <a:buChar char="o"/>
            </a:pPr>
            <a:r>
              <a:rPr lang="en-US" dirty="0" smtClean="0">
                <a:solidFill>
                  <a:prstClr val="white"/>
                </a:solidFill>
                <a:latin typeface="Segoe UI Light" pitchFamily="34" charset="0"/>
              </a:rPr>
              <a:t>Online postings and word-of-mouth</a:t>
            </a:r>
          </a:p>
          <a:p>
            <a:pPr marL="288925" indent="-288925">
              <a:buFont typeface="Courier New" pitchFamily="49" charset="0"/>
              <a:buChar char="o"/>
            </a:pPr>
            <a:r>
              <a:rPr lang="en-US" dirty="0" smtClean="0">
                <a:solidFill>
                  <a:prstClr val="white"/>
                </a:solidFill>
                <a:latin typeface="Segoe UI Light" pitchFamily="34" charset="0"/>
              </a:rPr>
              <a:t>Specifically recruited families</a:t>
            </a:r>
          </a:p>
          <a:p>
            <a:endParaRPr lang="en-US" sz="2400" dirty="0">
              <a:solidFill>
                <a:prstClr val="white"/>
              </a:solidFill>
              <a:latin typeface="Segoe UI Light" pitchFamily="34" charset="0"/>
            </a:endParaRPr>
          </a:p>
          <a:p>
            <a:r>
              <a:rPr lang="en-US" sz="2400" dirty="0" smtClean="0">
                <a:solidFill>
                  <a:prstClr val="white"/>
                </a:solidFill>
                <a:latin typeface="Segoe UI Semibold" pitchFamily="34" charset="0"/>
              </a:rPr>
              <a:t>Interview Method</a:t>
            </a:r>
          </a:p>
          <a:p>
            <a:pPr marL="342900" indent="-342900">
              <a:buFont typeface="Courier New" pitchFamily="49" charset="0"/>
              <a:buChar char="o"/>
            </a:pPr>
            <a:r>
              <a:rPr lang="en-US" dirty="0" smtClean="0">
                <a:solidFill>
                  <a:prstClr val="white"/>
                </a:solidFill>
                <a:latin typeface="Segoe UI Light" pitchFamily="34" charset="0"/>
              </a:rPr>
              <a:t>Semi-structured with two researchers</a:t>
            </a:r>
          </a:p>
          <a:p>
            <a:pPr marL="342900" indent="-342900">
              <a:buFont typeface="Courier New" pitchFamily="49" charset="0"/>
              <a:buChar char="o"/>
            </a:pPr>
            <a:r>
              <a:rPr lang="en-US" dirty="0" smtClean="0">
                <a:solidFill>
                  <a:prstClr val="white"/>
                </a:solidFill>
                <a:latin typeface="Segoe UI Light" pitchFamily="34" charset="0"/>
              </a:rPr>
              <a:t>90-minutes, 3-phases</a:t>
            </a:r>
          </a:p>
          <a:p>
            <a:pPr marL="342900" indent="-342900">
              <a:buFont typeface="Courier New" pitchFamily="49" charset="0"/>
              <a:buChar char="o"/>
            </a:pPr>
            <a:r>
              <a:rPr lang="en-US" dirty="0" smtClean="0">
                <a:solidFill>
                  <a:prstClr val="white"/>
                </a:solidFill>
                <a:latin typeface="Segoe UI Light" pitchFamily="34" charset="0"/>
              </a:rPr>
              <a:t>Data coded by two researchers into themes</a:t>
            </a:r>
          </a:p>
          <a:p>
            <a:pPr marL="342900" indent="-342900">
              <a:buFont typeface="Wingdings" pitchFamily="2" charset="2"/>
              <a:buChar char="§"/>
            </a:pPr>
            <a:endParaRPr lang="en-US" dirty="0">
              <a:solidFill>
                <a:prstClr val="white"/>
              </a:solidFill>
              <a:latin typeface="Segoe UI Light" pitchFamily="34" charset="0"/>
            </a:endParaRPr>
          </a:p>
          <a:p>
            <a:r>
              <a:rPr lang="en-US" sz="2400" dirty="0" smtClean="0">
                <a:solidFill>
                  <a:prstClr val="white"/>
                </a:solidFill>
                <a:latin typeface="Segoe UI Semibold" pitchFamily="34" charset="0"/>
              </a:rPr>
              <a:t>Participants</a:t>
            </a:r>
            <a:endParaRPr lang="en-US" sz="2400" dirty="0">
              <a:solidFill>
                <a:prstClr val="white"/>
              </a:solidFill>
              <a:latin typeface="Segoe UI Semibold" pitchFamily="34" charset="0"/>
            </a:endParaRPr>
          </a:p>
          <a:p>
            <a:pPr marL="342900" indent="-342900">
              <a:buFont typeface="Courier New" pitchFamily="49" charset="0"/>
              <a:buChar char="o"/>
            </a:pPr>
            <a:r>
              <a:rPr lang="en-US" dirty="0" smtClean="0">
                <a:solidFill>
                  <a:prstClr val="white"/>
                </a:solidFill>
                <a:latin typeface="Segoe UI Light" pitchFamily="34" charset="0"/>
              </a:rPr>
              <a:t>10 households (20 adults)</a:t>
            </a:r>
          </a:p>
          <a:p>
            <a:pPr marL="342900" indent="-342900">
              <a:buFont typeface="Courier New" pitchFamily="49" charset="0"/>
              <a:buChar char="o"/>
            </a:pPr>
            <a:r>
              <a:rPr lang="en-US" dirty="0" smtClean="0">
                <a:solidFill>
                  <a:prstClr val="white"/>
                </a:solidFill>
                <a:latin typeface="Segoe UI Light" pitchFamily="34" charset="0"/>
              </a:rPr>
              <a:t>11 female/9 male</a:t>
            </a:r>
          </a:p>
          <a:p>
            <a:pPr marL="342900" indent="-342900">
              <a:buFont typeface="Courier New" pitchFamily="49" charset="0"/>
              <a:buChar char="o"/>
            </a:pPr>
            <a:r>
              <a:rPr lang="en-US" dirty="0" smtClean="0">
                <a:solidFill>
                  <a:prstClr val="white"/>
                </a:solidFill>
                <a:latin typeface="Segoe UI Light" pitchFamily="34" charset="0"/>
              </a:rPr>
              <a:t>Diff. socio-economic backgrounds &amp; occupations</a:t>
            </a:r>
          </a:p>
          <a:p>
            <a:pPr marL="342900" indent="-342900">
              <a:buFont typeface="Courier New" pitchFamily="49" charset="0"/>
              <a:buChar char="o"/>
            </a:pPr>
            <a:r>
              <a:rPr lang="en-US" dirty="0" smtClean="0">
                <a:solidFill>
                  <a:prstClr val="white"/>
                </a:solidFill>
                <a:latin typeface="Segoe UI Light" pitchFamily="34" charset="0"/>
              </a:rPr>
              <a:t>18 had college degrees</a:t>
            </a:r>
            <a:endParaRPr lang="en-US" dirty="0">
              <a:solidFill>
                <a:prstClr val="white"/>
              </a:solidFill>
              <a:latin typeface="Segoe UI Light" pitchFamily="34" charset="0"/>
            </a:endParaRPr>
          </a:p>
          <a:p>
            <a:endParaRPr lang="en-US" dirty="0" smtClean="0">
              <a:solidFill>
                <a:prstClr val="white"/>
              </a:solidFill>
              <a:latin typeface="Segoe UI Light" pitchFamily="34" charset="0"/>
            </a:endParaRPr>
          </a:p>
        </p:txBody>
      </p:sp>
      <p:sp>
        <p:nvSpPr>
          <p:cNvPr id="2" name="Oval 1"/>
          <p:cNvSpPr/>
          <p:nvPr/>
        </p:nvSpPr>
        <p:spPr>
          <a:xfrm>
            <a:off x="-437070" y="3504895"/>
            <a:ext cx="227685" cy="303580"/>
          </a:xfrm>
          <a:prstGeom prst="ellipse">
            <a:avLst/>
          </a:prstGeom>
          <a:solidFill>
            <a:schemeClr val="tx1"/>
          </a:solidFill>
          <a:ln>
            <a:solidFill>
              <a:schemeClr val="tx1"/>
            </a:solidFill>
          </a:ln>
        </p:spPr>
        <p:txBody>
          <a:bodyPr wrap="none" rtlCol="0" anchor="ctr">
            <a:spAutoFit/>
          </a:bodyPr>
          <a:lstStyle/>
          <a:p>
            <a:pPr algn="ctr"/>
            <a:endParaRPr lang="en-US" sz="2800" dirty="0">
              <a:solidFill>
                <a:prstClr val="white"/>
              </a:solidFill>
              <a:latin typeface="Segoe UI Light" pitchFamily="34" charset="0"/>
            </a:endParaRPr>
          </a:p>
        </p:txBody>
      </p:sp>
      <p:grpSp>
        <p:nvGrpSpPr>
          <p:cNvPr id="6" name="Group 5"/>
          <p:cNvGrpSpPr/>
          <p:nvPr/>
        </p:nvGrpSpPr>
        <p:grpSpPr>
          <a:xfrm>
            <a:off x="309179" y="1250914"/>
            <a:ext cx="3273537" cy="4910305"/>
            <a:chOff x="184119" y="1402705"/>
            <a:chExt cx="2438400" cy="3657600"/>
          </a:xfrm>
        </p:grpSpPr>
        <p:pic>
          <p:nvPicPr>
            <p:cNvPr id="4098" name="Picture 2" descr="C:\Users\jon\Dropbox\CHI2012-WaterVis\images\InterviewPictures\2011_08_25 - Interviews - Household 7\IMG_63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25481" y="2012305"/>
              <a:ext cx="3657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10540" y="3604260"/>
              <a:ext cx="419100" cy="601980"/>
            </a:xfrm>
            <a:custGeom>
              <a:avLst/>
              <a:gdLst>
                <a:gd name="connsiteX0" fmla="*/ 7620 w 419100"/>
                <a:gd name="connsiteY0" fmla="*/ 0 h 601980"/>
                <a:gd name="connsiteX1" fmla="*/ 0 w 419100"/>
                <a:gd name="connsiteY1" fmla="*/ 541020 h 601980"/>
                <a:gd name="connsiteX2" fmla="*/ 381000 w 419100"/>
                <a:gd name="connsiteY2" fmla="*/ 601980 h 601980"/>
                <a:gd name="connsiteX3" fmla="*/ 419100 w 419100"/>
                <a:gd name="connsiteY3" fmla="*/ 45720 h 601980"/>
                <a:gd name="connsiteX4" fmla="*/ 7620 w 419100"/>
                <a:gd name="connsiteY4" fmla="*/ 0 h 601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601980">
                  <a:moveTo>
                    <a:pt x="7620" y="0"/>
                  </a:moveTo>
                  <a:lnTo>
                    <a:pt x="0" y="541020"/>
                  </a:lnTo>
                  <a:lnTo>
                    <a:pt x="381000" y="601980"/>
                  </a:lnTo>
                  <a:lnTo>
                    <a:pt x="419100" y="45720"/>
                  </a:lnTo>
                  <a:lnTo>
                    <a:pt x="7620" y="0"/>
                  </a:lnTo>
                  <a:close/>
                </a:path>
              </a:pathLst>
            </a:custGeom>
            <a:solidFill>
              <a:schemeClr val="tx1"/>
            </a:solidFill>
            <a:ln>
              <a:solidFill>
                <a:schemeClr val="tx1"/>
              </a:solidFill>
            </a:ln>
          </p:spPr>
          <p:txBody>
            <a:bodyPr wrap="none" rtlCol="0" anchor="ctr">
              <a:spAutoFit/>
            </a:bodyPr>
            <a:lstStyle/>
            <a:p>
              <a:pPr algn="ctr"/>
              <a:endParaRPr lang="en-US" sz="2800" dirty="0">
                <a:solidFill>
                  <a:prstClr val="white"/>
                </a:solidFill>
                <a:latin typeface="Segoe UI Light" pitchFamily="34" charset="0"/>
              </a:endParaRPr>
            </a:p>
          </p:txBody>
        </p:sp>
      </p:grpSp>
    </p:spTree>
    <p:extLst>
      <p:ext uri="{BB962C8B-B14F-4D97-AF65-F5344CB8AC3E}">
        <p14:creationId xmlns:p14="http://schemas.microsoft.com/office/powerpoint/2010/main" val="2604776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8"/>
          <p:cNvSpPr txBox="1">
            <a:spLocks/>
          </p:cNvSpPr>
          <p:nvPr/>
        </p:nvSpPr>
        <p:spPr>
          <a:xfrm>
            <a:off x="228600" y="304800"/>
            <a:ext cx="10210800" cy="868362"/>
          </a:xfrm>
          <a:prstGeom prst="rect">
            <a:avLst/>
          </a:prstGeom>
        </p:spPr>
        <p:txBody>
          <a:bodyPr vert="horz" lIns="91369" tIns="45685" rIns="91369" bIns="45685" rtlCol="0" anchor="ctr">
            <a:noAutofit/>
          </a:bodyPr>
          <a:lstStyle/>
          <a:p>
            <a:pPr>
              <a:spcBef>
                <a:spcPct val="0"/>
              </a:spcBef>
              <a:defRPr/>
            </a:pPr>
            <a:r>
              <a:rPr lang="en-US" sz="5300" dirty="0">
                <a:solidFill>
                  <a:prstClr val="white"/>
                </a:solidFill>
                <a:latin typeface="Segoe UI Semibold" pitchFamily="34" charset="0"/>
                <a:ea typeface="Segoe UI" pitchFamily="34" charset="0"/>
                <a:cs typeface="Segoe UI" pitchFamily="34" charset="0"/>
              </a:rPr>
              <a:t>D</a:t>
            </a:r>
            <a:r>
              <a:rPr lang="en-US" sz="5300" dirty="0" smtClean="0">
                <a:solidFill>
                  <a:prstClr val="white"/>
                </a:solidFill>
                <a:latin typeface="Segoe UI Semibold" pitchFamily="34" charset="0"/>
                <a:ea typeface="Segoe UI" pitchFamily="34" charset="0"/>
                <a:cs typeface="Segoe UI" pitchFamily="34" charset="0"/>
              </a:rPr>
              <a:t>isplay </a:t>
            </a:r>
            <a:r>
              <a:rPr lang="en-US" sz="5300" dirty="0">
                <a:solidFill>
                  <a:prstClr val="white"/>
                </a:solidFill>
                <a:latin typeface="Segoe UI Light" pitchFamily="34" charset="0"/>
                <a:ea typeface="Segoe UI" pitchFamily="34" charset="0"/>
                <a:cs typeface="Segoe UI" pitchFamily="34" charset="0"/>
              </a:rPr>
              <a:t>L</a:t>
            </a:r>
            <a:r>
              <a:rPr lang="en-US" sz="5300" dirty="0" smtClean="0">
                <a:solidFill>
                  <a:prstClr val="white"/>
                </a:solidFill>
                <a:latin typeface="Segoe UI Light" pitchFamily="34" charset="0"/>
                <a:ea typeface="Segoe UI" pitchFamily="34" charset="0"/>
                <a:cs typeface="Segoe UI" pitchFamily="34" charset="0"/>
              </a:rPr>
              <a:t>ocation </a:t>
            </a:r>
            <a:r>
              <a:rPr lang="en-US" sz="5300" dirty="0">
                <a:solidFill>
                  <a:prstClr val="white"/>
                </a:solidFill>
                <a:latin typeface="Segoe UI Light" pitchFamily="34" charset="0"/>
                <a:ea typeface="Segoe UI" pitchFamily="34" charset="0"/>
                <a:cs typeface="Segoe UI" pitchFamily="34" charset="0"/>
              </a:rPr>
              <a:t>P</a:t>
            </a:r>
            <a:r>
              <a:rPr lang="en-US" sz="5300" dirty="0" smtClean="0">
                <a:solidFill>
                  <a:prstClr val="white"/>
                </a:solidFill>
                <a:latin typeface="Segoe UI Light" pitchFamily="34" charset="0"/>
                <a:ea typeface="Segoe UI" pitchFamily="34" charset="0"/>
                <a:cs typeface="Segoe UI" pitchFamily="34" charset="0"/>
              </a:rPr>
              <a:t>references</a:t>
            </a:r>
            <a:endParaRPr lang="en-US" sz="5300" dirty="0">
              <a:solidFill>
                <a:prstClr val="white"/>
              </a:solidFill>
              <a:latin typeface="Segoe UI Light" pitchFamily="34" charset="0"/>
              <a:ea typeface="Segoe UI" pitchFamily="34" charset="0"/>
              <a:cs typeface="Segoe UI" pitchFamily="34" charset="0"/>
            </a:endParaRPr>
          </a:p>
        </p:txBody>
      </p:sp>
      <p:grpSp>
        <p:nvGrpSpPr>
          <p:cNvPr id="9" name="Group 8"/>
          <p:cNvGrpSpPr/>
          <p:nvPr/>
        </p:nvGrpSpPr>
        <p:grpSpPr>
          <a:xfrm>
            <a:off x="1609404" y="2936899"/>
            <a:ext cx="3907099" cy="972679"/>
            <a:chOff x="838201" y="2899796"/>
            <a:chExt cx="3907099" cy="972679"/>
          </a:xfrm>
        </p:grpSpPr>
        <p:pic>
          <p:nvPicPr>
            <p:cNvPr id="14341" name="Picture 5" descr="C:\research\projects\HomeSensing\Water\Pictures\2011_08_20 - Interviews - Household 3\IMG_6287 (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283" y="2899797"/>
              <a:ext cx="1459017" cy="97267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6" name="Picture 10" descr="C:\research\projects\HomeSensing\Water\Pictures\2011_08_24 - Interviews - Household 6\IMG_6306 (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787" r="12545"/>
            <a:stretch/>
          </p:blipFill>
          <p:spPr bwMode="auto">
            <a:xfrm rot="16200000">
              <a:off x="914087" y="2823911"/>
              <a:ext cx="972678" cy="112444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7" name="Picture 11" descr="C:\research\projects\HomeSensing\Water\Pictures\2011_08_25 - Interviews - Household 7\IMG_6314 (Mediu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17"/>
            <a:stretch/>
          </p:blipFill>
          <p:spPr bwMode="auto">
            <a:xfrm>
              <a:off x="1945838" y="2899796"/>
              <a:ext cx="1349340" cy="97267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606247" y="5390783"/>
            <a:ext cx="2691743" cy="975116"/>
            <a:chOff x="4123098" y="5257800"/>
            <a:chExt cx="3365522" cy="1219200"/>
          </a:xfrm>
        </p:grpSpPr>
        <p:pic>
          <p:nvPicPr>
            <p:cNvPr id="14344" name="Picture 8" descr="C:\research\projects\HomeSensing\Water\Pictures\2011_08_24 - Interviews - Household 6\IMG_6304 (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9820" y="5257800"/>
              <a:ext cx="1828800" cy="1219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9" name="Picture 13" descr="C:\research\projects\HomeSensing\Water\Pictures\2011_08_28 - Interviews - Household 8\IMG_6319 (Mediu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56" r="26010"/>
            <a:stretch/>
          </p:blipFill>
          <p:spPr bwMode="auto">
            <a:xfrm rot="16200000">
              <a:off x="4275498" y="5105400"/>
              <a:ext cx="1219200" cy="152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1609403" y="1676400"/>
            <a:ext cx="7342789" cy="977218"/>
            <a:chOff x="838200" y="1863701"/>
            <a:chExt cx="7342789" cy="977218"/>
          </a:xfrm>
        </p:grpSpPr>
        <p:pic>
          <p:nvPicPr>
            <p:cNvPr id="14340" name="Picture 4" descr="C:\research\projects\HomeSensing\Water\Pictures\2011_08_20 - Interviews - Household 3\IMG_6282 (Mediu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8258" y="1863701"/>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2" name="Picture 6" descr="C:\research\projects\HomeSensing\Water\Pictures\2011_08_20 - Interviews - Household 4\IMG_6296 (Mediu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 y="1865803"/>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3" name="Picture 7" descr="C:\research\projects\HomeSensing\Water\Pictures\2011_08_23 - Interviews - Household 5\IMG_6302 (Medium).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8315" y="1865803"/>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8" name="Picture 12" descr="C:\research\projects\HomeSensing\Water\Pictures\2011_08_25 - Interviews - Household 7\IMG_6316 (Mediu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08229" y="1865803"/>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50" name="Picture 14" descr="C:\research\projects\HomeSensing\Water\Pictures\2011_08_30 - Interviews - Household 9\IMG_6321 (Mediu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48286" y="1863701"/>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611504" y="4156099"/>
            <a:ext cx="2937957" cy="975116"/>
            <a:chOff x="0" y="4648200"/>
            <a:chExt cx="3673366" cy="1219200"/>
          </a:xfrm>
        </p:grpSpPr>
        <p:pic>
          <p:nvPicPr>
            <p:cNvPr id="14338" name="Picture 2" descr="C:\research\projects\HomeSensing\Water\Pictures\2011_08_18 - Interviews - Household 1\IMG_6274 (Medium).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4566" y="4648200"/>
              <a:ext cx="1828800" cy="1219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51" name="Picture 15" descr="C:\research\projects\HomeSensing\Water\Pictures\2011_09_01 - Interviews - Household 10\IMG_6325 (Medium).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4648200"/>
              <a:ext cx="1828800" cy="1219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786845" y="1904450"/>
            <a:ext cx="2330457" cy="461665"/>
          </a:xfrm>
          <a:prstGeom prst="rect">
            <a:avLst/>
          </a:prstGeom>
          <a:noFill/>
        </p:spPr>
        <p:txBody>
          <a:bodyPr wrap="square" rtlCol="0">
            <a:spAutoFit/>
          </a:bodyPr>
          <a:lstStyle/>
          <a:p>
            <a:pPr algn="r"/>
            <a:r>
              <a:rPr lang="en-US" sz="2400" dirty="0" smtClean="0">
                <a:solidFill>
                  <a:prstClr val="white">
                    <a:lumMod val="95000"/>
                  </a:prstClr>
                </a:solidFill>
                <a:latin typeface="Segoe Condensed" pitchFamily="34" charset="0"/>
              </a:rPr>
              <a:t>kitchen</a:t>
            </a:r>
          </a:p>
        </p:txBody>
      </p:sp>
      <p:sp>
        <p:nvSpPr>
          <p:cNvPr id="25" name="TextBox 24"/>
          <p:cNvSpPr txBox="1"/>
          <p:nvPr/>
        </p:nvSpPr>
        <p:spPr>
          <a:xfrm>
            <a:off x="-786845" y="2991967"/>
            <a:ext cx="2330457" cy="830997"/>
          </a:xfrm>
          <a:prstGeom prst="rect">
            <a:avLst/>
          </a:prstGeom>
          <a:noFill/>
        </p:spPr>
        <p:txBody>
          <a:bodyPr wrap="square" rtlCol="0">
            <a:spAutoFit/>
          </a:bodyPr>
          <a:lstStyle/>
          <a:p>
            <a:pPr algn="r"/>
            <a:r>
              <a:rPr lang="en-US" sz="2400" dirty="0">
                <a:solidFill>
                  <a:prstClr val="white">
                    <a:lumMod val="95000"/>
                  </a:prstClr>
                </a:solidFill>
                <a:latin typeface="Segoe Condensed" pitchFamily="34" charset="0"/>
              </a:rPr>
              <a:t>n</a:t>
            </a:r>
            <a:r>
              <a:rPr lang="en-US" sz="2400" dirty="0" smtClean="0">
                <a:solidFill>
                  <a:prstClr val="white">
                    <a:lumMod val="95000"/>
                  </a:prstClr>
                </a:solidFill>
                <a:latin typeface="Segoe Condensed" pitchFamily="34" charset="0"/>
              </a:rPr>
              <a:t>ear</a:t>
            </a:r>
            <a:br>
              <a:rPr lang="en-US" sz="2400" dirty="0" smtClean="0">
                <a:solidFill>
                  <a:prstClr val="white">
                    <a:lumMod val="95000"/>
                  </a:prstClr>
                </a:solidFill>
                <a:latin typeface="Segoe Condensed" pitchFamily="34" charset="0"/>
              </a:rPr>
            </a:br>
            <a:r>
              <a:rPr lang="en-US" sz="2400" dirty="0" smtClean="0">
                <a:solidFill>
                  <a:prstClr val="white">
                    <a:lumMod val="95000"/>
                  </a:prstClr>
                </a:solidFill>
                <a:latin typeface="Segoe Condensed" pitchFamily="34" charset="0"/>
              </a:rPr>
              <a:t>thermostat</a:t>
            </a:r>
          </a:p>
        </p:txBody>
      </p:sp>
      <p:sp>
        <p:nvSpPr>
          <p:cNvPr id="26" name="TextBox 25"/>
          <p:cNvSpPr txBox="1"/>
          <p:nvPr/>
        </p:nvSpPr>
        <p:spPr>
          <a:xfrm>
            <a:off x="-771079" y="4239398"/>
            <a:ext cx="2330457" cy="830997"/>
          </a:xfrm>
          <a:prstGeom prst="rect">
            <a:avLst/>
          </a:prstGeom>
          <a:noFill/>
        </p:spPr>
        <p:txBody>
          <a:bodyPr wrap="square" rtlCol="0">
            <a:spAutoFit/>
          </a:bodyPr>
          <a:lstStyle/>
          <a:p>
            <a:pPr algn="r"/>
            <a:r>
              <a:rPr lang="en-US" sz="2400" dirty="0" smtClean="0">
                <a:solidFill>
                  <a:prstClr val="white">
                    <a:lumMod val="95000"/>
                  </a:prstClr>
                </a:solidFill>
                <a:latin typeface="Segoe Condensed" pitchFamily="34" charset="0"/>
              </a:rPr>
              <a:t>high traffic </a:t>
            </a:r>
            <a:br>
              <a:rPr lang="en-US" sz="2400" dirty="0" smtClean="0">
                <a:solidFill>
                  <a:prstClr val="white">
                    <a:lumMod val="95000"/>
                  </a:prstClr>
                </a:solidFill>
                <a:latin typeface="Segoe Condensed" pitchFamily="34" charset="0"/>
              </a:rPr>
            </a:br>
            <a:r>
              <a:rPr lang="en-US" sz="2400" dirty="0" smtClean="0">
                <a:solidFill>
                  <a:prstClr val="white">
                    <a:lumMod val="95000"/>
                  </a:prstClr>
                </a:solidFill>
                <a:latin typeface="Segoe Condensed" pitchFamily="34" charset="0"/>
              </a:rPr>
              <a:t>areas</a:t>
            </a:r>
          </a:p>
        </p:txBody>
      </p:sp>
      <p:sp>
        <p:nvSpPr>
          <p:cNvPr id="27" name="TextBox 26"/>
          <p:cNvSpPr txBox="1"/>
          <p:nvPr/>
        </p:nvSpPr>
        <p:spPr>
          <a:xfrm>
            <a:off x="-711070" y="5462842"/>
            <a:ext cx="2330457" cy="830997"/>
          </a:xfrm>
          <a:prstGeom prst="rect">
            <a:avLst/>
          </a:prstGeom>
          <a:noFill/>
        </p:spPr>
        <p:txBody>
          <a:bodyPr wrap="square" rtlCol="0">
            <a:spAutoFit/>
          </a:bodyPr>
          <a:lstStyle/>
          <a:p>
            <a:pPr algn="r"/>
            <a:r>
              <a:rPr lang="en-US" sz="2400" dirty="0" smtClean="0">
                <a:solidFill>
                  <a:prstClr val="white">
                    <a:lumMod val="95000"/>
                  </a:prstClr>
                </a:solidFill>
                <a:latin typeface="Segoe Condensed" pitchFamily="34" charset="0"/>
              </a:rPr>
              <a:t>accessible </a:t>
            </a:r>
            <a:br>
              <a:rPr lang="en-US" sz="2400" dirty="0" smtClean="0">
                <a:solidFill>
                  <a:prstClr val="white">
                    <a:lumMod val="95000"/>
                  </a:prstClr>
                </a:solidFill>
                <a:latin typeface="Segoe Condensed" pitchFamily="34" charset="0"/>
              </a:rPr>
            </a:br>
            <a:r>
              <a:rPr lang="en-US" sz="2400" dirty="0" smtClean="0">
                <a:solidFill>
                  <a:prstClr val="white">
                    <a:lumMod val="95000"/>
                  </a:prstClr>
                </a:solidFill>
                <a:latin typeface="Segoe Condensed" pitchFamily="34" charset="0"/>
              </a:rPr>
              <a:t>when needed</a:t>
            </a:r>
          </a:p>
        </p:txBody>
      </p:sp>
    </p:spTree>
    <p:extLst>
      <p:ext uri="{BB962C8B-B14F-4D97-AF65-F5344CB8AC3E}">
        <p14:creationId xmlns:p14="http://schemas.microsoft.com/office/powerpoint/2010/main" val="223756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3800475" cy="59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750" y="1295400"/>
            <a:ext cx="3138371" cy="4959655"/>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200" y="304800"/>
            <a:ext cx="5497354" cy="745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6524" y="1295400"/>
            <a:ext cx="3563076" cy="4956048"/>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0090" y="165515"/>
            <a:ext cx="8059510" cy="923330"/>
          </a:xfrm>
          <a:prstGeom prst="rect">
            <a:avLst/>
          </a:prstGeom>
          <a:noFill/>
        </p:spPr>
        <p:txBody>
          <a:bodyPr wrap="square" rtlCol="0">
            <a:spAutoFit/>
          </a:bodyPr>
          <a:lstStyle/>
          <a:p>
            <a:r>
              <a:rPr lang="en-US" sz="5400" dirty="0" smtClean="0">
                <a:solidFill>
                  <a:prstClr val="white"/>
                </a:solidFill>
                <a:latin typeface="Segoe UI Semibold" pitchFamily="34" charset="0"/>
              </a:rPr>
              <a:t>Behavioral Lab</a:t>
            </a:r>
            <a:r>
              <a:rPr lang="en-US" sz="5400" dirty="0" smtClean="0">
                <a:solidFill>
                  <a:prstClr val="white"/>
                </a:solidFill>
                <a:latin typeface="Segoe UI Light" pitchFamily="34" charset="0"/>
              </a:rPr>
              <a:t> Study</a:t>
            </a:r>
          </a:p>
        </p:txBody>
      </p:sp>
    </p:spTree>
    <p:extLst>
      <p:ext uri="{BB962C8B-B14F-4D97-AF65-F5344CB8AC3E}">
        <p14:creationId xmlns:p14="http://schemas.microsoft.com/office/powerpoint/2010/main" val="27654547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prstClr val="white"/>
              </a:solidFill>
              <a:latin typeface="Segoe UI Light" pitchFamily="34" charset="0"/>
            </a:endParaRPr>
          </a:p>
        </p:txBody>
      </p:sp>
      <p:grpSp>
        <p:nvGrpSpPr>
          <p:cNvPr id="18" name="Group 17"/>
          <p:cNvGrpSpPr/>
          <p:nvPr/>
        </p:nvGrpSpPr>
        <p:grpSpPr>
          <a:xfrm>
            <a:off x="334033" y="2627380"/>
            <a:ext cx="15375202" cy="1539505"/>
            <a:chOff x="334033" y="2627380"/>
            <a:chExt cx="15375202" cy="1539505"/>
          </a:xfrm>
        </p:grpSpPr>
        <p:sp>
          <p:nvSpPr>
            <p:cNvPr id="4" name="TextBox 3"/>
            <p:cNvSpPr txBox="1"/>
            <p:nvPr/>
          </p:nvSpPr>
          <p:spPr>
            <a:xfrm>
              <a:off x="334033" y="3216937"/>
              <a:ext cx="1290215" cy="369332"/>
            </a:xfrm>
            <a:prstGeom prst="rect">
              <a:avLst/>
            </a:prstGeom>
            <a:noFill/>
          </p:spPr>
          <p:txBody>
            <a:bodyPr wrap="square" rtlCol="0">
              <a:spAutoFit/>
            </a:bodyPr>
            <a:lstStyle/>
            <a:p>
              <a:r>
                <a:rPr lang="en-US" dirty="0" smtClean="0">
                  <a:solidFill>
                    <a:srgbClr val="F79646"/>
                  </a:solidFill>
                  <a:latin typeface="Segoe UI Light" pitchFamily="34" charset="0"/>
                </a:rPr>
                <a:t>Ideation</a:t>
              </a:r>
            </a:p>
          </p:txBody>
        </p:sp>
        <p:sp>
          <p:nvSpPr>
            <p:cNvPr id="5" name="TextBox 4"/>
            <p:cNvSpPr txBox="1"/>
            <p:nvPr/>
          </p:nvSpPr>
          <p:spPr>
            <a:xfrm>
              <a:off x="1712019"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Data</a:t>
              </a:r>
              <a:br>
                <a:rPr lang="en-US" dirty="0" smtClean="0">
                  <a:solidFill>
                    <a:srgbClr val="F79646"/>
                  </a:solidFill>
                  <a:latin typeface="Segoe UI Light" pitchFamily="34" charset="0"/>
                </a:rPr>
              </a:br>
              <a:r>
                <a:rPr lang="en-US" dirty="0" smtClean="0">
                  <a:solidFill>
                    <a:srgbClr val="F79646"/>
                  </a:solidFill>
                  <a:latin typeface="Segoe UI Light" pitchFamily="34" charset="0"/>
                </a:rPr>
                <a:t>Gathering</a:t>
              </a:r>
            </a:p>
          </p:txBody>
        </p:sp>
        <p:sp>
          <p:nvSpPr>
            <p:cNvPr id="6" name="TextBox 5"/>
            <p:cNvSpPr txBox="1"/>
            <p:nvPr/>
          </p:nvSpPr>
          <p:spPr>
            <a:xfrm>
              <a:off x="3046722" y="3101871"/>
              <a:ext cx="1290215" cy="646331"/>
            </a:xfrm>
            <a:prstGeom prst="rect">
              <a:avLst/>
            </a:prstGeom>
            <a:noFill/>
          </p:spPr>
          <p:txBody>
            <a:bodyPr wrap="square" rtlCol="0">
              <a:spAutoFit/>
            </a:bodyPr>
            <a:lstStyle/>
            <a:p>
              <a:pPr algn="ctr"/>
              <a:r>
                <a:rPr lang="en-US" dirty="0" smtClean="0">
                  <a:solidFill>
                    <a:srgbClr val="F79646"/>
                  </a:solidFill>
                  <a:latin typeface="Segoe UI Light" pitchFamily="34" charset="0"/>
                </a:rPr>
                <a:t>Ideation / Sketch</a:t>
              </a:r>
            </a:p>
          </p:txBody>
        </p:sp>
        <p:sp>
          <p:nvSpPr>
            <p:cNvPr id="7" name="TextBox 6"/>
            <p:cNvSpPr txBox="1"/>
            <p:nvPr/>
          </p:nvSpPr>
          <p:spPr>
            <a:xfrm>
              <a:off x="4451413" y="3106613"/>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Pilot Studies</a:t>
              </a:r>
            </a:p>
          </p:txBody>
        </p:sp>
        <p:sp>
          <p:nvSpPr>
            <p:cNvPr id="8" name="TextBox 7"/>
            <p:cNvSpPr txBox="1"/>
            <p:nvPr/>
          </p:nvSpPr>
          <p:spPr>
            <a:xfrm>
              <a:off x="5760373" y="3216537"/>
              <a:ext cx="1290215" cy="369332"/>
            </a:xfrm>
            <a:prstGeom prst="rect">
              <a:avLst/>
            </a:prstGeom>
            <a:noFill/>
          </p:spPr>
          <p:txBody>
            <a:bodyPr wrap="square" rtlCol="0">
              <a:spAutoFit/>
            </a:bodyPr>
            <a:lstStyle/>
            <a:p>
              <a:pPr algn="ctr"/>
              <a:r>
                <a:rPr lang="en-US" dirty="0" smtClean="0">
                  <a:solidFill>
                    <a:srgbClr val="CC0797"/>
                  </a:solidFill>
                  <a:latin typeface="Segoe UI Light" pitchFamily="34" charset="0"/>
                </a:rPr>
                <a:t>Refinement</a:t>
              </a:r>
            </a:p>
          </p:txBody>
        </p:sp>
        <p:cxnSp>
          <p:nvCxnSpPr>
            <p:cNvPr id="15" name="Straight Arrow Connector 14"/>
            <p:cNvCxnSpPr/>
            <p:nvPr/>
          </p:nvCxnSpPr>
          <p:spPr>
            <a:xfrm flipV="1">
              <a:off x="1320667"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307300" y="2718545"/>
              <a:ext cx="1444752" cy="1444752"/>
            </a:xfrm>
            <a:prstGeom prst="arc">
              <a:avLst>
                <a:gd name="adj1" fmla="val 12194422"/>
                <a:gd name="adj2" fmla="val 20088636"/>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 name="Arc 20"/>
            <p:cNvSpPr/>
            <p:nvPr/>
          </p:nvSpPr>
          <p:spPr>
            <a:xfrm flipH="1" flipV="1">
              <a:off x="2304555" y="2715800"/>
              <a:ext cx="1444752" cy="1444752"/>
            </a:xfrm>
            <a:prstGeom prst="arc">
              <a:avLst>
                <a:gd name="adj1" fmla="val 12129058"/>
                <a:gd name="adj2" fmla="val 20105433"/>
              </a:avLst>
            </a:prstGeom>
            <a:ln>
              <a:solidFill>
                <a:srgbClr val="F7964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2" name="Straight Arrow Connector 21"/>
            <p:cNvCxnSpPr/>
            <p:nvPr/>
          </p:nvCxnSpPr>
          <p:spPr>
            <a:xfrm flipV="1">
              <a:off x="4223728" y="3417078"/>
              <a:ext cx="457200" cy="1"/>
            </a:xfrm>
            <a:prstGeom prst="straightConnector1">
              <a:avLst/>
            </a:prstGeom>
            <a:ln>
              <a:solidFill>
                <a:srgbClr val="F79646"/>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5021997" y="2697448"/>
              <a:ext cx="1444752" cy="1444752"/>
            </a:xfrm>
            <a:prstGeom prst="arc">
              <a:avLst>
                <a:gd name="adj1" fmla="val 12194422"/>
                <a:gd name="adj2" fmla="val 20671428"/>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4" name="Arc 23"/>
            <p:cNvSpPr/>
            <p:nvPr/>
          </p:nvSpPr>
          <p:spPr>
            <a:xfrm flipH="1" flipV="1">
              <a:off x="5019252" y="2694703"/>
              <a:ext cx="1444752" cy="1444752"/>
            </a:xfrm>
            <a:prstGeom prst="arc">
              <a:avLst>
                <a:gd name="adj1" fmla="val 11576244"/>
                <a:gd name="adj2" fmla="val 20105433"/>
              </a:avLst>
            </a:prstGeom>
            <a:ln>
              <a:solidFill>
                <a:srgbClr val="CC079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5" name="Straight Arrow Connector 24"/>
            <p:cNvCxnSpPr/>
            <p:nvPr/>
          </p:nvCxnSpPr>
          <p:spPr>
            <a:xfrm flipV="1">
              <a:off x="7062553" y="3401202"/>
              <a:ext cx="457200" cy="1"/>
            </a:xfrm>
            <a:prstGeom prst="straightConnector1">
              <a:avLst/>
            </a:prstGeom>
            <a:ln>
              <a:solidFill>
                <a:srgbClr val="CC0797"/>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1250" y="3080005"/>
              <a:ext cx="1290215" cy="646331"/>
            </a:xfrm>
            <a:prstGeom prst="rect">
              <a:avLst/>
            </a:prstGeom>
            <a:noFill/>
          </p:spPr>
          <p:txBody>
            <a:bodyPr wrap="square" rtlCol="0">
              <a:spAutoFit/>
            </a:bodyPr>
            <a:lstStyle/>
            <a:p>
              <a:pPr algn="ctr"/>
              <a:r>
                <a:rPr lang="en-US" dirty="0" smtClean="0">
                  <a:solidFill>
                    <a:srgbClr val="CC0797"/>
                  </a:solidFill>
                  <a:latin typeface="Segoe UI Light" pitchFamily="34" charset="0"/>
                </a:rPr>
                <a:t>Formative</a:t>
              </a:r>
            </a:p>
            <a:p>
              <a:pPr algn="ctr"/>
              <a:r>
                <a:rPr lang="en-US" dirty="0" smtClean="0">
                  <a:solidFill>
                    <a:srgbClr val="CC0797"/>
                  </a:solidFill>
                  <a:latin typeface="Segoe UI Light" pitchFamily="34" charset="0"/>
                </a:rPr>
                <a:t>Evaluation</a:t>
              </a:r>
            </a:p>
          </p:txBody>
        </p:sp>
        <p:sp>
          <p:nvSpPr>
            <p:cNvPr id="34" name="TextBox 33"/>
            <p:cNvSpPr txBox="1"/>
            <p:nvPr/>
          </p:nvSpPr>
          <p:spPr>
            <a:xfrm>
              <a:off x="9231770"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36" name="Straight Arrow Connector 35"/>
            <p:cNvCxnSpPr/>
            <p:nvPr/>
          </p:nvCxnSpPr>
          <p:spPr>
            <a:xfrm flipV="1">
              <a:off x="10528418"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855740" y="3093911"/>
              <a:ext cx="1669690"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Small Field Deployment(s)</a:t>
              </a:r>
            </a:p>
          </p:txBody>
        </p:sp>
        <p:sp>
          <p:nvSpPr>
            <p:cNvPr id="38" name="Arc 37"/>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 name="Arc 38"/>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 name="TextBox 39"/>
            <p:cNvSpPr txBox="1"/>
            <p:nvPr/>
          </p:nvSpPr>
          <p:spPr>
            <a:xfrm>
              <a:off x="12380922"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41" name="Straight Arrow Connector 40"/>
            <p:cNvCxnSpPr/>
            <p:nvPr/>
          </p:nvCxnSpPr>
          <p:spPr>
            <a:xfrm flipV="1">
              <a:off x="13677570" y="3408451"/>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3963650" y="2933396"/>
              <a:ext cx="1745585" cy="923330"/>
            </a:xfrm>
            <a:prstGeom prst="rect">
              <a:avLst/>
            </a:prstGeom>
            <a:noFill/>
          </p:spPr>
          <p:txBody>
            <a:bodyPr wrap="square" rtlCol="0">
              <a:spAutoFit/>
            </a:bodyPr>
            <a:lstStyle/>
            <a:p>
              <a:pPr algn="ctr"/>
              <a:r>
                <a:rPr lang="en-US" dirty="0" smtClean="0">
                  <a:solidFill>
                    <a:srgbClr val="0090FF"/>
                  </a:solidFill>
                  <a:latin typeface="Segoe UI Light" pitchFamily="34" charset="0"/>
                </a:rPr>
                <a:t>Large Randomized Control Trial(s)</a:t>
              </a:r>
            </a:p>
          </p:txBody>
        </p:sp>
      </p:grpSp>
      <p:sp>
        <p:nvSpPr>
          <p:cNvPr id="10" name="TextBox 9"/>
          <p:cNvSpPr txBox="1"/>
          <p:nvPr/>
        </p:nvSpPr>
        <p:spPr>
          <a:xfrm>
            <a:off x="253867" y="152400"/>
            <a:ext cx="11176133" cy="769441"/>
          </a:xfrm>
          <a:prstGeom prst="rect">
            <a:avLst/>
          </a:prstGeom>
          <a:noFill/>
        </p:spPr>
        <p:txBody>
          <a:bodyPr wrap="square" rtlCol="0">
            <a:spAutoFit/>
          </a:bodyPr>
          <a:lstStyle/>
          <a:p>
            <a:r>
              <a:rPr lang="en-US" sz="4400" dirty="0" smtClean="0">
                <a:solidFill>
                  <a:prstClr val="white"/>
                </a:solidFill>
                <a:latin typeface="Segoe UI Light" pitchFamily="34" charset="0"/>
              </a:rPr>
              <a:t>Integrate Findings &amp; Revise Designs </a:t>
            </a:r>
          </a:p>
        </p:txBody>
      </p:sp>
      <p:grpSp>
        <p:nvGrpSpPr>
          <p:cNvPr id="84" name="Group 83"/>
          <p:cNvGrpSpPr/>
          <p:nvPr/>
        </p:nvGrpSpPr>
        <p:grpSpPr>
          <a:xfrm>
            <a:off x="15528759" y="2671314"/>
            <a:ext cx="6172200" cy="1447497"/>
            <a:chOff x="3048000" y="4627103"/>
            <a:chExt cx="6172200" cy="1447497"/>
          </a:xfrm>
        </p:grpSpPr>
        <p:sp>
          <p:nvSpPr>
            <p:cNvPr id="85" name="TextBox 84"/>
            <p:cNvSpPr txBox="1"/>
            <p:nvPr/>
          </p:nvSpPr>
          <p:spPr>
            <a:xfrm>
              <a:off x="3500812" y="4991100"/>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A/B Design Ideas</a:t>
              </a:r>
            </a:p>
          </p:txBody>
        </p:sp>
        <p:sp>
          <p:nvSpPr>
            <p:cNvPr id="86" name="TextBox 85"/>
            <p:cNvSpPr txBox="1"/>
            <p:nvPr/>
          </p:nvSpPr>
          <p:spPr>
            <a:xfrm>
              <a:off x="4925834" y="5039013"/>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Pilot Studies</a:t>
              </a:r>
            </a:p>
          </p:txBody>
        </p:sp>
        <p:sp>
          <p:nvSpPr>
            <p:cNvPr id="87" name="TextBox 86"/>
            <p:cNvSpPr txBox="1"/>
            <p:nvPr/>
          </p:nvSpPr>
          <p:spPr>
            <a:xfrm>
              <a:off x="6234794" y="5148937"/>
              <a:ext cx="1290215" cy="369332"/>
            </a:xfrm>
            <a:prstGeom prst="rect">
              <a:avLst/>
            </a:prstGeom>
            <a:noFill/>
          </p:spPr>
          <p:txBody>
            <a:bodyPr wrap="square" rtlCol="0">
              <a:spAutoFit/>
            </a:bodyPr>
            <a:lstStyle/>
            <a:p>
              <a:pPr algn="ctr"/>
              <a:r>
                <a:rPr lang="en-US" dirty="0" smtClean="0">
                  <a:solidFill>
                    <a:srgbClr val="97CB16"/>
                  </a:solidFill>
                  <a:latin typeface="Segoe UI Light" pitchFamily="34" charset="0"/>
                </a:rPr>
                <a:t>Refinement</a:t>
              </a:r>
            </a:p>
          </p:txBody>
        </p:sp>
        <p:cxnSp>
          <p:nvCxnSpPr>
            <p:cNvPr id="88" name="Straight Arrow Connector 87"/>
            <p:cNvCxnSpPr/>
            <p:nvPr/>
          </p:nvCxnSpPr>
          <p:spPr>
            <a:xfrm flipV="1">
              <a:off x="4648200" y="53494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89" name="Arc 88"/>
            <p:cNvSpPr/>
            <p:nvPr/>
          </p:nvSpPr>
          <p:spPr>
            <a:xfrm>
              <a:off x="5496418" y="4629848"/>
              <a:ext cx="1444752" cy="1444752"/>
            </a:xfrm>
            <a:prstGeom prst="arc">
              <a:avLst>
                <a:gd name="adj1" fmla="val 12194422"/>
                <a:gd name="adj2" fmla="val 20671428"/>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7CB16"/>
                </a:solidFill>
              </a:endParaRPr>
            </a:p>
          </p:txBody>
        </p:sp>
        <p:sp>
          <p:nvSpPr>
            <p:cNvPr id="90" name="Arc 89"/>
            <p:cNvSpPr/>
            <p:nvPr/>
          </p:nvSpPr>
          <p:spPr>
            <a:xfrm flipH="1" flipV="1">
              <a:off x="5493673" y="4627103"/>
              <a:ext cx="1444752" cy="1444752"/>
            </a:xfrm>
            <a:prstGeom prst="arc">
              <a:avLst>
                <a:gd name="adj1" fmla="val 11576244"/>
                <a:gd name="adj2" fmla="val 20105433"/>
              </a:avLst>
            </a:prstGeom>
            <a:ln>
              <a:solidFill>
                <a:srgbClr val="97CB1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7CB16"/>
                </a:solidFill>
              </a:endParaRPr>
            </a:p>
          </p:txBody>
        </p:sp>
        <p:cxnSp>
          <p:nvCxnSpPr>
            <p:cNvPr id="91" name="Straight Arrow Connector 90"/>
            <p:cNvCxnSpPr/>
            <p:nvPr/>
          </p:nvCxnSpPr>
          <p:spPr>
            <a:xfrm flipV="1">
              <a:off x="7536974" y="5333602"/>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929985" y="4992469"/>
              <a:ext cx="1290215" cy="646331"/>
            </a:xfrm>
            <a:prstGeom prst="rect">
              <a:avLst/>
            </a:prstGeom>
            <a:noFill/>
          </p:spPr>
          <p:txBody>
            <a:bodyPr wrap="square" rtlCol="0">
              <a:spAutoFit/>
            </a:bodyPr>
            <a:lstStyle/>
            <a:p>
              <a:pPr algn="ctr"/>
              <a:r>
                <a:rPr lang="en-US" dirty="0" smtClean="0">
                  <a:solidFill>
                    <a:srgbClr val="97CB16"/>
                  </a:solidFill>
                  <a:latin typeface="Segoe UI Light" pitchFamily="34" charset="0"/>
                </a:rPr>
                <a:t>A/B Testing</a:t>
              </a:r>
            </a:p>
            <a:p>
              <a:pPr algn="ctr"/>
              <a:r>
                <a:rPr lang="en-US" dirty="0" smtClean="0">
                  <a:solidFill>
                    <a:srgbClr val="97CB16"/>
                  </a:solidFill>
                  <a:latin typeface="Segoe UI Light" pitchFamily="34" charset="0"/>
                </a:rPr>
                <a:t>RCTs</a:t>
              </a:r>
            </a:p>
          </p:txBody>
        </p:sp>
        <p:cxnSp>
          <p:nvCxnSpPr>
            <p:cNvPr id="93" name="Straight Arrow Connector 92"/>
            <p:cNvCxnSpPr/>
            <p:nvPr/>
          </p:nvCxnSpPr>
          <p:spPr>
            <a:xfrm flipV="1">
              <a:off x="3048000" y="5362178"/>
              <a:ext cx="457200" cy="1"/>
            </a:xfrm>
            <a:prstGeom prst="straightConnector1">
              <a:avLst/>
            </a:prstGeom>
            <a:ln>
              <a:solidFill>
                <a:srgbClr val="97CB16"/>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955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72222E-6 -2.96296E-6 L -0.80573 -2.96296E-6 " pathEditMode="relative" rAng="0" ptsTypes="AA">
                                      <p:cBhvr>
                                        <p:cTn id="6" dur="2000" fill="hold"/>
                                        <p:tgtEl>
                                          <p:spTgt spid="18"/>
                                        </p:tgtEl>
                                        <p:attrNameLst>
                                          <p:attrName>ppt_x</p:attrName>
                                          <p:attrName>ppt_y</p:attrName>
                                        </p:attrNameLst>
                                      </p:cBhvr>
                                      <p:rCtr x="-40295" y="0"/>
                                    </p:animMotion>
                                  </p:childTnLst>
                                </p:cTn>
                              </p:par>
                              <p:par>
                                <p:cTn id="7" presetID="35" presetClass="path" presetSubtype="0" accel="50000" decel="50000" fill="hold" grpId="0" nodeType="withEffect">
                                  <p:stCondLst>
                                    <p:cond delay="0"/>
                                  </p:stCondLst>
                                  <p:childTnLst>
                                    <p:animMotion origin="layout" path="M 4.72222E-6 -2.96296E-6 L -0.80573 -2.96296E-6 " pathEditMode="relative" rAng="0" ptsTypes="AA">
                                      <p:cBhvr>
                                        <p:cTn id="8" dur="2000" fill="hold"/>
                                        <p:tgtEl>
                                          <p:spTgt spid="10"/>
                                        </p:tgtEl>
                                        <p:attrNameLst>
                                          <p:attrName>ppt_x</p:attrName>
                                          <p:attrName>ppt_y</p:attrName>
                                        </p:attrNameLst>
                                      </p:cBhvr>
                                      <p:rCtr x="-40295" y="0"/>
                                    </p:animMotion>
                                  </p:childTnLst>
                                </p:cTn>
                              </p:par>
                              <p:par>
                                <p:cTn id="9" presetID="35" presetClass="path" presetSubtype="0" accel="50000" decel="50000" fill="hold" nodeType="withEffect">
                                  <p:stCondLst>
                                    <p:cond delay="0"/>
                                  </p:stCondLst>
                                  <p:childTnLst>
                                    <p:animMotion origin="layout" path="M 4.72222E-6 -2.96296E-6 L -0.80573 -2.96296E-6 " pathEditMode="relative" rAng="0" ptsTypes="AA">
                                      <p:cBhvr>
                                        <p:cTn id="10" dur="2000" fill="hold"/>
                                        <p:tgtEl>
                                          <p:spTgt spid="84"/>
                                        </p:tgtEl>
                                        <p:attrNameLst>
                                          <p:attrName>ppt_x</p:attrName>
                                          <p:attrName>ppt_y</p:attrName>
                                        </p:attrNameLst>
                                      </p:cBhvr>
                                      <p:rCtr x="-402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2429" y="2205102"/>
            <a:ext cx="6934200" cy="2677656"/>
          </a:xfrm>
          <a:prstGeom prst="rect">
            <a:avLst/>
          </a:prstGeom>
          <a:noFill/>
        </p:spPr>
        <p:txBody>
          <a:bodyPr wrap="square" rtlCol="0">
            <a:spAutoFit/>
          </a:bodyPr>
          <a:lstStyle/>
          <a:p>
            <a:r>
              <a:rPr lang="en-US" sz="2400" dirty="0" smtClean="0">
                <a:solidFill>
                  <a:schemeClr val="bg1"/>
                </a:solidFill>
                <a:latin typeface="Segoe UI Light" pitchFamily="34" charset="0"/>
              </a:rPr>
              <a:t>Place more emphasis on describing eco-feedback designs and how design choices may affect behavior in our research papers / white papers</a:t>
            </a:r>
          </a:p>
          <a:p>
            <a:endParaRPr lang="en-US" sz="2400" dirty="0">
              <a:solidFill>
                <a:schemeClr val="bg1"/>
              </a:solidFill>
              <a:latin typeface="Segoe UI Light" pitchFamily="34" charset="0"/>
            </a:endParaRPr>
          </a:p>
          <a:p>
            <a:r>
              <a:rPr lang="en-US" sz="2400" dirty="0" smtClean="0">
                <a:solidFill>
                  <a:schemeClr val="bg1"/>
                </a:solidFill>
                <a:latin typeface="Segoe UI Light" pitchFamily="34" charset="0"/>
              </a:rPr>
              <a:t>Help generate reusable design knowledge by including information not just on the final eco-feedback design but the process used to achieve it</a:t>
            </a:r>
          </a:p>
        </p:txBody>
      </p:sp>
      <p:sp>
        <p:nvSpPr>
          <p:cNvPr id="5" name="Oval 4"/>
          <p:cNvSpPr>
            <a:spLocks noChangeAspect="1"/>
          </p:cNvSpPr>
          <p:nvPr/>
        </p:nvSpPr>
        <p:spPr>
          <a:xfrm>
            <a:off x="853145" y="2308255"/>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1</a:t>
            </a:r>
          </a:p>
        </p:txBody>
      </p:sp>
      <p:sp>
        <p:nvSpPr>
          <p:cNvPr id="6" name="Oval 5"/>
          <p:cNvSpPr>
            <a:spLocks noChangeAspect="1"/>
          </p:cNvSpPr>
          <p:nvPr/>
        </p:nvSpPr>
        <p:spPr>
          <a:xfrm>
            <a:off x="853145" y="3775838"/>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2</a:t>
            </a:r>
          </a:p>
        </p:txBody>
      </p:sp>
      <p:sp>
        <p:nvSpPr>
          <p:cNvPr id="7" name="Rectangle 6"/>
          <p:cNvSpPr/>
          <p:nvPr/>
        </p:nvSpPr>
        <p:spPr>
          <a:xfrm>
            <a:off x="786063" y="1194137"/>
            <a:ext cx="2193229" cy="1015663"/>
          </a:xfrm>
          <a:prstGeom prst="rect">
            <a:avLst/>
          </a:prstGeom>
        </p:spPr>
        <p:txBody>
          <a:bodyPr wrap="none">
            <a:spAutoFit/>
          </a:bodyPr>
          <a:lstStyle/>
          <a:p>
            <a:r>
              <a:rPr lang="en-US" sz="6000" dirty="0">
                <a:solidFill>
                  <a:schemeClr val="bg1"/>
                </a:solidFill>
                <a:latin typeface="Segoe UI Semibold" pitchFamily="34" charset="0"/>
              </a:rPr>
              <a:t>A Call</a:t>
            </a:r>
          </a:p>
        </p:txBody>
      </p:sp>
    </p:spTree>
    <p:extLst>
      <p:ext uri="{BB962C8B-B14F-4D97-AF65-F5344CB8AC3E}">
        <p14:creationId xmlns:p14="http://schemas.microsoft.com/office/powerpoint/2010/main" val="1766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1"/>
          <a:stretch/>
        </p:blipFill>
        <p:spPr bwMode="auto">
          <a:xfrm rot="21374782">
            <a:off x="392495" y="1563165"/>
            <a:ext cx="4495800"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grpSp>
        <p:nvGrpSpPr>
          <p:cNvPr id="8" name="Group 7"/>
          <p:cNvGrpSpPr/>
          <p:nvPr/>
        </p:nvGrpSpPr>
        <p:grpSpPr>
          <a:xfrm>
            <a:off x="-76200" y="7111425"/>
            <a:ext cx="9144000" cy="584775"/>
            <a:chOff x="0" y="5943599"/>
            <a:chExt cx="9144000" cy="584775"/>
          </a:xfrm>
        </p:grpSpPr>
        <p:sp>
          <p:nvSpPr>
            <p:cNvPr id="9" name="Rectangle 8"/>
            <p:cNvSpPr/>
            <p:nvPr/>
          </p:nvSpPr>
          <p:spPr>
            <a:xfrm>
              <a:off x="0" y="5943599"/>
              <a:ext cx="9144000" cy="584775"/>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974376"/>
              <a:ext cx="9144000" cy="523220"/>
            </a:xfrm>
            <a:prstGeom prst="rect">
              <a:avLst/>
            </a:prstGeom>
            <a:noFill/>
          </p:spPr>
          <p:txBody>
            <a:bodyPr wrap="square" rtlCol="0">
              <a:spAutoFit/>
            </a:bodyPr>
            <a:lstStyle/>
            <a:p>
              <a:r>
                <a:rPr lang="en-US" sz="1400" dirty="0" smtClean="0">
                  <a:solidFill>
                    <a:schemeClr val="bg1">
                      <a:lumMod val="65000"/>
                    </a:schemeClr>
                  </a:solidFill>
                  <a:latin typeface="Segoe UI Light" pitchFamily="34" charset="0"/>
                </a:rPr>
                <a:t>Froehlich </a:t>
              </a:r>
              <a:r>
                <a:rPr lang="en-US" sz="1400" i="1" dirty="0" smtClean="0">
                  <a:solidFill>
                    <a:schemeClr val="bg1">
                      <a:lumMod val="65000"/>
                    </a:schemeClr>
                  </a:solidFill>
                  <a:latin typeface="Segoe UI Light" pitchFamily="34" charset="0"/>
                </a:rPr>
                <a:t>et al., </a:t>
              </a:r>
              <a:r>
                <a:rPr lang="en-US" sz="1400" dirty="0" smtClean="0">
                  <a:solidFill>
                    <a:schemeClr val="bg1">
                      <a:lumMod val="65000"/>
                    </a:schemeClr>
                  </a:solidFill>
                  <a:latin typeface="Segoe UI Semibold" pitchFamily="34" charset="0"/>
                </a:rPr>
                <a:t>The Design and Evaluation of Prototype Eco-Feedback Displays for Fixture-Level Water Usage Data</a:t>
              </a:r>
              <a:r>
                <a:rPr lang="en-US" sz="1400" dirty="0" smtClean="0">
                  <a:solidFill>
                    <a:schemeClr val="bg1">
                      <a:lumMod val="65000"/>
                    </a:schemeClr>
                  </a:solidFill>
                  <a:latin typeface="Segoe UI Light" pitchFamily="34" charset="0"/>
                </a:rPr>
                <a:t>, </a:t>
              </a:r>
              <a:r>
                <a:rPr lang="en-US" sz="1400" i="1" dirty="0" smtClean="0">
                  <a:solidFill>
                    <a:schemeClr val="bg1">
                      <a:lumMod val="65000"/>
                    </a:schemeClr>
                  </a:solidFill>
                  <a:latin typeface="Segoe UI Light" pitchFamily="34" charset="0"/>
                </a:rPr>
                <a:t>CHI2012</a:t>
              </a:r>
              <a:r>
                <a:rPr lang="en-US" sz="1400" dirty="0">
                  <a:solidFill>
                    <a:schemeClr val="bg1">
                      <a:lumMod val="65000"/>
                    </a:schemeClr>
                  </a:solidFill>
                  <a:latin typeface="Segoe UI Light" pitchFamily="34" charset="0"/>
                </a:rPr>
                <a:t>, http://bit.ly/JonUMDPubs</a:t>
              </a:r>
            </a:p>
          </p:txBody>
        </p:sp>
      </p:grpSp>
      <p:grpSp>
        <p:nvGrpSpPr>
          <p:cNvPr id="11" name="Group 10"/>
          <p:cNvGrpSpPr/>
          <p:nvPr/>
        </p:nvGrpSpPr>
        <p:grpSpPr>
          <a:xfrm>
            <a:off x="0" y="6324600"/>
            <a:ext cx="9144000" cy="334910"/>
            <a:chOff x="0" y="5943600"/>
            <a:chExt cx="9144000" cy="334910"/>
          </a:xfrm>
        </p:grpSpPr>
        <p:sp>
          <p:nvSpPr>
            <p:cNvPr id="12" name="Rectangle 11"/>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974376"/>
              <a:ext cx="9144000" cy="276999"/>
            </a:xfrm>
            <a:prstGeom prst="rect">
              <a:avLst/>
            </a:prstGeom>
            <a:noFill/>
          </p:spPr>
          <p:txBody>
            <a:bodyPr wrap="square" rtlCol="0">
              <a:spAutoFit/>
            </a:bodyPr>
            <a:lstStyle/>
            <a:p>
              <a:r>
                <a:rPr lang="en-US" sz="1200" dirty="0">
                  <a:solidFill>
                    <a:schemeClr val="bg1">
                      <a:lumMod val="65000"/>
                    </a:schemeClr>
                  </a:solidFill>
                  <a:latin typeface="Segoe UI Light" pitchFamily="34" charset="0"/>
                </a:rPr>
                <a:t>Froehlich </a:t>
              </a:r>
              <a:r>
                <a:rPr lang="en-US" sz="1200" i="1" dirty="0">
                  <a:solidFill>
                    <a:schemeClr val="bg1">
                      <a:lumMod val="65000"/>
                    </a:schemeClr>
                  </a:solidFill>
                  <a:latin typeface="Segoe UI Light" pitchFamily="34" charset="0"/>
                </a:rPr>
                <a:t>et al., </a:t>
              </a:r>
              <a:r>
                <a:rPr lang="en-US" sz="1200" dirty="0">
                  <a:solidFill>
                    <a:schemeClr val="bg1">
                      <a:lumMod val="65000"/>
                    </a:schemeClr>
                  </a:solidFill>
                  <a:latin typeface="Segoe UI Semibold" pitchFamily="34" charset="0"/>
                </a:rPr>
                <a:t>The Design </a:t>
              </a:r>
              <a:r>
                <a:rPr lang="en-US" sz="1200" dirty="0" smtClean="0">
                  <a:solidFill>
                    <a:schemeClr val="bg1">
                      <a:lumMod val="65000"/>
                    </a:schemeClr>
                  </a:solidFill>
                  <a:latin typeface="Segoe UI Semibold" pitchFamily="34" charset="0"/>
                </a:rPr>
                <a:t>&amp; Evaluation </a:t>
              </a:r>
              <a:r>
                <a:rPr lang="en-US" sz="1200" dirty="0">
                  <a:solidFill>
                    <a:schemeClr val="bg1">
                      <a:lumMod val="65000"/>
                    </a:schemeClr>
                  </a:solidFill>
                  <a:latin typeface="Segoe UI Semibold" pitchFamily="34" charset="0"/>
                </a:rPr>
                <a:t>of Prototype Eco-Feedback Displays for Fixture-Level Water Usage Data</a:t>
              </a:r>
              <a:r>
                <a:rPr lang="en-US" sz="1200" dirty="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CHI2012</a:t>
              </a:r>
              <a:endParaRPr lang="en-US" sz="1200" dirty="0">
                <a:solidFill>
                  <a:schemeClr val="bg1">
                    <a:lumMod val="65000"/>
                  </a:schemeClr>
                </a:solidFill>
                <a:latin typeface="Segoe UI Light" pitchFamily="34" charset="0"/>
              </a:endParaRPr>
            </a:p>
          </p:txBody>
        </p:sp>
      </p:gr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765">
            <a:off x="5486400" y="1351269"/>
            <a:ext cx="2998758"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79820" y="-1295400"/>
            <a:ext cx="8229600" cy="954107"/>
          </a:xfrm>
          <a:prstGeom prst="rect">
            <a:avLst/>
          </a:prstGeom>
          <a:noFill/>
        </p:spPr>
        <p:txBody>
          <a:bodyPr wrap="square" rtlCol="0">
            <a:spAutoFit/>
          </a:bodyPr>
          <a:lstStyle/>
          <a:p>
            <a:pPr algn="ctr"/>
            <a:r>
              <a:rPr lang="en-US" sz="2800" dirty="0" smtClean="0">
                <a:solidFill>
                  <a:schemeClr val="bg1"/>
                </a:solidFill>
                <a:latin typeface="Segoe UI Light" pitchFamily="34" charset="0"/>
              </a:rPr>
              <a:t>More detail and examples about the eco-feedback design process </a:t>
            </a:r>
            <a:r>
              <a:rPr lang="en-US" sz="2800" dirty="0">
                <a:solidFill>
                  <a:schemeClr val="bg1"/>
                </a:solidFill>
                <a:latin typeface="Segoe UI Light" pitchFamily="34" charset="0"/>
              </a:rPr>
              <a:t>here: </a:t>
            </a:r>
            <a:r>
              <a:rPr lang="en-US" sz="2800" dirty="0" smtClean="0">
                <a:solidFill>
                  <a:schemeClr val="bg1"/>
                </a:solidFill>
                <a:latin typeface="Segoe UI Semibold" pitchFamily="34" charset="0"/>
              </a:rPr>
              <a:t>http://bit.ly/jonUMD</a:t>
            </a:r>
          </a:p>
        </p:txBody>
      </p:sp>
    </p:spTree>
    <p:extLst>
      <p:ext uri="{BB962C8B-B14F-4D97-AF65-F5344CB8AC3E}">
        <p14:creationId xmlns:p14="http://schemas.microsoft.com/office/powerpoint/2010/main" val="6978285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02" t="5466" r="5337" b="3477"/>
          <a:stretch/>
        </p:blipFill>
        <p:spPr bwMode="auto">
          <a:xfrm>
            <a:off x="3810000" y="304800"/>
            <a:ext cx="4201539" cy="5410200"/>
          </a:xfrm>
          <a:prstGeom prst="rect">
            <a:avLst/>
          </a:prstGeom>
          <a:noFill/>
          <a:ln>
            <a:noFill/>
          </a:ln>
          <a:effectLst>
            <a:outerShdw dist="35921" dir="2700000" algn="ctr" rotWithShape="0">
              <a:schemeClr val="bg2"/>
            </a:outerShdw>
            <a:reflection blurRad="6350" stA="52000" endA="300" endPos="11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C:\research\talks\CHI2010-EcoFeedback\PaperStack.png"/>
          <p:cNvPicPr>
            <a:picLocks noChangeAspect="1" noChangeArrowheads="1"/>
          </p:cNvPicPr>
          <p:nvPr/>
        </p:nvPicPr>
        <p:blipFill rotWithShape="1">
          <a:blip r:embed="rId3" cstate="print"/>
          <a:srcRect b="5582"/>
          <a:stretch/>
        </p:blipFill>
        <p:spPr bwMode="auto">
          <a:xfrm>
            <a:off x="685800" y="1612900"/>
            <a:ext cx="1825867" cy="2578100"/>
          </a:xfrm>
          <a:prstGeom prst="rect">
            <a:avLst/>
          </a:prstGeom>
          <a:noFill/>
          <a:effectLst>
            <a:reflection blurRad="6350" stA="52000" endA="300" endPos="35000" dir="5400000" sy="-100000" algn="bl" rotWithShape="0"/>
          </a:effectLst>
        </p:spPr>
      </p:pic>
      <p:sp>
        <p:nvSpPr>
          <p:cNvPr id="6" name="Rectangle 5"/>
          <p:cNvSpPr/>
          <p:nvPr/>
        </p:nvSpPr>
        <p:spPr>
          <a:xfrm>
            <a:off x="-16962" y="6976646"/>
            <a:ext cx="9160962" cy="33855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962" y="7003022"/>
            <a:ext cx="10380162" cy="307777"/>
          </a:xfrm>
          <a:prstGeom prst="rect">
            <a:avLst/>
          </a:prstGeom>
          <a:noFill/>
        </p:spPr>
        <p:txBody>
          <a:bodyPr wrap="square" rtlCol="0">
            <a:spAutoFit/>
          </a:bodyPr>
          <a:lstStyle/>
          <a:p>
            <a:r>
              <a:rPr lang="en-US" sz="1400" b="1" dirty="0" smtClean="0">
                <a:solidFill>
                  <a:schemeClr val="bg1">
                    <a:lumMod val="65000"/>
                  </a:schemeClr>
                </a:solidFill>
                <a:latin typeface="Segoe UI Semibold" pitchFamily="34" charset="0"/>
              </a:rPr>
              <a:t>Jon Froehlich, </a:t>
            </a:r>
            <a:r>
              <a:rPr lang="en-US" sz="1400" dirty="0">
                <a:solidFill>
                  <a:schemeClr val="bg1">
                    <a:lumMod val="65000"/>
                  </a:schemeClr>
                </a:solidFill>
                <a:latin typeface="Segoe UI Light" pitchFamily="34" charset="0"/>
              </a:rPr>
              <a:t>PhD Dissertation, 2011, </a:t>
            </a:r>
            <a:r>
              <a:rPr lang="en-US" sz="1400" dirty="0" smtClean="0">
                <a:solidFill>
                  <a:schemeClr val="bg1">
                    <a:lumMod val="65000"/>
                  </a:schemeClr>
                </a:solidFill>
                <a:latin typeface="Segoe UI Light" pitchFamily="34" charset="0"/>
              </a:rPr>
              <a:t>http://www.cs.umd.edu</a:t>
            </a:r>
            <a:r>
              <a:rPr lang="en-US" sz="1400" dirty="0">
                <a:solidFill>
                  <a:schemeClr val="bg1">
                    <a:lumMod val="65000"/>
                  </a:schemeClr>
                </a:solidFill>
                <a:latin typeface="Segoe UI Light" pitchFamily="34" charset="0"/>
              </a:rPr>
              <a:t>/~jonf/publications.html</a:t>
            </a:r>
          </a:p>
        </p:txBody>
      </p:sp>
      <p:grpSp>
        <p:nvGrpSpPr>
          <p:cNvPr id="8" name="Group 7"/>
          <p:cNvGrpSpPr/>
          <p:nvPr/>
        </p:nvGrpSpPr>
        <p:grpSpPr>
          <a:xfrm>
            <a:off x="0" y="6324600"/>
            <a:ext cx="9144000" cy="334910"/>
            <a:chOff x="0" y="5943600"/>
            <a:chExt cx="9144000" cy="334910"/>
          </a:xfrm>
        </p:grpSpPr>
        <p:sp>
          <p:nvSpPr>
            <p:cNvPr id="9" name="Rectangle 8"/>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974376"/>
              <a:ext cx="9144000" cy="276999"/>
            </a:xfrm>
            <a:prstGeom prst="rect">
              <a:avLst/>
            </a:prstGeom>
            <a:noFill/>
          </p:spPr>
          <p:txBody>
            <a:bodyPr wrap="square" rtlCol="0">
              <a:spAutoFit/>
            </a:bodyPr>
            <a:lstStyle/>
            <a:p>
              <a:r>
                <a:rPr lang="en-US" sz="1200" dirty="0" smtClean="0">
                  <a:solidFill>
                    <a:schemeClr val="bg1">
                      <a:lumMod val="65000"/>
                    </a:schemeClr>
                  </a:solidFill>
                  <a:latin typeface="Segoe UI Light" pitchFamily="34" charset="0"/>
                </a:rPr>
                <a:t>Jon Froehlich,</a:t>
              </a:r>
              <a:r>
                <a:rPr lang="en-US" sz="1200" dirty="0">
                  <a:solidFill>
                    <a:schemeClr val="bg1">
                      <a:lumMod val="65000"/>
                    </a:schemeClr>
                  </a:solidFill>
                  <a:latin typeface="Segoe UI Semibold" pitchFamily="34" charset="0"/>
                </a:rPr>
                <a:t> </a:t>
              </a:r>
              <a:r>
                <a:rPr lang="en-US" sz="1200" dirty="0" smtClean="0">
                  <a:solidFill>
                    <a:schemeClr val="bg1">
                      <a:lumMod val="65000"/>
                    </a:schemeClr>
                  </a:solidFill>
                  <a:latin typeface="Segoe UI Semibold" pitchFamily="34" charset="0"/>
                </a:rPr>
                <a:t>Sensing  and Feedback of Everyday Activities to Promote Environmental Behaviors</a:t>
              </a:r>
              <a:r>
                <a:rPr lang="en-US" sz="1200" dirty="0" smtClean="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PhD Dissertation 2011</a:t>
              </a:r>
              <a:endParaRPr lang="en-US" sz="1200" dirty="0">
                <a:solidFill>
                  <a:schemeClr val="bg1">
                    <a:lumMod val="65000"/>
                  </a:schemeClr>
                </a:solidFill>
                <a:latin typeface="Segoe UI Light" pitchFamily="34" charset="0"/>
              </a:endParaRPr>
            </a:p>
          </p:txBody>
        </p:sp>
      </p:grpSp>
    </p:spTree>
    <p:extLst>
      <p:ext uri="{BB962C8B-B14F-4D97-AF65-F5344CB8AC3E}">
        <p14:creationId xmlns:p14="http://schemas.microsoft.com/office/powerpoint/2010/main" val="42565518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447" b="8455"/>
          <a:stretch/>
        </p:blipFill>
        <p:spPr bwMode="auto">
          <a:xfrm rot="21369018">
            <a:off x="1373389" y="863879"/>
            <a:ext cx="6190411" cy="48011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grpSp>
        <p:nvGrpSpPr>
          <p:cNvPr id="6" name="Group 5"/>
          <p:cNvGrpSpPr/>
          <p:nvPr/>
        </p:nvGrpSpPr>
        <p:grpSpPr>
          <a:xfrm>
            <a:off x="0" y="6324600"/>
            <a:ext cx="9144000" cy="334910"/>
            <a:chOff x="0" y="5943600"/>
            <a:chExt cx="9144000" cy="334910"/>
          </a:xfrm>
        </p:grpSpPr>
        <p:sp>
          <p:nvSpPr>
            <p:cNvPr id="7" name="Rectangle 6"/>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5974376"/>
              <a:ext cx="9144000" cy="276999"/>
            </a:xfrm>
            <a:prstGeom prst="rect">
              <a:avLst/>
            </a:prstGeom>
            <a:noFill/>
          </p:spPr>
          <p:txBody>
            <a:bodyPr wrap="square" rtlCol="0">
              <a:spAutoFit/>
            </a:bodyPr>
            <a:lstStyle/>
            <a:p>
              <a:r>
                <a:rPr lang="en-US" sz="1200" dirty="0" smtClean="0">
                  <a:solidFill>
                    <a:schemeClr val="bg1">
                      <a:lumMod val="65000"/>
                    </a:schemeClr>
                  </a:solidFill>
                  <a:latin typeface="Segoe UI Light" pitchFamily="34" charset="0"/>
                </a:rPr>
                <a:t>Jon Froehlich,</a:t>
              </a:r>
              <a:r>
                <a:rPr lang="en-US" sz="1200" dirty="0">
                  <a:solidFill>
                    <a:schemeClr val="bg1">
                      <a:lumMod val="65000"/>
                    </a:schemeClr>
                  </a:solidFill>
                  <a:latin typeface="Segoe UI Semibold" pitchFamily="34" charset="0"/>
                </a:rPr>
                <a:t> </a:t>
              </a:r>
              <a:r>
                <a:rPr lang="en-US" sz="1200" dirty="0" smtClean="0">
                  <a:solidFill>
                    <a:schemeClr val="bg1">
                      <a:lumMod val="65000"/>
                    </a:schemeClr>
                  </a:solidFill>
                  <a:latin typeface="Segoe UI Semibold" pitchFamily="34" charset="0"/>
                </a:rPr>
                <a:t>Moving Beyond Line Graphs</a:t>
              </a:r>
              <a:r>
                <a:rPr lang="en-US" sz="1200" dirty="0" smtClean="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BECC2010</a:t>
              </a:r>
              <a:r>
                <a:rPr lang="en-US" sz="1200" dirty="0">
                  <a:solidFill>
                    <a:schemeClr val="bg1">
                      <a:lumMod val="65000"/>
                    </a:schemeClr>
                  </a:solidFill>
                  <a:latin typeface="Segoe UI Light" pitchFamily="34" charset="0"/>
                </a:rPr>
                <a:t>, http://www.cs.umd.edu/~jonf/talks.html </a:t>
              </a:r>
            </a:p>
          </p:txBody>
        </p:sp>
      </p:grpSp>
    </p:spTree>
    <p:extLst>
      <p:ext uri="{BB962C8B-B14F-4D97-AF65-F5344CB8AC3E}">
        <p14:creationId xmlns:p14="http://schemas.microsoft.com/office/powerpoint/2010/main" val="113539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3013502"/>
            <a:ext cx="7620000" cy="830997"/>
          </a:xfrm>
          <a:prstGeom prst="rect">
            <a:avLst/>
          </a:prstGeom>
          <a:noFill/>
        </p:spPr>
        <p:txBody>
          <a:bodyPr wrap="square" rtlCol="0">
            <a:spAutoFit/>
          </a:bodyPr>
          <a:lstStyle/>
          <a:p>
            <a:r>
              <a:rPr lang="en-US" sz="2400" dirty="0" smtClean="0">
                <a:solidFill>
                  <a:schemeClr val="bg1"/>
                </a:solidFill>
                <a:latin typeface="Segoe UI Light" pitchFamily="34" charset="0"/>
              </a:rPr>
              <a:t>The following eco-feedback paper </a:t>
            </a:r>
            <a:r>
              <a:rPr lang="en-US" sz="2400" dirty="0" smtClean="0">
                <a:solidFill>
                  <a:schemeClr val="bg1"/>
                </a:solidFill>
                <a:latin typeface="Segoe UI Semibold" pitchFamily="34" charset="0"/>
              </a:rPr>
              <a:t>is missing something</a:t>
            </a:r>
            <a:r>
              <a:rPr lang="en-US" sz="2400" dirty="0" smtClean="0">
                <a:solidFill>
                  <a:schemeClr val="bg1"/>
                </a:solidFill>
                <a:latin typeface="Segoe UI Light" pitchFamily="34" charset="0"/>
              </a:rPr>
              <a:t>. What is it? </a:t>
            </a:r>
          </a:p>
        </p:txBody>
      </p:sp>
    </p:spTree>
    <p:extLst>
      <p:ext uri="{BB962C8B-B14F-4D97-AF65-F5344CB8AC3E}">
        <p14:creationId xmlns:p14="http://schemas.microsoft.com/office/powerpoint/2010/main" val="2204892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7" name="Picture 5" descr="C:\research\projects\Sustain\design\LeafWithStem.png"/>
          <p:cNvPicPr>
            <a:picLocks noChangeAspect="1" noChangeArrowheads="1"/>
          </p:cNvPicPr>
          <p:nvPr/>
        </p:nvPicPr>
        <p:blipFill rotWithShape="1">
          <a:blip r:embed="rId3" cstate="print"/>
          <a:srcRect b="7201"/>
          <a:stretch/>
        </p:blipFill>
        <p:spPr bwMode="auto">
          <a:xfrm rot="517293">
            <a:off x="5763503" y="2456612"/>
            <a:ext cx="759695" cy="1041753"/>
          </a:xfrm>
          <a:prstGeom prst="rect">
            <a:avLst/>
          </a:prstGeom>
          <a:noFill/>
        </p:spPr>
      </p:pic>
      <p:sp>
        <p:nvSpPr>
          <p:cNvPr id="11" name="Rectangle 10"/>
          <p:cNvSpPr/>
          <p:nvPr/>
        </p:nvSpPr>
        <p:spPr>
          <a:xfrm>
            <a:off x="6149756" y="3373374"/>
            <a:ext cx="508112" cy="4572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prstClr val="white"/>
              </a:solidFill>
              <a:latin typeface="Segoe UI Light" pitchFamily="34" charset="0"/>
            </a:endParaRPr>
          </a:p>
        </p:txBody>
      </p:sp>
      <p:grpSp>
        <p:nvGrpSpPr>
          <p:cNvPr id="10" name="Group 9"/>
          <p:cNvGrpSpPr/>
          <p:nvPr/>
        </p:nvGrpSpPr>
        <p:grpSpPr>
          <a:xfrm>
            <a:off x="76200" y="2533953"/>
            <a:ext cx="9800567" cy="1504647"/>
            <a:chOff x="334033" y="561855"/>
            <a:chExt cx="9800567" cy="1504647"/>
          </a:xfrm>
        </p:grpSpPr>
        <p:sp>
          <p:nvSpPr>
            <p:cNvPr id="3" name="Rectangle 2"/>
            <p:cNvSpPr/>
            <p:nvPr/>
          </p:nvSpPr>
          <p:spPr>
            <a:xfrm>
              <a:off x="334033" y="1066800"/>
              <a:ext cx="9800567" cy="492443"/>
            </a:xfrm>
            <a:prstGeom prst="rect">
              <a:avLst/>
            </a:prstGeom>
          </p:spPr>
          <p:txBody>
            <a:bodyPr wrap="square">
              <a:spAutoFit/>
            </a:bodyPr>
            <a:lstStyle/>
            <a:p>
              <a:r>
                <a:rPr lang="en-US" sz="2600" dirty="0">
                  <a:solidFill>
                    <a:prstClr val="white"/>
                  </a:solidFill>
                  <a:latin typeface="Segoe UI Light" pitchFamily="34" charset="0"/>
                </a:rPr>
                <a:t>Applying </a:t>
              </a:r>
              <a:r>
                <a:rPr lang="en-US" sz="2600" dirty="0">
                  <a:solidFill>
                    <a:prstClr val="white"/>
                  </a:solidFill>
                  <a:latin typeface="Segoe UI Semibold" pitchFamily="34" charset="0"/>
                </a:rPr>
                <a:t>Iterative Design</a:t>
              </a:r>
              <a:r>
                <a:rPr lang="en-US" sz="2600" dirty="0">
                  <a:solidFill>
                    <a:prstClr val="white"/>
                  </a:solidFill>
                  <a:latin typeface="Segoe UI Light" pitchFamily="34" charset="0"/>
                </a:rPr>
                <a:t> to the Eco-Feedback Design Process</a:t>
              </a:r>
            </a:p>
          </p:txBody>
        </p:sp>
        <p:grpSp>
          <p:nvGrpSpPr>
            <p:cNvPr id="9" name="Group 8"/>
            <p:cNvGrpSpPr/>
            <p:nvPr/>
          </p:nvGrpSpPr>
          <p:grpSpPr>
            <a:xfrm>
              <a:off x="2133903" y="561855"/>
              <a:ext cx="1447497" cy="1504647"/>
              <a:chOff x="2931376" y="-722376"/>
              <a:chExt cx="1447497" cy="1504647"/>
            </a:xfrm>
          </p:grpSpPr>
          <p:sp>
            <p:nvSpPr>
              <p:cNvPr id="27" name="Arc 26"/>
              <p:cNvSpPr/>
              <p:nvPr/>
            </p:nvSpPr>
            <p:spPr>
              <a:xfrm>
                <a:off x="2934121" y="-662481"/>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 name="Arc 27"/>
              <p:cNvSpPr/>
              <p:nvPr/>
            </p:nvSpPr>
            <p:spPr>
              <a:xfrm flipH="1" flipV="1">
                <a:off x="2931376" y="-722376"/>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grpSp>
        <p:nvGrpSpPr>
          <p:cNvPr id="31" name="Group 30"/>
          <p:cNvGrpSpPr/>
          <p:nvPr/>
        </p:nvGrpSpPr>
        <p:grpSpPr>
          <a:xfrm>
            <a:off x="-24930" y="6241753"/>
            <a:ext cx="9168930" cy="616247"/>
            <a:chOff x="-24930" y="6324601"/>
            <a:chExt cx="9168930" cy="616247"/>
          </a:xfrm>
        </p:grpSpPr>
        <p:sp>
          <p:nvSpPr>
            <p:cNvPr id="32" name="Rectangle 31"/>
            <p:cNvSpPr/>
            <p:nvPr/>
          </p:nvSpPr>
          <p:spPr>
            <a:xfrm>
              <a:off x="0" y="6324601"/>
              <a:ext cx="9144000" cy="61624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3" name="Picture 32" descr="C:\Users\Jon and Leah\Documents\My Dropbox\HCIL Logos\hcil-logo_hires.png"/>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4930" y="6349295"/>
              <a:ext cx="635466" cy="5608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C:\research\talks\VirginiaTech2012_SeminarSeries\umd_logo.png"/>
            <p:cNvPicPr>
              <a:picLocks noChangeAspect="1" noChangeArrowheads="1"/>
            </p:cNvPicPr>
            <p:nvPr/>
          </p:nvPicPr>
          <p:blipFill rotWithShape="1">
            <a:blip r:embed="rId5">
              <a:extLst>
                <a:ext uri="{28A0092B-C50C-407E-A947-70E740481C1C}">
                  <a14:useLocalDpi xmlns:a14="http://schemas.microsoft.com/office/drawing/2010/main" val="0"/>
                </a:ext>
              </a:extLst>
            </a:blip>
            <a:srcRect l="20170"/>
            <a:stretch/>
          </p:blipFill>
          <p:spPr bwMode="auto">
            <a:xfrm>
              <a:off x="7510134" y="6467101"/>
              <a:ext cx="1545608" cy="31551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66413" y="6381883"/>
              <a:ext cx="783979" cy="502702"/>
            </a:xfrm>
            <a:prstGeom prst="rect">
              <a:avLst/>
            </a:prstGeom>
            <a:noFill/>
          </p:spPr>
          <p:txBody>
            <a:bodyPr wrap="square" rtlCol="0">
              <a:spAutoFit/>
            </a:bodyPr>
            <a:lstStyle/>
            <a:p>
              <a:pPr>
                <a:lnSpc>
                  <a:spcPts val="750"/>
                </a:lnSpc>
              </a:pPr>
              <a:r>
                <a:rPr lang="en-US" sz="800" dirty="0" smtClean="0">
                  <a:solidFill>
                    <a:prstClr val="white"/>
                  </a:solidFill>
                  <a:latin typeface="Segoe UI Semibold" pitchFamily="34" charset="0"/>
                </a:rPr>
                <a:t>H</a:t>
              </a:r>
              <a:r>
                <a:rPr lang="en-US" sz="800" dirty="0" smtClean="0">
                  <a:solidFill>
                    <a:prstClr val="white"/>
                  </a:solidFill>
                  <a:latin typeface="Segoe UI Light" pitchFamily="34" charset="0"/>
                </a:rPr>
                <a:t>uman</a:t>
              </a:r>
              <a:br>
                <a:rPr lang="en-US" sz="800" dirty="0" smtClean="0">
                  <a:solidFill>
                    <a:prstClr val="white"/>
                  </a:solidFill>
                  <a:latin typeface="Segoe UI Light" pitchFamily="34" charset="0"/>
                </a:rPr>
              </a:br>
              <a:r>
                <a:rPr lang="en-US" sz="800" dirty="0" smtClean="0">
                  <a:solidFill>
                    <a:prstClr val="white"/>
                  </a:solidFill>
                  <a:latin typeface="Segoe UI Semibold" pitchFamily="34" charset="0"/>
                </a:rPr>
                <a:t>C</a:t>
              </a:r>
              <a:r>
                <a:rPr lang="en-US" sz="800" dirty="0" smtClean="0">
                  <a:solidFill>
                    <a:prstClr val="white"/>
                  </a:solidFill>
                  <a:latin typeface="Segoe UI Light" pitchFamily="34" charset="0"/>
                </a:rPr>
                <a:t>omputer</a:t>
              </a:r>
            </a:p>
            <a:p>
              <a:pPr>
                <a:lnSpc>
                  <a:spcPts val="750"/>
                </a:lnSpc>
              </a:pPr>
              <a:r>
                <a:rPr lang="en-US" sz="800" dirty="0" smtClean="0">
                  <a:solidFill>
                    <a:prstClr val="white"/>
                  </a:solidFill>
                  <a:latin typeface="Segoe UI Semibold" pitchFamily="34" charset="0"/>
                </a:rPr>
                <a:t>I</a:t>
              </a:r>
              <a:r>
                <a:rPr lang="en-US" sz="800" dirty="0" smtClean="0">
                  <a:solidFill>
                    <a:prstClr val="white"/>
                  </a:solidFill>
                  <a:latin typeface="Segoe UI Light" pitchFamily="34" charset="0"/>
                </a:rPr>
                <a:t>nteraction</a:t>
              </a:r>
            </a:p>
            <a:p>
              <a:pPr>
                <a:lnSpc>
                  <a:spcPts val="750"/>
                </a:lnSpc>
              </a:pPr>
              <a:r>
                <a:rPr lang="en-US" sz="800" dirty="0" smtClean="0">
                  <a:solidFill>
                    <a:prstClr val="white"/>
                  </a:solidFill>
                  <a:latin typeface="Segoe UI Semibold" pitchFamily="34" charset="0"/>
                </a:rPr>
                <a:t>L</a:t>
              </a:r>
              <a:r>
                <a:rPr lang="en-US" sz="800" dirty="0" smtClean="0">
                  <a:solidFill>
                    <a:prstClr val="white"/>
                  </a:solidFill>
                  <a:latin typeface="Segoe UI Light" pitchFamily="34" charset="0"/>
                </a:rPr>
                <a:t>aboratory</a:t>
              </a:r>
            </a:p>
          </p:txBody>
        </p:sp>
        <p:sp>
          <p:nvSpPr>
            <p:cNvPr id="45" name="TextBox 44"/>
            <p:cNvSpPr txBox="1"/>
            <p:nvPr/>
          </p:nvSpPr>
          <p:spPr>
            <a:xfrm>
              <a:off x="3745809" y="6334781"/>
              <a:ext cx="1652383" cy="529376"/>
            </a:xfrm>
            <a:prstGeom prst="rect">
              <a:avLst/>
            </a:prstGeom>
            <a:noFill/>
          </p:spPr>
          <p:txBody>
            <a:bodyPr wrap="square" lIns="0" rIns="0" rtlCol="0">
              <a:spAutoFit/>
            </a:bodyPr>
            <a:lstStyle/>
            <a:p>
              <a:pPr algn="ctr"/>
              <a:r>
                <a:rPr lang="en-US" sz="2000" dirty="0" smtClean="0">
                  <a:solidFill>
                    <a:prstClr val="white"/>
                  </a:solidFill>
                  <a:latin typeface="Segoe UI Semibold" pitchFamily="34" charset="0"/>
                </a:rPr>
                <a:t>@jonfroehlich</a:t>
              </a:r>
            </a:p>
            <a:p>
              <a:pPr algn="ctr"/>
              <a:r>
                <a:rPr lang="en-US" sz="810" dirty="0" smtClean="0">
                  <a:solidFill>
                    <a:prstClr val="white"/>
                  </a:solidFill>
                  <a:latin typeface="Segoe UI Light" pitchFamily="34" charset="0"/>
                </a:rPr>
                <a:t>Assistant Professor Computer Science</a:t>
              </a:r>
            </a:p>
          </p:txBody>
        </p:sp>
      </p:grpSp>
      <p:sp>
        <p:nvSpPr>
          <p:cNvPr id="46" name="Rectangle 45"/>
          <p:cNvSpPr/>
          <p:nvPr/>
        </p:nvSpPr>
        <p:spPr>
          <a:xfrm>
            <a:off x="0" y="0"/>
            <a:ext cx="9144000" cy="61624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7073723" y="316468"/>
            <a:ext cx="2130711" cy="369332"/>
          </a:xfrm>
          <a:prstGeom prst="rect">
            <a:avLst/>
          </a:prstGeom>
        </p:spPr>
        <p:txBody>
          <a:bodyPr wrap="none">
            <a:spAutoFit/>
          </a:bodyPr>
          <a:lstStyle/>
          <a:p>
            <a:r>
              <a:rPr lang="en-US" dirty="0">
                <a:solidFill>
                  <a:schemeClr val="bg1"/>
                </a:solidFill>
                <a:latin typeface="Segoe UI Light" pitchFamily="34" charset="0"/>
              </a:rPr>
              <a:t>http://bit.ly/jonUMD</a:t>
            </a:r>
            <a:endParaRPr lang="en-US" dirty="0">
              <a:latin typeface="Segoe UI Light" pitchFamily="34" charset="0"/>
            </a:endParaRPr>
          </a:p>
        </p:txBody>
      </p:sp>
      <p:sp>
        <p:nvSpPr>
          <p:cNvPr id="18" name="Rectangle 17"/>
          <p:cNvSpPr/>
          <p:nvPr/>
        </p:nvSpPr>
        <p:spPr>
          <a:xfrm>
            <a:off x="2889" y="316468"/>
            <a:ext cx="1632178" cy="369332"/>
          </a:xfrm>
          <a:prstGeom prst="rect">
            <a:avLst/>
          </a:prstGeom>
        </p:spPr>
        <p:txBody>
          <a:bodyPr wrap="none">
            <a:spAutoFit/>
          </a:bodyPr>
          <a:lstStyle/>
          <a:p>
            <a:r>
              <a:rPr lang="en-US" dirty="0" smtClean="0">
                <a:solidFill>
                  <a:schemeClr val="bg1"/>
                </a:solidFill>
                <a:latin typeface="Segoe UI Light" pitchFamily="34" charset="0"/>
              </a:rPr>
              <a:t>jonf@umd.edu</a:t>
            </a:r>
            <a:endParaRPr lang="en-US" dirty="0">
              <a:latin typeface="Segoe UI Light" pitchFamily="34" charset="0"/>
            </a:endParaRPr>
          </a:p>
        </p:txBody>
      </p:sp>
    </p:spTree>
    <p:extLst>
      <p:ext uri="{BB962C8B-B14F-4D97-AF65-F5344CB8AC3E}">
        <p14:creationId xmlns:p14="http://schemas.microsoft.com/office/powerpoint/2010/main" val="3943783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0584" y="160048"/>
            <a:ext cx="6842832" cy="6427290"/>
            <a:chOff x="685800" y="160048"/>
            <a:chExt cx="6842832" cy="6427290"/>
          </a:xfrm>
        </p:grpSpPr>
        <p:pic>
          <p:nvPicPr>
            <p:cNvPr id="6146" name="Picture 2" descr="C:\research\talks\BECC2012-IterativeDesign\Brandon_ReducingHouseholdEnergy_JournalOfEnvPsych1999\Brandon_ReducingHouseholdEnergyConsumptionAQualitativeAndQuantitativeFieldStudy_EnvironmentalPsychology1999_Page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0444"/>
              <a:ext cx="1661232" cy="20820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7" name="Picture 3" descr="C:\research\talks\BECC2012-IterativeDesign\Brandon_ReducingHouseholdEnergy_JournalOfEnvPsych1999\Brandon_ReducingHouseholdEnergyConsumptionAQualitativeAndQuantitativeFieldStudy_EnvironmentalPsychology1999_Page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0" y="160048"/>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8" name="Picture 4" descr="C:\research\talks\BECC2012-IterativeDesign\Brandon_ReducingHouseholdEnergy_JournalOfEnvPsych1999\Brandon_ReducingHouseholdEnergyConsumptionAQualitativeAndQuantitativeFieldStudy_EnvironmentalPsychology1999_Page_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160444"/>
              <a:ext cx="1661232" cy="20820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9" name="Picture 5" descr="C:\research\talks\BECC2012-IterativeDesign\Brandon_ReducingHouseholdEnergy_JournalOfEnvPsych1999\Brandon_ReducingHouseholdEnergyConsumptionAQualitativeAndQuantitativeFieldStudy_EnvironmentalPsychology1999_Page_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160048"/>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0" name="Picture 6" descr="C:\research\talks\BECC2012-IterativeDesign\Brandon_ReducingHouseholdEnergy_JournalOfEnvPsych1999\Brandon_ReducingHouseholdEnergyConsumptionAQualitativeAndQuantitativeFieldStudy_EnvironmentalPsychology1999_Page_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2323259"/>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1" name="Picture 7" descr="C:\research\talks\BECC2012-IterativeDesign\Brandon_ReducingHouseholdEnergy_JournalOfEnvPsych1999\Brandon_ReducingHouseholdEnergyConsumptionAQualitativeAndQuantitativeFieldStudy_EnvironmentalPsychology1999_Page_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3000" y="2323655"/>
              <a:ext cx="1661232" cy="20820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2" name="Picture 8" descr="C:\research\talks\BECC2012-IterativeDesign\Brandon_ReducingHouseholdEnergy_JournalOfEnvPsych1999\Brandon_ReducingHouseholdEnergyConsumptionAQualitativeAndQuantitativeFieldStudy_EnvironmentalPsychology1999_Page_0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0200" y="2332957"/>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3" name="Picture 9" descr="C:\research\talks\BECC2012-IterativeDesign\Brandon_ReducingHouseholdEnergy_JournalOfEnvPsych1999\Brandon_ReducingHouseholdEnergyConsumptionAQualitativeAndQuantitativeFieldStudy_EnvironmentalPsychology1999_Page_0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2332957"/>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4" name="Picture 10" descr="C:\research\talks\BECC2012-IterativeDesign\Brandon_ReducingHouseholdEnergy_JournalOfEnvPsych1999\Brandon_ReducingHouseholdEnergyConsumptionAQualitativeAndQuantitativeFieldStudy_EnvironmentalPsychology1999_Page_0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802" y="4504924"/>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5" name="Picture 11" descr="C:\research\talks\BECC2012-IterativeDesign\Brandon_ReducingHouseholdEnergy_JournalOfEnvPsych1999\Brandon_ReducingHouseholdEnergyConsumptionAQualitativeAndQuantitativeFieldStudy_EnvironmentalPsychology1999_Page_1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13001" y="4504924"/>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6" name="Picture 12" descr="C:\research\talks\BECC2012-IterativeDesign\Brandon_ReducingHouseholdEnergy_JournalOfEnvPsych1999\Brandon_ReducingHouseholdEnergyConsumptionAQualitativeAndQuantitativeFieldStudy_EnvironmentalPsychology1999_Page_1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40200" y="4504924"/>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0" y="6324600"/>
            <a:ext cx="9144000" cy="334910"/>
            <a:chOff x="0" y="5943600"/>
            <a:chExt cx="9144000" cy="334910"/>
          </a:xfrm>
        </p:grpSpPr>
        <p:sp>
          <p:nvSpPr>
            <p:cNvPr id="17" name="Rectangle 16"/>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5974376"/>
              <a:ext cx="9144000" cy="276999"/>
            </a:xfrm>
            <a:prstGeom prst="rect">
              <a:avLst/>
            </a:prstGeom>
            <a:noFill/>
          </p:spPr>
          <p:txBody>
            <a:bodyPr wrap="square" rtlCol="0">
              <a:spAutoFit/>
            </a:bodyPr>
            <a:lstStyle/>
            <a:p>
              <a:r>
                <a:rPr lang="en-US" sz="1200" dirty="0" smtClean="0">
                  <a:solidFill>
                    <a:schemeClr val="bg1">
                      <a:lumMod val="65000"/>
                    </a:schemeClr>
                  </a:solidFill>
                  <a:latin typeface="Segoe UI Light" pitchFamily="34" charset="0"/>
                </a:rPr>
                <a:t>Brandon </a:t>
              </a:r>
              <a:r>
                <a:rPr lang="en-US" sz="1200" i="1" dirty="0" smtClean="0">
                  <a:solidFill>
                    <a:schemeClr val="bg1">
                      <a:lumMod val="65000"/>
                    </a:schemeClr>
                  </a:solidFill>
                  <a:latin typeface="Segoe UI Light" pitchFamily="34" charset="0"/>
                </a:rPr>
                <a:t>et al.,</a:t>
              </a:r>
              <a:r>
                <a:rPr lang="en-US" sz="1200" dirty="0" smtClean="0">
                  <a:solidFill>
                    <a:schemeClr val="bg1">
                      <a:lumMod val="65000"/>
                    </a:schemeClr>
                  </a:solidFill>
                  <a:latin typeface="Segoe UI Light" pitchFamily="34" charset="0"/>
                </a:rPr>
                <a:t> </a:t>
              </a:r>
              <a:r>
                <a:rPr lang="en-US" sz="1200" dirty="0" smtClean="0">
                  <a:solidFill>
                    <a:schemeClr val="bg1">
                      <a:lumMod val="65000"/>
                    </a:schemeClr>
                  </a:solidFill>
                  <a:latin typeface="Segoe UI Semibold" pitchFamily="34" charset="0"/>
                </a:rPr>
                <a:t>Reducing Household Energy Consumption: A Qualitative &amp; Quantitative Field Study</a:t>
              </a:r>
              <a:r>
                <a:rPr lang="en-US" sz="1200" dirty="0" smtClean="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Environmental Psychology 1999</a:t>
              </a:r>
              <a:endParaRPr lang="en-US" sz="1200" dirty="0">
                <a:solidFill>
                  <a:schemeClr val="bg1">
                    <a:lumMod val="65000"/>
                  </a:schemeClr>
                </a:solidFill>
                <a:latin typeface="Segoe UI Light" pitchFamily="34" charset="0"/>
              </a:endParaRPr>
            </a:p>
          </p:txBody>
        </p:sp>
      </p:grpSp>
    </p:spTree>
    <p:extLst>
      <p:ext uri="{BB962C8B-B14F-4D97-AF65-F5344CB8AC3E}">
        <p14:creationId xmlns:p14="http://schemas.microsoft.com/office/powerpoint/2010/main" val="3062016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0584" y="160048"/>
            <a:ext cx="6842832" cy="6427290"/>
            <a:chOff x="685800" y="160048"/>
            <a:chExt cx="6842832" cy="6427290"/>
          </a:xfrm>
        </p:grpSpPr>
        <p:pic>
          <p:nvPicPr>
            <p:cNvPr id="6146" name="Picture 2" descr="C:\research\talks\BECC2012-IterativeDesign\Brandon_ReducingHouseholdEnergy_JournalOfEnvPsych1999\Brandon_ReducingHouseholdEnergyConsumptionAQualitativeAndQuantitativeFieldStudy_EnvironmentalPsychology1999_Page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60444"/>
              <a:ext cx="1661232" cy="20820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7" name="Picture 3" descr="C:\research\talks\BECC2012-IterativeDesign\Brandon_ReducingHouseholdEnergy_JournalOfEnvPsych1999\Brandon_ReducingHouseholdEnergyConsumptionAQualitativeAndQuantitativeFieldStudy_EnvironmentalPsychology1999_Page_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000" y="160048"/>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8" name="Picture 4" descr="C:\research\talks\BECC2012-IterativeDesign\Brandon_ReducingHouseholdEnergy_JournalOfEnvPsych1999\Brandon_ReducingHouseholdEnergyConsumptionAQualitativeAndQuantitativeFieldStudy_EnvironmentalPsychology1999_Page_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200" y="160444"/>
              <a:ext cx="1661232" cy="20820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9" name="Picture 5" descr="C:\research\talks\BECC2012-IterativeDesign\Brandon_ReducingHouseholdEnergy_JournalOfEnvPsych1999\Brandon_ReducingHouseholdEnergyConsumptionAQualitativeAndQuantitativeFieldStudy_EnvironmentalPsychology1999_Page_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60048"/>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0" name="Picture 6" descr="C:\research\talks\BECC2012-IterativeDesign\Brandon_ReducingHouseholdEnergy_JournalOfEnvPsych1999\Brandon_ReducingHouseholdEnergyConsumptionAQualitativeAndQuantitativeFieldStudy_EnvironmentalPsychology1999_Page_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 y="2323259"/>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1" name="Picture 7" descr="C:\research\talks\BECC2012-IterativeDesign\Brandon_ReducingHouseholdEnergy_JournalOfEnvPsych1999\Brandon_ReducingHouseholdEnergyConsumptionAQualitativeAndQuantitativeFieldStudy_EnvironmentalPsychology1999_Page_0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13000" y="2323655"/>
              <a:ext cx="1661232" cy="20820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2" name="Picture 8" descr="C:\research\talks\BECC2012-IterativeDesign\Brandon_ReducingHouseholdEnergy_JournalOfEnvPsych1999\Brandon_ReducingHouseholdEnergyConsumptionAQualitativeAndQuantitativeFieldStudy_EnvironmentalPsychology1999_Page_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0200" y="2332957"/>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3" name="Picture 9" descr="C:\research\talks\BECC2012-IterativeDesign\Brandon_ReducingHouseholdEnergy_JournalOfEnvPsych1999\Brandon_ReducingHouseholdEnergyConsumptionAQualitativeAndQuantitativeFieldStudy_EnvironmentalPsychology1999_Page_0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7400" y="2332957"/>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4" name="Picture 10" descr="C:\research\talks\BECC2012-IterativeDesign\Brandon_ReducingHouseholdEnergy_JournalOfEnvPsych1999\Brandon_ReducingHouseholdEnergyConsumptionAQualitativeAndQuantitativeFieldStudy_EnvironmentalPsychology1999_Page_0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2" y="4504924"/>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5" name="Picture 11" descr="C:\research\talks\BECC2012-IterativeDesign\Brandon_ReducingHouseholdEnergy_JournalOfEnvPsych1999\Brandon_ReducingHouseholdEnergyConsumptionAQualitativeAndQuantitativeFieldStudy_EnvironmentalPsychology1999_Page_1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3001" y="4504924"/>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6" name="Picture 12" descr="C:\research\talks\BECC2012-IterativeDesign\Brandon_ReducingHouseholdEnergy_JournalOfEnvPsych1999\Brandon_ReducingHouseholdEnergyConsumptionAQualitativeAndQuantitativeFieldStudy_EnvironmentalPsychology1999_Page_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40200" y="4504924"/>
              <a:ext cx="1661232" cy="2082414"/>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0" y="6324600"/>
            <a:ext cx="9144000" cy="334910"/>
            <a:chOff x="0" y="5943600"/>
            <a:chExt cx="9144000" cy="334910"/>
          </a:xfrm>
        </p:grpSpPr>
        <p:sp>
          <p:nvSpPr>
            <p:cNvPr id="17" name="Rectangle 16"/>
            <p:cNvSpPr/>
            <p:nvPr/>
          </p:nvSpPr>
          <p:spPr>
            <a:xfrm>
              <a:off x="0" y="5943600"/>
              <a:ext cx="9144000" cy="334910"/>
            </a:xfrm>
            <a:prstGeom prst="rect">
              <a:avLst/>
            </a:prstGeom>
            <a:solidFill>
              <a:srgbClr val="14141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5974376"/>
              <a:ext cx="9144000" cy="276999"/>
            </a:xfrm>
            <a:prstGeom prst="rect">
              <a:avLst/>
            </a:prstGeom>
            <a:noFill/>
          </p:spPr>
          <p:txBody>
            <a:bodyPr wrap="square" rtlCol="0">
              <a:spAutoFit/>
            </a:bodyPr>
            <a:lstStyle/>
            <a:p>
              <a:r>
                <a:rPr lang="en-US" sz="1200" dirty="0" smtClean="0">
                  <a:solidFill>
                    <a:schemeClr val="bg1">
                      <a:lumMod val="65000"/>
                    </a:schemeClr>
                  </a:solidFill>
                  <a:latin typeface="Segoe UI Light" pitchFamily="34" charset="0"/>
                </a:rPr>
                <a:t>Brandon </a:t>
              </a:r>
              <a:r>
                <a:rPr lang="en-US" sz="1200" i="1" dirty="0" smtClean="0">
                  <a:solidFill>
                    <a:schemeClr val="bg1">
                      <a:lumMod val="65000"/>
                    </a:schemeClr>
                  </a:solidFill>
                  <a:latin typeface="Segoe UI Light" pitchFamily="34" charset="0"/>
                </a:rPr>
                <a:t>et al.,</a:t>
              </a:r>
              <a:r>
                <a:rPr lang="en-US" sz="1200" dirty="0" smtClean="0">
                  <a:solidFill>
                    <a:schemeClr val="bg1">
                      <a:lumMod val="65000"/>
                    </a:schemeClr>
                  </a:solidFill>
                  <a:latin typeface="Segoe UI Light" pitchFamily="34" charset="0"/>
                </a:rPr>
                <a:t> </a:t>
              </a:r>
              <a:r>
                <a:rPr lang="en-US" sz="1200" dirty="0" smtClean="0">
                  <a:solidFill>
                    <a:schemeClr val="bg1">
                      <a:lumMod val="65000"/>
                    </a:schemeClr>
                  </a:solidFill>
                  <a:latin typeface="Segoe UI Semibold" pitchFamily="34" charset="0"/>
                </a:rPr>
                <a:t>Reducing Household Energy Consumption: A Qualitative &amp; Quantitative Field Study</a:t>
              </a:r>
              <a:r>
                <a:rPr lang="en-US" sz="1200" dirty="0" smtClean="0">
                  <a:solidFill>
                    <a:schemeClr val="bg1">
                      <a:lumMod val="65000"/>
                    </a:schemeClr>
                  </a:solidFill>
                  <a:latin typeface="Segoe UI Light" pitchFamily="34" charset="0"/>
                </a:rPr>
                <a:t>, </a:t>
              </a:r>
              <a:r>
                <a:rPr lang="en-US" sz="1200" i="1" dirty="0" smtClean="0">
                  <a:solidFill>
                    <a:schemeClr val="bg1">
                      <a:lumMod val="65000"/>
                    </a:schemeClr>
                  </a:solidFill>
                  <a:latin typeface="Segoe UI Light" pitchFamily="34" charset="0"/>
                </a:rPr>
                <a:t>Environmental Psychology 1999</a:t>
              </a:r>
              <a:endParaRPr lang="en-US" sz="1200" dirty="0">
                <a:solidFill>
                  <a:schemeClr val="bg1">
                    <a:lumMod val="65000"/>
                  </a:schemeClr>
                </a:solidFill>
                <a:latin typeface="Segoe UI Light" pitchFamily="34" charset="0"/>
              </a:endParaRPr>
            </a:p>
          </p:txBody>
        </p:sp>
      </p:grpSp>
      <p:pic>
        <p:nvPicPr>
          <p:cNvPr id="19"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1017327" y="2612423"/>
            <a:ext cx="1954817"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ular Callout 20"/>
          <p:cNvSpPr/>
          <p:nvPr/>
        </p:nvSpPr>
        <p:spPr>
          <a:xfrm>
            <a:off x="3276600" y="1752600"/>
            <a:ext cx="3733800" cy="1611866"/>
          </a:xfrm>
          <a:prstGeom prst="wedgeRectCallout">
            <a:avLst>
              <a:gd name="adj1" fmla="val -84583"/>
              <a:gd name="adj2" fmla="val 60728"/>
            </a:avLst>
          </a:prstGeom>
          <a:solidFill>
            <a:schemeClr val="tx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Semibold" pitchFamily="34" charset="0"/>
              </a:rPr>
              <a:t>½ paragraph description</a:t>
            </a:r>
            <a:r>
              <a:rPr lang="en-US" sz="2000" dirty="0">
                <a:solidFill>
                  <a:schemeClr val="bg1"/>
                </a:solidFill>
                <a:latin typeface="Segoe UI Light" pitchFamily="34" charset="0"/>
              </a:rPr>
              <a:t> of eco-feedback interface and </a:t>
            </a:r>
            <a:r>
              <a:rPr lang="en-US" sz="2000" dirty="0">
                <a:solidFill>
                  <a:schemeClr val="bg1"/>
                </a:solidFill>
                <a:latin typeface="Segoe UI Semibold" pitchFamily="34" charset="0"/>
              </a:rPr>
              <a:t>no screenshots</a:t>
            </a:r>
            <a:r>
              <a:rPr lang="en-US" sz="2000" dirty="0">
                <a:solidFill>
                  <a:schemeClr val="bg1"/>
                </a:solidFill>
                <a:latin typeface="Segoe UI Light" pitchFamily="34" charset="0"/>
              </a:rPr>
              <a:t> in 11 page paper</a:t>
            </a:r>
          </a:p>
        </p:txBody>
      </p:sp>
      <p:pic>
        <p:nvPicPr>
          <p:cNvPr id="1229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72600" y="2819400"/>
            <a:ext cx="3567113" cy="223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6990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2|0.8|0.9|0.8|0.7"/>
</p:tagLst>
</file>

<file path=ppt/tags/tag2.xml><?xml version="1.0" encoding="utf-8"?>
<p:tagLst xmlns:a="http://schemas.openxmlformats.org/drawingml/2006/main" xmlns:r="http://schemas.openxmlformats.org/officeDocument/2006/relationships" xmlns:p="http://schemas.openxmlformats.org/presentationml/2006/main">
  <p:tag name="TIMING" val="|2.2|2.2|0.8|0.9|0.8|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400" dirty="0" smtClean="0">
            <a:solidFill>
              <a:schemeClr val="bg1"/>
            </a:solidFill>
            <a:latin typeface="Segoe UI Light" pitchFamily="34" charset="0"/>
          </a:defRPr>
        </a:defPPr>
      </a:lstStyle>
    </a:tx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400" dirty="0" smtClean="0">
            <a:solidFill>
              <a:schemeClr val="bg1"/>
            </a:solidFill>
            <a:latin typeface="HelveticaNeueLT Com 25 UltLt" pitchFamily="34" charset="0"/>
          </a:defRPr>
        </a:defPPr>
      </a:lstStyle>
    </a:txDef>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95000"/>
              </a:schemeClr>
            </a:solidFill>
            <a:latin typeface="Segoe UI Light" pitchFamily="34" charset="0"/>
          </a:defRPr>
        </a:defPPr>
      </a:lstStyle>
    </a:tx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bg1"/>
            </a:solidFill>
            <a:latin typeface="Segoe UI Light" pitchFamily="34" charset="0"/>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chemeClr val="tx1">
                <a:lumMod val="65000"/>
                <a:lumOff val="35000"/>
              </a:schemeClr>
            </a:solidFill>
            <a:latin typeface="Segoe UI Light" pitchFamily="34" charset="0"/>
          </a:defRPr>
        </a:defPPr>
      </a:lstStyle>
    </a:tx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chemeClr val="tx1">
                <a:lumMod val="65000"/>
                <a:lumOff val="35000"/>
              </a:schemeClr>
            </a:solidFill>
            <a:latin typeface="Segoe UI Light" pitchFamily="34" charset="0"/>
          </a:defRPr>
        </a:defPPr>
      </a:lstStyle>
    </a:tx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400" dirty="0" smtClean="0">
            <a:solidFill>
              <a:schemeClr val="bg1"/>
            </a:solidFill>
            <a:latin typeface="Segoe UI Light" pitchFamily="34" charset="0"/>
          </a:defRPr>
        </a:defPPr>
      </a:lstStyle>
    </a:tx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400" dirty="0" smtClean="0">
            <a:solidFill>
              <a:schemeClr val="bg1"/>
            </a:solidFill>
            <a:latin typeface="Segoe UI Light" pitchFamily="34" charset="0"/>
          </a:defRPr>
        </a:defPPr>
      </a:lstStyle>
    </a:tx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5198</TotalTime>
  <Words>4134</Words>
  <Application>Microsoft Office PowerPoint</Application>
  <PresentationFormat>On-screen Show (4:3)</PresentationFormat>
  <Paragraphs>971</Paragraphs>
  <Slides>70</Slides>
  <Notes>55</Notes>
  <HiddenSlides>0</HiddenSlides>
  <MMClips>1</MMClips>
  <ScaleCrop>false</ScaleCrop>
  <HeadingPairs>
    <vt:vector size="6" baseType="variant">
      <vt:variant>
        <vt:lpstr>Fonts Used</vt:lpstr>
      </vt:variant>
      <vt:variant>
        <vt:i4>11</vt:i4>
      </vt:variant>
      <vt:variant>
        <vt:lpstr>Theme</vt:lpstr>
      </vt:variant>
      <vt:variant>
        <vt:i4>14</vt:i4>
      </vt:variant>
      <vt:variant>
        <vt:lpstr>Slide Titles</vt:lpstr>
      </vt:variant>
      <vt:variant>
        <vt:i4>70</vt:i4>
      </vt:variant>
    </vt:vector>
  </HeadingPairs>
  <TitlesOfParts>
    <vt:vector size="95" baseType="lpstr">
      <vt:lpstr>Arial</vt:lpstr>
      <vt:lpstr>Segoe Print</vt:lpstr>
      <vt:lpstr>HelveticaNeueLT Com 25 UltLt</vt:lpstr>
      <vt:lpstr>Segoe UI Light</vt:lpstr>
      <vt:lpstr>Times New Roman</vt:lpstr>
      <vt:lpstr>Segoe UI</vt:lpstr>
      <vt:lpstr>Courier New</vt:lpstr>
      <vt:lpstr>Segoe Condensed</vt:lpstr>
      <vt:lpstr>Calibri</vt:lpstr>
      <vt:lpstr>Segoe UI Semibold</vt:lpstr>
      <vt:lpstr>Wingdings</vt:lpstr>
      <vt:lpstr>Office Theme</vt:lpstr>
      <vt:lpstr>1_Office Theme</vt:lpstr>
      <vt:lpstr>2_Office Theme</vt:lpstr>
      <vt:lpstr>3_Office Theme</vt:lpstr>
      <vt:lpstr>4_Office Theme</vt:lpstr>
      <vt:lpstr>5_Office Theme</vt:lpstr>
      <vt:lpstr>6_Office Theme</vt:lpstr>
      <vt:lpstr>8_Office Theme</vt:lpstr>
      <vt:lpstr>9_Office Theme</vt:lpstr>
      <vt:lpstr>10_Office Theme</vt:lpstr>
      <vt:lpstr>11_Office Theme</vt:lpstr>
      <vt:lpstr>12_Office Theme</vt:lpstr>
      <vt:lpstr>7_Office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Froehlich</dc:creator>
  <cp:lastModifiedBy>Jon E. Froehlich</cp:lastModifiedBy>
  <cp:revision>77</cp:revision>
  <dcterms:created xsi:type="dcterms:W3CDTF">2006-08-16T00:00:00Z</dcterms:created>
  <dcterms:modified xsi:type="dcterms:W3CDTF">2012-11-16T01:06:38Z</dcterms:modified>
</cp:coreProperties>
</file>