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3"/>
  </p:notesMasterIdLst>
  <p:sldIdLst>
    <p:sldId id="256" r:id="rId2"/>
    <p:sldId id="5648" r:id="rId3"/>
    <p:sldId id="5649" r:id="rId4"/>
    <p:sldId id="5650" r:id="rId5"/>
    <p:sldId id="5651" r:id="rId6"/>
    <p:sldId id="5653" r:id="rId7"/>
    <p:sldId id="5654" r:id="rId8"/>
    <p:sldId id="5655" r:id="rId9"/>
    <p:sldId id="5645" r:id="rId10"/>
    <p:sldId id="5652" r:id="rId11"/>
    <p:sldId id="5647" r:id="rId12"/>
  </p:sldIdLst>
  <p:sldSz cx="21945600" cy="3291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E00"/>
    <a:srgbClr val="F8337E"/>
    <a:srgbClr val="EDEDE0"/>
    <a:srgbClr val="EAAD00"/>
    <a:srgbClr val="34A853"/>
    <a:srgbClr val="FFBB00"/>
    <a:srgbClr val="3F87F3"/>
    <a:srgbClr val="EB4337"/>
    <a:srgbClr val="FFC000"/>
    <a:srgbClr val="D85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408" y="-1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74D6F96-3E35-447F-8FE4-BA204D8ABC5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78100" y="1200150"/>
            <a:ext cx="215900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7383F8C-D8E3-4F00-A448-1AB5A713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2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1093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1pPr>
    <a:lvl2pPr marL="485546" algn="l" defTabSz="971093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2pPr>
    <a:lvl3pPr marL="971093" algn="l" defTabSz="971093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3pPr>
    <a:lvl4pPr marL="1456639" algn="l" defTabSz="971093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4pPr>
    <a:lvl5pPr marL="1942186" algn="l" defTabSz="971093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5pPr>
    <a:lvl6pPr marL="2427732" algn="l" defTabSz="971093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6pPr>
    <a:lvl7pPr marL="2913278" algn="l" defTabSz="971093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7pPr>
    <a:lvl8pPr marL="3398825" algn="l" defTabSz="971093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8pPr>
    <a:lvl9pPr marL="3884371" algn="l" defTabSz="971093" rtl="0" eaLnBrk="1" latinLnBrk="0" hangingPunct="1">
      <a:defRPr sz="127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78100" y="1200150"/>
            <a:ext cx="2159000" cy="32400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how does this work?</a:t>
            </a:r>
          </a:p>
          <a:p>
            <a:endParaRPr lang="en-US" dirty="0"/>
          </a:p>
          <a:p>
            <a:r>
              <a:rPr lang="en-US" dirty="0"/>
              <a:t>AI Describer is composed of two prompts: </a:t>
            </a:r>
          </a:p>
          <a:p>
            <a:endParaRPr lang="en-US" dirty="0"/>
          </a:p>
          <a:p>
            <a:r>
              <a:rPr lang="en-US" dirty="0"/>
              <a:t>&lt;click&gt; </a:t>
            </a:r>
            <a:r>
              <a:rPr lang="en-US" b="1" dirty="0"/>
              <a:t>a static prompt </a:t>
            </a:r>
            <a:r>
              <a:rPr lang="en-US" dirty="0"/>
              <a:t>with prompt instructions and an optional user profile and </a:t>
            </a:r>
          </a:p>
          <a:p>
            <a:endParaRPr lang="en-US" dirty="0"/>
          </a:p>
          <a:p>
            <a:r>
              <a:rPr lang="en-US" dirty="0"/>
              <a:t>&lt;click&gt; </a:t>
            </a:r>
            <a:r>
              <a:rPr lang="en-US" b="1" dirty="0"/>
              <a:t>dynamic input, </a:t>
            </a:r>
            <a:r>
              <a:rPr lang="en-US" dirty="0"/>
              <a:t>including geographic context and the user’ current view </a:t>
            </a:r>
          </a:p>
          <a:p>
            <a:endParaRPr lang="en-US" dirty="0"/>
          </a:p>
          <a:p>
            <a:r>
              <a:rPr lang="en-US" dirty="0"/>
              <a:t>&lt;click&gt; which are fed into Gemini’s multimodal LLM</a:t>
            </a:r>
          </a:p>
          <a:p>
            <a:endParaRPr lang="en-US" dirty="0"/>
          </a:p>
          <a:p>
            <a:r>
              <a:rPr lang="en-US" dirty="0"/>
              <a:t>&lt; click&gt; We then receive structured JSON output, including a context-aware description</a:t>
            </a:r>
          </a:p>
          <a:p>
            <a:endParaRPr lang="en-US" dirty="0"/>
          </a:p>
          <a:p>
            <a:r>
              <a:rPr lang="en-US" dirty="0"/>
              <a:t>-----</a:t>
            </a:r>
          </a:p>
          <a:p>
            <a:r>
              <a:rPr lang="en-US" dirty="0"/>
              <a:t>Keyboard icons:</a:t>
            </a:r>
          </a:p>
          <a:p>
            <a:endParaRPr lang="en-US" dirty="0"/>
          </a:p>
          <a:p>
            <a:r>
              <a:rPr lang="en-US" dirty="0"/>
              <a:t>https://github.com/georgemblack/svg-keyboard-icons/tree/master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53B25-4543-4ED7-AD56-5B7DA6D41E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00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309F0-E9C8-9CB3-3C68-8EC6916F5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06AE1-8443-3191-057F-063BC2955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78100" y="1200150"/>
            <a:ext cx="2159000" cy="32400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DD96C9-A853-5BA1-C5CA-E3AF7DFC4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how does this work?</a:t>
            </a:r>
          </a:p>
          <a:p>
            <a:endParaRPr lang="en-US" dirty="0"/>
          </a:p>
          <a:p>
            <a:r>
              <a:rPr lang="en-US" dirty="0"/>
              <a:t>AI Describer is composed of two prompts: </a:t>
            </a:r>
          </a:p>
          <a:p>
            <a:endParaRPr lang="en-US" dirty="0"/>
          </a:p>
          <a:p>
            <a:r>
              <a:rPr lang="en-US" dirty="0"/>
              <a:t>&lt;click&gt; </a:t>
            </a:r>
            <a:r>
              <a:rPr lang="en-US" b="1" dirty="0"/>
              <a:t>a static prompt </a:t>
            </a:r>
            <a:r>
              <a:rPr lang="en-US" dirty="0"/>
              <a:t>with prompt instructions and an optional user profile and </a:t>
            </a:r>
          </a:p>
          <a:p>
            <a:endParaRPr lang="en-US" dirty="0"/>
          </a:p>
          <a:p>
            <a:r>
              <a:rPr lang="en-US" dirty="0"/>
              <a:t>&lt;click&gt; </a:t>
            </a:r>
            <a:r>
              <a:rPr lang="en-US" b="1" dirty="0"/>
              <a:t>dynamic input, </a:t>
            </a:r>
            <a:r>
              <a:rPr lang="en-US" dirty="0"/>
              <a:t>including geographic context and the user’ current view </a:t>
            </a:r>
          </a:p>
          <a:p>
            <a:endParaRPr lang="en-US" dirty="0"/>
          </a:p>
          <a:p>
            <a:r>
              <a:rPr lang="en-US" dirty="0"/>
              <a:t>&lt;click&gt; which are fed into Gemini’s multimodal LLM</a:t>
            </a:r>
          </a:p>
          <a:p>
            <a:endParaRPr lang="en-US" dirty="0"/>
          </a:p>
          <a:p>
            <a:r>
              <a:rPr lang="en-US" dirty="0"/>
              <a:t>&lt; click&gt; We then receive structured JSON output, including a context-aware description</a:t>
            </a:r>
          </a:p>
          <a:p>
            <a:endParaRPr lang="en-US" dirty="0"/>
          </a:p>
          <a:p>
            <a:r>
              <a:rPr lang="en-US" dirty="0"/>
              <a:t>-----</a:t>
            </a:r>
          </a:p>
          <a:p>
            <a:r>
              <a:rPr lang="en-US" dirty="0"/>
              <a:t>Keyboard icons:</a:t>
            </a:r>
          </a:p>
          <a:p>
            <a:endParaRPr lang="en-US" dirty="0"/>
          </a:p>
          <a:p>
            <a:r>
              <a:rPr lang="en-US" dirty="0"/>
              <a:t>https://github.com/georgemblack/svg-keyboard-icons/tree/master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42CDF-EAAD-0B99-FF85-D9533E0251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53B25-4543-4ED7-AD56-5B7DA6D41E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80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1A74F-0414-1E07-9373-6543BFF39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2A2A20-7EEC-710E-B088-655484E2A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78100" y="1200150"/>
            <a:ext cx="2159000" cy="32400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C182E-DE6A-65DF-5941-715B409CA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Chat is more complex than AI Describe. </a:t>
            </a:r>
          </a:p>
          <a:p>
            <a:endParaRPr lang="en-US" dirty="0"/>
          </a:p>
          <a:p>
            <a:r>
              <a:rPr lang="en-US" dirty="0"/>
              <a:t>We establish a Gemini Live Connection for real-time assistance and then provide dynamic updates about user interactions and geo context</a:t>
            </a:r>
          </a:p>
          <a:p>
            <a:endParaRPr lang="en-US" dirty="0"/>
          </a:p>
          <a:p>
            <a:r>
              <a:rPr lang="en-US" dirty="0"/>
              <a:t>We also provide a list of commands that Gemini can call to control </a:t>
            </a:r>
            <a:r>
              <a:rPr lang="en-US" dirty="0" err="1"/>
              <a:t>StreetReaderAI</a:t>
            </a:r>
            <a:r>
              <a:rPr lang="en-US" dirty="0"/>
              <a:t>. These can be simple commands like turn me left or semantic commands like you heard before “turn me toward the bus stop” or “turn me to the park”</a:t>
            </a:r>
          </a:p>
          <a:p>
            <a:endParaRPr lang="en-US" dirty="0"/>
          </a:p>
          <a:p>
            <a:r>
              <a:rPr lang="en-US" dirty="0"/>
              <a:t>Keyboard icons:</a:t>
            </a:r>
          </a:p>
          <a:p>
            <a:endParaRPr lang="en-US" dirty="0"/>
          </a:p>
          <a:p>
            <a:r>
              <a:rPr lang="en-US" dirty="0"/>
              <a:t>https://github.com/georgemblack/svg-keyboard-icons/tree/master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4127C-9DDC-A3B5-806E-5A8EF81CD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53B25-4543-4ED7-AD56-5B7DA6D41E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23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A8AF-6975-4D73-9BE2-C522519D468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8DF-D141-41FF-8EDE-94C9CA7F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14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A8AF-6975-4D73-9BE2-C522519D468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8DF-D141-41FF-8EDE-94C9CA7F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4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A8AF-6975-4D73-9BE2-C522519D468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8DF-D141-41FF-8EDE-94C9CA7F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5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615"/>
            <a:ext cx="21945600" cy="32907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280" y="2364677"/>
            <a:ext cx="21152840" cy="3400493"/>
          </a:xfrm>
        </p:spPr>
        <p:txBody>
          <a:bodyPr lIns="0">
            <a:noAutofit/>
          </a:bodyPr>
          <a:lstStyle>
            <a:lvl1pPr>
              <a:defRPr lang="en-US" sz="9001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280" y="6949441"/>
            <a:ext cx="21152840" cy="24566880"/>
          </a:xfrm>
        </p:spPr>
        <p:txBody>
          <a:bodyPr lIns="0">
            <a:normAutofit/>
          </a:bodyPr>
          <a:lstStyle>
            <a:lvl1pPr marL="0" indent="0">
              <a:lnSpc>
                <a:spcPct val="108000"/>
              </a:lnSpc>
              <a:spcBef>
                <a:spcPts val="0"/>
              </a:spcBef>
              <a:spcAft>
                <a:spcPts val="3780"/>
              </a:spcAft>
              <a:buNone/>
              <a:defRPr lang="en-US" sz="576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>
              <a:defRPr lang="en-US" sz="504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>
              <a:defRPr lang="en-US" sz="504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>
              <a:defRPr lang="en-US" sz="504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>
              <a:defRPr lang="en-US" sz="504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411481" y="1073882"/>
            <a:ext cx="8503921" cy="1974562"/>
          </a:xfrm>
        </p:spPr>
        <p:txBody>
          <a:bodyPr lIns="0">
            <a:noAutofit/>
          </a:bodyPr>
          <a:lstStyle>
            <a:lvl1pPr marL="0" indent="0">
              <a:buNone/>
              <a:defRPr lang="en-US" sz="2880" kern="1200" cap="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Google Sans" panose="020B050303050204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Short sub-title</a:t>
            </a:r>
          </a:p>
        </p:txBody>
      </p:sp>
    </p:spTree>
    <p:extLst>
      <p:ext uri="{BB962C8B-B14F-4D97-AF65-F5344CB8AC3E}">
        <p14:creationId xmlns:p14="http://schemas.microsoft.com/office/powerpoint/2010/main" val="122100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A8AF-6975-4D73-9BE2-C522519D468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8DF-D141-41FF-8EDE-94C9CA7F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4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82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82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82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82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82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82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82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A8AF-6975-4D73-9BE2-C522519D468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8DF-D141-41FF-8EDE-94C9CA7F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5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A8AF-6975-4D73-9BE2-C522519D468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8DF-D141-41FF-8EDE-94C9CA7F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7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A8AF-6975-4D73-9BE2-C522519D468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8DF-D141-41FF-8EDE-94C9CA7F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0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A8AF-6975-4D73-9BE2-C522519D468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8DF-D141-41FF-8EDE-94C9CA7F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3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A8AF-6975-4D73-9BE2-C522519D468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8DF-D141-41FF-8EDE-94C9CA7F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7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A8AF-6975-4D73-9BE2-C522519D468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8DF-D141-41FF-8EDE-94C9CA7F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4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A8AF-6975-4D73-9BE2-C522519D468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8DF-D141-41FF-8EDE-94C9CA7F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2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74A8AF-6975-4D73-9BE2-C522519D468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BD38DF-D141-41FF-8EDE-94C9CA7F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2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3.png"/><Relationship Id="rId7" Type="http://schemas.openxmlformats.org/officeDocument/2006/relationships/hyperlink" Target="https://thenounproject.com/icon/place-7892484/" TargetMode="External"/><Relationship Id="rId12" Type="http://schemas.openxmlformats.org/officeDocument/2006/relationships/image" Target="../media/image26.svg"/><Relationship Id="rId17" Type="http://schemas.openxmlformats.org/officeDocument/2006/relationships/hyperlink" Target="https://thenounproject.com/icon/blind-7764040/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9.png"/><Relationship Id="rId20" Type="http://schemas.openxmlformats.org/officeDocument/2006/relationships/image" Target="../media/image32.svg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hyperlink" Target="https://thenounproject.com/icon/ai-7865331/" TargetMode="External"/><Relationship Id="rId15" Type="http://schemas.openxmlformats.org/officeDocument/2006/relationships/hyperlink" Target="https://thenounproject.com/icon/ai-prompt-7906362/" TargetMode="External"/><Relationship Id="rId10" Type="http://schemas.openxmlformats.org/officeDocument/2006/relationships/image" Target="../media/image24.svg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24.svg"/><Relationship Id="rId3" Type="http://schemas.openxmlformats.org/officeDocument/2006/relationships/notesSlide" Target="../notesSlides/notesSlide3.xml"/><Relationship Id="rId21" Type="http://schemas.openxmlformats.org/officeDocument/2006/relationships/hyperlink" Target="https://thenounproject.com/icon/html-7643378/" TargetMode="External"/><Relationship Id="rId7" Type="http://schemas.openxmlformats.org/officeDocument/2006/relationships/hyperlink" Target="https://thenounproject.com/icon/ai-7865331/" TargetMode="External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0.png"/><Relationship Id="rId20" Type="http://schemas.openxmlformats.org/officeDocument/2006/relationships/image" Target="../media/image45.svg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47.png"/><Relationship Id="rId5" Type="http://schemas.openxmlformats.org/officeDocument/2006/relationships/image" Target="../media/image29.png"/><Relationship Id="rId15" Type="http://schemas.openxmlformats.org/officeDocument/2006/relationships/hyperlink" Target="https://thenounproject.com/icon/blind-7764040/" TargetMode="External"/><Relationship Id="rId23" Type="http://schemas.openxmlformats.org/officeDocument/2006/relationships/hyperlink" Target="https://thenounproject.com/icon/joystick-7747276/" TargetMode="External"/><Relationship Id="rId28" Type="http://schemas.openxmlformats.org/officeDocument/2006/relationships/image" Target="../media/image49.svg"/><Relationship Id="rId10" Type="http://schemas.openxmlformats.org/officeDocument/2006/relationships/image" Target="../media/image22.png"/><Relationship Id="rId19" Type="http://schemas.openxmlformats.org/officeDocument/2006/relationships/image" Target="../media/image44.png"/><Relationship Id="rId4" Type="http://schemas.openxmlformats.org/officeDocument/2006/relationships/hyperlink" Target="https://thenounproject.com/icon/ai-prompt-7906362/" TargetMode="External"/><Relationship Id="rId9" Type="http://schemas.openxmlformats.org/officeDocument/2006/relationships/hyperlink" Target="https://thenounproject.com/icon/place-7892484/" TargetMode="External"/><Relationship Id="rId14" Type="http://schemas.openxmlformats.org/officeDocument/2006/relationships/image" Target="../media/image28.svg"/><Relationship Id="rId22" Type="http://schemas.openxmlformats.org/officeDocument/2006/relationships/image" Target="../media/image46.png"/><Relationship Id="rId27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go/who/jfroehlich" TargetMode="External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hyperlink" Target="http://go/who/nimer" TargetMode="External"/><Relationship Id="rId17" Type="http://schemas.openxmlformats.org/officeDocument/2006/relationships/image" Target="../media/image12.png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o/who/shaunkane" TargetMode="External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5" Type="http://schemas.openxmlformats.org/officeDocument/2006/relationships/image" Target="../media/image4.emf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hyperlink" Target="http://go/who/afiannaca" TargetMode="External"/><Relationship Id="rId19" Type="http://schemas.openxmlformats.org/officeDocument/2006/relationships/image" Target="../media/image1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go/who/jfroehlich" TargetMode="External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hyperlink" Target="http://go/who/nimer" TargetMode="External"/><Relationship Id="rId17" Type="http://schemas.openxmlformats.org/officeDocument/2006/relationships/image" Target="../media/image12.png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o/who/shaunkane" TargetMode="External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5" Type="http://schemas.openxmlformats.org/officeDocument/2006/relationships/image" Target="../media/image4.emf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hyperlink" Target="http://go/who/afiannaca" TargetMode="External"/><Relationship Id="rId19" Type="http://schemas.openxmlformats.org/officeDocument/2006/relationships/image" Target="../media/image1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hyperlink" Target="https://thenounproject.com/icon/ai-7865331/" TargetMode="External"/><Relationship Id="rId39" Type="http://schemas.openxmlformats.org/officeDocument/2006/relationships/image" Target="../media/image30.png"/><Relationship Id="rId21" Type="http://schemas.openxmlformats.org/officeDocument/2006/relationships/image" Target="../media/image16.png"/><Relationship Id="rId34" Type="http://schemas.openxmlformats.org/officeDocument/2006/relationships/image" Target="../media/image27.png"/><Relationship Id="rId42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o/who/shaunkane" TargetMode="External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32" Type="http://schemas.openxmlformats.org/officeDocument/2006/relationships/image" Target="../media/image25.png"/><Relationship Id="rId37" Type="http://schemas.openxmlformats.org/officeDocument/2006/relationships/image" Target="../media/image29.png"/><Relationship Id="rId40" Type="http://schemas.openxmlformats.org/officeDocument/2006/relationships/image" Target="../media/image31.png"/><Relationship Id="rId45" Type="http://schemas.openxmlformats.org/officeDocument/2006/relationships/image" Target="../media/image36.png"/><Relationship Id="rId5" Type="http://schemas.openxmlformats.org/officeDocument/2006/relationships/image" Target="../media/image4.emf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hyperlink" Target="https://thenounproject.com/icon/place-7892484/" TargetMode="External"/><Relationship Id="rId36" Type="http://schemas.openxmlformats.org/officeDocument/2006/relationships/hyperlink" Target="https://thenounproject.com/icon/ai-prompt-7906362/" TargetMode="External"/><Relationship Id="rId10" Type="http://schemas.openxmlformats.org/officeDocument/2006/relationships/hyperlink" Target="http://go/who/afiannaca" TargetMode="External"/><Relationship Id="rId19" Type="http://schemas.openxmlformats.org/officeDocument/2006/relationships/image" Target="../media/image14.jpeg"/><Relationship Id="rId31" Type="http://schemas.openxmlformats.org/officeDocument/2006/relationships/image" Target="../media/image24.svg"/><Relationship Id="rId44" Type="http://schemas.openxmlformats.org/officeDocument/2006/relationships/image" Target="../media/image3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35" Type="http://schemas.openxmlformats.org/officeDocument/2006/relationships/image" Target="../media/image28.svg"/><Relationship Id="rId43" Type="http://schemas.openxmlformats.org/officeDocument/2006/relationships/image" Target="../media/image34.svg"/><Relationship Id="rId8" Type="http://schemas.openxmlformats.org/officeDocument/2006/relationships/hyperlink" Target="http://go/who/jfroehlich" TargetMode="External"/><Relationship Id="rId3" Type="http://schemas.openxmlformats.org/officeDocument/2006/relationships/image" Target="../media/image2.png"/><Relationship Id="rId12" Type="http://schemas.openxmlformats.org/officeDocument/2006/relationships/hyperlink" Target="http://go/who/nimer" TargetMode="External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33" Type="http://schemas.openxmlformats.org/officeDocument/2006/relationships/image" Target="../media/image26.svg"/><Relationship Id="rId38" Type="http://schemas.openxmlformats.org/officeDocument/2006/relationships/hyperlink" Target="https://thenounproject.com/icon/blind-7764040/" TargetMode="External"/><Relationship Id="rId20" Type="http://schemas.openxmlformats.org/officeDocument/2006/relationships/image" Target="../media/image15.png"/><Relationship Id="rId41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hyperlink" Target="https://thenounproject.com/icon/ai-7865331/" TargetMode="External"/><Relationship Id="rId39" Type="http://schemas.openxmlformats.org/officeDocument/2006/relationships/image" Target="../media/image30.png"/><Relationship Id="rId21" Type="http://schemas.openxmlformats.org/officeDocument/2006/relationships/image" Target="../media/image16.png"/><Relationship Id="rId34" Type="http://schemas.openxmlformats.org/officeDocument/2006/relationships/image" Target="../media/image27.png"/><Relationship Id="rId42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o/who/shaunkane" TargetMode="External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32" Type="http://schemas.openxmlformats.org/officeDocument/2006/relationships/image" Target="../media/image25.png"/><Relationship Id="rId37" Type="http://schemas.openxmlformats.org/officeDocument/2006/relationships/image" Target="../media/image29.png"/><Relationship Id="rId40" Type="http://schemas.openxmlformats.org/officeDocument/2006/relationships/image" Target="../media/image31.png"/><Relationship Id="rId45" Type="http://schemas.openxmlformats.org/officeDocument/2006/relationships/image" Target="../media/image36.png"/><Relationship Id="rId5" Type="http://schemas.openxmlformats.org/officeDocument/2006/relationships/image" Target="../media/image4.emf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hyperlink" Target="https://thenounproject.com/icon/place-7892484/" TargetMode="External"/><Relationship Id="rId36" Type="http://schemas.openxmlformats.org/officeDocument/2006/relationships/hyperlink" Target="https://thenounproject.com/icon/ai-prompt-7906362/" TargetMode="External"/><Relationship Id="rId10" Type="http://schemas.openxmlformats.org/officeDocument/2006/relationships/hyperlink" Target="http://go/who/afiannaca" TargetMode="External"/><Relationship Id="rId19" Type="http://schemas.openxmlformats.org/officeDocument/2006/relationships/image" Target="../media/image14.jpeg"/><Relationship Id="rId31" Type="http://schemas.openxmlformats.org/officeDocument/2006/relationships/image" Target="../media/image24.svg"/><Relationship Id="rId44" Type="http://schemas.openxmlformats.org/officeDocument/2006/relationships/image" Target="../media/image3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35" Type="http://schemas.openxmlformats.org/officeDocument/2006/relationships/image" Target="../media/image28.svg"/><Relationship Id="rId43" Type="http://schemas.openxmlformats.org/officeDocument/2006/relationships/image" Target="../media/image34.svg"/><Relationship Id="rId8" Type="http://schemas.openxmlformats.org/officeDocument/2006/relationships/hyperlink" Target="http://go/who/jfroehlich" TargetMode="External"/><Relationship Id="rId3" Type="http://schemas.openxmlformats.org/officeDocument/2006/relationships/image" Target="../media/image2.png"/><Relationship Id="rId12" Type="http://schemas.openxmlformats.org/officeDocument/2006/relationships/hyperlink" Target="http://go/who/nimer" TargetMode="External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33" Type="http://schemas.openxmlformats.org/officeDocument/2006/relationships/image" Target="../media/image26.svg"/><Relationship Id="rId38" Type="http://schemas.openxmlformats.org/officeDocument/2006/relationships/hyperlink" Target="https://thenounproject.com/icon/blind-7764040/" TargetMode="External"/><Relationship Id="rId20" Type="http://schemas.openxmlformats.org/officeDocument/2006/relationships/image" Target="../media/image15.png"/><Relationship Id="rId41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hyperlink" Target="https://thenounproject.com/icon/ai-7865331/" TargetMode="External"/><Relationship Id="rId39" Type="http://schemas.openxmlformats.org/officeDocument/2006/relationships/image" Target="../media/image30.png"/><Relationship Id="rId21" Type="http://schemas.openxmlformats.org/officeDocument/2006/relationships/image" Target="../media/image16.png"/><Relationship Id="rId34" Type="http://schemas.openxmlformats.org/officeDocument/2006/relationships/image" Target="../media/image27.png"/><Relationship Id="rId42" Type="http://schemas.openxmlformats.org/officeDocument/2006/relationships/image" Target="../media/image33.png"/><Relationship Id="rId47" Type="http://schemas.openxmlformats.org/officeDocument/2006/relationships/image" Target="../media/image38.png"/><Relationship Id="rId50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9" Type="http://schemas.openxmlformats.org/officeDocument/2006/relationships/image" Target="../media/image22.png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32" Type="http://schemas.openxmlformats.org/officeDocument/2006/relationships/image" Target="../media/image25.png"/><Relationship Id="rId37" Type="http://schemas.openxmlformats.org/officeDocument/2006/relationships/image" Target="../media/image29.png"/><Relationship Id="rId40" Type="http://schemas.openxmlformats.org/officeDocument/2006/relationships/image" Target="../media/image31.png"/><Relationship Id="rId45" Type="http://schemas.openxmlformats.org/officeDocument/2006/relationships/image" Target="../media/image36.png"/><Relationship Id="rId5" Type="http://schemas.openxmlformats.org/officeDocument/2006/relationships/image" Target="../media/image4.emf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hyperlink" Target="https://thenounproject.com/icon/place-7892484/" TargetMode="External"/><Relationship Id="rId36" Type="http://schemas.openxmlformats.org/officeDocument/2006/relationships/hyperlink" Target="https://thenounproject.com/icon/ai-prompt-7906362/" TargetMode="External"/><Relationship Id="rId49" Type="http://schemas.openxmlformats.org/officeDocument/2006/relationships/image" Target="../media/image40.png"/><Relationship Id="rId10" Type="http://schemas.openxmlformats.org/officeDocument/2006/relationships/hyperlink" Target="http://go/who/afiannaca" TargetMode="External"/><Relationship Id="rId19" Type="http://schemas.openxmlformats.org/officeDocument/2006/relationships/image" Target="../media/image14.jpeg"/><Relationship Id="rId31" Type="http://schemas.openxmlformats.org/officeDocument/2006/relationships/image" Target="../media/image24.svg"/><Relationship Id="rId44" Type="http://schemas.openxmlformats.org/officeDocument/2006/relationships/image" Target="../media/image35.png"/><Relationship Id="rId52" Type="http://schemas.openxmlformats.org/officeDocument/2006/relationships/image" Target="../media/image4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35" Type="http://schemas.openxmlformats.org/officeDocument/2006/relationships/image" Target="../media/image28.svg"/><Relationship Id="rId43" Type="http://schemas.openxmlformats.org/officeDocument/2006/relationships/image" Target="../media/image34.svg"/><Relationship Id="rId48" Type="http://schemas.openxmlformats.org/officeDocument/2006/relationships/image" Target="../media/image39.png"/><Relationship Id="rId8" Type="http://schemas.openxmlformats.org/officeDocument/2006/relationships/hyperlink" Target="http://go/who/jfroehlich" TargetMode="External"/><Relationship Id="rId51" Type="http://schemas.openxmlformats.org/officeDocument/2006/relationships/image" Target="../media/image42.png"/><Relationship Id="rId3" Type="http://schemas.openxmlformats.org/officeDocument/2006/relationships/image" Target="../media/image2.png"/><Relationship Id="rId12" Type="http://schemas.openxmlformats.org/officeDocument/2006/relationships/hyperlink" Target="http://go/who/nimer" TargetMode="External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33" Type="http://schemas.openxmlformats.org/officeDocument/2006/relationships/image" Target="../media/image26.svg"/><Relationship Id="rId38" Type="http://schemas.openxmlformats.org/officeDocument/2006/relationships/hyperlink" Target="https://thenounproject.com/icon/blind-7764040/" TargetMode="External"/><Relationship Id="rId46" Type="http://schemas.openxmlformats.org/officeDocument/2006/relationships/image" Target="../media/image37.png"/><Relationship Id="rId20" Type="http://schemas.openxmlformats.org/officeDocument/2006/relationships/image" Target="../media/image15.png"/><Relationship Id="rId41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o/who/shaunkane" TargetMode="Externa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jpeg"/><Relationship Id="rId26" Type="http://schemas.openxmlformats.org/officeDocument/2006/relationships/image" Target="../media/image37.png"/><Relationship Id="rId39" Type="http://schemas.openxmlformats.org/officeDocument/2006/relationships/hyperlink" Target="https://thenounproject.com/icon/ai-prompt-7906362/" TargetMode="External"/><Relationship Id="rId21" Type="http://schemas.openxmlformats.org/officeDocument/2006/relationships/image" Target="../media/image17.png"/><Relationship Id="rId34" Type="http://schemas.openxmlformats.org/officeDocument/2006/relationships/image" Target="../media/image24.svg"/><Relationship Id="rId42" Type="http://schemas.openxmlformats.org/officeDocument/2006/relationships/image" Target="../media/image30.png"/><Relationship Id="rId47" Type="http://schemas.openxmlformats.org/officeDocument/2006/relationships/image" Target="../media/image43.png"/><Relationship Id="rId7" Type="http://schemas.openxmlformats.org/officeDocument/2006/relationships/hyperlink" Target="http://go/who/jfroehlich" TargetMode="External"/><Relationship Id="rId2" Type="http://schemas.openxmlformats.org/officeDocument/2006/relationships/image" Target="../media/image2.png"/><Relationship Id="rId16" Type="http://schemas.openxmlformats.org/officeDocument/2006/relationships/image" Target="../media/image12.png"/><Relationship Id="rId29" Type="http://schemas.openxmlformats.org/officeDocument/2006/relationships/hyperlink" Target="https://thenounproject.com/icon/ai-7865331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://go/who/nimer" TargetMode="External"/><Relationship Id="rId24" Type="http://schemas.openxmlformats.org/officeDocument/2006/relationships/image" Target="../media/image35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40" Type="http://schemas.openxmlformats.org/officeDocument/2006/relationships/image" Target="../media/image29.png"/><Relationship Id="rId45" Type="http://schemas.openxmlformats.org/officeDocument/2006/relationships/image" Target="../media/image41.png"/><Relationship Id="rId5" Type="http://schemas.openxmlformats.org/officeDocument/2006/relationships/hyperlink" Target="http://go/who/shaunkane" TargetMode="Externa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0.png"/><Relationship Id="rId36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31" Type="http://schemas.openxmlformats.org/officeDocument/2006/relationships/hyperlink" Target="https://thenounproject.com/icon/place-7892484/" TargetMode="External"/><Relationship Id="rId44" Type="http://schemas.openxmlformats.org/officeDocument/2006/relationships/image" Target="../media/image40.png"/><Relationship Id="rId4" Type="http://schemas.openxmlformats.org/officeDocument/2006/relationships/image" Target="../media/image4.emf"/><Relationship Id="rId9" Type="http://schemas.openxmlformats.org/officeDocument/2006/relationships/hyperlink" Target="http://go/who/afiannaca" TargetMode="External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38.png"/><Relationship Id="rId30" Type="http://schemas.openxmlformats.org/officeDocument/2006/relationships/image" Target="../media/image21.png"/><Relationship Id="rId35" Type="http://schemas.openxmlformats.org/officeDocument/2006/relationships/image" Target="../media/image25.png"/><Relationship Id="rId43" Type="http://schemas.openxmlformats.org/officeDocument/2006/relationships/image" Target="../media/image39.png"/><Relationship Id="rId8" Type="http://schemas.openxmlformats.org/officeDocument/2006/relationships/image" Target="../media/image6.png"/><Relationship Id="rId3" Type="http://schemas.openxmlformats.org/officeDocument/2006/relationships/oleObject" Target="../embeddings/oleObject1.bin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36.png"/><Relationship Id="rId33" Type="http://schemas.openxmlformats.org/officeDocument/2006/relationships/image" Target="../media/image23.png"/><Relationship Id="rId38" Type="http://schemas.openxmlformats.org/officeDocument/2006/relationships/image" Target="../media/image28.svg"/><Relationship Id="rId46" Type="http://schemas.openxmlformats.org/officeDocument/2006/relationships/image" Target="../media/image42.png"/><Relationship Id="rId20" Type="http://schemas.openxmlformats.org/officeDocument/2006/relationships/image" Target="../media/image16.png"/><Relationship Id="rId41" Type="http://schemas.openxmlformats.org/officeDocument/2006/relationships/hyperlink" Target="https://thenounproject.com/icon/blind-776404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3.png"/><Relationship Id="rId7" Type="http://schemas.openxmlformats.org/officeDocument/2006/relationships/hyperlink" Target="https://thenounproject.com/icon/place-7892484/" TargetMode="External"/><Relationship Id="rId12" Type="http://schemas.openxmlformats.org/officeDocument/2006/relationships/image" Target="../media/image26.svg"/><Relationship Id="rId17" Type="http://schemas.openxmlformats.org/officeDocument/2006/relationships/hyperlink" Target="https://thenounproject.com/icon/blind-7764040/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9.png"/><Relationship Id="rId20" Type="http://schemas.openxmlformats.org/officeDocument/2006/relationships/image" Target="../media/image32.svg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hyperlink" Target="https://thenounproject.com/icon/ai-7865331/" TargetMode="External"/><Relationship Id="rId15" Type="http://schemas.openxmlformats.org/officeDocument/2006/relationships/hyperlink" Target="https://thenounproject.com/icon/ai-prompt-7906362/" TargetMode="External"/><Relationship Id="rId10" Type="http://schemas.openxmlformats.org/officeDocument/2006/relationships/image" Target="../media/image24.svg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w of houses with cars parked in front of a city&#10;&#10;AI-generated content may be incorrect.">
            <a:extLst>
              <a:ext uri="{FF2B5EF4-FFF2-40B4-BE49-F238E27FC236}">
                <a16:creationId xmlns:a16="http://schemas.microsoft.com/office/drawing/2014/main" id="{88DE744B-F4DF-7CF4-2B46-3174A3AA3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00"/>
          <a:stretch>
            <a:fillRect/>
          </a:stretch>
        </p:blipFill>
        <p:spPr>
          <a:xfrm flipV="1">
            <a:off x="0" y="912343"/>
            <a:ext cx="21945600" cy="4910432"/>
          </a:xfrm>
          <a:prstGeom prst="rect">
            <a:avLst/>
          </a:prstGeom>
        </p:spPr>
      </p:pic>
      <p:pic>
        <p:nvPicPr>
          <p:cNvPr id="5" name="Picture 4" descr="A row of houses with cars parked in front of a city&#10;&#10;AI-generated content may be incorrect.">
            <a:extLst>
              <a:ext uri="{FF2B5EF4-FFF2-40B4-BE49-F238E27FC236}">
                <a16:creationId xmlns:a16="http://schemas.microsoft.com/office/drawing/2014/main" id="{A33945F6-2286-7C26-3DCC-30B091DE4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13"/>
            <a:ext cx="21945600" cy="9771840"/>
          </a:xfrm>
          <a:prstGeom prst="rect">
            <a:avLst/>
          </a:prstGeom>
        </p:spPr>
      </p:pic>
      <p:pic>
        <p:nvPicPr>
          <p:cNvPr id="1026" name="Picture 2" descr="Google Logo And Its History | LogoMyWay">
            <a:extLst>
              <a:ext uri="{FF2B5EF4-FFF2-40B4-BE49-F238E27FC236}">
                <a16:creationId xmlns:a16="http://schemas.microsoft.com/office/drawing/2014/main" id="{10360456-3671-AC77-D131-5B90E6DEE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864" y="10701434"/>
            <a:ext cx="21310353" cy="1192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w of houses with cars parked in front of a city&#10;&#10;AI-generated content may be incorrect.">
            <a:extLst>
              <a:ext uri="{FF2B5EF4-FFF2-40B4-BE49-F238E27FC236}">
                <a16:creationId xmlns:a16="http://schemas.microsoft.com/office/drawing/2014/main" id="{578599B6-81DC-F5C8-9835-26A2B2C59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20" r="3314" b="98600"/>
          <a:stretch>
            <a:fillRect/>
          </a:stretch>
        </p:blipFill>
        <p:spPr>
          <a:xfrm flipV="1">
            <a:off x="20772298" y="912340"/>
            <a:ext cx="1173303" cy="4910431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4CBED9C-A4ED-03F7-41BC-F45BF5706C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684109"/>
              </p:ext>
            </p:extLst>
          </p:nvPr>
        </p:nvGraphicFramePr>
        <p:xfrm>
          <a:off x="23259683" y="-5986385"/>
          <a:ext cx="21949901" cy="4755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5872908" imgH="3590134" progId="">
                  <p:embed/>
                </p:oleObj>
              </mc:Choice>
              <mc:Fallback>
                <p:oleObj r:id="rId4" imgW="35872908" imgH="359013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59683" y="-5986385"/>
                        <a:ext cx="21949901" cy="4755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484A794-67E0-374F-AE35-9543DD4A14B8}"/>
              </a:ext>
            </a:extLst>
          </p:cNvPr>
          <p:cNvSpPr txBox="1"/>
          <p:nvPr/>
        </p:nvSpPr>
        <p:spPr>
          <a:xfrm>
            <a:off x="1" y="897701"/>
            <a:ext cx="21945600" cy="386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605" dirty="0">
                <a:solidFill>
                  <a:srgbClr val="3F87F3"/>
                </a:solidFill>
                <a:latin typeface="Bebas Neue" panose="020B0606020202050201" pitchFamily="34" charset="0"/>
              </a:rPr>
              <a:t>Street</a:t>
            </a:r>
            <a:r>
              <a:rPr lang="en-US" sz="23605" dirty="0">
                <a:solidFill>
                  <a:srgbClr val="EB4337"/>
                </a:solidFill>
                <a:latin typeface="Bebas Neue" panose="020B0606020202050201" pitchFamily="34" charset="0"/>
              </a:rPr>
              <a:t>Reader</a:t>
            </a:r>
            <a:r>
              <a:rPr lang="en-US" sz="23605" dirty="0">
                <a:solidFill>
                  <a:srgbClr val="F9BE00"/>
                </a:solidFill>
                <a:latin typeface="Bebas Neue" panose="020B0606020202050201" pitchFamily="34" charset="0"/>
              </a:rPr>
              <a:t>AI</a:t>
            </a:r>
            <a:r>
              <a:rPr lang="en-US" sz="23605" dirty="0">
                <a:latin typeface="Bebas Neue" panose="020B0606020202050201" pitchFamily="34" charset="0"/>
              </a:rPr>
              <a:t> </a:t>
            </a:r>
            <a:r>
              <a:rPr lang="en-US" sz="23605" dirty="0">
                <a:solidFill>
                  <a:srgbClr val="34A853"/>
                </a:solidFill>
                <a:latin typeface="Bebas Neue" panose="020B0606020202050201" pitchFamily="34" charset="0"/>
              </a:rPr>
              <a:t>DEMO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B237B-4EB0-50D9-AB0A-6F441E62033C}"/>
              </a:ext>
            </a:extLst>
          </p:cNvPr>
          <p:cNvSpPr txBox="1"/>
          <p:nvPr/>
        </p:nvSpPr>
        <p:spPr>
          <a:xfrm>
            <a:off x="336060" y="3993180"/>
            <a:ext cx="21146402" cy="1229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389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</a:rPr>
              <a:t>Making Street View Accessible Using Context-Aware Multimodal AI</a:t>
            </a:r>
          </a:p>
        </p:txBody>
      </p:sp>
    </p:spTree>
    <p:extLst>
      <p:ext uri="{BB962C8B-B14F-4D97-AF65-F5344CB8AC3E}">
        <p14:creationId xmlns:p14="http://schemas.microsoft.com/office/powerpoint/2010/main" val="1751467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0CDE0-2FA9-903A-0AB9-B4D7E127E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A0BE-A8DA-7DCD-7857-CB3F5A57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describer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DF3FD-711A-CA28-0EE1-0378C4454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21151C-FBE0-9A04-6C1B-B801AE3A58D7}"/>
              </a:ext>
            </a:extLst>
          </p:cNvPr>
          <p:cNvGrpSpPr/>
          <p:nvPr/>
        </p:nvGrpSpPr>
        <p:grpSpPr>
          <a:xfrm>
            <a:off x="13209909" y="16388775"/>
            <a:ext cx="1350920" cy="1543928"/>
            <a:chOff x="13886518" y="1932016"/>
            <a:chExt cx="1177576" cy="1345818"/>
          </a:xfrm>
        </p:grpSpPr>
        <p:pic>
          <p:nvPicPr>
            <p:cNvPr id="48" name="Picture 2" descr="Gemini (language model) - Wikipedia">
              <a:extLst>
                <a:ext uri="{FF2B5EF4-FFF2-40B4-BE49-F238E27FC236}">
                  <a16:creationId xmlns:a16="http://schemas.microsoft.com/office/drawing/2014/main" id="{C43DC308-E5B9-5876-3456-4D5666CA73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8084" y="2897752"/>
              <a:ext cx="1027104" cy="38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>
              <a:hlinkClick r:id="rId5"/>
              <a:extLst>
                <a:ext uri="{FF2B5EF4-FFF2-40B4-BE49-F238E27FC236}">
                  <a16:creationId xmlns:a16="http://schemas.microsoft.com/office/drawing/2014/main" id="{2107E5D4-E7B2-C2EC-BBFA-B27B2481A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6441"/>
            <a:stretch/>
          </p:blipFill>
          <p:spPr>
            <a:xfrm>
              <a:off x="13886518" y="1932016"/>
              <a:ext cx="1177576" cy="983977"/>
            </a:xfrm>
            <a:prstGeom prst="rect">
              <a:avLst/>
            </a:prstGeom>
          </p:spPr>
        </p:pic>
      </p:grpSp>
      <p:sp>
        <p:nvSpPr>
          <p:cNvPr id="47" name="Rounded Rectangle 4150">
            <a:extLst>
              <a:ext uri="{FF2B5EF4-FFF2-40B4-BE49-F238E27FC236}">
                <a16:creationId xmlns:a16="http://schemas.microsoft.com/office/drawing/2014/main" id="{7D6D3A4A-5304-524C-8239-D842D6C8A8FC}"/>
              </a:ext>
            </a:extLst>
          </p:cNvPr>
          <p:cNvSpPr/>
          <p:nvPr/>
        </p:nvSpPr>
        <p:spPr>
          <a:xfrm flipH="1">
            <a:off x="13180293" y="16113194"/>
            <a:ext cx="1421129" cy="2035298"/>
          </a:xfrm>
          <a:prstGeom prst="roundRect">
            <a:avLst>
              <a:gd name="adj" fmla="val 22963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45945">
              <a:defRPr/>
            </a:pPr>
            <a:endParaRPr lang="en-US" sz="324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A48C0D-42CD-1C91-4F87-0725BD43053A}"/>
              </a:ext>
            </a:extLst>
          </p:cNvPr>
          <p:cNvCxnSpPr>
            <a:cxnSpLocks/>
          </p:cNvCxnSpPr>
          <p:nvPr/>
        </p:nvCxnSpPr>
        <p:spPr>
          <a:xfrm>
            <a:off x="7720106" y="17250471"/>
            <a:ext cx="493776" cy="4381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410280-860E-56BD-D630-58CD75DF0113}"/>
              </a:ext>
            </a:extLst>
          </p:cNvPr>
          <p:cNvGrpSpPr/>
          <p:nvPr/>
        </p:nvGrpSpPr>
        <p:grpSpPr>
          <a:xfrm>
            <a:off x="8575826" y="13361193"/>
            <a:ext cx="3114342" cy="6430419"/>
            <a:chOff x="4874306" y="1644225"/>
            <a:chExt cx="1730190" cy="3572455"/>
          </a:xfrm>
        </p:grpSpPr>
        <p:pic>
          <p:nvPicPr>
            <p:cNvPr id="5" name="Picture 4">
              <a:hlinkClick r:id="rId7"/>
              <a:extLst>
                <a:ext uri="{FF2B5EF4-FFF2-40B4-BE49-F238E27FC236}">
                  <a16:creationId xmlns:a16="http://schemas.microsoft.com/office/drawing/2014/main" id="{CA40E139-7A68-B0AD-9F62-2841B19F4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000"/>
            <a:stretch/>
          </p:blipFill>
          <p:spPr>
            <a:xfrm>
              <a:off x="5336272" y="2380443"/>
              <a:ext cx="782508" cy="6729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1650F3-3434-001F-AB15-8ED152222F01}"/>
                </a:ext>
              </a:extLst>
            </p:cNvPr>
            <p:cNvSpPr txBox="1"/>
            <p:nvPr/>
          </p:nvSpPr>
          <p:spPr>
            <a:xfrm>
              <a:off x="5098824" y="3006971"/>
              <a:ext cx="1257405" cy="621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Dynamic</a:t>
              </a:r>
            </a:p>
            <a:p>
              <a:pPr algn="ctr"/>
              <a:r>
                <a:rPr lang="en-US" sz="32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Geo-Context</a:t>
              </a:r>
            </a:p>
          </p:txBody>
        </p:sp>
        <p:pic>
          <p:nvPicPr>
            <p:cNvPr id="17" name="Graphic 16" descr="Image outline">
              <a:extLst>
                <a:ext uri="{FF2B5EF4-FFF2-40B4-BE49-F238E27FC236}">
                  <a16:creationId xmlns:a16="http://schemas.microsoft.com/office/drawing/2014/main" id="{E79EF126-AA67-1961-1613-1E2B2596D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70326" y="3834390"/>
              <a:ext cx="914400" cy="914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13374D-1B5F-936B-8C46-90ACBF34D8E9}"/>
                </a:ext>
              </a:extLst>
            </p:cNvPr>
            <p:cNvSpPr txBox="1"/>
            <p:nvPr/>
          </p:nvSpPr>
          <p:spPr>
            <a:xfrm>
              <a:off x="5098824" y="4570350"/>
              <a:ext cx="1257405" cy="621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User’s Current View</a:t>
              </a:r>
            </a:p>
          </p:txBody>
        </p:sp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FB247D8E-14E5-CB62-A648-B4E83EB43F36}"/>
                </a:ext>
              </a:extLst>
            </p:cNvPr>
            <p:cNvSpPr/>
            <p:nvPr/>
          </p:nvSpPr>
          <p:spPr>
            <a:xfrm>
              <a:off x="4874306" y="2379257"/>
              <a:ext cx="226122" cy="2837423"/>
            </a:xfrm>
            <a:prstGeom prst="leftBrace">
              <a:avLst/>
            </a:prstGeom>
            <a:ln w="12700">
              <a:solidFill>
                <a:srgbClr val="D854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53EACE4D-7626-0303-662E-B0FC63C39A9C}"/>
                </a:ext>
              </a:extLst>
            </p:cNvPr>
            <p:cNvSpPr/>
            <p:nvPr/>
          </p:nvSpPr>
          <p:spPr>
            <a:xfrm flipH="1">
              <a:off x="6378374" y="2379257"/>
              <a:ext cx="226122" cy="2837423"/>
            </a:xfrm>
            <a:prstGeom prst="leftBrace">
              <a:avLst/>
            </a:prstGeom>
            <a:ln w="12700">
              <a:solidFill>
                <a:srgbClr val="D854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63B4E-2DB2-F363-FB5E-A569C5F9C914}"/>
                </a:ext>
              </a:extLst>
            </p:cNvPr>
            <p:cNvSpPr txBox="1"/>
            <p:nvPr/>
          </p:nvSpPr>
          <p:spPr>
            <a:xfrm>
              <a:off x="5222288" y="1644225"/>
              <a:ext cx="1010477" cy="621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Dynamic Input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3AA71CA-2E37-E5DD-A9E5-9FD109CFC49D}"/>
              </a:ext>
            </a:extLst>
          </p:cNvPr>
          <p:cNvGrpSpPr/>
          <p:nvPr/>
        </p:nvGrpSpPr>
        <p:grpSpPr>
          <a:xfrm>
            <a:off x="11705740" y="17222445"/>
            <a:ext cx="1347296" cy="1159430"/>
            <a:chOff x="3074817" y="3670234"/>
            <a:chExt cx="748498" cy="64412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183DB26-48DB-389A-D38B-8026BF27294F}"/>
                </a:ext>
              </a:extLst>
            </p:cNvPr>
            <p:cNvSpPr txBox="1"/>
            <p:nvPr/>
          </p:nvSpPr>
          <p:spPr>
            <a:xfrm>
              <a:off x="3074817" y="4040612"/>
              <a:ext cx="748498" cy="27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45945">
                <a:defRPr/>
              </a:pPr>
              <a:r>
                <a:rPr lang="en-US" sz="2520" dirty="0">
                  <a:solidFill>
                    <a:prstClr val="black"/>
                  </a:solidFill>
                  <a:latin typeface="Segoe Condensed" panose="020B0606040200020203" pitchFamily="34" charset="0"/>
                  <a:cs typeface="Arial Narrow" panose="020B0604020202020204" pitchFamily="34" charset="0"/>
                </a:rPr>
                <a:t>JSON</a:t>
              </a: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2694F83-9F6D-4C3E-1236-29E4AC4C7056}"/>
                </a:ext>
              </a:extLst>
            </p:cNvPr>
            <p:cNvCxnSpPr>
              <a:cxnSpLocks/>
            </p:cNvCxnSpPr>
            <p:nvPr/>
          </p:nvCxnSpPr>
          <p:spPr>
            <a:xfrm>
              <a:off x="3178882" y="3670234"/>
              <a:ext cx="540368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Graphic 25" descr="Web design outline">
              <a:extLst>
                <a:ext uri="{FF2B5EF4-FFF2-40B4-BE49-F238E27FC236}">
                  <a16:creationId xmlns:a16="http://schemas.microsoft.com/office/drawing/2014/main" id="{543A381F-3A4F-B9BA-F4F7-0ED21E1B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70309" y="3742744"/>
              <a:ext cx="357514" cy="357514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4A0868B-5A22-9146-2134-EF4D7C5B9BA3}"/>
              </a:ext>
            </a:extLst>
          </p:cNvPr>
          <p:cNvGrpSpPr/>
          <p:nvPr/>
        </p:nvGrpSpPr>
        <p:grpSpPr>
          <a:xfrm>
            <a:off x="14728679" y="17222445"/>
            <a:ext cx="1347296" cy="1159430"/>
            <a:chOff x="3074817" y="3670234"/>
            <a:chExt cx="748498" cy="644128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C639773-3D0E-FFF9-90F5-42768E554174}"/>
                </a:ext>
              </a:extLst>
            </p:cNvPr>
            <p:cNvSpPr txBox="1"/>
            <p:nvPr/>
          </p:nvSpPr>
          <p:spPr>
            <a:xfrm>
              <a:off x="3074817" y="4040612"/>
              <a:ext cx="748498" cy="27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45945">
                <a:defRPr/>
              </a:pPr>
              <a:r>
                <a:rPr lang="en-US" sz="2520" dirty="0">
                  <a:solidFill>
                    <a:prstClr val="black"/>
                  </a:solidFill>
                  <a:latin typeface="Segoe Condensed" panose="020B0606040200020203" pitchFamily="34" charset="0"/>
                  <a:cs typeface="Arial Narrow" panose="020B0604020202020204" pitchFamily="34" charset="0"/>
                </a:rPr>
                <a:t>JSON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B53B79E-A6A6-D16A-5867-F9CD413799DB}"/>
                </a:ext>
              </a:extLst>
            </p:cNvPr>
            <p:cNvCxnSpPr>
              <a:cxnSpLocks/>
            </p:cNvCxnSpPr>
            <p:nvPr/>
          </p:nvCxnSpPr>
          <p:spPr>
            <a:xfrm>
              <a:off x="3178882" y="3670234"/>
              <a:ext cx="540368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7" name="Graphic 116" descr="Web design outline">
              <a:extLst>
                <a:ext uri="{FF2B5EF4-FFF2-40B4-BE49-F238E27FC236}">
                  <a16:creationId xmlns:a16="http://schemas.microsoft.com/office/drawing/2014/main" id="{F4E9739B-A0F4-921A-3046-6669E4DE3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70309" y="3742744"/>
              <a:ext cx="357514" cy="357514"/>
            </a:xfrm>
            <a:prstGeom prst="rect">
              <a:avLst/>
            </a:prstGeom>
          </p:spPr>
        </p:pic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82CD19D6-79CC-6F93-7D49-EF3663C11682}"/>
              </a:ext>
            </a:extLst>
          </p:cNvPr>
          <p:cNvSpPr txBox="1"/>
          <p:nvPr/>
        </p:nvSpPr>
        <p:spPr>
          <a:xfrm>
            <a:off x="16562365" y="15869535"/>
            <a:ext cx="2638411" cy="10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List of Mobility + Access Features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C1DEA45-09FF-D599-C0B9-A2737539C912}"/>
              </a:ext>
            </a:extLst>
          </p:cNvPr>
          <p:cNvSpPr txBox="1"/>
          <p:nvPr/>
        </p:nvSpPr>
        <p:spPr>
          <a:xfrm>
            <a:off x="16609563" y="18628218"/>
            <a:ext cx="2544021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Context-aware Description</a:t>
            </a:r>
          </a:p>
        </p:txBody>
      </p:sp>
      <p:sp>
        <p:nvSpPr>
          <p:cNvPr id="123" name="Left Brace 122">
            <a:extLst>
              <a:ext uri="{FF2B5EF4-FFF2-40B4-BE49-F238E27FC236}">
                <a16:creationId xmlns:a16="http://schemas.microsoft.com/office/drawing/2014/main" id="{143DC98D-5CF4-266D-B893-2B7419A3D924}"/>
              </a:ext>
            </a:extLst>
          </p:cNvPr>
          <p:cNvSpPr/>
          <p:nvPr/>
        </p:nvSpPr>
        <p:spPr>
          <a:xfrm>
            <a:off x="16216862" y="14732038"/>
            <a:ext cx="407020" cy="5107361"/>
          </a:xfrm>
          <a:prstGeom prst="leftBrace">
            <a:avLst/>
          </a:prstGeom>
          <a:ln w="12700">
            <a:solidFill>
              <a:srgbClr val="3596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62440E4-C2EB-ED11-4B16-E379C0C22BFF}"/>
              </a:ext>
            </a:extLst>
          </p:cNvPr>
          <p:cNvSpPr txBox="1"/>
          <p:nvPr/>
        </p:nvSpPr>
        <p:spPr>
          <a:xfrm>
            <a:off x="16776416" y="13395498"/>
            <a:ext cx="2210310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AI Describer Output</a:t>
            </a:r>
          </a:p>
        </p:txBody>
      </p:sp>
      <p:pic>
        <p:nvPicPr>
          <p:cNvPr id="127" name="Graphic 126" descr="Chat bubble outline">
            <a:extLst>
              <a:ext uri="{FF2B5EF4-FFF2-40B4-BE49-F238E27FC236}">
                <a16:creationId xmlns:a16="http://schemas.microsoft.com/office/drawing/2014/main" id="{1ED7AC75-DFD9-2EBE-4FD2-271CE10D7A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7058610" y="17234109"/>
            <a:ext cx="1645920" cy="1645920"/>
          </a:xfrm>
          <a:prstGeom prst="rect">
            <a:avLst/>
          </a:prstGeom>
        </p:spPr>
      </p:pic>
      <p:pic>
        <p:nvPicPr>
          <p:cNvPr id="130" name="Graphic 129" descr="Web design outline">
            <a:extLst>
              <a:ext uri="{FF2B5EF4-FFF2-40B4-BE49-F238E27FC236}">
                <a16:creationId xmlns:a16="http://schemas.microsoft.com/office/drawing/2014/main" id="{9A50ACDF-536C-3E0A-BF0A-9B6F82CF4D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33265" y="14543737"/>
            <a:ext cx="1496616" cy="1496616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724FE976-CE2F-9803-207F-2E2BD6030722}"/>
              </a:ext>
            </a:extLst>
          </p:cNvPr>
          <p:cNvSpPr txBox="1"/>
          <p:nvPr/>
        </p:nvSpPr>
        <p:spPr>
          <a:xfrm>
            <a:off x="12795164" y="15482301"/>
            <a:ext cx="2210310" cy="60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MLLM</a:t>
            </a:r>
          </a:p>
        </p:txBody>
      </p:sp>
      <p:pic>
        <p:nvPicPr>
          <p:cNvPr id="9" name="Picture 8">
            <a:hlinkClick r:id="rId15"/>
            <a:extLst>
              <a:ext uri="{FF2B5EF4-FFF2-40B4-BE49-F238E27FC236}">
                <a16:creationId xmlns:a16="http://schemas.microsoft.com/office/drawing/2014/main" id="{DFD9E789-2913-A823-9B1D-C4BE9361CF7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5400" t="20110" r="23094" b="35793"/>
          <a:stretch/>
        </p:blipFill>
        <p:spPr>
          <a:xfrm>
            <a:off x="5134196" y="14737948"/>
            <a:ext cx="1170567" cy="1002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399D0-851C-3EC2-8D4C-1A5D54B47917}"/>
              </a:ext>
            </a:extLst>
          </p:cNvPr>
          <p:cNvSpPr txBox="1"/>
          <p:nvPr/>
        </p:nvSpPr>
        <p:spPr>
          <a:xfrm>
            <a:off x="4920775" y="13308175"/>
            <a:ext cx="1597407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Static Prompt</a:t>
            </a:r>
          </a:p>
        </p:txBody>
      </p:sp>
      <p:pic>
        <p:nvPicPr>
          <p:cNvPr id="133" name="Picture 132">
            <a:hlinkClick r:id="rId17"/>
            <a:extLst>
              <a:ext uri="{FF2B5EF4-FFF2-40B4-BE49-F238E27FC236}">
                <a16:creationId xmlns:a16="http://schemas.microsoft.com/office/drawing/2014/main" id="{0C8A5796-1701-4B2F-651E-4B4AB0705A7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1746" r="7575" b="14259"/>
          <a:stretch>
            <a:fillRect/>
          </a:stretch>
        </p:blipFill>
        <p:spPr>
          <a:xfrm>
            <a:off x="5157571" y="17103687"/>
            <a:ext cx="1123815" cy="1587996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B2589414-39CA-9146-A507-E5180A965C62}"/>
              </a:ext>
            </a:extLst>
          </p:cNvPr>
          <p:cNvSpPr/>
          <p:nvPr/>
        </p:nvSpPr>
        <p:spPr>
          <a:xfrm>
            <a:off x="4244717" y="14668146"/>
            <a:ext cx="407020" cy="5107361"/>
          </a:xfrm>
          <a:prstGeom prst="lef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06321B06-4046-28CA-B36B-7925A9173B99}"/>
              </a:ext>
            </a:extLst>
          </p:cNvPr>
          <p:cNvSpPr/>
          <p:nvPr/>
        </p:nvSpPr>
        <p:spPr>
          <a:xfrm flipH="1">
            <a:off x="6952039" y="14668146"/>
            <a:ext cx="407020" cy="5107361"/>
          </a:xfrm>
          <a:prstGeom prst="lef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5C1AE9-F62C-9A61-C124-CF285CB24E93}"/>
              </a:ext>
            </a:extLst>
          </p:cNvPr>
          <p:cNvSpPr txBox="1"/>
          <p:nvPr/>
        </p:nvSpPr>
        <p:spPr>
          <a:xfrm>
            <a:off x="4647249" y="15761117"/>
            <a:ext cx="2263328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Prompt</a:t>
            </a:r>
            <a:b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</a:br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Instructions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27B016-4F47-1B48-B2E0-AE2F314FE6E4}"/>
              </a:ext>
            </a:extLst>
          </p:cNvPr>
          <p:cNvSpPr txBox="1"/>
          <p:nvPr/>
        </p:nvSpPr>
        <p:spPr>
          <a:xfrm>
            <a:off x="4647249" y="18575199"/>
            <a:ext cx="2263328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Optional User Profile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0255FF-52DF-1CAC-4468-0DB76BE0C5D2}"/>
              </a:ext>
            </a:extLst>
          </p:cNvPr>
          <p:cNvGrpSpPr/>
          <p:nvPr/>
        </p:nvGrpSpPr>
        <p:grpSpPr>
          <a:xfrm>
            <a:off x="1322607" y="16830855"/>
            <a:ext cx="2428266" cy="806501"/>
            <a:chOff x="143612" y="3126770"/>
            <a:chExt cx="1349037" cy="44805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1266E25-CFE2-035C-5744-9FCDC001C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43612" y="3126770"/>
              <a:ext cx="659638" cy="44805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11AF3C4-79A2-22A2-36D2-FD4D9EFFD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44593" y="3126770"/>
              <a:ext cx="448056" cy="44805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50C6B8-0AB1-B425-2621-239C48CDB628}"/>
                </a:ext>
              </a:extLst>
            </p:cNvPr>
            <p:cNvSpPr txBox="1"/>
            <p:nvPr/>
          </p:nvSpPr>
          <p:spPr>
            <a:xfrm>
              <a:off x="636597" y="3166132"/>
              <a:ext cx="574650" cy="336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dirty="0">
                  <a:latin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94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6"/>
    </mc:Choice>
    <mc:Fallback xmlns="">
      <p:transition spd="slow" advTm="1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19" grpId="0"/>
      <p:bldP spid="122" grpId="0"/>
      <p:bldP spid="123" grpId="0" animBg="1"/>
      <p:bldP spid="125" grpId="0"/>
      <p:bldP spid="132" grpId="0"/>
      <p:bldP spid="3" grpId="0"/>
      <p:bldP spid="6" grpId="0" animBg="1"/>
      <p:bldP spid="8" grpId="0" animBg="1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76600-FC26-702A-5328-92A2681FB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B4C1-6D7A-55D9-4BE9-0821FF5E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CHAT: Live bidirectional updates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43F61-98B8-AB36-44D0-309527782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FBD83A23-812D-0D92-57BF-0B644215F8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00" t="20110" r="23094" b="35793"/>
          <a:stretch/>
        </p:blipFill>
        <p:spPr>
          <a:xfrm>
            <a:off x="5600929" y="13879122"/>
            <a:ext cx="1170567" cy="100215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403AC9B-3362-2E15-1178-1C7947366C59}"/>
              </a:ext>
            </a:extLst>
          </p:cNvPr>
          <p:cNvGrpSpPr/>
          <p:nvPr/>
        </p:nvGrpSpPr>
        <p:grpSpPr>
          <a:xfrm>
            <a:off x="13431113" y="16703727"/>
            <a:ext cx="1350920" cy="1543928"/>
            <a:chOff x="13886518" y="1932016"/>
            <a:chExt cx="1177576" cy="1345818"/>
          </a:xfrm>
        </p:grpSpPr>
        <p:pic>
          <p:nvPicPr>
            <p:cNvPr id="48" name="Picture 2" descr="Gemini (language model) - Wikipedia">
              <a:extLst>
                <a:ext uri="{FF2B5EF4-FFF2-40B4-BE49-F238E27FC236}">
                  <a16:creationId xmlns:a16="http://schemas.microsoft.com/office/drawing/2014/main" id="{DAA21837-4AFB-9D64-B70A-DFFF073B9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8084" y="2897752"/>
              <a:ext cx="1027104" cy="38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>
              <a:hlinkClick r:id="rId7"/>
              <a:extLst>
                <a:ext uri="{FF2B5EF4-FFF2-40B4-BE49-F238E27FC236}">
                  <a16:creationId xmlns:a16="http://schemas.microsoft.com/office/drawing/2014/main" id="{E4C511E0-5946-07D7-DD81-2B53A337A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6441"/>
            <a:stretch/>
          </p:blipFill>
          <p:spPr>
            <a:xfrm>
              <a:off x="13886518" y="1932016"/>
              <a:ext cx="1177576" cy="983977"/>
            </a:xfrm>
            <a:prstGeom prst="rect">
              <a:avLst/>
            </a:prstGeom>
          </p:spPr>
        </p:pic>
      </p:grpSp>
      <p:sp>
        <p:nvSpPr>
          <p:cNvPr id="47" name="Rounded Rectangle 4150">
            <a:extLst>
              <a:ext uri="{FF2B5EF4-FFF2-40B4-BE49-F238E27FC236}">
                <a16:creationId xmlns:a16="http://schemas.microsoft.com/office/drawing/2014/main" id="{CB46EA21-1935-95F3-BC53-8DB6C0D22FC4}"/>
              </a:ext>
            </a:extLst>
          </p:cNvPr>
          <p:cNvSpPr/>
          <p:nvPr/>
        </p:nvSpPr>
        <p:spPr>
          <a:xfrm flipH="1">
            <a:off x="13401498" y="16428146"/>
            <a:ext cx="1421129" cy="2035298"/>
          </a:xfrm>
          <a:prstGeom prst="roundRect">
            <a:avLst>
              <a:gd name="adj" fmla="val 22963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45945">
              <a:defRPr/>
            </a:pPr>
            <a:endParaRPr lang="en-US" sz="32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E0137D-3B65-839B-F92E-7016AA4EDF8D}"/>
              </a:ext>
            </a:extLst>
          </p:cNvPr>
          <p:cNvSpPr txBox="1"/>
          <p:nvPr/>
        </p:nvSpPr>
        <p:spPr>
          <a:xfrm>
            <a:off x="5387508" y="12449350"/>
            <a:ext cx="1597407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Static Prompt</a:t>
            </a:r>
          </a:p>
        </p:txBody>
      </p:sp>
      <p:pic>
        <p:nvPicPr>
          <p:cNvPr id="5" name="Picture 4">
            <a:hlinkClick r:id="rId9"/>
            <a:extLst>
              <a:ext uri="{FF2B5EF4-FFF2-40B4-BE49-F238E27FC236}">
                <a16:creationId xmlns:a16="http://schemas.microsoft.com/office/drawing/2014/main" id="{15F64991-0670-6777-3C97-7DDFAD98D2E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4000"/>
          <a:stretch/>
        </p:blipFill>
        <p:spPr>
          <a:xfrm>
            <a:off x="9605289" y="13760114"/>
            <a:ext cx="1408515" cy="1211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AC23F8-56AC-FC03-C2BA-529BF821E21E}"/>
              </a:ext>
            </a:extLst>
          </p:cNvPr>
          <p:cNvSpPr txBox="1"/>
          <p:nvPr/>
        </p:nvSpPr>
        <p:spPr>
          <a:xfrm>
            <a:off x="9177885" y="14902292"/>
            <a:ext cx="2263328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Dynamic</a:t>
            </a:r>
          </a:p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Geo-Context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CCBBEB-8567-6EA6-5E13-77EEB4042101}"/>
              </a:ext>
            </a:extLst>
          </p:cNvPr>
          <p:cNvCxnSpPr>
            <a:cxnSpLocks/>
          </p:cNvCxnSpPr>
          <p:nvPr/>
        </p:nvCxnSpPr>
        <p:spPr>
          <a:xfrm>
            <a:off x="7998966" y="17528634"/>
            <a:ext cx="493776" cy="4381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384527C-1883-BC1C-BEE4-28B226B54FD2}"/>
              </a:ext>
            </a:extLst>
          </p:cNvPr>
          <p:cNvSpPr txBox="1"/>
          <p:nvPr/>
        </p:nvSpPr>
        <p:spPr>
          <a:xfrm>
            <a:off x="8910472" y="17920580"/>
            <a:ext cx="2828314" cy="60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User Views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E1DBEE1-9211-F665-D15E-12FA1CC642ED}"/>
              </a:ext>
            </a:extLst>
          </p:cNvPr>
          <p:cNvGrpSpPr/>
          <p:nvPr/>
        </p:nvGrpSpPr>
        <p:grpSpPr>
          <a:xfrm>
            <a:off x="8773751" y="13809319"/>
            <a:ext cx="3114342" cy="7456018"/>
            <a:chOff x="4874306" y="2379257"/>
            <a:chExt cx="1730190" cy="2837423"/>
          </a:xfrm>
        </p:grpSpPr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AD2EA402-6E97-3BA7-786D-894AC9CEDF7D}"/>
                </a:ext>
              </a:extLst>
            </p:cNvPr>
            <p:cNvSpPr/>
            <p:nvPr/>
          </p:nvSpPr>
          <p:spPr>
            <a:xfrm>
              <a:off x="4874306" y="2379257"/>
              <a:ext cx="226122" cy="2837423"/>
            </a:xfrm>
            <a:prstGeom prst="leftBrace">
              <a:avLst/>
            </a:prstGeom>
            <a:ln w="12700">
              <a:solidFill>
                <a:srgbClr val="D854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09DD8B2C-6A5B-BD9F-86BD-1C1FABD0689E}"/>
                </a:ext>
              </a:extLst>
            </p:cNvPr>
            <p:cNvSpPr/>
            <p:nvPr/>
          </p:nvSpPr>
          <p:spPr>
            <a:xfrm flipH="1">
              <a:off x="6378374" y="2379257"/>
              <a:ext cx="226122" cy="2837423"/>
            </a:xfrm>
            <a:prstGeom prst="leftBrace">
              <a:avLst/>
            </a:prstGeom>
            <a:ln w="12700">
              <a:solidFill>
                <a:srgbClr val="D854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6E7BD19-D19C-D1CC-DCB7-9D0F12B4171C}"/>
              </a:ext>
            </a:extLst>
          </p:cNvPr>
          <p:cNvSpPr txBox="1"/>
          <p:nvPr/>
        </p:nvSpPr>
        <p:spPr>
          <a:xfrm>
            <a:off x="9400119" y="12449349"/>
            <a:ext cx="1818859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Dynamic Input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1E07C54-36D8-FCE9-5F7B-676801D2B389}"/>
              </a:ext>
            </a:extLst>
          </p:cNvPr>
          <p:cNvGrpSpPr/>
          <p:nvPr/>
        </p:nvGrpSpPr>
        <p:grpSpPr>
          <a:xfrm>
            <a:off x="11926945" y="17537396"/>
            <a:ext cx="1347296" cy="1159430"/>
            <a:chOff x="3074817" y="3670234"/>
            <a:chExt cx="748498" cy="64412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37A9059-A99C-0090-08BD-B0F905EDE277}"/>
                </a:ext>
              </a:extLst>
            </p:cNvPr>
            <p:cNvSpPr txBox="1"/>
            <p:nvPr/>
          </p:nvSpPr>
          <p:spPr>
            <a:xfrm>
              <a:off x="3074817" y="4040612"/>
              <a:ext cx="748498" cy="27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45945">
                <a:defRPr/>
              </a:pPr>
              <a:r>
                <a:rPr lang="en-US" sz="2520" dirty="0">
                  <a:solidFill>
                    <a:prstClr val="black"/>
                  </a:solidFill>
                  <a:latin typeface="Segoe Condensed" panose="020B0606040200020203" pitchFamily="34" charset="0"/>
                  <a:cs typeface="Arial Narrow" panose="020B0604020202020204" pitchFamily="34" charset="0"/>
                </a:rPr>
                <a:t>JSON</a:t>
              </a: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523FDFA-6109-FDB9-4006-2091FC31E5CF}"/>
                </a:ext>
              </a:extLst>
            </p:cNvPr>
            <p:cNvCxnSpPr>
              <a:cxnSpLocks/>
            </p:cNvCxnSpPr>
            <p:nvPr/>
          </p:nvCxnSpPr>
          <p:spPr>
            <a:xfrm>
              <a:off x="3178882" y="3670234"/>
              <a:ext cx="540368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Graphic 25" descr="Web design outline">
              <a:extLst>
                <a:ext uri="{FF2B5EF4-FFF2-40B4-BE49-F238E27FC236}">
                  <a16:creationId xmlns:a16="http://schemas.microsoft.com/office/drawing/2014/main" id="{88C1F9B1-65D1-CEDF-0572-479A052C2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70309" y="3742744"/>
              <a:ext cx="357514" cy="357514"/>
            </a:xfrm>
            <a:prstGeom prst="rect">
              <a:avLst/>
            </a:prstGeom>
          </p:spPr>
        </p:pic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C9A27E7C-506D-EB2B-8AB7-7D2475A74963}"/>
              </a:ext>
            </a:extLst>
          </p:cNvPr>
          <p:cNvSpPr txBox="1"/>
          <p:nvPr/>
        </p:nvSpPr>
        <p:spPr>
          <a:xfrm>
            <a:off x="16177796" y="18923670"/>
            <a:ext cx="2544021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Context-aware Description</a:t>
            </a:r>
          </a:p>
        </p:txBody>
      </p:sp>
      <p:sp>
        <p:nvSpPr>
          <p:cNvPr id="123" name="Left Brace 122">
            <a:extLst>
              <a:ext uri="{FF2B5EF4-FFF2-40B4-BE49-F238E27FC236}">
                <a16:creationId xmlns:a16="http://schemas.microsoft.com/office/drawing/2014/main" id="{F67A2145-4382-76B4-80F7-163C9C00DC25}"/>
              </a:ext>
            </a:extLst>
          </p:cNvPr>
          <p:cNvSpPr/>
          <p:nvPr/>
        </p:nvSpPr>
        <p:spPr>
          <a:xfrm>
            <a:off x="15831398" y="15027491"/>
            <a:ext cx="407020" cy="5107361"/>
          </a:xfrm>
          <a:prstGeom prst="leftBrace">
            <a:avLst/>
          </a:prstGeom>
          <a:ln w="12700">
            <a:solidFill>
              <a:srgbClr val="3596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919816A-F7CB-C9AC-1BA8-F0AB6A2C59FF}"/>
              </a:ext>
            </a:extLst>
          </p:cNvPr>
          <p:cNvSpPr txBox="1"/>
          <p:nvPr/>
        </p:nvSpPr>
        <p:spPr>
          <a:xfrm>
            <a:off x="16344651" y="13690950"/>
            <a:ext cx="2210310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AI Chat Output</a:t>
            </a:r>
          </a:p>
        </p:txBody>
      </p:sp>
      <p:pic>
        <p:nvPicPr>
          <p:cNvPr id="127" name="Graphic 126" descr="Chat bubble outline">
            <a:extLst>
              <a:ext uri="{FF2B5EF4-FFF2-40B4-BE49-F238E27FC236}">
                <a16:creationId xmlns:a16="http://schemas.microsoft.com/office/drawing/2014/main" id="{4B5DFB73-F82C-B1C8-1C52-3772DD4317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6626845" y="17529561"/>
            <a:ext cx="1645920" cy="1645920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560D8710-67CD-9972-1B34-355835354E18}"/>
              </a:ext>
            </a:extLst>
          </p:cNvPr>
          <p:cNvSpPr txBox="1"/>
          <p:nvPr/>
        </p:nvSpPr>
        <p:spPr>
          <a:xfrm>
            <a:off x="13016367" y="15797253"/>
            <a:ext cx="2210310" cy="60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MLLM</a:t>
            </a:r>
          </a:p>
        </p:txBody>
      </p:sp>
      <p:pic>
        <p:nvPicPr>
          <p:cNvPr id="133" name="Picture 132">
            <a:hlinkClick r:id="rId15"/>
            <a:extLst>
              <a:ext uri="{FF2B5EF4-FFF2-40B4-BE49-F238E27FC236}">
                <a16:creationId xmlns:a16="http://schemas.microsoft.com/office/drawing/2014/main" id="{639E2C41-212B-5695-3892-6241816C49D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1746" r="7575" b="14259"/>
          <a:stretch>
            <a:fillRect/>
          </a:stretch>
        </p:blipFill>
        <p:spPr>
          <a:xfrm>
            <a:off x="5624304" y="16199768"/>
            <a:ext cx="1123815" cy="158799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5B9530B-138F-E9AF-D157-EC68756E1E7D}"/>
              </a:ext>
            </a:extLst>
          </p:cNvPr>
          <p:cNvGrpSpPr/>
          <p:nvPr/>
        </p:nvGrpSpPr>
        <p:grpSpPr>
          <a:xfrm>
            <a:off x="4681734" y="13809320"/>
            <a:ext cx="3114342" cy="7455254"/>
            <a:chOff x="1943348" y="2370310"/>
            <a:chExt cx="1730190" cy="2837423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64DD86E1-9098-24C8-E506-B8950ECE3905}"/>
                </a:ext>
              </a:extLst>
            </p:cNvPr>
            <p:cNvSpPr/>
            <p:nvPr/>
          </p:nvSpPr>
          <p:spPr>
            <a:xfrm>
              <a:off x="1943348" y="2370310"/>
              <a:ext cx="226122" cy="2837423"/>
            </a:xfrm>
            <a:prstGeom prst="leftBrac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5C4DDA9A-BA9A-4C76-E378-FB0708C3DED8}"/>
                </a:ext>
              </a:extLst>
            </p:cNvPr>
            <p:cNvSpPr/>
            <p:nvPr/>
          </p:nvSpPr>
          <p:spPr>
            <a:xfrm flipH="1">
              <a:off x="3447416" y="2370310"/>
              <a:ext cx="226122" cy="2837423"/>
            </a:xfrm>
            <a:prstGeom prst="leftBrac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EDC850-92CB-E110-07B2-C142E3B7BA5C}"/>
              </a:ext>
            </a:extLst>
          </p:cNvPr>
          <p:cNvSpPr txBox="1"/>
          <p:nvPr/>
        </p:nvSpPr>
        <p:spPr>
          <a:xfrm>
            <a:off x="5054549" y="14902293"/>
            <a:ext cx="2263328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Prompt</a:t>
            </a:r>
            <a:b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</a:br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Instructions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7CD18-CA40-0E9F-1181-9FADB2DBF650}"/>
              </a:ext>
            </a:extLst>
          </p:cNvPr>
          <p:cNvSpPr txBox="1"/>
          <p:nvPr/>
        </p:nvSpPr>
        <p:spPr>
          <a:xfrm>
            <a:off x="5054549" y="17671281"/>
            <a:ext cx="2263328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Optional User Profile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9444FC-ADCE-3D4C-D37C-30B0201F77BF}"/>
              </a:ext>
            </a:extLst>
          </p:cNvPr>
          <p:cNvGrpSpPr/>
          <p:nvPr/>
        </p:nvGrpSpPr>
        <p:grpSpPr>
          <a:xfrm>
            <a:off x="1874121" y="17102703"/>
            <a:ext cx="1921743" cy="806501"/>
            <a:chOff x="143612" y="3126770"/>
            <a:chExt cx="1067635" cy="44805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33F3DD9-D10F-309E-EE79-798247F9F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43612" y="3126770"/>
              <a:ext cx="659638" cy="44805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C38F91-53DE-E384-4EA1-6A9396357EEB}"/>
                </a:ext>
              </a:extLst>
            </p:cNvPr>
            <p:cNvSpPr txBox="1"/>
            <p:nvPr/>
          </p:nvSpPr>
          <p:spPr>
            <a:xfrm>
              <a:off x="636597" y="3166132"/>
              <a:ext cx="574650" cy="336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dirty="0">
                  <a:latin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58C8F457-9C83-387B-5A40-4F0A694467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36854" y="17102708"/>
            <a:ext cx="806501" cy="806501"/>
          </a:xfrm>
          <a:prstGeom prst="rect">
            <a:avLst/>
          </a:prstGeom>
        </p:spPr>
      </p:pic>
      <p:pic>
        <p:nvPicPr>
          <p:cNvPr id="13" name="Picture 12">
            <a:hlinkClick r:id="rId21"/>
            <a:extLst>
              <a:ext uri="{FF2B5EF4-FFF2-40B4-BE49-F238E27FC236}">
                <a16:creationId xmlns:a16="http://schemas.microsoft.com/office/drawing/2014/main" id="{BADCACA6-5CF7-F1C3-00F8-32890C18CEAB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17162"/>
          <a:stretch/>
        </p:blipFill>
        <p:spPr>
          <a:xfrm>
            <a:off x="5596953" y="19087364"/>
            <a:ext cx="1178518" cy="9762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7AAFFC-6405-8097-891E-D175B1CB6BE9}"/>
              </a:ext>
            </a:extLst>
          </p:cNvPr>
          <p:cNvSpPr txBox="1"/>
          <p:nvPr/>
        </p:nvSpPr>
        <p:spPr>
          <a:xfrm>
            <a:off x="5054549" y="20134851"/>
            <a:ext cx="2263328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Command Definitions</a:t>
            </a:r>
          </a:p>
        </p:txBody>
      </p:sp>
      <p:pic>
        <p:nvPicPr>
          <p:cNvPr id="28" name="Picture 27">
            <a:hlinkClick r:id="rId23"/>
            <a:extLst>
              <a:ext uri="{FF2B5EF4-FFF2-40B4-BE49-F238E27FC236}">
                <a16:creationId xmlns:a16="http://schemas.microsoft.com/office/drawing/2014/main" id="{33C28222-0E1B-4DB1-A903-E6E81CA0C65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3276" t="19172" r="12230" b="34269"/>
          <a:stretch/>
        </p:blipFill>
        <p:spPr>
          <a:xfrm>
            <a:off x="16834757" y="15291318"/>
            <a:ext cx="1230100" cy="7688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16C8D96-6D2F-B370-9842-FA6163B54E59}"/>
              </a:ext>
            </a:extLst>
          </p:cNvPr>
          <p:cNvSpPr txBox="1"/>
          <p:nvPr/>
        </p:nvSpPr>
        <p:spPr>
          <a:xfrm>
            <a:off x="16130599" y="16004626"/>
            <a:ext cx="2638411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StreetReaderAI</a:t>
            </a:r>
          </a:p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Command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28095AA-4481-CBCB-FC62-E0CF0EFEDEBF}"/>
              </a:ext>
            </a:extLst>
          </p:cNvPr>
          <p:cNvGrpSpPr/>
          <p:nvPr/>
        </p:nvGrpSpPr>
        <p:grpSpPr>
          <a:xfrm>
            <a:off x="9326504" y="16196844"/>
            <a:ext cx="1951681" cy="1858242"/>
            <a:chOff x="5270326" y="3834390"/>
            <a:chExt cx="1197090" cy="113977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0EB0392-0656-E01A-961F-CE5EFC4081D2}"/>
                </a:ext>
              </a:extLst>
            </p:cNvPr>
            <p:cNvSpPr/>
            <p:nvPr/>
          </p:nvSpPr>
          <p:spPr>
            <a:xfrm>
              <a:off x="5361140" y="4027748"/>
              <a:ext cx="721010" cy="542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  <p:pic>
          <p:nvPicPr>
            <p:cNvPr id="17" name="Graphic 16" descr="Image outline">
              <a:extLst>
                <a:ext uri="{FF2B5EF4-FFF2-40B4-BE49-F238E27FC236}">
                  <a16:creationId xmlns:a16="http://schemas.microsoft.com/office/drawing/2014/main" id="{D86CA010-B308-1216-DFDA-02279F077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270326" y="3834390"/>
              <a:ext cx="914400" cy="91440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089574A-88A2-C075-A210-78FDFAE1542A}"/>
                </a:ext>
              </a:extLst>
            </p:cNvPr>
            <p:cNvSpPr/>
            <p:nvPr/>
          </p:nvSpPr>
          <p:spPr>
            <a:xfrm>
              <a:off x="5426712" y="4092376"/>
              <a:ext cx="721010" cy="542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  <p:pic>
          <p:nvPicPr>
            <p:cNvPr id="42" name="Graphic 41" descr="Image outline">
              <a:extLst>
                <a:ext uri="{FF2B5EF4-FFF2-40B4-BE49-F238E27FC236}">
                  <a16:creationId xmlns:a16="http://schemas.microsoft.com/office/drawing/2014/main" id="{0605A675-3DB4-6D94-148B-C973F9246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335898" y="3899018"/>
              <a:ext cx="914400" cy="91440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0A0344E-C47E-3F26-7050-117B0A368A69}"/>
                </a:ext>
              </a:extLst>
            </p:cNvPr>
            <p:cNvSpPr/>
            <p:nvPr/>
          </p:nvSpPr>
          <p:spPr>
            <a:xfrm>
              <a:off x="5535271" y="4169620"/>
              <a:ext cx="721010" cy="542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  <p:pic>
          <p:nvPicPr>
            <p:cNvPr id="44" name="Graphic 43" descr="Image outline">
              <a:extLst>
                <a:ext uri="{FF2B5EF4-FFF2-40B4-BE49-F238E27FC236}">
                  <a16:creationId xmlns:a16="http://schemas.microsoft.com/office/drawing/2014/main" id="{A0941EFE-5FA3-481E-4BFC-7BD18B85A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444457" y="3976262"/>
              <a:ext cx="914400" cy="91440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E48B724-A2EE-ED7C-2CC3-4AB644319E9C}"/>
                </a:ext>
              </a:extLst>
            </p:cNvPr>
            <p:cNvSpPr/>
            <p:nvPr/>
          </p:nvSpPr>
          <p:spPr>
            <a:xfrm>
              <a:off x="5643830" y="4253127"/>
              <a:ext cx="721010" cy="542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  <p:pic>
          <p:nvPicPr>
            <p:cNvPr id="50" name="Graphic 49" descr="Image outline">
              <a:extLst>
                <a:ext uri="{FF2B5EF4-FFF2-40B4-BE49-F238E27FC236}">
                  <a16:creationId xmlns:a16="http://schemas.microsoft.com/office/drawing/2014/main" id="{C46327D8-2DC1-10D4-A0C4-4DEDC7D29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553016" y="4059769"/>
              <a:ext cx="914400" cy="914400"/>
            </a:xfrm>
            <a:prstGeom prst="rect">
              <a:avLst/>
            </a:prstGeom>
          </p:spPr>
        </p:pic>
      </p:grpSp>
      <p:pic>
        <p:nvPicPr>
          <p:cNvPr id="55" name="Graphic 54" descr="Circles with arrows outline">
            <a:extLst>
              <a:ext uri="{FF2B5EF4-FFF2-40B4-BE49-F238E27FC236}">
                <a16:creationId xmlns:a16="http://schemas.microsoft.com/office/drawing/2014/main" id="{C96FCBB9-1A46-8AAD-2244-9230C516560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501670" y="18825168"/>
            <a:ext cx="1500651" cy="150065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56F3D2A-9DA2-C05A-F1C4-3D1700E12647}"/>
              </a:ext>
            </a:extLst>
          </p:cNvPr>
          <p:cNvSpPr txBox="1"/>
          <p:nvPr/>
        </p:nvSpPr>
        <p:spPr>
          <a:xfrm>
            <a:off x="8910472" y="20134851"/>
            <a:ext cx="2828314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Available Movements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17C331E-C960-503A-F73D-F3B65665B9AD}"/>
              </a:ext>
            </a:extLst>
          </p:cNvPr>
          <p:cNvCxnSpPr>
            <a:cxnSpLocks/>
          </p:cNvCxnSpPr>
          <p:nvPr/>
        </p:nvCxnSpPr>
        <p:spPr>
          <a:xfrm>
            <a:off x="15181879" y="17546870"/>
            <a:ext cx="493776" cy="4381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53DF52-3697-6CEF-C535-FDD36B7E278C}"/>
              </a:ext>
            </a:extLst>
          </p:cNvPr>
          <p:cNvGrpSpPr/>
          <p:nvPr/>
        </p:nvGrpSpPr>
        <p:grpSpPr>
          <a:xfrm>
            <a:off x="10066946" y="13227621"/>
            <a:ext cx="6654019" cy="6826315"/>
            <a:chOff x="5592747" y="1633678"/>
            <a:chExt cx="3696677" cy="3792397"/>
          </a:xfrm>
        </p:grpSpPr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784D70D9-0DB4-92FB-9989-D958B1A8CCE6}"/>
                </a:ext>
              </a:extLst>
            </p:cNvPr>
            <p:cNvSpPr/>
            <p:nvPr/>
          </p:nvSpPr>
          <p:spPr>
            <a:xfrm>
              <a:off x="5609099" y="2243222"/>
              <a:ext cx="2167773" cy="1476232"/>
            </a:xfrm>
            <a:prstGeom prst="arc">
              <a:avLst/>
            </a:prstGeom>
            <a:ln w="28575">
              <a:solidFill>
                <a:srgbClr val="F8337E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D16A4B9-B4B2-21B8-B21D-943ACC8D06E2}"/>
                </a:ext>
              </a:extLst>
            </p:cNvPr>
            <p:cNvSpPr txBox="1"/>
            <p:nvPr/>
          </p:nvSpPr>
          <p:spPr>
            <a:xfrm>
              <a:off x="7135055" y="1633678"/>
              <a:ext cx="2154369" cy="621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40" b="1" dirty="0">
                  <a:solidFill>
                    <a:srgbClr val="F8337E"/>
                  </a:solidFill>
                  <a:latin typeface="Segoe Condensed" panose="020B0606040200020203" pitchFamily="34" charset="0"/>
                </a:rPr>
                <a:t>Gemini Live </a:t>
              </a:r>
            </a:p>
            <a:p>
              <a:r>
                <a:rPr lang="en-US" sz="3240" b="1" dirty="0">
                  <a:solidFill>
                    <a:srgbClr val="F8337E"/>
                  </a:solidFill>
                  <a:latin typeface="Segoe Condensed" panose="020B0606040200020203" pitchFamily="34" charset="0"/>
                </a:rPr>
                <a:t>Connection</a:t>
              </a: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EDA18322-9998-70A7-781C-46D45C004E4B}"/>
                </a:ext>
              </a:extLst>
            </p:cNvPr>
            <p:cNvSpPr/>
            <p:nvPr/>
          </p:nvSpPr>
          <p:spPr>
            <a:xfrm flipV="1">
              <a:off x="5592747" y="3949843"/>
              <a:ext cx="2167773" cy="1476232"/>
            </a:xfrm>
            <a:prstGeom prst="arc">
              <a:avLst/>
            </a:prstGeom>
            <a:ln w="28575">
              <a:solidFill>
                <a:srgbClr val="F8337E"/>
              </a:solidFill>
              <a:prstDash val="sysDash"/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23116F-7FFC-3C13-23B7-E6D7DD15721B}"/>
              </a:ext>
            </a:extLst>
          </p:cNvPr>
          <p:cNvSpPr/>
          <p:nvPr/>
        </p:nvSpPr>
        <p:spPr>
          <a:xfrm>
            <a:off x="4886726" y="18923668"/>
            <a:ext cx="2752483" cy="2361917"/>
          </a:xfrm>
          <a:prstGeom prst="roundRect">
            <a:avLst>
              <a:gd name="adj" fmla="val 9644"/>
            </a:avLst>
          </a:prstGeom>
          <a:noFill/>
          <a:ln w="38100">
            <a:solidFill>
              <a:srgbClr val="F833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9F09819-3DFD-B9B6-6EC3-C819AF792FC4}"/>
              </a:ext>
            </a:extLst>
          </p:cNvPr>
          <p:cNvSpPr/>
          <p:nvPr/>
        </p:nvSpPr>
        <p:spPr>
          <a:xfrm>
            <a:off x="16039005" y="14986873"/>
            <a:ext cx="2752483" cy="2361917"/>
          </a:xfrm>
          <a:prstGeom prst="roundRect">
            <a:avLst>
              <a:gd name="adj" fmla="val 9644"/>
            </a:avLst>
          </a:prstGeom>
          <a:noFill/>
          <a:ln w="38100">
            <a:solidFill>
              <a:srgbClr val="F833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14B236-BDB0-7C9D-2D72-5DD7F4E2782D}"/>
              </a:ext>
            </a:extLst>
          </p:cNvPr>
          <p:cNvSpPr txBox="1"/>
          <p:nvPr/>
        </p:nvSpPr>
        <p:spPr>
          <a:xfrm>
            <a:off x="309918" y="18846402"/>
            <a:ext cx="4505629" cy="327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b="1" dirty="0">
                <a:solidFill>
                  <a:srgbClr val="F8337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moveBackward</a:t>
            </a:r>
          </a:p>
          <a:p>
            <a:r>
              <a:rPr lang="en-US" sz="2880" b="1" dirty="0">
                <a:solidFill>
                  <a:srgbClr val="F8337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moveForward</a:t>
            </a:r>
          </a:p>
          <a:p>
            <a:r>
              <a:rPr lang="en-US" sz="2880" b="1" dirty="0">
                <a:solidFill>
                  <a:srgbClr val="F8337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moveToIntersection</a:t>
            </a:r>
          </a:p>
          <a:p>
            <a:r>
              <a:rPr lang="en-US" sz="2880" b="1" dirty="0">
                <a:solidFill>
                  <a:srgbClr val="F8337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turnLeft45</a:t>
            </a:r>
          </a:p>
          <a:p>
            <a:r>
              <a:rPr lang="en-US" sz="2880" b="1" dirty="0">
                <a:solidFill>
                  <a:srgbClr val="F8337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turnLeft90</a:t>
            </a:r>
          </a:p>
          <a:p>
            <a:r>
              <a:rPr lang="en-US" sz="2880" b="1" dirty="0">
                <a:solidFill>
                  <a:srgbClr val="F8337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endParaRPr lang="en-US" sz="2880" b="1" dirty="0">
              <a:solidFill>
                <a:srgbClr val="F8337E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410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66"/>
    </mc:Choice>
    <mc:Fallback xmlns="">
      <p:transition spd="slow" advTm="21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9D344-3E8F-898E-C1C1-AD9A39D66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w of houses with cars parked in front of a city&#10;&#10;AI-generated content may be incorrect.">
            <a:extLst>
              <a:ext uri="{FF2B5EF4-FFF2-40B4-BE49-F238E27FC236}">
                <a16:creationId xmlns:a16="http://schemas.microsoft.com/office/drawing/2014/main" id="{247C489C-7215-D6B2-02EA-8C72BF694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00"/>
          <a:stretch>
            <a:fillRect/>
          </a:stretch>
        </p:blipFill>
        <p:spPr>
          <a:xfrm flipV="1">
            <a:off x="0" y="912343"/>
            <a:ext cx="21945600" cy="4910432"/>
          </a:xfrm>
          <a:prstGeom prst="rect">
            <a:avLst/>
          </a:prstGeom>
        </p:spPr>
      </p:pic>
      <p:pic>
        <p:nvPicPr>
          <p:cNvPr id="5" name="Picture 4" descr="A row of houses with cars parked in front of a city&#10;&#10;AI-generated content may be incorrect.">
            <a:extLst>
              <a:ext uri="{FF2B5EF4-FFF2-40B4-BE49-F238E27FC236}">
                <a16:creationId xmlns:a16="http://schemas.microsoft.com/office/drawing/2014/main" id="{1B38DBF5-1919-0F9C-2969-30956FFF6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13"/>
            <a:ext cx="21945600" cy="9771840"/>
          </a:xfrm>
          <a:prstGeom prst="rect">
            <a:avLst/>
          </a:prstGeom>
        </p:spPr>
      </p:pic>
      <p:pic>
        <p:nvPicPr>
          <p:cNvPr id="1026" name="Picture 2" descr="Google Logo And Its History | LogoMyWay">
            <a:extLst>
              <a:ext uri="{FF2B5EF4-FFF2-40B4-BE49-F238E27FC236}">
                <a16:creationId xmlns:a16="http://schemas.microsoft.com/office/drawing/2014/main" id="{4FBF9078-412B-1CDA-43C0-CC7503D86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864" y="10701434"/>
            <a:ext cx="21310353" cy="1192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w of houses with cars parked in front of a city&#10;&#10;AI-generated content may be incorrect.">
            <a:extLst>
              <a:ext uri="{FF2B5EF4-FFF2-40B4-BE49-F238E27FC236}">
                <a16:creationId xmlns:a16="http://schemas.microsoft.com/office/drawing/2014/main" id="{F73F328B-F290-26F4-7EFF-E4C53B263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20" r="3314" b="98600"/>
          <a:stretch>
            <a:fillRect/>
          </a:stretch>
        </p:blipFill>
        <p:spPr>
          <a:xfrm flipV="1">
            <a:off x="20772298" y="912340"/>
            <a:ext cx="1173303" cy="4910431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FA13BD7-4EE9-5871-95F5-C53B32A422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259683" y="-5986385"/>
          <a:ext cx="21949901" cy="4755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5872908" imgH="3590134" progId="">
                  <p:embed/>
                </p:oleObj>
              </mc:Choice>
              <mc:Fallback>
                <p:oleObj r:id="rId4" imgW="35872908" imgH="3590134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4CBED9C-A4ED-03F7-41BC-F45BF5706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59683" y="-5986385"/>
                        <a:ext cx="21949901" cy="4755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75B649-1018-9779-8CA2-284FED056C5E}"/>
              </a:ext>
            </a:extLst>
          </p:cNvPr>
          <p:cNvSpPr txBox="1"/>
          <p:nvPr/>
        </p:nvSpPr>
        <p:spPr>
          <a:xfrm>
            <a:off x="1" y="897701"/>
            <a:ext cx="21945600" cy="386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605" dirty="0">
                <a:solidFill>
                  <a:srgbClr val="3F87F3"/>
                </a:solidFill>
                <a:latin typeface="Bebas Neue" panose="020B0606020202050201" pitchFamily="34" charset="0"/>
              </a:rPr>
              <a:t>Street</a:t>
            </a:r>
            <a:r>
              <a:rPr lang="en-US" sz="23605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" panose="020B0606020202050201" pitchFamily="34" charset="0"/>
              </a:rPr>
              <a:t>Reader</a:t>
            </a:r>
            <a:r>
              <a:rPr lang="en-US" sz="23605" dirty="0">
                <a:solidFill>
                  <a:srgbClr val="F8337E"/>
                </a:solidFill>
                <a:latin typeface="Bebas Neue" panose="020B0606020202050201" pitchFamily="34" charset="0"/>
              </a:rPr>
              <a:t>AI</a:t>
            </a:r>
            <a:r>
              <a:rPr lang="en-US" sz="23605" dirty="0">
                <a:latin typeface="Bebas Neue" panose="020B0606020202050201" pitchFamily="34" charset="0"/>
              </a:rPr>
              <a:t> </a:t>
            </a:r>
            <a:r>
              <a:rPr lang="en-US" sz="23605" dirty="0">
                <a:solidFill>
                  <a:srgbClr val="34A853"/>
                </a:solidFill>
                <a:latin typeface="Bebas Neue" panose="020B0606020202050201" pitchFamily="34" charset="0"/>
              </a:rPr>
              <a:t>DEMO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4B1CA-CCA3-BBFB-6E75-66EF753D6BBA}"/>
              </a:ext>
            </a:extLst>
          </p:cNvPr>
          <p:cNvSpPr txBox="1"/>
          <p:nvPr/>
        </p:nvSpPr>
        <p:spPr>
          <a:xfrm>
            <a:off x="336060" y="3993180"/>
            <a:ext cx="21146402" cy="1229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389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</a:rPr>
              <a:t>Making Street View Accessible Using Context-Aware Multimodal AI</a:t>
            </a:r>
          </a:p>
        </p:txBody>
      </p:sp>
    </p:spTree>
    <p:extLst>
      <p:ext uri="{BB962C8B-B14F-4D97-AF65-F5344CB8AC3E}">
        <p14:creationId xmlns:p14="http://schemas.microsoft.com/office/powerpoint/2010/main" val="984893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57624-2E55-8035-2832-A8AB5F0E8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ogle Logo And Its History | LogoMyWay">
            <a:extLst>
              <a:ext uri="{FF2B5EF4-FFF2-40B4-BE49-F238E27FC236}">
                <a16:creationId xmlns:a16="http://schemas.microsoft.com/office/drawing/2014/main" id="{4260568E-98FB-F832-DB1A-7080C9B2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864" y="10701434"/>
            <a:ext cx="21310353" cy="1192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1CB94DE-5388-7DE1-AA1E-6F7EC7B0EB18}"/>
              </a:ext>
            </a:extLst>
          </p:cNvPr>
          <p:cNvGrpSpPr/>
          <p:nvPr/>
        </p:nvGrpSpPr>
        <p:grpSpPr>
          <a:xfrm>
            <a:off x="-1" y="409612"/>
            <a:ext cx="21945601" cy="14675012"/>
            <a:chOff x="-1" y="-11135"/>
            <a:chExt cx="21383626" cy="14299220"/>
          </a:xfrm>
        </p:grpSpPr>
        <p:pic>
          <p:nvPicPr>
            <p:cNvPr id="7" name="Picture 6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60B377CA-D0D3-6EC2-AAB5-47AC025B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600"/>
            <a:stretch>
              <a:fillRect/>
            </a:stretch>
          </p:blipFill>
          <p:spPr>
            <a:xfrm flipV="1">
              <a:off x="-1" y="-11133"/>
              <a:ext cx="21383625" cy="4784687"/>
            </a:xfrm>
            <a:prstGeom prst="rect">
              <a:avLst/>
            </a:prstGeom>
          </p:spPr>
        </p:pic>
        <p:pic>
          <p:nvPicPr>
            <p:cNvPr id="5" name="Picture 4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7A85BB7D-DF26-3094-6D5C-63C2CAD1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66479"/>
              <a:ext cx="21383625" cy="9521606"/>
            </a:xfrm>
            <a:prstGeom prst="rect">
              <a:avLst/>
            </a:prstGeom>
          </p:spPr>
        </p:pic>
        <p:pic>
          <p:nvPicPr>
            <p:cNvPr id="9" name="Picture 8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5F7FDFBF-37D7-9737-CAFB-1B77304C7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20" r="3314" b="98600"/>
            <a:stretch>
              <a:fillRect/>
            </a:stretch>
          </p:blipFill>
          <p:spPr>
            <a:xfrm flipV="1">
              <a:off x="20240368" y="-11135"/>
              <a:ext cx="1143257" cy="4784686"/>
            </a:xfrm>
            <a:prstGeom prst="rect">
              <a:avLst/>
            </a:prstGeom>
          </p:spPr>
        </p:pic>
      </p:grp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5571C98-A8BE-2E55-4BF6-FA46A9A10B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259683" y="-5986385"/>
          <a:ext cx="21949901" cy="4755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5872908" imgH="3590134" progId="">
                  <p:embed/>
                </p:oleObj>
              </mc:Choice>
              <mc:Fallback>
                <p:oleObj r:id="rId4" imgW="35872908" imgH="3590134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FA13BD7-4EE9-5871-95F5-C53B32A422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59683" y="-5986385"/>
                        <a:ext cx="21949901" cy="4755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026663-8FC0-B873-5EFA-D14A4ED574FD}"/>
              </a:ext>
            </a:extLst>
          </p:cNvPr>
          <p:cNvSpPr txBox="1"/>
          <p:nvPr/>
        </p:nvSpPr>
        <p:spPr>
          <a:xfrm>
            <a:off x="1" y="897701"/>
            <a:ext cx="21945600" cy="386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605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</a:rPr>
              <a:t>Street</a:t>
            </a:r>
            <a:r>
              <a:rPr lang="en-US" sz="23605" dirty="0">
                <a:solidFill>
                  <a:srgbClr val="F8337E"/>
                </a:solidFill>
                <a:latin typeface="Bebas Neue" panose="020B0606020202050201" pitchFamily="34" charset="0"/>
              </a:rPr>
              <a:t>Reader</a:t>
            </a:r>
            <a:r>
              <a:rPr lang="en-US" sz="23605" dirty="0">
                <a:solidFill>
                  <a:srgbClr val="FFFF00"/>
                </a:solidFill>
                <a:latin typeface="Bebas Neue" panose="020B0606020202050201" pitchFamily="34" charset="0"/>
              </a:rPr>
              <a:t>AI</a:t>
            </a:r>
            <a:r>
              <a:rPr lang="en-US" sz="23605" dirty="0">
                <a:latin typeface="Bebas Neue" panose="020B0606020202050201" pitchFamily="34" charset="0"/>
              </a:rPr>
              <a:t> </a:t>
            </a:r>
            <a:r>
              <a:rPr lang="en-US" sz="23605" dirty="0">
                <a:solidFill>
                  <a:srgbClr val="34A853"/>
                </a:solidFill>
                <a:latin typeface="Bebas Neue" panose="020B0606020202050201" pitchFamily="34" charset="0"/>
              </a:rPr>
              <a:t>DEMO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E63AE5-4DCA-F97A-C365-CF0C5F3576AB}"/>
              </a:ext>
            </a:extLst>
          </p:cNvPr>
          <p:cNvSpPr txBox="1"/>
          <p:nvPr/>
        </p:nvSpPr>
        <p:spPr>
          <a:xfrm>
            <a:off x="336060" y="3937840"/>
            <a:ext cx="21146402" cy="1111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2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Making </a:t>
            </a:r>
            <a:r>
              <a:rPr lang="en-US" sz="6620" b="1" dirty="0">
                <a:solidFill>
                  <a:srgbClr val="F8337E"/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Street View Accessible </a:t>
            </a:r>
            <a:r>
              <a:rPr lang="en-US" sz="662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Using Context-Aware Multimodal AI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ED4B58-175C-BFAD-16FA-16B664A4688A}"/>
              </a:ext>
            </a:extLst>
          </p:cNvPr>
          <p:cNvGrpSpPr/>
          <p:nvPr/>
        </p:nvGrpSpPr>
        <p:grpSpPr>
          <a:xfrm>
            <a:off x="20321448" y="30512826"/>
            <a:ext cx="1363478" cy="1353786"/>
            <a:chOff x="4116886" y="2514396"/>
            <a:chExt cx="1190220" cy="1181760"/>
          </a:xfrm>
        </p:grpSpPr>
        <p:pic>
          <p:nvPicPr>
            <p:cNvPr id="8" name="Google Shape;99;p16">
              <a:hlinkClick r:id="rId6"/>
              <a:extLst>
                <a:ext uri="{FF2B5EF4-FFF2-40B4-BE49-F238E27FC236}">
                  <a16:creationId xmlns:a16="http://schemas.microsoft.com/office/drawing/2014/main" id="{00F37321-9DBA-FFFF-A878-0A5C49B64C5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306240" y="2514396"/>
              <a:ext cx="811513" cy="811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00;p16">
              <a:extLst>
                <a:ext uri="{FF2B5EF4-FFF2-40B4-BE49-F238E27FC236}">
                  <a16:creationId xmlns:a16="http://schemas.microsoft.com/office/drawing/2014/main" id="{79D89997-5DFA-93F8-42D2-03BBD02C41A0}"/>
                </a:ext>
              </a:extLst>
            </p:cNvPr>
            <p:cNvSpPr txBox="1"/>
            <p:nvPr/>
          </p:nvSpPr>
          <p:spPr>
            <a:xfrm>
              <a:off x="4116886" y="3375335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SHAUN  KANE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 Research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F197B4-7FFB-7C7C-D8A2-49C3F1F206D1}"/>
              </a:ext>
            </a:extLst>
          </p:cNvPr>
          <p:cNvGrpSpPr/>
          <p:nvPr/>
        </p:nvGrpSpPr>
        <p:grpSpPr>
          <a:xfrm>
            <a:off x="15353776" y="30537835"/>
            <a:ext cx="1363479" cy="1360107"/>
            <a:chOff x="175293" y="2536227"/>
            <a:chExt cx="1190221" cy="1187277"/>
          </a:xfrm>
        </p:grpSpPr>
        <p:sp>
          <p:nvSpPr>
            <p:cNvPr id="13" name="Google Shape;102;p16">
              <a:extLst>
                <a:ext uri="{FF2B5EF4-FFF2-40B4-BE49-F238E27FC236}">
                  <a16:creationId xmlns:a16="http://schemas.microsoft.com/office/drawing/2014/main" id="{14F4F7EA-9D9F-7F46-B29F-718DBC29E6AA}"/>
                </a:ext>
              </a:extLst>
            </p:cNvPr>
            <p:cNvSpPr txBox="1"/>
            <p:nvPr/>
          </p:nvSpPr>
          <p:spPr>
            <a:xfrm>
              <a:off x="175293" y="3402683"/>
              <a:ext cx="1190221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JON E. FROEHLICH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Research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  <p:pic>
          <p:nvPicPr>
            <p:cNvPr id="14" name="Google Shape;101;p16">
              <a:hlinkClick r:id="rId8"/>
              <a:extLst>
                <a:ext uri="{FF2B5EF4-FFF2-40B4-BE49-F238E27FC236}">
                  <a16:creationId xmlns:a16="http://schemas.microsoft.com/office/drawing/2014/main" id="{02D1A02B-35F8-E805-A9F0-2A09F01B962A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67458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A4FC06-BBD2-C29F-D650-CC9C9583B2CF}"/>
              </a:ext>
            </a:extLst>
          </p:cNvPr>
          <p:cNvGrpSpPr/>
          <p:nvPr/>
        </p:nvGrpSpPr>
        <p:grpSpPr>
          <a:xfrm>
            <a:off x="16595695" y="30537835"/>
            <a:ext cx="1363478" cy="1360107"/>
            <a:chOff x="1160690" y="2536227"/>
            <a:chExt cx="1190220" cy="1187277"/>
          </a:xfrm>
        </p:grpSpPr>
        <p:sp>
          <p:nvSpPr>
            <p:cNvPr id="16" name="Google Shape;104;p16">
              <a:extLst>
                <a:ext uri="{FF2B5EF4-FFF2-40B4-BE49-F238E27FC236}">
                  <a16:creationId xmlns:a16="http://schemas.microsoft.com/office/drawing/2014/main" id="{4B7A9EE6-E9FF-50C3-4A73-4FF6C92F6A9D}"/>
                </a:ext>
              </a:extLst>
            </p:cNvPr>
            <p:cNvSpPr txBox="1"/>
            <p:nvPr/>
          </p:nvSpPr>
          <p:spPr>
            <a:xfrm>
              <a:off x="1160690" y="3402683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ALEX FIANNACA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DeepMind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  <p:pic>
          <p:nvPicPr>
            <p:cNvPr id="17" name="Google Shape;103;p16">
              <a:hlinkClick r:id="rId10"/>
              <a:extLst>
                <a:ext uri="{FF2B5EF4-FFF2-40B4-BE49-F238E27FC236}">
                  <a16:creationId xmlns:a16="http://schemas.microsoft.com/office/drawing/2014/main" id="{753D703A-E2F3-5101-3CF1-A6EA9D3A23DA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352855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CE936C-1891-586B-4D88-AA551960EA91}"/>
              </a:ext>
            </a:extLst>
          </p:cNvPr>
          <p:cNvGrpSpPr/>
          <p:nvPr/>
        </p:nvGrpSpPr>
        <p:grpSpPr>
          <a:xfrm>
            <a:off x="17837612" y="30537834"/>
            <a:ext cx="1363478" cy="1360105"/>
            <a:chOff x="2146087" y="2536227"/>
            <a:chExt cx="1190220" cy="1187276"/>
          </a:xfrm>
        </p:grpSpPr>
        <p:pic>
          <p:nvPicPr>
            <p:cNvPr id="19" name="Google Shape;105;p16">
              <a:hlinkClick r:id="rId12"/>
              <a:extLst>
                <a:ext uri="{FF2B5EF4-FFF2-40B4-BE49-F238E27FC236}">
                  <a16:creationId xmlns:a16="http://schemas.microsoft.com/office/drawing/2014/main" id="{A1774D89-25D7-27BC-1116-6EC116C06B52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338253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06;p16">
              <a:extLst>
                <a:ext uri="{FF2B5EF4-FFF2-40B4-BE49-F238E27FC236}">
                  <a16:creationId xmlns:a16="http://schemas.microsoft.com/office/drawing/2014/main" id="{31B77148-E582-E50D-3896-8C6A5FD86187}"/>
                </a:ext>
              </a:extLst>
            </p:cNvPr>
            <p:cNvSpPr txBox="1"/>
            <p:nvPr/>
          </p:nvSpPr>
          <p:spPr>
            <a:xfrm>
              <a:off x="2146087" y="3402682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NIMER  JABER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3FB341-6FE5-3952-484A-9119B9F5A699}"/>
              </a:ext>
            </a:extLst>
          </p:cNvPr>
          <p:cNvGrpSpPr/>
          <p:nvPr/>
        </p:nvGrpSpPr>
        <p:grpSpPr>
          <a:xfrm>
            <a:off x="19079530" y="30537836"/>
            <a:ext cx="1363478" cy="1360104"/>
            <a:chOff x="3131486" y="2536228"/>
            <a:chExt cx="1190220" cy="1187275"/>
          </a:xfrm>
        </p:grpSpPr>
        <p:pic>
          <p:nvPicPr>
            <p:cNvPr id="22" name="Google Shape;129;p16">
              <a:extLst>
                <a:ext uri="{FF2B5EF4-FFF2-40B4-BE49-F238E27FC236}">
                  <a16:creationId xmlns:a16="http://schemas.microsoft.com/office/drawing/2014/main" id="{2EB4FFB5-A33B-8B21-3D0E-F74B453EFFC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326912" y="2536228"/>
              <a:ext cx="811513" cy="811513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3" name="Google Shape;130;p16">
              <a:extLst>
                <a:ext uri="{FF2B5EF4-FFF2-40B4-BE49-F238E27FC236}">
                  <a16:creationId xmlns:a16="http://schemas.microsoft.com/office/drawing/2014/main" id="{6EDE9AC7-7498-7AF6-8801-96F6A424E214}"/>
                </a:ext>
              </a:extLst>
            </p:cNvPr>
            <p:cNvSpPr txBox="1"/>
            <p:nvPr/>
          </p:nvSpPr>
          <p:spPr>
            <a:xfrm>
              <a:off x="3131486" y="3402682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VICTOR  TSARAN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" panose="020B0604020202020204" charset="0"/>
                  <a:cs typeface="Google Sans" panose="020B0604020202020204" charset="0"/>
                  <a:sym typeface="Google Sans SemiBold"/>
                </a:rPr>
                <a:t>Google</a:t>
              </a:r>
              <a:endParaRPr sz="1232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" panose="020B0604020202020204" charset="0"/>
                <a:cs typeface="Google Sans" panose="020B0604020202020204" charset="0"/>
                <a:sym typeface="Google Sans SemiBold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803998-074F-EA6F-DE15-EF4A30199F11}"/>
              </a:ext>
            </a:extLst>
          </p:cNvPr>
          <p:cNvGrpSpPr/>
          <p:nvPr/>
        </p:nvGrpSpPr>
        <p:grpSpPr>
          <a:xfrm>
            <a:off x="74960" y="30705920"/>
            <a:ext cx="14541395" cy="1185438"/>
            <a:chOff x="73040" y="29619711"/>
            <a:chExt cx="9610590" cy="783471"/>
          </a:xfrm>
        </p:grpSpPr>
        <p:grpSp>
          <p:nvGrpSpPr>
            <p:cNvPr id="27" name="Google Shape;113;p16">
              <a:extLst>
                <a:ext uri="{FF2B5EF4-FFF2-40B4-BE49-F238E27FC236}">
                  <a16:creationId xmlns:a16="http://schemas.microsoft.com/office/drawing/2014/main" id="{95F2B52A-20CE-37B7-44CC-E07AFBBC34B1}"/>
                </a:ext>
              </a:extLst>
            </p:cNvPr>
            <p:cNvGrpSpPr/>
            <p:nvPr/>
          </p:nvGrpSpPr>
          <p:grpSpPr>
            <a:xfrm>
              <a:off x="4229248" y="29619711"/>
              <a:ext cx="1104091" cy="604702"/>
              <a:chOff x="4136900" y="3536774"/>
              <a:chExt cx="1664073" cy="911400"/>
            </a:xfrm>
          </p:grpSpPr>
          <p:pic>
            <p:nvPicPr>
              <p:cNvPr id="31" name="Google Shape;114;p16">
                <a:extLst>
                  <a:ext uri="{FF2B5EF4-FFF2-40B4-BE49-F238E27FC236}">
                    <a16:creationId xmlns:a16="http://schemas.microsoft.com/office/drawing/2014/main" id="{AAF77564-009E-D080-13D7-5DB88CBF157F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 l="17404" t="13784" r="16944" b="14530"/>
              <a:stretch/>
            </p:blipFill>
            <p:spPr>
              <a:xfrm>
                <a:off x="4136900" y="3576225"/>
                <a:ext cx="818550" cy="792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Google Shape;115;p16">
                <a:extLst>
                  <a:ext uri="{FF2B5EF4-FFF2-40B4-BE49-F238E27FC236}">
                    <a16:creationId xmlns:a16="http://schemas.microsoft.com/office/drawing/2014/main" id="{97E424CC-3E47-B51E-9133-7EC9BFD5B106}"/>
                  </a:ext>
                </a:extLst>
              </p:cNvPr>
              <p:cNvSpPr txBox="1"/>
              <p:nvPr/>
            </p:nvSpPr>
            <p:spPr>
              <a:xfrm>
                <a:off x="4884173" y="3536774"/>
                <a:ext cx="916800" cy="91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2226" tIns="62226" rIns="62226" bIns="62226" anchor="t" anchorCtr="0">
                <a:noAutofit/>
              </a:bodyPr>
              <a:lstStyle/>
              <a:p>
                <a:pPr defTabSz="1251234">
                  <a:buClr>
                    <a:srgbClr val="000000"/>
                  </a:buClr>
                </a:pPr>
                <a:r>
                  <a:rPr lang="en" sz="1642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Google Sans"/>
                    <a:cs typeface="Segoe UI" panose="020B0502040204020203" pitchFamily="34" charset="0"/>
                    <a:sym typeface="Google Sans"/>
                  </a:rPr>
                  <a:t>AI for Social Good</a:t>
                </a:r>
                <a:endParaRPr sz="1642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Google Sans"/>
                  <a:cs typeface="Segoe UI" panose="020B0502040204020203" pitchFamily="34" charset="0"/>
                  <a:sym typeface="Google Sans"/>
                </a:endParaRPr>
              </a:p>
            </p:txBody>
          </p:sp>
        </p:grpSp>
        <p:sp>
          <p:nvSpPr>
            <p:cNvPr id="28" name="Google Shape;118;p16">
              <a:extLst>
                <a:ext uri="{FF2B5EF4-FFF2-40B4-BE49-F238E27FC236}">
                  <a16:creationId xmlns:a16="http://schemas.microsoft.com/office/drawing/2014/main" id="{3BF81DAD-F81A-1F72-073E-978D3536CDE2}"/>
                </a:ext>
              </a:extLst>
            </p:cNvPr>
            <p:cNvSpPr txBox="1"/>
            <p:nvPr/>
          </p:nvSpPr>
          <p:spPr>
            <a:xfrm>
              <a:off x="3225327" y="29656523"/>
              <a:ext cx="838207" cy="7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06" tIns="49706" rIns="49706" bIns="49706" anchor="t" anchorCtr="0">
              <a:noAutofit/>
            </a:bodyPr>
            <a:lstStyle/>
            <a:p>
              <a:pPr defTabSz="1251234">
                <a:buClr>
                  <a:srgbClr val="000000"/>
                </a:buClr>
              </a:pPr>
              <a:r>
                <a:rPr lang="en" sz="1642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Google Sans"/>
                  <a:cs typeface="Segoe UI" panose="020B0502040204020203" pitchFamily="34" charset="0"/>
                  <a:sym typeface="Google Sans"/>
                </a:rPr>
                <a:t>Technology AI Society and Culture</a:t>
              </a:r>
              <a:endParaRPr sz="1642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Google Sans"/>
                <a:cs typeface="Segoe UI" panose="020B0502040204020203" pitchFamily="34" charset="0"/>
                <a:sym typeface="Google Sans"/>
              </a:endParaRPr>
            </a:p>
          </p:txBody>
        </p:sp>
        <p:pic>
          <p:nvPicPr>
            <p:cNvPr id="30" name="Google Shape;123;p16">
              <a:extLst>
                <a:ext uri="{FF2B5EF4-FFF2-40B4-BE49-F238E27FC236}">
                  <a16:creationId xmlns:a16="http://schemas.microsoft.com/office/drawing/2014/main" id="{62D715DA-05AB-57A7-9F79-F374A94460C5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 l="24345" r="23679" b="27246"/>
            <a:stretch/>
          </p:blipFill>
          <p:spPr>
            <a:xfrm>
              <a:off x="2791391" y="29715654"/>
              <a:ext cx="413999" cy="406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0" name="Picture 2" descr="People + AI Research">
              <a:extLst>
                <a:ext uri="{FF2B5EF4-FFF2-40B4-BE49-F238E27FC236}">
                  <a16:creationId xmlns:a16="http://schemas.microsoft.com/office/drawing/2014/main" id="{2E23F964-2B15-7C26-DC9B-BC8F3F4F4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820" y="29690979"/>
              <a:ext cx="1284810" cy="4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65DA05A-C7C2-F973-E822-4FA1E8B09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22065" y="29667030"/>
              <a:ext cx="476755" cy="447861"/>
            </a:xfrm>
            <a:prstGeom prst="rect">
              <a:avLst/>
            </a:prstGeom>
          </p:spPr>
        </p:pic>
        <p:pic>
          <p:nvPicPr>
            <p:cNvPr id="2052" name="Picture 4" descr="Google at APS 2024">
              <a:extLst>
                <a:ext uri="{FF2B5EF4-FFF2-40B4-BE49-F238E27FC236}">
                  <a16:creationId xmlns:a16="http://schemas.microsoft.com/office/drawing/2014/main" id="{659EDD29-9371-032B-E598-2B17911BAF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92" b="36967"/>
            <a:stretch>
              <a:fillRect/>
            </a:stretch>
          </p:blipFill>
          <p:spPr bwMode="auto">
            <a:xfrm>
              <a:off x="73040" y="29736490"/>
              <a:ext cx="2540688" cy="37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What is Google's DeepMind Known For? A Look Into Their Major Breakthroughs  | by ODSC - Open Data Science | Medium">
              <a:extLst>
                <a:ext uri="{FF2B5EF4-FFF2-40B4-BE49-F238E27FC236}">
                  <a16:creationId xmlns:a16="http://schemas.microsoft.com/office/drawing/2014/main" id="{53C4DC86-2308-F4F1-ECBE-F4B4D4230C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96" b="29776"/>
            <a:stretch>
              <a:fillRect/>
            </a:stretch>
          </p:blipFill>
          <p:spPr bwMode="auto">
            <a:xfrm>
              <a:off x="5268151" y="29624150"/>
              <a:ext cx="2672320" cy="538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462DDD4-2C60-4D2E-5399-CE7F49BB13BD}"/>
              </a:ext>
            </a:extLst>
          </p:cNvPr>
          <p:cNvGrpSpPr/>
          <p:nvPr/>
        </p:nvGrpSpPr>
        <p:grpSpPr>
          <a:xfrm>
            <a:off x="3315180" y="16137917"/>
            <a:ext cx="15315238" cy="4049639"/>
            <a:chOff x="182736" y="1930150"/>
            <a:chExt cx="11685424" cy="308984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7D3BCFB-2B91-4501-7070-4493CA9F26DF}"/>
                </a:ext>
              </a:extLst>
            </p:cNvPr>
            <p:cNvGrpSpPr/>
            <p:nvPr/>
          </p:nvGrpSpPr>
          <p:grpSpPr>
            <a:xfrm>
              <a:off x="182736" y="2165028"/>
              <a:ext cx="2514635" cy="2854969"/>
              <a:chOff x="182736" y="2165028"/>
              <a:chExt cx="2514635" cy="2854969"/>
            </a:xfrm>
          </p:grpSpPr>
          <p:pic>
            <p:nvPicPr>
              <p:cNvPr id="39" name="Google Shape;227;p30" descr="Place icon from Noun Project:&#10;https://thenounproject.com/icon/poi-2801400/">
                <a:extLst>
                  <a:ext uri="{FF2B5EF4-FFF2-40B4-BE49-F238E27FC236}">
                    <a16:creationId xmlns:a16="http://schemas.microsoft.com/office/drawing/2014/main" id="{2C39F006-D55C-6309-7E23-4794BD819240}"/>
                  </a:ext>
                </a:extLst>
              </p:cNvPr>
              <p:cNvPicPr preferRelativeResize="0"/>
              <p:nvPr/>
            </p:nvPicPr>
            <p:blipFill rotWithShape="1">
              <a:blip r:embed="rId21">
                <a:alphaModFix/>
              </a:blip>
              <a:srcRect b="14126"/>
              <a:stretch/>
            </p:blipFill>
            <p:spPr>
              <a:xfrm>
                <a:off x="323840" y="2165028"/>
                <a:ext cx="2234453" cy="19188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EF44DD2-BBE4-4925-CB23-CEFBC75D9CC5}"/>
                  </a:ext>
                </a:extLst>
              </p:cNvPr>
              <p:cNvSpPr txBox="1"/>
              <p:nvPr/>
            </p:nvSpPr>
            <p:spPr>
              <a:xfrm>
                <a:off x="228600" y="4259077"/>
                <a:ext cx="2422909" cy="369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63" b="1" dirty="0">
                    <a:latin typeface="Segoe Condensed" panose="020B0606040200020203" pitchFamily="34" charset="0"/>
                    <a:cs typeface="Segoe UI" panose="020B0502040204020203" pitchFamily="34" charset="0"/>
                  </a:rPr>
                  <a:t>POI Investigations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CA81471-E4FD-03EF-3AFE-9D3F71A474FE}"/>
                  </a:ext>
                </a:extLst>
              </p:cNvPr>
              <p:cNvSpPr txBox="1"/>
              <p:nvPr/>
            </p:nvSpPr>
            <p:spPr>
              <a:xfrm>
                <a:off x="182736" y="4711262"/>
                <a:ext cx="2514635" cy="30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i="1" dirty="0">
                    <a:latin typeface="Segoe Condensed" panose="020B0606040200020203" pitchFamily="34" charset="0"/>
                  </a:rPr>
                  <a:t>What does a place look like?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E5AED88-7F99-A7C0-B2B5-B0732328DA20}"/>
                </a:ext>
              </a:extLst>
            </p:cNvPr>
            <p:cNvGrpSpPr/>
            <p:nvPr/>
          </p:nvGrpSpPr>
          <p:grpSpPr>
            <a:xfrm>
              <a:off x="3116762" y="2072392"/>
              <a:ext cx="2655388" cy="2947605"/>
              <a:chOff x="3116762" y="2072392"/>
              <a:chExt cx="2655388" cy="2947605"/>
            </a:xfrm>
          </p:grpSpPr>
          <p:pic>
            <p:nvPicPr>
              <p:cNvPr id="43" name="Google Shape;228;p30" descr="Route Planning icon from: https://thenounproject.com/icon/route-optimization-7193198/">
                <a:extLst>
                  <a:ext uri="{FF2B5EF4-FFF2-40B4-BE49-F238E27FC236}">
                    <a16:creationId xmlns:a16="http://schemas.microsoft.com/office/drawing/2014/main" id="{4E935C51-4804-87C7-9C8E-E17779E76C0A}"/>
                  </a:ext>
                </a:extLst>
              </p:cNvPr>
              <p:cNvPicPr preferRelativeResize="0"/>
              <p:nvPr/>
            </p:nvPicPr>
            <p:blipFill rotWithShape="1">
              <a:blip r:embed="rId22">
                <a:alphaModFix/>
              </a:blip>
              <a:srcRect b="16324"/>
              <a:stretch/>
            </p:blipFill>
            <p:spPr>
              <a:xfrm>
                <a:off x="3116762" y="2072392"/>
                <a:ext cx="2514636" cy="21041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A362897-EC47-6072-CBDB-1759466C3989}"/>
                  </a:ext>
                </a:extLst>
              </p:cNvPr>
              <p:cNvSpPr txBox="1"/>
              <p:nvPr/>
            </p:nvSpPr>
            <p:spPr>
              <a:xfrm>
                <a:off x="3157673" y="4259077"/>
                <a:ext cx="2422909" cy="369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63" b="1" dirty="0">
                    <a:latin typeface="Segoe Condensed" panose="020B0606040200020203" pitchFamily="34" charset="0"/>
                    <a:cs typeface="Segoe UI" panose="020B0502040204020203" pitchFamily="34" charset="0"/>
                  </a:rPr>
                  <a:t>Route Planning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961ACA7-5F4B-4181-C8D7-300E5B895769}"/>
                  </a:ext>
                </a:extLst>
              </p:cNvPr>
              <p:cNvSpPr txBox="1"/>
              <p:nvPr/>
            </p:nvSpPr>
            <p:spPr>
              <a:xfrm>
                <a:off x="3116763" y="4711262"/>
                <a:ext cx="2655387" cy="30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i="1" dirty="0">
                    <a:latin typeface="Segoe Condensed" panose="020B0606040200020203" pitchFamily="34" charset="0"/>
                  </a:rPr>
                  <a:t>What does my route look like?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070EB4B-FFDE-6F01-311E-6A88D9B1D86D}"/>
                </a:ext>
              </a:extLst>
            </p:cNvPr>
            <p:cNvGrpSpPr/>
            <p:nvPr/>
          </p:nvGrpSpPr>
          <p:grpSpPr>
            <a:xfrm>
              <a:off x="9167365" y="1930150"/>
              <a:ext cx="2700795" cy="3089847"/>
              <a:chOff x="9167365" y="1930150"/>
              <a:chExt cx="2700795" cy="3089847"/>
            </a:xfrm>
          </p:grpSpPr>
          <p:pic>
            <p:nvPicPr>
              <p:cNvPr id="47" name="Google Shape;229;p30" descr="Tourism icon showing part of the globe with buildings sticking out like Big Ben and Eiffel Tower: https://thenounproject.com/icon/tourism-2234868/">
                <a:extLst>
                  <a:ext uri="{FF2B5EF4-FFF2-40B4-BE49-F238E27FC236}">
                    <a16:creationId xmlns:a16="http://schemas.microsoft.com/office/drawing/2014/main" id="{EE0145DD-5D00-99E7-665E-7ED8BFC0A618}"/>
                  </a:ext>
                </a:extLst>
              </p:cNvPr>
              <p:cNvPicPr preferRelativeResize="0"/>
              <p:nvPr/>
            </p:nvPicPr>
            <p:blipFill rotWithShape="1">
              <a:blip r:embed="rId23">
                <a:alphaModFix/>
              </a:blip>
              <a:srcRect b="15182"/>
              <a:stretch/>
            </p:blipFill>
            <p:spPr>
              <a:xfrm>
                <a:off x="9167365" y="1930150"/>
                <a:ext cx="2648377" cy="224637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101F0CF-DAE3-EF97-F55B-082562A00D9C}"/>
                  </a:ext>
                </a:extLst>
              </p:cNvPr>
              <p:cNvSpPr txBox="1"/>
              <p:nvPr/>
            </p:nvSpPr>
            <p:spPr>
              <a:xfrm>
                <a:off x="9343959" y="4259077"/>
                <a:ext cx="2422909" cy="369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63" b="1" dirty="0">
                    <a:latin typeface="Segoe Condensed" panose="020B0606040200020203" pitchFamily="34" charset="0"/>
                    <a:cs typeface="Segoe UI" panose="020B0502040204020203" pitchFamily="34" charset="0"/>
                  </a:rPr>
                  <a:t>Virtual Tourism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9BAECE9-A689-B4F5-880B-41E0571E9268}"/>
                  </a:ext>
                </a:extLst>
              </p:cNvPr>
              <p:cNvSpPr txBox="1"/>
              <p:nvPr/>
            </p:nvSpPr>
            <p:spPr>
              <a:xfrm>
                <a:off x="9212773" y="4711262"/>
                <a:ext cx="2655387" cy="30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i="1" dirty="0">
                    <a:latin typeface="Segoe Condensed" panose="020B0606040200020203" pitchFamily="34" charset="0"/>
                  </a:rPr>
                  <a:t>I’ve always wanted to visit…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9E340E7-ECD5-E5BA-BC45-C5571DC966BD}"/>
                </a:ext>
              </a:extLst>
            </p:cNvPr>
            <p:cNvGrpSpPr/>
            <p:nvPr/>
          </p:nvGrpSpPr>
          <p:grpSpPr>
            <a:xfrm>
              <a:off x="6096000" y="1998326"/>
              <a:ext cx="2910226" cy="3021671"/>
              <a:chOff x="6096000" y="1998326"/>
              <a:chExt cx="2910226" cy="3021671"/>
            </a:xfrm>
          </p:grpSpPr>
          <p:pic>
            <p:nvPicPr>
              <p:cNvPr id="51" name="Google Shape;234;p30" descr="Icon of an explorer&#10;">
                <a:extLst>
                  <a:ext uri="{FF2B5EF4-FFF2-40B4-BE49-F238E27FC236}">
                    <a16:creationId xmlns:a16="http://schemas.microsoft.com/office/drawing/2014/main" id="{652DAA9D-528E-394C-C92C-0077AF0F3EF3}"/>
                  </a:ext>
                </a:extLst>
              </p:cNvPr>
              <p:cNvPicPr preferRelativeResize="0"/>
              <p:nvPr/>
            </p:nvPicPr>
            <p:blipFill rotWithShape="1">
              <a:blip r:embed="rId24">
                <a:alphaModFix/>
              </a:blip>
              <a:srcRect l="6042" r="2683"/>
              <a:stretch/>
            </p:blipFill>
            <p:spPr>
              <a:xfrm>
                <a:off x="6344613" y="1998326"/>
                <a:ext cx="2413000" cy="21782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6CDC319-8094-087E-59A4-A02A71CABF7B}"/>
                  </a:ext>
                </a:extLst>
              </p:cNvPr>
              <p:cNvSpPr txBox="1"/>
              <p:nvPr/>
            </p:nvSpPr>
            <p:spPr>
              <a:xfrm>
                <a:off x="6096000" y="4259077"/>
                <a:ext cx="2910226" cy="369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63" b="1" dirty="0">
                    <a:latin typeface="Segoe Condensed" panose="020B0606040200020203" pitchFamily="34" charset="0"/>
                    <a:cs typeface="Segoe UI" panose="020B0502040204020203" pitchFamily="34" charset="0"/>
                  </a:rPr>
                  <a:t>Open-Ended Exploring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0873751-A3D9-0EEF-870F-07EA2A53F724}"/>
                  </a:ext>
                </a:extLst>
              </p:cNvPr>
              <p:cNvSpPr txBox="1"/>
              <p:nvPr/>
            </p:nvSpPr>
            <p:spPr>
              <a:xfrm>
                <a:off x="6223420" y="4711262"/>
                <a:ext cx="2655387" cy="30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i="1" dirty="0">
                    <a:latin typeface="Segoe Condensed" panose="020B0606040200020203" pitchFamily="34" charset="0"/>
                  </a:rPr>
                  <a:t>I just want to explore…</a:t>
                </a:r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291F0E6-CCBF-7748-884A-6C80586C531E}"/>
              </a:ext>
            </a:extLst>
          </p:cNvPr>
          <p:cNvSpPr txBox="1"/>
          <p:nvPr/>
        </p:nvSpPr>
        <p:spPr>
          <a:xfrm>
            <a:off x="7654776" y="15543757"/>
            <a:ext cx="6636048" cy="116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74" dirty="0">
                <a:latin typeface="Bebas Neue" panose="020B0606020202050201" pitchFamily="34" charset="0"/>
              </a:rPr>
              <a:t>Four Core User Tasks</a:t>
            </a:r>
          </a:p>
        </p:txBody>
      </p:sp>
    </p:spTree>
    <p:extLst>
      <p:ext uri="{BB962C8B-B14F-4D97-AF65-F5344CB8AC3E}">
        <p14:creationId xmlns:p14="http://schemas.microsoft.com/office/powerpoint/2010/main" val="391321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ECDF4-5D69-FA9A-13DA-CD072CBBA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ogle Logo And Its History | LogoMyWay">
            <a:extLst>
              <a:ext uri="{FF2B5EF4-FFF2-40B4-BE49-F238E27FC236}">
                <a16:creationId xmlns:a16="http://schemas.microsoft.com/office/drawing/2014/main" id="{76D0C2E4-FA41-EDDA-CBC5-577D8ED7D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864" y="10701434"/>
            <a:ext cx="21310353" cy="1192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837676A-6A04-B994-B69A-D4FA7C8F9B98}"/>
              </a:ext>
            </a:extLst>
          </p:cNvPr>
          <p:cNvGrpSpPr/>
          <p:nvPr/>
        </p:nvGrpSpPr>
        <p:grpSpPr>
          <a:xfrm>
            <a:off x="-1" y="409612"/>
            <a:ext cx="21945601" cy="14675012"/>
            <a:chOff x="-1" y="-11135"/>
            <a:chExt cx="21383626" cy="14299220"/>
          </a:xfrm>
        </p:grpSpPr>
        <p:pic>
          <p:nvPicPr>
            <p:cNvPr id="7" name="Picture 6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057AF2B3-8665-35AD-0894-5551F2A4C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600"/>
            <a:stretch>
              <a:fillRect/>
            </a:stretch>
          </p:blipFill>
          <p:spPr>
            <a:xfrm flipV="1">
              <a:off x="-1" y="-11133"/>
              <a:ext cx="21383625" cy="4784687"/>
            </a:xfrm>
            <a:prstGeom prst="rect">
              <a:avLst/>
            </a:prstGeom>
          </p:spPr>
        </p:pic>
        <p:pic>
          <p:nvPicPr>
            <p:cNvPr id="5" name="Picture 4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CCD81A12-D6C6-2AFB-659D-16EC11B68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66479"/>
              <a:ext cx="21383625" cy="9521606"/>
            </a:xfrm>
            <a:prstGeom prst="rect">
              <a:avLst/>
            </a:prstGeom>
          </p:spPr>
        </p:pic>
        <p:pic>
          <p:nvPicPr>
            <p:cNvPr id="9" name="Picture 8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EE1755A0-828D-DBF9-EF40-2CC39B9BA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20" r="3314" b="98600"/>
            <a:stretch>
              <a:fillRect/>
            </a:stretch>
          </p:blipFill>
          <p:spPr>
            <a:xfrm flipV="1">
              <a:off x="20240368" y="-11135"/>
              <a:ext cx="1143257" cy="4784686"/>
            </a:xfrm>
            <a:prstGeom prst="rect">
              <a:avLst/>
            </a:prstGeom>
          </p:spPr>
        </p:pic>
      </p:grp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BF9CBA7-5451-5280-3719-63A5B18D84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259683" y="-5986385"/>
          <a:ext cx="21949901" cy="4755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5872908" imgH="3590134" progId="">
                  <p:embed/>
                </p:oleObj>
              </mc:Choice>
              <mc:Fallback>
                <p:oleObj r:id="rId4" imgW="35872908" imgH="3590134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5571C98-A8BE-2E55-4BF6-FA46A9A10B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59683" y="-5986385"/>
                        <a:ext cx="21949901" cy="4755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F95FB6-C80C-C0CE-8E2C-8626E9CEE4EB}"/>
              </a:ext>
            </a:extLst>
          </p:cNvPr>
          <p:cNvSpPr txBox="1"/>
          <p:nvPr/>
        </p:nvSpPr>
        <p:spPr>
          <a:xfrm>
            <a:off x="1" y="897701"/>
            <a:ext cx="21945600" cy="386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605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</a:rPr>
              <a:t>Street</a:t>
            </a:r>
            <a:r>
              <a:rPr lang="en-US" sz="23605" dirty="0">
                <a:solidFill>
                  <a:srgbClr val="F8337E"/>
                </a:solidFill>
                <a:latin typeface="Bebas Neue" panose="020B0606020202050201" pitchFamily="34" charset="0"/>
              </a:rPr>
              <a:t>Reader</a:t>
            </a:r>
            <a:r>
              <a:rPr lang="en-US" sz="23605" dirty="0">
                <a:solidFill>
                  <a:srgbClr val="FFFF00"/>
                </a:solidFill>
                <a:latin typeface="Bebas Neue" panose="020B0606020202050201" pitchFamily="34" charset="0"/>
              </a:rPr>
              <a:t>AI</a:t>
            </a:r>
            <a:r>
              <a:rPr lang="en-US" sz="23605" dirty="0">
                <a:latin typeface="Bebas Neue" panose="020B0606020202050201" pitchFamily="34" charset="0"/>
              </a:rPr>
              <a:t> </a:t>
            </a:r>
            <a:r>
              <a:rPr lang="en-US" sz="23605" dirty="0">
                <a:solidFill>
                  <a:srgbClr val="34A853"/>
                </a:solidFill>
                <a:latin typeface="Bebas Neue" panose="020B0606020202050201" pitchFamily="34" charset="0"/>
              </a:rPr>
              <a:t>DEMO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8F5CB-40D9-B60D-817A-A90A1A29F869}"/>
              </a:ext>
            </a:extLst>
          </p:cNvPr>
          <p:cNvSpPr txBox="1"/>
          <p:nvPr/>
        </p:nvSpPr>
        <p:spPr>
          <a:xfrm>
            <a:off x="336060" y="3937840"/>
            <a:ext cx="21146402" cy="1111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2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Making </a:t>
            </a:r>
            <a:r>
              <a:rPr lang="en-US" sz="6620" b="1" dirty="0">
                <a:solidFill>
                  <a:schemeClr val="bg1"/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Street View Accessible </a:t>
            </a:r>
            <a:r>
              <a:rPr lang="en-US" sz="662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Using Context-Aware Multimodal AI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8C02E5-D416-1BB2-EBC7-F978FD0A353A}"/>
              </a:ext>
            </a:extLst>
          </p:cNvPr>
          <p:cNvGrpSpPr/>
          <p:nvPr/>
        </p:nvGrpSpPr>
        <p:grpSpPr>
          <a:xfrm>
            <a:off x="20321448" y="30512826"/>
            <a:ext cx="1363478" cy="1353786"/>
            <a:chOff x="4116886" y="2514396"/>
            <a:chExt cx="1190220" cy="1181760"/>
          </a:xfrm>
        </p:grpSpPr>
        <p:pic>
          <p:nvPicPr>
            <p:cNvPr id="8" name="Google Shape;99;p16">
              <a:hlinkClick r:id="rId6"/>
              <a:extLst>
                <a:ext uri="{FF2B5EF4-FFF2-40B4-BE49-F238E27FC236}">
                  <a16:creationId xmlns:a16="http://schemas.microsoft.com/office/drawing/2014/main" id="{F040E67D-4130-F6ED-53F5-5C15247335C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306240" y="2514396"/>
              <a:ext cx="811513" cy="811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00;p16">
              <a:extLst>
                <a:ext uri="{FF2B5EF4-FFF2-40B4-BE49-F238E27FC236}">
                  <a16:creationId xmlns:a16="http://schemas.microsoft.com/office/drawing/2014/main" id="{36D46232-C599-958E-B68D-4EE6FB3DAB22}"/>
                </a:ext>
              </a:extLst>
            </p:cNvPr>
            <p:cNvSpPr txBox="1"/>
            <p:nvPr/>
          </p:nvSpPr>
          <p:spPr>
            <a:xfrm>
              <a:off x="4116886" y="3375335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SHAUN  KANE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 Research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882B80-E899-A86F-55E7-C585C8C400D7}"/>
              </a:ext>
            </a:extLst>
          </p:cNvPr>
          <p:cNvGrpSpPr/>
          <p:nvPr/>
        </p:nvGrpSpPr>
        <p:grpSpPr>
          <a:xfrm>
            <a:off x="15353776" y="30537835"/>
            <a:ext cx="1363479" cy="1360107"/>
            <a:chOff x="175293" y="2536227"/>
            <a:chExt cx="1190221" cy="1187277"/>
          </a:xfrm>
        </p:grpSpPr>
        <p:sp>
          <p:nvSpPr>
            <p:cNvPr id="13" name="Google Shape;102;p16">
              <a:extLst>
                <a:ext uri="{FF2B5EF4-FFF2-40B4-BE49-F238E27FC236}">
                  <a16:creationId xmlns:a16="http://schemas.microsoft.com/office/drawing/2014/main" id="{60FF0573-09AA-DC0B-C11F-145E1A79CCBF}"/>
                </a:ext>
              </a:extLst>
            </p:cNvPr>
            <p:cNvSpPr txBox="1"/>
            <p:nvPr/>
          </p:nvSpPr>
          <p:spPr>
            <a:xfrm>
              <a:off x="175293" y="3402683"/>
              <a:ext cx="1190221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JON E. FROEHLICH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Research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  <p:pic>
          <p:nvPicPr>
            <p:cNvPr id="14" name="Google Shape;101;p16">
              <a:hlinkClick r:id="rId8"/>
              <a:extLst>
                <a:ext uri="{FF2B5EF4-FFF2-40B4-BE49-F238E27FC236}">
                  <a16:creationId xmlns:a16="http://schemas.microsoft.com/office/drawing/2014/main" id="{70903FE3-67D0-F192-E992-BEEA7598FBEA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67458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5D547C-6851-8C49-0EF5-5DA057C549D5}"/>
              </a:ext>
            </a:extLst>
          </p:cNvPr>
          <p:cNvGrpSpPr/>
          <p:nvPr/>
        </p:nvGrpSpPr>
        <p:grpSpPr>
          <a:xfrm>
            <a:off x="16595695" y="30537835"/>
            <a:ext cx="1363478" cy="1360107"/>
            <a:chOff x="1160690" y="2536227"/>
            <a:chExt cx="1190220" cy="1187277"/>
          </a:xfrm>
        </p:grpSpPr>
        <p:sp>
          <p:nvSpPr>
            <p:cNvPr id="16" name="Google Shape;104;p16">
              <a:extLst>
                <a:ext uri="{FF2B5EF4-FFF2-40B4-BE49-F238E27FC236}">
                  <a16:creationId xmlns:a16="http://schemas.microsoft.com/office/drawing/2014/main" id="{B6E7252B-B8D4-5B76-CFA5-88A23899A745}"/>
                </a:ext>
              </a:extLst>
            </p:cNvPr>
            <p:cNvSpPr txBox="1"/>
            <p:nvPr/>
          </p:nvSpPr>
          <p:spPr>
            <a:xfrm>
              <a:off x="1160690" y="3402683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ALEX FIANNACA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DeepMind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  <p:pic>
          <p:nvPicPr>
            <p:cNvPr id="17" name="Google Shape;103;p16">
              <a:hlinkClick r:id="rId10"/>
              <a:extLst>
                <a:ext uri="{FF2B5EF4-FFF2-40B4-BE49-F238E27FC236}">
                  <a16:creationId xmlns:a16="http://schemas.microsoft.com/office/drawing/2014/main" id="{02EBCC9A-C78D-2D8E-E378-D31B0BAA25C1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352855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FE499F0-B23A-5AED-3DCB-5C3A1193C95A}"/>
              </a:ext>
            </a:extLst>
          </p:cNvPr>
          <p:cNvGrpSpPr/>
          <p:nvPr/>
        </p:nvGrpSpPr>
        <p:grpSpPr>
          <a:xfrm>
            <a:off x="17837612" y="30537834"/>
            <a:ext cx="1363478" cy="1360105"/>
            <a:chOff x="2146087" y="2536227"/>
            <a:chExt cx="1190220" cy="1187276"/>
          </a:xfrm>
        </p:grpSpPr>
        <p:pic>
          <p:nvPicPr>
            <p:cNvPr id="19" name="Google Shape;105;p16">
              <a:hlinkClick r:id="rId12"/>
              <a:extLst>
                <a:ext uri="{FF2B5EF4-FFF2-40B4-BE49-F238E27FC236}">
                  <a16:creationId xmlns:a16="http://schemas.microsoft.com/office/drawing/2014/main" id="{2B40F7C1-8DEF-927C-4B29-1FF6F27F48FC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338253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06;p16">
              <a:extLst>
                <a:ext uri="{FF2B5EF4-FFF2-40B4-BE49-F238E27FC236}">
                  <a16:creationId xmlns:a16="http://schemas.microsoft.com/office/drawing/2014/main" id="{C76ABFEE-4F95-5F9B-5F0A-5D865E0595C3}"/>
                </a:ext>
              </a:extLst>
            </p:cNvPr>
            <p:cNvSpPr txBox="1"/>
            <p:nvPr/>
          </p:nvSpPr>
          <p:spPr>
            <a:xfrm>
              <a:off x="2146087" y="3402682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NIMER  JABER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213893-8F97-5C14-241E-100042645853}"/>
              </a:ext>
            </a:extLst>
          </p:cNvPr>
          <p:cNvGrpSpPr/>
          <p:nvPr/>
        </p:nvGrpSpPr>
        <p:grpSpPr>
          <a:xfrm>
            <a:off x="19079530" y="30537836"/>
            <a:ext cx="1363478" cy="1360104"/>
            <a:chOff x="3131486" y="2536228"/>
            <a:chExt cx="1190220" cy="1187275"/>
          </a:xfrm>
        </p:grpSpPr>
        <p:pic>
          <p:nvPicPr>
            <p:cNvPr id="22" name="Google Shape;129;p16">
              <a:extLst>
                <a:ext uri="{FF2B5EF4-FFF2-40B4-BE49-F238E27FC236}">
                  <a16:creationId xmlns:a16="http://schemas.microsoft.com/office/drawing/2014/main" id="{935683A7-304C-94A0-9784-0DC2B500CB9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326912" y="2536228"/>
              <a:ext cx="811513" cy="811513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3" name="Google Shape;130;p16">
              <a:extLst>
                <a:ext uri="{FF2B5EF4-FFF2-40B4-BE49-F238E27FC236}">
                  <a16:creationId xmlns:a16="http://schemas.microsoft.com/office/drawing/2014/main" id="{46A2FB9B-A345-FD93-9AAA-521F960FA61B}"/>
                </a:ext>
              </a:extLst>
            </p:cNvPr>
            <p:cNvSpPr txBox="1"/>
            <p:nvPr/>
          </p:nvSpPr>
          <p:spPr>
            <a:xfrm>
              <a:off x="3131486" y="3402682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VICTOR  TSARAN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" panose="020B0604020202020204" charset="0"/>
                  <a:cs typeface="Google Sans" panose="020B0604020202020204" charset="0"/>
                  <a:sym typeface="Google Sans SemiBold"/>
                </a:rPr>
                <a:t>Google</a:t>
              </a:r>
              <a:endParaRPr sz="1232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" panose="020B0604020202020204" charset="0"/>
                <a:cs typeface="Google Sans" panose="020B0604020202020204" charset="0"/>
                <a:sym typeface="Google Sans SemiBold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777190-42F6-0FF6-F8ED-2FF729048E63}"/>
              </a:ext>
            </a:extLst>
          </p:cNvPr>
          <p:cNvGrpSpPr/>
          <p:nvPr/>
        </p:nvGrpSpPr>
        <p:grpSpPr>
          <a:xfrm>
            <a:off x="74960" y="30705920"/>
            <a:ext cx="14541395" cy="1185438"/>
            <a:chOff x="73040" y="29619711"/>
            <a:chExt cx="9610590" cy="783471"/>
          </a:xfrm>
        </p:grpSpPr>
        <p:grpSp>
          <p:nvGrpSpPr>
            <p:cNvPr id="27" name="Google Shape;113;p16">
              <a:extLst>
                <a:ext uri="{FF2B5EF4-FFF2-40B4-BE49-F238E27FC236}">
                  <a16:creationId xmlns:a16="http://schemas.microsoft.com/office/drawing/2014/main" id="{A9B01208-707B-015C-042F-2ED672033D4B}"/>
                </a:ext>
              </a:extLst>
            </p:cNvPr>
            <p:cNvGrpSpPr/>
            <p:nvPr/>
          </p:nvGrpSpPr>
          <p:grpSpPr>
            <a:xfrm>
              <a:off x="4229248" y="29619711"/>
              <a:ext cx="1104091" cy="604702"/>
              <a:chOff x="4136900" y="3536774"/>
              <a:chExt cx="1664073" cy="911400"/>
            </a:xfrm>
          </p:grpSpPr>
          <p:pic>
            <p:nvPicPr>
              <p:cNvPr id="31" name="Google Shape;114;p16">
                <a:extLst>
                  <a:ext uri="{FF2B5EF4-FFF2-40B4-BE49-F238E27FC236}">
                    <a16:creationId xmlns:a16="http://schemas.microsoft.com/office/drawing/2014/main" id="{D2229D50-A2AF-9FDC-1F81-4DE02EC42546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 l="17404" t="13784" r="16944" b="14530"/>
              <a:stretch/>
            </p:blipFill>
            <p:spPr>
              <a:xfrm>
                <a:off x="4136900" y="3576225"/>
                <a:ext cx="818550" cy="792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Google Shape;115;p16">
                <a:extLst>
                  <a:ext uri="{FF2B5EF4-FFF2-40B4-BE49-F238E27FC236}">
                    <a16:creationId xmlns:a16="http://schemas.microsoft.com/office/drawing/2014/main" id="{388A87A8-51EF-F974-D167-88F84ACA8D2A}"/>
                  </a:ext>
                </a:extLst>
              </p:cNvPr>
              <p:cNvSpPr txBox="1"/>
              <p:nvPr/>
            </p:nvSpPr>
            <p:spPr>
              <a:xfrm>
                <a:off x="4884173" y="3536774"/>
                <a:ext cx="916800" cy="91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2226" tIns="62226" rIns="62226" bIns="62226" anchor="t" anchorCtr="0">
                <a:noAutofit/>
              </a:bodyPr>
              <a:lstStyle/>
              <a:p>
                <a:pPr defTabSz="1251234">
                  <a:buClr>
                    <a:srgbClr val="000000"/>
                  </a:buClr>
                </a:pPr>
                <a:r>
                  <a:rPr lang="en" sz="1642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Google Sans"/>
                    <a:cs typeface="Segoe UI" panose="020B0502040204020203" pitchFamily="34" charset="0"/>
                    <a:sym typeface="Google Sans"/>
                  </a:rPr>
                  <a:t>AI for Social Good</a:t>
                </a:r>
                <a:endParaRPr sz="1642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Google Sans"/>
                  <a:cs typeface="Segoe UI" panose="020B0502040204020203" pitchFamily="34" charset="0"/>
                  <a:sym typeface="Google Sans"/>
                </a:endParaRPr>
              </a:p>
            </p:txBody>
          </p:sp>
        </p:grpSp>
        <p:sp>
          <p:nvSpPr>
            <p:cNvPr id="28" name="Google Shape;118;p16">
              <a:extLst>
                <a:ext uri="{FF2B5EF4-FFF2-40B4-BE49-F238E27FC236}">
                  <a16:creationId xmlns:a16="http://schemas.microsoft.com/office/drawing/2014/main" id="{81C35465-DDFA-705B-BBE0-7A57B1A4EB96}"/>
                </a:ext>
              </a:extLst>
            </p:cNvPr>
            <p:cNvSpPr txBox="1"/>
            <p:nvPr/>
          </p:nvSpPr>
          <p:spPr>
            <a:xfrm>
              <a:off x="3225327" y="29656523"/>
              <a:ext cx="838207" cy="7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06" tIns="49706" rIns="49706" bIns="49706" anchor="t" anchorCtr="0">
              <a:noAutofit/>
            </a:bodyPr>
            <a:lstStyle/>
            <a:p>
              <a:pPr defTabSz="1251234">
                <a:buClr>
                  <a:srgbClr val="000000"/>
                </a:buClr>
              </a:pPr>
              <a:r>
                <a:rPr lang="en" sz="1642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Google Sans"/>
                  <a:cs typeface="Segoe UI" panose="020B0502040204020203" pitchFamily="34" charset="0"/>
                  <a:sym typeface="Google Sans"/>
                </a:rPr>
                <a:t>Technology AI Society and Culture</a:t>
              </a:r>
              <a:endParaRPr sz="1642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Google Sans"/>
                <a:cs typeface="Segoe UI" panose="020B0502040204020203" pitchFamily="34" charset="0"/>
                <a:sym typeface="Google Sans"/>
              </a:endParaRPr>
            </a:p>
          </p:txBody>
        </p:sp>
        <p:pic>
          <p:nvPicPr>
            <p:cNvPr id="30" name="Google Shape;123;p16">
              <a:extLst>
                <a:ext uri="{FF2B5EF4-FFF2-40B4-BE49-F238E27FC236}">
                  <a16:creationId xmlns:a16="http://schemas.microsoft.com/office/drawing/2014/main" id="{A6C6BAFF-BF48-3DF3-2ACE-D4218D3B9974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 l="24345" r="23679" b="27246"/>
            <a:stretch/>
          </p:blipFill>
          <p:spPr>
            <a:xfrm>
              <a:off x="2791391" y="29715654"/>
              <a:ext cx="413999" cy="406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0" name="Picture 2" descr="People + AI Research">
              <a:extLst>
                <a:ext uri="{FF2B5EF4-FFF2-40B4-BE49-F238E27FC236}">
                  <a16:creationId xmlns:a16="http://schemas.microsoft.com/office/drawing/2014/main" id="{A508CD23-3813-17A2-E68C-E851B60D4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820" y="29690979"/>
              <a:ext cx="1284810" cy="4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107A3C5-4821-8757-A272-BFA6AE980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22065" y="29667030"/>
              <a:ext cx="476755" cy="447861"/>
            </a:xfrm>
            <a:prstGeom prst="rect">
              <a:avLst/>
            </a:prstGeom>
          </p:spPr>
        </p:pic>
        <p:pic>
          <p:nvPicPr>
            <p:cNvPr id="2052" name="Picture 4" descr="Google at APS 2024">
              <a:extLst>
                <a:ext uri="{FF2B5EF4-FFF2-40B4-BE49-F238E27FC236}">
                  <a16:creationId xmlns:a16="http://schemas.microsoft.com/office/drawing/2014/main" id="{C9E4708F-347E-5A9A-F3D1-A01302E269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92" b="36967"/>
            <a:stretch>
              <a:fillRect/>
            </a:stretch>
          </p:blipFill>
          <p:spPr bwMode="auto">
            <a:xfrm>
              <a:off x="73040" y="29736490"/>
              <a:ext cx="2540688" cy="37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What is Google's DeepMind Known For? A Look Into Their Major Breakthroughs  | by ODSC - Open Data Science | Medium">
              <a:extLst>
                <a:ext uri="{FF2B5EF4-FFF2-40B4-BE49-F238E27FC236}">
                  <a16:creationId xmlns:a16="http://schemas.microsoft.com/office/drawing/2014/main" id="{2F8BBD9A-3354-230F-8A75-98F710EB6C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96" b="29776"/>
            <a:stretch>
              <a:fillRect/>
            </a:stretch>
          </p:blipFill>
          <p:spPr bwMode="auto">
            <a:xfrm>
              <a:off x="5268151" y="29624150"/>
              <a:ext cx="2672320" cy="538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F54C83-B125-B8DF-16AE-81FD479B7E6B}"/>
              </a:ext>
            </a:extLst>
          </p:cNvPr>
          <p:cNvGrpSpPr/>
          <p:nvPr/>
        </p:nvGrpSpPr>
        <p:grpSpPr>
          <a:xfrm>
            <a:off x="3315180" y="16137917"/>
            <a:ext cx="15315238" cy="4049639"/>
            <a:chOff x="182736" y="1930150"/>
            <a:chExt cx="11685424" cy="308984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B1CC41E-A235-8F8B-7301-1B9CC1CBD416}"/>
                </a:ext>
              </a:extLst>
            </p:cNvPr>
            <p:cNvGrpSpPr/>
            <p:nvPr/>
          </p:nvGrpSpPr>
          <p:grpSpPr>
            <a:xfrm>
              <a:off x="182736" y="2165028"/>
              <a:ext cx="2514635" cy="2854969"/>
              <a:chOff x="182736" y="2165028"/>
              <a:chExt cx="2514635" cy="2854969"/>
            </a:xfrm>
          </p:grpSpPr>
          <p:pic>
            <p:nvPicPr>
              <p:cNvPr id="39" name="Google Shape;227;p30" descr="Place icon from Noun Project:&#10;https://thenounproject.com/icon/poi-2801400/">
                <a:extLst>
                  <a:ext uri="{FF2B5EF4-FFF2-40B4-BE49-F238E27FC236}">
                    <a16:creationId xmlns:a16="http://schemas.microsoft.com/office/drawing/2014/main" id="{C6362FE4-C268-DEBD-6204-FB7E48785547}"/>
                  </a:ext>
                </a:extLst>
              </p:cNvPr>
              <p:cNvPicPr preferRelativeResize="0"/>
              <p:nvPr/>
            </p:nvPicPr>
            <p:blipFill rotWithShape="1">
              <a:blip r:embed="rId21">
                <a:alphaModFix/>
              </a:blip>
              <a:srcRect b="14126"/>
              <a:stretch/>
            </p:blipFill>
            <p:spPr>
              <a:xfrm>
                <a:off x="323840" y="2165028"/>
                <a:ext cx="2234453" cy="19188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59B396-D6CC-B5A6-D49B-3B22B3741638}"/>
                  </a:ext>
                </a:extLst>
              </p:cNvPr>
              <p:cNvSpPr txBox="1"/>
              <p:nvPr/>
            </p:nvSpPr>
            <p:spPr>
              <a:xfrm>
                <a:off x="228600" y="4259077"/>
                <a:ext cx="2422909" cy="369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63" b="1" dirty="0">
                    <a:latin typeface="Segoe Condensed" panose="020B0606040200020203" pitchFamily="34" charset="0"/>
                    <a:cs typeface="Segoe UI" panose="020B0502040204020203" pitchFamily="34" charset="0"/>
                  </a:rPr>
                  <a:t>POI Investigations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5CDB7E4-FC28-2DEE-E75F-3451A01A2A00}"/>
                  </a:ext>
                </a:extLst>
              </p:cNvPr>
              <p:cNvSpPr txBox="1"/>
              <p:nvPr/>
            </p:nvSpPr>
            <p:spPr>
              <a:xfrm>
                <a:off x="182736" y="4711262"/>
                <a:ext cx="2514635" cy="30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i="1" dirty="0">
                    <a:latin typeface="Segoe Condensed" panose="020B0606040200020203" pitchFamily="34" charset="0"/>
                  </a:rPr>
                  <a:t>What does a place look like?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AFFEA03-D23D-3BD6-7EA0-F398E3D2C8A2}"/>
                </a:ext>
              </a:extLst>
            </p:cNvPr>
            <p:cNvGrpSpPr/>
            <p:nvPr/>
          </p:nvGrpSpPr>
          <p:grpSpPr>
            <a:xfrm>
              <a:off x="3116762" y="2072392"/>
              <a:ext cx="2655388" cy="2947605"/>
              <a:chOff x="3116762" y="2072392"/>
              <a:chExt cx="2655388" cy="2947605"/>
            </a:xfrm>
          </p:grpSpPr>
          <p:pic>
            <p:nvPicPr>
              <p:cNvPr id="43" name="Google Shape;228;p30" descr="Route Planning icon from: https://thenounproject.com/icon/route-optimization-7193198/">
                <a:extLst>
                  <a:ext uri="{FF2B5EF4-FFF2-40B4-BE49-F238E27FC236}">
                    <a16:creationId xmlns:a16="http://schemas.microsoft.com/office/drawing/2014/main" id="{F0472B65-9636-80B6-7A3B-E00BD9720165}"/>
                  </a:ext>
                </a:extLst>
              </p:cNvPr>
              <p:cNvPicPr preferRelativeResize="0"/>
              <p:nvPr/>
            </p:nvPicPr>
            <p:blipFill rotWithShape="1">
              <a:blip r:embed="rId22">
                <a:alphaModFix/>
              </a:blip>
              <a:srcRect b="16324"/>
              <a:stretch/>
            </p:blipFill>
            <p:spPr>
              <a:xfrm>
                <a:off x="3116762" y="2072392"/>
                <a:ext cx="2514636" cy="21041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CE7F439-4FF1-84D7-50EB-1CD69D0D6DCD}"/>
                  </a:ext>
                </a:extLst>
              </p:cNvPr>
              <p:cNvSpPr txBox="1"/>
              <p:nvPr/>
            </p:nvSpPr>
            <p:spPr>
              <a:xfrm>
                <a:off x="3157673" y="4259077"/>
                <a:ext cx="2422909" cy="369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63" b="1" dirty="0">
                    <a:latin typeface="Segoe Condensed" panose="020B0606040200020203" pitchFamily="34" charset="0"/>
                    <a:cs typeface="Segoe UI" panose="020B0502040204020203" pitchFamily="34" charset="0"/>
                  </a:rPr>
                  <a:t>Route Planning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4C24EED-2B4E-6964-58A0-A3C386645627}"/>
                  </a:ext>
                </a:extLst>
              </p:cNvPr>
              <p:cNvSpPr txBox="1"/>
              <p:nvPr/>
            </p:nvSpPr>
            <p:spPr>
              <a:xfrm>
                <a:off x="3116763" y="4711262"/>
                <a:ext cx="2655387" cy="30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i="1" dirty="0">
                    <a:latin typeface="Segoe Condensed" panose="020B0606040200020203" pitchFamily="34" charset="0"/>
                  </a:rPr>
                  <a:t>What does my route look like?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B8ABC17-6F0F-669A-EC2C-DF085EDC1A4F}"/>
                </a:ext>
              </a:extLst>
            </p:cNvPr>
            <p:cNvGrpSpPr/>
            <p:nvPr/>
          </p:nvGrpSpPr>
          <p:grpSpPr>
            <a:xfrm>
              <a:off x="9167365" y="1930150"/>
              <a:ext cx="2700795" cy="3089847"/>
              <a:chOff x="9167365" y="1930150"/>
              <a:chExt cx="2700795" cy="3089847"/>
            </a:xfrm>
          </p:grpSpPr>
          <p:pic>
            <p:nvPicPr>
              <p:cNvPr id="47" name="Google Shape;229;p30" descr="Tourism icon showing part of the globe with buildings sticking out like Big Ben and Eiffel Tower: https://thenounproject.com/icon/tourism-2234868/">
                <a:extLst>
                  <a:ext uri="{FF2B5EF4-FFF2-40B4-BE49-F238E27FC236}">
                    <a16:creationId xmlns:a16="http://schemas.microsoft.com/office/drawing/2014/main" id="{CA6526BE-119E-34F3-8C7D-0DC5B138BD79}"/>
                  </a:ext>
                </a:extLst>
              </p:cNvPr>
              <p:cNvPicPr preferRelativeResize="0"/>
              <p:nvPr/>
            </p:nvPicPr>
            <p:blipFill rotWithShape="1">
              <a:blip r:embed="rId23">
                <a:alphaModFix/>
              </a:blip>
              <a:srcRect b="15182"/>
              <a:stretch/>
            </p:blipFill>
            <p:spPr>
              <a:xfrm>
                <a:off x="9167365" y="1930150"/>
                <a:ext cx="2648377" cy="224637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1A82471-0993-253C-04C5-6FE18E52C057}"/>
                  </a:ext>
                </a:extLst>
              </p:cNvPr>
              <p:cNvSpPr txBox="1"/>
              <p:nvPr/>
            </p:nvSpPr>
            <p:spPr>
              <a:xfrm>
                <a:off x="9343959" y="4259077"/>
                <a:ext cx="2422909" cy="369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63" b="1" dirty="0">
                    <a:latin typeface="Segoe Condensed" panose="020B0606040200020203" pitchFamily="34" charset="0"/>
                    <a:cs typeface="Segoe UI" panose="020B0502040204020203" pitchFamily="34" charset="0"/>
                  </a:rPr>
                  <a:t>Virtual Tourism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F8BB1A6-DB49-7DB7-CB2C-66479244040F}"/>
                  </a:ext>
                </a:extLst>
              </p:cNvPr>
              <p:cNvSpPr txBox="1"/>
              <p:nvPr/>
            </p:nvSpPr>
            <p:spPr>
              <a:xfrm>
                <a:off x="9212773" y="4711262"/>
                <a:ext cx="2655387" cy="30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i="1" dirty="0">
                    <a:latin typeface="Segoe Condensed" panose="020B0606040200020203" pitchFamily="34" charset="0"/>
                  </a:rPr>
                  <a:t>I’ve always wanted to visit…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AEA8D33-4764-4647-7ECA-849E4DD23EE4}"/>
                </a:ext>
              </a:extLst>
            </p:cNvPr>
            <p:cNvGrpSpPr/>
            <p:nvPr/>
          </p:nvGrpSpPr>
          <p:grpSpPr>
            <a:xfrm>
              <a:off x="6096000" y="1998326"/>
              <a:ext cx="2910226" cy="3021671"/>
              <a:chOff x="6096000" y="1998326"/>
              <a:chExt cx="2910226" cy="3021671"/>
            </a:xfrm>
          </p:grpSpPr>
          <p:pic>
            <p:nvPicPr>
              <p:cNvPr id="51" name="Google Shape;234;p30" descr="Icon of an explorer&#10;">
                <a:extLst>
                  <a:ext uri="{FF2B5EF4-FFF2-40B4-BE49-F238E27FC236}">
                    <a16:creationId xmlns:a16="http://schemas.microsoft.com/office/drawing/2014/main" id="{BBE87C06-FBBE-9FF6-0386-E8CFD8271297}"/>
                  </a:ext>
                </a:extLst>
              </p:cNvPr>
              <p:cNvPicPr preferRelativeResize="0"/>
              <p:nvPr/>
            </p:nvPicPr>
            <p:blipFill rotWithShape="1">
              <a:blip r:embed="rId24">
                <a:alphaModFix/>
              </a:blip>
              <a:srcRect l="6042" r="2683"/>
              <a:stretch/>
            </p:blipFill>
            <p:spPr>
              <a:xfrm>
                <a:off x="6344613" y="1998326"/>
                <a:ext cx="2413000" cy="21782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417389A-F491-90DF-AD74-3092364CC719}"/>
                  </a:ext>
                </a:extLst>
              </p:cNvPr>
              <p:cNvSpPr txBox="1"/>
              <p:nvPr/>
            </p:nvSpPr>
            <p:spPr>
              <a:xfrm>
                <a:off x="6096000" y="4259077"/>
                <a:ext cx="2910226" cy="369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63" b="1" dirty="0">
                    <a:latin typeface="Segoe Condensed" panose="020B0606040200020203" pitchFamily="34" charset="0"/>
                    <a:cs typeface="Segoe UI" panose="020B0502040204020203" pitchFamily="34" charset="0"/>
                  </a:rPr>
                  <a:t>Open-Ended Exploring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6412651-28E0-07C3-2B31-D9C73FB388A4}"/>
                  </a:ext>
                </a:extLst>
              </p:cNvPr>
              <p:cNvSpPr txBox="1"/>
              <p:nvPr/>
            </p:nvSpPr>
            <p:spPr>
              <a:xfrm>
                <a:off x="6223420" y="4711262"/>
                <a:ext cx="2655387" cy="308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i="1" dirty="0">
                    <a:latin typeface="Segoe Condensed" panose="020B0606040200020203" pitchFamily="34" charset="0"/>
                  </a:rPr>
                  <a:t>I just want to explore…</a:t>
                </a:r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88CEC6F-33DF-442F-809D-EB1C9F673E72}"/>
              </a:ext>
            </a:extLst>
          </p:cNvPr>
          <p:cNvSpPr txBox="1"/>
          <p:nvPr/>
        </p:nvSpPr>
        <p:spPr>
          <a:xfrm>
            <a:off x="7654776" y="15543757"/>
            <a:ext cx="6636048" cy="116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74" dirty="0">
                <a:latin typeface="Bebas Neue" panose="020B0606020202050201" pitchFamily="34" charset="0"/>
              </a:rPr>
              <a:t>Four Core User Tasks</a:t>
            </a:r>
          </a:p>
        </p:txBody>
      </p:sp>
    </p:spTree>
    <p:extLst>
      <p:ext uri="{BB962C8B-B14F-4D97-AF65-F5344CB8AC3E}">
        <p14:creationId xmlns:p14="http://schemas.microsoft.com/office/powerpoint/2010/main" val="3311709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C68FF-D48C-1C1C-1AF5-5DEF1FF00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ogle Logo And Its History | LogoMyWay">
            <a:extLst>
              <a:ext uri="{FF2B5EF4-FFF2-40B4-BE49-F238E27FC236}">
                <a16:creationId xmlns:a16="http://schemas.microsoft.com/office/drawing/2014/main" id="{ADB98C98-F8D2-B65E-ECB7-9C407F2A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864" y="10623231"/>
            <a:ext cx="21310353" cy="1192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B5857C9-D9BA-6917-95C0-5F91D84C5FFE}"/>
              </a:ext>
            </a:extLst>
          </p:cNvPr>
          <p:cNvGrpSpPr/>
          <p:nvPr/>
        </p:nvGrpSpPr>
        <p:grpSpPr>
          <a:xfrm>
            <a:off x="-1" y="227920"/>
            <a:ext cx="21945601" cy="14145611"/>
            <a:chOff x="-1" y="504710"/>
            <a:chExt cx="21383626" cy="13783375"/>
          </a:xfrm>
        </p:grpSpPr>
        <p:pic>
          <p:nvPicPr>
            <p:cNvPr id="7" name="Picture 6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DE5CAD8A-F43F-53A5-4917-CA5494A3C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69"/>
            <a:stretch>
              <a:fillRect/>
            </a:stretch>
          </p:blipFill>
          <p:spPr>
            <a:xfrm flipV="1">
              <a:off x="-1" y="566053"/>
              <a:ext cx="21383626" cy="4207499"/>
            </a:xfrm>
            <a:prstGeom prst="rect">
              <a:avLst/>
            </a:prstGeom>
          </p:spPr>
        </p:pic>
        <p:pic>
          <p:nvPicPr>
            <p:cNvPr id="5" name="Picture 4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807BF370-9DDC-9275-D92B-272E658CA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66479"/>
              <a:ext cx="21383625" cy="9521606"/>
            </a:xfrm>
            <a:prstGeom prst="rect">
              <a:avLst/>
            </a:prstGeom>
          </p:spPr>
        </p:pic>
        <p:pic>
          <p:nvPicPr>
            <p:cNvPr id="9" name="Picture 8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1B3982D0-8048-BAF1-5888-56BD69568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13" t="135" r="3314" b="98751"/>
            <a:stretch>
              <a:fillRect/>
            </a:stretch>
          </p:blipFill>
          <p:spPr>
            <a:xfrm flipV="1">
              <a:off x="20554950" y="504710"/>
              <a:ext cx="828674" cy="3806207"/>
            </a:xfrm>
            <a:prstGeom prst="rect">
              <a:avLst/>
            </a:prstGeom>
          </p:spPr>
        </p:pic>
      </p:grp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37688E4-9018-A443-4649-010336DB85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722064"/>
              </p:ext>
            </p:extLst>
          </p:nvPr>
        </p:nvGraphicFramePr>
        <p:xfrm>
          <a:off x="23259683" y="-6064587"/>
          <a:ext cx="21949901" cy="4755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5872908" imgH="3590134" progId="">
                  <p:embed/>
                </p:oleObj>
              </mc:Choice>
              <mc:Fallback>
                <p:oleObj r:id="rId4" imgW="35872908" imgH="3590134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BF9CBA7-5451-5280-3719-63A5B18D84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59683" y="-6064587"/>
                        <a:ext cx="21949901" cy="4755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BB8C3F8-C656-7C69-0A43-54F20960A744}"/>
              </a:ext>
            </a:extLst>
          </p:cNvPr>
          <p:cNvSpPr txBox="1"/>
          <p:nvPr/>
        </p:nvSpPr>
        <p:spPr>
          <a:xfrm>
            <a:off x="1" y="723110"/>
            <a:ext cx="21945600" cy="386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605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</a:rPr>
              <a:t>Street</a:t>
            </a:r>
            <a:r>
              <a:rPr lang="en-US" sz="23605" dirty="0">
                <a:solidFill>
                  <a:srgbClr val="F8337E"/>
                </a:solidFill>
                <a:latin typeface="Bebas Neue" panose="020B0606020202050201" pitchFamily="34" charset="0"/>
              </a:rPr>
              <a:t>Reader</a:t>
            </a:r>
            <a:r>
              <a:rPr lang="en-US" sz="23605" dirty="0">
                <a:solidFill>
                  <a:srgbClr val="FFFF00"/>
                </a:solidFill>
                <a:latin typeface="Bebas Neue" panose="020B0606020202050201" pitchFamily="34" charset="0"/>
              </a:rPr>
              <a:t>AI</a:t>
            </a:r>
            <a:r>
              <a:rPr lang="en-US" sz="23605" dirty="0">
                <a:latin typeface="Bebas Neue" panose="020B0606020202050201" pitchFamily="34" charset="0"/>
              </a:rPr>
              <a:t> </a:t>
            </a:r>
            <a:r>
              <a:rPr lang="en-US" sz="23605" dirty="0">
                <a:solidFill>
                  <a:srgbClr val="34A853"/>
                </a:solidFill>
                <a:latin typeface="Bebas Neue" panose="020B0606020202050201" pitchFamily="34" charset="0"/>
              </a:rPr>
              <a:t>DEMO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634E1A-1556-9CB3-6DBA-E71154672FC2}"/>
              </a:ext>
            </a:extLst>
          </p:cNvPr>
          <p:cNvSpPr txBox="1"/>
          <p:nvPr/>
        </p:nvSpPr>
        <p:spPr>
          <a:xfrm>
            <a:off x="336060" y="3587294"/>
            <a:ext cx="21795272" cy="87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Towards </a:t>
            </a:r>
            <a:r>
              <a:rPr lang="en-US" sz="4926" b="1" dirty="0">
                <a:solidFill>
                  <a:srgbClr val="F8337E"/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Making Street View </a:t>
            </a:r>
            <a:r>
              <a:rPr lang="en-US" sz="4926" b="1" dirty="0">
                <a:solidFill>
                  <a:srgbClr val="FFFF00"/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Accessible</a:t>
            </a:r>
            <a:r>
              <a:rPr lang="en-US" sz="4926" b="1" dirty="0">
                <a:solidFill>
                  <a:srgbClr val="F8337E"/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 </a:t>
            </a:r>
            <a:r>
              <a:rPr lang="en-US" sz="49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Using Context-Aware Multimodal AI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E5741D-3F7B-6423-5FC1-67483A586E5F}"/>
              </a:ext>
            </a:extLst>
          </p:cNvPr>
          <p:cNvGrpSpPr/>
          <p:nvPr/>
        </p:nvGrpSpPr>
        <p:grpSpPr>
          <a:xfrm>
            <a:off x="20321448" y="30500095"/>
            <a:ext cx="1363478" cy="1353786"/>
            <a:chOff x="4116886" y="2514396"/>
            <a:chExt cx="1190220" cy="1181760"/>
          </a:xfrm>
        </p:grpSpPr>
        <p:pic>
          <p:nvPicPr>
            <p:cNvPr id="8" name="Google Shape;99;p16">
              <a:hlinkClick r:id="rId6"/>
              <a:extLst>
                <a:ext uri="{FF2B5EF4-FFF2-40B4-BE49-F238E27FC236}">
                  <a16:creationId xmlns:a16="http://schemas.microsoft.com/office/drawing/2014/main" id="{6FA7182B-8C7F-5090-B549-1DB01307C03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306240" y="2514396"/>
              <a:ext cx="811513" cy="811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00;p16">
              <a:extLst>
                <a:ext uri="{FF2B5EF4-FFF2-40B4-BE49-F238E27FC236}">
                  <a16:creationId xmlns:a16="http://schemas.microsoft.com/office/drawing/2014/main" id="{43F6C5D4-A37F-0B00-2E7B-1E5D6471EF9A}"/>
                </a:ext>
              </a:extLst>
            </p:cNvPr>
            <p:cNvSpPr txBox="1"/>
            <p:nvPr/>
          </p:nvSpPr>
          <p:spPr>
            <a:xfrm>
              <a:off x="4116886" y="3375335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SHAUN  KANE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 Research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FBB57-C0EE-63B9-115A-35F63609B951}"/>
              </a:ext>
            </a:extLst>
          </p:cNvPr>
          <p:cNvGrpSpPr/>
          <p:nvPr/>
        </p:nvGrpSpPr>
        <p:grpSpPr>
          <a:xfrm>
            <a:off x="15353776" y="30525104"/>
            <a:ext cx="1363479" cy="1360107"/>
            <a:chOff x="175293" y="2536227"/>
            <a:chExt cx="1190221" cy="1187277"/>
          </a:xfrm>
        </p:grpSpPr>
        <p:sp>
          <p:nvSpPr>
            <p:cNvPr id="13" name="Google Shape;102;p16">
              <a:extLst>
                <a:ext uri="{FF2B5EF4-FFF2-40B4-BE49-F238E27FC236}">
                  <a16:creationId xmlns:a16="http://schemas.microsoft.com/office/drawing/2014/main" id="{72A3B08E-08C7-3186-A9D5-5D718AFE66C9}"/>
                </a:ext>
              </a:extLst>
            </p:cNvPr>
            <p:cNvSpPr txBox="1"/>
            <p:nvPr/>
          </p:nvSpPr>
          <p:spPr>
            <a:xfrm>
              <a:off x="175293" y="3402683"/>
              <a:ext cx="1190221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JON E. FROEHLICH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Research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  <p:pic>
          <p:nvPicPr>
            <p:cNvPr id="14" name="Google Shape;101;p16">
              <a:hlinkClick r:id="rId8"/>
              <a:extLst>
                <a:ext uri="{FF2B5EF4-FFF2-40B4-BE49-F238E27FC236}">
                  <a16:creationId xmlns:a16="http://schemas.microsoft.com/office/drawing/2014/main" id="{89D48889-0D8C-DDB4-801A-678CAB78046E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67458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96D888-1663-6730-CCAB-71FA36ED32D2}"/>
              </a:ext>
            </a:extLst>
          </p:cNvPr>
          <p:cNvGrpSpPr/>
          <p:nvPr/>
        </p:nvGrpSpPr>
        <p:grpSpPr>
          <a:xfrm>
            <a:off x="16595695" y="30525104"/>
            <a:ext cx="1363478" cy="1360107"/>
            <a:chOff x="1160690" y="2536227"/>
            <a:chExt cx="1190220" cy="1187277"/>
          </a:xfrm>
        </p:grpSpPr>
        <p:sp>
          <p:nvSpPr>
            <p:cNvPr id="16" name="Google Shape;104;p16">
              <a:extLst>
                <a:ext uri="{FF2B5EF4-FFF2-40B4-BE49-F238E27FC236}">
                  <a16:creationId xmlns:a16="http://schemas.microsoft.com/office/drawing/2014/main" id="{C87B33F8-B10A-9136-D30A-48F5B500DAD4}"/>
                </a:ext>
              </a:extLst>
            </p:cNvPr>
            <p:cNvSpPr txBox="1"/>
            <p:nvPr/>
          </p:nvSpPr>
          <p:spPr>
            <a:xfrm>
              <a:off x="1160690" y="3402683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ALEX FIANNACA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DeepMind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  <p:pic>
          <p:nvPicPr>
            <p:cNvPr id="17" name="Google Shape;103;p16">
              <a:hlinkClick r:id="rId10"/>
              <a:extLst>
                <a:ext uri="{FF2B5EF4-FFF2-40B4-BE49-F238E27FC236}">
                  <a16:creationId xmlns:a16="http://schemas.microsoft.com/office/drawing/2014/main" id="{F6B1F20B-1B20-910F-2514-A1F208AD62FC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352855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3922C4-E0A8-C9E2-1907-5C9D51E74E6E}"/>
              </a:ext>
            </a:extLst>
          </p:cNvPr>
          <p:cNvGrpSpPr/>
          <p:nvPr/>
        </p:nvGrpSpPr>
        <p:grpSpPr>
          <a:xfrm>
            <a:off x="17837612" y="30525103"/>
            <a:ext cx="1363478" cy="1360105"/>
            <a:chOff x="2146087" y="2536227"/>
            <a:chExt cx="1190220" cy="1187276"/>
          </a:xfrm>
        </p:grpSpPr>
        <p:pic>
          <p:nvPicPr>
            <p:cNvPr id="19" name="Google Shape;105;p16">
              <a:hlinkClick r:id="rId12"/>
              <a:extLst>
                <a:ext uri="{FF2B5EF4-FFF2-40B4-BE49-F238E27FC236}">
                  <a16:creationId xmlns:a16="http://schemas.microsoft.com/office/drawing/2014/main" id="{BCCC9A83-224C-51A1-1068-11AF53113956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338253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06;p16">
              <a:extLst>
                <a:ext uri="{FF2B5EF4-FFF2-40B4-BE49-F238E27FC236}">
                  <a16:creationId xmlns:a16="http://schemas.microsoft.com/office/drawing/2014/main" id="{EB7F9F89-AD54-A4DB-5B08-BB293ACFDA8B}"/>
                </a:ext>
              </a:extLst>
            </p:cNvPr>
            <p:cNvSpPr txBox="1"/>
            <p:nvPr/>
          </p:nvSpPr>
          <p:spPr>
            <a:xfrm>
              <a:off x="2146087" y="3402682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NIMER  JABER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2994CD-981A-F074-60A1-6CA5E6F7E765}"/>
              </a:ext>
            </a:extLst>
          </p:cNvPr>
          <p:cNvGrpSpPr/>
          <p:nvPr/>
        </p:nvGrpSpPr>
        <p:grpSpPr>
          <a:xfrm>
            <a:off x="19079530" y="30525105"/>
            <a:ext cx="1363478" cy="1360104"/>
            <a:chOff x="3131486" y="2536228"/>
            <a:chExt cx="1190220" cy="1187275"/>
          </a:xfrm>
        </p:grpSpPr>
        <p:pic>
          <p:nvPicPr>
            <p:cNvPr id="22" name="Google Shape;129;p16">
              <a:extLst>
                <a:ext uri="{FF2B5EF4-FFF2-40B4-BE49-F238E27FC236}">
                  <a16:creationId xmlns:a16="http://schemas.microsoft.com/office/drawing/2014/main" id="{2A41D3C3-1AFC-1E42-B53F-F7458AB96EB8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326912" y="2536228"/>
              <a:ext cx="811513" cy="811513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3" name="Google Shape;130;p16">
              <a:extLst>
                <a:ext uri="{FF2B5EF4-FFF2-40B4-BE49-F238E27FC236}">
                  <a16:creationId xmlns:a16="http://schemas.microsoft.com/office/drawing/2014/main" id="{7B179756-CB0D-E96C-B8AF-19004B366130}"/>
                </a:ext>
              </a:extLst>
            </p:cNvPr>
            <p:cNvSpPr txBox="1"/>
            <p:nvPr/>
          </p:nvSpPr>
          <p:spPr>
            <a:xfrm>
              <a:off x="3131486" y="3402682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VICTOR  TSARAN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" panose="020B0604020202020204" charset="0"/>
                  <a:cs typeface="Google Sans" panose="020B0604020202020204" charset="0"/>
                  <a:sym typeface="Google Sans SemiBold"/>
                </a:rPr>
                <a:t>Google</a:t>
              </a:r>
              <a:endParaRPr sz="1232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" panose="020B0604020202020204" charset="0"/>
                <a:cs typeface="Google Sans" panose="020B0604020202020204" charset="0"/>
                <a:sym typeface="Google Sans SemiBold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C3C2CD-8496-3C95-6A7B-666C201B26DB}"/>
              </a:ext>
            </a:extLst>
          </p:cNvPr>
          <p:cNvGrpSpPr/>
          <p:nvPr/>
        </p:nvGrpSpPr>
        <p:grpSpPr>
          <a:xfrm>
            <a:off x="74960" y="30693189"/>
            <a:ext cx="14541395" cy="1185438"/>
            <a:chOff x="73040" y="29619711"/>
            <a:chExt cx="9610590" cy="783471"/>
          </a:xfrm>
        </p:grpSpPr>
        <p:grpSp>
          <p:nvGrpSpPr>
            <p:cNvPr id="27" name="Google Shape;113;p16">
              <a:extLst>
                <a:ext uri="{FF2B5EF4-FFF2-40B4-BE49-F238E27FC236}">
                  <a16:creationId xmlns:a16="http://schemas.microsoft.com/office/drawing/2014/main" id="{060AB5B2-3522-B5C4-70CB-C35425B24639}"/>
                </a:ext>
              </a:extLst>
            </p:cNvPr>
            <p:cNvGrpSpPr/>
            <p:nvPr/>
          </p:nvGrpSpPr>
          <p:grpSpPr>
            <a:xfrm>
              <a:off x="4229248" y="29619711"/>
              <a:ext cx="1104091" cy="604702"/>
              <a:chOff x="4136900" y="3536774"/>
              <a:chExt cx="1664073" cy="911400"/>
            </a:xfrm>
          </p:grpSpPr>
          <p:pic>
            <p:nvPicPr>
              <p:cNvPr id="31" name="Google Shape;114;p16">
                <a:extLst>
                  <a:ext uri="{FF2B5EF4-FFF2-40B4-BE49-F238E27FC236}">
                    <a16:creationId xmlns:a16="http://schemas.microsoft.com/office/drawing/2014/main" id="{10922E05-E242-0CC0-FFE3-6B15D262F7FE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 l="17404" t="13784" r="16944" b="14530"/>
              <a:stretch/>
            </p:blipFill>
            <p:spPr>
              <a:xfrm>
                <a:off x="4136900" y="3576225"/>
                <a:ext cx="818550" cy="792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Google Shape;115;p16">
                <a:extLst>
                  <a:ext uri="{FF2B5EF4-FFF2-40B4-BE49-F238E27FC236}">
                    <a16:creationId xmlns:a16="http://schemas.microsoft.com/office/drawing/2014/main" id="{1CB4F480-0657-A7AE-3495-D75DBF24CB1B}"/>
                  </a:ext>
                </a:extLst>
              </p:cNvPr>
              <p:cNvSpPr txBox="1"/>
              <p:nvPr/>
            </p:nvSpPr>
            <p:spPr>
              <a:xfrm>
                <a:off x="4884173" y="3536774"/>
                <a:ext cx="916800" cy="91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2226" tIns="62226" rIns="62226" bIns="62226" anchor="t" anchorCtr="0">
                <a:noAutofit/>
              </a:bodyPr>
              <a:lstStyle/>
              <a:p>
                <a:pPr defTabSz="1251234">
                  <a:buClr>
                    <a:srgbClr val="000000"/>
                  </a:buClr>
                </a:pPr>
                <a:r>
                  <a:rPr lang="en" sz="1642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Google Sans"/>
                    <a:cs typeface="Segoe UI" panose="020B0502040204020203" pitchFamily="34" charset="0"/>
                    <a:sym typeface="Google Sans"/>
                  </a:rPr>
                  <a:t>AI for Social Good</a:t>
                </a:r>
                <a:endParaRPr sz="1642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Google Sans"/>
                  <a:cs typeface="Segoe UI" panose="020B0502040204020203" pitchFamily="34" charset="0"/>
                  <a:sym typeface="Google Sans"/>
                </a:endParaRPr>
              </a:p>
            </p:txBody>
          </p:sp>
        </p:grpSp>
        <p:sp>
          <p:nvSpPr>
            <p:cNvPr id="28" name="Google Shape;118;p16">
              <a:extLst>
                <a:ext uri="{FF2B5EF4-FFF2-40B4-BE49-F238E27FC236}">
                  <a16:creationId xmlns:a16="http://schemas.microsoft.com/office/drawing/2014/main" id="{47B68F79-0C7A-8D32-FF17-EB41C54FC404}"/>
                </a:ext>
              </a:extLst>
            </p:cNvPr>
            <p:cNvSpPr txBox="1"/>
            <p:nvPr/>
          </p:nvSpPr>
          <p:spPr>
            <a:xfrm>
              <a:off x="3225327" y="29656523"/>
              <a:ext cx="838207" cy="7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06" tIns="49706" rIns="49706" bIns="49706" anchor="t" anchorCtr="0">
              <a:noAutofit/>
            </a:bodyPr>
            <a:lstStyle/>
            <a:p>
              <a:pPr defTabSz="1251234">
                <a:buClr>
                  <a:srgbClr val="000000"/>
                </a:buClr>
              </a:pPr>
              <a:r>
                <a:rPr lang="en" sz="1642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Google Sans"/>
                  <a:cs typeface="Segoe UI" panose="020B0502040204020203" pitchFamily="34" charset="0"/>
                  <a:sym typeface="Google Sans"/>
                </a:rPr>
                <a:t>Technology AI Society and Culture</a:t>
              </a:r>
              <a:endParaRPr sz="1642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Google Sans"/>
                <a:cs typeface="Segoe UI" panose="020B0502040204020203" pitchFamily="34" charset="0"/>
                <a:sym typeface="Google Sans"/>
              </a:endParaRPr>
            </a:p>
          </p:txBody>
        </p:sp>
        <p:pic>
          <p:nvPicPr>
            <p:cNvPr id="30" name="Google Shape;123;p16">
              <a:extLst>
                <a:ext uri="{FF2B5EF4-FFF2-40B4-BE49-F238E27FC236}">
                  <a16:creationId xmlns:a16="http://schemas.microsoft.com/office/drawing/2014/main" id="{917751A3-BE66-1EA7-F6E1-FE6FBEE18B29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 l="24345" r="23679" b="27246"/>
            <a:stretch/>
          </p:blipFill>
          <p:spPr>
            <a:xfrm>
              <a:off x="2791391" y="29715654"/>
              <a:ext cx="413999" cy="406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0" name="Picture 2" descr="People + AI Research">
              <a:extLst>
                <a:ext uri="{FF2B5EF4-FFF2-40B4-BE49-F238E27FC236}">
                  <a16:creationId xmlns:a16="http://schemas.microsoft.com/office/drawing/2014/main" id="{4A944117-6DD7-F5D9-F8BD-A66E40013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820" y="29690979"/>
              <a:ext cx="1284810" cy="4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EDC370A-7F35-C727-A699-71E9221E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22065" y="29667030"/>
              <a:ext cx="476755" cy="447861"/>
            </a:xfrm>
            <a:prstGeom prst="rect">
              <a:avLst/>
            </a:prstGeom>
          </p:spPr>
        </p:pic>
        <p:pic>
          <p:nvPicPr>
            <p:cNvPr id="2052" name="Picture 4" descr="Google at APS 2024">
              <a:extLst>
                <a:ext uri="{FF2B5EF4-FFF2-40B4-BE49-F238E27FC236}">
                  <a16:creationId xmlns:a16="http://schemas.microsoft.com/office/drawing/2014/main" id="{69FBBA78-4DF0-8182-0515-7863267D8C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92" b="36967"/>
            <a:stretch>
              <a:fillRect/>
            </a:stretch>
          </p:blipFill>
          <p:spPr bwMode="auto">
            <a:xfrm>
              <a:off x="73040" y="29736490"/>
              <a:ext cx="2540688" cy="37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What is Google's DeepMind Known For? A Look Into Their Major Breakthroughs  | by ODSC - Open Data Science | Medium">
              <a:extLst>
                <a:ext uri="{FF2B5EF4-FFF2-40B4-BE49-F238E27FC236}">
                  <a16:creationId xmlns:a16="http://schemas.microsoft.com/office/drawing/2014/main" id="{75B91EEC-FA36-F7C0-2E16-BBF1998422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96" b="29776"/>
            <a:stretch>
              <a:fillRect/>
            </a:stretch>
          </p:blipFill>
          <p:spPr bwMode="auto">
            <a:xfrm>
              <a:off x="5268151" y="29624150"/>
              <a:ext cx="2672320" cy="538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FAACBB18-8A09-D8B9-E5EE-4B1C9303E76D}"/>
              </a:ext>
            </a:extLst>
          </p:cNvPr>
          <p:cNvGrpSpPr/>
          <p:nvPr/>
        </p:nvGrpSpPr>
        <p:grpSpPr>
          <a:xfrm>
            <a:off x="1820289" y="16002782"/>
            <a:ext cx="4222940" cy="3804221"/>
            <a:chOff x="1773675" y="15385761"/>
            <a:chExt cx="4114800" cy="3706804"/>
          </a:xfrm>
        </p:grpSpPr>
        <p:pic>
          <p:nvPicPr>
            <p:cNvPr id="39" name="Google Shape;227;p30" descr="Place icon from Noun Project:&#10;https://thenounproject.com/icon/poi-2801400/">
              <a:extLst>
                <a:ext uri="{FF2B5EF4-FFF2-40B4-BE49-F238E27FC236}">
                  <a16:creationId xmlns:a16="http://schemas.microsoft.com/office/drawing/2014/main" id="{FDB976F4-2C3C-2204-E726-CA6F9861B8B8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 b="14126"/>
            <a:stretch/>
          </p:blipFill>
          <p:spPr>
            <a:xfrm>
              <a:off x="2404304" y="15385761"/>
              <a:ext cx="2853542" cy="2450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BAC43DF-AEC0-2DD7-FEB9-801442032A1D}"/>
                </a:ext>
              </a:extLst>
            </p:cNvPr>
            <p:cNvSpPr txBox="1"/>
            <p:nvPr/>
          </p:nvSpPr>
          <p:spPr>
            <a:xfrm>
              <a:off x="1773675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POI Investigations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5F02D8B-9C99-7EF5-E363-7A6CF07E6114}"/>
                </a:ext>
              </a:extLst>
            </p:cNvPr>
            <p:cNvSpPr txBox="1"/>
            <p:nvPr/>
          </p:nvSpPr>
          <p:spPr>
            <a:xfrm>
              <a:off x="1773675" y="18621218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What does a place look like?</a:t>
              </a:r>
            </a:p>
          </p:txBody>
        </p:sp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B7169BBA-19A9-9877-B1E3-3B9012DB529B}"/>
              </a:ext>
            </a:extLst>
          </p:cNvPr>
          <p:cNvGrpSpPr/>
          <p:nvPr/>
        </p:nvGrpSpPr>
        <p:grpSpPr>
          <a:xfrm>
            <a:off x="6377105" y="15881371"/>
            <a:ext cx="4222940" cy="3942310"/>
            <a:chOff x="6752962" y="15267458"/>
            <a:chExt cx="4114800" cy="3841357"/>
          </a:xfrm>
        </p:grpSpPr>
        <p:pic>
          <p:nvPicPr>
            <p:cNvPr id="43" name="Google Shape;228;p30" descr="Route Planning icon from: https://thenounproject.com/icon/route-optimization-7193198/">
              <a:extLst>
                <a:ext uri="{FF2B5EF4-FFF2-40B4-BE49-F238E27FC236}">
                  <a16:creationId xmlns:a16="http://schemas.microsoft.com/office/drawing/2014/main" id="{011BF50C-7D25-10AC-298F-B06F1939ED01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 b="16324"/>
            <a:stretch/>
          </p:blipFill>
          <p:spPr>
            <a:xfrm>
              <a:off x="7204685" y="15267458"/>
              <a:ext cx="3211354" cy="2687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BC8A161-1D6C-AA09-466B-291A2E61CA61}"/>
                </a:ext>
              </a:extLst>
            </p:cNvPr>
            <p:cNvSpPr txBox="1"/>
            <p:nvPr/>
          </p:nvSpPr>
          <p:spPr>
            <a:xfrm>
              <a:off x="6752962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Route Planning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8D3D8EF-3BED-5743-62D1-ABF46951F52D}"/>
                </a:ext>
              </a:extLst>
            </p:cNvPr>
            <p:cNvSpPr txBox="1"/>
            <p:nvPr/>
          </p:nvSpPr>
          <p:spPr>
            <a:xfrm>
              <a:off x="6752962" y="18637468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What does my route look like?</a:t>
              </a:r>
            </a:p>
          </p:txBody>
        </p: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F3679C1C-9CCA-17DB-0109-C5EC0C10F8B8}"/>
              </a:ext>
            </a:extLst>
          </p:cNvPr>
          <p:cNvGrpSpPr/>
          <p:nvPr/>
        </p:nvGrpSpPr>
        <p:grpSpPr>
          <a:xfrm>
            <a:off x="15695097" y="15694945"/>
            <a:ext cx="4222940" cy="4128736"/>
            <a:chOff x="15293182" y="15085806"/>
            <a:chExt cx="4114800" cy="4023009"/>
          </a:xfrm>
        </p:grpSpPr>
        <p:pic>
          <p:nvPicPr>
            <p:cNvPr id="47" name="Google Shape;229;p30" descr="Tourism icon showing part of the globe with buildings sticking out like Big Ben and Eiffel Tower: https://thenounproject.com/icon/tourism-2234868/">
              <a:extLst>
                <a:ext uri="{FF2B5EF4-FFF2-40B4-BE49-F238E27FC236}">
                  <a16:creationId xmlns:a16="http://schemas.microsoft.com/office/drawing/2014/main" id="{05B9005F-746F-2141-109F-4DB883D2E94F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 b="15182"/>
            <a:stretch/>
          </p:blipFill>
          <p:spPr>
            <a:xfrm>
              <a:off x="15659507" y="15085806"/>
              <a:ext cx="3382151" cy="2868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3C8155A-8750-D752-0166-4CA2313E6A5D}"/>
                </a:ext>
              </a:extLst>
            </p:cNvPr>
            <p:cNvSpPr txBox="1"/>
            <p:nvPr/>
          </p:nvSpPr>
          <p:spPr>
            <a:xfrm>
              <a:off x="15293182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Virtual Tourism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9AD046C-E04E-F1EC-D48B-801F643115D2}"/>
                </a:ext>
              </a:extLst>
            </p:cNvPr>
            <p:cNvSpPr txBox="1"/>
            <p:nvPr/>
          </p:nvSpPr>
          <p:spPr>
            <a:xfrm>
              <a:off x="15293182" y="18637468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I’ve always wanted to visit…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C132C07C-88CB-6BAE-C36D-EF07A3BE4CE2}"/>
              </a:ext>
            </a:extLst>
          </p:cNvPr>
          <p:cNvGrpSpPr/>
          <p:nvPr/>
        </p:nvGrpSpPr>
        <p:grpSpPr>
          <a:xfrm>
            <a:off x="10933922" y="15784298"/>
            <a:ext cx="4427298" cy="4053596"/>
            <a:chOff x="10607616" y="15172871"/>
            <a:chExt cx="4313925" cy="3949793"/>
          </a:xfrm>
        </p:grpSpPr>
        <p:pic>
          <p:nvPicPr>
            <p:cNvPr id="51" name="Google Shape;234;p30" descr="Icon of an explorer&#10;">
              <a:extLst>
                <a:ext uri="{FF2B5EF4-FFF2-40B4-BE49-F238E27FC236}">
                  <a16:creationId xmlns:a16="http://schemas.microsoft.com/office/drawing/2014/main" id="{2EB3C391-AA79-9F62-965A-99E6D8350DA6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 l="6042" r="2683"/>
            <a:stretch/>
          </p:blipFill>
          <p:spPr>
            <a:xfrm>
              <a:off x="11124237" y="15172871"/>
              <a:ext cx="3081559" cy="2781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CC64A76-EDE1-87E8-FEC3-5452D6B5DD45}"/>
                </a:ext>
              </a:extLst>
            </p:cNvPr>
            <p:cNvSpPr txBox="1"/>
            <p:nvPr/>
          </p:nvSpPr>
          <p:spPr>
            <a:xfrm>
              <a:off x="10806741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Open-Ended Exploring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CFBFC60-621E-55E3-735E-0BE55A7CC37C}"/>
                </a:ext>
              </a:extLst>
            </p:cNvPr>
            <p:cNvSpPr txBox="1"/>
            <p:nvPr/>
          </p:nvSpPr>
          <p:spPr>
            <a:xfrm>
              <a:off x="10607616" y="18651317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I just want to explore…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816270FD-8C27-DA92-0BBF-FF16C9E6C498}"/>
              </a:ext>
            </a:extLst>
          </p:cNvPr>
          <p:cNvSpPr txBox="1"/>
          <p:nvPr/>
        </p:nvSpPr>
        <p:spPr>
          <a:xfrm>
            <a:off x="4986799" y="14546343"/>
            <a:ext cx="11226491" cy="116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74" dirty="0">
                <a:latin typeface="Bebas Neue" panose="020B0606020202050201" pitchFamily="34" charset="0"/>
              </a:rPr>
              <a:t>GOAL: SUPPORT </a:t>
            </a:r>
            <a:r>
              <a:rPr lang="en-US" sz="6774" dirty="0">
                <a:solidFill>
                  <a:srgbClr val="F8337E"/>
                </a:solidFill>
                <a:latin typeface="Bebas Neue" panose="020B0606020202050201" pitchFamily="34" charset="0"/>
              </a:rPr>
              <a:t>Four</a:t>
            </a:r>
            <a:r>
              <a:rPr lang="en-US" sz="6774" dirty="0">
                <a:latin typeface="Bebas Neue" panose="020B0606020202050201" pitchFamily="34" charset="0"/>
              </a:rPr>
              <a:t> </a:t>
            </a:r>
            <a:r>
              <a:rPr lang="en-US" sz="6774" dirty="0">
                <a:solidFill>
                  <a:srgbClr val="EAAD00"/>
                </a:solidFill>
                <a:latin typeface="Bebas Neue" panose="020B0606020202050201" pitchFamily="34" charset="0"/>
              </a:rPr>
              <a:t>Core</a:t>
            </a:r>
            <a:r>
              <a:rPr lang="en-US" sz="6774" dirty="0">
                <a:latin typeface="Bebas Neue" panose="020B0606020202050201" pitchFamily="34" charset="0"/>
              </a:rPr>
              <a:t> </a:t>
            </a:r>
            <a:r>
              <a:rPr lang="en-US" sz="6774" dirty="0">
                <a:solidFill>
                  <a:srgbClr val="3F87F3"/>
                </a:solidFill>
                <a:latin typeface="Bebas Neue" panose="020B0606020202050201" pitchFamily="34" charset="0"/>
              </a:rPr>
              <a:t>User</a:t>
            </a:r>
            <a:r>
              <a:rPr lang="en-US" sz="6774" dirty="0">
                <a:latin typeface="Bebas Neue" panose="020B0606020202050201" pitchFamily="34" charset="0"/>
              </a:rPr>
              <a:t> </a:t>
            </a:r>
            <a:r>
              <a:rPr lang="en-US" sz="6774" dirty="0">
                <a:solidFill>
                  <a:srgbClr val="34A853"/>
                </a:solidFill>
                <a:latin typeface="Bebas Neue" panose="020B0606020202050201" pitchFamily="34" charset="0"/>
              </a:rPr>
              <a:t>Tasks</a:t>
            </a: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68CA1549-85E8-AA75-2958-4CDA03E489F0}"/>
              </a:ext>
            </a:extLst>
          </p:cNvPr>
          <p:cNvGrpSpPr/>
          <p:nvPr/>
        </p:nvGrpSpPr>
        <p:grpSpPr>
          <a:xfrm>
            <a:off x="-16409197" y="6206676"/>
            <a:ext cx="10193344" cy="4057644"/>
            <a:chOff x="734781" y="1678430"/>
            <a:chExt cx="9932317" cy="3953737"/>
          </a:xfrm>
        </p:grpSpPr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FB5BDF9C-5987-4C09-067A-03E9BD5903BC}"/>
                </a:ext>
              </a:extLst>
            </p:cNvPr>
            <p:cNvGrpSpPr/>
            <p:nvPr/>
          </p:nvGrpSpPr>
          <p:grpSpPr>
            <a:xfrm>
              <a:off x="7338838" y="3389875"/>
              <a:ext cx="750511" cy="857738"/>
              <a:chOff x="13886518" y="1932016"/>
              <a:chExt cx="1177576" cy="1345818"/>
            </a:xfrm>
          </p:grpSpPr>
          <p:pic>
            <p:nvPicPr>
              <p:cNvPr id="1064" name="Picture 2" descr="Gemini (language model) - Wikipedia">
                <a:extLst>
                  <a:ext uri="{FF2B5EF4-FFF2-40B4-BE49-F238E27FC236}">
                    <a16:creationId xmlns:a16="http://schemas.microsoft.com/office/drawing/2014/main" id="{97954D96-53AE-BB4F-8183-F0A5B135AE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48084" y="2897752"/>
                <a:ext cx="1027104" cy="3800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1064">
                <a:hlinkClick r:id="rId26"/>
                <a:extLst>
                  <a:ext uri="{FF2B5EF4-FFF2-40B4-BE49-F238E27FC236}">
                    <a16:creationId xmlns:a16="http://schemas.microsoft.com/office/drawing/2014/main" id="{B404080E-E61E-503D-8B0A-EEFDEF1FCA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/>
              <a:srcRect b="16441"/>
              <a:stretch/>
            </p:blipFill>
            <p:spPr>
              <a:xfrm>
                <a:off x="13886518" y="1932016"/>
                <a:ext cx="1177576" cy="983977"/>
              </a:xfrm>
              <a:prstGeom prst="rect">
                <a:avLst/>
              </a:prstGeom>
            </p:spPr>
          </p:pic>
        </p:grpSp>
        <p:sp>
          <p:nvSpPr>
            <p:cNvPr id="1028" name="Rounded Rectangle 4150">
              <a:extLst>
                <a:ext uri="{FF2B5EF4-FFF2-40B4-BE49-F238E27FC236}">
                  <a16:creationId xmlns:a16="http://schemas.microsoft.com/office/drawing/2014/main" id="{9F464801-13BC-1B1A-6A23-924BE5BBD628}"/>
                </a:ext>
              </a:extLst>
            </p:cNvPr>
            <p:cNvSpPr/>
            <p:nvPr/>
          </p:nvSpPr>
          <p:spPr>
            <a:xfrm flipH="1">
              <a:off x="7322385" y="3236774"/>
              <a:ext cx="789516" cy="1130721"/>
            </a:xfrm>
            <a:prstGeom prst="roundRect">
              <a:avLst>
                <a:gd name="adj" fmla="val 22963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8449">
                <a:defRPr/>
              </a:pPr>
              <a:endParaRPr lang="en-US" sz="1847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29" name="Straight Connector 1028">
              <a:extLst>
                <a:ext uri="{FF2B5EF4-FFF2-40B4-BE49-F238E27FC236}">
                  <a16:creationId xmlns:a16="http://schemas.microsoft.com/office/drawing/2014/main" id="{E5059767-503E-D44C-1A50-02D6A0D5268D}"/>
                </a:ext>
              </a:extLst>
            </p:cNvPr>
            <p:cNvCxnSpPr>
              <a:cxnSpLocks/>
            </p:cNvCxnSpPr>
            <p:nvPr/>
          </p:nvCxnSpPr>
          <p:spPr>
            <a:xfrm>
              <a:off x="4288948" y="3868595"/>
              <a:ext cx="274320" cy="2434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D8C67780-6F8E-F39F-6D0E-4B25FE46FE43}"/>
                </a:ext>
              </a:extLst>
            </p:cNvPr>
            <p:cNvGrpSpPr/>
            <p:nvPr/>
          </p:nvGrpSpPr>
          <p:grpSpPr>
            <a:xfrm>
              <a:off x="4764347" y="1707884"/>
              <a:ext cx="1730190" cy="3924283"/>
              <a:chOff x="4874306" y="1644225"/>
              <a:chExt cx="1730190" cy="3924283"/>
            </a:xfrm>
          </p:grpSpPr>
          <p:pic>
            <p:nvPicPr>
              <p:cNvPr id="1057" name="Picture 1056">
                <a:hlinkClick r:id="rId28"/>
                <a:extLst>
                  <a:ext uri="{FF2B5EF4-FFF2-40B4-BE49-F238E27FC236}">
                    <a16:creationId xmlns:a16="http://schemas.microsoft.com/office/drawing/2014/main" id="{7E95791F-2592-B8B7-CFBA-1E5573722F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/>
              <a:srcRect b="14000"/>
              <a:stretch/>
            </p:blipFill>
            <p:spPr>
              <a:xfrm>
                <a:off x="5336272" y="2380443"/>
                <a:ext cx="782508" cy="672955"/>
              </a:xfrm>
              <a:prstGeom prst="rect">
                <a:avLst/>
              </a:prstGeom>
            </p:spPr>
          </p:pic>
          <p:sp>
            <p:nvSpPr>
              <p:cNvPr id="1058" name="TextBox 1057">
                <a:extLst>
                  <a:ext uri="{FF2B5EF4-FFF2-40B4-BE49-F238E27FC236}">
                    <a16:creationId xmlns:a16="http://schemas.microsoft.com/office/drawing/2014/main" id="{584866A0-8CC3-3EB6-A60A-E8AB403BFE68}"/>
                  </a:ext>
                </a:extLst>
              </p:cNvPr>
              <p:cNvSpPr txBox="1"/>
              <p:nvPr/>
            </p:nvSpPr>
            <p:spPr>
              <a:xfrm>
                <a:off x="5098824" y="3006971"/>
                <a:ext cx="1257405" cy="998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Dynamic</a:t>
                </a:r>
              </a:p>
              <a:p>
                <a:pPr algn="ctr"/>
                <a:r>
                  <a:rPr lang="en-US" sz="1962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Geo-Context</a:t>
                </a:r>
              </a:p>
            </p:txBody>
          </p:sp>
          <p:pic>
            <p:nvPicPr>
              <p:cNvPr id="1059" name="Graphic 1058" descr="Image outline">
                <a:extLst>
                  <a:ext uri="{FF2B5EF4-FFF2-40B4-BE49-F238E27FC236}">
                    <a16:creationId xmlns:a16="http://schemas.microsoft.com/office/drawing/2014/main" id="{D3C2D7EE-4C6E-B2E8-039B-163A6ECA1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5270326" y="383439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D71C5F3F-8399-55A8-D988-43B3987F9D2F}"/>
                  </a:ext>
                </a:extLst>
              </p:cNvPr>
              <p:cNvSpPr txBox="1"/>
              <p:nvPr/>
            </p:nvSpPr>
            <p:spPr>
              <a:xfrm>
                <a:off x="5098824" y="4570350"/>
                <a:ext cx="1257405" cy="998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User’s Current View</a:t>
                </a:r>
              </a:p>
            </p:txBody>
          </p:sp>
          <p:sp>
            <p:nvSpPr>
              <p:cNvPr id="1061" name="Left Brace 1060">
                <a:extLst>
                  <a:ext uri="{FF2B5EF4-FFF2-40B4-BE49-F238E27FC236}">
                    <a16:creationId xmlns:a16="http://schemas.microsoft.com/office/drawing/2014/main" id="{849D6C29-04F7-FC30-CF1C-FD4E8FDFE765}"/>
                  </a:ext>
                </a:extLst>
              </p:cNvPr>
              <p:cNvSpPr/>
              <p:nvPr/>
            </p:nvSpPr>
            <p:spPr>
              <a:xfrm>
                <a:off x="4874306" y="2379257"/>
                <a:ext cx="226122" cy="2837423"/>
              </a:xfrm>
              <a:prstGeom prst="leftBrace">
                <a:avLst/>
              </a:prstGeom>
              <a:ln w="12700">
                <a:solidFill>
                  <a:srgbClr val="D854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962"/>
              </a:p>
            </p:txBody>
          </p:sp>
          <p:sp>
            <p:nvSpPr>
              <p:cNvPr id="1062" name="Left Brace 1061">
                <a:extLst>
                  <a:ext uri="{FF2B5EF4-FFF2-40B4-BE49-F238E27FC236}">
                    <a16:creationId xmlns:a16="http://schemas.microsoft.com/office/drawing/2014/main" id="{AFFC3F0E-42A0-691D-6B6E-E46C38A8ACB1}"/>
                  </a:ext>
                </a:extLst>
              </p:cNvPr>
              <p:cNvSpPr/>
              <p:nvPr/>
            </p:nvSpPr>
            <p:spPr>
              <a:xfrm flipH="1">
                <a:off x="6378374" y="2379257"/>
                <a:ext cx="226122" cy="2837423"/>
              </a:xfrm>
              <a:prstGeom prst="leftBrace">
                <a:avLst/>
              </a:prstGeom>
              <a:ln w="12700">
                <a:solidFill>
                  <a:srgbClr val="D854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962"/>
              </a:p>
            </p:txBody>
          </p:sp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CF370109-7450-14C5-4575-1CD9F67FAC28}"/>
                  </a:ext>
                </a:extLst>
              </p:cNvPr>
              <p:cNvSpPr txBox="1"/>
              <p:nvPr/>
            </p:nvSpPr>
            <p:spPr>
              <a:xfrm>
                <a:off x="5222288" y="1644225"/>
                <a:ext cx="1010477" cy="696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Dynamic Input</a:t>
                </a:r>
              </a:p>
            </p:txBody>
          </p:sp>
        </p:grpSp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F4CA2D32-8ECD-757E-CAE7-D80624CFE834}"/>
                </a:ext>
              </a:extLst>
            </p:cNvPr>
            <p:cNvGrpSpPr/>
            <p:nvPr/>
          </p:nvGrpSpPr>
          <p:grpSpPr>
            <a:xfrm>
              <a:off x="6503189" y="3853024"/>
              <a:ext cx="748498" cy="683862"/>
              <a:chOff x="3074817" y="3670234"/>
              <a:chExt cx="748498" cy="683862"/>
            </a:xfrm>
          </p:grpSpPr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5B19A3CA-E44B-962A-E415-3CC95E373E2D}"/>
                  </a:ext>
                </a:extLst>
              </p:cNvPr>
              <p:cNvSpPr txBox="1"/>
              <p:nvPr/>
            </p:nvSpPr>
            <p:spPr>
              <a:xfrm>
                <a:off x="3074817" y="4040612"/>
                <a:ext cx="748498" cy="313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38449">
                  <a:defRPr/>
                </a:pPr>
                <a:r>
                  <a:rPr lang="en-US" sz="1437" dirty="0">
                    <a:solidFill>
                      <a:prstClr val="black"/>
                    </a:solidFill>
                    <a:latin typeface="Segoe Condensed" panose="020B0606040200020203" pitchFamily="34" charset="0"/>
                    <a:cs typeface="Arial Narrow" panose="020B0604020202020204" pitchFamily="34" charset="0"/>
                  </a:rPr>
                  <a:t>JSON</a:t>
                </a:r>
              </a:p>
            </p:txBody>
          </p:sp>
          <p:cxnSp>
            <p:nvCxnSpPr>
              <p:cNvPr id="1055" name="Straight Connector 1054">
                <a:extLst>
                  <a:ext uri="{FF2B5EF4-FFF2-40B4-BE49-F238E27FC236}">
                    <a16:creationId xmlns:a16="http://schemas.microsoft.com/office/drawing/2014/main" id="{1C9FEE3B-1B3C-2120-EA39-BB95DE025E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8882" y="3670234"/>
                <a:ext cx="540368" cy="0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56" name="Graphic 1055" descr="Web design outline">
                <a:extLst>
                  <a:ext uri="{FF2B5EF4-FFF2-40B4-BE49-F238E27FC236}">
                    <a16:creationId xmlns:a16="http://schemas.microsoft.com/office/drawing/2014/main" id="{93DE9B33-D0DB-BB45-D2A7-BD8AF4909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3270309" y="3742744"/>
                <a:ext cx="357514" cy="357514"/>
              </a:xfrm>
              <a:prstGeom prst="rect">
                <a:avLst/>
              </a:prstGeom>
            </p:spPr>
          </p:pic>
        </p:grpSp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63A42679-E8C7-9F39-298C-156D7799DCEF}"/>
                </a:ext>
              </a:extLst>
            </p:cNvPr>
            <p:cNvGrpSpPr/>
            <p:nvPr/>
          </p:nvGrpSpPr>
          <p:grpSpPr>
            <a:xfrm>
              <a:off x="8182599" y="3853024"/>
              <a:ext cx="748498" cy="683862"/>
              <a:chOff x="3074817" y="3670234"/>
              <a:chExt cx="748498" cy="683862"/>
            </a:xfrm>
          </p:grpSpPr>
          <p:sp>
            <p:nvSpPr>
              <p:cNvPr id="1051" name="TextBox 1050">
                <a:extLst>
                  <a:ext uri="{FF2B5EF4-FFF2-40B4-BE49-F238E27FC236}">
                    <a16:creationId xmlns:a16="http://schemas.microsoft.com/office/drawing/2014/main" id="{75CBDEFF-BD74-C02E-0479-B92721AF77CC}"/>
                  </a:ext>
                </a:extLst>
              </p:cNvPr>
              <p:cNvSpPr txBox="1"/>
              <p:nvPr/>
            </p:nvSpPr>
            <p:spPr>
              <a:xfrm>
                <a:off x="3074817" y="4040612"/>
                <a:ext cx="748498" cy="313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38449">
                  <a:defRPr/>
                </a:pPr>
                <a:r>
                  <a:rPr lang="en-US" sz="1437" dirty="0">
                    <a:solidFill>
                      <a:prstClr val="black"/>
                    </a:solidFill>
                    <a:latin typeface="Segoe Condensed" panose="020B0606040200020203" pitchFamily="34" charset="0"/>
                    <a:cs typeface="Arial Narrow" panose="020B0604020202020204" pitchFamily="34" charset="0"/>
                  </a:rPr>
                  <a:t>JSON</a:t>
                </a:r>
              </a:p>
            </p:txBody>
          </p:sp>
          <p:cxnSp>
            <p:nvCxnSpPr>
              <p:cNvPr id="1052" name="Straight Connector 1051">
                <a:extLst>
                  <a:ext uri="{FF2B5EF4-FFF2-40B4-BE49-F238E27FC236}">
                    <a16:creationId xmlns:a16="http://schemas.microsoft.com/office/drawing/2014/main" id="{F0AD671C-DEB1-FC39-7238-9296FE48DF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8882" y="3670234"/>
                <a:ext cx="540368" cy="0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53" name="Graphic 1052" descr="Web design outline">
                <a:extLst>
                  <a:ext uri="{FF2B5EF4-FFF2-40B4-BE49-F238E27FC236}">
                    <a16:creationId xmlns:a16="http://schemas.microsoft.com/office/drawing/2014/main" id="{15639C09-40F1-46E7-100C-417B159D8F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3270309" y="3742744"/>
                <a:ext cx="357514" cy="357514"/>
              </a:xfrm>
              <a:prstGeom prst="rect">
                <a:avLst/>
              </a:prstGeom>
            </p:spPr>
          </p:pic>
        </p:grp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F7FCD46B-B9FC-3B27-BEF9-15FC218A41C8}"/>
                </a:ext>
              </a:extLst>
            </p:cNvPr>
            <p:cNvSpPr txBox="1"/>
            <p:nvPr/>
          </p:nvSpPr>
          <p:spPr>
            <a:xfrm>
              <a:off x="9201314" y="3101408"/>
              <a:ext cx="1465784" cy="597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4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List of Mobility + Access Features</a:t>
              </a:r>
            </a:p>
          </p:txBody>
        </p:sp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3E0A6A0E-D90B-D45D-C8B6-AD547427E369}"/>
                </a:ext>
              </a:extLst>
            </p:cNvPr>
            <p:cNvSpPr txBox="1"/>
            <p:nvPr/>
          </p:nvSpPr>
          <p:spPr>
            <a:xfrm>
              <a:off x="9227534" y="4634009"/>
              <a:ext cx="1413345" cy="998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Context-aware Description</a:t>
              </a:r>
            </a:p>
          </p:txBody>
        </p:sp>
        <p:sp>
          <p:nvSpPr>
            <p:cNvPr id="1035" name="Left Brace 1034">
              <a:extLst>
                <a:ext uri="{FF2B5EF4-FFF2-40B4-BE49-F238E27FC236}">
                  <a16:creationId xmlns:a16="http://schemas.microsoft.com/office/drawing/2014/main" id="{54A2C1C3-08E4-ABDC-B95F-FEA8016759B9}"/>
                </a:ext>
              </a:extLst>
            </p:cNvPr>
            <p:cNvSpPr/>
            <p:nvPr/>
          </p:nvSpPr>
          <p:spPr>
            <a:xfrm>
              <a:off x="9009368" y="2469465"/>
              <a:ext cx="226122" cy="2837423"/>
            </a:xfrm>
            <a:prstGeom prst="leftBrace">
              <a:avLst/>
            </a:prstGeom>
            <a:ln w="12700">
              <a:solidFill>
                <a:srgbClr val="3596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962"/>
            </a:p>
          </p:txBody>
        </p: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7A9EC4D3-6A6A-6607-5EC4-C57926344D87}"/>
                </a:ext>
              </a:extLst>
            </p:cNvPr>
            <p:cNvSpPr txBox="1"/>
            <p:nvPr/>
          </p:nvSpPr>
          <p:spPr>
            <a:xfrm>
              <a:off x="9320231" y="1726943"/>
              <a:ext cx="1227950" cy="998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AI Describer Output</a:t>
              </a:r>
            </a:p>
          </p:txBody>
        </p:sp>
        <p:pic>
          <p:nvPicPr>
            <p:cNvPr id="1037" name="Graphic 1036" descr="Chat bubble outline">
              <a:extLst>
                <a:ext uri="{FF2B5EF4-FFF2-40B4-BE49-F238E27FC236}">
                  <a16:creationId xmlns:a16="http://schemas.microsoft.com/office/drawing/2014/main" id="{2F1A5712-D4A0-0DE5-654A-C2CDD0EF3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 flipH="1">
              <a:off x="9477006" y="3859505"/>
              <a:ext cx="914400" cy="914400"/>
            </a:xfrm>
            <a:prstGeom prst="rect">
              <a:avLst/>
            </a:prstGeom>
          </p:spPr>
        </p:pic>
        <p:pic>
          <p:nvPicPr>
            <p:cNvPr id="1038" name="Graphic 1037" descr="Web design outline">
              <a:extLst>
                <a:ext uri="{FF2B5EF4-FFF2-40B4-BE49-F238E27FC236}">
                  <a16:creationId xmlns:a16="http://schemas.microsoft.com/office/drawing/2014/main" id="{C3BD8AD5-C01C-BB2D-79FE-F5BB9D69A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9518480" y="2364853"/>
              <a:ext cx="831453" cy="831453"/>
            </a:xfrm>
            <a:prstGeom prst="rect">
              <a:avLst/>
            </a:prstGeom>
          </p:spPr>
        </p:pic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9D7E9050-B3FE-EF39-9F83-7CB0DEF3469B}"/>
                </a:ext>
              </a:extLst>
            </p:cNvPr>
            <p:cNvSpPr txBox="1"/>
            <p:nvPr/>
          </p:nvSpPr>
          <p:spPr>
            <a:xfrm>
              <a:off x="7108424" y="2886278"/>
              <a:ext cx="1227950" cy="394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MLLM</a:t>
              </a:r>
            </a:p>
          </p:txBody>
        </p:sp>
        <p:pic>
          <p:nvPicPr>
            <p:cNvPr id="1040" name="Picture 1039">
              <a:hlinkClick r:id="rId36"/>
              <a:extLst>
                <a:ext uri="{FF2B5EF4-FFF2-40B4-BE49-F238E27FC236}">
                  <a16:creationId xmlns:a16="http://schemas.microsoft.com/office/drawing/2014/main" id="{D1E7874A-625C-1458-A3C5-D7700E77B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/>
            <a:srcRect l="25400" t="20110" r="23094" b="35793"/>
            <a:stretch/>
          </p:blipFill>
          <p:spPr>
            <a:xfrm>
              <a:off x="2852331" y="2472748"/>
              <a:ext cx="650315" cy="556755"/>
            </a:xfrm>
            <a:prstGeom prst="rect">
              <a:avLst/>
            </a:prstGeom>
          </p:spPr>
        </p:pic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4DD09D65-B37A-4D90-7F61-50F14CD50F8A}"/>
                </a:ext>
              </a:extLst>
            </p:cNvPr>
            <p:cNvSpPr txBox="1"/>
            <p:nvPr/>
          </p:nvSpPr>
          <p:spPr>
            <a:xfrm>
              <a:off x="2733764" y="1678430"/>
              <a:ext cx="887448" cy="69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Static Prompt</a:t>
              </a:r>
            </a:p>
          </p:txBody>
        </p:sp>
        <p:pic>
          <p:nvPicPr>
            <p:cNvPr id="1042" name="Picture 1041">
              <a:hlinkClick r:id="rId38"/>
              <a:extLst>
                <a:ext uri="{FF2B5EF4-FFF2-40B4-BE49-F238E27FC236}">
                  <a16:creationId xmlns:a16="http://schemas.microsoft.com/office/drawing/2014/main" id="{2D84267B-4F68-BEB0-06AC-7226DCF8B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/>
            <a:srcRect l="31746" r="7575" b="14259"/>
            <a:stretch>
              <a:fillRect/>
            </a:stretch>
          </p:blipFill>
          <p:spPr>
            <a:xfrm>
              <a:off x="2865317" y="3787048"/>
              <a:ext cx="624342" cy="882220"/>
            </a:xfrm>
            <a:prstGeom prst="rect">
              <a:avLst/>
            </a:prstGeom>
          </p:spPr>
        </p:pic>
        <p:sp>
          <p:nvSpPr>
            <p:cNvPr id="1043" name="Left Brace 1042">
              <a:extLst>
                <a:ext uri="{FF2B5EF4-FFF2-40B4-BE49-F238E27FC236}">
                  <a16:creationId xmlns:a16="http://schemas.microsoft.com/office/drawing/2014/main" id="{C74AAF83-E0FC-C062-C7DB-70CE8E785FBC}"/>
                </a:ext>
              </a:extLst>
            </p:cNvPr>
            <p:cNvSpPr/>
            <p:nvPr/>
          </p:nvSpPr>
          <p:spPr>
            <a:xfrm>
              <a:off x="2358176" y="2433969"/>
              <a:ext cx="226122" cy="2837423"/>
            </a:xfrm>
            <a:prstGeom prst="leftBrac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962"/>
            </a:p>
          </p:txBody>
        </p:sp>
        <p:sp>
          <p:nvSpPr>
            <p:cNvPr id="1044" name="Left Brace 1043">
              <a:extLst>
                <a:ext uri="{FF2B5EF4-FFF2-40B4-BE49-F238E27FC236}">
                  <a16:creationId xmlns:a16="http://schemas.microsoft.com/office/drawing/2014/main" id="{31414BD8-77E7-074D-BCE5-281E893A3352}"/>
                </a:ext>
              </a:extLst>
            </p:cNvPr>
            <p:cNvSpPr/>
            <p:nvPr/>
          </p:nvSpPr>
          <p:spPr>
            <a:xfrm flipH="1">
              <a:off x="3862244" y="2433969"/>
              <a:ext cx="226122" cy="2837423"/>
            </a:xfrm>
            <a:prstGeom prst="leftBrac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962"/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9CA86E07-85F3-C3DB-67AC-F3297D0954FC}"/>
                </a:ext>
              </a:extLst>
            </p:cNvPr>
            <p:cNvSpPr txBox="1"/>
            <p:nvPr/>
          </p:nvSpPr>
          <p:spPr>
            <a:xfrm>
              <a:off x="2581804" y="3041176"/>
              <a:ext cx="1257405" cy="69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Prompt</a:t>
              </a:r>
              <a:b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</a:br>
              <a: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Instructions</a:t>
              </a:r>
            </a:p>
          </p:txBody>
        </p: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31C4D4B6-56FD-3D42-E2CD-18CD9AAE44B2}"/>
                </a:ext>
              </a:extLst>
            </p:cNvPr>
            <p:cNvSpPr txBox="1"/>
            <p:nvPr/>
          </p:nvSpPr>
          <p:spPr>
            <a:xfrm>
              <a:off x="2581804" y="4604555"/>
              <a:ext cx="1257405" cy="69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Optional User Profile</a:t>
              </a:r>
            </a:p>
          </p:txBody>
        </p:sp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700E524E-FD7F-F475-F8B5-5F0210F0CFC9}"/>
                </a:ext>
              </a:extLst>
            </p:cNvPr>
            <p:cNvGrpSpPr/>
            <p:nvPr/>
          </p:nvGrpSpPr>
          <p:grpSpPr>
            <a:xfrm>
              <a:off x="734781" y="3635477"/>
              <a:ext cx="1349037" cy="448056"/>
              <a:chOff x="143612" y="3126770"/>
              <a:chExt cx="1349037" cy="448056"/>
            </a:xfrm>
          </p:grpSpPr>
          <p:pic>
            <p:nvPicPr>
              <p:cNvPr id="1048" name="Graphic 1047">
                <a:extLst>
                  <a:ext uri="{FF2B5EF4-FFF2-40B4-BE49-F238E27FC236}">
                    <a16:creationId xmlns:a16="http://schemas.microsoft.com/office/drawing/2014/main" id="{7EDA8E62-FB24-6165-F08D-27D396FB0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>
                <a:off x="143612" y="3126770"/>
                <a:ext cx="659638" cy="448056"/>
              </a:xfrm>
              <a:prstGeom prst="rect">
                <a:avLst/>
              </a:prstGeom>
            </p:spPr>
          </p:pic>
          <p:pic>
            <p:nvPicPr>
              <p:cNvPr id="1049" name="Graphic 1048">
                <a:extLst>
                  <a:ext uri="{FF2B5EF4-FFF2-40B4-BE49-F238E27FC236}">
                    <a16:creationId xmlns:a16="http://schemas.microsoft.com/office/drawing/2014/main" id="{0E412C73-C7D7-08B4-495D-DFEFA8E8F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p:blipFill>
            <p:spPr>
              <a:xfrm>
                <a:off x="1044593" y="3126770"/>
                <a:ext cx="448056" cy="448056"/>
              </a:xfrm>
              <a:prstGeom prst="rect">
                <a:avLst/>
              </a:prstGeom>
            </p:spPr>
          </p:pic>
          <p:sp>
            <p:nvSpPr>
              <p:cNvPr id="1050" name="TextBox 1049">
                <a:extLst>
                  <a:ext uri="{FF2B5EF4-FFF2-40B4-BE49-F238E27FC236}">
                    <a16:creationId xmlns:a16="http://schemas.microsoft.com/office/drawing/2014/main" id="{3B235FDF-BA0B-285C-9F1E-C7EC4C53D830}"/>
                  </a:ext>
                </a:extLst>
              </p:cNvPr>
              <p:cNvSpPr txBox="1"/>
              <p:nvPr/>
            </p:nvSpPr>
            <p:spPr>
              <a:xfrm>
                <a:off x="636597" y="3166132"/>
                <a:ext cx="574650" cy="394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+</a:t>
                </a:r>
              </a:p>
            </p:txBody>
          </p:sp>
        </p:grpSp>
      </p:grpSp>
      <p:grpSp>
        <p:nvGrpSpPr>
          <p:cNvPr id="1076" name="Group 1075">
            <a:extLst>
              <a:ext uri="{FF2B5EF4-FFF2-40B4-BE49-F238E27FC236}">
                <a16:creationId xmlns:a16="http://schemas.microsoft.com/office/drawing/2014/main" id="{62D52135-1533-8419-06E2-FC5452066EF6}"/>
              </a:ext>
            </a:extLst>
          </p:cNvPr>
          <p:cNvGrpSpPr/>
          <p:nvPr/>
        </p:nvGrpSpPr>
        <p:grpSpPr>
          <a:xfrm>
            <a:off x="336060" y="25637343"/>
            <a:ext cx="8640309" cy="3167209"/>
            <a:chOff x="-585353" y="22167330"/>
            <a:chExt cx="14670467" cy="5377636"/>
          </a:xfrm>
        </p:grpSpPr>
        <p:pic>
          <p:nvPicPr>
            <p:cNvPr id="1067" name="Picture 1066" descr="A street with buildings and signs&#10;&#10;AI-generated content may be incorrect.">
              <a:extLst>
                <a:ext uri="{FF2B5EF4-FFF2-40B4-BE49-F238E27FC236}">
                  <a16:creationId xmlns:a16="http://schemas.microsoft.com/office/drawing/2014/main" id="{BDCC6B41-F064-F3D4-1D9A-249E3AE67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353" y="22191911"/>
              <a:ext cx="7250878" cy="5353055"/>
            </a:xfrm>
            <a:prstGeom prst="rect">
              <a:avLst/>
            </a:prstGeom>
          </p:spPr>
        </p:pic>
        <p:pic>
          <p:nvPicPr>
            <p:cNvPr id="1069" name="Picture 1068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1338E8E2-2ABB-99E4-537B-1062BAF38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939" y="22167330"/>
              <a:ext cx="7284175" cy="5377636"/>
            </a:xfrm>
            <a:prstGeom prst="rect">
              <a:avLst/>
            </a:prstGeom>
          </p:spPr>
        </p:pic>
      </p:grpSp>
      <p:grpSp>
        <p:nvGrpSpPr>
          <p:cNvPr id="2129" name="Group 2128">
            <a:extLst>
              <a:ext uri="{FF2B5EF4-FFF2-40B4-BE49-F238E27FC236}">
                <a16:creationId xmlns:a16="http://schemas.microsoft.com/office/drawing/2014/main" id="{4BC3C629-7390-6495-D79D-A743CB8C6030}"/>
              </a:ext>
            </a:extLst>
          </p:cNvPr>
          <p:cNvGrpSpPr/>
          <p:nvPr/>
        </p:nvGrpSpPr>
        <p:grpSpPr>
          <a:xfrm>
            <a:off x="437416" y="20389714"/>
            <a:ext cx="9098766" cy="3834050"/>
            <a:chOff x="9638522" y="20648940"/>
            <a:chExt cx="8865768" cy="3735869"/>
          </a:xfrm>
        </p:grpSpPr>
        <p:pic>
          <p:nvPicPr>
            <p:cNvPr id="2094" name="Picture 2" descr="Gemini (language model) - Wikipedia">
              <a:extLst>
                <a:ext uri="{FF2B5EF4-FFF2-40B4-BE49-F238E27FC236}">
                  <a16:creationId xmlns:a16="http://schemas.microsoft.com/office/drawing/2014/main" id="{D307D9A1-1E79-1C1D-760A-6D446965AB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8427" y="22897217"/>
              <a:ext cx="748199" cy="276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5" name="Picture 2094">
              <a:hlinkClick r:id="rId26"/>
              <a:extLst>
                <a:ext uri="{FF2B5EF4-FFF2-40B4-BE49-F238E27FC236}">
                  <a16:creationId xmlns:a16="http://schemas.microsoft.com/office/drawing/2014/main" id="{6BD484D1-A06C-1E29-FD9C-EAD91F534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b="16441"/>
            <a:stretch/>
          </p:blipFill>
          <p:spPr>
            <a:xfrm>
              <a:off x="14703579" y="22193722"/>
              <a:ext cx="857811" cy="716783"/>
            </a:xfrm>
            <a:prstGeom prst="rect">
              <a:avLst/>
            </a:prstGeom>
          </p:spPr>
        </p:pic>
        <p:sp>
          <p:nvSpPr>
            <p:cNvPr id="2096" name="Rounded Rectangle 4150">
              <a:extLst>
                <a:ext uri="{FF2B5EF4-FFF2-40B4-BE49-F238E27FC236}">
                  <a16:creationId xmlns:a16="http://schemas.microsoft.com/office/drawing/2014/main" id="{CB16B171-7496-8955-6EC0-EE25340181E7}"/>
                </a:ext>
              </a:extLst>
            </p:cNvPr>
            <p:cNvSpPr/>
            <p:nvPr/>
          </p:nvSpPr>
          <p:spPr>
            <a:xfrm flipH="1">
              <a:off x="14684773" y="22018733"/>
              <a:ext cx="902392" cy="1292379"/>
            </a:xfrm>
            <a:prstGeom prst="roundRect">
              <a:avLst>
                <a:gd name="adj" fmla="val 22963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45945">
                <a:defRPr/>
              </a:pPr>
              <a:endParaRPr lang="en-US" sz="205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097" name="Straight Connector 2096">
              <a:extLst>
                <a:ext uri="{FF2B5EF4-FFF2-40B4-BE49-F238E27FC236}">
                  <a16:creationId xmlns:a16="http://schemas.microsoft.com/office/drawing/2014/main" id="{58BA0963-6306-0487-EAC5-64DB30831531}"/>
                </a:ext>
              </a:extLst>
            </p:cNvPr>
            <p:cNvCxnSpPr>
              <a:cxnSpLocks/>
            </p:cNvCxnSpPr>
            <p:nvPr/>
          </p:nvCxnSpPr>
          <p:spPr>
            <a:xfrm>
              <a:off x="11379015" y="22740884"/>
              <a:ext cx="313540" cy="2782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99" name="Picture 2098">
              <a:hlinkClick r:id="rId28"/>
              <a:extLst>
                <a:ext uri="{FF2B5EF4-FFF2-40B4-BE49-F238E27FC236}">
                  <a16:creationId xmlns:a16="http://schemas.microsoft.com/office/drawing/2014/main" id="{0DBBB52C-CBC1-BC40-B36C-54D2C0102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b="14000"/>
            <a:stretch/>
          </p:blipFill>
          <p:spPr>
            <a:xfrm>
              <a:off x="12289028" y="21112734"/>
              <a:ext cx="894382" cy="769166"/>
            </a:xfrm>
            <a:prstGeom prst="rect">
              <a:avLst/>
            </a:prstGeom>
          </p:spPr>
        </p:pic>
        <p:sp>
          <p:nvSpPr>
            <p:cNvPr id="2100" name="TextBox 2099">
              <a:extLst>
                <a:ext uri="{FF2B5EF4-FFF2-40B4-BE49-F238E27FC236}">
                  <a16:creationId xmlns:a16="http://schemas.microsoft.com/office/drawing/2014/main" id="{FE02791D-7A83-F262-43E8-EA38E62605C1}"/>
                </a:ext>
              </a:extLst>
            </p:cNvPr>
            <p:cNvSpPr txBox="1"/>
            <p:nvPr/>
          </p:nvSpPr>
          <p:spPr>
            <a:xfrm>
              <a:off x="12017632" y="21828836"/>
              <a:ext cx="1437175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Dynamic</a:t>
              </a:r>
            </a:p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Geo-Context</a:t>
              </a:r>
            </a:p>
          </p:txBody>
        </p:sp>
        <p:pic>
          <p:nvPicPr>
            <p:cNvPr id="2101" name="Graphic 2100" descr="Image outline">
              <a:extLst>
                <a:ext uri="{FF2B5EF4-FFF2-40B4-BE49-F238E27FC236}">
                  <a16:creationId xmlns:a16="http://schemas.microsoft.com/office/drawing/2014/main" id="{1AA8E4DE-2924-63C4-D9C4-A79EAC82A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2213653" y="22532723"/>
              <a:ext cx="1045131" cy="1045131"/>
            </a:xfrm>
            <a:prstGeom prst="rect">
              <a:avLst/>
            </a:prstGeom>
          </p:spPr>
        </p:pic>
        <p:sp>
          <p:nvSpPr>
            <p:cNvPr id="2102" name="TextBox 2101">
              <a:extLst>
                <a:ext uri="{FF2B5EF4-FFF2-40B4-BE49-F238E27FC236}">
                  <a16:creationId xmlns:a16="http://schemas.microsoft.com/office/drawing/2014/main" id="{03BBFF5D-4512-C72F-0CD4-4AC6E0DA49D7}"/>
                </a:ext>
              </a:extLst>
            </p:cNvPr>
            <p:cNvSpPr txBox="1"/>
            <p:nvPr/>
          </p:nvSpPr>
          <p:spPr>
            <a:xfrm>
              <a:off x="12017632" y="23582063"/>
              <a:ext cx="1437175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User’s Current View</a:t>
              </a:r>
            </a:p>
          </p:txBody>
        </p:sp>
        <p:sp>
          <p:nvSpPr>
            <p:cNvPr id="2103" name="Left Brace 2102">
              <a:extLst>
                <a:ext uri="{FF2B5EF4-FFF2-40B4-BE49-F238E27FC236}">
                  <a16:creationId xmlns:a16="http://schemas.microsoft.com/office/drawing/2014/main" id="{66D6B576-E8E2-12C7-4F4C-B287B4F61608}"/>
                </a:ext>
              </a:extLst>
            </p:cNvPr>
            <p:cNvSpPr/>
            <p:nvPr/>
          </p:nvSpPr>
          <p:spPr>
            <a:xfrm>
              <a:off x="11761015" y="21111379"/>
              <a:ext cx="258450" cy="3243085"/>
            </a:xfrm>
            <a:prstGeom prst="leftBrace">
              <a:avLst/>
            </a:prstGeom>
            <a:ln w="12700">
              <a:solidFill>
                <a:srgbClr val="D854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53"/>
            </a:p>
          </p:txBody>
        </p:sp>
        <p:sp>
          <p:nvSpPr>
            <p:cNvPr id="2104" name="Left Brace 2103">
              <a:extLst>
                <a:ext uri="{FF2B5EF4-FFF2-40B4-BE49-F238E27FC236}">
                  <a16:creationId xmlns:a16="http://schemas.microsoft.com/office/drawing/2014/main" id="{BADF61F7-5CF3-1C1A-9B12-3B6F889D7491}"/>
                </a:ext>
              </a:extLst>
            </p:cNvPr>
            <p:cNvSpPr/>
            <p:nvPr/>
          </p:nvSpPr>
          <p:spPr>
            <a:xfrm flipH="1">
              <a:off x="13480118" y="21111379"/>
              <a:ext cx="258450" cy="3243085"/>
            </a:xfrm>
            <a:prstGeom prst="leftBrace">
              <a:avLst/>
            </a:prstGeom>
            <a:ln w="12700">
              <a:solidFill>
                <a:srgbClr val="D854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53"/>
            </a:p>
          </p:txBody>
        </p:sp>
        <p:sp>
          <p:nvSpPr>
            <p:cNvPr id="2105" name="TextBox 2104">
              <a:extLst>
                <a:ext uri="{FF2B5EF4-FFF2-40B4-BE49-F238E27FC236}">
                  <a16:creationId xmlns:a16="http://schemas.microsoft.com/office/drawing/2014/main" id="{29DDF472-B958-CE61-2368-4698438DA10F}"/>
                </a:ext>
              </a:extLst>
            </p:cNvPr>
            <p:cNvSpPr txBox="1"/>
            <p:nvPr/>
          </p:nvSpPr>
          <p:spPr>
            <a:xfrm>
              <a:off x="11978974" y="20648940"/>
              <a:ext cx="1708652" cy="4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Dynamic Input</a:t>
              </a:r>
            </a:p>
          </p:txBody>
        </p:sp>
        <p:sp>
          <p:nvSpPr>
            <p:cNvPr id="2107" name="TextBox 2106">
              <a:extLst>
                <a:ext uri="{FF2B5EF4-FFF2-40B4-BE49-F238E27FC236}">
                  <a16:creationId xmlns:a16="http://schemas.microsoft.com/office/drawing/2014/main" id="{4A64D89E-2072-8D0E-0703-B50EB8F52EF7}"/>
                </a:ext>
              </a:extLst>
            </p:cNvPr>
            <p:cNvSpPr txBox="1"/>
            <p:nvPr/>
          </p:nvSpPr>
          <p:spPr>
            <a:xfrm>
              <a:off x="13748457" y="23146415"/>
              <a:ext cx="855510" cy="34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45945">
                <a:defRPr/>
              </a:pPr>
              <a:r>
                <a:rPr lang="en-US" sz="1642" dirty="0">
                  <a:solidFill>
                    <a:prstClr val="black"/>
                  </a:solidFill>
                  <a:latin typeface="Segoe Condensed" panose="020B0606040200020203" pitchFamily="34" charset="0"/>
                  <a:cs typeface="Arial Narrow" panose="020B0604020202020204" pitchFamily="34" charset="0"/>
                </a:rPr>
                <a:t>JSON</a:t>
              </a:r>
            </a:p>
          </p:txBody>
        </p:sp>
        <p:cxnSp>
          <p:nvCxnSpPr>
            <p:cNvPr id="2108" name="Straight Connector 2107">
              <a:extLst>
                <a:ext uri="{FF2B5EF4-FFF2-40B4-BE49-F238E27FC236}">
                  <a16:creationId xmlns:a16="http://schemas.microsoft.com/office/drawing/2014/main" id="{B6E785A6-4363-CDBF-8C3F-EE0DB420A122}"/>
                </a:ext>
              </a:extLst>
            </p:cNvPr>
            <p:cNvCxnSpPr>
              <a:cxnSpLocks/>
            </p:cNvCxnSpPr>
            <p:nvPr/>
          </p:nvCxnSpPr>
          <p:spPr>
            <a:xfrm>
              <a:off x="13867400" y="22723085"/>
              <a:ext cx="617624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09" name="Graphic 2108" descr="Web design outline">
              <a:extLst>
                <a:ext uri="{FF2B5EF4-FFF2-40B4-BE49-F238E27FC236}">
                  <a16:creationId xmlns:a16="http://schemas.microsoft.com/office/drawing/2014/main" id="{9ABA773B-5442-6844-145D-E560DF706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3971898" y="22805962"/>
              <a:ext cx="408627" cy="408627"/>
            </a:xfrm>
            <a:prstGeom prst="rect">
              <a:avLst/>
            </a:prstGeom>
          </p:spPr>
        </p:pic>
        <p:sp>
          <p:nvSpPr>
            <p:cNvPr id="2111" name="TextBox 2110">
              <a:extLst>
                <a:ext uri="{FF2B5EF4-FFF2-40B4-BE49-F238E27FC236}">
                  <a16:creationId xmlns:a16="http://schemas.microsoft.com/office/drawing/2014/main" id="{985E1179-D61D-FEAC-A29B-9C7EA5111D8D}"/>
                </a:ext>
              </a:extLst>
            </p:cNvPr>
            <p:cNvSpPr txBox="1"/>
            <p:nvPr/>
          </p:nvSpPr>
          <p:spPr>
            <a:xfrm>
              <a:off x="15667971" y="23146415"/>
              <a:ext cx="855510" cy="34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45945">
                <a:defRPr/>
              </a:pPr>
              <a:r>
                <a:rPr lang="en-US" sz="1642" dirty="0">
                  <a:solidFill>
                    <a:prstClr val="black"/>
                  </a:solidFill>
                  <a:latin typeface="Segoe Condensed" panose="020B0606040200020203" pitchFamily="34" charset="0"/>
                  <a:cs typeface="Arial Narrow" panose="020B0604020202020204" pitchFamily="34" charset="0"/>
                </a:rPr>
                <a:t>JSON</a:t>
              </a:r>
            </a:p>
          </p:txBody>
        </p:sp>
        <p:cxnSp>
          <p:nvCxnSpPr>
            <p:cNvPr id="2112" name="Straight Connector 2111">
              <a:extLst>
                <a:ext uri="{FF2B5EF4-FFF2-40B4-BE49-F238E27FC236}">
                  <a16:creationId xmlns:a16="http://schemas.microsoft.com/office/drawing/2014/main" id="{F1AC05C2-D0FB-C781-E966-AE529F506BF5}"/>
                </a:ext>
              </a:extLst>
            </p:cNvPr>
            <p:cNvCxnSpPr>
              <a:cxnSpLocks/>
            </p:cNvCxnSpPr>
            <p:nvPr/>
          </p:nvCxnSpPr>
          <p:spPr>
            <a:xfrm>
              <a:off x="15786914" y="22723085"/>
              <a:ext cx="617624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13" name="Graphic 2112" descr="Web design outline">
              <a:extLst>
                <a:ext uri="{FF2B5EF4-FFF2-40B4-BE49-F238E27FC236}">
                  <a16:creationId xmlns:a16="http://schemas.microsoft.com/office/drawing/2014/main" id="{394B4F41-1295-5CFB-5002-1F3114A71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5891412" y="22805962"/>
              <a:ext cx="408627" cy="408627"/>
            </a:xfrm>
            <a:prstGeom prst="rect">
              <a:avLst/>
            </a:prstGeom>
          </p:spPr>
        </p:pic>
        <p:sp>
          <p:nvSpPr>
            <p:cNvPr id="2116" name="Left Brace 2115">
              <a:extLst>
                <a:ext uri="{FF2B5EF4-FFF2-40B4-BE49-F238E27FC236}">
                  <a16:creationId xmlns:a16="http://schemas.microsoft.com/office/drawing/2014/main" id="{835A7A86-3C7F-F66B-76FE-8A341CEA60E0}"/>
                </a:ext>
              </a:extLst>
            </p:cNvPr>
            <p:cNvSpPr/>
            <p:nvPr/>
          </p:nvSpPr>
          <p:spPr>
            <a:xfrm>
              <a:off x="16612942" y="21141723"/>
              <a:ext cx="258451" cy="3243086"/>
            </a:xfrm>
            <a:prstGeom prst="leftBrace">
              <a:avLst/>
            </a:prstGeom>
            <a:ln w="12700">
              <a:solidFill>
                <a:srgbClr val="3596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53"/>
            </a:p>
          </p:txBody>
        </p:sp>
        <p:sp>
          <p:nvSpPr>
            <p:cNvPr id="2114" name="TextBox 2113">
              <a:extLst>
                <a:ext uri="{FF2B5EF4-FFF2-40B4-BE49-F238E27FC236}">
                  <a16:creationId xmlns:a16="http://schemas.microsoft.com/office/drawing/2014/main" id="{294AA15F-3F1D-87D7-15D4-84BB926E90F2}"/>
                </a:ext>
              </a:extLst>
            </p:cNvPr>
            <p:cNvSpPr txBox="1"/>
            <p:nvPr/>
          </p:nvSpPr>
          <p:spPr>
            <a:xfrm>
              <a:off x="16527531" y="21864015"/>
              <a:ext cx="1976759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Mobility + </a:t>
              </a:r>
              <a:b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</a:br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Access Features</a:t>
              </a:r>
            </a:p>
          </p:txBody>
        </p:sp>
        <p:sp>
          <p:nvSpPr>
            <p:cNvPr id="2115" name="TextBox 2114">
              <a:extLst>
                <a:ext uri="{FF2B5EF4-FFF2-40B4-BE49-F238E27FC236}">
                  <a16:creationId xmlns:a16="http://schemas.microsoft.com/office/drawing/2014/main" id="{766C601B-E05B-020A-0262-198C70D20BB5}"/>
                </a:ext>
              </a:extLst>
            </p:cNvPr>
            <p:cNvSpPr txBox="1"/>
            <p:nvPr/>
          </p:nvSpPr>
          <p:spPr>
            <a:xfrm>
              <a:off x="16708205" y="23582063"/>
              <a:ext cx="1615410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Context-aware Description</a:t>
              </a:r>
            </a:p>
          </p:txBody>
        </p:sp>
        <p:sp>
          <p:nvSpPr>
            <p:cNvPr id="2117" name="TextBox 2116">
              <a:extLst>
                <a:ext uri="{FF2B5EF4-FFF2-40B4-BE49-F238E27FC236}">
                  <a16:creationId xmlns:a16="http://schemas.microsoft.com/office/drawing/2014/main" id="{0003808A-E156-2A81-0237-41D5D6A09375}"/>
                </a:ext>
              </a:extLst>
            </p:cNvPr>
            <p:cNvSpPr txBox="1"/>
            <p:nvPr/>
          </p:nvSpPr>
          <p:spPr>
            <a:xfrm>
              <a:off x="16814156" y="20648940"/>
              <a:ext cx="1403509" cy="4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Output</a:t>
              </a:r>
            </a:p>
          </p:txBody>
        </p:sp>
        <p:pic>
          <p:nvPicPr>
            <p:cNvPr id="2118" name="Graphic 2117" descr="Chat bubble outline">
              <a:extLst>
                <a:ext uri="{FF2B5EF4-FFF2-40B4-BE49-F238E27FC236}">
                  <a16:creationId xmlns:a16="http://schemas.microsoft.com/office/drawing/2014/main" id="{10549F50-397E-C866-4EAD-101857B22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 flipH="1">
              <a:off x="16993345" y="22532723"/>
              <a:ext cx="1045131" cy="1045131"/>
            </a:xfrm>
            <a:prstGeom prst="rect">
              <a:avLst/>
            </a:prstGeom>
          </p:spPr>
        </p:pic>
        <p:pic>
          <p:nvPicPr>
            <p:cNvPr id="2119" name="Graphic 2118" descr="Web design outline">
              <a:extLst>
                <a:ext uri="{FF2B5EF4-FFF2-40B4-BE49-F238E27FC236}">
                  <a16:creationId xmlns:a16="http://schemas.microsoft.com/office/drawing/2014/main" id="{8DCA845B-042F-93A4-E259-DCFA53E4D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7040748" y="21022155"/>
              <a:ext cx="950325" cy="950325"/>
            </a:xfrm>
            <a:prstGeom prst="rect">
              <a:avLst/>
            </a:prstGeom>
          </p:spPr>
        </p:pic>
        <p:sp>
          <p:nvSpPr>
            <p:cNvPr id="2120" name="TextBox 2119">
              <a:extLst>
                <a:ext uri="{FF2B5EF4-FFF2-40B4-BE49-F238E27FC236}">
                  <a16:creationId xmlns:a16="http://schemas.microsoft.com/office/drawing/2014/main" id="{C605703E-6400-BDB0-9586-F344BE4373EB}"/>
                </a:ext>
              </a:extLst>
            </p:cNvPr>
            <p:cNvSpPr txBox="1"/>
            <p:nvPr/>
          </p:nvSpPr>
          <p:spPr>
            <a:xfrm>
              <a:off x="14440222" y="21618128"/>
              <a:ext cx="1403509" cy="4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MLLM</a:t>
              </a:r>
            </a:p>
          </p:txBody>
        </p:sp>
        <p:pic>
          <p:nvPicPr>
            <p:cNvPr id="2121" name="Picture 2120">
              <a:hlinkClick r:id="rId36"/>
              <a:extLst>
                <a:ext uri="{FF2B5EF4-FFF2-40B4-BE49-F238E27FC236}">
                  <a16:creationId xmlns:a16="http://schemas.microsoft.com/office/drawing/2014/main" id="{2B383309-6E3D-3947-541D-D5B094953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/>
            <a:srcRect l="25400" t="20110" r="23094" b="35793"/>
            <a:stretch/>
          </p:blipFill>
          <p:spPr>
            <a:xfrm>
              <a:off x="10014441" y="21145476"/>
              <a:ext cx="743290" cy="636354"/>
            </a:xfrm>
            <a:prstGeom prst="rect">
              <a:avLst/>
            </a:prstGeom>
          </p:spPr>
        </p:pic>
        <p:sp>
          <p:nvSpPr>
            <p:cNvPr id="2122" name="TextBox 2121">
              <a:extLst>
                <a:ext uri="{FF2B5EF4-FFF2-40B4-BE49-F238E27FC236}">
                  <a16:creationId xmlns:a16="http://schemas.microsoft.com/office/drawing/2014/main" id="{61154B3F-40D3-05B6-28D1-CBAA9F6C84B7}"/>
                </a:ext>
              </a:extLst>
            </p:cNvPr>
            <p:cNvSpPr txBox="1"/>
            <p:nvPr/>
          </p:nvSpPr>
          <p:spPr>
            <a:xfrm>
              <a:off x="9638522" y="20648940"/>
              <a:ext cx="1539775" cy="4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Static Prompt</a:t>
              </a:r>
            </a:p>
          </p:txBody>
        </p:sp>
        <p:pic>
          <p:nvPicPr>
            <p:cNvPr id="2123" name="Picture 2122">
              <a:hlinkClick r:id="rId38"/>
              <a:extLst>
                <a:ext uri="{FF2B5EF4-FFF2-40B4-BE49-F238E27FC236}">
                  <a16:creationId xmlns:a16="http://schemas.microsoft.com/office/drawing/2014/main" id="{5C7F35CA-7EAD-A63A-947E-A6FCD534A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/>
            <a:srcRect l="31746" r="7575" b="14259"/>
            <a:stretch>
              <a:fillRect/>
            </a:stretch>
          </p:blipFill>
          <p:spPr>
            <a:xfrm>
              <a:off x="10017067" y="22532723"/>
              <a:ext cx="713603" cy="1008350"/>
            </a:xfrm>
            <a:prstGeom prst="rect">
              <a:avLst/>
            </a:prstGeom>
          </p:spPr>
        </p:pic>
        <p:sp>
          <p:nvSpPr>
            <p:cNvPr id="2124" name="Left Brace 2123">
              <a:extLst>
                <a:ext uri="{FF2B5EF4-FFF2-40B4-BE49-F238E27FC236}">
                  <a16:creationId xmlns:a16="http://schemas.microsoft.com/office/drawing/2014/main" id="{A5AB74BF-3855-D89B-7A21-4E9990476A7D}"/>
                </a:ext>
              </a:extLst>
            </p:cNvPr>
            <p:cNvSpPr/>
            <p:nvPr/>
          </p:nvSpPr>
          <p:spPr>
            <a:xfrm flipH="1">
              <a:off x="10989918" y="21101153"/>
              <a:ext cx="258451" cy="3243086"/>
            </a:xfrm>
            <a:prstGeom prst="leftBrac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53"/>
            </a:p>
          </p:txBody>
        </p:sp>
        <p:sp>
          <p:nvSpPr>
            <p:cNvPr id="2125" name="TextBox 2124">
              <a:extLst>
                <a:ext uri="{FF2B5EF4-FFF2-40B4-BE49-F238E27FC236}">
                  <a16:creationId xmlns:a16="http://schemas.microsoft.com/office/drawing/2014/main" id="{7705FA0D-6198-3CD4-5E1E-61C88FE77152}"/>
                </a:ext>
              </a:extLst>
            </p:cNvPr>
            <p:cNvSpPr txBox="1"/>
            <p:nvPr/>
          </p:nvSpPr>
          <p:spPr>
            <a:xfrm>
              <a:off x="9667499" y="23582063"/>
              <a:ext cx="1437175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Optional User Profile</a:t>
              </a:r>
            </a:p>
          </p:txBody>
        </p:sp>
        <p:sp>
          <p:nvSpPr>
            <p:cNvPr id="2128" name="TextBox 2127">
              <a:extLst>
                <a:ext uri="{FF2B5EF4-FFF2-40B4-BE49-F238E27FC236}">
                  <a16:creationId xmlns:a16="http://schemas.microsoft.com/office/drawing/2014/main" id="{772889E0-A30F-E2E0-E8BA-A8AD99B8AC9B}"/>
                </a:ext>
              </a:extLst>
            </p:cNvPr>
            <p:cNvSpPr txBox="1"/>
            <p:nvPr/>
          </p:nvSpPr>
          <p:spPr>
            <a:xfrm>
              <a:off x="9667499" y="21722566"/>
              <a:ext cx="1437175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Prompt Instructions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8592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55B68-A073-C41F-24CA-70913488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0FFCA9B-B22A-6218-46A7-FE00F3ABAA46}"/>
              </a:ext>
            </a:extLst>
          </p:cNvPr>
          <p:cNvSpPr/>
          <p:nvPr/>
        </p:nvSpPr>
        <p:spPr>
          <a:xfrm>
            <a:off x="22620646" y="18396665"/>
            <a:ext cx="10972800" cy="39269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12”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EC01BA4-C9DC-CA17-3CE3-004A055F0117}"/>
              </a:ext>
            </a:extLst>
          </p:cNvPr>
          <p:cNvSpPr/>
          <p:nvPr/>
        </p:nvSpPr>
        <p:spPr>
          <a:xfrm>
            <a:off x="1777824" y="13690167"/>
            <a:ext cx="18389954" cy="4955575"/>
          </a:xfrm>
          <a:prstGeom prst="roundRect">
            <a:avLst>
              <a:gd name="adj" fmla="val 7149"/>
            </a:avLst>
          </a:prstGeom>
          <a:solidFill>
            <a:schemeClr val="bg1">
              <a:alpha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2"/>
          </a:p>
        </p:txBody>
      </p:sp>
      <p:pic>
        <p:nvPicPr>
          <p:cNvPr id="1026" name="Picture 2" descr="Google Logo And Its History | LogoMyWay">
            <a:extLst>
              <a:ext uri="{FF2B5EF4-FFF2-40B4-BE49-F238E27FC236}">
                <a16:creationId xmlns:a16="http://schemas.microsoft.com/office/drawing/2014/main" id="{8B1E2248-F369-ADD2-4858-F64A72CB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864" y="9774149"/>
            <a:ext cx="21310353" cy="1192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F6237F6-B92B-8F51-5396-972732C435ED}"/>
              </a:ext>
            </a:extLst>
          </p:cNvPr>
          <p:cNvGrpSpPr/>
          <p:nvPr/>
        </p:nvGrpSpPr>
        <p:grpSpPr>
          <a:xfrm>
            <a:off x="-1" y="-621162"/>
            <a:ext cx="21945601" cy="14145611"/>
            <a:chOff x="-1" y="504710"/>
            <a:chExt cx="21383626" cy="13783375"/>
          </a:xfrm>
        </p:grpSpPr>
        <p:pic>
          <p:nvPicPr>
            <p:cNvPr id="7" name="Picture 6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8790CC83-151A-B34F-0439-A0EBF7241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69"/>
            <a:stretch>
              <a:fillRect/>
            </a:stretch>
          </p:blipFill>
          <p:spPr>
            <a:xfrm flipV="1">
              <a:off x="-1" y="566053"/>
              <a:ext cx="21383626" cy="4207499"/>
            </a:xfrm>
            <a:prstGeom prst="rect">
              <a:avLst/>
            </a:prstGeom>
          </p:spPr>
        </p:pic>
        <p:pic>
          <p:nvPicPr>
            <p:cNvPr id="5" name="Picture 4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F620F78E-EC32-7CDB-91A9-8CC324607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66479"/>
              <a:ext cx="21383625" cy="9521606"/>
            </a:xfrm>
            <a:prstGeom prst="rect">
              <a:avLst/>
            </a:prstGeom>
          </p:spPr>
        </p:pic>
        <p:pic>
          <p:nvPicPr>
            <p:cNvPr id="9" name="Picture 8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6A14705B-BE43-6613-0771-8F1A27F4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13" t="135" r="3314" b="98751"/>
            <a:stretch>
              <a:fillRect/>
            </a:stretch>
          </p:blipFill>
          <p:spPr>
            <a:xfrm flipV="1">
              <a:off x="20554950" y="504710"/>
              <a:ext cx="828674" cy="3806207"/>
            </a:xfrm>
            <a:prstGeom prst="rect">
              <a:avLst/>
            </a:prstGeom>
          </p:spPr>
        </p:pic>
      </p:grp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0550E95-0B98-7526-A03D-FF6A56DAFA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413520"/>
              </p:ext>
            </p:extLst>
          </p:nvPr>
        </p:nvGraphicFramePr>
        <p:xfrm>
          <a:off x="23259683" y="-6913669"/>
          <a:ext cx="21949901" cy="4755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5872908" imgH="3590134" progId="">
                  <p:embed/>
                </p:oleObj>
              </mc:Choice>
              <mc:Fallback>
                <p:oleObj r:id="rId4" imgW="35872908" imgH="3590134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37688E4-9018-A443-4649-010336DB85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59683" y="-6913669"/>
                        <a:ext cx="21949901" cy="4755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81FCEA3-BD14-92EB-AE2D-2F149A481397}"/>
              </a:ext>
            </a:extLst>
          </p:cNvPr>
          <p:cNvSpPr txBox="1"/>
          <p:nvPr/>
        </p:nvSpPr>
        <p:spPr>
          <a:xfrm>
            <a:off x="1" y="-125972"/>
            <a:ext cx="21945600" cy="386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605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</a:rPr>
              <a:t>Street</a:t>
            </a:r>
            <a:r>
              <a:rPr lang="en-US" sz="23605" dirty="0">
                <a:solidFill>
                  <a:srgbClr val="F8337E"/>
                </a:solidFill>
                <a:latin typeface="Bebas Neue" panose="020B0606020202050201" pitchFamily="34" charset="0"/>
              </a:rPr>
              <a:t>Reader</a:t>
            </a:r>
            <a:r>
              <a:rPr lang="en-US" sz="23605" dirty="0">
                <a:solidFill>
                  <a:srgbClr val="FFFF00"/>
                </a:solidFill>
                <a:latin typeface="Bebas Neue" panose="020B0606020202050201" pitchFamily="34" charset="0"/>
              </a:rPr>
              <a:t>AI</a:t>
            </a:r>
            <a:r>
              <a:rPr lang="en-US" sz="23605" dirty="0">
                <a:latin typeface="Bebas Neue" panose="020B0606020202050201" pitchFamily="34" charset="0"/>
              </a:rPr>
              <a:t> </a:t>
            </a:r>
            <a:r>
              <a:rPr lang="en-US" sz="23605" dirty="0">
                <a:solidFill>
                  <a:srgbClr val="34A853"/>
                </a:solidFill>
                <a:latin typeface="Bebas Neue" panose="020B0606020202050201" pitchFamily="34" charset="0"/>
              </a:rPr>
              <a:t>DEMO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6BCD2-2AAB-F1D0-6A9C-977D3BD16F94}"/>
              </a:ext>
            </a:extLst>
          </p:cNvPr>
          <p:cNvSpPr txBox="1"/>
          <p:nvPr/>
        </p:nvSpPr>
        <p:spPr>
          <a:xfrm>
            <a:off x="336060" y="2705555"/>
            <a:ext cx="21795272" cy="87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Towards </a:t>
            </a:r>
            <a:r>
              <a:rPr lang="en-US" sz="4926" b="1" dirty="0">
                <a:solidFill>
                  <a:srgbClr val="F8337E"/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Making Street View Accessible </a:t>
            </a:r>
            <a:r>
              <a:rPr lang="en-US" sz="49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Using Context-Aware Multimodal AI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F1DA3-5A8A-0498-49BF-A39C72141696}"/>
              </a:ext>
            </a:extLst>
          </p:cNvPr>
          <p:cNvGrpSpPr/>
          <p:nvPr/>
        </p:nvGrpSpPr>
        <p:grpSpPr>
          <a:xfrm>
            <a:off x="20321448" y="31479810"/>
            <a:ext cx="1363478" cy="1353786"/>
            <a:chOff x="4116886" y="2514396"/>
            <a:chExt cx="1190220" cy="1181760"/>
          </a:xfrm>
        </p:grpSpPr>
        <p:pic>
          <p:nvPicPr>
            <p:cNvPr id="8" name="Google Shape;99;p16">
              <a:hlinkClick r:id="rId6"/>
              <a:extLst>
                <a:ext uri="{FF2B5EF4-FFF2-40B4-BE49-F238E27FC236}">
                  <a16:creationId xmlns:a16="http://schemas.microsoft.com/office/drawing/2014/main" id="{940C5D01-652E-ACF6-0103-AE9AAFF76997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306240" y="2514396"/>
              <a:ext cx="811513" cy="811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00;p16">
              <a:extLst>
                <a:ext uri="{FF2B5EF4-FFF2-40B4-BE49-F238E27FC236}">
                  <a16:creationId xmlns:a16="http://schemas.microsoft.com/office/drawing/2014/main" id="{D6454FA1-90C9-B702-6DA8-9D6D0E185A6B}"/>
                </a:ext>
              </a:extLst>
            </p:cNvPr>
            <p:cNvSpPr txBox="1"/>
            <p:nvPr/>
          </p:nvSpPr>
          <p:spPr>
            <a:xfrm>
              <a:off x="4116886" y="3375335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SHAUN  KANE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 Research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AFF548-B451-D6EC-E4B7-26E3CFF333DA}"/>
              </a:ext>
            </a:extLst>
          </p:cNvPr>
          <p:cNvGrpSpPr/>
          <p:nvPr/>
        </p:nvGrpSpPr>
        <p:grpSpPr>
          <a:xfrm>
            <a:off x="15353776" y="31504819"/>
            <a:ext cx="1363479" cy="1360107"/>
            <a:chOff x="175293" y="2536227"/>
            <a:chExt cx="1190221" cy="1187277"/>
          </a:xfrm>
        </p:grpSpPr>
        <p:sp>
          <p:nvSpPr>
            <p:cNvPr id="13" name="Google Shape;102;p16">
              <a:extLst>
                <a:ext uri="{FF2B5EF4-FFF2-40B4-BE49-F238E27FC236}">
                  <a16:creationId xmlns:a16="http://schemas.microsoft.com/office/drawing/2014/main" id="{38AFA786-31A8-452C-8093-C61D5902AEB1}"/>
                </a:ext>
              </a:extLst>
            </p:cNvPr>
            <p:cNvSpPr txBox="1"/>
            <p:nvPr/>
          </p:nvSpPr>
          <p:spPr>
            <a:xfrm>
              <a:off x="175293" y="3402683"/>
              <a:ext cx="1190221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JON E. FROEHLICH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Research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  <p:pic>
          <p:nvPicPr>
            <p:cNvPr id="14" name="Google Shape;101;p16">
              <a:hlinkClick r:id="rId8"/>
              <a:extLst>
                <a:ext uri="{FF2B5EF4-FFF2-40B4-BE49-F238E27FC236}">
                  <a16:creationId xmlns:a16="http://schemas.microsoft.com/office/drawing/2014/main" id="{D6CA85AA-0A31-49C3-433A-84F77EF41BC1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67458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1C73BB-6E43-DD51-4DED-D2F04449B86A}"/>
              </a:ext>
            </a:extLst>
          </p:cNvPr>
          <p:cNvGrpSpPr/>
          <p:nvPr/>
        </p:nvGrpSpPr>
        <p:grpSpPr>
          <a:xfrm>
            <a:off x="16595695" y="31504819"/>
            <a:ext cx="1363478" cy="1360107"/>
            <a:chOff x="1160690" y="2536227"/>
            <a:chExt cx="1190220" cy="1187277"/>
          </a:xfrm>
        </p:grpSpPr>
        <p:sp>
          <p:nvSpPr>
            <p:cNvPr id="16" name="Google Shape;104;p16">
              <a:extLst>
                <a:ext uri="{FF2B5EF4-FFF2-40B4-BE49-F238E27FC236}">
                  <a16:creationId xmlns:a16="http://schemas.microsoft.com/office/drawing/2014/main" id="{84FC175C-9817-E504-93AD-FE637981006C}"/>
                </a:ext>
              </a:extLst>
            </p:cNvPr>
            <p:cNvSpPr txBox="1"/>
            <p:nvPr/>
          </p:nvSpPr>
          <p:spPr>
            <a:xfrm>
              <a:off x="1160690" y="3402683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ALEX FIANNACA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DeepMind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  <p:pic>
          <p:nvPicPr>
            <p:cNvPr id="17" name="Google Shape;103;p16">
              <a:hlinkClick r:id="rId10"/>
              <a:extLst>
                <a:ext uri="{FF2B5EF4-FFF2-40B4-BE49-F238E27FC236}">
                  <a16:creationId xmlns:a16="http://schemas.microsoft.com/office/drawing/2014/main" id="{A03481F1-4DCD-BD63-0DF7-EB435440344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352855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981D70-22E3-7435-58E8-7C499E054A9A}"/>
              </a:ext>
            </a:extLst>
          </p:cNvPr>
          <p:cNvGrpSpPr/>
          <p:nvPr/>
        </p:nvGrpSpPr>
        <p:grpSpPr>
          <a:xfrm>
            <a:off x="17837612" y="31504818"/>
            <a:ext cx="1363478" cy="1360105"/>
            <a:chOff x="2146087" y="2536227"/>
            <a:chExt cx="1190220" cy="1187276"/>
          </a:xfrm>
        </p:grpSpPr>
        <p:pic>
          <p:nvPicPr>
            <p:cNvPr id="19" name="Google Shape;105;p16">
              <a:hlinkClick r:id="rId12"/>
              <a:extLst>
                <a:ext uri="{FF2B5EF4-FFF2-40B4-BE49-F238E27FC236}">
                  <a16:creationId xmlns:a16="http://schemas.microsoft.com/office/drawing/2014/main" id="{96910FAF-4810-388F-F9A3-27971040651E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338253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06;p16">
              <a:extLst>
                <a:ext uri="{FF2B5EF4-FFF2-40B4-BE49-F238E27FC236}">
                  <a16:creationId xmlns:a16="http://schemas.microsoft.com/office/drawing/2014/main" id="{C47EE25E-8399-28DE-003E-BEA18BB00C7B}"/>
                </a:ext>
              </a:extLst>
            </p:cNvPr>
            <p:cNvSpPr txBox="1"/>
            <p:nvPr/>
          </p:nvSpPr>
          <p:spPr>
            <a:xfrm>
              <a:off x="2146087" y="3402682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NIMER  JABER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1372FE-7A86-066E-A464-EC2EF720EC27}"/>
              </a:ext>
            </a:extLst>
          </p:cNvPr>
          <p:cNvGrpSpPr/>
          <p:nvPr/>
        </p:nvGrpSpPr>
        <p:grpSpPr>
          <a:xfrm>
            <a:off x="19079530" y="31504820"/>
            <a:ext cx="1363478" cy="1360104"/>
            <a:chOff x="3131486" y="2536228"/>
            <a:chExt cx="1190220" cy="1187275"/>
          </a:xfrm>
        </p:grpSpPr>
        <p:pic>
          <p:nvPicPr>
            <p:cNvPr id="22" name="Google Shape;129;p16">
              <a:extLst>
                <a:ext uri="{FF2B5EF4-FFF2-40B4-BE49-F238E27FC236}">
                  <a16:creationId xmlns:a16="http://schemas.microsoft.com/office/drawing/2014/main" id="{5152F8C4-5207-6C59-2238-D36070C53CD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326912" y="2536228"/>
              <a:ext cx="811513" cy="811513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3" name="Google Shape;130;p16">
              <a:extLst>
                <a:ext uri="{FF2B5EF4-FFF2-40B4-BE49-F238E27FC236}">
                  <a16:creationId xmlns:a16="http://schemas.microsoft.com/office/drawing/2014/main" id="{EF95A245-A6CA-C8F1-136E-9414D98F38B8}"/>
                </a:ext>
              </a:extLst>
            </p:cNvPr>
            <p:cNvSpPr txBox="1"/>
            <p:nvPr/>
          </p:nvSpPr>
          <p:spPr>
            <a:xfrm>
              <a:off x="3131486" y="3402682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VICTOR  TSARAN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" panose="020B0604020202020204" charset="0"/>
                  <a:cs typeface="Google Sans" panose="020B0604020202020204" charset="0"/>
                  <a:sym typeface="Google Sans SemiBold"/>
                </a:rPr>
                <a:t>Google</a:t>
              </a:r>
              <a:endParaRPr sz="1232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" panose="020B0604020202020204" charset="0"/>
                <a:cs typeface="Google Sans" panose="020B0604020202020204" charset="0"/>
                <a:sym typeface="Google Sans SemiBold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8BE561-55C3-4FDA-DB95-3E76A241C08F}"/>
              </a:ext>
            </a:extLst>
          </p:cNvPr>
          <p:cNvGrpSpPr/>
          <p:nvPr/>
        </p:nvGrpSpPr>
        <p:grpSpPr>
          <a:xfrm>
            <a:off x="74960" y="31672904"/>
            <a:ext cx="14541395" cy="1185438"/>
            <a:chOff x="73040" y="29619711"/>
            <a:chExt cx="9610590" cy="783471"/>
          </a:xfrm>
        </p:grpSpPr>
        <p:grpSp>
          <p:nvGrpSpPr>
            <p:cNvPr id="27" name="Google Shape;113;p16">
              <a:extLst>
                <a:ext uri="{FF2B5EF4-FFF2-40B4-BE49-F238E27FC236}">
                  <a16:creationId xmlns:a16="http://schemas.microsoft.com/office/drawing/2014/main" id="{1F3007DD-00B2-2246-2A02-1BF2999E4EB4}"/>
                </a:ext>
              </a:extLst>
            </p:cNvPr>
            <p:cNvGrpSpPr/>
            <p:nvPr/>
          </p:nvGrpSpPr>
          <p:grpSpPr>
            <a:xfrm>
              <a:off x="4229248" y="29619711"/>
              <a:ext cx="1104091" cy="604702"/>
              <a:chOff x="4136900" y="3536774"/>
              <a:chExt cx="1664073" cy="911400"/>
            </a:xfrm>
          </p:grpSpPr>
          <p:pic>
            <p:nvPicPr>
              <p:cNvPr id="31" name="Google Shape;114;p16">
                <a:extLst>
                  <a:ext uri="{FF2B5EF4-FFF2-40B4-BE49-F238E27FC236}">
                    <a16:creationId xmlns:a16="http://schemas.microsoft.com/office/drawing/2014/main" id="{37FC937A-44A5-0A0A-2462-5AB63310152A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 l="17404" t="13784" r="16944" b="14530"/>
              <a:stretch/>
            </p:blipFill>
            <p:spPr>
              <a:xfrm>
                <a:off x="4136900" y="3576225"/>
                <a:ext cx="818550" cy="792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Google Shape;115;p16">
                <a:extLst>
                  <a:ext uri="{FF2B5EF4-FFF2-40B4-BE49-F238E27FC236}">
                    <a16:creationId xmlns:a16="http://schemas.microsoft.com/office/drawing/2014/main" id="{147963A5-F650-9B2F-B733-2952345B921B}"/>
                  </a:ext>
                </a:extLst>
              </p:cNvPr>
              <p:cNvSpPr txBox="1"/>
              <p:nvPr/>
            </p:nvSpPr>
            <p:spPr>
              <a:xfrm>
                <a:off x="4884173" y="3536774"/>
                <a:ext cx="916800" cy="91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2226" tIns="62226" rIns="62226" bIns="62226" anchor="t" anchorCtr="0">
                <a:noAutofit/>
              </a:bodyPr>
              <a:lstStyle/>
              <a:p>
                <a:pPr defTabSz="1251234">
                  <a:buClr>
                    <a:srgbClr val="000000"/>
                  </a:buClr>
                </a:pPr>
                <a:r>
                  <a:rPr lang="en" sz="1642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Google Sans"/>
                    <a:cs typeface="Segoe UI" panose="020B0502040204020203" pitchFamily="34" charset="0"/>
                    <a:sym typeface="Google Sans"/>
                  </a:rPr>
                  <a:t>AI for Social Good</a:t>
                </a:r>
                <a:endParaRPr sz="1642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Google Sans"/>
                  <a:cs typeface="Segoe UI" panose="020B0502040204020203" pitchFamily="34" charset="0"/>
                  <a:sym typeface="Google Sans"/>
                </a:endParaRPr>
              </a:p>
            </p:txBody>
          </p:sp>
        </p:grpSp>
        <p:sp>
          <p:nvSpPr>
            <p:cNvPr id="28" name="Google Shape;118;p16">
              <a:extLst>
                <a:ext uri="{FF2B5EF4-FFF2-40B4-BE49-F238E27FC236}">
                  <a16:creationId xmlns:a16="http://schemas.microsoft.com/office/drawing/2014/main" id="{1E1AC896-CB97-0CD8-65C8-E08162E152F7}"/>
                </a:ext>
              </a:extLst>
            </p:cNvPr>
            <p:cNvSpPr txBox="1"/>
            <p:nvPr/>
          </p:nvSpPr>
          <p:spPr>
            <a:xfrm>
              <a:off x="3225327" y="29656523"/>
              <a:ext cx="838207" cy="7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06" tIns="49706" rIns="49706" bIns="49706" anchor="t" anchorCtr="0">
              <a:noAutofit/>
            </a:bodyPr>
            <a:lstStyle/>
            <a:p>
              <a:pPr defTabSz="1251234">
                <a:buClr>
                  <a:srgbClr val="000000"/>
                </a:buClr>
              </a:pPr>
              <a:r>
                <a:rPr lang="en" sz="1642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Google Sans"/>
                  <a:cs typeface="Segoe UI" panose="020B0502040204020203" pitchFamily="34" charset="0"/>
                  <a:sym typeface="Google Sans"/>
                </a:rPr>
                <a:t>Technology AI Society and Culture</a:t>
              </a:r>
              <a:endParaRPr sz="1642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Google Sans"/>
                <a:cs typeface="Segoe UI" panose="020B0502040204020203" pitchFamily="34" charset="0"/>
                <a:sym typeface="Google Sans"/>
              </a:endParaRPr>
            </a:p>
          </p:txBody>
        </p:sp>
        <p:pic>
          <p:nvPicPr>
            <p:cNvPr id="30" name="Google Shape;123;p16">
              <a:extLst>
                <a:ext uri="{FF2B5EF4-FFF2-40B4-BE49-F238E27FC236}">
                  <a16:creationId xmlns:a16="http://schemas.microsoft.com/office/drawing/2014/main" id="{769573EB-129B-7098-932D-5A56148B48B5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 l="24345" r="23679" b="27246"/>
            <a:stretch/>
          </p:blipFill>
          <p:spPr>
            <a:xfrm>
              <a:off x="2791391" y="29715654"/>
              <a:ext cx="413999" cy="406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0" name="Picture 2" descr="People + AI Research">
              <a:extLst>
                <a:ext uri="{FF2B5EF4-FFF2-40B4-BE49-F238E27FC236}">
                  <a16:creationId xmlns:a16="http://schemas.microsoft.com/office/drawing/2014/main" id="{F2B2B2FD-0A7C-D805-B505-CEF8B945B5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820" y="29690979"/>
              <a:ext cx="1284810" cy="4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21AEB44-CEA2-251B-7774-AA948EF09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22065" y="29667030"/>
              <a:ext cx="476755" cy="447861"/>
            </a:xfrm>
            <a:prstGeom prst="rect">
              <a:avLst/>
            </a:prstGeom>
          </p:spPr>
        </p:pic>
        <p:pic>
          <p:nvPicPr>
            <p:cNvPr id="2052" name="Picture 4" descr="Google at APS 2024">
              <a:extLst>
                <a:ext uri="{FF2B5EF4-FFF2-40B4-BE49-F238E27FC236}">
                  <a16:creationId xmlns:a16="http://schemas.microsoft.com/office/drawing/2014/main" id="{002FAFC7-7321-88F3-879C-A36FA18806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92" b="36967"/>
            <a:stretch>
              <a:fillRect/>
            </a:stretch>
          </p:blipFill>
          <p:spPr bwMode="auto">
            <a:xfrm>
              <a:off x="73040" y="29736490"/>
              <a:ext cx="2540688" cy="37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What is Google's DeepMind Known For? A Look Into Their Major Breakthroughs  | by ODSC - Open Data Science | Medium">
              <a:extLst>
                <a:ext uri="{FF2B5EF4-FFF2-40B4-BE49-F238E27FC236}">
                  <a16:creationId xmlns:a16="http://schemas.microsoft.com/office/drawing/2014/main" id="{BB266B48-8C89-4920-88B8-4423A4C42F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96" b="29776"/>
            <a:stretch>
              <a:fillRect/>
            </a:stretch>
          </p:blipFill>
          <p:spPr bwMode="auto">
            <a:xfrm>
              <a:off x="5268151" y="29624150"/>
              <a:ext cx="2672320" cy="538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F0DE6D0F-C303-26AD-F7C2-04CB53049ACA}"/>
              </a:ext>
            </a:extLst>
          </p:cNvPr>
          <p:cNvGrpSpPr/>
          <p:nvPr/>
        </p:nvGrpSpPr>
        <p:grpSpPr>
          <a:xfrm>
            <a:off x="1820289" y="14544547"/>
            <a:ext cx="4222940" cy="3804221"/>
            <a:chOff x="1773675" y="15385761"/>
            <a:chExt cx="4114800" cy="3706804"/>
          </a:xfrm>
        </p:grpSpPr>
        <p:pic>
          <p:nvPicPr>
            <p:cNvPr id="39" name="Google Shape;227;p30" descr="Place icon from Noun Project:&#10;https://thenounproject.com/icon/poi-2801400/">
              <a:extLst>
                <a:ext uri="{FF2B5EF4-FFF2-40B4-BE49-F238E27FC236}">
                  <a16:creationId xmlns:a16="http://schemas.microsoft.com/office/drawing/2014/main" id="{F2C1B4D0-A0AE-8618-1E0D-75881708ACBA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 b="14126"/>
            <a:stretch/>
          </p:blipFill>
          <p:spPr>
            <a:xfrm>
              <a:off x="2404304" y="15385761"/>
              <a:ext cx="2853542" cy="2450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9EDF3B-DA2D-1347-70A9-1CCBE3E99D33}"/>
                </a:ext>
              </a:extLst>
            </p:cNvPr>
            <p:cNvSpPr txBox="1"/>
            <p:nvPr/>
          </p:nvSpPr>
          <p:spPr>
            <a:xfrm>
              <a:off x="1773675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POI Investigations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4029F52-6169-82EB-4F82-86A42A3066C9}"/>
                </a:ext>
              </a:extLst>
            </p:cNvPr>
            <p:cNvSpPr txBox="1"/>
            <p:nvPr/>
          </p:nvSpPr>
          <p:spPr>
            <a:xfrm>
              <a:off x="1773675" y="18621218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What does a place look like?</a:t>
              </a:r>
            </a:p>
          </p:txBody>
        </p:sp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99C7BE8D-718C-DA52-0FE0-05FEAFCAEAB9}"/>
              </a:ext>
            </a:extLst>
          </p:cNvPr>
          <p:cNvGrpSpPr/>
          <p:nvPr/>
        </p:nvGrpSpPr>
        <p:grpSpPr>
          <a:xfrm>
            <a:off x="6377105" y="14423136"/>
            <a:ext cx="4222940" cy="3942310"/>
            <a:chOff x="6752962" y="15267458"/>
            <a:chExt cx="4114800" cy="3841357"/>
          </a:xfrm>
        </p:grpSpPr>
        <p:pic>
          <p:nvPicPr>
            <p:cNvPr id="43" name="Google Shape;228;p30" descr="Route Planning icon from: https://thenounproject.com/icon/route-optimization-7193198/">
              <a:extLst>
                <a:ext uri="{FF2B5EF4-FFF2-40B4-BE49-F238E27FC236}">
                  <a16:creationId xmlns:a16="http://schemas.microsoft.com/office/drawing/2014/main" id="{12B0BB38-C0CE-E04E-49A3-29DFF410676F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 b="16324"/>
            <a:stretch/>
          </p:blipFill>
          <p:spPr>
            <a:xfrm>
              <a:off x="7204685" y="15267458"/>
              <a:ext cx="3211354" cy="2687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9EA9E58-615F-B997-A4CE-2AA710C4EB81}"/>
                </a:ext>
              </a:extLst>
            </p:cNvPr>
            <p:cNvSpPr txBox="1"/>
            <p:nvPr/>
          </p:nvSpPr>
          <p:spPr>
            <a:xfrm>
              <a:off x="6752962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Route Planning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CE934BB-5833-F813-63D2-702A81498647}"/>
                </a:ext>
              </a:extLst>
            </p:cNvPr>
            <p:cNvSpPr txBox="1"/>
            <p:nvPr/>
          </p:nvSpPr>
          <p:spPr>
            <a:xfrm>
              <a:off x="6752962" y="18637468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What does my route look like?</a:t>
              </a:r>
            </a:p>
          </p:txBody>
        </p: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C303A8A6-5B3A-8FF7-971F-3A3BB40CB42B}"/>
              </a:ext>
            </a:extLst>
          </p:cNvPr>
          <p:cNvGrpSpPr/>
          <p:nvPr/>
        </p:nvGrpSpPr>
        <p:grpSpPr>
          <a:xfrm>
            <a:off x="15695097" y="14236710"/>
            <a:ext cx="4222940" cy="4128736"/>
            <a:chOff x="15293182" y="15085806"/>
            <a:chExt cx="4114800" cy="4023009"/>
          </a:xfrm>
        </p:grpSpPr>
        <p:pic>
          <p:nvPicPr>
            <p:cNvPr id="47" name="Google Shape;229;p30" descr="Tourism icon showing part of the globe with buildings sticking out like Big Ben and Eiffel Tower: https://thenounproject.com/icon/tourism-2234868/">
              <a:extLst>
                <a:ext uri="{FF2B5EF4-FFF2-40B4-BE49-F238E27FC236}">
                  <a16:creationId xmlns:a16="http://schemas.microsoft.com/office/drawing/2014/main" id="{7EB1CB81-79DC-9179-D818-986C69E961C9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 b="15182"/>
            <a:stretch/>
          </p:blipFill>
          <p:spPr>
            <a:xfrm>
              <a:off x="15659507" y="15085806"/>
              <a:ext cx="3382151" cy="2868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F34FF3C-BAF8-0AAF-8386-096EBF376CC2}"/>
                </a:ext>
              </a:extLst>
            </p:cNvPr>
            <p:cNvSpPr txBox="1"/>
            <p:nvPr/>
          </p:nvSpPr>
          <p:spPr>
            <a:xfrm>
              <a:off x="15293182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Virtual Tourism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398DBE2-EC59-71F9-74A1-27DCFAC61DF8}"/>
                </a:ext>
              </a:extLst>
            </p:cNvPr>
            <p:cNvSpPr txBox="1"/>
            <p:nvPr/>
          </p:nvSpPr>
          <p:spPr>
            <a:xfrm>
              <a:off x="15293182" y="18637468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I’ve always wanted to visit…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55A751A3-0B8B-C8FE-DEDD-E335CD35059B}"/>
              </a:ext>
            </a:extLst>
          </p:cNvPr>
          <p:cNvGrpSpPr/>
          <p:nvPr/>
        </p:nvGrpSpPr>
        <p:grpSpPr>
          <a:xfrm>
            <a:off x="10933922" y="14326063"/>
            <a:ext cx="4427298" cy="4053596"/>
            <a:chOff x="10607616" y="15172871"/>
            <a:chExt cx="4313925" cy="3949793"/>
          </a:xfrm>
        </p:grpSpPr>
        <p:pic>
          <p:nvPicPr>
            <p:cNvPr id="51" name="Google Shape;234;p30" descr="Icon of an explorer&#10;">
              <a:extLst>
                <a:ext uri="{FF2B5EF4-FFF2-40B4-BE49-F238E27FC236}">
                  <a16:creationId xmlns:a16="http://schemas.microsoft.com/office/drawing/2014/main" id="{FB753FBB-54C5-FEFA-33EB-213D4CB4707E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 l="6042" r="2683"/>
            <a:stretch/>
          </p:blipFill>
          <p:spPr>
            <a:xfrm>
              <a:off x="11124237" y="15172871"/>
              <a:ext cx="3081559" cy="2781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795E7D2-9CEF-3289-85F3-CE0C9C6631E6}"/>
                </a:ext>
              </a:extLst>
            </p:cNvPr>
            <p:cNvSpPr txBox="1"/>
            <p:nvPr/>
          </p:nvSpPr>
          <p:spPr>
            <a:xfrm>
              <a:off x="10806741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Open-Ended Exploring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A654686-F091-54BE-FAAA-99F40E1BB095}"/>
                </a:ext>
              </a:extLst>
            </p:cNvPr>
            <p:cNvSpPr txBox="1"/>
            <p:nvPr/>
          </p:nvSpPr>
          <p:spPr>
            <a:xfrm>
              <a:off x="10607616" y="18651317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I just want to explore…</a:t>
              </a: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D70D3837-95BE-CD49-CD30-882BD09EF9AB}"/>
              </a:ext>
            </a:extLst>
          </p:cNvPr>
          <p:cNvGrpSpPr/>
          <p:nvPr/>
        </p:nvGrpSpPr>
        <p:grpSpPr>
          <a:xfrm>
            <a:off x="-16409197" y="5357594"/>
            <a:ext cx="10193344" cy="4057644"/>
            <a:chOff x="734781" y="1678430"/>
            <a:chExt cx="9932317" cy="3953737"/>
          </a:xfrm>
        </p:grpSpPr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F4132D92-63C2-4030-22F4-67CABA757309}"/>
                </a:ext>
              </a:extLst>
            </p:cNvPr>
            <p:cNvGrpSpPr/>
            <p:nvPr/>
          </p:nvGrpSpPr>
          <p:grpSpPr>
            <a:xfrm>
              <a:off x="7338838" y="3389875"/>
              <a:ext cx="750511" cy="857738"/>
              <a:chOff x="13886518" y="1932016"/>
              <a:chExt cx="1177576" cy="1345818"/>
            </a:xfrm>
          </p:grpSpPr>
          <p:pic>
            <p:nvPicPr>
              <p:cNvPr id="1064" name="Picture 2" descr="Gemini (language model) - Wikipedia">
                <a:extLst>
                  <a:ext uri="{FF2B5EF4-FFF2-40B4-BE49-F238E27FC236}">
                    <a16:creationId xmlns:a16="http://schemas.microsoft.com/office/drawing/2014/main" id="{92CC8C85-9577-D9DB-123C-A1CC2D44C6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48084" y="2897752"/>
                <a:ext cx="1027104" cy="3800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1064">
                <a:hlinkClick r:id="rId26"/>
                <a:extLst>
                  <a:ext uri="{FF2B5EF4-FFF2-40B4-BE49-F238E27FC236}">
                    <a16:creationId xmlns:a16="http://schemas.microsoft.com/office/drawing/2014/main" id="{1BBAC160-BEA0-837E-DB92-B7760ADBE7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/>
              <a:srcRect b="16441"/>
              <a:stretch/>
            </p:blipFill>
            <p:spPr>
              <a:xfrm>
                <a:off x="13886518" y="1932016"/>
                <a:ext cx="1177576" cy="983977"/>
              </a:xfrm>
              <a:prstGeom prst="rect">
                <a:avLst/>
              </a:prstGeom>
            </p:spPr>
          </p:pic>
        </p:grpSp>
        <p:sp>
          <p:nvSpPr>
            <p:cNvPr id="1028" name="Rounded Rectangle 4150">
              <a:extLst>
                <a:ext uri="{FF2B5EF4-FFF2-40B4-BE49-F238E27FC236}">
                  <a16:creationId xmlns:a16="http://schemas.microsoft.com/office/drawing/2014/main" id="{47C731FD-34E3-70D0-68CA-696A5C84AE8D}"/>
                </a:ext>
              </a:extLst>
            </p:cNvPr>
            <p:cNvSpPr/>
            <p:nvPr/>
          </p:nvSpPr>
          <p:spPr>
            <a:xfrm flipH="1">
              <a:off x="7322385" y="3236774"/>
              <a:ext cx="789516" cy="1130721"/>
            </a:xfrm>
            <a:prstGeom prst="roundRect">
              <a:avLst>
                <a:gd name="adj" fmla="val 22963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8449">
                <a:defRPr/>
              </a:pPr>
              <a:endParaRPr lang="en-US" sz="1847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29" name="Straight Connector 1028">
              <a:extLst>
                <a:ext uri="{FF2B5EF4-FFF2-40B4-BE49-F238E27FC236}">
                  <a16:creationId xmlns:a16="http://schemas.microsoft.com/office/drawing/2014/main" id="{DF7EF161-87B4-810A-83E5-C9883C36FB17}"/>
                </a:ext>
              </a:extLst>
            </p:cNvPr>
            <p:cNvCxnSpPr>
              <a:cxnSpLocks/>
            </p:cNvCxnSpPr>
            <p:nvPr/>
          </p:nvCxnSpPr>
          <p:spPr>
            <a:xfrm>
              <a:off x="4288948" y="3868595"/>
              <a:ext cx="274320" cy="2434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98989A7D-2047-0695-0BC4-9A22351E3B4F}"/>
                </a:ext>
              </a:extLst>
            </p:cNvPr>
            <p:cNvGrpSpPr/>
            <p:nvPr/>
          </p:nvGrpSpPr>
          <p:grpSpPr>
            <a:xfrm>
              <a:off x="4764347" y="1707884"/>
              <a:ext cx="1730190" cy="3924283"/>
              <a:chOff x="4874306" y="1644225"/>
              <a:chExt cx="1730190" cy="3924283"/>
            </a:xfrm>
          </p:grpSpPr>
          <p:pic>
            <p:nvPicPr>
              <p:cNvPr id="1057" name="Picture 1056">
                <a:hlinkClick r:id="rId28"/>
                <a:extLst>
                  <a:ext uri="{FF2B5EF4-FFF2-40B4-BE49-F238E27FC236}">
                    <a16:creationId xmlns:a16="http://schemas.microsoft.com/office/drawing/2014/main" id="{5FEB1706-47D8-FD7F-C24B-22744EBEF6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/>
              <a:srcRect b="14000"/>
              <a:stretch/>
            </p:blipFill>
            <p:spPr>
              <a:xfrm>
                <a:off x="5336272" y="2380443"/>
                <a:ext cx="782508" cy="672955"/>
              </a:xfrm>
              <a:prstGeom prst="rect">
                <a:avLst/>
              </a:prstGeom>
            </p:spPr>
          </p:pic>
          <p:sp>
            <p:nvSpPr>
              <p:cNvPr id="1058" name="TextBox 1057">
                <a:extLst>
                  <a:ext uri="{FF2B5EF4-FFF2-40B4-BE49-F238E27FC236}">
                    <a16:creationId xmlns:a16="http://schemas.microsoft.com/office/drawing/2014/main" id="{93DDBCC4-3789-CD96-639E-CEF6248BF12A}"/>
                  </a:ext>
                </a:extLst>
              </p:cNvPr>
              <p:cNvSpPr txBox="1"/>
              <p:nvPr/>
            </p:nvSpPr>
            <p:spPr>
              <a:xfrm>
                <a:off x="5098824" y="3006971"/>
                <a:ext cx="1257405" cy="998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Dynamic</a:t>
                </a:r>
              </a:p>
              <a:p>
                <a:pPr algn="ctr"/>
                <a:r>
                  <a:rPr lang="en-US" sz="1962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Geo-Context</a:t>
                </a:r>
              </a:p>
            </p:txBody>
          </p:sp>
          <p:pic>
            <p:nvPicPr>
              <p:cNvPr id="1059" name="Graphic 1058" descr="Image outline">
                <a:extLst>
                  <a:ext uri="{FF2B5EF4-FFF2-40B4-BE49-F238E27FC236}">
                    <a16:creationId xmlns:a16="http://schemas.microsoft.com/office/drawing/2014/main" id="{AB08C2A6-3827-7F28-500A-3DEC13585D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5270326" y="383439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E799A7E8-28D4-CB4A-EE47-46159BEBAC1B}"/>
                  </a:ext>
                </a:extLst>
              </p:cNvPr>
              <p:cNvSpPr txBox="1"/>
              <p:nvPr/>
            </p:nvSpPr>
            <p:spPr>
              <a:xfrm>
                <a:off x="5098824" y="4570350"/>
                <a:ext cx="1257405" cy="998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User’s Current View</a:t>
                </a:r>
              </a:p>
            </p:txBody>
          </p:sp>
          <p:sp>
            <p:nvSpPr>
              <p:cNvPr id="1061" name="Left Brace 1060">
                <a:extLst>
                  <a:ext uri="{FF2B5EF4-FFF2-40B4-BE49-F238E27FC236}">
                    <a16:creationId xmlns:a16="http://schemas.microsoft.com/office/drawing/2014/main" id="{D9AD80CA-9FBD-9A2A-A1B1-73436E1DFC43}"/>
                  </a:ext>
                </a:extLst>
              </p:cNvPr>
              <p:cNvSpPr/>
              <p:nvPr/>
            </p:nvSpPr>
            <p:spPr>
              <a:xfrm>
                <a:off x="4874306" y="2379257"/>
                <a:ext cx="226122" cy="2837423"/>
              </a:xfrm>
              <a:prstGeom prst="leftBrace">
                <a:avLst/>
              </a:prstGeom>
              <a:ln w="12700">
                <a:solidFill>
                  <a:srgbClr val="D854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962"/>
              </a:p>
            </p:txBody>
          </p:sp>
          <p:sp>
            <p:nvSpPr>
              <p:cNvPr id="1062" name="Left Brace 1061">
                <a:extLst>
                  <a:ext uri="{FF2B5EF4-FFF2-40B4-BE49-F238E27FC236}">
                    <a16:creationId xmlns:a16="http://schemas.microsoft.com/office/drawing/2014/main" id="{5281733D-ED63-F88F-D926-E384B05C20A7}"/>
                  </a:ext>
                </a:extLst>
              </p:cNvPr>
              <p:cNvSpPr/>
              <p:nvPr/>
            </p:nvSpPr>
            <p:spPr>
              <a:xfrm flipH="1">
                <a:off x="6378374" y="2379257"/>
                <a:ext cx="226122" cy="2837423"/>
              </a:xfrm>
              <a:prstGeom prst="leftBrace">
                <a:avLst/>
              </a:prstGeom>
              <a:ln w="12700">
                <a:solidFill>
                  <a:srgbClr val="D854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962"/>
              </a:p>
            </p:txBody>
          </p:sp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B228B66C-CDC9-7189-5406-41C4D4D2EED7}"/>
                  </a:ext>
                </a:extLst>
              </p:cNvPr>
              <p:cNvSpPr txBox="1"/>
              <p:nvPr/>
            </p:nvSpPr>
            <p:spPr>
              <a:xfrm>
                <a:off x="5222288" y="1644225"/>
                <a:ext cx="1010477" cy="696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Dynamic Input</a:t>
                </a:r>
              </a:p>
            </p:txBody>
          </p:sp>
        </p:grpSp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9EBCF804-D703-0BAC-7776-730130987021}"/>
                </a:ext>
              </a:extLst>
            </p:cNvPr>
            <p:cNvGrpSpPr/>
            <p:nvPr/>
          </p:nvGrpSpPr>
          <p:grpSpPr>
            <a:xfrm>
              <a:off x="6503189" y="3853024"/>
              <a:ext cx="748498" cy="683862"/>
              <a:chOff x="3074817" y="3670234"/>
              <a:chExt cx="748498" cy="683862"/>
            </a:xfrm>
          </p:grpSpPr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64CC2E90-CC6F-FD4B-7684-BE7B720AEC34}"/>
                  </a:ext>
                </a:extLst>
              </p:cNvPr>
              <p:cNvSpPr txBox="1"/>
              <p:nvPr/>
            </p:nvSpPr>
            <p:spPr>
              <a:xfrm>
                <a:off x="3074817" y="4040612"/>
                <a:ext cx="748498" cy="313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38449">
                  <a:defRPr/>
                </a:pPr>
                <a:r>
                  <a:rPr lang="en-US" sz="1437" dirty="0">
                    <a:solidFill>
                      <a:prstClr val="black"/>
                    </a:solidFill>
                    <a:latin typeface="Segoe Condensed" panose="020B0606040200020203" pitchFamily="34" charset="0"/>
                    <a:cs typeface="Arial Narrow" panose="020B0604020202020204" pitchFamily="34" charset="0"/>
                  </a:rPr>
                  <a:t>JSON</a:t>
                </a:r>
              </a:p>
            </p:txBody>
          </p:sp>
          <p:cxnSp>
            <p:nvCxnSpPr>
              <p:cNvPr id="1055" name="Straight Connector 1054">
                <a:extLst>
                  <a:ext uri="{FF2B5EF4-FFF2-40B4-BE49-F238E27FC236}">
                    <a16:creationId xmlns:a16="http://schemas.microsoft.com/office/drawing/2014/main" id="{3EB135D0-D5A5-76E4-7565-842520C5B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8882" y="3670234"/>
                <a:ext cx="540368" cy="0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56" name="Graphic 1055" descr="Web design outline">
                <a:extLst>
                  <a:ext uri="{FF2B5EF4-FFF2-40B4-BE49-F238E27FC236}">
                    <a16:creationId xmlns:a16="http://schemas.microsoft.com/office/drawing/2014/main" id="{902E37AE-9FFE-2B7C-8F3A-EA0566A1C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3270309" y="3742744"/>
                <a:ext cx="357514" cy="357514"/>
              </a:xfrm>
              <a:prstGeom prst="rect">
                <a:avLst/>
              </a:prstGeom>
            </p:spPr>
          </p:pic>
        </p:grpSp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A97069F7-001F-60EF-343A-F4CB3DDB3752}"/>
                </a:ext>
              </a:extLst>
            </p:cNvPr>
            <p:cNvGrpSpPr/>
            <p:nvPr/>
          </p:nvGrpSpPr>
          <p:grpSpPr>
            <a:xfrm>
              <a:off x="8182599" y="3853024"/>
              <a:ext cx="748498" cy="683862"/>
              <a:chOff x="3074817" y="3670234"/>
              <a:chExt cx="748498" cy="683862"/>
            </a:xfrm>
          </p:grpSpPr>
          <p:sp>
            <p:nvSpPr>
              <p:cNvPr id="1051" name="TextBox 1050">
                <a:extLst>
                  <a:ext uri="{FF2B5EF4-FFF2-40B4-BE49-F238E27FC236}">
                    <a16:creationId xmlns:a16="http://schemas.microsoft.com/office/drawing/2014/main" id="{E7B5DC3C-D575-8212-7729-6671F87C20E4}"/>
                  </a:ext>
                </a:extLst>
              </p:cNvPr>
              <p:cNvSpPr txBox="1"/>
              <p:nvPr/>
            </p:nvSpPr>
            <p:spPr>
              <a:xfrm>
                <a:off x="3074817" y="4040612"/>
                <a:ext cx="748498" cy="313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38449">
                  <a:defRPr/>
                </a:pPr>
                <a:r>
                  <a:rPr lang="en-US" sz="1437" dirty="0">
                    <a:solidFill>
                      <a:prstClr val="black"/>
                    </a:solidFill>
                    <a:latin typeface="Segoe Condensed" panose="020B0606040200020203" pitchFamily="34" charset="0"/>
                    <a:cs typeface="Arial Narrow" panose="020B0604020202020204" pitchFamily="34" charset="0"/>
                  </a:rPr>
                  <a:t>JSON</a:t>
                </a:r>
              </a:p>
            </p:txBody>
          </p:sp>
          <p:cxnSp>
            <p:nvCxnSpPr>
              <p:cNvPr id="1052" name="Straight Connector 1051">
                <a:extLst>
                  <a:ext uri="{FF2B5EF4-FFF2-40B4-BE49-F238E27FC236}">
                    <a16:creationId xmlns:a16="http://schemas.microsoft.com/office/drawing/2014/main" id="{8157F53E-469B-CFED-9DDD-1B7D9A638E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8882" y="3670234"/>
                <a:ext cx="540368" cy="0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53" name="Graphic 1052" descr="Web design outline">
                <a:extLst>
                  <a:ext uri="{FF2B5EF4-FFF2-40B4-BE49-F238E27FC236}">
                    <a16:creationId xmlns:a16="http://schemas.microsoft.com/office/drawing/2014/main" id="{A84BF3E5-D713-7FE1-94D2-2B4EABD87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3270309" y="3742744"/>
                <a:ext cx="357514" cy="357514"/>
              </a:xfrm>
              <a:prstGeom prst="rect">
                <a:avLst/>
              </a:prstGeom>
            </p:spPr>
          </p:pic>
        </p:grp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41FA1B94-1D38-2E9C-4AA0-EADA1A9F4C23}"/>
                </a:ext>
              </a:extLst>
            </p:cNvPr>
            <p:cNvSpPr txBox="1"/>
            <p:nvPr/>
          </p:nvSpPr>
          <p:spPr>
            <a:xfrm>
              <a:off x="9201314" y="3101408"/>
              <a:ext cx="1465784" cy="597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4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List of Mobility + Access Features</a:t>
              </a:r>
            </a:p>
          </p:txBody>
        </p:sp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B9F6DD8F-88A5-2DC0-87EF-8431A158E510}"/>
                </a:ext>
              </a:extLst>
            </p:cNvPr>
            <p:cNvSpPr txBox="1"/>
            <p:nvPr/>
          </p:nvSpPr>
          <p:spPr>
            <a:xfrm>
              <a:off x="9227534" y="4634009"/>
              <a:ext cx="1413345" cy="998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Context-aware Description</a:t>
              </a:r>
            </a:p>
          </p:txBody>
        </p:sp>
        <p:sp>
          <p:nvSpPr>
            <p:cNvPr id="1035" name="Left Brace 1034">
              <a:extLst>
                <a:ext uri="{FF2B5EF4-FFF2-40B4-BE49-F238E27FC236}">
                  <a16:creationId xmlns:a16="http://schemas.microsoft.com/office/drawing/2014/main" id="{25923E88-0932-5FB1-93E7-D566D9C225E8}"/>
                </a:ext>
              </a:extLst>
            </p:cNvPr>
            <p:cNvSpPr/>
            <p:nvPr/>
          </p:nvSpPr>
          <p:spPr>
            <a:xfrm>
              <a:off x="9009368" y="2469465"/>
              <a:ext cx="226122" cy="2837423"/>
            </a:xfrm>
            <a:prstGeom prst="leftBrace">
              <a:avLst/>
            </a:prstGeom>
            <a:ln w="12700">
              <a:solidFill>
                <a:srgbClr val="3596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962"/>
            </a:p>
          </p:txBody>
        </p: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5E30E0A5-3823-B4CD-BD92-55A424739BF3}"/>
                </a:ext>
              </a:extLst>
            </p:cNvPr>
            <p:cNvSpPr txBox="1"/>
            <p:nvPr/>
          </p:nvSpPr>
          <p:spPr>
            <a:xfrm>
              <a:off x="9320231" y="1726943"/>
              <a:ext cx="1227950" cy="998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AI Describer Output</a:t>
              </a:r>
            </a:p>
          </p:txBody>
        </p:sp>
        <p:pic>
          <p:nvPicPr>
            <p:cNvPr id="1037" name="Graphic 1036" descr="Chat bubble outline">
              <a:extLst>
                <a:ext uri="{FF2B5EF4-FFF2-40B4-BE49-F238E27FC236}">
                  <a16:creationId xmlns:a16="http://schemas.microsoft.com/office/drawing/2014/main" id="{54DC3BEC-7A49-A8CC-D838-3BAF45446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 flipH="1">
              <a:off x="9477006" y="3859505"/>
              <a:ext cx="914400" cy="914400"/>
            </a:xfrm>
            <a:prstGeom prst="rect">
              <a:avLst/>
            </a:prstGeom>
          </p:spPr>
        </p:pic>
        <p:pic>
          <p:nvPicPr>
            <p:cNvPr id="1038" name="Graphic 1037" descr="Web design outline">
              <a:extLst>
                <a:ext uri="{FF2B5EF4-FFF2-40B4-BE49-F238E27FC236}">
                  <a16:creationId xmlns:a16="http://schemas.microsoft.com/office/drawing/2014/main" id="{A9A3E9D2-1108-8719-9D57-A11B61FE3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9518480" y="2364853"/>
              <a:ext cx="831453" cy="831453"/>
            </a:xfrm>
            <a:prstGeom prst="rect">
              <a:avLst/>
            </a:prstGeom>
          </p:spPr>
        </p:pic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674C5485-C868-9AC4-54E4-B9D598BCE370}"/>
                </a:ext>
              </a:extLst>
            </p:cNvPr>
            <p:cNvSpPr txBox="1"/>
            <p:nvPr/>
          </p:nvSpPr>
          <p:spPr>
            <a:xfrm>
              <a:off x="7108424" y="2886278"/>
              <a:ext cx="1227950" cy="394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MLLM</a:t>
              </a:r>
            </a:p>
          </p:txBody>
        </p:sp>
        <p:pic>
          <p:nvPicPr>
            <p:cNvPr id="1040" name="Picture 1039">
              <a:hlinkClick r:id="rId36"/>
              <a:extLst>
                <a:ext uri="{FF2B5EF4-FFF2-40B4-BE49-F238E27FC236}">
                  <a16:creationId xmlns:a16="http://schemas.microsoft.com/office/drawing/2014/main" id="{E70079C6-33E7-BB98-5599-45E4B3820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/>
            <a:srcRect l="25400" t="20110" r="23094" b="35793"/>
            <a:stretch/>
          </p:blipFill>
          <p:spPr>
            <a:xfrm>
              <a:off x="2852331" y="2472748"/>
              <a:ext cx="650315" cy="556755"/>
            </a:xfrm>
            <a:prstGeom prst="rect">
              <a:avLst/>
            </a:prstGeom>
          </p:spPr>
        </p:pic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77655762-67E9-5C94-D30D-D62248FE2990}"/>
                </a:ext>
              </a:extLst>
            </p:cNvPr>
            <p:cNvSpPr txBox="1"/>
            <p:nvPr/>
          </p:nvSpPr>
          <p:spPr>
            <a:xfrm>
              <a:off x="2733764" y="1678430"/>
              <a:ext cx="887448" cy="69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Static Prompt</a:t>
              </a:r>
            </a:p>
          </p:txBody>
        </p:sp>
        <p:pic>
          <p:nvPicPr>
            <p:cNvPr id="1042" name="Picture 1041">
              <a:hlinkClick r:id="rId38"/>
              <a:extLst>
                <a:ext uri="{FF2B5EF4-FFF2-40B4-BE49-F238E27FC236}">
                  <a16:creationId xmlns:a16="http://schemas.microsoft.com/office/drawing/2014/main" id="{C8F21B96-9EC6-CADB-BD1E-5F484C03D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/>
            <a:srcRect l="31746" r="7575" b="14259"/>
            <a:stretch>
              <a:fillRect/>
            </a:stretch>
          </p:blipFill>
          <p:spPr>
            <a:xfrm>
              <a:off x="2865317" y="3787048"/>
              <a:ext cx="624342" cy="882220"/>
            </a:xfrm>
            <a:prstGeom prst="rect">
              <a:avLst/>
            </a:prstGeom>
          </p:spPr>
        </p:pic>
        <p:sp>
          <p:nvSpPr>
            <p:cNvPr id="1043" name="Left Brace 1042">
              <a:extLst>
                <a:ext uri="{FF2B5EF4-FFF2-40B4-BE49-F238E27FC236}">
                  <a16:creationId xmlns:a16="http://schemas.microsoft.com/office/drawing/2014/main" id="{F9D939F1-2FD4-62FD-FA35-86612C0C6CCE}"/>
                </a:ext>
              </a:extLst>
            </p:cNvPr>
            <p:cNvSpPr/>
            <p:nvPr/>
          </p:nvSpPr>
          <p:spPr>
            <a:xfrm>
              <a:off x="2358176" y="2433969"/>
              <a:ext cx="226122" cy="2837423"/>
            </a:xfrm>
            <a:prstGeom prst="leftBrac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962"/>
            </a:p>
          </p:txBody>
        </p:sp>
        <p:sp>
          <p:nvSpPr>
            <p:cNvPr id="1044" name="Left Brace 1043">
              <a:extLst>
                <a:ext uri="{FF2B5EF4-FFF2-40B4-BE49-F238E27FC236}">
                  <a16:creationId xmlns:a16="http://schemas.microsoft.com/office/drawing/2014/main" id="{1FFCED58-4AC7-8245-9548-C4419166756A}"/>
                </a:ext>
              </a:extLst>
            </p:cNvPr>
            <p:cNvSpPr/>
            <p:nvPr/>
          </p:nvSpPr>
          <p:spPr>
            <a:xfrm flipH="1">
              <a:off x="3862244" y="2433969"/>
              <a:ext cx="226122" cy="2837423"/>
            </a:xfrm>
            <a:prstGeom prst="leftBrac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962"/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77F1C72A-F4CF-9092-80D4-FA25EA536404}"/>
                </a:ext>
              </a:extLst>
            </p:cNvPr>
            <p:cNvSpPr txBox="1"/>
            <p:nvPr/>
          </p:nvSpPr>
          <p:spPr>
            <a:xfrm>
              <a:off x="2581804" y="3041176"/>
              <a:ext cx="1257405" cy="69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Prompt</a:t>
              </a:r>
              <a:b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</a:br>
              <a: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Instructions</a:t>
              </a:r>
            </a:p>
          </p:txBody>
        </p: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FC26F79C-9337-335E-A7C2-BBFFB4858CC2}"/>
                </a:ext>
              </a:extLst>
            </p:cNvPr>
            <p:cNvSpPr txBox="1"/>
            <p:nvPr/>
          </p:nvSpPr>
          <p:spPr>
            <a:xfrm>
              <a:off x="2581804" y="4604555"/>
              <a:ext cx="1257405" cy="69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Optional User Profile</a:t>
              </a:r>
            </a:p>
          </p:txBody>
        </p:sp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33E49A23-8A9A-B193-EAE3-12CC61525898}"/>
                </a:ext>
              </a:extLst>
            </p:cNvPr>
            <p:cNvGrpSpPr/>
            <p:nvPr/>
          </p:nvGrpSpPr>
          <p:grpSpPr>
            <a:xfrm>
              <a:off x="734781" y="3635477"/>
              <a:ext cx="1349037" cy="448056"/>
              <a:chOff x="143612" y="3126770"/>
              <a:chExt cx="1349037" cy="448056"/>
            </a:xfrm>
          </p:grpSpPr>
          <p:pic>
            <p:nvPicPr>
              <p:cNvPr id="1048" name="Graphic 1047">
                <a:extLst>
                  <a:ext uri="{FF2B5EF4-FFF2-40B4-BE49-F238E27FC236}">
                    <a16:creationId xmlns:a16="http://schemas.microsoft.com/office/drawing/2014/main" id="{AD116F45-AF5A-B262-2626-EA247B95F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>
                <a:off x="143612" y="3126770"/>
                <a:ext cx="659638" cy="448056"/>
              </a:xfrm>
              <a:prstGeom prst="rect">
                <a:avLst/>
              </a:prstGeom>
            </p:spPr>
          </p:pic>
          <p:pic>
            <p:nvPicPr>
              <p:cNvPr id="1049" name="Graphic 1048">
                <a:extLst>
                  <a:ext uri="{FF2B5EF4-FFF2-40B4-BE49-F238E27FC236}">
                    <a16:creationId xmlns:a16="http://schemas.microsoft.com/office/drawing/2014/main" id="{98F6E67C-F20C-3002-7859-A5BC7EF709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p:blipFill>
            <p:spPr>
              <a:xfrm>
                <a:off x="1044593" y="3126770"/>
                <a:ext cx="448056" cy="448056"/>
              </a:xfrm>
              <a:prstGeom prst="rect">
                <a:avLst/>
              </a:prstGeom>
            </p:spPr>
          </p:pic>
          <p:sp>
            <p:nvSpPr>
              <p:cNvPr id="1050" name="TextBox 1049">
                <a:extLst>
                  <a:ext uri="{FF2B5EF4-FFF2-40B4-BE49-F238E27FC236}">
                    <a16:creationId xmlns:a16="http://schemas.microsoft.com/office/drawing/2014/main" id="{D0473FC7-E4D7-85B2-1423-ACD73C2A7BB2}"/>
                  </a:ext>
                </a:extLst>
              </p:cNvPr>
              <p:cNvSpPr txBox="1"/>
              <p:nvPr/>
            </p:nvSpPr>
            <p:spPr>
              <a:xfrm>
                <a:off x="636597" y="3166132"/>
                <a:ext cx="574650" cy="394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+</a:t>
                </a:r>
              </a:p>
            </p:txBody>
          </p:sp>
        </p:grpSp>
      </p:grpSp>
      <p:grpSp>
        <p:nvGrpSpPr>
          <p:cNvPr id="1076" name="Group 1075">
            <a:extLst>
              <a:ext uri="{FF2B5EF4-FFF2-40B4-BE49-F238E27FC236}">
                <a16:creationId xmlns:a16="http://schemas.microsoft.com/office/drawing/2014/main" id="{B3DAF8D1-B841-F275-7DBA-DF66DA5FBF3D}"/>
              </a:ext>
            </a:extLst>
          </p:cNvPr>
          <p:cNvGrpSpPr/>
          <p:nvPr/>
        </p:nvGrpSpPr>
        <p:grpSpPr>
          <a:xfrm>
            <a:off x="1030327" y="25749464"/>
            <a:ext cx="8640309" cy="3167209"/>
            <a:chOff x="-585353" y="22167330"/>
            <a:chExt cx="14670467" cy="5377636"/>
          </a:xfrm>
        </p:grpSpPr>
        <p:pic>
          <p:nvPicPr>
            <p:cNvPr id="1067" name="Picture 1066" descr="A street with buildings and signs&#10;&#10;AI-generated content may be incorrect.">
              <a:extLst>
                <a:ext uri="{FF2B5EF4-FFF2-40B4-BE49-F238E27FC236}">
                  <a16:creationId xmlns:a16="http://schemas.microsoft.com/office/drawing/2014/main" id="{A9A2C86C-C4AE-79E6-9921-48B147C49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353" y="22191911"/>
              <a:ext cx="7250878" cy="5353055"/>
            </a:xfrm>
            <a:prstGeom prst="rect">
              <a:avLst/>
            </a:prstGeom>
          </p:spPr>
        </p:pic>
        <p:pic>
          <p:nvPicPr>
            <p:cNvPr id="1069" name="Picture 1068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29821D0C-F405-981D-34EF-4269F7AAE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939" y="22167330"/>
              <a:ext cx="7284175" cy="5377636"/>
            </a:xfrm>
            <a:prstGeom prst="rect">
              <a:avLst/>
            </a:prstGeom>
          </p:spPr>
        </p:pic>
      </p:grpSp>
      <p:grpSp>
        <p:nvGrpSpPr>
          <p:cNvPr id="2129" name="Group 2128">
            <a:extLst>
              <a:ext uri="{FF2B5EF4-FFF2-40B4-BE49-F238E27FC236}">
                <a16:creationId xmlns:a16="http://schemas.microsoft.com/office/drawing/2014/main" id="{65F34EA8-B4F8-3A0B-6563-88F1365D1808}"/>
              </a:ext>
            </a:extLst>
          </p:cNvPr>
          <p:cNvGrpSpPr/>
          <p:nvPr/>
        </p:nvGrpSpPr>
        <p:grpSpPr>
          <a:xfrm>
            <a:off x="937017" y="20874740"/>
            <a:ext cx="9098766" cy="3834050"/>
            <a:chOff x="9638522" y="20648940"/>
            <a:chExt cx="8865768" cy="3735869"/>
          </a:xfrm>
        </p:grpSpPr>
        <p:pic>
          <p:nvPicPr>
            <p:cNvPr id="2094" name="Picture 2" descr="Gemini (language model) - Wikipedia">
              <a:extLst>
                <a:ext uri="{FF2B5EF4-FFF2-40B4-BE49-F238E27FC236}">
                  <a16:creationId xmlns:a16="http://schemas.microsoft.com/office/drawing/2014/main" id="{D36C91E1-B116-5DB7-0349-316A1F23D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8427" y="22897217"/>
              <a:ext cx="748199" cy="276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5" name="Picture 2094">
              <a:hlinkClick r:id="rId26"/>
              <a:extLst>
                <a:ext uri="{FF2B5EF4-FFF2-40B4-BE49-F238E27FC236}">
                  <a16:creationId xmlns:a16="http://schemas.microsoft.com/office/drawing/2014/main" id="{D6D594BC-0396-C75D-AAD0-DA754581D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b="16441"/>
            <a:stretch/>
          </p:blipFill>
          <p:spPr>
            <a:xfrm>
              <a:off x="14703579" y="22193722"/>
              <a:ext cx="857811" cy="716783"/>
            </a:xfrm>
            <a:prstGeom prst="rect">
              <a:avLst/>
            </a:prstGeom>
          </p:spPr>
        </p:pic>
        <p:sp>
          <p:nvSpPr>
            <p:cNvPr id="2096" name="Rounded Rectangle 4150">
              <a:extLst>
                <a:ext uri="{FF2B5EF4-FFF2-40B4-BE49-F238E27FC236}">
                  <a16:creationId xmlns:a16="http://schemas.microsoft.com/office/drawing/2014/main" id="{5F230CE6-2579-DD57-60F6-2E6FCF8E48E1}"/>
                </a:ext>
              </a:extLst>
            </p:cNvPr>
            <p:cNvSpPr/>
            <p:nvPr/>
          </p:nvSpPr>
          <p:spPr>
            <a:xfrm flipH="1">
              <a:off x="14684773" y="22018733"/>
              <a:ext cx="902392" cy="1292379"/>
            </a:xfrm>
            <a:prstGeom prst="roundRect">
              <a:avLst>
                <a:gd name="adj" fmla="val 22963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45945">
                <a:defRPr/>
              </a:pPr>
              <a:endParaRPr lang="en-US" sz="205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097" name="Straight Connector 2096">
              <a:extLst>
                <a:ext uri="{FF2B5EF4-FFF2-40B4-BE49-F238E27FC236}">
                  <a16:creationId xmlns:a16="http://schemas.microsoft.com/office/drawing/2014/main" id="{558C6A09-3A7F-841B-643D-05F9DA928010}"/>
                </a:ext>
              </a:extLst>
            </p:cNvPr>
            <p:cNvCxnSpPr>
              <a:cxnSpLocks/>
            </p:cNvCxnSpPr>
            <p:nvPr/>
          </p:nvCxnSpPr>
          <p:spPr>
            <a:xfrm>
              <a:off x="11379015" y="22740884"/>
              <a:ext cx="313540" cy="2782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99" name="Picture 2098">
              <a:hlinkClick r:id="rId28"/>
              <a:extLst>
                <a:ext uri="{FF2B5EF4-FFF2-40B4-BE49-F238E27FC236}">
                  <a16:creationId xmlns:a16="http://schemas.microsoft.com/office/drawing/2014/main" id="{5D130047-CC1D-DC56-9014-CF8E9DAF0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b="14000"/>
            <a:stretch/>
          </p:blipFill>
          <p:spPr>
            <a:xfrm>
              <a:off x="12289028" y="21112734"/>
              <a:ext cx="894382" cy="769166"/>
            </a:xfrm>
            <a:prstGeom prst="rect">
              <a:avLst/>
            </a:prstGeom>
          </p:spPr>
        </p:pic>
        <p:sp>
          <p:nvSpPr>
            <p:cNvPr id="2100" name="TextBox 2099">
              <a:extLst>
                <a:ext uri="{FF2B5EF4-FFF2-40B4-BE49-F238E27FC236}">
                  <a16:creationId xmlns:a16="http://schemas.microsoft.com/office/drawing/2014/main" id="{452D9873-874B-A6EE-D383-E1B369E88EE1}"/>
                </a:ext>
              </a:extLst>
            </p:cNvPr>
            <p:cNvSpPr txBox="1"/>
            <p:nvPr/>
          </p:nvSpPr>
          <p:spPr>
            <a:xfrm>
              <a:off x="12017632" y="21828836"/>
              <a:ext cx="1437175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Dynamic</a:t>
              </a:r>
            </a:p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Geo-Context</a:t>
              </a:r>
            </a:p>
          </p:txBody>
        </p:sp>
        <p:pic>
          <p:nvPicPr>
            <p:cNvPr id="2101" name="Graphic 2100" descr="Image outline">
              <a:extLst>
                <a:ext uri="{FF2B5EF4-FFF2-40B4-BE49-F238E27FC236}">
                  <a16:creationId xmlns:a16="http://schemas.microsoft.com/office/drawing/2014/main" id="{D3B06061-3853-037F-C99F-4841A9BCE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2213653" y="22532723"/>
              <a:ext cx="1045131" cy="1045131"/>
            </a:xfrm>
            <a:prstGeom prst="rect">
              <a:avLst/>
            </a:prstGeom>
          </p:spPr>
        </p:pic>
        <p:sp>
          <p:nvSpPr>
            <p:cNvPr id="2102" name="TextBox 2101">
              <a:extLst>
                <a:ext uri="{FF2B5EF4-FFF2-40B4-BE49-F238E27FC236}">
                  <a16:creationId xmlns:a16="http://schemas.microsoft.com/office/drawing/2014/main" id="{EC357612-6EB8-5012-8A74-F47F4CFF3F77}"/>
                </a:ext>
              </a:extLst>
            </p:cNvPr>
            <p:cNvSpPr txBox="1"/>
            <p:nvPr/>
          </p:nvSpPr>
          <p:spPr>
            <a:xfrm>
              <a:off x="12017632" y="23582063"/>
              <a:ext cx="1437175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User’s Current View</a:t>
              </a:r>
            </a:p>
          </p:txBody>
        </p:sp>
        <p:sp>
          <p:nvSpPr>
            <p:cNvPr id="2103" name="Left Brace 2102">
              <a:extLst>
                <a:ext uri="{FF2B5EF4-FFF2-40B4-BE49-F238E27FC236}">
                  <a16:creationId xmlns:a16="http://schemas.microsoft.com/office/drawing/2014/main" id="{BC0519A1-769E-3624-529E-AC01730039AE}"/>
                </a:ext>
              </a:extLst>
            </p:cNvPr>
            <p:cNvSpPr/>
            <p:nvPr/>
          </p:nvSpPr>
          <p:spPr>
            <a:xfrm>
              <a:off x="11761015" y="21111379"/>
              <a:ext cx="258450" cy="3243085"/>
            </a:xfrm>
            <a:prstGeom prst="leftBrace">
              <a:avLst/>
            </a:prstGeom>
            <a:ln w="12700">
              <a:solidFill>
                <a:srgbClr val="D854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53"/>
            </a:p>
          </p:txBody>
        </p:sp>
        <p:sp>
          <p:nvSpPr>
            <p:cNvPr id="2104" name="Left Brace 2103">
              <a:extLst>
                <a:ext uri="{FF2B5EF4-FFF2-40B4-BE49-F238E27FC236}">
                  <a16:creationId xmlns:a16="http://schemas.microsoft.com/office/drawing/2014/main" id="{E95BA0AC-8E7C-CE10-9D35-EC8EA8F0B3D8}"/>
                </a:ext>
              </a:extLst>
            </p:cNvPr>
            <p:cNvSpPr/>
            <p:nvPr/>
          </p:nvSpPr>
          <p:spPr>
            <a:xfrm flipH="1">
              <a:off x="13480118" y="21111379"/>
              <a:ext cx="258450" cy="3243085"/>
            </a:xfrm>
            <a:prstGeom prst="leftBrace">
              <a:avLst/>
            </a:prstGeom>
            <a:ln w="12700">
              <a:solidFill>
                <a:srgbClr val="D854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53"/>
            </a:p>
          </p:txBody>
        </p:sp>
        <p:sp>
          <p:nvSpPr>
            <p:cNvPr id="2105" name="TextBox 2104">
              <a:extLst>
                <a:ext uri="{FF2B5EF4-FFF2-40B4-BE49-F238E27FC236}">
                  <a16:creationId xmlns:a16="http://schemas.microsoft.com/office/drawing/2014/main" id="{CFEB9814-96E7-9667-C56F-7EF623198A88}"/>
                </a:ext>
              </a:extLst>
            </p:cNvPr>
            <p:cNvSpPr txBox="1"/>
            <p:nvPr/>
          </p:nvSpPr>
          <p:spPr>
            <a:xfrm>
              <a:off x="11978974" y="20648940"/>
              <a:ext cx="1708652" cy="4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Dynamic Input</a:t>
              </a:r>
            </a:p>
          </p:txBody>
        </p:sp>
        <p:sp>
          <p:nvSpPr>
            <p:cNvPr id="2107" name="TextBox 2106">
              <a:extLst>
                <a:ext uri="{FF2B5EF4-FFF2-40B4-BE49-F238E27FC236}">
                  <a16:creationId xmlns:a16="http://schemas.microsoft.com/office/drawing/2014/main" id="{9B21C87C-2C12-2125-C3B4-E34CDE6F95FA}"/>
                </a:ext>
              </a:extLst>
            </p:cNvPr>
            <p:cNvSpPr txBox="1"/>
            <p:nvPr/>
          </p:nvSpPr>
          <p:spPr>
            <a:xfrm>
              <a:off x="13748457" y="23146415"/>
              <a:ext cx="855510" cy="34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45945">
                <a:defRPr/>
              </a:pPr>
              <a:r>
                <a:rPr lang="en-US" sz="1642" dirty="0">
                  <a:solidFill>
                    <a:prstClr val="black"/>
                  </a:solidFill>
                  <a:latin typeface="Segoe Condensed" panose="020B0606040200020203" pitchFamily="34" charset="0"/>
                  <a:cs typeface="Arial Narrow" panose="020B0604020202020204" pitchFamily="34" charset="0"/>
                </a:rPr>
                <a:t>JSON</a:t>
              </a:r>
            </a:p>
          </p:txBody>
        </p:sp>
        <p:cxnSp>
          <p:nvCxnSpPr>
            <p:cNvPr id="2108" name="Straight Connector 2107">
              <a:extLst>
                <a:ext uri="{FF2B5EF4-FFF2-40B4-BE49-F238E27FC236}">
                  <a16:creationId xmlns:a16="http://schemas.microsoft.com/office/drawing/2014/main" id="{34294EC8-D786-74E4-37DE-EAEBCFD67B82}"/>
                </a:ext>
              </a:extLst>
            </p:cNvPr>
            <p:cNvCxnSpPr>
              <a:cxnSpLocks/>
            </p:cNvCxnSpPr>
            <p:nvPr/>
          </p:nvCxnSpPr>
          <p:spPr>
            <a:xfrm>
              <a:off x="13867400" y="22723085"/>
              <a:ext cx="617624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09" name="Graphic 2108" descr="Web design outline">
              <a:extLst>
                <a:ext uri="{FF2B5EF4-FFF2-40B4-BE49-F238E27FC236}">
                  <a16:creationId xmlns:a16="http://schemas.microsoft.com/office/drawing/2014/main" id="{B0DB8D3F-163E-C0DD-F447-5FAC83C81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3971898" y="22805962"/>
              <a:ext cx="408627" cy="408627"/>
            </a:xfrm>
            <a:prstGeom prst="rect">
              <a:avLst/>
            </a:prstGeom>
          </p:spPr>
        </p:pic>
        <p:sp>
          <p:nvSpPr>
            <p:cNvPr id="2111" name="TextBox 2110">
              <a:extLst>
                <a:ext uri="{FF2B5EF4-FFF2-40B4-BE49-F238E27FC236}">
                  <a16:creationId xmlns:a16="http://schemas.microsoft.com/office/drawing/2014/main" id="{F76EE37B-F49D-C399-7C10-A19DAA65363C}"/>
                </a:ext>
              </a:extLst>
            </p:cNvPr>
            <p:cNvSpPr txBox="1"/>
            <p:nvPr/>
          </p:nvSpPr>
          <p:spPr>
            <a:xfrm>
              <a:off x="15667971" y="23146415"/>
              <a:ext cx="855510" cy="34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45945">
                <a:defRPr/>
              </a:pPr>
              <a:r>
                <a:rPr lang="en-US" sz="1642" dirty="0">
                  <a:solidFill>
                    <a:prstClr val="black"/>
                  </a:solidFill>
                  <a:latin typeface="Segoe Condensed" panose="020B0606040200020203" pitchFamily="34" charset="0"/>
                  <a:cs typeface="Arial Narrow" panose="020B0604020202020204" pitchFamily="34" charset="0"/>
                </a:rPr>
                <a:t>JSON</a:t>
              </a:r>
            </a:p>
          </p:txBody>
        </p:sp>
        <p:cxnSp>
          <p:nvCxnSpPr>
            <p:cNvPr id="2112" name="Straight Connector 2111">
              <a:extLst>
                <a:ext uri="{FF2B5EF4-FFF2-40B4-BE49-F238E27FC236}">
                  <a16:creationId xmlns:a16="http://schemas.microsoft.com/office/drawing/2014/main" id="{5962529E-D17A-03EB-BD93-1B480454EEAF}"/>
                </a:ext>
              </a:extLst>
            </p:cNvPr>
            <p:cNvCxnSpPr>
              <a:cxnSpLocks/>
            </p:cNvCxnSpPr>
            <p:nvPr/>
          </p:nvCxnSpPr>
          <p:spPr>
            <a:xfrm>
              <a:off x="15786914" y="22723085"/>
              <a:ext cx="617624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13" name="Graphic 2112" descr="Web design outline">
              <a:extLst>
                <a:ext uri="{FF2B5EF4-FFF2-40B4-BE49-F238E27FC236}">
                  <a16:creationId xmlns:a16="http://schemas.microsoft.com/office/drawing/2014/main" id="{99BF0521-971B-E831-1409-98B67597D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5891412" y="22805962"/>
              <a:ext cx="408627" cy="408627"/>
            </a:xfrm>
            <a:prstGeom prst="rect">
              <a:avLst/>
            </a:prstGeom>
          </p:spPr>
        </p:pic>
        <p:sp>
          <p:nvSpPr>
            <p:cNvPr id="2116" name="Left Brace 2115">
              <a:extLst>
                <a:ext uri="{FF2B5EF4-FFF2-40B4-BE49-F238E27FC236}">
                  <a16:creationId xmlns:a16="http://schemas.microsoft.com/office/drawing/2014/main" id="{07F94E4A-4922-C78F-4E07-486BA01AC681}"/>
                </a:ext>
              </a:extLst>
            </p:cNvPr>
            <p:cNvSpPr/>
            <p:nvPr/>
          </p:nvSpPr>
          <p:spPr>
            <a:xfrm>
              <a:off x="16612942" y="21141723"/>
              <a:ext cx="258451" cy="3243086"/>
            </a:xfrm>
            <a:prstGeom prst="leftBrace">
              <a:avLst/>
            </a:prstGeom>
            <a:ln w="12700">
              <a:solidFill>
                <a:srgbClr val="3596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53"/>
            </a:p>
          </p:txBody>
        </p:sp>
        <p:sp>
          <p:nvSpPr>
            <p:cNvPr id="2114" name="TextBox 2113">
              <a:extLst>
                <a:ext uri="{FF2B5EF4-FFF2-40B4-BE49-F238E27FC236}">
                  <a16:creationId xmlns:a16="http://schemas.microsoft.com/office/drawing/2014/main" id="{388C515E-BEF7-1170-D765-7881D5F3FB80}"/>
                </a:ext>
              </a:extLst>
            </p:cNvPr>
            <p:cNvSpPr txBox="1"/>
            <p:nvPr/>
          </p:nvSpPr>
          <p:spPr>
            <a:xfrm>
              <a:off x="16527531" y="21864015"/>
              <a:ext cx="1976759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Mobility + </a:t>
              </a:r>
              <a:b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</a:br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Access Features</a:t>
              </a:r>
            </a:p>
          </p:txBody>
        </p:sp>
        <p:sp>
          <p:nvSpPr>
            <p:cNvPr id="2115" name="TextBox 2114">
              <a:extLst>
                <a:ext uri="{FF2B5EF4-FFF2-40B4-BE49-F238E27FC236}">
                  <a16:creationId xmlns:a16="http://schemas.microsoft.com/office/drawing/2014/main" id="{7DF20251-1990-81F8-6AE2-E5389361E6A0}"/>
                </a:ext>
              </a:extLst>
            </p:cNvPr>
            <p:cNvSpPr txBox="1"/>
            <p:nvPr/>
          </p:nvSpPr>
          <p:spPr>
            <a:xfrm>
              <a:off x="16708205" y="23582063"/>
              <a:ext cx="1615410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Context-aware Description</a:t>
              </a:r>
            </a:p>
          </p:txBody>
        </p:sp>
        <p:sp>
          <p:nvSpPr>
            <p:cNvPr id="2117" name="TextBox 2116">
              <a:extLst>
                <a:ext uri="{FF2B5EF4-FFF2-40B4-BE49-F238E27FC236}">
                  <a16:creationId xmlns:a16="http://schemas.microsoft.com/office/drawing/2014/main" id="{7B04373D-52CC-0391-79FB-8846375ECE43}"/>
                </a:ext>
              </a:extLst>
            </p:cNvPr>
            <p:cNvSpPr txBox="1"/>
            <p:nvPr/>
          </p:nvSpPr>
          <p:spPr>
            <a:xfrm>
              <a:off x="16814156" y="20648940"/>
              <a:ext cx="1403509" cy="4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Output</a:t>
              </a:r>
            </a:p>
          </p:txBody>
        </p:sp>
        <p:pic>
          <p:nvPicPr>
            <p:cNvPr id="2118" name="Graphic 2117" descr="Chat bubble outline">
              <a:extLst>
                <a:ext uri="{FF2B5EF4-FFF2-40B4-BE49-F238E27FC236}">
                  <a16:creationId xmlns:a16="http://schemas.microsoft.com/office/drawing/2014/main" id="{39FB653C-1EB1-699D-6804-D0D191792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 flipH="1">
              <a:off x="16993345" y="22532723"/>
              <a:ext cx="1045131" cy="1045131"/>
            </a:xfrm>
            <a:prstGeom prst="rect">
              <a:avLst/>
            </a:prstGeom>
          </p:spPr>
        </p:pic>
        <p:pic>
          <p:nvPicPr>
            <p:cNvPr id="2119" name="Graphic 2118" descr="Web design outline">
              <a:extLst>
                <a:ext uri="{FF2B5EF4-FFF2-40B4-BE49-F238E27FC236}">
                  <a16:creationId xmlns:a16="http://schemas.microsoft.com/office/drawing/2014/main" id="{C21E024B-49E5-501B-D986-4379C49D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7040748" y="21022155"/>
              <a:ext cx="950325" cy="950325"/>
            </a:xfrm>
            <a:prstGeom prst="rect">
              <a:avLst/>
            </a:prstGeom>
          </p:spPr>
        </p:pic>
        <p:sp>
          <p:nvSpPr>
            <p:cNvPr id="2120" name="TextBox 2119">
              <a:extLst>
                <a:ext uri="{FF2B5EF4-FFF2-40B4-BE49-F238E27FC236}">
                  <a16:creationId xmlns:a16="http://schemas.microsoft.com/office/drawing/2014/main" id="{52C6E44C-835C-5C79-1422-98B302399A59}"/>
                </a:ext>
              </a:extLst>
            </p:cNvPr>
            <p:cNvSpPr txBox="1"/>
            <p:nvPr/>
          </p:nvSpPr>
          <p:spPr>
            <a:xfrm>
              <a:off x="14440222" y="21618128"/>
              <a:ext cx="1403509" cy="4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MLLM</a:t>
              </a:r>
            </a:p>
          </p:txBody>
        </p:sp>
        <p:pic>
          <p:nvPicPr>
            <p:cNvPr id="2121" name="Picture 2120">
              <a:hlinkClick r:id="rId36"/>
              <a:extLst>
                <a:ext uri="{FF2B5EF4-FFF2-40B4-BE49-F238E27FC236}">
                  <a16:creationId xmlns:a16="http://schemas.microsoft.com/office/drawing/2014/main" id="{A58BEFC7-F198-BEA8-6FA8-A0AEAE874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/>
            <a:srcRect l="25400" t="20110" r="23094" b="35793"/>
            <a:stretch/>
          </p:blipFill>
          <p:spPr>
            <a:xfrm>
              <a:off x="10014441" y="21145476"/>
              <a:ext cx="743290" cy="636354"/>
            </a:xfrm>
            <a:prstGeom prst="rect">
              <a:avLst/>
            </a:prstGeom>
          </p:spPr>
        </p:pic>
        <p:sp>
          <p:nvSpPr>
            <p:cNvPr id="2122" name="TextBox 2121">
              <a:extLst>
                <a:ext uri="{FF2B5EF4-FFF2-40B4-BE49-F238E27FC236}">
                  <a16:creationId xmlns:a16="http://schemas.microsoft.com/office/drawing/2014/main" id="{1DB75C99-9E40-7920-B94C-0BC44EAA5762}"/>
                </a:ext>
              </a:extLst>
            </p:cNvPr>
            <p:cNvSpPr txBox="1"/>
            <p:nvPr/>
          </p:nvSpPr>
          <p:spPr>
            <a:xfrm>
              <a:off x="9638522" y="20648940"/>
              <a:ext cx="1539775" cy="4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Static Prompt</a:t>
              </a:r>
            </a:p>
          </p:txBody>
        </p:sp>
        <p:pic>
          <p:nvPicPr>
            <p:cNvPr id="2123" name="Picture 2122">
              <a:hlinkClick r:id="rId38"/>
              <a:extLst>
                <a:ext uri="{FF2B5EF4-FFF2-40B4-BE49-F238E27FC236}">
                  <a16:creationId xmlns:a16="http://schemas.microsoft.com/office/drawing/2014/main" id="{B8290D56-89A5-79AD-C1C5-473E7F6EF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/>
            <a:srcRect l="31746" r="7575" b="14259"/>
            <a:stretch>
              <a:fillRect/>
            </a:stretch>
          </p:blipFill>
          <p:spPr>
            <a:xfrm>
              <a:off x="10017067" y="22532723"/>
              <a:ext cx="713603" cy="1008350"/>
            </a:xfrm>
            <a:prstGeom prst="rect">
              <a:avLst/>
            </a:prstGeom>
          </p:spPr>
        </p:pic>
        <p:sp>
          <p:nvSpPr>
            <p:cNvPr id="2124" name="Left Brace 2123">
              <a:extLst>
                <a:ext uri="{FF2B5EF4-FFF2-40B4-BE49-F238E27FC236}">
                  <a16:creationId xmlns:a16="http://schemas.microsoft.com/office/drawing/2014/main" id="{09A33942-9BF2-F214-06F3-69FD32EDDE16}"/>
                </a:ext>
              </a:extLst>
            </p:cNvPr>
            <p:cNvSpPr/>
            <p:nvPr/>
          </p:nvSpPr>
          <p:spPr>
            <a:xfrm flipH="1">
              <a:off x="10989918" y="21101153"/>
              <a:ext cx="258451" cy="3243086"/>
            </a:xfrm>
            <a:prstGeom prst="leftBrac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53"/>
            </a:p>
          </p:txBody>
        </p:sp>
        <p:sp>
          <p:nvSpPr>
            <p:cNvPr id="2125" name="TextBox 2124">
              <a:extLst>
                <a:ext uri="{FF2B5EF4-FFF2-40B4-BE49-F238E27FC236}">
                  <a16:creationId xmlns:a16="http://schemas.microsoft.com/office/drawing/2014/main" id="{8C759635-40B0-9FCA-D836-827860125B71}"/>
                </a:ext>
              </a:extLst>
            </p:cNvPr>
            <p:cNvSpPr txBox="1"/>
            <p:nvPr/>
          </p:nvSpPr>
          <p:spPr>
            <a:xfrm>
              <a:off x="9667499" y="23582063"/>
              <a:ext cx="1437175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Optional User Profile</a:t>
              </a:r>
            </a:p>
          </p:txBody>
        </p:sp>
        <p:sp>
          <p:nvSpPr>
            <p:cNvPr id="2128" name="TextBox 2127">
              <a:extLst>
                <a:ext uri="{FF2B5EF4-FFF2-40B4-BE49-F238E27FC236}">
                  <a16:creationId xmlns:a16="http://schemas.microsoft.com/office/drawing/2014/main" id="{7185DB01-562F-D413-981A-332E765BB6EB}"/>
                </a:ext>
              </a:extLst>
            </p:cNvPr>
            <p:cNvSpPr txBox="1"/>
            <p:nvPr/>
          </p:nvSpPr>
          <p:spPr>
            <a:xfrm>
              <a:off x="9667499" y="21722566"/>
              <a:ext cx="1437175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Prompt Instructions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9E449E-B849-303E-16B2-A400A3547801}"/>
              </a:ext>
            </a:extLst>
          </p:cNvPr>
          <p:cNvSpPr/>
          <p:nvPr/>
        </p:nvSpPr>
        <p:spPr>
          <a:xfrm>
            <a:off x="3825449" y="12913316"/>
            <a:ext cx="14294705" cy="11889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2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7663854-79E4-6705-F3E6-C36D5072033B}"/>
              </a:ext>
            </a:extLst>
          </p:cNvPr>
          <p:cNvSpPr txBox="1"/>
          <p:nvPr/>
        </p:nvSpPr>
        <p:spPr>
          <a:xfrm>
            <a:off x="3945481" y="12889778"/>
            <a:ext cx="14054641" cy="139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10" dirty="0">
                <a:latin typeface="Bebas Neue" panose="020B0606020202050201" pitchFamily="34" charset="0"/>
              </a:rPr>
              <a:t>GOAL: SUPPORT </a:t>
            </a:r>
            <a:r>
              <a:rPr lang="en-US" sz="8210" dirty="0">
                <a:solidFill>
                  <a:srgbClr val="F8337E"/>
                </a:solidFill>
                <a:latin typeface="Bebas Neue" panose="020B0606020202050201" pitchFamily="34" charset="0"/>
              </a:rPr>
              <a:t>Four</a:t>
            </a:r>
            <a:r>
              <a:rPr lang="en-US" sz="8210" dirty="0">
                <a:latin typeface="Bebas Neue" panose="020B0606020202050201" pitchFamily="34" charset="0"/>
              </a:rPr>
              <a:t> </a:t>
            </a:r>
            <a:r>
              <a:rPr lang="en-US" sz="8210" dirty="0">
                <a:solidFill>
                  <a:srgbClr val="EAAD00"/>
                </a:solidFill>
                <a:latin typeface="Bebas Neue" panose="020B0606020202050201" pitchFamily="34" charset="0"/>
              </a:rPr>
              <a:t>Core</a:t>
            </a:r>
            <a:r>
              <a:rPr lang="en-US" sz="8210" dirty="0">
                <a:latin typeface="Bebas Neue" panose="020B0606020202050201" pitchFamily="34" charset="0"/>
              </a:rPr>
              <a:t> </a:t>
            </a:r>
            <a:r>
              <a:rPr lang="en-US" sz="8210" dirty="0">
                <a:solidFill>
                  <a:srgbClr val="3F87F3"/>
                </a:solidFill>
                <a:latin typeface="Bebas Neue" panose="020B0606020202050201" pitchFamily="34" charset="0"/>
              </a:rPr>
              <a:t>Mapping</a:t>
            </a:r>
            <a:r>
              <a:rPr lang="en-US" sz="8210" dirty="0">
                <a:latin typeface="Bebas Neue" panose="020B0606020202050201" pitchFamily="34" charset="0"/>
              </a:rPr>
              <a:t> </a:t>
            </a:r>
            <a:r>
              <a:rPr lang="en-US" sz="8210" dirty="0">
                <a:solidFill>
                  <a:srgbClr val="34A853"/>
                </a:solidFill>
                <a:latin typeface="Bebas Neue" panose="020B0606020202050201" pitchFamily="34" charset="0"/>
              </a:rPr>
              <a:t>Tasks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023C06-AB5B-73CD-5F49-FFADDC42118E}"/>
              </a:ext>
            </a:extLst>
          </p:cNvPr>
          <p:cNvSpPr txBox="1"/>
          <p:nvPr/>
        </p:nvSpPr>
        <p:spPr>
          <a:xfrm>
            <a:off x="1492612" y="18996074"/>
            <a:ext cx="7987576" cy="139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10" dirty="0">
                <a:latin typeface="Bebas Neue" panose="020B0606020202050201" pitchFamily="34" charset="0"/>
              </a:rPr>
              <a:t>AI Describe</a:t>
            </a:r>
            <a:endParaRPr lang="en-US" sz="1962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A917E3-890E-784A-0F26-83C5C5AA9C23}"/>
              </a:ext>
            </a:extLst>
          </p:cNvPr>
          <p:cNvSpPr txBox="1"/>
          <p:nvPr/>
        </p:nvSpPr>
        <p:spPr>
          <a:xfrm>
            <a:off x="2452868" y="20085809"/>
            <a:ext cx="6067065" cy="54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4" dirty="0">
                <a:latin typeface="Segoe Condensed" panose="020B0606040200020203" pitchFamily="34" charset="0"/>
              </a:rPr>
              <a:t>A context-aware scene description tool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95BE0B-B379-2668-C448-732F9669818D}"/>
              </a:ext>
            </a:extLst>
          </p:cNvPr>
          <p:cNvSpPr txBox="1"/>
          <p:nvPr/>
        </p:nvSpPr>
        <p:spPr>
          <a:xfrm>
            <a:off x="2452867" y="25064209"/>
            <a:ext cx="6067065" cy="54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4" b="1" dirty="0">
                <a:latin typeface="Segoe Condensed" panose="020B0606040200020203" pitchFamily="34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694860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35C96-F77F-8E19-E4DE-EC0910F57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Rectangle 1081">
            <a:extLst>
              <a:ext uri="{FF2B5EF4-FFF2-40B4-BE49-F238E27FC236}">
                <a16:creationId xmlns:a16="http://schemas.microsoft.com/office/drawing/2014/main" id="{6B3CF6CD-F243-C67D-6013-AC332F042D54}"/>
              </a:ext>
            </a:extLst>
          </p:cNvPr>
          <p:cNvSpPr/>
          <p:nvPr/>
        </p:nvSpPr>
        <p:spPr>
          <a:xfrm>
            <a:off x="-25950" y="18864279"/>
            <a:ext cx="10972800" cy="39269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12”</a:t>
            </a:r>
          </a:p>
        </p:txBody>
      </p:sp>
      <p:sp>
        <p:nvSpPr>
          <p:cNvPr id="1083" name="Rectangle 1082">
            <a:extLst>
              <a:ext uri="{FF2B5EF4-FFF2-40B4-BE49-F238E27FC236}">
                <a16:creationId xmlns:a16="http://schemas.microsoft.com/office/drawing/2014/main" id="{76167240-AC9C-C0B0-41CF-3229CFCCFAA4}"/>
              </a:ext>
            </a:extLst>
          </p:cNvPr>
          <p:cNvSpPr/>
          <p:nvPr/>
        </p:nvSpPr>
        <p:spPr>
          <a:xfrm>
            <a:off x="10972800" y="18910811"/>
            <a:ext cx="10972800" cy="3926971"/>
          </a:xfrm>
          <a:prstGeom prst="rect">
            <a:avLst/>
          </a:prstGeom>
          <a:solidFill>
            <a:srgbClr val="F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12”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680AEDA-ABAF-2CB9-D513-C8EDF8FDD3FF}"/>
              </a:ext>
            </a:extLst>
          </p:cNvPr>
          <p:cNvSpPr/>
          <p:nvPr/>
        </p:nvSpPr>
        <p:spPr>
          <a:xfrm>
            <a:off x="1777823" y="13690167"/>
            <a:ext cx="18389954" cy="4955575"/>
          </a:xfrm>
          <a:prstGeom prst="roundRect">
            <a:avLst>
              <a:gd name="adj" fmla="val 7149"/>
            </a:avLst>
          </a:prstGeom>
          <a:solidFill>
            <a:schemeClr val="bg1">
              <a:alpha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2"/>
          </a:p>
        </p:txBody>
      </p:sp>
      <p:pic>
        <p:nvPicPr>
          <p:cNvPr id="1026" name="Picture 2" descr="Google Logo And Its History | LogoMyWay">
            <a:extLst>
              <a:ext uri="{FF2B5EF4-FFF2-40B4-BE49-F238E27FC236}">
                <a16:creationId xmlns:a16="http://schemas.microsoft.com/office/drawing/2014/main" id="{649DF654-FF4E-0EBD-FAFD-2CE4AF3E2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864" y="9774149"/>
            <a:ext cx="21310353" cy="1192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A9A44A2-8805-3A47-ACE7-0179D16B6E98}"/>
              </a:ext>
            </a:extLst>
          </p:cNvPr>
          <p:cNvGrpSpPr/>
          <p:nvPr/>
        </p:nvGrpSpPr>
        <p:grpSpPr>
          <a:xfrm>
            <a:off x="-1" y="-621162"/>
            <a:ext cx="21945601" cy="14145611"/>
            <a:chOff x="-1" y="504710"/>
            <a:chExt cx="21383626" cy="13783375"/>
          </a:xfrm>
        </p:grpSpPr>
        <p:pic>
          <p:nvPicPr>
            <p:cNvPr id="7" name="Picture 6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64CB66E5-FFFA-7159-B4E7-9FE0A821E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69"/>
            <a:stretch>
              <a:fillRect/>
            </a:stretch>
          </p:blipFill>
          <p:spPr>
            <a:xfrm flipV="1">
              <a:off x="-1" y="566053"/>
              <a:ext cx="21383626" cy="4207499"/>
            </a:xfrm>
            <a:prstGeom prst="rect">
              <a:avLst/>
            </a:prstGeom>
          </p:spPr>
        </p:pic>
        <p:pic>
          <p:nvPicPr>
            <p:cNvPr id="5" name="Picture 4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D623EAFE-448E-EC3F-2FFD-868F0D072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66479"/>
              <a:ext cx="21383625" cy="9521606"/>
            </a:xfrm>
            <a:prstGeom prst="rect">
              <a:avLst/>
            </a:prstGeom>
          </p:spPr>
        </p:pic>
        <p:pic>
          <p:nvPicPr>
            <p:cNvPr id="9" name="Picture 8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847F1DD9-AD18-B41F-D100-31DF5E7D0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13" t="135" r="3314" b="98751"/>
            <a:stretch>
              <a:fillRect/>
            </a:stretch>
          </p:blipFill>
          <p:spPr>
            <a:xfrm flipV="1">
              <a:off x="20554950" y="504710"/>
              <a:ext cx="828674" cy="3806207"/>
            </a:xfrm>
            <a:prstGeom prst="rect">
              <a:avLst/>
            </a:prstGeom>
          </p:spPr>
        </p:pic>
      </p:grp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8F9A0B-EA61-62D8-5AB0-90275B6276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259683" y="-6913669"/>
          <a:ext cx="21949901" cy="4755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5872908" imgH="3590134" progId="">
                  <p:embed/>
                </p:oleObj>
              </mc:Choice>
              <mc:Fallback>
                <p:oleObj r:id="rId4" imgW="35872908" imgH="3590134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0550E95-0B98-7526-A03D-FF6A56DAFA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59683" y="-6913669"/>
                        <a:ext cx="21949901" cy="4755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9F34BB2-0102-7A07-5105-CD0A51EFFA84}"/>
              </a:ext>
            </a:extLst>
          </p:cNvPr>
          <p:cNvSpPr txBox="1"/>
          <p:nvPr/>
        </p:nvSpPr>
        <p:spPr>
          <a:xfrm>
            <a:off x="1" y="-125972"/>
            <a:ext cx="21945600" cy="386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605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</a:rPr>
              <a:t>Street</a:t>
            </a:r>
            <a:r>
              <a:rPr lang="en-US" sz="23605" dirty="0">
                <a:solidFill>
                  <a:srgbClr val="F8337E"/>
                </a:solidFill>
                <a:latin typeface="Bebas Neue" panose="020B0606020202050201" pitchFamily="34" charset="0"/>
              </a:rPr>
              <a:t>Reader</a:t>
            </a:r>
            <a:r>
              <a:rPr lang="en-US" sz="23605" dirty="0">
                <a:solidFill>
                  <a:srgbClr val="FFFF00"/>
                </a:solidFill>
                <a:latin typeface="Bebas Neue" panose="020B0606020202050201" pitchFamily="34" charset="0"/>
              </a:rPr>
              <a:t>AI</a:t>
            </a:r>
            <a:r>
              <a:rPr lang="en-US" sz="23605" dirty="0">
                <a:latin typeface="Bebas Neue" panose="020B0606020202050201" pitchFamily="34" charset="0"/>
              </a:rPr>
              <a:t> </a:t>
            </a:r>
            <a:r>
              <a:rPr lang="en-US" sz="23605" dirty="0">
                <a:solidFill>
                  <a:srgbClr val="34A853"/>
                </a:solidFill>
                <a:latin typeface="Bebas Neue" panose="020B0606020202050201" pitchFamily="34" charset="0"/>
              </a:rPr>
              <a:t>DEMO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DD59A-3F59-8134-6D32-1813F3BFE1FF}"/>
              </a:ext>
            </a:extLst>
          </p:cNvPr>
          <p:cNvSpPr txBox="1"/>
          <p:nvPr/>
        </p:nvSpPr>
        <p:spPr>
          <a:xfrm>
            <a:off x="336060" y="2705555"/>
            <a:ext cx="21795272" cy="87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Towards </a:t>
            </a:r>
            <a:r>
              <a:rPr lang="en-US" sz="4926" b="1" dirty="0">
                <a:solidFill>
                  <a:srgbClr val="F8337E"/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Making Street View Accessible </a:t>
            </a:r>
            <a:r>
              <a:rPr lang="en-US" sz="49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Using Context-Aware Multimodal AI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AA4CC3-F760-0003-B2DC-A073706D600C}"/>
              </a:ext>
            </a:extLst>
          </p:cNvPr>
          <p:cNvGrpSpPr/>
          <p:nvPr/>
        </p:nvGrpSpPr>
        <p:grpSpPr>
          <a:xfrm>
            <a:off x="20321448" y="31530218"/>
            <a:ext cx="1363478" cy="1353786"/>
            <a:chOff x="4116886" y="2514396"/>
            <a:chExt cx="1190220" cy="1181760"/>
          </a:xfrm>
        </p:grpSpPr>
        <p:pic>
          <p:nvPicPr>
            <p:cNvPr id="8" name="Google Shape;99;p16">
              <a:hlinkClick r:id="rId6"/>
              <a:extLst>
                <a:ext uri="{FF2B5EF4-FFF2-40B4-BE49-F238E27FC236}">
                  <a16:creationId xmlns:a16="http://schemas.microsoft.com/office/drawing/2014/main" id="{85C062B1-40E4-3034-D865-EE6D5A0A104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306240" y="2514396"/>
              <a:ext cx="811513" cy="811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00;p16">
              <a:extLst>
                <a:ext uri="{FF2B5EF4-FFF2-40B4-BE49-F238E27FC236}">
                  <a16:creationId xmlns:a16="http://schemas.microsoft.com/office/drawing/2014/main" id="{C51B4055-44E7-0835-7C18-EE4F645883A1}"/>
                </a:ext>
              </a:extLst>
            </p:cNvPr>
            <p:cNvSpPr txBox="1"/>
            <p:nvPr/>
          </p:nvSpPr>
          <p:spPr>
            <a:xfrm>
              <a:off x="4116886" y="3375335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SHAUN  KANE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 Research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ACE7D1-0CD4-217E-899C-CE789FACEE0E}"/>
              </a:ext>
            </a:extLst>
          </p:cNvPr>
          <p:cNvGrpSpPr/>
          <p:nvPr/>
        </p:nvGrpSpPr>
        <p:grpSpPr>
          <a:xfrm>
            <a:off x="15353776" y="31530218"/>
            <a:ext cx="1363479" cy="1360107"/>
            <a:chOff x="175293" y="2536227"/>
            <a:chExt cx="1190221" cy="1187277"/>
          </a:xfrm>
        </p:grpSpPr>
        <p:sp>
          <p:nvSpPr>
            <p:cNvPr id="13" name="Google Shape;102;p16">
              <a:extLst>
                <a:ext uri="{FF2B5EF4-FFF2-40B4-BE49-F238E27FC236}">
                  <a16:creationId xmlns:a16="http://schemas.microsoft.com/office/drawing/2014/main" id="{B2A8953E-4D7F-A8BC-FB73-78F0766FA52E}"/>
                </a:ext>
              </a:extLst>
            </p:cNvPr>
            <p:cNvSpPr txBox="1"/>
            <p:nvPr/>
          </p:nvSpPr>
          <p:spPr>
            <a:xfrm>
              <a:off x="175293" y="3402683"/>
              <a:ext cx="1190221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JON E. FROEHLICH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Research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  <p:pic>
          <p:nvPicPr>
            <p:cNvPr id="14" name="Google Shape;101;p16">
              <a:hlinkClick r:id="rId8"/>
              <a:extLst>
                <a:ext uri="{FF2B5EF4-FFF2-40B4-BE49-F238E27FC236}">
                  <a16:creationId xmlns:a16="http://schemas.microsoft.com/office/drawing/2014/main" id="{67321736-DA3D-4883-EA39-C4624620E72F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67458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88B57C-58DB-11DF-463A-E5127AE6118D}"/>
              </a:ext>
            </a:extLst>
          </p:cNvPr>
          <p:cNvGrpSpPr/>
          <p:nvPr/>
        </p:nvGrpSpPr>
        <p:grpSpPr>
          <a:xfrm>
            <a:off x="16595695" y="31530218"/>
            <a:ext cx="1363478" cy="1360107"/>
            <a:chOff x="1160690" y="2536227"/>
            <a:chExt cx="1190220" cy="1187277"/>
          </a:xfrm>
        </p:grpSpPr>
        <p:sp>
          <p:nvSpPr>
            <p:cNvPr id="16" name="Google Shape;104;p16">
              <a:extLst>
                <a:ext uri="{FF2B5EF4-FFF2-40B4-BE49-F238E27FC236}">
                  <a16:creationId xmlns:a16="http://schemas.microsoft.com/office/drawing/2014/main" id="{B079F23A-6AAF-4520-CD7F-8410210FBBC2}"/>
                </a:ext>
              </a:extLst>
            </p:cNvPr>
            <p:cNvSpPr txBox="1"/>
            <p:nvPr/>
          </p:nvSpPr>
          <p:spPr>
            <a:xfrm>
              <a:off x="1160690" y="3402683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ALEX FIANNACA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DeepMind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  <p:pic>
          <p:nvPicPr>
            <p:cNvPr id="17" name="Google Shape;103;p16">
              <a:hlinkClick r:id="rId10"/>
              <a:extLst>
                <a:ext uri="{FF2B5EF4-FFF2-40B4-BE49-F238E27FC236}">
                  <a16:creationId xmlns:a16="http://schemas.microsoft.com/office/drawing/2014/main" id="{09143F46-41A1-097E-BFA1-2EC216562509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352855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40CF95-DE64-A7AA-A1AC-4F3EC9AAE0FA}"/>
              </a:ext>
            </a:extLst>
          </p:cNvPr>
          <p:cNvGrpSpPr/>
          <p:nvPr/>
        </p:nvGrpSpPr>
        <p:grpSpPr>
          <a:xfrm>
            <a:off x="17837612" y="31530218"/>
            <a:ext cx="1363478" cy="1360105"/>
            <a:chOff x="2146087" y="2536227"/>
            <a:chExt cx="1190220" cy="1187276"/>
          </a:xfrm>
        </p:grpSpPr>
        <p:pic>
          <p:nvPicPr>
            <p:cNvPr id="19" name="Google Shape;105;p16">
              <a:hlinkClick r:id="rId12"/>
              <a:extLst>
                <a:ext uri="{FF2B5EF4-FFF2-40B4-BE49-F238E27FC236}">
                  <a16:creationId xmlns:a16="http://schemas.microsoft.com/office/drawing/2014/main" id="{7F4F182E-30B0-4ADC-5113-7E490096FE3D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338253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06;p16">
              <a:extLst>
                <a:ext uri="{FF2B5EF4-FFF2-40B4-BE49-F238E27FC236}">
                  <a16:creationId xmlns:a16="http://schemas.microsoft.com/office/drawing/2014/main" id="{9B2B0630-6C35-7D07-4FE4-AD72E754A5D7}"/>
                </a:ext>
              </a:extLst>
            </p:cNvPr>
            <p:cNvSpPr txBox="1"/>
            <p:nvPr/>
          </p:nvSpPr>
          <p:spPr>
            <a:xfrm>
              <a:off x="2146087" y="3402682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NIMER  JABER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684998-7CBC-ED80-1A73-499A000E89C5}"/>
              </a:ext>
            </a:extLst>
          </p:cNvPr>
          <p:cNvGrpSpPr/>
          <p:nvPr/>
        </p:nvGrpSpPr>
        <p:grpSpPr>
          <a:xfrm>
            <a:off x="19079530" y="31530218"/>
            <a:ext cx="1363478" cy="1360104"/>
            <a:chOff x="3131486" y="2536228"/>
            <a:chExt cx="1190220" cy="1187275"/>
          </a:xfrm>
        </p:grpSpPr>
        <p:pic>
          <p:nvPicPr>
            <p:cNvPr id="22" name="Google Shape;129;p16">
              <a:extLst>
                <a:ext uri="{FF2B5EF4-FFF2-40B4-BE49-F238E27FC236}">
                  <a16:creationId xmlns:a16="http://schemas.microsoft.com/office/drawing/2014/main" id="{1FE32231-D2B8-D516-9FE6-880922A1346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326912" y="2536228"/>
              <a:ext cx="811513" cy="811513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3" name="Google Shape;130;p16">
              <a:extLst>
                <a:ext uri="{FF2B5EF4-FFF2-40B4-BE49-F238E27FC236}">
                  <a16:creationId xmlns:a16="http://schemas.microsoft.com/office/drawing/2014/main" id="{5C8DB19F-E2BF-D7F0-DBA5-A1B68B6EDF21}"/>
                </a:ext>
              </a:extLst>
            </p:cNvPr>
            <p:cNvSpPr txBox="1"/>
            <p:nvPr/>
          </p:nvSpPr>
          <p:spPr>
            <a:xfrm>
              <a:off x="3131486" y="3402682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VICTOR  TSARAN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" panose="020B0604020202020204" charset="0"/>
                  <a:cs typeface="Google Sans" panose="020B0604020202020204" charset="0"/>
                  <a:sym typeface="Google Sans SemiBold"/>
                </a:rPr>
                <a:t>Google</a:t>
              </a:r>
              <a:endParaRPr sz="1232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" panose="020B0604020202020204" charset="0"/>
                <a:cs typeface="Google Sans" panose="020B0604020202020204" charset="0"/>
                <a:sym typeface="Google Sans SemiBold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6FCCC30-DA31-002F-33C5-3C82F3E88C40}"/>
              </a:ext>
            </a:extLst>
          </p:cNvPr>
          <p:cNvGrpSpPr/>
          <p:nvPr/>
        </p:nvGrpSpPr>
        <p:grpSpPr>
          <a:xfrm>
            <a:off x="74960" y="31738218"/>
            <a:ext cx="14541395" cy="1185438"/>
            <a:chOff x="73040" y="29619711"/>
            <a:chExt cx="9610590" cy="783471"/>
          </a:xfrm>
        </p:grpSpPr>
        <p:grpSp>
          <p:nvGrpSpPr>
            <p:cNvPr id="27" name="Google Shape;113;p16">
              <a:extLst>
                <a:ext uri="{FF2B5EF4-FFF2-40B4-BE49-F238E27FC236}">
                  <a16:creationId xmlns:a16="http://schemas.microsoft.com/office/drawing/2014/main" id="{5BF76327-8AE0-5DE8-7763-26B350A7F771}"/>
                </a:ext>
              </a:extLst>
            </p:cNvPr>
            <p:cNvGrpSpPr/>
            <p:nvPr/>
          </p:nvGrpSpPr>
          <p:grpSpPr>
            <a:xfrm>
              <a:off x="4229248" y="29619711"/>
              <a:ext cx="1104091" cy="604702"/>
              <a:chOff x="4136900" y="3536774"/>
              <a:chExt cx="1664073" cy="911400"/>
            </a:xfrm>
          </p:grpSpPr>
          <p:pic>
            <p:nvPicPr>
              <p:cNvPr id="31" name="Google Shape;114;p16">
                <a:extLst>
                  <a:ext uri="{FF2B5EF4-FFF2-40B4-BE49-F238E27FC236}">
                    <a16:creationId xmlns:a16="http://schemas.microsoft.com/office/drawing/2014/main" id="{082A6F0F-B52E-6AA0-ED3D-DBE9BF946324}"/>
                  </a:ext>
                </a:extLst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 l="17404" t="13784" r="16944" b="14530"/>
              <a:stretch/>
            </p:blipFill>
            <p:spPr>
              <a:xfrm>
                <a:off x="4136900" y="3576225"/>
                <a:ext cx="818550" cy="792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Google Shape;115;p16">
                <a:extLst>
                  <a:ext uri="{FF2B5EF4-FFF2-40B4-BE49-F238E27FC236}">
                    <a16:creationId xmlns:a16="http://schemas.microsoft.com/office/drawing/2014/main" id="{5F71C20C-CB8E-E3FF-57CF-831D556BFDF8}"/>
                  </a:ext>
                </a:extLst>
              </p:cNvPr>
              <p:cNvSpPr txBox="1"/>
              <p:nvPr/>
            </p:nvSpPr>
            <p:spPr>
              <a:xfrm>
                <a:off x="4884173" y="3536774"/>
                <a:ext cx="916800" cy="91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2226" tIns="62226" rIns="62226" bIns="62226" anchor="t" anchorCtr="0">
                <a:noAutofit/>
              </a:bodyPr>
              <a:lstStyle/>
              <a:p>
                <a:pPr defTabSz="1251234">
                  <a:buClr>
                    <a:srgbClr val="000000"/>
                  </a:buClr>
                </a:pPr>
                <a:r>
                  <a:rPr lang="en" sz="1642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Google Sans"/>
                    <a:cs typeface="Segoe UI" panose="020B0502040204020203" pitchFamily="34" charset="0"/>
                    <a:sym typeface="Google Sans"/>
                  </a:rPr>
                  <a:t>AI for Social Good</a:t>
                </a:r>
                <a:endParaRPr sz="1642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Google Sans"/>
                  <a:cs typeface="Segoe UI" panose="020B0502040204020203" pitchFamily="34" charset="0"/>
                  <a:sym typeface="Google Sans"/>
                </a:endParaRPr>
              </a:p>
            </p:txBody>
          </p:sp>
        </p:grpSp>
        <p:sp>
          <p:nvSpPr>
            <p:cNvPr id="28" name="Google Shape;118;p16">
              <a:extLst>
                <a:ext uri="{FF2B5EF4-FFF2-40B4-BE49-F238E27FC236}">
                  <a16:creationId xmlns:a16="http://schemas.microsoft.com/office/drawing/2014/main" id="{1D87E3B5-EF2E-150C-85CC-85A1B8A36166}"/>
                </a:ext>
              </a:extLst>
            </p:cNvPr>
            <p:cNvSpPr txBox="1"/>
            <p:nvPr/>
          </p:nvSpPr>
          <p:spPr>
            <a:xfrm>
              <a:off x="3225327" y="29656523"/>
              <a:ext cx="838207" cy="7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06" tIns="49706" rIns="49706" bIns="49706" anchor="t" anchorCtr="0">
              <a:noAutofit/>
            </a:bodyPr>
            <a:lstStyle/>
            <a:p>
              <a:pPr defTabSz="1251234">
                <a:buClr>
                  <a:srgbClr val="000000"/>
                </a:buClr>
              </a:pPr>
              <a:r>
                <a:rPr lang="en" sz="1642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Google Sans"/>
                  <a:cs typeface="Segoe UI" panose="020B0502040204020203" pitchFamily="34" charset="0"/>
                  <a:sym typeface="Google Sans"/>
                </a:rPr>
                <a:t>Technology AI Society and Culture</a:t>
              </a:r>
              <a:endParaRPr sz="1642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Google Sans"/>
                <a:cs typeface="Segoe UI" panose="020B0502040204020203" pitchFamily="34" charset="0"/>
                <a:sym typeface="Google Sans"/>
              </a:endParaRPr>
            </a:p>
          </p:txBody>
        </p:sp>
        <p:pic>
          <p:nvPicPr>
            <p:cNvPr id="30" name="Google Shape;123;p16">
              <a:extLst>
                <a:ext uri="{FF2B5EF4-FFF2-40B4-BE49-F238E27FC236}">
                  <a16:creationId xmlns:a16="http://schemas.microsoft.com/office/drawing/2014/main" id="{2C237CB6-8BE2-8A4D-AE7D-1A68D81CBA12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 l="24345" r="23679" b="27246"/>
            <a:stretch/>
          </p:blipFill>
          <p:spPr>
            <a:xfrm>
              <a:off x="2791391" y="29715654"/>
              <a:ext cx="413999" cy="406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0" name="Picture 2" descr="People + AI Research">
              <a:extLst>
                <a:ext uri="{FF2B5EF4-FFF2-40B4-BE49-F238E27FC236}">
                  <a16:creationId xmlns:a16="http://schemas.microsoft.com/office/drawing/2014/main" id="{14638D94-444D-77E5-FED0-E96615700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820" y="29690979"/>
              <a:ext cx="1284810" cy="4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963F7A1-EB76-CCC0-8435-0D752F6D4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22065" y="29667030"/>
              <a:ext cx="476755" cy="447861"/>
            </a:xfrm>
            <a:prstGeom prst="rect">
              <a:avLst/>
            </a:prstGeom>
          </p:spPr>
        </p:pic>
        <p:pic>
          <p:nvPicPr>
            <p:cNvPr id="2052" name="Picture 4" descr="Google at APS 2024">
              <a:extLst>
                <a:ext uri="{FF2B5EF4-FFF2-40B4-BE49-F238E27FC236}">
                  <a16:creationId xmlns:a16="http://schemas.microsoft.com/office/drawing/2014/main" id="{B21D7216-6BDD-0EA9-6508-77B641A92F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92" b="36967"/>
            <a:stretch>
              <a:fillRect/>
            </a:stretch>
          </p:blipFill>
          <p:spPr bwMode="auto">
            <a:xfrm>
              <a:off x="73040" y="29736490"/>
              <a:ext cx="2540688" cy="37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What is Google's DeepMind Known For? A Look Into Their Major Breakthroughs  | by ODSC - Open Data Science | Medium">
              <a:extLst>
                <a:ext uri="{FF2B5EF4-FFF2-40B4-BE49-F238E27FC236}">
                  <a16:creationId xmlns:a16="http://schemas.microsoft.com/office/drawing/2014/main" id="{A8EC8116-15AC-7BC6-B6DC-025676BA7D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96" b="29776"/>
            <a:stretch>
              <a:fillRect/>
            </a:stretch>
          </p:blipFill>
          <p:spPr bwMode="auto">
            <a:xfrm>
              <a:off x="5268151" y="29624150"/>
              <a:ext cx="2672320" cy="538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F512A4CC-3C3C-FDBB-4F3A-41745618AD5B}"/>
              </a:ext>
            </a:extLst>
          </p:cNvPr>
          <p:cNvGrpSpPr/>
          <p:nvPr/>
        </p:nvGrpSpPr>
        <p:grpSpPr>
          <a:xfrm>
            <a:off x="1820289" y="14480752"/>
            <a:ext cx="4222940" cy="3804221"/>
            <a:chOff x="1773675" y="15385761"/>
            <a:chExt cx="4114800" cy="3706804"/>
          </a:xfrm>
        </p:grpSpPr>
        <p:pic>
          <p:nvPicPr>
            <p:cNvPr id="39" name="Google Shape;227;p30" descr="Place icon from Noun Project:&#10;https://thenounproject.com/icon/poi-2801400/">
              <a:extLst>
                <a:ext uri="{FF2B5EF4-FFF2-40B4-BE49-F238E27FC236}">
                  <a16:creationId xmlns:a16="http://schemas.microsoft.com/office/drawing/2014/main" id="{5BFA2AC5-0171-BFB5-642D-DC142FC15ADB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 b="14126"/>
            <a:stretch/>
          </p:blipFill>
          <p:spPr>
            <a:xfrm>
              <a:off x="2404304" y="15385761"/>
              <a:ext cx="2853542" cy="2450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280E4C6-A832-F84B-B3A8-F7CB8FA9B2BE}"/>
                </a:ext>
              </a:extLst>
            </p:cNvPr>
            <p:cNvSpPr txBox="1"/>
            <p:nvPr/>
          </p:nvSpPr>
          <p:spPr>
            <a:xfrm>
              <a:off x="1773675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POI Investigations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6939C48-49F6-3CFF-957C-37E56F1C1261}"/>
                </a:ext>
              </a:extLst>
            </p:cNvPr>
            <p:cNvSpPr txBox="1"/>
            <p:nvPr/>
          </p:nvSpPr>
          <p:spPr>
            <a:xfrm>
              <a:off x="1773675" y="18621218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What does a place look like?</a:t>
              </a:r>
            </a:p>
          </p:txBody>
        </p:sp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61B88F3A-55D4-4EF7-174E-A7516C035CFB}"/>
              </a:ext>
            </a:extLst>
          </p:cNvPr>
          <p:cNvGrpSpPr/>
          <p:nvPr/>
        </p:nvGrpSpPr>
        <p:grpSpPr>
          <a:xfrm>
            <a:off x="6377105" y="14359341"/>
            <a:ext cx="4222940" cy="3942310"/>
            <a:chOff x="6752962" y="15267458"/>
            <a:chExt cx="4114800" cy="3841357"/>
          </a:xfrm>
        </p:grpSpPr>
        <p:pic>
          <p:nvPicPr>
            <p:cNvPr id="43" name="Google Shape;228;p30" descr="Route Planning icon from: https://thenounproject.com/icon/route-optimization-7193198/">
              <a:extLst>
                <a:ext uri="{FF2B5EF4-FFF2-40B4-BE49-F238E27FC236}">
                  <a16:creationId xmlns:a16="http://schemas.microsoft.com/office/drawing/2014/main" id="{C8408A24-D46A-F0E9-AA44-2969FB54625A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 b="16324"/>
            <a:stretch/>
          </p:blipFill>
          <p:spPr>
            <a:xfrm>
              <a:off x="7204685" y="15267458"/>
              <a:ext cx="3211354" cy="2687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E243BB8-AF8E-0361-3390-D10DEBFF24B6}"/>
                </a:ext>
              </a:extLst>
            </p:cNvPr>
            <p:cNvSpPr txBox="1"/>
            <p:nvPr/>
          </p:nvSpPr>
          <p:spPr>
            <a:xfrm>
              <a:off x="6752962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Route Planning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EF16A0D-3B17-EC0B-2D22-F5D091C690E1}"/>
                </a:ext>
              </a:extLst>
            </p:cNvPr>
            <p:cNvSpPr txBox="1"/>
            <p:nvPr/>
          </p:nvSpPr>
          <p:spPr>
            <a:xfrm>
              <a:off x="6752962" y="18637468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What does my route look like?</a:t>
              </a:r>
            </a:p>
          </p:txBody>
        </p: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E7CD10BF-00AA-8F0A-B9F9-24B19ABC5024}"/>
              </a:ext>
            </a:extLst>
          </p:cNvPr>
          <p:cNvGrpSpPr/>
          <p:nvPr/>
        </p:nvGrpSpPr>
        <p:grpSpPr>
          <a:xfrm>
            <a:off x="15695097" y="14172915"/>
            <a:ext cx="4222940" cy="4128736"/>
            <a:chOff x="15293182" y="15085806"/>
            <a:chExt cx="4114800" cy="4023009"/>
          </a:xfrm>
        </p:grpSpPr>
        <p:pic>
          <p:nvPicPr>
            <p:cNvPr id="47" name="Google Shape;229;p30" descr="Tourism icon showing part of the globe with buildings sticking out like Big Ben and Eiffel Tower: https://thenounproject.com/icon/tourism-2234868/">
              <a:extLst>
                <a:ext uri="{FF2B5EF4-FFF2-40B4-BE49-F238E27FC236}">
                  <a16:creationId xmlns:a16="http://schemas.microsoft.com/office/drawing/2014/main" id="{4509B924-EAF1-0E73-767F-A57798516347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 b="15182"/>
            <a:stretch/>
          </p:blipFill>
          <p:spPr>
            <a:xfrm>
              <a:off x="15659507" y="15085806"/>
              <a:ext cx="3382151" cy="2868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B14FD0-ED22-0C31-A1E7-ABE004005EE3}"/>
                </a:ext>
              </a:extLst>
            </p:cNvPr>
            <p:cNvSpPr txBox="1"/>
            <p:nvPr/>
          </p:nvSpPr>
          <p:spPr>
            <a:xfrm>
              <a:off x="15293182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Virtual Tourism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8477C80-0623-57F3-68DB-805A751DC2AC}"/>
                </a:ext>
              </a:extLst>
            </p:cNvPr>
            <p:cNvSpPr txBox="1"/>
            <p:nvPr/>
          </p:nvSpPr>
          <p:spPr>
            <a:xfrm>
              <a:off x="15293182" y="18637468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I’ve always wanted to visit…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C8F66506-DB70-FF3E-2F31-1BB446B9212C}"/>
              </a:ext>
            </a:extLst>
          </p:cNvPr>
          <p:cNvGrpSpPr/>
          <p:nvPr/>
        </p:nvGrpSpPr>
        <p:grpSpPr>
          <a:xfrm>
            <a:off x="10933922" y="14262268"/>
            <a:ext cx="4427298" cy="4053596"/>
            <a:chOff x="10607616" y="15172871"/>
            <a:chExt cx="4313925" cy="3949793"/>
          </a:xfrm>
        </p:grpSpPr>
        <p:pic>
          <p:nvPicPr>
            <p:cNvPr id="51" name="Google Shape;234;p30" descr="Icon of an explorer&#10;">
              <a:extLst>
                <a:ext uri="{FF2B5EF4-FFF2-40B4-BE49-F238E27FC236}">
                  <a16:creationId xmlns:a16="http://schemas.microsoft.com/office/drawing/2014/main" id="{3847B5DF-DA99-6BE8-F553-14D420B9A114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 l="6042" r="2683"/>
            <a:stretch/>
          </p:blipFill>
          <p:spPr>
            <a:xfrm>
              <a:off x="11124237" y="15172871"/>
              <a:ext cx="3081559" cy="2781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8A7308-059F-766E-9E23-8F081DACD8C2}"/>
                </a:ext>
              </a:extLst>
            </p:cNvPr>
            <p:cNvSpPr txBox="1"/>
            <p:nvPr/>
          </p:nvSpPr>
          <p:spPr>
            <a:xfrm>
              <a:off x="10806741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Open-Ended Exploring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6C1F60D-9C13-DBF7-F9B3-35F38A319A27}"/>
                </a:ext>
              </a:extLst>
            </p:cNvPr>
            <p:cNvSpPr txBox="1"/>
            <p:nvPr/>
          </p:nvSpPr>
          <p:spPr>
            <a:xfrm>
              <a:off x="10607616" y="18651317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I just want to explore…</a:t>
              </a: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F64D44EC-D5D5-92BA-9172-37822FD0A051}"/>
              </a:ext>
            </a:extLst>
          </p:cNvPr>
          <p:cNvGrpSpPr/>
          <p:nvPr/>
        </p:nvGrpSpPr>
        <p:grpSpPr>
          <a:xfrm>
            <a:off x="-16409197" y="5357594"/>
            <a:ext cx="10193344" cy="4057644"/>
            <a:chOff x="734781" y="1678430"/>
            <a:chExt cx="9932317" cy="3953737"/>
          </a:xfrm>
        </p:grpSpPr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40C94B16-2BDE-3A75-F2B5-72ADC140DC14}"/>
                </a:ext>
              </a:extLst>
            </p:cNvPr>
            <p:cNvGrpSpPr/>
            <p:nvPr/>
          </p:nvGrpSpPr>
          <p:grpSpPr>
            <a:xfrm>
              <a:off x="7338838" y="3389875"/>
              <a:ext cx="750511" cy="857738"/>
              <a:chOff x="13886518" y="1932016"/>
              <a:chExt cx="1177576" cy="1345818"/>
            </a:xfrm>
          </p:grpSpPr>
          <p:pic>
            <p:nvPicPr>
              <p:cNvPr id="1064" name="Picture 2" descr="Gemini (language model) - Wikipedia">
                <a:extLst>
                  <a:ext uri="{FF2B5EF4-FFF2-40B4-BE49-F238E27FC236}">
                    <a16:creationId xmlns:a16="http://schemas.microsoft.com/office/drawing/2014/main" id="{2D93E2C1-23A2-8ADF-8F06-91002ED387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48084" y="2897752"/>
                <a:ext cx="1027104" cy="3800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1064">
                <a:hlinkClick r:id="rId26"/>
                <a:extLst>
                  <a:ext uri="{FF2B5EF4-FFF2-40B4-BE49-F238E27FC236}">
                    <a16:creationId xmlns:a16="http://schemas.microsoft.com/office/drawing/2014/main" id="{48BEAD97-5121-5AD2-14AB-D852A93458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/>
              <a:srcRect b="16441"/>
              <a:stretch/>
            </p:blipFill>
            <p:spPr>
              <a:xfrm>
                <a:off x="13886518" y="1932016"/>
                <a:ext cx="1177576" cy="983977"/>
              </a:xfrm>
              <a:prstGeom prst="rect">
                <a:avLst/>
              </a:prstGeom>
            </p:spPr>
          </p:pic>
        </p:grpSp>
        <p:sp>
          <p:nvSpPr>
            <p:cNvPr id="1028" name="Rounded Rectangle 4150">
              <a:extLst>
                <a:ext uri="{FF2B5EF4-FFF2-40B4-BE49-F238E27FC236}">
                  <a16:creationId xmlns:a16="http://schemas.microsoft.com/office/drawing/2014/main" id="{76D9CCBA-FED3-4DCF-5FDF-64C91BCEE712}"/>
                </a:ext>
              </a:extLst>
            </p:cNvPr>
            <p:cNvSpPr/>
            <p:nvPr/>
          </p:nvSpPr>
          <p:spPr>
            <a:xfrm flipH="1">
              <a:off x="7322385" y="3236774"/>
              <a:ext cx="789516" cy="1130721"/>
            </a:xfrm>
            <a:prstGeom prst="roundRect">
              <a:avLst>
                <a:gd name="adj" fmla="val 22963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8449">
                <a:defRPr/>
              </a:pPr>
              <a:endParaRPr lang="en-US" sz="1847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29" name="Straight Connector 1028">
              <a:extLst>
                <a:ext uri="{FF2B5EF4-FFF2-40B4-BE49-F238E27FC236}">
                  <a16:creationId xmlns:a16="http://schemas.microsoft.com/office/drawing/2014/main" id="{0C130B43-1708-264B-C20D-C86151F41B0F}"/>
                </a:ext>
              </a:extLst>
            </p:cNvPr>
            <p:cNvCxnSpPr>
              <a:cxnSpLocks/>
            </p:cNvCxnSpPr>
            <p:nvPr/>
          </p:nvCxnSpPr>
          <p:spPr>
            <a:xfrm>
              <a:off x="4288948" y="3868595"/>
              <a:ext cx="274320" cy="2434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E82145ED-FCD7-AB2D-3E6A-6135A3D8F9BF}"/>
                </a:ext>
              </a:extLst>
            </p:cNvPr>
            <p:cNvGrpSpPr/>
            <p:nvPr/>
          </p:nvGrpSpPr>
          <p:grpSpPr>
            <a:xfrm>
              <a:off x="4764347" y="1707884"/>
              <a:ext cx="1730190" cy="3924283"/>
              <a:chOff x="4874306" y="1644225"/>
              <a:chExt cx="1730190" cy="3924283"/>
            </a:xfrm>
          </p:grpSpPr>
          <p:pic>
            <p:nvPicPr>
              <p:cNvPr id="1057" name="Picture 1056">
                <a:hlinkClick r:id="rId28"/>
                <a:extLst>
                  <a:ext uri="{FF2B5EF4-FFF2-40B4-BE49-F238E27FC236}">
                    <a16:creationId xmlns:a16="http://schemas.microsoft.com/office/drawing/2014/main" id="{2970B121-C4FD-9755-1BA3-77FFE9D5E2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/>
              <a:srcRect b="14000"/>
              <a:stretch/>
            </p:blipFill>
            <p:spPr>
              <a:xfrm>
                <a:off x="5336272" y="2380443"/>
                <a:ext cx="782508" cy="672955"/>
              </a:xfrm>
              <a:prstGeom prst="rect">
                <a:avLst/>
              </a:prstGeom>
            </p:spPr>
          </p:pic>
          <p:sp>
            <p:nvSpPr>
              <p:cNvPr id="1058" name="TextBox 1057">
                <a:extLst>
                  <a:ext uri="{FF2B5EF4-FFF2-40B4-BE49-F238E27FC236}">
                    <a16:creationId xmlns:a16="http://schemas.microsoft.com/office/drawing/2014/main" id="{92C34367-207A-DC64-78B2-ED4FB05EFCF1}"/>
                  </a:ext>
                </a:extLst>
              </p:cNvPr>
              <p:cNvSpPr txBox="1"/>
              <p:nvPr/>
            </p:nvSpPr>
            <p:spPr>
              <a:xfrm>
                <a:off x="5098824" y="3006971"/>
                <a:ext cx="1257405" cy="998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Dynamic</a:t>
                </a:r>
              </a:p>
              <a:p>
                <a:pPr algn="ctr"/>
                <a:r>
                  <a:rPr lang="en-US" sz="1962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Geo-Context</a:t>
                </a:r>
              </a:p>
            </p:txBody>
          </p:sp>
          <p:pic>
            <p:nvPicPr>
              <p:cNvPr id="1059" name="Graphic 1058" descr="Image outline">
                <a:extLst>
                  <a:ext uri="{FF2B5EF4-FFF2-40B4-BE49-F238E27FC236}">
                    <a16:creationId xmlns:a16="http://schemas.microsoft.com/office/drawing/2014/main" id="{F9B0FDE1-3058-79E8-0D9D-61D5D9B9E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5270326" y="383439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C1ECB32A-77D8-EC48-C8FB-2F602BB9CDC6}"/>
                  </a:ext>
                </a:extLst>
              </p:cNvPr>
              <p:cNvSpPr txBox="1"/>
              <p:nvPr/>
            </p:nvSpPr>
            <p:spPr>
              <a:xfrm>
                <a:off x="5098824" y="4570350"/>
                <a:ext cx="1257405" cy="998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User’s Current View</a:t>
                </a:r>
              </a:p>
            </p:txBody>
          </p:sp>
          <p:sp>
            <p:nvSpPr>
              <p:cNvPr id="1061" name="Left Brace 1060">
                <a:extLst>
                  <a:ext uri="{FF2B5EF4-FFF2-40B4-BE49-F238E27FC236}">
                    <a16:creationId xmlns:a16="http://schemas.microsoft.com/office/drawing/2014/main" id="{98E52F34-6BE3-81D2-D12F-B854B439287E}"/>
                  </a:ext>
                </a:extLst>
              </p:cNvPr>
              <p:cNvSpPr/>
              <p:nvPr/>
            </p:nvSpPr>
            <p:spPr>
              <a:xfrm>
                <a:off x="4874306" y="2379257"/>
                <a:ext cx="226122" cy="2837423"/>
              </a:xfrm>
              <a:prstGeom prst="leftBrace">
                <a:avLst/>
              </a:prstGeom>
              <a:ln w="12700">
                <a:solidFill>
                  <a:srgbClr val="D854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962"/>
              </a:p>
            </p:txBody>
          </p:sp>
          <p:sp>
            <p:nvSpPr>
              <p:cNvPr id="1062" name="Left Brace 1061">
                <a:extLst>
                  <a:ext uri="{FF2B5EF4-FFF2-40B4-BE49-F238E27FC236}">
                    <a16:creationId xmlns:a16="http://schemas.microsoft.com/office/drawing/2014/main" id="{4848EE3E-093B-45B4-0218-E077E23198C7}"/>
                  </a:ext>
                </a:extLst>
              </p:cNvPr>
              <p:cNvSpPr/>
              <p:nvPr/>
            </p:nvSpPr>
            <p:spPr>
              <a:xfrm flipH="1">
                <a:off x="6378374" y="2379257"/>
                <a:ext cx="226122" cy="2837423"/>
              </a:xfrm>
              <a:prstGeom prst="leftBrace">
                <a:avLst/>
              </a:prstGeom>
              <a:ln w="12700">
                <a:solidFill>
                  <a:srgbClr val="D854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962"/>
              </a:p>
            </p:txBody>
          </p:sp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6D2BCACE-EA68-F888-FD57-02AA203FD917}"/>
                  </a:ext>
                </a:extLst>
              </p:cNvPr>
              <p:cNvSpPr txBox="1"/>
              <p:nvPr/>
            </p:nvSpPr>
            <p:spPr>
              <a:xfrm>
                <a:off x="5222288" y="1644225"/>
                <a:ext cx="1010477" cy="696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Dynamic Input</a:t>
                </a:r>
              </a:p>
            </p:txBody>
          </p:sp>
        </p:grpSp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884BEA52-6AD4-419F-C010-17AC0D0AA7D2}"/>
                </a:ext>
              </a:extLst>
            </p:cNvPr>
            <p:cNvGrpSpPr/>
            <p:nvPr/>
          </p:nvGrpSpPr>
          <p:grpSpPr>
            <a:xfrm>
              <a:off x="6503189" y="3853024"/>
              <a:ext cx="748498" cy="683862"/>
              <a:chOff x="3074817" y="3670234"/>
              <a:chExt cx="748498" cy="683862"/>
            </a:xfrm>
          </p:grpSpPr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3D65482A-7BD0-7C28-0898-B5121AB0DA2F}"/>
                  </a:ext>
                </a:extLst>
              </p:cNvPr>
              <p:cNvSpPr txBox="1"/>
              <p:nvPr/>
            </p:nvSpPr>
            <p:spPr>
              <a:xfrm>
                <a:off x="3074817" y="4040612"/>
                <a:ext cx="748498" cy="313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38449">
                  <a:defRPr/>
                </a:pPr>
                <a:r>
                  <a:rPr lang="en-US" sz="1437" dirty="0">
                    <a:solidFill>
                      <a:prstClr val="black"/>
                    </a:solidFill>
                    <a:latin typeface="Segoe Condensed" panose="020B0606040200020203" pitchFamily="34" charset="0"/>
                    <a:cs typeface="Arial Narrow" panose="020B0604020202020204" pitchFamily="34" charset="0"/>
                  </a:rPr>
                  <a:t>JSON</a:t>
                </a:r>
              </a:p>
            </p:txBody>
          </p:sp>
          <p:cxnSp>
            <p:nvCxnSpPr>
              <p:cNvPr id="1055" name="Straight Connector 1054">
                <a:extLst>
                  <a:ext uri="{FF2B5EF4-FFF2-40B4-BE49-F238E27FC236}">
                    <a16:creationId xmlns:a16="http://schemas.microsoft.com/office/drawing/2014/main" id="{6F2FB3DB-F304-9ADD-35C1-9A38A2B237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8882" y="3670234"/>
                <a:ext cx="540368" cy="0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56" name="Graphic 1055" descr="Web design outline">
                <a:extLst>
                  <a:ext uri="{FF2B5EF4-FFF2-40B4-BE49-F238E27FC236}">
                    <a16:creationId xmlns:a16="http://schemas.microsoft.com/office/drawing/2014/main" id="{D1252EB0-39AB-22B6-92CD-3B95C9C08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3270309" y="3742744"/>
                <a:ext cx="357514" cy="357514"/>
              </a:xfrm>
              <a:prstGeom prst="rect">
                <a:avLst/>
              </a:prstGeom>
            </p:spPr>
          </p:pic>
        </p:grpSp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D21D18E3-9F5B-63D8-2DB1-046A8606900E}"/>
                </a:ext>
              </a:extLst>
            </p:cNvPr>
            <p:cNvGrpSpPr/>
            <p:nvPr/>
          </p:nvGrpSpPr>
          <p:grpSpPr>
            <a:xfrm>
              <a:off x="8182599" y="3853024"/>
              <a:ext cx="748498" cy="683862"/>
              <a:chOff x="3074817" y="3670234"/>
              <a:chExt cx="748498" cy="683862"/>
            </a:xfrm>
          </p:grpSpPr>
          <p:sp>
            <p:nvSpPr>
              <p:cNvPr id="1051" name="TextBox 1050">
                <a:extLst>
                  <a:ext uri="{FF2B5EF4-FFF2-40B4-BE49-F238E27FC236}">
                    <a16:creationId xmlns:a16="http://schemas.microsoft.com/office/drawing/2014/main" id="{F355008B-EE1A-208C-71EC-B9F9E6CB1A9C}"/>
                  </a:ext>
                </a:extLst>
              </p:cNvPr>
              <p:cNvSpPr txBox="1"/>
              <p:nvPr/>
            </p:nvSpPr>
            <p:spPr>
              <a:xfrm>
                <a:off x="3074817" y="4040612"/>
                <a:ext cx="748498" cy="313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38449">
                  <a:defRPr/>
                </a:pPr>
                <a:r>
                  <a:rPr lang="en-US" sz="1437" dirty="0">
                    <a:solidFill>
                      <a:prstClr val="black"/>
                    </a:solidFill>
                    <a:latin typeface="Segoe Condensed" panose="020B0606040200020203" pitchFamily="34" charset="0"/>
                    <a:cs typeface="Arial Narrow" panose="020B0604020202020204" pitchFamily="34" charset="0"/>
                  </a:rPr>
                  <a:t>JSON</a:t>
                </a:r>
              </a:p>
            </p:txBody>
          </p:sp>
          <p:cxnSp>
            <p:nvCxnSpPr>
              <p:cNvPr id="1052" name="Straight Connector 1051">
                <a:extLst>
                  <a:ext uri="{FF2B5EF4-FFF2-40B4-BE49-F238E27FC236}">
                    <a16:creationId xmlns:a16="http://schemas.microsoft.com/office/drawing/2014/main" id="{FBA59390-0F95-FA17-1C1B-AB8DB9DBDB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8882" y="3670234"/>
                <a:ext cx="540368" cy="0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53" name="Graphic 1052" descr="Web design outline">
                <a:extLst>
                  <a:ext uri="{FF2B5EF4-FFF2-40B4-BE49-F238E27FC236}">
                    <a16:creationId xmlns:a16="http://schemas.microsoft.com/office/drawing/2014/main" id="{91A774D5-D933-120D-38BD-121F7D265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3270309" y="3742744"/>
                <a:ext cx="357514" cy="357514"/>
              </a:xfrm>
              <a:prstGeom prst="rect">
                <a:avLst/>
              </a:prstGeom>
            </p:spPr>
          </p:pic>
        </p:grp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9A787EFE-93BC-1BA9-ACD5-9AA4108738F6}"/>
                </a:ext>
              </a:extLst>
            </p:cNvPr>
            <p:cNvSpPr txBox="1"/>
            <p:nvPr/>
          </p:nvSpPr>
          <p:spPr>
            <a:xfrm>
              <a:off x="9201314" y="3101408"/>
              <a:ext cx="1465784" cy="597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4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List of Mobility + Access Features</a:t>
              </a:r>
            </a:p>
          </p:txBody>
        </p:sp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18E3D9F4-D4C4-544A-726D-068A8B73D560}"/>
                </a:ext>
              </a:extLst>
            </p:cNvPr>
            <p:cNvSpPr txBox="1"/>
            <p:nvPr/>
          </p:nvSpPr>
          <p:spPr>
            <a:xfrm>
              <a:off x="9227534" y="4634009"/>
              <a:ext cx="1413345" cy="998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Context-aware Description</a:t>
              </a:r>
            </a:p>
          </p:txBody>
        </p:sp>
        <p:sp>
          <p:nvSpPr>
            <p:cNvPr id="1035" name="Left Brace 1034">
              <a:extLst>
                <a:ext uri="{FF2B5EF4-FFF2-40B4-BE49-F238E27FC236}">
                  <a16:creationId xmlns:a16="http://schemas.microsoft.com/office/drawing/2014/main" id="{8831AC70-E5B6-4179-2A30-F660F565F5EA}"/>
                </a:ext>
              </a:extLst>
            </p:cNvPr>
            <p:cNvSpPr/>
            <p:nvPr/>
          </p:nvSpPr>
          <p:spPr>
            <a:xfrm>
              <a:off x="9009368" y="2469465"/>
              <a:ext cx="226122" cy="2837423"/>
            </a:xfrm>
            <a:prstGeom prst="leftBrace">
              <a:avLst/>
            </a:prstGeom>
            <a:ln w="12700">
              <a:solidFill>
                <a:srgbClr val="3596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962"/>
            </a:p>
          </p:txBody>
        </p: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C0DD0286-BFD9-7A44-0479-DD70D0446319}"/>
                </a:ext>
              </a:extLst>
            </p:cNvPr>
            <p:cNvSpPr txBox="1"/>
            <p:nvPr/>
          </p:nvSpPr>
          <p:spPr>
            <a:xfrm>
              <a:off x="9320231" y="1726943"/>
              <a:ext cx="1227950" cy="998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AI Describer Output</a:t>
              </a:r>
            </a:p>
          </p:txBody>
        </p:sp>
        <p:pic>
          <p:nvPicPr>
            <p:cNvPr id="1037" name="Graphic 1036" descr="Chat bubble outline">
              <a:extLst>
                <a:ext uri="{FF2B5EF4-FFF2-40B4-BE49-F238E27FC236}">
                  <a16:creationId xmlns:a16="http://schemas.microsoft.com/office/drawing/2014/main" id="{459E86C7-90AA-AFBC-87D2-0E501EEE5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 flipH="1">
              <a:off x="9477006" y="3859505"/>
              <a:ext cx="914400" cy="914400"/>
            </a:xfrm>
            <a:prstGeom prst="rect">
              <a:avLst/>
            </a:prstGeom>
          </p:spPr>
        </p:pic>
        <p:pic>
          <p:nvPicPr>
            <p:cNvPr id="1038" name="Graphic 1037" descr="Web design outline">
              <a:extLst>
                <a:ext uri="{FF2B5EF4-FFF2-40B4-BE49-F238E27FC236}">
                  <a16:creationId xmlns:a16="http://schemas.microsoft.com/office/drawing/2014/main" id="{31430FD4-B711-D1EC-9E3A-98B3CC003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9518480" y="2364853"/>
              <a:ext cx="831453" cy="831453"/>
            </a:xfrm>
            <a:prstGeom prst="rect">
              <a:avLst/>
            </a:prstGeom>
          </p:spPr>
        </p:pic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5F4E752D-9E01-5D5E-A0F9-78D3B7936F43}"/>
                </a:ext>
              </a:extLst>
            </p:cNvPr>
            <p:cNvSpPr txBox="1"/>
            <p:nvPr/>
          </p:nvSpPr>
          <p:spPr>
            <a:xfrm>
              <a:off x="7108424" y="2886278"/>
              <a:ext cx="1227950" cy="394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MLLM</a:t>
              </a:r>
            </a:p>
          </p:txBody>
        </p:sp>
        <p:pic>
          <p:nvPicPr>
            <p:cNvPr id="1040" name="Picture 1039">
              <a:hlinkClick r:id="rId36"/>
              <a:extLst>
                <a:ext uri="{FF2B5EF4-FFF2-40B4-BE49-F238E27FC236}">
                  <a16:creationId xmlns:a16="http://schemas.microsoft.com/office/drawing/2014/main" id="{E1DDF251-EC0E-97B6-C320-11F5783A7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/>
            <a:srcRect l="25400" t="20110" r="23094" b="35793"/>
            <a:stretch/>
          </p:blipFill>
          <p:spPr>
            <a:xfrm>
              <a:off x="2852331" y="2472748"/>
              <a:ext cx="650315" cy="556755"/>
            </a:xfrm>
            <a:prstGeom prst="rect">
              <a:avLst/>
            </a:prstGeom>
          </p:spPr>
        </p:pic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2EF22426-6319-48A4-CF91-EE56462C9983}"/>
                </a:ext>
              </a:extLst>
            </p:cNvPr>
            <p:cNvSpPr txBox="1"/>
            <p:nvPr/>
          </p:nvSpPr>
          <p:spPr>
            <a:xfrm>
              <a:off x="2733764" y="1678430"/>
              <a:ext cx="887448" cy="69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Static Prompt</a:t>
              </a:r>
            </a:p>
          </p:txBody>
        </p:sp>
        <p:pic>
          <p:nvPicPr>
            <p:cNvPr id="1042" name="Picture 1041">
              <a:hlinkClick r:id="rId38"/>
              <a:extLst>
                <a:ext uri="{FF2B5EF4-FFF2-40B4-BE49-F238E27FC236}">
                  <a16:creationId xmlns:a16="http://schemas.microsoft.com/office/drawing/2014/main" id="{E1F2F64A-251B-36CC-CB98-A8ECF62E4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/>
            <a:srcRect l="31746" r="7575" b="14259"/>
            <a:stretch>
              <a:fillRect/>
            </a:stretch>
          </p:blipFill>
          <p:spPr>
            <a:xfrm>
              <a:off x="2865317" y="3787048"/>
              <a:ext cx="624342" cy="882220"/>
            </a:xfrm>
            <a:prstGeom prst="rect">
              <a:avLst/>
            </a:prstGeom>
          </p:spPr>
        </p:pic>
        <p:sp>
          <p:nvSpPr>
            <p:cNvPr id="1043" name="Left Brace 1042">
              <a:extLst>
                <a:ext uri="{FF2B5EF4-FFF2-40B4-BE49-F238E27FC236}">
                  <a16:creationId xmlns:a16="http://schemas.microsoft.com/office/drawing/2014/main" id="{0D1E8E12-2464-888F-BE8C-01D567E163FD}"/>
                </a:ext>
              </a:extLst>
            </p:cNvPr>
            <p:cNvSpPr/>
            <p:nvPr/>
          </p:nvSpPr>
          <p:spPr>
            <a:xfrm>
              <a:off x="2358176" y="2433969"/>
              <a:ext cx="226122" cy="2837423"/>
            </a:xfrm>
            <a:prstGeom prst="leftBrac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962"/>
            </a:p>
          </p:txBody>
        </p:sp>
        <p:sp>
          <p:nvSpPr>
            <p:cNvPr id="1044" name="Left Brace 1043">
              <a:extLst>
                <a:ext uri="{FF2B5EF4-FFF2-40B4-BE49-F238E27FC236}">
                  <a16:creationId xmlns:a16="http://schemas.microsoft.com/office/drawing/2014/main" id="{15B40724-DD70-AA1D-915D-403FCFB05C5F}"/>
                </a:ext>
              </a:extLst>
            </p:cNvPr>
            <p:cNvSpPr/>
            <p:nvPr/>
          </p:nvSpPr>
          <p:spPr>
            <a:xfrm flipH="1">
              <a:off x="3862244" y="2433969"/>
              <a:ext cx="226122" cy="2837423"/>
            </a:xfrm>
            <a:prstGeom prst="leftBrac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962"/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FED2F77E-975E-3DFF-0484-8F5978FCAF75}"/>
                </a:ext>
              </a:extLst>
            </p:cNvPr>
            <p:cNvSpPr txBox="1"/>
            <p:nvPr/>
          </p:nvSpPr>
          <p:spPr>
            <a:xfrm>
              <a:off x="2581804" y="3041176"/>
              <a:ext cx="1257405" cy="69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Prompt</a:t>
              </a:r>
              <a:b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</a:br>
              <a: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Instructions</a:t>
              </a:r>
            </a:p>
          </p:txBody>
        </p: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3907F9A8-A5C9-45C6-407D-DCF7F5FD81CB}"/>
                </a:ext>
              </a:extLst>
            </p:cNvPr>
            <p:cNvSpPr txBox="1"/>
            <p:nvPr/>
          </p:nvSpPr>
          <p:spPr>
            <a:xfrm>
              <a:off x="2581804" y="4604555"/>
              <a:ext cx="1257405" cy="69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62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Optional User Profile</a:t>
              </a:r>
            </a:p>
          </p:txBody>
        </p:sp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BF1FC701-4538-5017-0C9E-317CCE9CD2BC}"/>
                </a:ext>
              </a:extLst>
            </p:cNvPr>
            <p:cNvGrpSpPr/>
            <p:nvPr/>
          </p:nvGrpSpPr>
          <p:grpSpPr>
            <a:xfrm>
              <a:off x="734781" y="3635477"/>
              <a:ext cx="1349037" cy="448056"/>
              <a:chOff x="143612" y="3126770"/>
              <a:chExt cx="1349037" cy="448056"/>
            </a:xfrm>
          </p:grpSpPr>
          <p:pic>
            <p:nvPicPr>
              <p:cNvPr id="1048" name="Graphic 1047">
                <a:extLst>
                  <a:ext uri="{FF2B5EF4-FFF2-40B4-BE49-F238E27FC236}">
                    <a16:creationId xmlns:a16="http://schemas.microsoft.com/office/drawing/2014/main" id="{C64A92DB-D4FD-7924-D89C-ABEDEF357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>
                <a:off x="143612" y="3126770"/>
                <a:ext cx="659638" cy="448056"/>
              </a:xfrm>
              <a:prstGeom prst="rect">
                <a:avLst/>
              </a:prstGeom>
            </p:spPr>
          </p:pic>
          <p:pic>
            <p:nvPicPr>
              <p:cNvPr id="1049" name="Graphic 1048">
                <a:extLst>
                  <a:ext uri="{FF2B5EF4-FFF2-40B4-BE49-F238E27FC236}">
                    <a16:creationId xmlns:a16="http://schemas.microsoft.com/office/drawing/2014/main" id="{3BF09DFC-CE8F-9812-1905-B0532725B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p:blipFill>
            <p:spPr>
              <a:xfrm>
                <a:off x="1044593" y="3126770"/>
                <a:ext cx="448056" cy="448056"/>
              </a:xfrm>
              <a:prstGeom prst="rect">
                <a:avLst/>
              </a:prstGeom>
            </p:spPr>
          </p:pic>
          <p:sp>
            <p:nvSpPr>
              <p:cNvPr id="1050" name="TextBox 1049">
                <a:extLst>
                  <a:ext uri="{FF2B5EF4-FFF2-40B4-BE49-F238E27FC236}">
                    <a16:creationId xmlns:a16="http://schemas.microsoft.com/office/drawing/2014/main" id="{5BBD0761-57C7-104A-3E59-681057E4608A}"/>
                  </a:ext>
                </a:extLst>
              </p:cNvPr>
              <p:cNvSpPr txBox="1"/>
              <p:nvPr/>
            </p:nvSpPr>
            <p:spPr>
              <a:xfrm>
                <a:off x="636597" y="3166132"/>
                <a:ext cx="574650" cy="394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962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+</a:t>
                </a:r>
              </a:p>
            </p:txBody>
          </p:sp>
        </p:grpSp>
      </p:grpSp>
      <p:pic>
        <p:nvPicPr>
          <p:cNvPr id="1067" name="Picture 1066" descr="A street with buildings and signs&#10;&#10;AI-generated content may be incorrect.">
            <a:extLst>
              <a:ext uri="{FF2B5EF4-FFF2-40B4-BE49-F238E27FC236}">
                <a16:creationId xmlns:a16="http://schemas.microsoft.com/office/drawing/2014/main" id="{A31716B4-E388-9370-E29C-62A1ACF7E89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7" y="24890211"/>
            <a:ext cx="4270473" cy="3152732"/>
          </a:xfrm>
          <a:prstGeom prst="rect">
            <a:avLst/>
          </a:prstGeom>
        </p:spPr>
      </p:pic>
      <p:pic>
        <p:nvPicPr>
          <p:cNvPr id="1069" name="Picture 1068" descr="A screenshot of a phone&#10;&#10;AI-generated content may be incorrect.">
            <a:extLst>
              <a:ext uri="{FF2B5EF4-FFF2-40B4-BE49-F238E27FC236}">
                <a16:creationId xmlns:a16="http://schemas.microsoft.com/office/drawing/2014/main" id="{55B2C7E2-6853-934D-7D22-10D602FCD108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52" y="24890211"/>
            <a:ext cx="4273112" cy="31546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E21E89-5F8F-2289-025C-A29507231D7A}"/>
              </a:ext>
            </a:extLst>
          </p:cNvPr>
          <p:cNvSpPr/>
          <p:nvPr/>
        </p:nvSpPr>
        <p:spPr>
          <a:xfrm>
            <a:off x="4389120" y="12913316"/>
            <a:ext cx="13167360" cy="11889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2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50CC151-2BCB-1268-3B21-3BBCA2D06328}"/>
              </a:ext>
            </a:extLst>
          </p:cNvPr>
          <p:cNvSpPr txBox="1"/>
          <p:nvPr/>
        </p:nvSpPr>
        <p:spPr>
          <a:xfrm>
            <a:off x="4683284" y="12889778"/>
            <a:ext cx="12579033" cy="139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10" dirty="0">
                <a:latin typeface="Bebas Neue" panose="020B0606020202050201" pitchFamily="34" charset="0"/>
              </a:rPr>
              <a:t>GOAL: SUPPORT </a:t>
            </a:r>
            <a:r>
              <a:rPr lang="en-US" sz="8210" dirty="0">
                <a:solidFill>
                  <a:srgbClr val="F8337E"/>
                </a:solidFill>
                <a:latin typeface="Bebas Neue" panose="020B0606020202050201" pitchFamily="34" charset="0"/>
              </a:rPr>
              <a:t>Four</a:t>
            </a:r>
            <a:r>
              <a:rPr lang="en-US" sz="8210" dirty="0">
                <a:latin typeface="Bebas Neue" panose="020B0606020202050201" pitchFamily="34" charset="0"/>
              </a:rPr>
              <a:t> </a:t>
            </a:r>
            <a:r>
              <a:rPr lang="en-US" sz="8210" dirty="0">
                <a:solidFill>
                  <a:srgbClr val="EAAD00"/>
                </a:solidFill>
                <a:latin typeface="Bebas Neue" panose="020B0606020202050201" pitchFamily="34" charset="0"/>
              </a:rPr>
              <a:t>Core</a:t>
            </a:r>
            <a:r>
              <a:rPr lang="en-US" sz="8210" dirty="0">
                <a:latin typeface="Bebas Neue" panose="020B0606020202050201" pitchFamily="34" charset="0"/>
              </a:rPr>
              <a:t> </a:t>
            </a:r>
            <a:r>
              <a:rPr lang="en-US" sz="8210" dirty="0">
                <a:solidFill>
                  <a:srgbClr val="3F87F3"/>
                </a:solidFill>
                <a:latin typeface="Bebas Neue" panose="020B0606020202050201" pitchFamily="34" charset="0"/>
              </a:rPr>
              <a:t>USER</a:t>
            </a:r>
            <a:r>
              <a:rPr lang="en-US" sz="8210" dirty="0">
                <a:latin typeface="Bebas Neue" panose="020B0606020202050201" pitchFamily="34" charset="0"/>
              </a:rPr>
              <a:t> </a:t>
            </a:r>
            <a:r>
              <a:rPr lang="en-US" sz="8210" dirty="0">
                <a:solidFill>
                  <a:srgbClr val="34A853"/>
                </a:solidFill>
                <a:latin typeface="Bebas Neue" panose="020B0606020202050201" pitchFamily="34" charset="0"/>
              </a:rPr>
              <a:t>Tasks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8B7643-223C-4735-A0E4-E817D40FA82C}"/>
              </a:ext>
            </a:extLst>
          </p:cNvPr>
          <p:cNvSpPr txBox="1"/>
          <p:nvPr/>
        </p:nvSpPr>
        <p:spPr>
          <a:xfrm>
            <a:off x="1466662" y="18759121"/>
            <a:ext cx="7987576" cy="139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10" dirty="0">
                <a:latin typeface="Bebas Neue" panose="020B0606020202050201" pitchFamily="34" charset="0"/>
              </a:rPr>
              <a:t>AI Describe</a:t>
            </a:r>
            <a:endParaRPr lang="en-US" sz="1962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E64893-0681-5A91-4965-E8EE74450317}"/>
              </a:ext>
            </a:extLst>
          </p:cNvPr>
          <p:cNvSpPr txBox="1"/>
          <p:nvPr/>
        </p:nvSpPr>
        <p:spPr>
          <a:xfrm>
            <a:off x="2426918" y="19787071"/>
            <a:ext cx="6067065" cy="54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4" dirty="0">
                <a:latin typeface="Segoe Condensed" panose="020B0606040200020203" pitchFamily="34" charset="0"/>
              </a:rPr>
              <a:t>A context-aware scene description tool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DE5100-E71B-24E0-09F9-4A8209B0A317}"/>
              </a:ext>
            </a:extLst>
          </p:cNvPr>
          <p:cNvSpPr txBox="1"/>
          <p:nvPr/>
        </p:nvSpPr>
        <p:spPr>
          <a:xfrm rot="16200000">
            <a:off x="-2516486" y="27809907"/>
            <a:ext cx="6176948" cy="53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4" b="1" dirty="0">
                <a:latin typeface="Segoe Condensed" panose="020B0606040200020203" pitchFamily="34" charset="0"/>
              </a:rPr>
              <a:t>AI Describe Examples</a:t>
            </a:r>
          </a:p>
        </p:txBody>
      </p:sp>
      <p:pic>
        <p:nvPicPr>
          <p:cNvPr id="38" name="Picture 37" descr="A screenshot of a social media chat&#10;&#10;AI-generated content may be incorrect.">
            <a:extLst>
              <a:ext uri="{FF2B5EF4-FFF2-40B4-BE49-F238E27FC236}">
                <a16:creationId xmlns:a16="http://schemas.microsoft.com/office/drawing/2014/main" id="{EE09DA7E-D99D-2FE4-BBEE-2FE59A943742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52" y="28102244"/>
            <a:ext cx="4270248" cy="3174141"/>
          </a:xfrm>
          <a:prstGeom prst="rect">
            <a:avLst/>
          </a:prstGeom>
        </p:spPr>
      </p:pic>
      <p:pic>
        <p:nvPicPr>
          <p:cNvPr id="46" name="Picture 45" descr="A screenshot of a chat&#10;&#10;AI-generated content may be incorrect.">
            <a:extLst>
              <a:ext uri="{FF2B5EF4-FFF2-40B4-BE49-F238E27FC236}">
                <a16:creationId xmlns:a16="http://schemas.microsoft.com/office/drawing/2014/main" id="{EF76CEA6-FAC8-1534-31A6-186C36DDC1A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7" y="28102244"/>
            <a:ext cx="4270472" cy="3174308"/>
          </a:xfrm>
          <a:prstGeom prst="rect">
            <a:avLst/>
          </a:prstGeom>
        </p:spPr>
      </p:pic>
      <p:grpSp>
        <p:nvGrpSpPr>
          <p:cNvPr id="1084" name="Group 1083">
            <a:extLst>
              <a:ext uri="{FF2B5EF4-FFF2-40B4-BE49-F238E27FC236}">
                <a16:creationId xmlns:a16="http://schemas.microsoft.com/office/drawing/2014/main" id="{DA0B94BB-D4D8-F52B-DA19-BC11199EFE60}"/>
              </a:ext>
            </a:extLst>
          </p:cNvPr>
          <p:cNvGrpSpPr/>
          <p:nvPr/>
        </p:nvGrpSpPr>
        <p:grpSpPr>
          <a:xfrm>
            <a:off x="336060" y="19543869"/>
            <a:ext cx="9699723" cy="6176948"/>
            <a:chOff x="336060" y="19543869"/>
            <a:chExt cx="9699723" cy="6176948"/>
          </a:xfrm>
        </p:grpSpPr>
        <p:grpSp>
          <p:nvGrpSpPr>
            <p:cNvPr id="2129" name="Group 2128">
              <a:extLst>
                <a:ext uri="{FF2B5EF4-FFF2-40B4-BE49-F238E27FC236}">
                  <a16:creationId xmlns:a16="http://schemas.microsoft.com/office/drawing/2014/main" id="{AEEFDD46-C037-DA1A-EEBD-52977D637986}"/>
                </a:ext>
              </a:extLst>
            </p:cNvPr>
            <p:cNvGrpSpPr/>
            <p:nvPr/>
          </p:nvGrpSpPr>
          <p:grpSpPr>
            <a:xfrm>
              <a:off x="937017" y="20572473"/>
              <a:ext cx="9098766" cy="3834050"/>
              <a:chOff x="9638522" y="20648940"/>
              <a:chExt cx="8865768" cy="3735869"/>
            </a:xfrm>
          </p:grpSpPr>
          <p:pic>
            <p:nvPicPr>
              <p:cNvPr id="2094" name="Picture 2" descr="Gemini (language model) - Wikipedia">
                <a:extLst>
                  <a:ext uri="{FF2B5EF4-FFF2-40B4-BE49-F238E27FC236}">
                    <a16:creationId xmlns:a16="http://schemas.microsoft.com/office/drawing/2014/main" id="{6FA32B9A-F317-D40D-D135-91146F9270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48427" y="22897217"/>
                <a:ext cx="748199" cy="2768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5" name="Picture 2094">
                <a:hlinkClick r:id="rId26"/>
                <a:extLst>
                  <a:ext uri="{FF2B5EF4-FFF2-40B4-BE49-F238E27FC236}">
                    <a16:creationId xmlns:a16="http://schemas.microsoft.com/office/drawing/2014/main" id="{1B19CD30-CEE5-35EC-B835-0CB6E15237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/>
              <a:srcRect b="16441"/>
              <a:stretch/>
            </p:blipFill>
            <p:spPr>
              <a:xfrm>
                <a:off x="14703579" y="22193722"/>
                <a:ext cx="857811" cy="716783"/>
              </a:xfrm>
              <a:prstGeom prst="rect">
                <a:avLst/>
              </a:prstGeom>
            </p:spPr>
          </p:pic>
          <p:sp>
            <p:nvSpPr>
              <p:cNvPr id="2096" name="Rounded Rectangle 4150">
                <a:extLst>
                  <a:ext uri="{FF2B5EF4-FFF2-40B4-BE49-F238E27FC236}">
                    <a16:creationId xmlns:a16="http://schemas.microsoft.com/office/drawing/2014/main" id="{C6BB21BD-4B38-83F4-ADD6-3198EF082B82}"/>
                  </a:ext>
                </a:extLst>
              </p:cNvPr>
              <p:cNvSpPr/>
              <p:nvPr/>
            </p:nvSpPr>
            <p:spPr>
              <a:xfrm flipH="1">
                <a:off x="14684773" y="22018733"/>
                <a:ext cx="902392" cy="1292379"/>
              </a:xfrm>
              <a:prstGeom prst="roundRect">
                <a:avLst>
                  <a:gd name="adj" fmla="val 22963"/>
                </a:avLst>
              </a:prstGeom>
              <a:no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45945">
                  <a:defRPr/>
                </a:pPr>
                <a:endParaRPr lang="en-US" sz="205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2097" name="Straight Connector 2096">
                <a:extLst>
                  <a:ext uri="{FF2B5EF4-FFF2-40B4-BE49-F238E27FC236}">
                    <a16:creationId xmlns:a16="http://schemas.microsoft.com/office/drawing/2014/main" id="{125FB6D6-F229-F5E0-48AA-4F652F0A3D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79015" y="22740884"/>
                <a:ext cx="313540" cy="2782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99" name="Picture 2098">
                <a:hlinkClick r:id="rId28"/>
                <a:extLst>
                  <a:ext uri="{FF2B5EF4-FFF2-40B4-BE49-F238E27FC236}">
                    <a16:creationId xmlns:a16="http://schemas.microsoft.com/office/drawing/2014/main" id="{0AC62C7B-467D-828A-78E3-A27CE5A083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/>
              <a:srcRect b="14000"/>
              <a:stretch/>
            </p:blipFill>
            <p:spPr>
              <a:xfrm>
                <a:off x="12289028" y="21112734"/>
                <a:ext cx="894382" cy="769166"/>
              </a:xfrm>
              <a:prstGeom prst="rect">
                <a:avLst/>
              </a:prstGeom>
            </p:spPr>
          </p:pic>
          <p:sp>
            <p:nvSpPr>
              <p:cNvPr id="2100" name="TextBox 2099">
                <a:extLst>
                  <a:ext uri="{FF2B5EF4-FFF2-40B4-BE49-F238E27FC236}">
                    <a16:creationId xmlns:a16="http://schemas.microsoft.com/office/drawing/2014/main" id="{A5A93223-540A-7565-4794-6FBBDF51D456}"/>
                  </a:ext>
                </a:extLst>
              </p:cNvPr>
              <p:cNvSpPr txBox="1"/>
              <p:nvPr/>
            </p:nvSpPr>
            <p:spPr>
              <a:xfrm>
                <a:off x="12017632" y="21828836"/>
                <a:ext cx="1437175" cy="72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53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Dynamic</a:t>
                </a:r>
              </a:p>
              <a:p>
                <a:pPr algn="ctr"/>
                <a:r>
                  <a:rPr lang="en-US" sz="2053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Geo-Context</a:t>
                </a:r>
              </a:p>
            </p:txBody>
          </p:sp>
          <p:pic>
            <p:nvPicPr>
              <p:cNvPr id="2101" name="Graphic 2100" descr="Image outline">
                <a:extLst>
                  <a:ext uri="{FF2B5EF4-FFF2-40B4-BE49-F238E27FC236}">
                    <a16:creationId xmlns:a16="http://schemas.microsoft.com/office/drawing/2014/main" id="{1A7B64EC-0278-3CEC-CB47-CDA2D0195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12213653" y="22532723"/>
                <a:ext cx="1045131" cy="1045131"/>
              </a:xfrm>
              <a:prstGeom prst="rect">
                <a:avLst/>
              </a:prstGeom>
            </p:spPr>
          </p:pic>
          <p:sp>
            <p:nvSpPr>
              <p:cNvPr id="2102" name="TextBox 2101">
                <a:extLst>
                  <a:ext uri="{FF2B5EF4-FFF2-40B4-BE49-F238E27FC236}">
                    <a16:creationId xmlns:a16="http://schemas.microsoft.com/office/drawing/2014/main" id="{99DE858C-0699-8508-1D26-A644F8A04055}"/>
                  </a:ext>
                </a:extLst>
              </p:cNvPr>
              <p:cNvSpPr txBox="1"/>
              <p:nvPr/>
            </p:nvSpPr>
            <p:spPr>
              <a:xfrm>
                <a:off x="12017632" y="23582063"/>
                <a:ext cx="1437175" cy="72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53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User’s Current View</a:t>
                </a:r>
              </a:p>
            </p:txBody>
          </p:sp>
          <p:sp>
            <p:nvSpPr>
              <p:cNvPr id="2103" name="Left Brace 2102">
                <a:extLst>
                  <a:ext uri="{FF2B5EF4-FFF2-40B4-BE49-F238E27FC236}">
                    <a16:creationId xmlns:a16="http://schemas.microsoft.com/office/drawing/2014/main" id="{773D52C7-5374-EAE9-BE13-D9D38CEC2CA4}"/>
                  </a:ext>
                </a:extLst>
              </p:cNvPr>
              <p:cNvSpPr/>
              <p:nvPr/>
            </p:nvSpPr>
            <p:spPr>
              <a:xfrm>
                <a:off x="11761015" y="21111379"/>
                <a:ext cx="258450" cy="3243085"/>
              </a:xfrm>
              <a:prstGeom prst="leftBrace">
                <a:avLst/>
              </a:prstGeom>
              <a:ln w="12700">
                <a:solidFill>
                  <a:srgbClr val="D854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53"/>
              </a:p>
            </p:txBody>
          </p:sp>
          <p:sp>
            <p:nvSpPr>
              <p:cNvPr id="2104" name="Left Brace 2103">
                <a:extLst>
                  <a:ext uri="{FF2B5EF4-FFF2-40B4-BE49-F238E27FC236}">
                    <a16:creationId xmlns:a16="http://schemas.microsoft.com/office/drawing/2014/main" id="{29BF9CD1-9849-809F-C8E0-4011A42A327D}"/>
                  </a:ext>
                </a:extLst>
              </p:cNvPr>
              <p:cNvSpPr/>
              <p:nvPr/>
            </p:nvSpPr>
            <p:spPr>
              <a:xfrm flipH="1">
                <a:off x="13480118" y="21111379"/>
                <a:ext cx="258450" cy="3243085"/>
              </a:xfrm>
              <a:prstGeom prst="leftBrace">
                <a:avLst/>
              </a:prstGeom>
              <a:ln w="12700">
                <a:solidFill>
                  <a:srgbClr val="D854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53"/>
              </a:p>
            </p:txBody>
          </p:sp>
          <p:sp>
            <p:nvSpPr>
              <p:cNvPr id="2105" name="TextBox 2104">
                <a:extLst>
                  <a:ext uri="{FF2B5EF4-FFF2-40B4-BE49-F238E27FC236}">
                    <a16:creationId xmlns:a16="http://schemas.microsoft.com/office/drawing/2014/main" id="{1474C89E-A4C6-B811-43F1-7EBA30F94261}"/>
                  </a:ext>
                </a:extLst>
              </p:cNvPr>
              <p:cNvSpPr txBox="1"/>
              <p:nvPr/>
            </p:nvSpPr>
            <p:spPr>
              <a:xfrm>
                <a:off x="11978974" y="20648940"/>
                <a:ext cx="1708652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53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Dynamic Input</a:t>
                </a:r>
              </a:p>
            </p:txBody>
          </p:sp>
          <p:sp>
            <p:nvSpPr>
              <p:cNvPr id="2107" name="TextBox 2106">
                <a:extLst>
                  <a:ext uri="{FF2B5EF4-FFF2-40B4-BE49-F238E27FC236}">
                    <a16:creationId xmlns:a16="http://schemas.microsoft.com/office/drawing/2014/main" id="{EF0B1A2B-83B7-ED49-4E76-62D93F1A85FD}"/>
                  </a:ext>
                </a:extLst>
              </p:cNvPr>
              <p:cNvSpPr txBox="1"/>
              <p:nvPr/>
            </p:nvSpPr>
            <p:spPr>
              <a:xfrm>
                <a:off x="13748457" y="23146415"/>
                <a:ext cx="855510" cy="345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645945">
                  <a:defRPr/>
                </a:pPr>
                <a:r>
                  <a:rPr lang="en-US" sz="1642" dirty="0">
                    <a:solidFill>
                      <a:prstClr val="black"/>
                    </a:solidFill>
                    <a:latin typeface="Segoe Condensed" panose="020B0606040200020203" pitchFamily="34" charset="0"/>
                    <a:cs typeface="Arial Narrow" panose="020B0604020202020204" pitchFamily="34" charset="0"/>
                  </a:rPr>
                  <a:t>JSON</a:t>
                </a:r>
              </a:p>
            </p:txBody>
          </p:sp>
          <p:cxnSp>
            <p:nvCxnSpPr>
              <p:cNvPr id="2108" name="Straight Connector 2107">
                <a:extLst>
                  <a:ext uri="{FF2B5EF4-FFF2-40B4-BE49-F238E27FC236}">
                    <a16:creationId xmlns:a16="http://schemas.microsoft.com/office/drawing/2014/main" id="{D3165767-78E8-11FD-494B-CB54010CDC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67400" y="22723085"/>
                <a:ext cx="617624" cy="0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09" name="Graphic 2108" descr="Web design outline">
                <a:extLst>
                  <a:ext uri="{FF2B5EF4-FFF2-40B4-BE49-F238E27FC236}">
                    <a16:creationId xmlns:a16="http://schemas.microsoft.com/office/drawing/2014/main" id="{114DDF96-5A74-BFC5-AFCF-8CCAE0B93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13971898" y="22805962"/>
                <a:ext cx="408627" cy="408627"/>
              </a:xfrm>
              <a:prstGeom prst="rect">
                <a:avLst/>
              </a:prstGeom>
            </p:spPr>
          </p:pic>
          <p:sp>
            <p:nvSpPr>
              <p:cNvPr id="2111" name="TextBox 2110">
                <a:extLst>
                  <a:ext uri="{FF2B5EF4-FFF2-40B4-BE49-F238E27FC236}">
                    <a16:creationId xmlns:a16="http://schemas.microsoft.com/office/drawing/2014/main" id="{134FB91B-F8B0-BB28-C442-658F6465E514}"/>
                  </a:ext>
                </a:extLst>
              </p:cNvPr>
              <p:cNvSpPr txBox="1"/>
              <p:nvPr/>
            </p:nvSpPr>
            <p:spPr>
              <a:xfrm>
                <a:off x="15667971" y="23146415"/>
                <a:ext cx="855510" cy="345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645945">
                  <a:defRPr/>
                </a:pPr>
                <a:r>
                  <a:rPr lang="en-US" sz="1642" dirty="0">
                    <a:solidFill>
                      <a:prstClr val="black"/>
                    </a:solidFill>
                    <a:latin typeface="Segoe Condensed" panose="020B0606040200020203" pitchFamily="34" charset="0"/>
                    <a:cs typeface="Arial Narrow" panose="020B0604020202020204" pitchFamily="34" charset="0"/>
                  </a:rPr>
                  <a:t>JSON</a:t>
                </a:r>
              </a:p>
            </p:txBody>
          </p:sp>
          <p:cxnSp>
            <p:nvCxnSpPr>
              <p:cNvPr id="2112" name="Straight Connector 2111">
                <a:extLst>
                  <a:ext uri="{FF2B5EF4-FFF2-40B4-BE49-F238E27FC236}">
                    <a16:creationId xmlns:a16="http://schemas.microsoft.com/office/drawing/2014/main" id="{9C12DD14-95C8-4F0B-C933-88AADADED2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86914" y="22723085"/>
                <a:ext cx="617624" cy="0"/>
              </a:xfrm>
              <a:prstGeom prst="line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13" name="Graphic 2112" descr="Web design outline">
                <a:extLst>
                  <a:ext uri="{FF2B5EF4-FFF2-40B4-BE49-F238E27FC236}">
                    <a16:creationId xmlns:a16="http://schemas.microsoft.com/office/drawing/2014/main" id="{D0B00599-416E-5620-0B54-5EE969F77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15891412" y="22805962"/>
                <a:ext cx="408627" cy="408627"/>
              </a:xfrm>
              <a:prstGeom prst="rect">
                <a:avLst/>
              </a:prstGeom>
            </p:spPr>
          </p:pic>
          <p:sp>
            <p:nvSpPr>
              <p:cNvPr id="2116" name="Left Brace 2115">
                <a:extLst>
                  <a:ext uri="{FF2B5EF4-FFF2-40B4-BE49-F238E27FC236}">
                    <a16:creationId xmlns:a16="http://schemas.microsoft.com/office/drawing/2014/main" id="{068F58DE-5398-391D-3AD5-07EF1C75B673}"/>
                  </a:ext>
                </a:extLst>
              </p:cNvPr>
              <p:cNvSpPr/>
              <p:nvPr/>
            </p:nvSpPr>
            <p:spPr>
              <a:xfrm>
                <a:off x="16612942" y="21141723"/>
                <a:ext cx="258451" cy="3243086"/>
              </a:xfrm>
              <a:prstGeom prst="leftBrace">
                <a:avLst/>
              </a:prstGeom>
              <a:ln w="12700">
                <a:solidFill>
                  <a:srgbClr val="3596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53"/>
              </a:p>
            </p:txBody>
          </p:sp>
          <p:sp>
            <p:nvSpPr>
              <p:cNvPr id="2114" name="TextBox 2113">
                <a:extLst>
                  <a:ext uri="{FF2B5EF4-FFF2-40B4-BE49-F238E27FC236}">
                    <a16:creationId xmlns:a16="http://schemas.microsoft.com/office/drawing/2014/main" id="{9A370E6C-DC54-4EC2-3CBE-0843A80CB8E2}"/>
                  </a:ext>
                </a:extLst>
              </p:cNvPr>
              <p:cNvSpPr txBox="1"/>
              <p:nvPr/>
            </p:nvSpPr>
            <p:spPr>
              <a:xfrm>
                <a:off x="16527531" y="21864015"/>
                <a:ext cx="1976759" cy="72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53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Mobility + </a:t>
                </a:r>
                <a:br>
                  <a:rPr lang="en-US" sz="2053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</a:br>
                <a:r>
                  <a:rPr lang="en-US" sz="2053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Access Features</a:t>
                </a:r>
              </a:p>
            </p:txBody>
          </p:sp>
          <p:sp>
            <p:nvSpPr>
              <p:cNvPr id="2115" name="TextBox 2114">
                <a:extLst>
                  <a:ext uri="{FF2B5EF4-FFF2-40B4-BE49-F238E27FC236}">
                    <a16:creationId xmlns:a16="http://schemas.microsoft.com/office/drawing/2014/main" id="{C87E6582-800D-6C0A-1701-FC8868DFC15F}"/>
                  </a:ext>
                </a:extLst>
              </p:cNvPr>
              <p:cNvSpPr txBox="1"/>
              <p:nvPr/>
            </p:nvSpPr>
            <p:spPr>
              <a:xfrm>
                <a:off x="16708205" y="23582063"/>
                <a:ext cx="1615410" cy="72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53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Context-aware Description</a:t>
                </a:r>
              </a:p>
            </p:txBody>
          </p:sp>
          <p:sp>
            <p:nvSpPr>
              <p:cNvPr id="2117" name="TextBox 2116">
                <a:extLst>
                  <a:ext uri="{FF2B5EF4-FFF2-40B4-BE49-F238E27FC236}">
                    <a16:creationId xmlns:a16="http://schemas.microsoft.com/office/drawing/2014/main" id="{7C5D4E91-E214-49AC-BC8F-8C0E5C804D2F}"/>
                  </a:ext>
                </a:extLst>
              </p:cNvPr>
              <p:cNvSpPr txBox="1"/>
              <p:nvPr/>
            </p:nvSpPr>
            <p:spPr>
              <a:xfrm>
                <a:off x="16814156" y="20648940"/>
                <a:ext cx="1403509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53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Output</a:t>
                </a:r>
              </a:p>
            </p:txBody>
          </p:sp>
          <p:pic>
            <p:nvPicPr>
              <p:cNvPr id="2118" name="Graphic 2117" descr="Chat bubble outline">
                <a:extLst>
                  <a:ext uri="{FF2B5EF4-FFF2-40B4-BE49-F238E27FC236}">
                    <a16:creationId xmlns:a16="http://schemas.microsoft.com/office/drawing/2014/main" id="{D0E89899-0037-C914-C691-6A85B98C4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 flipH="1">
                <a:off x="16993345" y="22532723"/>
                <a:ext cx="1045131" cy="1045131"/>
              </a:xfrm>
              <a:prstGeom prst="rect">
                <a:avLst/>
              </a:prstGeom>
            </p:spPr>
          </p:pic>
          <p:pic>
            <p:nvPicPr>
              <p:cNvPr id="2119" name="Graphic 2118" descr="Web design outline">
                <a:extLst>
                  <a:ext uri="{FF2B5EF4-FFF2-40B4-BE49-F238E27FC236}">
                    <a16:creationId xmlns:a16="http://schemas.microsoft.com/office/drawing/2014/main" id="{0B0ADEBA-2B90-4712-F665-BAB6656CF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17040748" y="21022155"/>
                <a:ext cx="950325" cy="950325"/>
              </a:xfrm>
              <a:prstGeom prst="rect">
                <a:avLst/>
              </a:prstGeom>
            </p:spPr>
          </p:pic>
          <p:sp>
            <p:nvSpPr>
              <p:cNvPr id="2120" name="TextBox 2119">
                <a:extLst>
                  <a:ext uri="{FF2B5EF4-FFF2-40B4-BE49-F238E27FC236}">
                    <a16:creationId xmlns:a16="http://schemas.microsoft.com/office/drawing/2014/main" id="{43D96851-E841-5459-7C61-03C17174B35C}"/>
                  </a:ext>
                </a:extLst>
              </p:cNvPr>
              <p:cNvSpPr txBox="1"/>
              <p:nvPr/>
            </p:nvSpPr>
            <p:spPr>
              <a:xfrm>
                <a:off x="14440222" y="21618128"/>
                <a:ext cx="1403509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53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MLLM</a:t>
                </a:r>
              </a:p>
            </p:txBody>
          </p:sp>
          <p:pic>
            <p:nvPicPr>
              <p:cNvPr id="2121" name="Picture 2120">
                <a:hlinkClick r:id="rId36"/>
                <a:extLst>
                  <a:ext uri="{FF2B5EF4-FFF2-40B4-BE49-F238E27FC236}">
                    <a16:creationId xmlns:a16="http://schemas.microsoft.com/office/drawing/2014/main" id="{52360C62-AABD-395E-5A27-E6685AE60A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7"/>
              <a:srcRect l="25400" t="20110" r="23094" b="35793"/>
              <a:stretch/>
            </p:blipFill>
            <p:spPr>
              <a:xfrm>
                <a:off x="10014441" y="21145476"/>
                <a:ext cx="743290" cy="636354"/>
              </a:xfrm>
              <a:prstGeom prst="rect">
                <a:avLst/>
              </a:prstGeom>
            </p:spPr>
          </p:pic>
          <p:sp>
            <p:nvSpPr>
              <p:cNvPr id="2122" name="TextBox 2121">
                <a:extLst>
                  <a:ext uri="{FF2B5EF4-FFF2-40B4-BE49-F238E27FC236}">
                    <a16:creationId xmlns:a16="http://schemas.microsoft.com/office/drawing/2014/main" id="{B09E6973-1F5F-EC16-38BC-9F847184E983}"/>
                  </a:ext>
                </a:extLst>
              </p:cNvPr>
              <p:cNvSpPr txBox="1"/>
              <p:nvPr/>
            </p:nvSpPr>
            <p:spPr>
              <a:xfrm>
                <a:off x="9638522" y="20648940"/>
                <a:ext cx="153977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53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Static Prompt</a:t>
                </a:r>
              </a:p>
            </p:txBody>
          </p:sp>
          <p:pic>
            <p:nvPicPr>
              <p:cNvPr id="2123" name="Picture 2122">
                <a:hlinkClick r:id="rId38"/>
                <a:extLst>
                  <a:ext uri="{FF2B5EF4-FFF2-40B4-BE49-F238E27FC236}">
                    <a16:creationId xmlns:a16="http://schemas.microsoft.com/office/drawing/2014/main" id="{615338AF-B1AC-2AFD-C0E9-4D114B99B8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9"/>
              <a:srcRect l="31746" r="7575" b="14259"/>
              <a:stretch>
                <a:fillRect/>
              </a:stretch>
            </p:blipFill>
            <p:spPr>
              <a:xfrm>
                <a:off x="10017067" y="22532723"/>
                <a:ext cx="713603" cy="1008350"/>
              </a:xfrm>
              <a:prstGeom prst="rect">
                <a:avLst/>
              </a:prstGeom>
            </p:spPr>
          </p:pic>
          <p:sp>
            <p:nvSpPr>
              <p:cNvPr id="2124" name="Left Brace 2123">
                <a:extLst>
                  <a:ext uri="{FF2B5EF4-FFF2-40B4-BE49-F238E27FC236}">
                    <a16:creationId xmlns:a16="http://schemas.microsoft.com/office/drawing/2014/main" id="{A5029ABB-C0CE-4E32-F566-26EBC9F75E35}"/>
                  </a:ext>
                </a:extLst>
              </p:cNvPr>
              <p:cNvSpPr/>
              <p:nvPr/>
            </p:nvSpPr>
            <p:spPr>
              <a:xfrm flipH="1">
                <a:off x="10989918" y="21101153"/>
                <a:ext cx="258451" cy="3243086"/>
              </a:xfrm>
              <a:prstGeom prst="leftBrac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53"/>
              </a:p>
            </p:txBody>
          </p:sp>
          <p:sp>
            <p:nvSpPr>
              <p:cNvPr id="2125" name="TextBox 2124">
                <a:extLst>
                  <a:ext uri="{FF2B5EF4-FFF2-40B4-BE49-F238E27FC236}">
                    <a16:creationId xmlns:a16="http://schemas.microsoft.com/office/drawing/2014/main" id="{D4B35E43-5686-747B-611D-2B1EC1849217}"/>
                  </a:ext>
                </a:extLst>
              </p:cNvPr>
              <p:cNvSpPr txBox="1"/>
              <p:nvPr/>
            </p:nvSpPr>
            <p:spPr>
              <a:xfrm>
                <a:off x="9667499" y="23582063"/>
                <a:ext cx="1437175" cy="72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53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Optional User Profile</a:t>
                </a:r>
              </a:p>
            </p:txBody>
          </p:sp>
          <p:sp>
            <p:nvSpPr>
              <p:cNvPr id="2128" name="TextBox 2127">
                <a:extLst>
                  <a:ext uri="{FF2B5EF4-FFF2-40B4-BE49-F238E27FC236}">
                    <a16:creationId xmlns:a16="http://schemas.microsoft.com/office/drawing/2014/main" id="{642F400D-33E8-144A-699B-2076B982C44C}"/>
                  </a:ext>
                </a:extLst>
              </p:cNvPr>
              <p:cNvSpPr txBox="1"/>
              <p:nvPr/>
            </p:nvSpPr>
            <p:spPr>
              <a:xfrm>
                <a:off x="9667499" y="21722566"/>
                <a:ext cx="1437175" cy="72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53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Condensed" panose="020B0606040200020203" pitchFamily="34" charset="0"/>
                  </a:rPr>
                  <a:t>Prompt Instructions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0E55222-0029-645C-D5F8-8DA939A243AA}"/>
                </a:ext>
              </a:extLst>
            </p:cNvPr>
            <p:cNvSpPr txBox="1"/>
            <p:nvPr/>
          </p:nvSpPr>
          <p:spPr>
            <a:xfrm rot="16200000">
              <a:off x="-2485097" y="22365026"/>
              <a:ext cx="6176948" cy="534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74" b="1" dirty="0">
                  <a:latin typeface="Segoe Condensed" panose="020B0606040200020203" pitchFamily="34" charset="0"/>
                </a:rPr>
                <a:t>AI Describe Architecture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19CFD12-D6FF-4143-C34C-12E7838E5DFE}"/>
              </a:ext>
            </a:extLst>
          </p:cNvPr>
          <p:cNvCxnSpPr/>
          <p:nvPr/>
        </p:nvCxnSpPr>
        <p:spPr>
          <a:xfrm>
            <a:off x="-228600" y="31454272"/>
            <a:ext cx="2426425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A street with a storefront&#10;&#10;AI-generated content may be incorrect.">
            <a:extLst>
              <a:ext uri="{FF2B5EF4-FFF2-40B4-BE49-F238E27FC236}">
                <a16:creationId xmlns:a16="http://schemas.microsoft.com/office/drawing/2014/main" id="{4F0BE2EE-6033-9351-5D42-F234A4CAE46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890211"/>
            <a:ext cx="5258943" cy="3018259"/>
          </a:xfrm>
          <a:prstGeom prst="rect">
            <a:avLst/>
          </a:prstGeom>
        </p:spPr>
      </p:pic>
      <p:pic>
        <p:nvPicPr>
          <p:cNvPr id="62" name="Picture 6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024E85B-DB48-9AE7-63E5-3515BB8E9184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112" y="24890212"/>
            <a:ext cx="5289817" cy="3035978"/>
          </a:xfrm>
          <a:prstGeom prst="rect">
            <a:avLst/>
          </a:prstGeom>
        </p:spPr>
      </p:pic>
      <p:pic>
        <p:nvPicPr>
          <p:cNvPr id="1024" name="Picture 102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9B78DB2-A5B0-2AFE-DB7B-BB52F2A4E32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273" y="28075286"/>
            <a:ext cx="5257656" cy="3017520"/>
          </a:xfrm>
          <a:prstGeom prst="rect">
            <a:avLst/>
          </a:prstGeom>
        </p:spPr>
      </p:pic>
      <p:pic>
        <p:nvPicPr>
          <p:cNvPr id="1068" name="Picture 106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4E6AFE7-004C-43AD-831F-F090DC88855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8102244"/>
            <a:ext cx="5257656" cy="3017520"/>
          </a:xfrm>
          <a:prstGeom prst="rect">
            <a:avLst/>
          </a:prstGeom>
        </p:spPr>
      </p:pic>
      <p:sp>
        <p:nvSpPr>
          <p:cNvPr id="1070" name="TextBox 1069">
            <a:extLst>
              <a:ext uri="{FF2B5EF4-FFF2-40B4-BE49-F238E27FC236}">
                <a16:creationId xmlns:a16="http://schemas.microsoft.com/office/drawing/2014/main" id="{1578492C-A581-5264-B2BE-5B3340162134}"/>
              </a:ext>
            </a:extLst>
          </p:cNvPr>
          <p:cNvSpPr txBox="1"/>
          <p:nvPr/>
        </p:nvSpPr>
        <p:spPr>
          <a:xfrm>
            <a:off x="12465412" y="18726900"/>
            <a:ext cx="7987576" cy="139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10" dirty="0">
                <a:latin typeface="Bebas Neue" panose="020B0606020202050201" pitchFamily="34" charset="0"/>
              </a:rPr>
              <a:t>AI CHAT</a:t>
            </a:r>
            <a:endParaRPr lang="en-US" sz="1962" dirty="0"/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id="{DE5DADB2-6108-B9D7-FAD0-851DDA7A8CF7}"/>
              </a:ext>
            </a:extLst>
          </p:cNvPr>
          <p:cNvSpPr txBox="1"/>
          <p:nvPr/>
        </p:nvSpPr>
        <p:spPr>
          <a:xfrm>
            <a:off x="13425668" y="19787071"/>
            <a:ext cx="6067065" cy="54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4" dirty="0">
                <a:latin typeface="Segoe Condensed" panose="020B0606040200020203" pitchFamily="34" charset="0"/>
              </a:rPr>
              <a:t>A context-aware AI chat tool</a:t>
            </a:r>
          </a:p>
        </p:txBody>
      </p:sp>
      <p:pic>
        <p:nvPicPr>
          <p:cNvPr id="1078" name="Picture 107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28BA1B5-23C2-0FC5-5194-839428B34C0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0"/>
          <a:stretch>
            <a:fillRect/>
          </a:stretch>
        </p:blipFill>
        <p:spPr>
          <a:xfrm>
            <a:off x="11245297" y="20406859"/>
            <a:ext cx="10427806" cy="4010091"/>
          </a:xfrm>
          <a:prstGeom prst="rect">
            <a:avLst/>
          </a:prstGeom>
        </p:spPr>
      </p:pic>
      <p:sp>
        <p:nvSpPr>
          <p:cNvPr id="1080" name="TextBox 1079">
            <a:extLst>
              <a:ext uri="{FF2B5EF4-FFF2-40B4-BE49-F238E27FC236}">
                <a16:creationId xmlns:a16="http://schemas.microsoft.com/office/drawing/2014/main" id="{AE126A83-6B0F-3943-4B93-7CF0A90CF64E}"/>
              </a:ext>
            </a:extLst>
          </p:cNvPr>
          <p:cNvSpPr txBox="1"/>
          <p:nvPr/>
        </p:nvSpPr>
        <p:spPr>
          <a:xfrm rot="16200000">
            <a:off x="7559669" y="27809907"/>
            <a:ext cx="6176948" cy="53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4" b="1" dirty="0">
                <a:latin typeface="Segoe Condensed" panose="020B0606040200020203" pitchFamily="34" charset="0"/>
              </a:rPr>
              <a:t>AI Chat Examples</a:t>
            </a: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B2EE2863-DC8B-6F9B-6E0A-8447E6BB6C8E}"/>
              </a:ext>
            </a:extLst>
          </p:cNvPr>
          <p:cNvSpPr txBox="1"/>
          <p:nvPr/>
        </p:nvSpPr>
        <p:spPr>
          <a:xfrm rot="16200000">
            <a:off x="7591058" y="22365026"/>
            <a:ext cx="6176948" cy="53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4" b="1" dirty="0">
                <a:latin typeface="Segoe Condensed" panose="020B0606040200020203" pitchFamily="34" charset="0"/>
              </a:rPr>
              <a:t>AI Chat Architecture</a:t>
            </a:r>
          </a:p>
        </p:txBody>
      </p:sp>
    </p:spTree>
    <p:extLst>
      <p:ext uri="{BB962C8B-B14F-4D97-AF65-F5344CB8AC3E}">
        <p14:creationId xmlns:p14="http://schemas.microsoft.com/office/powerpoint/2010/main" val="2981811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24934-6535-46F8-0ADF-C942EEF11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EEA5FEB-5624-359F-1F07-D7C2C59669AA}"/>
              </a:ext>
            </a:extLst>
          </p:cNvPr>
          <p:cNvSpPr/>
          <p:nvPr/>
        </p:nvSpPr>
        <p:spPr>
          <a:xfrm>
            <a:off x="1777823" y="13690167"/>
            <a:ext cx="18389954" cy="4955575"/>
          </a:xfrm>
          <a:prstGeom prst="roundRect">
            <a:avLst>
              <a:gd name="adj" fmla="val 7149"/>
            </a:avLst>
          </a:prstGeom>
          <a:solidFill>
            <a:schemeClr val="bg1">
              <a:alpha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2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D6FE60-400C-5771-5D0E-5CD62EF7C577}"/>
              </a:ext>
            </a:extLst>
          </p:cNvPr>
          <p:cNvGrpSpPr/>
          <p:nvPr/>
        </p:nvGrpSpPr>
        <p:grpSpPr>
          <a:xfrm>
            <a:off x="-1" y="-621162"/>
            <a:ext cx="21945601" cy="14145611"/>
            <a:chOff x="-1" y="504710"/>
            <a:chExt cx="21383626" cy="13783375"/>
          </a:xfrm>
        </p:grpSpPr>
        <p:pic>
          <p:nvPicPr>
            <p:cNvPr id="7" name="Picture 6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7234EFC1-6748-0D7E-0A19-428271D06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69"/>
            <a:stretch>
              <a:fillRect/>
            </a:stretch>
          </p:blipFill>
          <p:spPr>
            <a:xfrm flipV="1">
              <a:off x="-1" y="566053"/>
              <a:ext cx="21383626" cy="4207499"/>
            </a:xfrm>
            <a:prstGeom prst="rect">
              <a:avLst/>
            </a:prstGeom>
          </p:spPr>
        </p:pic>
        <p:pic>
          <p:nvPicPr>
            <p:cNvPr id="5" name="Picture 4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1F51E07A-6954-126B-720C-E24D42393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66479"/>
              <a:ext cx="21383625" cy="9521606"/>
            </a:xfrm>
            <a:prstGeom prst="rect">
              <a:avLst/>
            </a:prstGeom>
          </p:spPr>
        </p:pic>
        <p:pic>
          <p:nvPicPr>
            <p:cNvPr id="9" name="Picture 8" descr="A row of houses with cars parked in front of a city&#10;&#10;AI-generated content may be incorrect.">
              <a:extLst>
                <a:ext uri="{FF2B5EF4-FFF2-40B4-BE49-F238E27FC236}">
                  <a16:creationId xmlns:a16="http://schemas.microsoft.com/office/drawing/2014/main" id="{1BF68F7E-697F-66C4-10BC-102444ABB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13" t="135" r="3314" b="98751"/>
            <a:stretch>
              <a:fillRect/>
            </a:stretch>
          </p:blipFill>
          <p:spPr>
            <a:xfrm flipV="1">
              <a:off x="20554950" y="504710"/>
              <a:ext cx="828674" cy="3806207"/>
            </a:xfrm>
            <a:prstGeom prst="rect">
              <a:avLst/>
            </a:prstGeom>
          </p:spPr>
        </p:pic>
      </p:grp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CC0E77D-9A51-F50D-3A53-AFD87895F4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259683" y="-6913669"/>
          <a:ext cx="21949901" cy="4755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5872908" imgH="3590134" progId="">
                  <p:embed/>
                </p:oleObj>
              </mc:Choice>
              <mc:Fallback>
                <p:oleObj r:id="rId3" imgW="35872908" imgH="3590134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8F9A0B-EA61-62D8-5AB0-90275B6276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259683" y="-6913669"/>
                        <a:ext cx="21949901" cy="4755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ADECE2D-77E6-847C-97F5-D23C30219528}"/>
              </a:ext>
            </a:extLst>
          </p:cNvPr>
          <p:cNvSpPr txBox="1"/>
          <p:nvPr/>
        </p:nvSpPr>
        <p:spPr>
          <a:xfrm>
            <a:off x="1" y="-125972"/>
            <a:ext cx="21945600" cy="386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605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</a:rPr>
              <a:t>Street</a:t>
            </a:r>
            <a:r>
              <a:rPr lang="en-US" sz="23605" dirty="0">
                <a:solidFill>
                  <a:srgbClr val="F8337E"/>
                </a:solidFill>
                <a:latin typeface="Bebas Neue" panose="020B0606020202050201" pitchFamily="34" charset="0"/>
              </a:rPr>
              <a:t>Reader</a:t>
            </a:r>
            <a:r>
              <a:rPr lang="en-US" sz="23605" dirty="0">
                <a:solidFill>
                  <a:srgbClr val="FFFF00"/>
                </a:solidFill>
                <a:latin typeface="Bebas Neue" panose="020B0606020202050201" pitchFamily="34" charset="0"/>
              </a:rPr>
              <a:t>AI</a:t>
            </a:r>
            <a:r>
              <a:rPr lang="en-US" sz="23605" dirty="0">
                <a:latin typeface="Bebas Neue" panose="020B0606020202050201" pitchFamily="34" charset="0"/>
              </a:rPr>
              <a:t> </a:t>
            </a:r>
            <a:r>
              <a:rPr lang="en-US" sz="23605" dirty="0">
                <a:solidFill>
                  <a:srgbClr val="34A853"/>
                </a:solidFill>
                <a:latin typeface="Bebas Neue" panose="020B0606020202050201" pitchFamily="34" charset="0"/>
              </a:rPr>
              <a:t>DEMO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3743CF-7B19-EB64-C96C-2805614FE733}"/>
              </a:ext>
            </a:extLst>
          </p:cNvPr>
          <p:cNvSpPr txBox="1"/>
          <p:nvPr/>
        </p:nvSpPr>
        <p:spPr>
          <a:xfrm>
            <a:off x="336060" y="2705555"/>
            <a:ext cx="21795272" cy="87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Towards </a:t>
            </a:r>
            <a:r>
              <a:rPr lang="en-US" sz="4926" b="1" dirty="0">
                <a:solidFill>
                  <a:srgbClr val="F8337E"/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Making Street View Accessible </a:t>
            </a:r>
            <a:r>
              <a:rPr lang="en-US" sz="49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Using Context-Aware Multimodal AI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975610-E6CC-72E5-53B1-BC3FC8E8DC74}"/>
              </a:ext>
            </a:extLst>
          </p:cNvPr>
          <p:cNvGrpSpPr/>
          <p:nvPr/>
        </p:nvGrpSpPr>
        <p:grpSpPr>
          <a:xfrm>
            <a:off x="20321448" y="31530218"/>
            <a:ext cx="1363478" cy="1353786"/>
            <a:chOff x="4116886" y="2514396"/>
            <a:chExt cx="1190220" cy="1181760"/>
          </a:xfrm>
        </p:grpSpPr>
        <p:pic>
          <p:nvPicPr>
            <p:cNvPr id="8" name="Google Shape;99;p16">
              <a:hlinkClick r:id="rId5"/>
              <a:extLst>
                <a:ext uri="{FF2B5EF4-FFF2-40B4-BE49-F238E27FC236}">
                  <a16:creationId xmlns:a16="http://schemas.microsoft.com/office/drawing/2014/main" id="{CA22E2BD-B6B8-6046-FD52-5508F618DA1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306240" y="2514396"/>
              <a:ext cx="811513" cy="811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00;p16">
              <a:extLst>
                <a:ext uri="{FF2B5EF4-FFF2-40B4-BE49-F238E27FC236}">
                  <a16:creationId xmlns:a16="http://schemas.microsoft.com/office/drawing/2014/main" id="{515AE8BF-FC08-4098-E92E-19DAC896F076}"/>
                </a:ext>
              </a:extLst>
            </p:cNvPr>
            <p:cNvSpPr txBox="1"/>
            <p:nvPr/>
          </p:nvSpPr>
          <p:spPr>
            <a:xfrm>
              <a:off x="4116886" y="3375335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SHAUN  KANE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 Research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6F496D-AC45-E2E7-909C-8BC8AC112985}"/>
              </a:ext>
            </a:extLst>
          </p:cNvPr>
          <p:cNvGrpSpPr/>
          <p:nvPr/>
        </p:nvGrpSpPr>
        <p:grpSpPr>
          <a:xfrm>
            <a:off x="15353776" y="31530218"/>
            <a:ext cx="1363479" cy="1360107"/>
            <a:chOff x="175293" y="2536227"/>
            <a:chExt cx="1190221" cy="1187277"/>
          </a:xfrm>
        </p:grpSpPr>
        <p:sp>
          <p:nvSpPr>
            <p:cNvPr id="13" name="Google Shape;102;p16">
              <a:extLst>
                <a:ext uri="{FF2B5EF4-FFF2-40B4-BE49-F238E27FC236}">
                  <a16:creationId xmlns:a16="http://schemas.microsoft.com/office/drawing/2014/main" id="{19490BCB-18E0-61C1-FADD-45FFCE148BD8}"/>
                </a:ext>
              </a:extLst>
            </p:cNvPr>
            <p:cNvSpPr txBox="1"/>
            <p:nvPr/>
          </p:nvSpPr>
          <p:spPr>
            <a:xfrm>
              <a:off x="175293" y="3402683"/>
              <a:ext cx="1190221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JON E. FROEHLICH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Research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  <p:pic>
          <p:nvPicPr>
            <p:cNvPr id="14" name="Google Shape;101;p16">
              <a:hlinkClick r:id="rId7"/>
              <a:extLst>
                <a:ext uri="{FF2B5EF4-FFF2-40B4-BE49-F238E27FC236}">
                  <a16:creationId xmlns:a16="http://schemas.microsoft.com/office/drawing/2014/main" id="{30A75ACB-4BF7-18A4-CCFF-1057C1D57C62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67458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B64A65-D1EC-9356-B239-B25FC674C96E}"/>
              </a:ext>
            </a:extLst>
          </p:cNvPr>
          <p:cNvGrpSpPr/>
          <p:nvPr/>
        </p:nvGrpSpPr>
        <p:grpSpPr>
          <a:xfrm>
            <a:off x="16595695" y="31530218"/>
            <a:ext cx="1363478" cy="1360107"/>
            <a:chOff x="1160690" y="2536227"/>
            <a:chExt cx="1190220" cy="1187277"/>
          </a:xfrm>
        </p:grpSpPr>
        <p:sp>
          <p:nvSpPr>
            <p:cNvPr id="16" name="Google Shape;104;p16">
              <a:extLst>
                <a:ext uri="{FF2B5EF4-FFF2-40B4-BE49-F238E27FC236}">
                  <a16:creationId xmlns:a16="http://schemas.microsoft.com/office/drawing/2014/main" id="{F9B11CD9-A876-C61F-43D2-BDAF07A0CCCE}"/>
                </a:ext>
              </a:extLst>
            </p:cNvPr>
            <p:cNvSpPr txBox="1"/>
            <p:nvPr/>
          </p:nvSpPr>
          <p:spPr>
            <a:xfrm>
              <a:off x="1160690" y="3402683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ALEX FIANNACA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 DeepMind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  <p:pic>
          <p:nvPicPr>
            <p:cNvPr id="17" name="Google Shape;103;p16">
              <a:hlinkClick r:id="rId9"/>
              <a:extLst>
                <a:ext uri="{FF2B5EF4-FFF2-40B4-BE49-F238E27FC236}">
                  <a16:creationId xmlns:a16="http://schemas.microsoft.com/office/drawing/2014/main" id="{C38CA276-5521-6F8D-EB92-19B0202F1532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52855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D54141-3247-9964-13FF-896284AEDDAF}"/>
              </a:ext>
            </a:extLst>
          </p:cNvPr>
          <p:cNvGrpSpPr/>
          <p:nvPr/>
        </p:nvGrpSpPr>
        <p:grpSpPr>
          <a:xfrm>
            <a:off x="17837612" y="31530218"/>
            <a:ext cx="1363478" cy="1360105"/>
            <a:chOff x="2146087" y="2536227"/>
            <a:chExt cx="1190220" cy="1187276"/>
          </a:xfrm>
        </p:grpSpPr>
        <p:pic>
          <p:nvPicPr>
            <p:cNvPr id="19" name="Google Shape;105;p16">
              <a:hlinkClick r:id="rId11"/>
              <a:extLst>
                <a:ext uri="{FF2B5EF4-FFF2-40B4-BE49-F238E27FC236}">
                  <a16:creationId xmlns:a16="http://schemas.microsoft.com/office/drawing/2014/main" id="{DB93121A-051E-4E25-A8D5-46CCDA95C2C7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338253" y="2536227"/>
              <a:ext cx="805892" cy="805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06;p16">
              <a:extLst>
                <a:ext uri="{FF2B5EF4-FFF2-40B4-BE49-F238E27FC236}">
                  <a16:creationId xmlns:a16="http://schemas.microsoft.com/office/drawing/2014/main" id="{9CA23D40-D01B-3171-9F1C-8B98F2DA599C}"/>
                </a:ext>
              </a:extLst>
            </p:cNvPr>
            <p:cNvSpPr txBox="1"/>
            <p:nvPr/>
          </p:nvSpPr>
          <p:spPr>
            <a:xfrm>
              <a:off x="2146087" y="3402682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NIMER  JABER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Google</a:t>
              </a:r>
              <a:endParaRPr sz="1095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 SemiBold"/>
                <a:cs typeface="Google Sans SemiBold"/>
                <a:sym typeface="Google Sans SemiBold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640248-B622-93E3-5B5F-CD2BA4B25A7B}"/>
              </a:ext>
            </a:extLst>
          </p:cNvPr>
          <p:cNvGrpSpPr/>
          <p:nvPr/>
        </p:nvGrpSpPr>
        <p:grpSpPr>
          <a:xfrm>
            <a:off x="19079530" y="31530218"/>
            <a:ext cx="1363478" cy="1360104"/>
            <a:chOff x="3131486" y="2536228"/>
            <a:chExt cx="1190220" cy="1187275"/>
          </a:xfrm>
        </p:grpSpPr>
        <p:pic>
          <p:nvPicPr>
            <p:cNvPr id="22" name="Google Shape;129;p16">
              <a:extLst>
                <a:ext uri="{FF2B5EF4-FFF2-40B4-BE49-F238E27FC236}">
                  <a16:creationId xmlns:a16="http://schemas.microsoft.com/office/drawing/2014/main" id="{E5ADC518-5C63-FC6B-6CC1-0AAFEAA80490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326912" y="2536228"/>
              <a:ext cx="811513" cy="811513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3" name="Google Shape;130;p16">
              <a:extLst>
                <a:ext uri="{FF2B5EF4-FFF2-40B4-BE49-F238E27FC236}">
                  <a16:creationId xmlns:a16="http://schemas.microsoft.com/office/drawing/2014/main" id="{A0FD5DA2-734B-2992-20E9-FCEE4F5E4228}"/>
                </a:ext>
              </a:extLst>
            </p:cNvPr>
            <p:cNvSpPr txBox="1"/>
            <p:nvPr/>
          </p:nvSpPr>
          <p:spPr>
            <a:xfrm>
              <a:off x="3131486" y="3402682"/>
              <a:ext cx="1190220" cy="320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51234">
                <a:buClr>
                  <a:srgbClr val="000000"/>
                </a:buClr>
              </a:pPr>
              <a:r>
                <a:rPr lang="en" sz="1232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 SemiBold"/>
                  <a:cs typeface="Google Sans SemiBold"/>
                  <a:sym typeface="Google Sans SemiBold"/>
                </a:rPr>
                <a:t>VICTOR  TSARAN</a:t>
              </a:r>
            </a:p>
            <a:p>
              <a:pPr algn="ctr" defTabSz="1251234">
                <a:buClr>
                  <a:srgbClr val="000000"/>
                </a:buClr>
              </a:pPr>
              <a:r>
                <a:rPr lang="en" sz="1095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Condensed" panose="020B0606040200020203" pitchFamily="34" charset="0"/>
                  <a:ea typeface="Google Sans" panose="020B0604020202020204" charset="0"/>
                  <a:cs typeface="Google Sans" panose="020B0604020202020204" charset="0"/>
                  <a:sym typeface="Google Sans SemiBold"/>
                </a:rPr>
                <a:t>Google</a:t>
              </a:r>
              <a:endParaRPr sz="1232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Condensed" panose="020B0606040200020203" pitchFamily="34" charset="0"/>
                <a:ea typeface="Google Sans" panose="020B0604020202020204" charset="0"/>
                <a:cs typeface="Google Sans" panose="020B0604020202020204" charset="0"/>
                <a:sym typeface="Google Sans SemiBold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8F2E83-16FD-6243-A4C7-698B5E852FB3}"/>
              </a:ext>
            </a:extLst>
          </p:cNvPr>
          <p:cNvGrpSpPr/>
          <p:nvPr/>
        </p:nvGrpSpPr>
        <p:grpSpPr>
          <a:xfrm>
            <a:off x="74960" y="31738218"/>
            <a:ext cx="14541395" cy="1185438"/>
            <a:chOff x="73040" y="29619711"/>
            <a:chExt cx="9610590" cy="783471"/>
          </a:xfrm>
        </p:grpSpPr>
        <p:grpSp>
          <p:nvGrpSpPr>
            <p:cNvPr id="27" name="Google Shape;113;p16">
              <a:extLst>
                <a:ext uri="{FF2B5EF4-FFF2-40B4-BE49-F238E27FC236}">
                  <a16:creationId xmlns:a16="http://schemas.microsoft.com/office/drawing/2014/main" id="{0E67CD26-8473-C5E1-1E03-E1F2B2EEDB09}"/>
                </a:ext>
              </a:extLst>
            </p:cNvPr>
            <p:cNvGrpSpPr/>
            <p:nvPr/>
          </p:nvGrpSpPr>
          <p:grpSpPr>
            <a:xfrm>
              <a:off x="4229248" y="29619711"/>
              <a:ext cx="1104091" cy="604702"/>
              <a:chOff x="4136900" y="3536774"/>
              <a:chExt cx="1664073" cy="911400"/>
            </a:xfrm>
          </p:grpSpPr>
          <p:pic>
            <p:nvPicPr>
              <p:cNvPr id="31" name="Google Shape;114;p16">
                <a:extLst>
                  <a:ext uri="{FF2B5EF4-FFF2-40B4-BE49-F238E27FC236}">
                    <a16:creationId xmlns:a16="http://schemas.microsoft.com/office/drawing/2014/main" id="{6212CA4A-FBC1-0E28-1419-AA8051822DE6}"/>
                  </a:ext>
                </a:extLst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 l="17404" t="13784" r="16944" b="14530"/>
              <a:stretch/>
            </p:blipFill>
            <p:spPr>
              <a:xfrm>
                <a:off x="4136900" y="3576225"/>
                <a:ext cx="818550" cy="792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Google Shape;115;p16">
                <a:extLst>
                  <a:ext uri="{FF2B5EF4-FFF2-40B4-BE49-F238E27FC236}">
                    <a16:creationId xmlns:a16="http://schemas.microsoft.com/office/drawing/2014/main" id="{4A9C3F8A-D40E-416F-258B-33C146C5A010}"/>
                  </a:ext>
                </a:extLst>
              </p:cNvPr>
              <p:cNvSpPr txBox="1"/>
              <p:nvPr/>
            </p:nvSpPr>
            <p:spPr>
              <a:xfrm>
                <a:off x="4884173" y="3536774"/>
                <a:ext cx="916800" cy="91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2226" tIns="62226" rIns="62226" bIns="62226" anchor="t" anchorCtr="0">
                <a:noAutofit/>
              </a:bodyPr>
              <a:lstStyle/>
              <a:p>
                <a:pPr defTabSz="1251234">
                  <a:buClr>
                    <a:srgbClr val="000000"/>
                  </a:buClr>
                </a:pPr>
                <a:r>
                  <a:rPr lang="en" sz="1642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Google Sans"/>
                    <a:cs typeface="Segoe UI" panose="020B0502040204020203" pitchFamily="34" charset="0"/>
                    <a:sym typeface="Google Sans"/>
                  </a:rPr>
                  <a:t>AI for Social Good</a:t>
                </a:r>
                <a:endParaRPr sz="1642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Google Sans"/>
                  <a:cs typeface="Segoe UI" panose="020B0502040204020203" pitchFamily="34" charset="0"/>
                  <a:sym typeface="Google Sans"/>
                </a:endParaRPr>
              </a:p>
            </p:txBody>
          </p:sp>
        </p:grpSp>
        <p:sp>
          <p:nvSpPr>
            <p:cNvPr id="28" name="Google Shape;118;p16">
              <a:extLst>
                <a:ext uri="{FF2B5EF4-FFF2-40B4-BE49-F238E27FC236}">
                  <a16:creationId xmlns:a16="http://schemas.microsoft.com/office/drawing/2014/main" id="{CD0CCEE8-8578-10F3-2517-7A69627151DC}"/>
                </a:ext>
              </a:extLst>
            </p:cNvPr>
            <p:cNvSpPr txBox="1"/>
            <p:nvPr/>
          </p:nvSpPr>
          <p:spPr>
            <a:xfrm>
              <a:off x="3225327" y="29656523"/>
              <a:ext cx="838207" cy="7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706" tIns="49706" rIns="49706" bIns="49706" anchor="t" anchorCtr="0">
              <a:noAutofit/>
            </a:bodyPr>
            <a:lstStyle/>
            <a:p>
              <a:pPr defTabSz="1251234">
                <a:buClr>
                  <a:srgbClr val="000000"/>
                </a:buClr>
              </a:pPr>
              <a:r>
                <a:rPr lang="en" sz="1642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Google Sans"/>
                  <a:cs typeface="Segoe UI" panose="020B0502040204020203" pitchFamily="34" charset="0"/>
                  <a:sym typeface="Google Sans"/>
                </a:rPr>
                <a:t>Technology AI Society and Culture</a:t>
              </a:r>
              <a:endParaRPr sz="1642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Google Sans"/>
                <a:cs typeface="Segoe UI" panose="020B0502040204020203" pitchFamily="34" charset="0"/>
                <a:sym typeface="Google Sans"/>
              </a:endParaRPr>
            </a:p>
          </p:txBody>
        </p:sp>
        <p:pic>
          <p:nvPicPr>
            <p:cNvPr id="30" name="Google Shape;123;p16">
              <a:extLst>
                <a:ext uri="{FF2B5EF4-FFF2-40B4-BE49-F238E27FC236}">
                  <a16:creationId xmlns:a16="http://schemas.microsoft.com/office/drawing/2014/main" id="{21F40FBB-FFF8-C116-8ECD-D2E6D0B6622C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 l="24345" r="23679" b="27246"/>
            <a:stretch/>
          </p:blipFill>
          <p:spPr>
            <a:xfrm>
              <a:off x="2791391" y="29715654"/>
              <a:ext cx="413999" cy="406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0" name="Picture 2" descr="People + AI Research">
              <a:extLst>
                <a:ext uri="{FF2B5EF4-FFF2-40B4-BE49-F238E27FC236}">
                  <a16:creationId xmlns:a16="http://schemas.microsoft.com/office/drawing/2014/main" id="{BD448FF6-DEE5-7F27-E701-969FFE9AFA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820" y="29690979"/>
              <a:ext cx="1284810" cy="4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1A48032-2857-91EA-4EC1-A14307553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22065" y="29667030"/>
              <a:ext cx="476755" cy="447861"/>
            </a:xfrm>
            <a:prstGeom prst="rect">
              <a:avLst/>
            </a:prstGeom>
          </p:spPr>
        </p:pic>
        <p:pic>
          <p:nvPicPr>
            <p:cNvPr id="2052" name="Picture 4" descr="Google at APS 2024">
              <a:extLst>
                <a:ext uri="{FF2B5EF4-FFF2-40B4-BE49-F238E27FC236}">
                  <a16:creationId xmlns:a16="http://schemas.microsoft.com/office/drawing/2014/main" id="{F9717E17-677C-7F09-C24F-AD4644B56D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92" b="36967"/>
            <a:stretch>
              <a:fillRect/>
            </a:stretch>
          </p:blipFill>
          <p:spPr bwMode="auto">
            <a:xfrm>
              <a:off x="73040" y="29736490"/>
              <a:ext cx="2540688" cy="37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What is Google's DeepMind Known For? A Look Into Their Major Breakthroughs  | by ODSC - Open Data Science | Medium">
              <a:extLst>
                <a:ext uri="{FF2B5EF4-FFF2-40B4-BE49-F238E27FC236}">
                  <a16:creationId xmlns:a16="http://schemas.microsoft.com/office/drawing/2014/main" id="{CB6AFFC0-AE53-232C-5771-81585B4766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96" b="29776"/>
            <a:stretch>
              <a:fillRect/>
            </a:stretch>
          </p:blipFill>
          <p:spPr bwMode="auto">
            <a:xfrm>
              <a:off x="5268151" y="29624150"/>
              <a:ext cx="2672320" cy="538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37EC6DD8-9603-DD2A-2BA8-A417EA496082}"/>
              </a:ext>
            </a:extLst>
          </p:cNvPr>
          <p:cNvGrpSpPr/>
          <p:nvPr/>
        </p:nvGrpSpPr>
        <p:grpSpPr>
          <a:xfrm>
            <a:off x="1820289" y="14480752"/>
            <a:ext cx="4222940" cy="3804221"/>
            <a:chOff x="1773675" y="15385761"/>
            <a:chExt cx="4114800" cy="3706804"/>
          </a:xfrm>
        </p:grpSpPr>
        <p:pic>
          <p:nvPicPr>
            <p:cNvPr id="39" name="Google Shape;227;p30" descr="Place icon from Noun Project:&#10;https://thenounproject.com/icon/poi-2801400/">
              <a:extLst>
                <a:ext uri="{FF2B5EF4-FFF2-40B4-BE49-F238E27FC236}">
                  <a16:creationId xmlns:a16="http://schemas.microsoft.com/office/drawing/2014/main" id="{AD4C71B6-4445-30F4-14B8-7BD06B2DD9EF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 b="14126"/>
            <a:stretch/>
          </p:blipFill>
          <p:spPr>
            <a:xfrm>
              <a:off x="2404304" y="15385761"/>
              <a:ext cx="2853542" cy="2450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D39D4AC-5710-DD14-97C1-338D0731A696}"/>
                </a:ext>
              </a:extLst>
            </p:cNvPr>
            <p:cNvSpPr txBox="1"/>
            <p:nvPr/>
          </p:nvSpPr>
          <p:spPr>
            <a:xfrm>
              <a:off x="1773675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POI Investigations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FCD77DC-D74D-4166-0D38-92DEACB0197B}"/>
                </a:ext>
              </a:extLst>
            </p:cNvPr>
            <p:cNvSpPr txBox="1"/>
            <p:nvPr/>
          </p:nvSpPr>
          <p:spPr>
            <a:xfrm>
              <a:off x="1773675" y="18621218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What does a place look like?</a:t>
              </a:r>
            </a:p>
          </p:txBody>
        </p:sp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AA06D5A9-C295-99EC-3057-5C394ADB09A4}"/>
              </a:ext>
            </a:extLst>
          </p:cNvPr>
          <p:cNvGrpSpPr/>
          <p:nvPr/>
        </p:nvGrpSpPr>
        <p:grpSpPr>
          <a:xfrm>
            <a:off x="6377105" y="14359341"/>
            <a:ext cx="4222940" cy="3942310"/>
            <a:chOff x="6752962" y="15267458"/>
            <a:chExt cx="4114800" cy="3841357"/>
          </a:xfrm>
        </p:grpSpPr>
        <p:pic>
          <p:nvPicPr>
            <p:cNvPr id="43" name="Google Shape;228;p30" descr="Route Planning icon from: https://thenounproject.com/icon/route-optimization-7193198/">
              <a:extLst>
                <a:ext uri="{FF2B5EF4-FFF2-40B4-BE49-F238E27FC236}">
                  <a16:creationId xmlns:a16="http://schemas.microsoft.com/office/drawing/2014/main" id="{787CE33F-F00E-AEB6-F0FD-3B90B462FD85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 b="16324"/>
            <a:stretch/>
          </p:blipFill>
          <p:spPr>
            <a:xfrm>
              <a:off x="7204685" y="15267458"/>
              <a:ext cx="3211354" cy="2687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E9672B0-7069-F377-73E3-7C6811D69647}"/>
                </a:ext>
              </a:extLst>
            </p:cNvPr>
            <p:cNvSpPr txBox="1"/>
            <p:nvPr/>
          </p:nvSpPr>
          <p:spPr>
            <a:xfrm>
              <a:off x="6752962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Route Planning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663ED81-2353-8E14-A660-A9D527DA8129}"/>
                </a:ext>
              </a:extLst>
            </p:cNvPr>
            <p:cNvSpPr txBox="1"/>
            <p:nvPr/>
          </p:nvSpPr>
          <p:spPr>
            <a:xfrm>
              <a:off x="6752962" y="18637468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What does my route look like?</a:t>
              </a:r>
            </a:p>
          </p:txBody>
        </p: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E254E028-0553-700F-D2DF-0B1E72D82000}"/>
              </a:ext>
            </a:extLst>
          </p:cNvPr>
          <p:cNvGrpSpPr/>
          <p:nvPr/>
        </p:nvGrpSpPr>
        <p:grpSpPr>
          <a:xfrm>
            <a:off x="15695097" y="14172915"/>
            <a:ext cx="4222940" cy="4128736"/>
            <a:chOff x="15293182" y="15085806"/>
            <a:chExt cx="4114800" cy="4023009"/>
          </a:xfrm>
        </p:grpSpPr>
        <p:pic>
          <p:nvPicPr>
            <p:cNvPr id="47" name="Google Shape;229;p30" descr="Tourism icon showing part of the globe with buildings sticking out like Big Ben and Eiffel Tower: https://thenounproject.com/icon/tourism-2234868/">
              <a:extLst>
                <a:ext uri="{FF2B5EF4-FFF2-40B4-BE49-F238E27FC236}">
                  <a16:creationId xmlns:a16="http://schemas.microsoft.com/office/drawing/2014/main" id="{CB5096A6-D240-791C-FB64-DBC02075BAB3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 b="15182"/>
            <a:stretch/>
          </p:blipFill>
          <p:spPr>
            <a:xfrm>
              <a:off x="15659507" y="15085806"/>
              <a:ext cx="3382151" cy="2868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0842884-E095-DB9F-EB2F-8DE90F5B82D3}"/>
                </a:ext>
              </a:extLst>
            </p:cNvPr>
            <p:cNvSpPr txBox="1"/>
            <p:nvPr/>
          </p:nvSpPr>
          <p:spPr>
            <a:xfrm>
              <a:off x="15293182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Virtual Tourism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0685A3A-4477-5425-5509-50177CF896B2}"/>
                </a:ext>
              </a:extLst>
            </p:cNvPr>
            <p:cNvSpPr txBox="1"/>
            <p:nvPr/>
          </p:nvSpPr>
          <p:spPr>
            <a:xfrm>
              <a:off x="15293182" y="18637468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I’ve always wanted to visit…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1B547327-70E0-27F0-54AA-9DB07148A1F1}"/>
              </a:ext>
            </a:extLst>
          </p:cNvPr>
          <p:cNvGrpSpPr/>
          <p:nvPr/>
        </p:nvGrpSpPr>
        <p:grpSpPr>
          <a:xfrm>
            <a:off x="10933922" y="14262268"/>
            <a:ext cx="4427298" cy="4053596"/>
            <a:chOff x="10607616" y="15172871"/>
            <a:chExt cx="4313925" cy="3949793"/>
          </a:xfrm>
        </p:grpSpPr>
        <p:pic>
          <p:nvPicPr>
            <p:cNvPr id="51" name="Google Shape;234;p30" descr="Icon of an explorer&#10;">
              <a:extLst>
                <a:ext uri="{FF2B5EF4-FFF2-40B4-BE49-F238E27FC236}">
                  <a16:creationId xmlns:a16="http://schemas.microsoft.com/office/drawing/2014/main" id="{1EF7B645-EEFA-7D58-92A8-DA0038AAC6F9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 l="6042" r="2683"/>
            <a:stretch/>
          </p:blipFill>
          <p:spPr>
            <a:xfrm>
              <a:off x="11124237" y="15172871"/>
              <a:ext cx="3081559" cy="2781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9C7EA76-55E0-511C-83A9-44A9587C5328}"/>
                </a:ext>
              </a:extLst>
            </p:cNvPr>
            <p:cNvSpPr txBox="1"/>
            <p:nvPr/>
          </p:nvSpPr>
          <p:spPr>
            <a:xfrm>
              <a:off x="10806741" y="18059998"/>
              <a:ext cx="4114800" cy="66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95" b="1" dirty="0">
                  <a:latin typeface="Segoe Condensed" panose="020B0606040200020203" pitchFamily="34" charset="0"/>
                  <a:cs typeface="Segoe UI" panose="020B0502040204020203" pitchFamily="34" charset="0"/>
                </a:rPr>
                <a:t>Open-Ended Exploring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F36F474-0662-74D5-5A01-BCF69AC48490}"/>
                </a:ext>
              </a:extLst>
            </p:cNvPr>
            <p:cNvSpPr txBox="1"/>
            <p:nvPr/>
          </p:nvSpPr>
          <p:spPr>
            <a:xfrm>
              <a:off x="10607616" y="18651317"/>
              <a:ext cx="4114800" cy="47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63" i="1" dirty="0">
                  <a:latin typeface="Segoe Condensed" panose="020B0606040200020203" pitchFamily="34" charset="0"/>
                </a:rPr>
                <a:t>I just want to explore…</a:t>
              </a:r>
            </a:p>
          </p:txBody>
        </p:sp>
      </p:grpSp>
      <p:pic>
        <p:nvPicPr>
          <p:cNvPr id="1067" name="Picture 1066" descr="A street with buildings and signs&#10;&#10;AI-generated content may be incorrect.">
            <a:extLst>
              <a:ext uri="{FF2B5EF4-FFF2-40B4-BE49-F238E27FC236}">
                <a16:creationId xmlns:a16="http://schemas.microsoft.com/office/drawing/2014/main" id="{3A1211BD-6ACA-04A8-F1D5-AAB1304689A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7" y="24890211"/>
            <a:ext cx="4270473" cy="3152732"/>
          </a:xfrm>
          <a:prstGeom prst="rect">
            <a:avLst/>
          </a:prstGeom>
        </p:spPr>
      </p:pic>
      <p:pic>
        <p:nvPicPr>
          <p:cNvPr id="1069" name="Picture 1068" descr="A screenshot of a phone&#10;&#10;AI-generated content may be incorrect.">
            <a:extLst>
              <a:ext uri="{FF2B5EF4-FFF2-40B4-BE49-F238E27FC236}">
                <a16:creationId xmlns:a16="http://schemas.microsoft.com/office/drawing/2014/main" id="{7597A947-5F61-8C50-41D5-C3E89424A03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52" y="24890211"/>
            <a:ext cx="4273112" cy="31546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ACA12F-E444-A166-FC47-A60ADDD3F4F2}"/>
              </a:ext>
            </a:extLst>
          </p:cNvPr>
          <p:cNvSpPr/>
          <p:nvPr/>
        </p:nvSpPr>
        <p:spPr>
          <a:xfrm>
            <a:off x="4389120" y="12913316"/>
            <a:ext cx="13167360" cy="11889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2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F04ACC-04AD-1949-CDB8-973CB31F2FAF}"/>
              </a:ext>
            </a:extLst>
          </p:cNvPr>
          <p:cNvSpPr txBox="1"/>
          <p:nvPr/>
        </p:nvSpPr>
        <p:spPr>
          <a:xfrm>
            <a:off x="4683284" y="12889778"/>
            <a:ext cx="12579033" cy="139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10" dirty="0">
                <a:latin typeface="Bebas Neue" panose="020B0606020202050201" pitchFamily="34" charset="0"/>
              </a:rPr>
              <a:t>GOAL: SUPPORT </a:t>
            </a:r>
            <a:r>
              <a:rPr lang="en-US" sz="8210" dirty="0">
                <a:solidFill>
                  <a:srgbClr val="F8337E"/>
                </a:solidFill>
                <a:latin typeface="Bebas Neue" panose="020B0606020202050201" pitchFamily="34" charset="0"/>
              </a:rPr>
              <a:t>Four</a:t>
            </a:r>
            <a:r>
              <a:rPr lang="en-US" sz="8210" dirty="0">
                <a:latin typeface="Bebas Neue" panose="020B0606020202050201" pitchFamily="34" charset="0"/>
              </a:rPr>
              <a:t> </a:t>
            </a:r>
            <a:r>
              <a:rPr lang="en-US" sz="8210" dirty="0">
                <a:solidFill>
                  <a:srgbClr val="EAAD00"/>
                </a:solidFill>
                <a:latin typeface="Bebas Neue" panose="020B0606020202050201" pitchFamily="34" charset="0"/>
              </a:rPr>
              <a:t>Core</a:t>
            </a:r>
            <a:r>
              <a:rPr lang="en-US" sz="8210" dirty="0">
                <a:latin typeface="Bebas Neue" panose="020B0606020202050201" pitchFamily="34" charset="0"/>
              </a:rPr>
              <a:t> </a:t>
            </a:r>
            <a:r>
              <a:rPr lang="en-US" sz="8210" dirty="0">
                <a:solidFill>
                  <a:srgbClr val="3F87F3"/>
                </a:solidFill>
                <a:latin typeface="Bebas Neue" panose="020B0606020202050201" pitchFamily="34" charset="0"/>
              </a:rPr>
              <a:t>USER</a:t>
            </a:r>
            <a:r>
              <a:rPr lang="en-US" sz="8210" dirty="0">
                <a:latin typeface="Bebas Neue" panose="020B0606020202050201" pitchFamily="34" charset="0"/>
              </a:rPr>
              <a:t> </a:t>
            </a:r>
            <a:r>
              <a:rPr lang="en-US" sz="8210" dirty="0">
                <a:solidFill>
                  <a:srgbClr val="34A853"/>
                </a:solidFill>
                <a:latin typeface="Bebas Neue" panose="020B0606020202050201" pitchFamily="34" charset="0"/>
              </a:rPr>
              <a:t>Tasks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373D1D-CE0D-16F0-4958-63EEAA6B81DB}"/>
              </a:ext>
            </a:extLst>
          </p:cNvPr>
          <p:cNvSpPr txBox="1"/>
          <p:nvPr/>
        </p:nvSpPr>
        <p:spPr>
          <a:xfrm>
            <a:off x="1466662" y="18759121"/>
            <a:ext cx="7987576" cy="139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10" dirty="0">
                <a:latin typeface="Bebas Neue" panose="020B0606020202050201" pitchFamily="34" charset="0"/>
              </a:rPr>
              <a:t>AI Describe</a:t>
            </a:r>
            <a:endParaRPr lang="en-US" sz="1962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FEC32E-4679-F7A8-9A12-2736FAD0E004}"/>
              </a:ext>
            </a:extLst>
          </p:cNvPr>
          <p:cNvSpPr txBox="1"/>
          <p:nvPr/>
        </p:nvSpPr>
        <p:spPr>
          <a:xfrm>
            <a:off x="2426918" y="19787071"/>
            <a:ext cx="6067065" cy="54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4" dirty="0">
                <a:latin typeface="Segoe Condensed" panose="020B0606040200020203" pitchFamily="34" charset="0"/>
              </a:rPr>
              <a:t>A context-aware scene description tool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68F7F7-7B73-C5F6-B573-2EA737030B4A}"/>
              </a:ext>
            </a:extLst>
          </p:cNvPr>
          <p:cNvSpPr txBox="1"/>
          <p:nvPr/>
        </p:nvSpPr>
        <p:spPr>
          <a:xfrm rot="16200000">
            <a:off x="-2516486" y="27809907"/>
            <a:ext cx="6176948" cy="53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4" b="1" dirty="0">
                <a:latin typeface="Segoe Condensed" panose="020B0606040200020203" pitchFamily="34" charset="0"/>
              </a:rPr>
              <a:t>AI Describe Examples</a:t>
            </a:r>
          </a:p>
        </p:txBody>
      </p:sp>
      <p:pic>
        <p:nvPicPr>
          <p:cNvPr id="38" name="Picture 37" descr="A screenshot of a social media chat&#10;&#10;AI-generated content may be incorrect.">
            <a:extLst>
              <a:ext uri="{FF2B5EF4-FFF2-40B4-BE49-F238E27FC236}">
                <a16:creationId xmlns:a16="http://schemas.microsoft.com/office/drawing/2014/main" id="{2FBCA404-F9DA-AB95-A127-E0A67D5578A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52" y="28102244"/>
            <a:ext cx="4270248" cy="3174141"/>
          </a:xfrm>
          <a:prstGeom prst="rect">
            <a:avLst/>
          </a:prstGeom>
        </p:spPr>
      </p:pic>
      <p:pic>
        <p:nvPicPr>
          <p:cNvPr id="46" name="Picture 45" descr="A screenshot of a chat&#10;&#10;AI-generated content may be incorrect.">
            <a:extLst>
              <a:ext uri="{FF2B5EF4-FFF2-40B4-BE49-F238E27FC236}">
                <a16:creationId xmlns:a16="http://schemas.microsoft.com/office/drawing/2014/main" id="{3AE0E7E3-19C5-605A-7CE5-AEFB7CC17AF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7" y="28102244"/>
            <a:ext cx="4270472" cy="3174308"/>
          </a:xfrm>
          <a:prstGeom prst="rect">
            <a:avLst/>
          </a:prstGeom>
        </p:spPr>
      </p:pic>
      <p:grpSp>
        <p:nvGrpSpPr>
          <p:cNvPr id="2129" name="Group 2128">
            <a:extLst>
              <a:ext uri="{FF2B5EF4-FFF2-40B4-BE49-F238E27FC236}">
                <a16:creationId xmlns:a16="http://schemas.microsoft.com/office/drawing/2014/main" id="{5D2A79FD-4C31-3529-25C4-0908DBC4F698}"/>
              </a:ext>
            </a:extLst>
          </p:cNvPr>
          <p:cNvGrpSpPr/>
          <p:nvPr/>
        </p:nvGrpSpPr>
        <p:grpSpPr>
          <a:xfrm>
            <a:off x="937017" y="20572473"/>
            <a:ext cx="9098766" cy="3834050"/>
            <a:chOff x="9638522" y="20648940"/>
            <a:chExt cx="8865768" cy="3735869"/>
          </a:xfrm>
        </p:grpSpPr>
        <p:pic>
          <p:nvPicPr>
            <p:cNvPr id="2094" name="Picture 2" descr="Gemini (language model) - Wikipedia">
              <a:extLst>
                <a:ext uri="{FF2B5EF4-FFF2-40B4-BE49-F238E27FC236}">
                  <a16:creationId xmlns:a16="http://schemas.microsoft.com/office/drawing/2014/main" id="{99AB7312-9E7C-AA6E-4FB4-739EC7E4A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8427" y="22897217"/>
              <a:ext cx="748199" cy="276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5" name="Picture 2094">
              <a:hlinkClick r:id="rId29"/>
              <a:extLst>
                <a:ext uri="{FF2B5EF4-FFF2-40B4-BE49-F238E27FC236}">
                  <a16:creationId xmlns:a16="http://schemas.microsoft.com/office/drawing/2014/main" id="{62AF58C8-3176-FC43-E607-72C51C5FD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b="16441"/>
            <a:stretch/>
          </p:blipFill>
          <p:spPr>
            <a:xfrm>
              <a:off x="14703579" y="22193722"/>
              <a:ext cx="857811" cy="716783"/>
            </a:xfrm>
            <a:prstGeom prst="rect">
              <a:avLst/>
            </a:prstGeom>
          </p:spPr>
        </p:pic>
        <p:sp>
          <p:nvSpPr>
            <p:cNvPr id="2096" name="Rounded Rectangle 4150">
              <a:extLst>
                <a:ext uri="{FF2B5EF4-FFF2-40B4-BE49-F238E27FC236}">
                  <a16:creationId xmlns:a16="http://schemas.microsoft.com/office/drawing/2014/main" id="{6FBB0DA7-4CE4-5457-21DE-477545E3E87B}"/>
                </a:ext>
              </a:extLst>
            </p:cNvPr>
            <p:cNvSpPr/>
            <p:nvPr/>
          </p:nvSpPr>
          <p:spPr>
            <a:xfrm flipH="1">
              <a:off x="14684773" y="22018733"/>
              <a:ext cx="902392" cy="1292379"/>
            </a:xfrm>
            <a:prstGeom prst="roundRect">
              <a:avLst>
                <a:gd name="adj" fmla="val 22963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45945">
                <a:defRPr/>
              </a:pPr>
              <a:endParaRPr lang="en-US" sz="205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097" name="Straight Connector 2096">
              <a:extLst>
                <a:ext uri="{FF2B5EF4-FFF2-40B4-BE49-F238E27FC236}">
                  <a16:creationId xmlns:a16="http://schemas.microsoft.com/office/drawing/2014/main" id="{3AADE841-8CB5-DA3C-532A-5CE5704504B5}"/>
                </a:ext>
              </a:extLst>
            </p:cNvPr>
            <p:cNvCxnSpPr>
              <a:cxnSpLocks/>
            </p:cNvCxnSpPr>
            <p:nvPr/>
          </p:nvCxnSpPr>
          <p:spPr>
            <a:xfrm>
              <a:off x="11379015" y="22740884"/>
              <a:ext cx="313540" cy="2782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99" name="Picture 2098">
              <a:hlinkClick r:id="rId31"/>
              <a:extLst>
                <a:ext uri="{FF2B5EF4-FFF2-40B4-BE49-F238E27FC236}">
                  <a16:creationId xmlns:a16="http://schemas.microsoft.com/office/drawing/2014/main" id="{9FC01ED8-6C50-4B91-1EB9-E31471371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/>
            <a:srcRect b="14000"/>
            <a:stretch/>
          </p:blipFill>
          <p:spPr>
            <a:xfrm>
              <a:off x="12289028" y="21112734"/>
              <a:ext cx="894382" cy="769166"/>
            </a:xfrm>
            <a:prstGeom prst="rect">
              <a:avLst/>
            </a:prstGeom>
          </p:spPr>
        </p:pic>
        <p:sp>
          <p:nvSpPr>
            <p:cNvPr id="2100" name="TextBox 2099">
              <a:extLst>
                <a:ext uri="{FF2B5EF4-FFF2-40B4-BE49-F238E27FC236}">
                  <a16:creationId xmlns:a16="http://schemas.microsoft.com/office/drawing/2014/main" id="{4F57E66F-EA83-417B-C28F-71FD2EB96C37}"/>
                </a:ext>
              </a:extLst>
            </p:cNvPr>
            <p:cNvSpPr txBox="1"/>
            <p:nvPr/>
          </p:nvSpPr>
          <p:spPr>
            <a:xfrm>
              <a:off x="12017632" y="21828836"/>
              <a:ext cx="1437175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Dynamic</a:t>
              </a:r>
            </a:p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Geo-Context</a:t>
              </a:r>
            </a:p>
          </p:txBody>
        </p:sp>
        <p:pic>
          <p:nvPicPr>
            <p:cNvPr id="2101" name="Graphic 2100" descr="Image outline">
              <a:extLst>
                <a:ext uri="{FF2B5EF4-FFF2-40B4-BE49-F238E27FC236}">
                  <a16:creationId xmlns:a16="http://schemas.microsoft.com/office/drawing/2014/main" id="{E80F01C8-B93C-86C0-B0AA-5FC873B48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2213653" y="22532723"/>
              <a:ext cx="1045131" cy="1045131"/>
            </a:xfrm>
            <a:prstGeom prst="rect">
              <a:avLst/>
            </a:prstGeom>
          </p:spPr>
        </p:pic>
        <p:sp>
          <p:nvSpPr>
            <p:cNvPr id="2102" name="TextBox 2101">
              <a:extLst>
                <a:ext uri="{FF2B5EF4-FFF2-40B4-BE49-F238E27FC236}">
                  <a16:creationId xmlns:a16="http://schemas.microsoft.com/office/drawing/2014/main" id="{55970063-BC69-0BA0-F29F-60E479AD7894}"/>
                </a:ext>
              </a:extLst>
            </p:cNvPr>
            <p:cNvSpPr txBox="1"/>
            <p:nvPr/>
          </p:nvSpPr>
          <p:spPr>
            <a:xfrm>
              <a:off x="12017632" y="23582063"/>
              <a:ext cx="1437175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User’s Current View</a:t>
              </a:r>
            </a:p>
          </p:txBody>
        </p:sp>
        <p:sp>
          <p:nvSpPr>
            <p:cNvPr id="2103" name="Left Brace 2102">
              <a:extLst>
                <a:ext uri="{FF2B5EF4-FFF2-40B4-BE49-F238E27FC236}">
                  <a16:creationId xmlns:a16="http://schemas.microsoft.com/office/drawing/2014/main" id="{3A936019-CB6D-8115-EE5B-EBD6322B276A}"/>
                </a:ext>
              </a:extLst>
            </p:cNvPr>
            <p:cNvSpPr/>
            <p:nvPr/>
          </p:nvSpPr>
          <p:spPr>
            <a:xfrm>
              <a:off x="11761015" y="21111379"/>
              <a:ext cx="258450" cy="3243085"/>
            </a:xfrm>
            <a:prstGeom prst="leftBrace">
              <a:avLst/>
            </a:prstGeom>
            <a:ln w="12700">
              <a:solidFill>
                <a:srgbClr val="D854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53"/>
            </a:p>
          </p:txBody>
        </p:sp>
        <p:sp>
          <p:nvSpPr>
            <p:cNvPr id="2104" name="Left Brace 2103">
              <a:extLst>
                <a:ext uri="{FF2B5EF4-FFF2-40B4-BE49-F238E27FC236}">
                  <a16:creationId xmlns:a16="http://schemas.microsoft.com/office/drawing/2014/main" id="{03F2C7D9-F485-482D-9A30-0B102410FACE}"/>
                </a:ext>
              </a:extLst>
            </p:cNvPr>
            <p:cNvSpPr/>
            <p:nvPr/>
          </p:nvSpPr>
          <p:spPr>
            <a:xfrm flipH="1">
              <a:off x="13480118" y="21111379"/>
              <a:ext cx="258450" cy="3243085"/>
            </a:xfrm>
            <a:prstGeom prst="leftBrace">
              <a:avLst/>
            </a:prstGeom>
            <a:ln w="12700">
              <a:solidFill>
                <a:srgbClr val="D854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53"/>
            </a:p>
          </p:txBody>
        </p:sp>
        <p:sp>
          <p:nvSpPr>
            <p:cNvPr id="2105" name="TextBox 2104">
              <a:extLst>
                <a:ext uri="{FF2B5EF4-FFF2-40B4-BE49-F238E27FC236}">
                  <a16:creationId xmlns:a16="http://schemas.microsoft.com/office/drawing/2014/main" id="{06BE50BD-B509-551A-A834-3CEA7C689538}"/>
                </a:ext>
              </a:extLst>
            </p:cNvPr>
            <p:cNvSpPr txBox="1"/>
            <p:nvPr/>
          </p:nvSpPr>
          <p:spPr>
            <a:xfrm>
              <a:off x="11978974" y="20648940"/>
              <a:ext cx="1708652" cy="4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Dynamic Input</a:t>
              </a:r>
            </a:p>
          </p:txBody>
        </p:sp>
        <p:sp>
          <p:nvSpPr>
            <p:cNvPr id="2107" name="TextBox 2106">
              <a:extLst>
                <a:ext uri="{FF2B5EF4-FFF2-40B4-BE49-F238E27FC236}">
                  <a16:creationId xmlns:a16="http://schemas.microsoft.com/office/drawing/2014/main" id="{5B751CE7-C52F-FC1F-8C77-F8FD728F8115}"/>
                </a:ext>
              </a:extLst>
            </p:cNvPr>
            <p:cNvSpPr txBox="1"/>
            <p:nvPr/>
          </p:nvSpPr>
          <p:spPr>
            <a:xfrm>
              <a:off x="13748457" y="23146415"/>
              <a:ext cx="855510" cy="34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45945">
                <a:defRPr/>
              </a:pPr>
              <a:r>
                <a:rPr lang="en-US" sz="1642" dirty="0">
                  <a:solidFill>
                    <a:prstClr val="black"/>
                  </a:solidFill>
                  <a:latin typeface="Segoe Condensed" panose="020B0606040200020203" pitchFamily="34" charset="0"/>
                  <a:cs typeface="Arial Narrow" panose="020B0604020202020204" pitchFamily="34" charset="0"/>
                </a:rPr>
                <a:t>JSON</a:t>
              </a:r>
            </a:p>
          </p:txBody>
        </p:sp>
        <p:cxnSp>
          <p:nvCxnSpPr>
            <p:cNvPr id="2108" name="Straight Connector 2107">
              <a:extLst>
                <a:ext uri="{FF2B5EF4-FFF2-40B4-BE49-F238E27FC236}">
                  <a16:creationId xmlns:a16="http://schemas.microsoft.com/office/drawing/2014/main" id="{7DD61E52-C781-CB1B-41B1-2594213E50CD}"/>
                </a:ext>
              </a:extLst>
            </p:cNvPr>
            <p:cNvCxnSpPr>
              <a:cxnSpLocks/>
            </p:cNvCxnSpPr>
            <p:nvPr/>
          </p:nvCxnSpPr>
          <p:spPr>
            <a:xfrm>
              <a:off x="13867400" y="22723085"/>
              <a:ext cx="617624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09" name="Graphic 2108" descr="Web design outline">
              <a:extLst>
                <a:ext uri="{FF2B5EF4-FFF2-40B4-BE49-F238E27FC236}">
                  <a16:creationId xmlns:a16="http://schemas.microsoft.com/office/drawing/2014/main" id="{FB002243-E64D-2866-1EB5-27472EDAE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3971898" y="22805962"/>
              <a:ext cx="408627" cy="408627"/>
            </a:xfrm>
            <a:prstGeom prst="rect">
              <a:avLst/>
            </a:prstGeom>
          </p:spPr>
        </p:pic>
        <p:sp>
          <p:nvSpPr>
            <p:cNvPr id="2111" name="TextBox 2110">
              <a:extLst>
                <a:ext uri="{FF2B5EF4-FFF2-40B4-BE49-F238E27FC236}">
                  <a16:creationId xmlns:a16="http://schemas.microsoft.com/office/drawing/2014/main" id="{BD8322CD-3C68-81C7-8D4A-B191DCE1F771}"/>
                </a:ext>
              </a:extLst>
            </p:cNvPr>
            <p:cNvSpPr txBox="1"/>
            <p:nvPr/>
          </p:nvSpPr>
          <p:spPr>
            <a:xfrm>
              <a:off x="15667971" y="23146415"/>
              <a:ext cx="855510" cy="34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45945">
                <a:defRPr/>
              </a:pPr>
              <a:r>
                <a:rPr lang="en-US" sz="1642" dirty="0">
                  <a:solidFill>
                    <a:prstClr val="black"/>
                  </a:solidFill>
                  <a:latin typeface="Segoe Condensed" panose="020B0606040200020203" pitchFamily="34" charset="0"/>
                  <a:cs typeface="Arial Narrow" panose="020B0604020202020204" pitchFamily="34" charset="0"/>
                </a:rPr>
                <a:t>JSON</a:t>
              </a:r>
            </a:p>
          </p:txBody>
        </p:sp>
        <p:cxnSp>
          <p:nvCxnSpPr>
            <p:cNvPr id="2112" name="Straight Connector 2111">
              <a:extLst>
                <a:ext uri="{FF2B5EF4-FFF2-40B4-BE49-F238E27FC236}">
                  <a16:creationId xmlns:a16="http://schemas.microsoft.com/office/drawing/2014/main" id="{8FCF0811-0D7B-E24F-2E0A-D9320D6E1AEF}"/>
                </a:ext>
              </a:extLst>
            </p:cNvPr>
            <p:cNvCxnSpPr>
              <a:cxnSpLocks/>
            </p:cNvCxnSpPr>
            <p:nvPr/>
          </p:nvCxnSpPr>
          <p:spPr>
            <a:xfrm>
              <a:off x="15786914" y="22723085"/>
              <a:ext cx="617624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13" name="Graphic 2112" descr="Web design outline">
              <a:extLst>
                <a:ext uri="{FF2B5EF4-FFF2-40B4-BE49-F238E27FC236}">
                  <a16:creationId xmlns:a16="http://schemas.microsoft.com/office/drawing/2014/main" id="{F0E1E104-6A5A-8034-4100-B4B08440F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5891412" y="22805962"/>
              <a:ext cx="408627" cy="408627"/>
            </a:xfrm>
            <a:prstGeom prst="rect">
              <a:avLst/>
            </a:prstGeom>
          </p:spPr>
        </p:pic>
        <p:sp>
          <p:nvSpPr>
            <p:cNvPr id="2116" name="Left Brace 2115">
              <a:extLst>
                <a:ext uri="{FF2B5EF4-FFF2-40B4-BE49-F238E27FC236}">
                  <a16:creationId xmlns:a16="http://schemas.microsoft.com/office/drawing/2014/main" id="{546750A4-C038-35D0-5AD2-E46E52D551C2}"/>
                </a:ext>
              </a:extLst>
            </p:cNvPr>
            <p:cNvSpPr/>
            <p:nvPr/>
          </p:nvSpPr>
          <p:spPr>
            <a:xfrm>
              <a:off x="16612942" y="21141723"/>
              <a:ext cx="258451" cy="3243086"/>
            </a:xfrm>
            <a:prstGeom prst="leftBrace">
              <a:avLst/>
            </a:prstGeom>
            <a:ln w="12700">
              <a:solidFill>
                <a:srgbClr val="3596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53"/>
            </a:p>
          </p:txBody>
        </p:sp>
        <p:sp>
          <p:nvSpPr>
            <p:cNvPr id="2114" name="TextBox 2113">
              <a:extLst>
                <a:ext uri="{FF2B5EF4-FFF2-40B4-BE49-F238E27FC236}">
                  <a16:creationId xmlns:a16="http://schemas.microsoft.com/office/drawing/2014/main" id="{32C3678E-6C01-3220-D719-DF4E871FD809}"/>
                </a:ext>
              </a:extLst>
            </p:cNvPr>
            <p:cNvSpPr txBox="1"/>
            <p:nvPr/>
          </p:nvSpPr>
          <p:spPr>
            <a:xfrm>
              <a:off x="16527531" y="21864015"/>
              <a:ext cx="1976759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Mobility + </a:t>
              </a:r>
              <a:b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</a:br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Access Features</a:t>
              </a:r>
            </a:p>
          </p:txBody>
        </p:sp>
        <p:sp>
          <p:nvSpPr>
            <p:cNvPr id="2115" name="TextBox 2114">
              <a:extLst>
                <a:ext uri="{FF2B5EF4-FFF2-40B4-BE49-F238E27FC236}">
                  <a16:creationId xmlns:a16="http://schemas.microsoft.com/office/drawing/2014/main" id="{ACCFB17A-8996-93BF-7149-95EFC86A4727}"/>
                </a:ext>
              </a:extLst>
            </p:cNvPr>
            <p:cNvSpPr txBox="1"/>
            <p:nvPr/>
          </p:nvSpPr>
          <p:spPr>
            <a:xfrm>
              <a:off x="16708205" y="23582063"/>
              <a:ext cx="1615410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Context-aware Description</a:t>
              </a:r>
            </a:p>
          </p:txBody>
        </p:sp>
        <p:sp>
          <p:nvSpPr>
            <p:cNvPr id="2117" name="TextBox 2116">
              <a:extLst>
                <a:ext uri="{FF2B5EF4-FFF2-40B4-BE49-F238E27FC236}">
                  <a16:creationId xmlns:a16="http://schemas.microsoft.com/office/drawing/2014/main" id="{BD720FAC-FBAA-6B56-73CB-DA036CD966AA}"/>
                </a:ext>
              </a:extLst>
            </p:cNvPr>
            <p:cNvSpPr txBox="1"/>
            <p:nvPr/>
          </p:nvSpPr>
          <p:spPr>
            <a:xfrm>
              <a:off x="16814156" y="20648940"/>
              <a:ext cx="1403509" cy="4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Output</a:t>
              </a:r>
            </a:p>
          </p:txBody>
        </p:sp>
        <p:pic>
          <p:nvPicPr>
            <p:cNvPr id="2118" name="Graphic 2117" descr="Chat bubble outline">
              <a:extLst>
                <a:ext uri="{FF2B5EF4-FFF2-40B4-BE49-F238E27FC236}">
                  <a16:creationId xmlns:a16="http://schemas.microsoft.com/office/drawing/2014/main" id="{1A36748D-4DD7-53DC-3DDE-64E510421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 flipH="1">
              <a:off x="16993345" y="22532723"/>
              <a:ext cx="1045131" cy="1045131"/>
            </a:xfrm>
            <a:prstGeom prst="rect">
              <a:avLst/>
            </a:prstGeom>
          </p:spPr>
        </p:pic>
        <p:pic>
          <p:nvPicPr>
            <p:cNvPr id="2119" name="Graphic 2118" descr="Web design outline">
              <a:extLst>
                <a:ext uri="{FF2B5EF4-FFF2-40B4-BE49-F238E27FC236}">
                  <a16:creationId xmlns:a16="http://schemas.microsoft.com/office/drawing/2014/main" id="{7ACABC12-DB37-3471-B434-EA19699D9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7040748" y="21022155"/>
              <a:ext cx="950325" cy="950325"/>
            </a:xfrm>
            <a:prstGeom prst="rect">
              <a:avLst/>
            </a:prstGeom>
          </p:spPr>
        </p:pic>
        <p:sp>
          <p:nvSpPr>
            <p:cNvPr id="2120" name="TextBox 2119">
              <a:extLst>
                <a:ext uri="{FF2B5EF4-FFF2-40B4-BE49-F238E27FC236}">
                  <a16:creationId xmlns:a16="http://schemas.microsoft.com/office/drawing/2014/main" id="{05496B91-2BC4-7268-B851-C198C95D3F74}"/>
                </a:ext>
              </a:extLst>
            </p:cNvPr>
            <p:cNvSpPr txBox="1"/>
            <p:nvPr/>
          </p:nvSpPr>
          <p:spPr>
            <a:xfrm>
              <a:off x="14440222" y="21618128"/>
              <a:ext cx="1403509" cy="4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MLLM</a:t>
              </a:r>
            </a:p>
          </p:txBody>
        </p:sp>
        <p:pic>
          <p:nvPicPr>
            <p:cNvPr id="2121" name="Picture 2120">
              <a:hlinkClick r:id="rId39"/>
              <a:extLst>
                <a:ext uri="{FF2B5EF4-FFF2-40B4-BE49-F238E27FC236}">
                  <a16:creationId xmlns:a16="http://schemas.microsoft.com/office/drawing/2014/main" id="{B128E1B8-B6BE-8B53-5184-CB44E89C3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/>
            <a:srcRect l="25400" t="20110" r="23094" b="35793"/>
            <a:stretch/>
          </p:blipFill>
          <p:spPr>
            <a:xfrm>
              <a:off x="10014441" y="21145476"/>
              <a:ext cx="743290" cy="636354"/>
            </a:xfrm>
            <a:prstGeom prst="rect">
              <a:avLst/>
            </a:prstGeom>
          </p:spPr>
        </p:pic>
        <p:sp>
          <p:nvSpPr>
            <p:cNvPr id="2122" name="TextBox 2121">
              <a:extLst>
                <a:ext uri="{FF2B5EF4-FFF2-40B4-BE49-F238E27FC236}">
                  <a16:creationId xmlns:a16="http://schemas.microsoft.com/office/drawing/2014/main" id="{589F1D36-AC3B-9156-2885-F8D38844D510}"/>
                </a:ext>
              </a:extLst>
            </p:cNvPr>
            <p:cNvSpPr txBox="1"/>
            <p:nvPr/>
          </p:nvSpPr>
          <p:spPr>
            <a:xfrm>
              <a:off x="9638522" y="20648940"/>
              <a:ext cx="1539775" cy="40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Static Prompt</a:t>
              </a:r>
            </a:p>
          </p:txBody>
        </p:sp>
        <p:pic>
          <p:nvPicPr>
            <p:cNvPr id="2123" name="Picture 2122">
              <a:hlinkClick r:id="rId41"/>
              <a:extLst>
                <a:ext uri="{FF2B5EF4-FFF2-40B4-BE49-F238E27FC236}">
                  <a16:creationId xmlns:a16="http://schemas.microsoft.com/office/drawing/2014/main" id="{AEEE3E5E-45DB-112E-95FF-838B92D83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/>
            <a:srcRect l="31746" r="7575" b="14259"/>
            <a:stretch>
              <a:fillRect/>
            </a:stretch>
          </p:blipFill>
          <p:spPr>
            <a:xfrm>
              <a:off x="10017067" y="22532723"/>
              <a:ext cx="713603" cy="1008350"/>
            </a:xfrm>
            <a:prstGeom prst="rect">
              <a:avLst/>
            </a:prstGeom>
          </p:spPr>
        </p:pic>
        <p:sp>
          <p:nvSpPr>
            <p:cNvPr id="2124" name="Left Brace 2123">
              <a:extLst>
                <a:ext uri="{FF2B5EF4-FFF2-40B4-BE49-F238E27FC236}">
                  <a16:creationId xmlns:a16="http://schemas.microsoft.com/office/drawing/2014/main" id="{7D712936-DFF5-B6AE-EFC7-85905C51AFDE}"/>
                </a:ext>
              </a:extLst>
            </p:cNvPr>
            <p:cNvSpPr/>
            <p:nvPr/>
          </p:nvSpPr>
          <p:spPr>
            <a:xfrm flipH="1">
              <a:off x="10989918" y="21101153"/>
              <a:ext cx="258451" cy="3243086"/>
            </a:xfrm>
            <a:prstGeom prst="leftBrac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53"/>
            </a:p>
          </p:txBody>
        </p:sp>
        <p:sp>
          <p:nvSpPr>
            <p:cNvPr id="2125" name="TextBox 2124">
              <a:extLst>
                <a:ext uri="{FF2B5EF4-FFF2-40B4-BE49-F238E27FC236}">
                  <a16:creationId xmlns:a16="http://schemas.microsoft.com/office/drawing/2014/main" id="{655E3D33-E26A-2191-7C90-483EF921C7C2}"/>
                </a:ext>
              </a:extLst>
            </p:cNvPr>
            <p:cNvSpPr txBox="1"/>
            <p:nvPr/>
          </p:nvSpPr>
          <p:spPr>
            <a:xfrm>
              <a:off x="9667499" y="23582063"/>
              <a:ext cx="1437175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Optional User Profile</a:t>
              </a:r>
            </a:p>
          </p:txBody>
        </p:sp>
        <p:sp>
          <p:nvSpPr>
            <p:cNvPr id="2128" name="TextBox 2127">
              <a:extLst>
                <a:ext uri="{FF2B5EF4-FFF2-40B4-BE49-F238E27FC236}">
                  <a16:creationId xmlns:a16="http://schemas.microsoft.com/office/drawing/2014/main" id="{B9A397EA-DB01-3423-40A5-F0DCA949A727}"/>
                </a:ext>
              </a:extLst>
            </p:cNvPr>
            <p:cNvSpPr txBox="1"/>
            <p:nvPr/>
          </p:nvSpPr>
          <p:spPr>
            <a:xfrm>
              <a:off x="9667499" y="21722566"/>
              <a:ext cx="1437175" cy="724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53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Prompt Instructions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5BC2C2A-7CA5-A206-BAAC-958624EBA062}"/>
              </a:ext>
            </a:extLst>
          </p:cNvPr>
          <p:cNvSpPr txBox="1"/>
          <p:nvPr/>
        </p:nvSpPr>
        <p:spPr>
          <a:xfrm rot="16200000">
            <a:off x="-2516486" y="22365026"/>
            <a:ext cx="6176948" cy="53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4" b="1" dirty="0">
                <a:latin typeface="Segoe Condensed" panose="020B0606040200020203" pitchFamily="34" charset="0"/>
              </a:rPr>
              <a:t>AI Describe Architecture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50FD5F-B065-88C0-6628-848F96B5E0B6}"/>
              </a:ext>
            </a:extLst>
          </p:cNvPr>
          <p:cNvGrpSpPr/>
          <p:nvPr/>
        </p:nvGrpSpPr>
        <p:grpSpPr>
          <a:xfrm>
            <a:off x="10972800" y="25018803"/>
            <a:ext cx="10744200" cy="6193546"/>
            <a:chOff x="10972800" y="24890211"/>
            <a:chExt cx="10635968" cy="6131155"/>
          </a:xfrm>
        </p:grpSpPr>
        <p:pic>
          <p:nvPicPr>
            <p:cNvPr id="60" name="Picture 59" descr="A street with a storefront&#10;&#10;AI-generated content may be incorrect.">
              <a:extLst>
                <a:ext uri="{FF2B5EF4-FFF2-40B4-BE49-F238E27FC236}">
                  <a16:creationId xmlns:a16="http://schemas.microsoft.com/office/drawing/2014/main" id="{D427967A-46D9-E677-99C7-097DFE11E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2800" y="24890211"/>
              <a:ext cx="5258943" cy="3018259"/>
            </a:xfrm>
            <a:prstGeom prst="rect">
              <a:avLst/>
            </a:prstGeom>
          </p:spPr>
        </p:pic>
        <p:pic>
          <p:nvPicPr>
            <p:cNvPr id="62" name="Picture 61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F748621F-3B20-A150-257B-B19AD1D8D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1112" y="24890211"/>
              <a:ext cx="5257656" cy="3017520"/>
            </a:xfrm>
            <a:prstGeom prst="rect">
              <a:avLst/>
            </a:prstGeom>
          </p:spPr>
        </p:pic>
        <p:pic>
          <p:nvPicPr>
            <p:cNvPr id="1024" name="Picture 102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88D6527-FA5B-E398-5E5C-5C99C1613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1112" y="28003846"/>
              <a:ext cx="5257656" cy="3017520"/>
            </a:xfrm>
            <a:prstGeom prst="rect">
              <a:avLst/>
            </a:prstGeom>
          </p:spPr>
        </p:pic>
        <p:pic>
          <p:nvPicPr>
            <p:cNvPr id="1068" name="Picture 106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B981B7F-CF72-DB58-7DD9-B966CA8A8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2800" y="28003846"/>
              <a:ext cx="5257656" cy="3017520"/>
            </a:xfrm>
            <a:prstGeom prst="rect">
              <a:avLst/>
            </a:prstGeom>
          </p:spPr>
        </p:pic>
      </p:grpSp>
      <p:sp>
        <p:nvSpPr>
          <p:cNvPr id="1070" name="TextBox 1069">
            <a:extLst>
              <a:ext uri="{FF2B5EF4-FFF2-40B4-BE49-F238E27FC236}">
                <a16:creationId xmlns:a16="http://schemas.microsoft.com/office/drawing/2014/main" id="{C9A60593-9B54-2600-A10E-E9526695436A}"/>
              </a:ext>
            </a:extLst>
          </p:cNvPr>
          <p:cNvSpPr txBox="1"/>
          <p:nvPr/>
        </p:nvSpPr>
        <p:spPr>
          <a:xfrm>
            <a:off x="12465412" y="18726900"/>
            <a:ext cx="7987576" cy="139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10" dirty="0">
                <a:latin typeface="Bebas Neue" panose="020B0606020202050201" pitchFamily="34" charset="0"/>
              </a:rPr>
              <a:t>AI CHAT</a:t>
            </a:r>
            <a:endParaRPr lang="en-US" sz="1962" dirty="0"/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id="{B64DEA68-B3D7-BC4E-AD93-0ECE1F271F6B}"/>
              </a:ext>
            </a:extLst>
          </p:cNvPr>
          <p:cNvSpPr txBox="1"/>
          <p:nvPr/>
        </p:nvSpPr>
        <p:spPr>
          <a:xfrm>
            <a:off x="13425668" y="19787071"/>
            <a:ext cx="6067065" cy="54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4" dirty="0">
                <a:latin typeface="Segoe Condensed" panose="020B0606040200020203" pitchFamily="34" charset="0"/>
              </a:rPr>
              <a:t>A context-aware AI chat tool</a:t>
            </a:r>
          </a:p>
        </p:txBody>
      </p:sp>
      <p:pic>
        <p:nvPicPr>
          <p:cNvPr id="1078" name="Picture 107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E04A4EB-E01A-5FFB-BADE-DA13A3A1457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0"/>
          <a:stretch>
            <a:fillRect/>
          </a:stretch>
        </p:blipFill>
        <p:spPr>
          <a:xfrm>
            <a:off x="11245297" y="20406859"/>
            <a:ext cx="10427806" cy="4010091"/>
          </a:xfrm>
          <a:prstGeom prst="rect">
            <a:avLst/>
          </a:prstGeom>
        </p:spPr>
      </p:pic>
      <p:sp>
        <p:nvSpPr>
          <p:cNvPr id="1080" name="TextBox 1079">
            <a:extLst>
              <a:ext uri="{FF2B5EF4-FFF2-40B4-BE49-F238E27FC236}">
                <a16:creationId xmlns:a16="http://schemas.microsoft.com/office/drawing/2014/main" id="{C555E06E-1B71-43D0-2D8E-882EA2705A4F}"/>
              </a:ext>
            </a:extLst>
          </p:cNvPr>
          <p:cNvSpPr txBox="1"/>
          <p:nvPr/>
        </p:nvSpPr>
        <p:spPr>
          <a:xfrm rot="16200000">
            <a:off x="7559669" y="27838483"/>
            <a:ext cx="6176948" cy="53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4" b="1" dirty="0">
                <a:latin typeface="Segoe Condensed" panose="020B0606040200020203" pitchFamily="34" charset="0"/>
              </a:rPr>
              <a:t>AI Chat Examples</a:t>
            </a: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0F10AEC9-E541-D831-4B12-ED149A79E525}"/>
              </a:ext>
            </a:extLst>
          </p:cNvPr>
          <p:cNvSpPr txBox="1"/>
          <p:nvPr/>
        </p:nvSpPr>
        <p:spPr>
          <a:xfrm rot="16200000">
            <a:off x="7591058" y="22365026"/>
            <a:ext cx="6176948" cy="53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4" b="1" dirty="0">
                <a:latin typeface="Segoe Condensed" panose="020B0606040200020203" pitchFamily="34" charset="0"/>
              </a:rPr>
              <a:t>AI Chat Architecture</a:t>
            </a:r>
          </a:p>
        </p:txBody>
      </p:sp>
    </p:spTree>
    <p:extLst>
      <p:ext uri="{BB962C8B-B14F-4D97-AF65-F5344CB8AC3E}">
        <p14:creationId xmlns:p14="http://schemas.microsoft.com/office/powerpoint/2010/main" val="357692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AC9E1-437B-02BA-CBCB-E70337E8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C9B6-1D54-81A0-6A0E-656BD5E38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describer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5CF3B-933A-E4CC-4716-4D8457E04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331584D-77C9-A92E-06A2-6A74CC3DEB36}"/>
              </a:ext>
            </a:extLst>
          </p:cNvPr>
          <p:cNvGrpSpPr/>
          <p:nvPr/>
        </p:nvGrpSpPr>
        <p:grpSpPr>
          <a:xfrm>
            <a:off x="13209909" y="16388775"/>
            <a:ext cx="1350920" cy="1543928"/>
            <a:chOff x="13886518" y="1932016"/>
            <a:chExt cx="1177576" cy="1345818"/>
          </a:xfrm>
        </p:grpSpPr>
        <p:pic>
          <p:nvPicPr>
            <p:cNvPr id="48" name="Picture 2" descr="Gemini (language model) - Wikipedia">
              <a:extLst>
                <a:ext uri="{FF2B5EF4-FFF2-40B4-BE49-F238E27FC236}">
                  <a16:creationId xmlns:a16="http://schemas.microsoft.com/office/drawing/2014/main" id="{D83BF9EB-6B49-13D7-15D6-3A99FED67D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8084" y="2897752"/>
              <a:ext cx="1027104" cy="38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>
              <a:hlinkClick r:id="rId5"/>
              <a:extLst>
                <a:ext uri="{FF2B5EF4-FFF2-40B4-BE49-F238E27FC236}">
                  <a16:creationId xmlns:a16="http://schemas.microsoft.com/office/drawing/2014/main" id="{C302BF42-18C8-4349-278B-E5077BF2A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6441"/>
            <a:stretch/>
          </p:blipFill>
          <p:spPr>
            <a:xfrm>
              <a:off x="13886518" y="1932016"/>
              <a:ext cx="1177576" cy="983977"/>
            </a:xfrm>
            <a:prstGeom prst="rect">
              <a:avLst/>
            </a:prstGeom>
          </p:spPr>
        </p:pic>
      </p:grpSp>
      <p:sp>
        <p:nvSpPr>
          <p:cNvPr id="47" name="Rounded Rectangle 4150">
            <a:extLst>
              <a:ext uri="{FF2B5EF4-FFF2-40B4-BE49-F238E27FC236}">
                <a16:creationId xmlns:a16="http://schemas.microsoft.com/office/drawing/2014/main" id="{D18CE755-B33F-E9C4-5451-DDBA5C2BB054}"/>
              </a:ext>
            </a:extLst>
          </p:cNvPr>
          <p:cNvSpPr/>
          <p:nvPr/>
        </p:nvSpPr>
        <p:spPr>
          <a:xfrm flipH="1">
            <a:off x="13180293" y="16113194"/>
            <a:ext cx="1421129" cy="2035298"/>
          </a:xfrm>
          <a:prstGeom prst="roundRect">
            <a:avLst>
              <a:gd name="adj" fmla="val 22963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45945">
              <a:defRPr/>
            </a:pPr>
            <a:endParaRPr lang="en-US" sz="324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FB2DC5-26F6-88D8-ABCC-F81C847A878C}"/>
              </a:ext>
            </a:extLst>
          </p:cNvPr>
          <p:cNvCxnSpPr>
            <a:cxnSpLocks/>
          </p:cNvCxnSpPr>
          <p:nvPr/>
        </p:nvCxnSpPr>
        <p:spPr>
          <a:xfrm>
            <a:off x="7720106" y="17250471"/>
            <a:ext cx="493776" cy="4381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79661E-1167-8FD1-8CC0-211AE1A94CD1}"/>
              </a:ext>
            </a:extLst>
          </p:cNvPr>
          <p:cNvGrpSpPr/>
          <p:nvPr/>
        </p:nvGrpSpPr>
        <p:grpSpPr>
          <a:xfrm>
            <a:off x="8575826" y="13361193"/>
            <a:ext cx="3114342" cy="6430419"/>
            <a:chOff x="4874306" y="1644225"/>
            <a:chExt cx="1730190" cy="3572455"/>
          </a:xfrm>
        </p:grpSpPr>
        <p:pic>
          <p:nvPicPr>
            <p:cNvPr id="5" name="Picture 4">
              <a:hlinkClick r:id="rId7"/>
              <a:extLst>
                <a:ext uri="{FF2B5EF4-FFF2-40B4-BE49-F238E27FC236}">
                  <a16:creationId xmlns:a16="http://schemas.microsoft.com/office/drawing/2014/main" id="{CA2D3196-82FF-7861-4A4A-14E3C0C1A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000"/>
            <a:stretch/>
          </p:blipFill>
          <p:spPr>
            <a:xfrm>
              <a:off x="5336272" y="2380443"/>
              <a:ext cx="782508" cy="6729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10E84C-DA40-6AC7-2B21-12996471824C}"/>
                </a:ext>
              </a:extLst>
            </p:cNvPr>
            <p:cNvSpPr txBox="1"/>
            <p:nvPr/>
          </p:nvSpPr>
          <p:spPr>
            <a:xfrm>
              <a:off x="5098824" y="3006971"/>
              <a:ext cx="1257405" cy="621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Dynamic</a:t>
              </a:r>
            </a:p>
            <a:p>
              <a:pPr algn="ctr"/>
              <a:r>
                <a:rPr lang="en-US" sz="32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Geo-Context</a:t>
              </a:r>
            </a:p>
          </p:txBody>
        </p:sp>
        <p:pic>
          <p:nvPicPr>
            <p:cNvPr id="17" name="Graphic 16" descr="Image outline">
              <a:extLst>
                <a:ext uri="{FF2B5EF4-FFF2-40B4-BE49-F238E27FC236}">
                  <a16:creationId xmlns:a16="http://schemas.microsoft.com/office/drawing/2014/main" id="{D913628C-B96F-6353-AD0E-088177562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70326" y="3834390"/>
              <a:ext cx="914400" cy="914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3626CB-B60B-B47C-7919-CDBC0CE94B77}"/>
                </a:ext>
              </a:extLst>
            </p:cNvPr>
            <p:cNvSpPr txBox="1"/>
            <p:nvPr/>
          </p:nvSpPr>
          <p:spPr>
            <a:xfrm>
              <a:off x="5098824" y="4570350"/>
              <a:ext cx="1257405" cy="621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User’s Current View</a:t>
              </a:r>
            </a:p>
          </p:txBody>
        </p:sp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847F51B7-B563-F3CD-32EC-1015F5541734}"/>
                </a:ext>
              </a:extLst>
            </p:cNvPr>
            <p:cNvSpPr/>
            <p:nvPr/>
          </p:nvSpPr>
          <p:spPr>
            <a:xfrm>
              <a:off x="4874306" y="2379257"/>
              <a:ext cx="226122" cy="2837423"/>
            </a:xfrm>
            <a:prstGeom prst="leftBrace">
              <a:avLst/>
            </a:prstGeom>
            <a:ln w="12700">
              <a:solidFill>
                <a:srgbClr val="D854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754AE3A9-642A-A774-3FC9-52FB547EC747}"/>
                </a:ext>
              </a:extLst>
            </p:cNvPr>
            <p:cNvSpPr/>
            <p:nvPr/>
          </p:nvSpPr>
          <p:spPr>
            <a:xfrm flipH="1">
              <a:off x="6378374" y="2379257"/>
              <a:ext cx="226122" cy="2837423"/>
            </a:xfrm>
            <a:prstGeom prst="leftBrace">
              <a:avLst/>
            </a:prstGeom>
            <a:ln w="12700">
              <a:solidFill>
                <a:srgbClr val="D854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4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A9747C-2878-2CF5-9C0C-34E8409DA0C3}"/>
                </a:ext>
              </a:extLst>
            </p:cNvPr>
            <p:cNvSpPr txBox="1"/>
            <p:nvPr/>
          </p:nvSpPr>
          <p:spPr>
            <a:xfrm>
              <a:off x="5222288" y="1644225"/>
              <a:ext cx="1010477" cy="621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Condensed" panose="020B0606040200020203" pitchFamily="34" charset="0"/>
                </a:rPr>
                <a:t>Dynamic Input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1A0A62B-3425-6330-F928-633F51F68C95}"/>
              </a:ext>
            </a:extLst>
          </p:cNvPr>
          <p:cNvGrpSpPr/>
          <p:nvPr/>
        </p:nvGrpSpPr>
        <p:grpSpPr>
          <a:xfrm>
            <a:off x="11705740" y="17222445"/>
            <a:ext cx="1347296" cy="1159430"/>
            <a:chOff x="3074817" y="3670234"/>
            <a:chExt cx="748498" cy="64412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07858EF-908F-48C3-7BE8-523CEBEFDAE6}"/>
                </a:ext>
              </a:extLst>
            </p:cNvPr>
            <p:cNvSpPr txBox="1"/>
            <p:nvPr/>
          </p:nvSpPr>
          <p:spPr>
            <a:xfrm>
              <a:off x="3074817" y="4040612"/>
              <a:ext cx="748498" cy="27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45945">
                <a:defRPr/>
              </a:pPr>
              <a:r>
                <a:rPr lang="en-US" sz="2520" dirty="0">
                  <a:solidFill>
                    <a:prstClr val="black"/>
                  </a:solidFill>
                  <a:latin typeface="Segoe Condensed" panose="020B0606040200020203" pitchFamily="34" charset="0"/>
                  <a:cs typeface="Arial Narrow" panose="020B0604020202020204" pitchFamily="34" charset="0"/>
                </a:rPr>
                <a:t>JSON</a:t>
              </a: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3E9B51C-B233-812C-E5EB-8C0C73992AB0}"/>
                </a:ext>
              </a:extLst>
            </p:cNvPr>
            <p:cNvCxnSpPr>
              <a:cxnSpLocks/>
            </p:cNvCxnSpPr>
            <p:nvPr/>
          </p:nvCxnSpPr>
          <p:spPr>
            <a:xfrm>
              <a:off x="3178882" y="3670234"/>
              <a:ext cx="540368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Graphic 25" descr="Web design outline">
              <a:extLst>
                <a:ext uri="{FF2B5EF4-FFF2-40B4-BE49-F238E27FC236}">
                  <a16:creationId xmlns:a16="http://schemas.microsoft.com/office/drawing/2014/main" id="{39A8C9DB-7869-5E30-77CA-8531206C2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70309" y="3742744"/>
              <a:ext cx="357514" cy="357514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20CD620-58F0-2DE0-CD41-636FDAE5F28D}"/>
              </a:ext>
            </a:extLst>
          </p:cNvPr>
          <p:cNvGrpSpPr/>
          <p:nvPr/>
        </p:nvGrpSpPr>
        <p:grpSpPr>
          <a:xfrm>
            <a:off x="14728679" y="17222445"/>
            <a:ext cx="1347296" cy="1159430"/>
            <a:chOff x="3074817" y="3670234"/>
            <a:chExt cx="748498" cy="644128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EC5A191-1D04-70AC-B9D6-EC524A43668E}"/>
                </a:ext>
              </a:extLst>
            </p:cNvPr>
            <p:cNvSpPr txBox="1"/>
            <p:nvPr/>
          </p:nvSpPr>
          <p:spPr>
            <a:xfrm>
              <a:off x="3074817" y="4040612"/>
              <a:ext cx="748498" cy="27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45945">
                <a:defRPr/>
              </a:pPr>
              <a:r>
                <a:rPr lang="en-US" sz="2520" dirty="0">
                  <a:solidFill>
                    <a:prstClr val="black"/>
                  </a:solidFill>
                  <a:latin typeface="Segoe Condensed" panose="020B0606040200020203" pitchFamily="34" charset="0"/>
                  <a:cs typeface="Arial Narrow" panose="020B0604020202020204" pitchFamily="34" charset="0"/>
                </a:rPr>
                <a:t>JSON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23C52BF8-FAC4-B234-C0D9-D460C3D983B0}"/>
                </a:ext>
              </a:extLst>
            </p:cNvPr>
            <p:cNvCxnSpPr>
              <a:cxnSpLocks/>
            </p:cNvCxnSpPr>
            <p:nvPr/>
          </p:nvCxnSpPr>
          <p:spPr>
            <a:xfrm>
              <a:off x="3178882" y="3670234"/>
              <a:ext cx="540368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7" name="Graphic 116" descr="Web design outline">
              <a:extLst>
                <a:ext uri="{FF2B5EF4-FFF2-40B4-BE49-F238E27FC236}">
                  <a16:creationId xmlns:a16="http://schemas.microsoft.com/office/drawing/2014/main" id="{5415BF99-F24C-AC7E-9B0E-3EDFEDB3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70309" y="3742744"/>
              <a:ext cx="357514" cy="357514"/>
            </a:xfrm>
            <a:prstGeom prst="rect">
              <a:avLst/>
            </a:prstGeom>
          </p:spPr>
        </p:pic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A27F68A8-1D77-56C3-886F-C4DF137C9A52}"/>
              </a:ext>
            </a:extLst>
          </p:cNvPr>
          <p:cNvSpPr txBox="1"/>
          <p:nvPr/>
        </p:nvSpPr>
        <p:spPr>
          <a:xfrm>
            <a:off x="16562365" y="15869535"/>
            <a:ext cx="2638411" cy="100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List of Mobility + Access Features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5D1FA1E-8A05-01B1-4953-CD5E9711BE4B}"/>
              </a:ext>
            </a:extLst>
          </p:cNvPr>
          <p:cNvSpPr txBox="1"/>
          <p:nvPr/>
        </p:nvSpPr>
        <p:spPr>
          <a:xfrm>
            <a:off x="16609563" y="18628218"/>
            <a:ext cx="2544021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Context-aware Description</a:t>
            </a:r>
          </a:p>
        </p:txBody>
      </p:sp>
      <p:sp>
        <p:nvSpPr>
          <p:cNvPr id="123" name="Left Brace 122">
            <a:extLst>
              <a:ext uri="{FF2B5EF4-FFF2-40B4-BE49-F238E27FC236}">
                <a16:creationId xmlns:a16="http://schemas.microsoft.com/office/drawing/2014/main" id="{E52FEBC4-C942-2C55-B73F-78A950DFDF35}"/>
              </a:ext>
            </a:extLst>
          </p:cNvPr>
          <p:cNvSpPr/>
          <p:nvPr/>
        </p:nvSpPr>
        <p:spPr>
          <a:xfrm>
            <a:off x="16216862" y="14732038"/>
            <a:ext cx="407020" cy="5107361"/>
          </a:xfrm>
          <a:prstGeom prst="leftBrace">
            <a:avLst/>
          </a:prstGeom>
          <a:ln w="12700">
            <a:solidFill>
              <a:srgbClr val="3596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4B41E32-ABEE-DDC5-B92E-9735006DB21C}"/>
              </a:ext>
            </a:extLst>
          </p:cNvPr>
          <p:cNvSpPr txBox="1"/>
          <p:nvPr/>
        </p:nvSpPr>
        <p:spPr>
          <a:xfrm>
            <a:off x="16776416" y="13395498"/>
            <a:ext cx="2210310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AI Describer Output</a:t>
            </a:r>
          </a:p>
        </p:txBody>
      </p:sp>
      <p:pic>
        <p:nvPicPr>
          <p:cNvPr id="127" name="Graphic 126" descr="Chat bubble outline">
            <a:extLst>
              <a:ext uri="{FF2B5EF4-FFF2-40B4-BE49-F238E27FC236}">
                <a16:creationId xmlns:a16="http://schemas.microsoft.com/office/drawing/2014/main" id="{6B24A103-8998-8DB2-18AE-DEE3B94F9C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7058610" y="17234109"/>
            <a:ext cx="1645920" cy="1645920"/>
          </a:xfrm>
          <a:prstGeom prst="rect">
            <a:avLst/>
          </a:prstGeom>
        </p:spPr>
      </p:pic>
      <p:pic>
        <p:nvPicPr>
          <p:cNvPr id="130" name="Graphic 129" descr="Web design outline">
            <a:extLst>
              <a:ext uri="{FF2B5EF4-FFF2-40B4-BE49-F238E27FC236}">
                <a16:creationId xmlns:a16="http://schemas.microsoft.com/office/drawing/2014/main" id="{33122B18-F79D-A4FA-63F3-972F553F19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33265" y="14543737"/>
            <a:ext cx="1496616" cy="1496616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B63A7D3B-F412-A224-825D-50C55A5016D7}"/>
              </a:ext>
            </a:extLst>
          </p:cNvPr>
          <p:cNvSpPr txBox="1"/>
          <p:nvPr/>
        </p:nvSpPr>
        <p:spPr>
          <a:xfrm>
            <a:off x="12795164" y="15482301"/>
            <a:ext cx="2210310" cy="60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MLLM</a:t>
            </a:r>
          </a:p>
        </p:txBody>
      </p:sp>
      <p:pic>
        <p:nvPicPr>
          <p:cNvPr id="9" name="Picture 8">
            <a:hlinkClick r:id="rId15"/>
            <a:extLst>
              <a:ext uri="{FF2B5EF4-FFF2-40B4-BE49-F238E27FC236}">
                <a16:creationId xmlns:a16="http://schemas.microsoft.com/office/drawing/2014/main" id="{A619B0C9-3B43-674A-A147-42BEB070B41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5400" t="20110" r="23094" b="35793"/>
          <a:stretch/>
        </p:blipFill>
        <p:spPr>
          <a:xfrm>
            <a:off x="5134196" y="14737948"/>
            <a:ext cx="1170567" cy="1002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1BFC46-06A9-7D0B-4846-44E6D2D93566}"/>
              </a:ext>
            </a:extLst>
          </p:cNvPr>
          <p:cNvSpPr txBox="1"/>
          <p:nvPr/>
        </p:nvSpPr>
        <p:spPr>
          <a:xfrm>
            <a:off x="4920775" y="13308175"/>
            <a:ext cx="1597407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Static Prompt</a:t>
            </a:r>
          </a:p>
        </p:txBody>
      </p:sp>
      <p:pic>
        <p:nvPicPr>
          <p:cNvPr id="133" name="Picture 132">
            <a:hlinkClick r:id="rId17"/>
            <a:extLst>
              <a:ext uri="{FF2B5EF4-FFF2-40B4-BE49-F238E27FC236}">
                <a16:creationId xmlns:a16="http://schemas.microsoft.com/office/drawing/2014/main" id="{64BD5DB4-79FF-0FC6-B9BE-C9CF7AA44A2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1746" r="7575" b="14259"/>
          <a:stretch>
            <a:fillRect/>
          </a:stretch>
        </p:blipFill>
        <p:spPr>
          <a:xfrm>
            <a:off x="5157571" y="17103687"/>
            <a:ext cx="1123815" cy="1587996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DD2976EA-9BB9-578A-AE00-8FE2A12B90A9}"/>
              </a:ext>
            </a:extLst>
          </p:cNvPr>
          <p:cNvSpPr/>
          <p:nvPr/>
        </p:nvSpPr>
        <p:spPr>
          <a:xfrm>
            <a:off x="4244717" y="14668146"/>
            <a:ext cx="407020" cy="5107361"/>
          </a:xfrm>
          <a:prstGeom prst="lef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8D4D8F8B-9949-29BA-CF5B-072961823A57}"/>
              </a:ext>
            </a:extLst>
          </p:cNvPr>
          <p:cNvSpPr/>
          <p:nvPr/>
        </p:nvSpPr>
        <p:spPr>
          <a:xfrm flipH="1">
            <a:off x="6952039" y="14668146"/>
            <a:ext cx="407020" cy="5107361"/>
          </a:xfrm>
          <a:prstGeom prst="lef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4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2EC08-6EB8-8463-B291-97E39B19ADC8}"/>
              </a:ext>
            </a:extLst>
          </p:cNvPr>
          <p:cNvSpPr txBox="1"/>
          <p:nvPr/>
        </p:nvSpPr>
        <p:spPr>
          <a:xfrm>
            <a:off x="4647249" y="15761117"/>
            <a:ext cx="2263328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Prompt</a:t>
            </a:r>
            <a:b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</a:br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Instructions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7146B-687D-8998-E184-E52968F10750}"/>
              </a:ext>
            </a:extLst>
          </p:cNvPr>
          <p:cNvSpPr txBox="1"/>
          <p:nvPr/>
        </p:nvSpPr>
        <p:spPr>
          <a:xfrm>
            <a:off x="4647249" y="18575199"/>
            <a:ext cx="2263328" cy="111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40" dirty="0">
                <a:solidFill>
                  <a:schemeClr val="tx1">
                    <a:lumMod val="95000"/>
                    <a:lumOff val="5000"/>
                  </a:schemeClr>
                </a:solidFill>
                <a:latin typeface="Segoe Condensed" panose="020B0606040200020203" pitchFamily="34" charset="0"/>
              </a:rPr>
              <a:t>Optional User Profile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04951F-80D2-BD34-B7FC-C59BEED09604}"/>
              </a:ext>
            </a:extLst>
          </p:cNvPr>
          <p:cNvGrpSpPr/>
          <p:nvPr/>
        </p:nvGrpSpPr>
        <p:grpSpPr>
          <a:xfrm>
            <a:off x="1322607" y="16830855"/>
            <a:ext cx="2428266" cy="806501"/>
            <a:chOff x="143612" y="3126770"/>
            <a:chExt cx="1349037" cy="44805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3C7A909-7C46-F54F-2574-C39D00B9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43612" y="3126770"/>
              <a:ext cx="659638" cy="44805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D5A4828-0EE0-ABE4-73D5-D8221CD16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44593" y="3126770"/>
              <a:ext cx="448056" cy="44805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1D6938-465D-4BD1-575B-DFDE53CFF37F}"/>
                </a:ext>
              </a:extLst>
            </p:cNvPr>
            <p:cNvSpPr txBox="1"/>
            <p:nvPr/>
          </p:nvSpPr>
          <p:spPr>
            <a:xfrm>
              <a:off x="636597" y="3166132"/>
              <a:ext cx="574650" cy="336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dirty="0">
                  <a:latin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596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6"/>
    </mc:Choice>
    <mc:Fallback xmlns="">
      <p:transition spd="slow" advTm="1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19" grpId="0"/>
      <p:bldP spid="122" grpId="0"/>
      <p:bldP spid="123" grpId="0" animBg="1"/>
      <p:bldP spid="125" grpId="0"/>
      <p:bldP spid="132" grpId="0"/>
      <p:bldP spid="3" grpId="0"/>
      <p:bldP spid="6" grpId="0" animBg="1"/>
      <p:bldP spid="8" grpId="0" animBg="1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1|3.7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1|3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8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618</TotalTime>
  <Words>1131</Words>
  <Application>Microsoft Office PowerPoint</Application>
  <PresentationFormat>Custom</PresentationFormat>
  <Paragraphs>360</Paragraphs>
  <Slides>11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Aptos</vt:lpstr>
      <vt:lpstr>Aptos Display</vt:lpstr>
      <vt:lpstr>Arial</vt:lpstr>
      <vt:lpstr>Bebas Neue</vt:lpstr>
      <vt:lpstr>Calibri</vt:lpstr>
      <vt:lpstr>Courier New</vt:lpstr>
      <vt:lpstr>Google Sans</vt:lpstr>
      <vt:lpstr>Museo Sans 100</vt:lpstr>
      <vt:lpstr>Segoe Condensed</vt:lpstr>
      <vt:lpstr>Segoe UI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describer</vt:lpstr>
      <vt:lpstr>Ai describer</vt:lpstr>
      <vt:lpstr>Ai CHAT: Live bidirectional updates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 E. FROEHLICH</dc:creator>
  <cp:lastModifiedBy>JON E. FROEHLICH</cp:lastModifiedBy>
  <cp:revision>7</cp:revision>
  <cp:lastPrinted>2025-10-16T23:19:37Z</cp:lastPrinted>
  <dcterms:created xsi:type="dcterms:W3CDTF">2025-10-13T21:52:19Z</dcterms:created>
  <dcterms:modified xsi:type="dcterms:W3CDTF">2025-10-16T23:20:08Z</dcterms:modified>
</cp:coreProperties>
</file>