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96" r:id="rId3"/>
    <p:sldMasterId id="2147483732" r:id="rId4"/>
    <p:sldMasterId id="2147483756" r:id="rId5"/>
    <p:sldMasterId id="2147483768" r:id="rId6"/>
    <p:sldMasterId id="2147483792" r:id="rId7"/>
    <p:sldMasterId id="2147483804" r:id="rId8"/>
    <p:sldMasterId id="2147483816" r:id="rId9"/>
    <p:sldMasterId id="2147483852" r:id="rId10"/>
    <p:sldMasterId id="2147483864" r:id="rId11"/>
    <p:sldMasterId id="2147483876" r:id="rId12"/>
    <p:sldMasterId id="2147483888" r:id="rId13"/>
    <p:sldMasterId id="2147483912" r:id="rId14"/>
    <p:sldMasterId id="2147483924" r:id="rId15"/>
    <p:sldMasterId id="2147483948" r:id="rId16"/>
    <p:sldMasterId id="2147483960" r:id="rId17"/>
    <p:sldMasterId id="2147483972" r:id="rId18"/>
    <p:sldMasterId id="2147483984" r:id="rId19"/>
    <p:sldMasterId id="2147483996" r:id="rId20"/>
    <p:sldMasterId id="2147484008" r:id="rId21"/>
  </p:sldMasterIdLst>
  <p:notesMasterIdLst>
    <p:notesMasterId r:id="rId167"/>
  </p:notesMasterIdLst>
  <p:sldIdLst>
    <p:sldId id="640" r:id="rId22"/>
    <p:sldId id="729" r:id="rId23"/>
    <p:sldId id="730" r:id="rId24"/>
    <p:sldId id="731" r:id="rId25"/>
    <p:sldId id="732" r:id="rId26"/>
    <p:sldId id="733" r:id="rId27"/>
    <p:sldId id="885" r:id="rId28"/>
    <p:sldId id="886" r:id="rId29"/>
    <p:sldId id="887" r:id="rId30"/>
    <p:sldId id="888" r:id="rId31"/>
    <p:sldId id="889" r:id="rId32"/>
    <p:sldId id="890" r:id="rId33"/>
    <p:sldId id="891" r:id="rId34"/>
    <p:sldId id="892" r:id="rId35"/>
    <p:sldId id="893" r:id="rId36"/>
    <p:sldId id="894" r:id="rId37"/>
    <p:sldId id="895" r:id="rId38"/>
    <p:sldId id="896" r:id="rId39"/>
    <p:sldId id="897" r:id="rId40"/>
    <p:sldId id="898" r:id="rId41"/>
    <p:sldId id="776" r:id="rId42"/>
    <p:sldId id="740" r:id="rId43"/>
    <p:sldId id="815" r:id="rId44"/>
    <p:sldId id="853" r:id="rId45"/>
    <p:sldId id="854" r:id="rId46"/>
    <p:sldId id="745" r:id="rId47"/>
    <p:sldId id="742" r:id="rId48"/>
    <p:sldId id="741" r:id="rId49"/>
    <p:sldId id="795" r:id="rId50"/>
    <p:sldId id="746" r:id="rId51"/>
    <p:sldId id="743" r:id="rId52"/>
    <p:sldId id="797" r:id="rId53"/>
    <p:sldId id="593" r:id="rId54"/>
    <p:sldId id="747" r:id="rId55"/>
    <p:sldId id="748" r:id="rId56"/>
    <p:sldId id="601" r:id="rId57"/>
    <p:sldId id="749" r:id="rId58"/>
    <p:sldId id="750" r:id="rId59"/>
    <p:sldId id="755" r:id="rId60"/>
    <p:sldId id="756" r:id="rId61"/>
    <p:sldId id="752" r:id="rId62"/>
    <p:sldId id="758" r:id="rId63"/>
    <p:sldId id="799" r:id="rId64"/>
    <p:sldId id="603" r:id="rId65"/>
    <p:sldId id="757" r:id="rId66"/>
    <p:sldId id="884" r:id="rId67"/>
    <p:sldId id="620" r:id="rId68"/>
    <p:sldId id="763" r:id="rId69"/>
    <p:sldId id="648" r:id="rId70"/>
    <p:sldId id="767" r:id="rId71"/>
    <p:sldId id="761" r:id="rId72"/>
    <p:sldId id="810" r:id="rId73"/>
    <p:sldId id="764" r:id="rId74"/>
    <p:sldId id="766" r:id="rId75"/>
    <p:sldId id="808" r:id="rId76"/>
    <p:sldId id="899" r:id="rId77"/>
    <p:sldId id="900" r:id="rId78"/>
    <p:sldId id="901" r:id="rId79"/>
    <p:sldId id="902" r:id="rId80"/>
    <p:sldId id="903" r:id="rId81"/>
    <p:sldId id="904" r:id="rId82"/>
    <p:sldId id="905" r:id="rId83"/>
    <p:sldId id="906" r:id="rId84"/>
    <p:sldId id="907" r:id="rId85"/>
    <p:sldId id="908" r:id="rId86"/>
    <p:sldId id="909" r:id="rId87"/>
    <p:sldId id="910" r:id="rId88"/>
    <p:sldId id="803" r:id="rId89"/>
    <p:sldId id="802" r:id="rId90"/>
    <p:sldId id="768" r:id="rId91"/>
    <p:sldId id="771" r:id="rId92"/>
    <p:sldId id="652" r:id="rId93"/>
    <p:sldId id="855" r:id="rId94"/>
    <p:sldId id="805" r:id="rId95"/>
    <p:sldId id="782" r:id="rId96"/>
    <p:sldId id="779" r:id="rId97"/>
    <p:sldId id="774" r:id="rId98"/>
    <p:sldId id="780" r:id="rId99"/>
    <p:sldId id="781" r:id="rId100"/>
    <p:sldId id="783" r:id="rId101"/>
    <p:sldId id="787" r:id="rId102"/>
    <p:sldId id="788" r:id="rId103"/>
    <p:sldId id="789" r:id="rId104"/>
    <p:sldId id="857" r:id="rId105"/>
    <p:sldId id="791" r:id="rId106"/>
    <p:sldId id="792" r:id="rId107"/>
    <p:sldId id="793" r:id="rId108"/>
    <p:sldId id="819" r:id="rId109"/>
    <p:sldId id="820" r:id="rId110"/>
    <p:sldId id="828" r:id="rId111"/>
    <p:sldId id="804" r:id="rId112"/>
    <p:sldId id="826" r:id="rId113"/>
    <p:sldId id="838" r:id="rId114"/>
    <p:sldId id="794" r:id="rId115"/>
    <p:sldId id="829" r:id="rId116"/>
    <p:sldId id="837" r:id="rId117"/>
    <p:sldId id="664" r:id="rId118"/>
    <p:sldId id="839" r:id="rId119"/>
    <p:sldId id="666" r:id="rId120"/>
    <p:sldId id="840" r:id="rId121"/>
    <p:sldId id="832" r:id="rId122"/>
    <p:sldId id="835" r:id="rId123"/>
    <p:sldId id="841" r:id="rId124"/>
    <p:sldId id="830" r:id="rId125"/>
    <p:sldId id="911" r:id="rId126"/>
    <p:sldId id="718" r:id="rId127"/>
    <p:sldId id="842" r:id="rId128"/>
    <p:sldId id="912" r:id="rId129"/>
    <p:sldId id="843" r:id="rId130"/>
    <p:sldId id="844" r:id="rId131"/>
    <p:sldId id="845" r:id="rId132"/>
    <p:sldId id="849" r:id="rId133"/>
    <p:sldId id="846" r:id="rId134"/>
    <p:sldId id="848" r:id="rId135"/>
    <p:sldId id="651" r:id="rId136"/>
    <p:sldId id="650" r:id="rId137"/>
    <p:sldId id="850" r:id="rId138"/>
    <p:sldId id="847" r:id="rId139"/>
    <p:sldId id="864" r:id="rId140"/>
    <p:sldId id="866" r:id="rId141"/>
    <p:sldId id="865" r:id="rId142"/>
    <p:sldId id="867" r:id="rId143"/>
    <p:sldId id="869" r:id="rId144"/>
    <p:sldId id="871" r:id="rId145"/>
    <p:sldId id="872" r:id="rId146"/>
    <p:sldId id="873" r:id="rId147"/>
    <p:sldId id="874" r:id="rId148"/>
    <p:sldId id="875" r:id="rId149"/>
    <p:sldId id="876" r:id="rId150"/>
    <p:sldId id="877" r:id="rId151"/>
    <p:sldId id="878" r:id="rId152"/>
    <p:sldId id="879" r:id="rId153"/>
    <p:sldId id="881" r:id="rId154"/>
    <p:sldId id="882" r:id="rId155"/>
    <p:sldId id="860" r:id="rId156"/>
    <p:sldId id="863" r:id="rId157"/>
    <p:sldId id="861" r:id="rId158"/>
    <p:sldId id="705" r:id="rId159"/>
    <p:sldId id="626" r:id="rId160"/>
    <p:sldId id="542" r:id="rId161"/>
    <p:sldId id="543" r:id="rId162"/>
    <p:sldId id="801" r:id="rId163"/>
    <p:sldId id="883" r:id="rId164"/>
    <p:sldId id="500" r:id="rId165"/>
    <p:sldId id="818" r:id="rId166"/>
  </p:sldIdLst>
  <p:sldSz cx="9144000" cy="6858000" type="screen4x3"/>
  <p:notesSz cx="7026275" cy="9312275"/>
  <p:embeddedFontLst>
    <p:embeddedFont>
      <p:font typeface="Segoe WP Semibold" pitchFamily="34" charset="0"/>
      <p:bold r:id="rId168"/>
    </p:embeddedFont>
    <p:embeddedFont>
      <p:font typeface="Arial Black" pitchFamily="34" charset="0"/>
      <p:bold r:id="rId169"/>
    </p:embeddedFont>
    <p:embeddedFont>
      <p:font typeface="Segoe Print" pitchFamily="2" charset="0"/>
      <p:regular r:id="rId170"/>
      <p:bold r:id="rId171"/>
    </p:embeddedFont>
    <p:embeddedFont>
      <p:font typeface="Segoe UI Light" pitchFamily="34" charset="0"/>
      <p:regular r:id="rId172"/>
    </p:embeddedFont>
    <p:embeddedFont>
      <p:font typeface="Segoe UI" pitchFamily="34" charset="0"/>
      <p:regular r:id="rId173"/>
      <p:bold r:id="rId174"/>
      <p:italic r:id="rId175"/>
      <p:boldItalic r:id="rId176"/>
    </p:embeddedFont>
    <p:embeddedFont>
      <p:font typeface="Century" pitchFamily="18" charset="0"/>
      <p:regular r:id="rId177"/>
    </p:embeddedFont>
    <p:embeddedFont>
      <p:font typeface="Verdana" pitchFamily="34" charset="0"/>
      <p:regular r:id="rId178"/>
      <p:bold r:id="rId179"/>
      <p:italic r:id="rId180"/>
      <p:boldItalic r:id="rId181"/>
    </p:embeddedFont>
    <p:embeddedFont>
      <p:font typeface="Segoe Condensed" pitchFamily="34" charset="0"/>
      <p:regular r:id="rId182"/>
      <p:bold r:id="rId183"/>
    </p:embeddedFont>
    <p:embeddedFont>
      <p:font typeface="Calibri" pitchFamily="34" charset="0"/>
      <p:regular r:id="rId184"/>
      <p:bold r:id="rId185"/>
      <p:italic r:id="rId186"/>
      <p:boldItalic r:id="rId187"/>
    </p:embeddedFont>
    <p:embeddedFont>
      <p:font typeface="Segoe UI Semibold" pitchFamily="34" charset="0"/>
      <p:bold r:id="rId1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B1C8DC-0049-43AE-99EF-5C807328760A}">
          <p14:sldIdLst>
            <p14:sldId id="640"/>
            <p14:sldId id="729"/>
            <p14:sldId id="730"/>
            <p14:sldId id="731"/>
            <p14:sldId id="732"/>
            <p14:sldId id="733"/>
          </p14:sldIdLst>
        </p14:section>
        <p14:section name="Motivation and Water Primer" id="{B1B39DCD-7134-4E33-9CAC-ADE04C5A84F7}">
          <p14:sldIdLst>
            <p14:sldId id="885"/>
            <p14:sldId id="886"/>
            <p14:sldId id="887"/>
            <p14:sldId id="888"/>
            <p14:sldId id="889"/>
            <p14:sldId id="890"/>
            <p14:sldId id="891"/>
            <p14:sldId id="892"/>
            <p14:sldId id="893"/>
            <p14:sldId id="894"/>
            <p14:sldId id="895"/>
            <p14:sldId id="896"/>
            <p14:sldId id="897"/>
            <p14:sldId id="898"/>
            <p14:sldId id="776"/>
            <p14:sldId id="740"/>
            <p14:sldId id="815"/>
            <p14:sldId id="853"/>
            <p14:sldId id="854"/>
          </p14:sldIdLst>
        </p14:section>
        <p14:section name="Background and Scoping" id="{4F6BD6F3-8DAD-43D0-8DA6-474DBCD23CE7}">
          <p14:sldIdLst>
            <p14:sldId id="745"/>
            <p14:sldId id="742"/>
            <p14:sldId id="741"/>
            <p14:sldId id="795"/>
            <p14:sldId id="746"/>
            <p14:sldId id="743"/>
            <p14:sldId id="797"/>
            <p14:sldId id="593"/>
            <p14:sldId id="747"/>
            <p14:sldId id="748"/>
            <p14:sldId id="601"/>
            <p14:sldId id="749"/>
            <p14:sldId id="750"/>
            <p14:sldId id="755"/>
            <p14:sldId id="756"/>
            <p14:sldId id="752"/>
            <p14:sldId id="758"/>
            <p14:sldId id="799"/>
            <p14:sldId id="603"/>
            <p14:sldId id="757"/>
            <p14:sldId id="884"/>
          </p14:sldIdLst>
        </p14:section>
        <p14:section name="The Design Process" id="{2F14691E-AFF0-4EC8-86ED-89C01D5A2A3A}">
          <p14:sldIdLst>
            <p14:sldId id="620"/>
            <p14:sldId id="763"/>
            <p14:sldId id="648"/>
            <p14:sldId id="767"/>
            <p14:sldId id="761"/>
            <p14:sldId id="810"/>
            <p14:sldId id="764"/>
            <p14:sldId id="766"/>
            <p14:sldId id="808"/>
            <p14:sldId id="899"/>
            <p14:sldId id="900"/>
            <p14:sldId id="901"/>
            <p14:sldId id="902"/>
            <p14:sldId id="903"/>
            <p14:sldId id="904"/>
            <p14:sldId id="905"/>
            <p14:sldId id="906"/>
            <p14:sldId id="907"/>
            <p14:sldId id="908"/>
            <p14:sldId id="909"/>
            <p14:sldId id="910"/>
          </p14:sldIdLst>
        </p14:section>
        <p14:section name="Design Set 1: Isolating Design Dimensions" id="{18D6624C-B92D-4EF4-8DAD-80F65DBD0703}">
          <p14:sldIdLst>
            <p14:sldId id="803"/>
            <p14:sldId id="802"/>
            <p14:sldId id="768"/>
            <p14:sldId id="771"/>
            <p14:sldId id="652"/>
            <p14:sldId id="855"/>
            <p14:sldId id="805"/>
            <p14:sldId id="782"/>
            <p14:sldId id="779"/>
            <p14:sldId id="774"/>
            <p14:sldId id="780"/>
            <p14:sldId id="781"/>
            <p14:sldId id="783"/>
            <p14:sldId id="787"/>
            <p14:sldId id="788"/>
            <p14:sldId id="789"/>
            <p14:sldId id="857"/>
            <p14:sldId id="791"/>
            <p14:sldId id="792"/>
            <p14:sldId id="793"/>
            <p14:sldId id="819"/>
            <p14:sldId id="820"/>
            <p14:sldId id="828"/>
          </p14:sldIdLst>
        </p14:section>
        <p14:section name="Design Set 2: Design Probes" id="{D41C33C8-2B88-4E3A-ABC7-C5E3BC1A6F55}">
          <p14:sldIdLst>
            <p14:sldId id="804"/>
            <p14:sldId id="826"/>
            <p14:sldId id="838"/>
            <p14:sldId id="794"/>
            <p14:sldId id="829"/>
            <p14:sldId id="837"/>
            <p14:sldId id="664"/>
            <p14:sldId id="839"/>
            <p14:sldId id="666"/>
            <p14:sldId id="840"/>
            <p14:sldId id="832"/>
            <p14:sldId id="835"/>
            <p14:sldId id="841"/>
            <p14:sldId id="830"/>
            <p14:sldId id="911"/>
            <p14:sldId id="718"/>
            <p14:sldId id="842"/>
            <p14:sldId id="912"/>
          </p14:sldIdLst>
        </p14:section>
        <p14:section name="Evaluation" id="{D202F60B-35E5-4A33-B425-68EA7DEE9FBB}">
          <p14:sldIdLst>
            <p14:sldId id="843"/>
            <p14:sldId id="844"/>
            <p14:sldId id="845"/>
            <p14:sldId id="849"/>
            <p14:sldId id="846"/>
            <p14:sldId id="848"/>
            <p14:sldId id="651"/>
            <p14:sldId id="650"/>
            <p14:sldId id="850"/>
          </p14:sldIdLst>
        </p14:section>
        <p14:section name="Results" id="{C1078FD0-7E24-4859-9E14-01F731830C6C}">
          <p14:sldIdLst>
            <p14:sldId id="847"/>
            <p14:sldId id="864"/>
            <p14:sldId id="866"/>
            <p14:sldId id="865"/>
            <p14:sldId id="867"/>
            <p14:sldId id="869"/>
            <p14:sldId id="871"/>
            <p14:sldId id="872"/>
            <p14:sldId id="873"/>
            <p14:sldId id="874"/>
            <p14:sldId id="875"/>
            <p14:sldId id="876"/>
            <p14:sldId id="877"/>
            <p14:sldId id="878"/>
            <p14:sldId id="879"/>
            <p14:sldId id="881"/>
            <p14:sldId id="882"/>
            <p14:sldId id="860"/>
            <p14:sldId id="863"/>
            <p14:sldId id="861"/>
            <p14:sldId id="705"/>
          </p14:sldIdLst>
        </p14:section>
        <p14:section name="Future Work" id="{D5C286F7-1F1F-495A-A9FC-7C341678E366}">
          <p14:sldIdLst>
            <p14:sldId id="626"/>
            <p14:sldId id="542"/>
            <p14:sldId id="543"/>
            <p14:sldId id="801"/>
            <p14:sldId id="883"/>
          </p14:sldIdLst>
        </p14:section>
        <p14:section name="Conclusion" id="{01EE7BEC-4F3C-475B-AFDE-8EE54FAB4FB1}">
          <p14:sldIdLst>
            <p14:sldId id="500"/>
            <p14:sldId id="81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0C4"/>
    <a:srgbClr val="000000"/>
    <a:srgbClr val="CC0797"/>
    <a:srgbClr val="97CB16"/>
    <a:srgbClr val="0090FF"/>
    <a:srgbClr val="CA2525"/>
    <a:srgbClr val="1E1E1E"/>
    <a:srgbClr val="591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136" autoAdjust="0"/>
  </p:normalViewPr>
  <p:slideViewPr>
    <p:cSldViewPr>
      <p:cViewPr>
        <p:scale>
          <a:sx n="60" d="100"/>
          <a:sy n="60" d="100"/>
        </p:scale>
        <p:origin x="-4884" y="-1674"/>
      </p:cViewPr>
      <p:guideLst>
        <p:guide orient="horz" pos="2160"/>
        <p:guide pos="2880"/>
      </p:guideLst>
    </p:cSldViewPr>
  </p:slideViewPr>
  <p:notesTextViewPr>
    <p:cViewPr>
      <p:scale>
        <a:sx n="100" d="100"/>
        <a:sy n="100" d="100"/>
      </p:scale>
      <p:origin x="0" y="0"/>
    </p:cViewPr>
  </p:notesTextViewPr>
  <p:sorterViewPr>
    <p:cViewPr>
      <p:scale>
        <a:sx n="30" d="100"/>
        <a:sy n="30" d="100"/>
      </p:scale>
      <p:origin x="0" y="4085"/>
    </p:cViewPr>
  </p:sorterViewPr>
  <p:gridSpacing cx="75895" cy="75895"/>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54" Type="http://schemas.openxmlformats.org/officeDocument/2006/relationships/slide" Target="slides/slide133.xml"/><Relationship Id="rId159" Type="http://schemas.openxmlformats.org/officeDocument/2006/relationships/slide" Target="slides/slide138.xml"/><Relationship Id="rId175" Type="http://schemas.openxmlformats.org/officeDocument/2006/relationships/font" Target="fonts/font8.fntdata"/><Relationship Id="rId170" Type="http://schemas.openxmlformats.org/officeDocument/2006/relationships/font" Target="fonts/font3.fntdata"/><Relationship Id="rId191"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slide" Target="slides/slide123.xml"/><Relationship Id="rId149" Type="http://schemas.openxmlformats.org/officeDocument/2006/relationships/slide" Target="slides/slide12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60" Type="http://schemas.openxmlformats.org/officeDocument/2006/relationships/slide" Target="slides/slide139.xml"/><Relationship Id="rId165" Type="http://schemas.openxmlformats.org/officeDocument/2006/relationships/slide" Target="slides/slide144.xml"/><Relationship Id="rId181" Type="http://schemas.openxmlformats.org/officeDocument/2006/relationships/font" Target="fonts/font14.fntdata"/><Relationship Id="rId186" Type="http://schemas.openxmlformats.org/officeDocument/2006/relationships/font" Target="fonts/font19.fntdata"/><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slide" Target="slides/slide129.xml"/><Relationship Id="rId155" Type="http://schemas.openxmlformats.org/officeDocument/2006/relationships/slide" Target="slides/slide134.xml"/><Relationship Id="rId171" Type="http://schemas.openxmlformats.org/officeDocument/2006/relationships/font" Target="fonts/font4.fntdata"/><Relationship Id="rId176" Type="http://schemas.openxmlformats.org/officeDocument/2006/relationships/font" Target="fonts/font9.fntdata"/><Relationship Id="rId192"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slide" Target="slides/slide124.xml"/><Relationship Id="rId161" Type="http://schemas.openxmlformats.org/officeDocument/2006/relationships/slide" Target="slides/slide140.xml"/><Relationship Id="rId166" Type="http://schemas.openxmlformats.org/officeDocument/2006/relationships/slide" Target="slides/slide145.xml"/><Relationship Id="rId182" Type="http://schemas.openxmlformats.org/officeDocument/2006/relationships/font" Target="fonts/font15.fntdata"/><Relationship Id="rId187"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slide" Target="slides/slide135.xml"/><Relationship Id="rId177" Type="http://schemas.openxmlformats.org/officeDocument/2006/relationships/font" Target="fonts/font10.fntdata"/><Relationship Id="rId172" Type="http://schemas.openxmlformats.org/officeDocument/2006/relationships/font" Target="fonts/font5.fntdata"/><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notesMaster" Target="notesMasters/notesMaster1.xml"/><Relationship Id="rId188"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183"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font" Target="fonts/font11.fntdata"/><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font" Target="fonts/font6.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font" Target="fonts/font1.fntdata"/><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184" Type="http://schemas.openxmlformats.org/officeDocument/2006/relationships/font" Target="fonts/font17.fntdata"/><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font" Target="fonts/font7.fntdata"/><Relationship Id="rId179" Type="http://schemas.openxmlformats.org/officeDocument/2006/relationships/font" Target="fonts/font12.fntdata"/><Relationship Id="rId19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font" Target="fonts/font2.fntdata"/><Relationship Id="rId185"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13.fntdata"/></Relationships>
</file>

<file path=ppt/charts/_rels/chart1.xml.rels><?xml version="1.0" encoding="UTF-8" standalone="yes"?>
<Relationships xmlns="http://schemas.openxmlformats.org/package/2006/relationships"><Relationship Id="rId1" Type="http://schemas.openxmlformats.org/officeDocument/2006/relationships/oleObject" Target="file:///D:\Dropbox\CHI2012-WaterVis\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solidFill>
              <a:schemeClr val="tx2">
                <a:alpha val="90000"/>
              </a:schemeClr>
            </a:solidFill>
          </c:spPr>
          <c:dPt>
            <c:idx val="0"/>
            <c:bubble3D val="0"/>
            <c:spPr>
              <a:solidFill>
                <a:srgbClr val="0970C4">
                  <a:alpha val="85000"/>
                </a:srgbClr>
              </a:solidFill>
            </c:spPr>
          </c:dPt>
          <c:dPt>
            <c:idx val="1"/>
            <c:bubble3D val="0"/>
            <c:spPr>
              <a:solidFill>
                <a:schemeClr val="accent6">
                  <a:alpha val="80000"/>
                </a:schemeClr>
              </a:solidFill>
            </c:spPr>
          </c:dPt>
          <c:dPt>
            <c:idx val="2"/>
            <c:bubble3D val="0"/>
            <c:spPr>
              <a:solidFill>
                <a:srgbClr val="CA2525">
                  <a:alpha val="80000"/>
                </a:srgbClr>
              </a:solidFill>
            </c:spPr>
          </c:dPt>
          <c:dPt>
            <c:idx val="3"/>
            <c:bubble3D val="0"/>
            <c:spPr>
              <a:solidFill>
                <a:srgbClr val="97CB16">
                  <a:alpha val="80000"/>
                </a:srgbClr>
              </a:solidFill>
            </c:spPr>
          </c:dPt>
          <c:cat>
            <c:strRef>
              <c:f>Sheet1!$A$2:$A$5</c:f>
              <c:strCache>
                <c:ptCount val="4"/>
                <c:pt idx="0">
                  <c:v>Ocean</c:v>
                </c:pt>
                <c:pt idx="1">
                  <c:v>Polar Ice</c:v>
                </c:pt>
                <c:pt idx="2">
                  <c:v>Brackish</c:v>
                </c:pt>
                <c:pt idx="3">
                  <c:v>Drinkable</c:v>
                </c:pt>
              </c:strCache>
            </c:strRef>
          </c:cat>
          <c:val>
            <c:numRef>
              <c:f>Sheet1!$B$2:$B$5</c:f>
              <c:numCache>
                <c:formatCode>General</c:formatCode>
                <c:ptCount val="4"/>
                <c:pt idx="0">
                  <c:v>0.96499999999999997</c:v>
                </c:pt>
                <c:pt idx="1">
                  <c:v>1.7000000000000001E-2</c:v>
                </c:pt>
                <c:pt idx="2">
                  <c:v>0.01</c:v>
                </c:pt>
                <c:pt idx="3">
                  <c:v>8.0000000000000002E-3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a:defRPr sz="1200"/>
            </a:lvl1pPr>
          </a:lstStyle>
          <a:p>
            <a:fld id="{CC06B0AF-5792-41DA-B0C2-5885D2D0B88D}" type="datetimeFigureOut">
              <a:rPr lang="en-US" smtClean="0"/>
              <a:t>5/14/2012</a:t>
            </a:fld>
            <a:endParaRPr lang="en-US"/>
          </a:p>
        </p:txBody>
      </p:sp>
      <p:sp>
        <p:nvSpPr>
          <p:cNvPr id="4" name="Slide Image Placeholder 3"/>
          <p:cNvSpPr>
            <a:spLocks noGrp="1" noRot="1" noChangeAspect="1"/>
          </p:cNvSpPr>
          <p:nvPr>
            <p:ph type="sldImg" idx="2"/>
          </p:nvPr>
        </p:nvSpPr>
        <p:spPr>
          <a:xfrm>
            <a:off x="1184275" y="698500"/>
            <a:ext cx="4657725" cy="349250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3360" tIns="46680" rIns="93360" bIns="466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3360" tIns="46680" rIns="93360" bIns="46680" rtlCol="0" anchor="b"/>
          <a:lstStyle>
            <a:lvl1pPr algn="r">
              <a:defRPr sz="1200"/>
            </a:lvl1pPr>
          </a:lstStyle>
          <a:p>
            <a:fld id="{D7A586D1-A4BA-44C1-983C-3F22538F7654}" type="slidenum">
              <a:rPr lang="en-US" smtClean="0"/>
              <a:t>‹#›</a:t>
            </a:fld>
            <a:endParaRPr lang="en-US"/>
          </a:p>
        </p:txBody>
      </p:sp>
    </p:spTree>
    <p:extLst>
      <p:ext uri="{BB962C8B-B14F-4D97-AF65-F5344CB8AC3E}">
        <p14:creationId xmlns:p14="http://schemas.microsoft.com/office/powerpoint/2010/main" val="4139872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greenbiz.com/print/3566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Hello, my name’s Jon Froehlich and I am a newly minted Assistant Professor at the University of Maryland, College Park. This talk is about work I did as a graduate student at the University of Washington as part of my dissertation research along with a fantastic set of collaborators including undergraduates, graduates, post-docs and my two co-advisors </a:t>
            </a:r>
            <a:r>
              <a:rPr lang="en-US" baseline="0" dirty="0" err="1" smtClean="0"/>
              <a:t>Shwetak</a:t>
            </a:r>
            <a:r>
              <a:rPr lang="en-US" baseline="0" dirty="0" smtClean="0"/>
              <a:t> Patel and James </a:t>
            </a:r>
            <a:r>
              <a:rPr lang="en-US" baseline="0" dirty="0" err="1" smtClean="0"/>
              <a:t>Landay</a:t>
            </a:r>
            <a:endParaRPr lang="en-US" baseline="30000" dirty="0"/>
          </a:p>
        </p:txBody>
      </p:sp>
      <p:sp>
        <p:nvSpPr>
          <p:cNvPr id="4" name="Slide Number Placeholder 3"/>
          <p:cNvSpPr>
            <a:spLocks noGrp="1"/>
          </p:cNvSpPr>
          <p:nvPr>
            <p:ph type="sldNum" sz="quarter" idx="10"/>
          </p:nvPr>
        </p:nvSpPr>
        <p:spPr/>
        <p:txBody>
          <a:bodyPr/>
          <a:lstStyle/>
          <a:p>
            <a:fld id="{D7A586D1-A4BA-44C1-983C-3F22538F7654}" type="slidenum">
              <a:rPr lang="en-US" smtClean="0"/>
              <a:t>1</a:t>
            </a:fld>
            <a:endParaRPr lang="en-US"/>
          </a:p>
        </p:txBody>
      </p:sp>
    </p:spTree>
    <p:extLst>
      <p:ext uri="{BB962C8B-B14F-4D97-AF65-F5344CB8AC3E}">
        <p14:creationId xmlns:p14="http://schemas.microsoft.com/office/powerpoint/2010/main" val="3345311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its location, quality and amount per person </a:t>
            </a:r>
            <a:r>
              <a:rPr lang="en-US" sz="1200" i="1"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changing.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0486100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107</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had other design probes including</a:t>
            </a:r>
            <a:r>
              <a:rPr lang="en-US" baseline="0" dirty="0" smtClean="0"/>
              <a:t> geographic-based comparisons, dashboard designs, metaphorical unit designs and recommendation systems. These are beyond the scope of this talk.</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4167053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that we performed two types of formative evaluations: an online interactive</a:t>
            </a:r>
            <a:r>
              <a:rPr lang="en-US" baseline="0" dirty="0" smtClean="0"/>
              <a:t> survey of the designs and in-home interviews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14874960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recruited respondents via online postings to </a:t>
            </a:r>
            <a:r>
              <a:rPr lang="en-US" dirty="0" err="1" smtClean="0"/>
              <a:t>craiglist</a:t>
            </a:r>
            <a:r>
              <a:rPr lang="en-US" dirty="0" smtClean="0"/>
              <a:t> and twitter and via word of mouth. </a:t>
            </a:r>
          </a:p>
          <a:p>
            <a:endParaRPr lang="en-US" baseline="0" dirty="0" smtClean="0"/>
          </a:p>
          <a:p>
            <a:r>
              <a:rPr lang="en-US" baseline="0" dirty="0" smtClean="0"/>
              <a:t>The survey had 63 questions (10 optional) and the question and answer order were randomized when possible. The surveys were designed to collect both quantitative data and qualitative data on questions about preference, comprehension, and interest.</a:t>
            </a:r>
          </a:p>
          <a:p>
            <a:endParaRPr lang="en-US" baseline="0" dirty="0" smtClean="0"/>
          </a:p>
          <a:p>
            <a:r>
              <a:rPr lang="en-US" baseline="0" dirty="0" smtClean="0"/>
              <a:t>In all, we had 712 completed surveys (651 from US and Canada, which is our focus) and over 6,000 qualitative responses.</a:t>
            </a:r>
          </a:p>
          <a:p>
            <a:endParaRPr lang="en-US" baseline="0" dirty="0" smtClean="0"/>
          </a:p>
          <a:p>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recruitment materials invited respondents to take a “water usage display” survey</a:t>
            </a:r>
            <a:r>
              <a:rPr lang="en-US" baseline="0" dirty="0" smtClean="0"/>
              <a:t> and were entered into a drawing for $100 Amazon gift certificate upon completion</a:t>
            </a: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111</a:t>
            </a:fld>
            <a:endParaRPr lang="en-US"/>
          </a:p>
        </p:txBody>
      </p:sp>
    </p:spTree>
    <p:extLst>
      <p:ext uri="{BB962C8B-B14F-4D97-AF65-F5344CB8AC3E}">
        <p14:creationId xmlns:p14="http://schemas.microsoft.com/office/powerpoint/2010/main" val="24423670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Upon</a:t>
            </a:r>
            <a:r>
              <a:rPr lang="en-US" baseline="0" dirty="0" smtClean="0"/>
              <a:t> starting the survey you were greeted with a screen explaining what we meant by water usage feedback…</a:t>
            </a:r>
          </a:p>
          <a:p>
            <a:endParaRPr lang="en-US" baseline="0" dirty="0" smtClean="0"/>
          </a:p>
          <a:p>
            <a:r>
              <a:rPr lang="en-US" baseline="0" dirty="0" smtClean="0"/>
              <a:t>We also collected demographic data… and then the interactive part of the survey began</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112</a:t>
            </a:fld>
            <a:endParaRPr lang="en-US"/>
          </a:p>
        </p:txBody>
      </p:sp>
    </p:spTree>
    <p:extLst>
      <p:ext uri="{BB962C8B-B14F-4D97-AF65-F5344CB8AC3E}">
        <p14:creationId xmlns:p14="http://schemas.microsoft.com/office/powerpoint/2010/main" val="184556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respondents could mouse over designs and respond to our specific questions.</a:t>
            </a:r>
          </a:p>
          <a:p>
            <a:endParaRPr lang="en-US" dirty="0" smtClean="0"/>
          </a:p>
          <a:p>
            <a:r>
              <a:rPr lang="en-US" dirty="0" smtClean="0"/>
              <a:t>Here a respondent is indicating that she likes the hot vs. cold display because she realizes that hot water uses</a:t>
            </a:r>
            <a:r>
              <a:rPr lang="en-US" baseline="0" dirty="0" smtClean="0"/>
              <a:t> energy and is therefore more expensive.</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113</a:t>
            </a:fld>
            <a:endParaRPr lang="en-US"/>
          </a:p>
        </p:txBody>
      </p:sp>
    </p:spTree>
    <p:extLst>
      <p:ext uri="{BB962C8B-B14F-4D97-AF65-F5344CB8AC3E}">
        <p14:creationId xmlns:p14="http://schemas.microsoft.com/office/powerpoint/2010/main" val="18635675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the survey quantitatively and qualitatively assessed reactions and preferences to the designs, the interviews served to contextualize the survey data, explore differences in perspective and preference </a:t>
            </a:r>
            <a:r>
              <a:rPr lang="en-US" sz="1200" i="1" kern="1200" dirty="0" smtClean="0">
                <a:solidFill>
                  <a:schemeClr val="tx1"/>
                </a:solidFill>
                <a:effectLst/>
                <a:latin typeface="+mn-lt"/>
                <a:ea typeface="+mn-ea"/>
                <a:cs typeface="+mn-cs"/>
              </a:rPr>
              <a:t>across members of the same household</a:t>
            </a:r>
            <a:r>
              <a:rPr lang="en-US" sz="1200" kern="1200" dirty="0" smtClean="0">
                <a:solidFill>
                  <a:schemeClr val="tx1"/>
                </a:solidFill>
                <a:effectLst/>
                <a:latin typeface="+mn-lt"/>
                <a:ea typeface="+mn-ea"/>
                <a:cs typeface="+mn-cs"/>
              </a:rPr>
              <a:t>, and investigate how a water feedback display may actually fit into domestic space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recruited in a similar fashion to the survey but here specifically looked for</a:t>
            </a:r>
            <a:r>
              <a:rPr lang="en-US" sz="1200" kern="1200" baseline="0" dirty="0" smtClean="0">
                <a:solidFill>
                  <a:schemeClr val="tx1"/>
                </a:solidFill>
                <a:effectLst/>
                <a:latin typeface="+mn-lt"/>
                <a:ea typeface="+mn-ea"/>
                <a:cs typeface="+mn-cs"/>
              </a:rPr>
              <a:t> families as we were interested in exploring differences in perspective across household members.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Each interview was conducted by two researchers. After demographic data was collected, the interviewees were provided with a touchscreen display with our designs. The interviewer used these as a basis for the interview.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In all, we conducted in-home interviews in 10 households across 20 adults. Interviewees had various socio-economic backgrounds and occupations. 18 had college degrees.</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114</a:t>
            </a:fld>
            <a:endParaRPr lang="en-US"/>
          </a:p>
        </p:txBody>
      </p:sp>
    </p:spTree>
    <p:extLst>
      <p:ext uri="{BB962C8B-B14F-4D97-AF65-F5344CB8AC3E}">
        <p14:creationId xmlns:p14="http://schemas.microsoft.com/office/powerpoint/2010/main" val="17719222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interviews, we constructed frames to be placed around the touchscreens such that the displays themselves felt more domestic</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115</a:t>
            </a:fld>
            <a:endParaRPr lang="en-US"/>
          </a:p>
        </p:txBody>
      </p:sp>
    </p:spTree>
    <p:extLst>
      <p:ext uri="{BB962C8B-B14F-4D97-AF65-F5344CB8AC3E}">
        <p14:creationId xmlns:p14="http://schemas.microsoft.com/office/powerpoint/2010/main" val="14224316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this is one vision for how a feedback display might fit into the home</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116</a:t>
            </a:fld>
            <a:endParaRPr lang="en-US"/>
          </a:p>
        </p:txBody>
      </p:sp>
    </p:spTree>
    <p:extLst>
      <p:ext uri="{BB962C8B-B14F-4D97-AF65-F5344CB8AC3E}">
        <p14:creationId xmlns:p14="http://schemas.microsoft.com/office/powerpoint/2010/main" val="9692804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Segoe UI Light" pitchFamily="34" charset="0"/>
              </a:rPr>
              <a:t>For both the survey and interviews, </a:t>
            </a:r>
            <a:r>
              <a:rPr lang="en-US" sz="1200" dirty="0" smtClean="0">
                <a:solidFill>
                  <a:schemeClr val="bg1"/>
                </a:solidFill>
                <a:latin typeface="Segoe UI Semibold" pitchFamily="34" charset="0"/>
              </a:rPr>
              <a:t>90%</a:t>
            </a:r>
            <a:r>
              <a:rPr lang="en-US" sz="1200" dirty="0" smtClean="0">
                <a:solidFill>
                  <a:schemeClr val="bg1"/>
                </a:solidFill>
                <a:latin typeface="Segoe UI Light" pitchFamily="34" charset="0"/>
              </a:rPr>
              <a:t> of participants indicated an interest in </a:t>
            </a:r>
            <a:r>
              <a:rPr lang="en-US" sz="1200" dirty="0" smtClean="0">
                <a:solidFill>
                  <a:schemeClr val="bg1"/>
                </a:solidFill>
                <a:latin typeface="Segoe UI Semibold" pitchFamily="34" charset="0"/>
              </a:rPr>
              <a:t>conserving water.</a:t>
            </a:r>
            <a:r>
              <a:rPr lang="en-US" sz="1200" baseline="0" dirty="0" smtClean="0">
                <a:solidFill>
                  <a:schemeClr val="bg1"/>
                </a:solidFill>
                <a:latin typeface="Segoe UI Semibold" pitchFamily="34" charset="0"/>
              </a:rPr>
              <a:t> So, in this way, our participants likely represent early adopters of a feedback system. Highly motivated and green conscious.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Despite this interest, many had misconceptions about water usage in their homes. For example, in one interview a woman mentioned that her morning shower used 400 gallons of water (a normal shower takes ~20-35 gallons)</a:t>
            </a: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117</a:t>
            </a:fld>
            <a:endParaRPr lang="en-US"/>
          </a:p>
        </p:txBody>
      </p:sp>
    </p:spTree>
    <p:extLst>
      <p:ext uri="{BB962C8B-B14F-4D97-AF65-F5344CB8AC3E}">
        <p14:creationId xmlns:p14="http://schemas.microsoft.com/office/powerpoint/2010/main" val="1781644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world’s climate changes, so too do precipitation patterns, glacial and ice snowpack, and the availability of surface water, which can greatly impact traditional water supply sources and further increase the cost of finding new ones</a:t>
            </a: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030830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go briefly through some</a:t>
            </a:r>
            <a:r>
              <a:rPr lang="en-US" baseline="0" dirty="0" smtClean="0"/>
              <a:t> high level design dimension findings before describing some common themes that emerged from the design probes in our surveys and interviews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118</a:t>
            </a:fld>
            <a:endParaRPr lang="en-US"/>
          </a:p>
        </p:txBody>
      </p:sp>
    </p:spTree>
    <p:extLst>
      <p:ext uri="{BB962C8B-B14F-4D97-AF65-F5344CB8AC3E}">
        <p14:creationId xmlns:p14="http://schemas.microsoft.com/office/powerpoint/2010/main" val="36279590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95000"/>
                  </a:schemeClr>
                </a:solidFill>
                <a:latin typeface="Segoe UI Light" pitchFamily="34" charset="0"/>
              </a:rPr>
              <a:t>A majority of respondents preferred the individual fixture display</a:t>
            </a:r>
          </a:p>
          <a:p>
            <a:endParaRPr lang="en-US" dirty="0" smtClean="0"/>
          </a:p>
          <a:p>
            <a:r>
              <a:rPr lang="en-US" sz="1200" kern="1200" dirty="0" smtClean="0">
                <a:solidFill>
                  <a:schemeClr val="tx1"/>
                </a:solidFill>
                <a:effectLst/>
                <a:latin typeface="+mn-lt"/>
                <a:ea typeface="+mn-ea"/>
                <a:cs typeface="+mn-cs"/>
              </a:rPr>
              <a:t>Because, as one participant put it, “this display lets you more easily identify the specific areas that need attention”</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119</a:t>
            </a:fld>
            <a:endParaRPr lang="en-US"/>
          </a:p>
        </p:txBody>
      </p:sp>
    </p:spTree>
    <p:extLst>
      <p:ext uri="{BB962C8B-B14F-4D97-AF65-F5344CB8AC3E}">
        <p14:creationId xmlns:p14="http://schemas.microsoft.com/office/powerpoint/2010/main" val="9590208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95000"/>
                  </a:schemeClr>
                </a:solidFill>
                <a:latin typeface="Segoe UI Light" pitchFamily="34" charset="0"/>
              </a:rPr>
              <a:t>A majority of respondents preferred the individual fixture display</a:t>
            </a:r>
          </a:p>
          <a:p>
            <a:endParaRPr lang="en-US" dirty="0" smtClean="0"/>
          </a:p>
          <a:p>
            <a:r>
              <a:rPr lang="en-US" sz="1200" kern="1200" dirty="0" smtClean="0">
                <a:solidFill>
                  <a:schemeClr val="tx1"/>
                </a:solidFill>
                <a:effectLst/>
                <a:latin typeface="+mn-lt"/>
                <a:ea typeface="+mn-ea"/>
                <a:cs typeface="+mn-cs"/>
              </a:rPr>
              <a:t>This display lets you more easily identify the specific areas that need attention</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120</a:t>
            </a:fld>
            <a:endParaRPr lang="en-US"/>
          </a:p>
        </p:txBody>
      </p:sp>
    </p:spTree>
    <p:extLst>
      <p:ext uri="{BB962C8B-B14F-4D97-AF65-F5344CB8AC3E}">
        <p14:creationId xmlns:p14="http://schemas.microsoft.com/office/powerpoint/2010/main" val="9590208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Nearly 20% of respondents preferred the activity view because they felt the data was actionable and intuitive since it emphasized </a:t>
            </a:r>
            <a:r>
              <a:rPr lang="en-US" sz="1200" i="1" kern="1200" dirty="0" smtClean="0">
                <a:solidFill>
                  <a:schemeClr val="tx1"/>
                </a:solidFill>
                <a:effectLst/>
                <a:latin typeface="+mn-lt"/>
                <a:ea typeface="+mn-ea"/>
                <a:cs typeface="+mn-cs"/>
              </a:rPr>
              <a:t>behaviors </a:t>
            </a:r>
            <a:r>
              <a:rPr lang="en-US" sz="1200" kern="1200" dirty="0" smtClean="0">
                <a:solidFill>
                  <a:schemeClr val="tx1"/>
                </a:solidFill>
                <a:effectLst/>
                <a:latin typeface="+mn-lt"/>
                <a:ea typeface="+mn-ea"/>
                <a:cs typeface="+mn-cs"/>
              </a:rPr>
              <a:t>rather than fixtures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121</a:t>
            </a:fld>
            <a:endParaRPr lang="en-US"/>
          </a:p>
        </p:txBody>
      </p:sp>
    </p:spTree>
    <p:extLst>
      <p:ext uri="{BB962C8B-B14F-4D97-AF65-F5344CB8AC3E}">
        <p14:creationId xmlns:p14="http://schemas.microsoft.com/office/powerpoint/2010/main" val="9590208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95000"/>
                  </a:schemeClr>
                </a:solidFill>
                <a:latin typeface="Segoe UI Light" pitchFamily="34" charset="0"/>
              </a:rPr>
              <a:t>A vast majority of our respondents preferred to see </a:t>
            </a:r>
            <a:r>
              <a:rPr lang="en-US" sz="1200" b="1" dirty="0" smtClean="0">
                <a:solidFill>
                  <a:schemeClr val="bg1">
                    <a:lumMod val="95000"/>
                  </a:schemeClr>
                </a:solidFill>
                <a:latin typeface="Segoe UI Light" pitchFamily="34" charset="0"/>
              </a:rPr>
              <a:t>both</a:t>
            </a:r>
            <a:r>
              <a:rPr lang="en-US" sz="1200" dirty="0" smtClean="0">
                <a:solidFill>
                  <a:schemeClr val="bg1">
                    <a:lumMod val="95000"/>
                  </a:schemeClr>
                </a:solidFill>
                <a:latin typeface="Segoe UI Light" pitchFamily="34" charset="0"/>
              </a:rPr>
              <a:t> gallons and cost as embodied by the quotes below:</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Seeing the gallon amount triggers the ‘save the environment’ impulse to conserve, while the dollar amount is helpful because almost everyone is motivated by money to some extent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Those</a:t>
            </a:r>
            <a:r>
              <a:rPr lang="en-US" sz="1200" kern="1200" baseline="0" dirty="0" smtClean="0">
                <a:solidFill>
                  <a:schemeClr val="tx1"/>
                </a:solidFill>
                <a:effectLst/>
                <a:latin typeface="+mn-lt"/>
                <a:ea typeface="+mn-ea"/>
                <a:cs typeface="+mn-cs"/>
              </a:rPr>
              <a:t> that selected cost often did so because of increased understandability: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don't think very well in ‘thousands of gallons’, but $20 I can understand. That’s a case of beer down the drain, if you will</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122</a:t>
            </a:fld>
            <a:endParaRPr lang="en-US"/>
          </a:p>
        </p:txBody>
      </p:sp>
    </p:spTree>
    <p:extLst>
      <p:ext uri="{BB962C8B-B14F-4D97-AF65-F5344CB8AC3E}">
        <p14:creationId xmlns:p14="http://schemas.microsoft.com/office/powerpoint/2010/main" val="9590208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Different time windows are amenable to different actions and interest levels. Designers should make it easy for users to explore different temporal ranges. These “drill-down” actions will likely be infrequent, so a reasonable default (</a:t>
            </a:r>
            <a:r>
              <a:rPr lang="en-US" sz="1200" i="1" kern="1200" dirty="0"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week view) should be set</a:t>
            </a:r>
            <a:endParaRPr lang="en-US" dirty="0" smtClean="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9590208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comparison between individuals or groups can be useful in motivating action, particularly when combined with feedback about performance.</a:t>
            </a:r>
            <a:endParaRPr lang="en-US" dirty="0" smtClean="0"/>
          </a:p>
          <a:p>
            <a:endParaRPr lang="en-US" dirty="0" smtClean="0"/>
          </a:p>
          <a:p>
            <a:r>
              <a:rPr lang="en-US" dirty="0" smtClean="0"/>
              <a:t>Look at </a:t>
            </a:r>
            <a:r>
              <a:rPr lang="en-US" dirty="0" err="1" smtClean="0"/>
              <a:t>McColskey</a:t>
            </a:r>
            <a:r>
              <a:rPr lang="en-US" dirty="0" smtClean="0"/>
              <a:t> – Differential Effects</a:t>
            </a:r>
            <a:r>
              <a:rPr lang="en-US" baseline="0" dirty="0" smtClean="0"/>
              <a:t> of Norms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solidFill>
                  <a:prstClr val="black"/>
                </a:solidFill>
              </a:rPr>
              <a:pPr/>
              <a:t>124</a:t>
            </a:fld>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Self-comparison</a:t>
            </a:r>
            <a:r>
              <a:rPr lang="en-US" baseline="0" dirty="0" smtClean="0"/>
              <a:t> was most preferred, selected by 91% of our respondents</a:t>
            </a:r>
          </a:p>
          <a:p>
            <a:endParaRPr lang="en-US" baseline="0" dirty="0" smtClean="0"/>
          </a:p>
          <a:p>
            <a:r>
              <a:rPr lang="en-US" baseline="0" dirty="0" smtClean="0"/>
              <a:t>68% : goal-comparison</a:t>
            </a:r>
          </a:p>
          <a:p>
            <a:r>
              <a:rPr lang="en-US" baseline="0" dirty="0" smtClean="0"/>
              <a:t>68% : social-comparison</a:t>
            </a:r>
          </a:p>
          <a:p>
            <a:endParaRPr lang="en-US" dirty="0" smtClean="0"/>
          </a:p>
          <a:p>
            <a:r>
              <a:rPr lang="en-US" dirty="0" smtClean="0"/>
              <a:t>------</a:t>
            </a:r>
          </a:p>
          <a:p>
            <a:endParaRPr lang="en-US" dirty="0" smtClean="0"/>
          </a:p>
          <a:p>
            <a:r>
              <a:rPr lang="en-US" dirty="0" smtClean="0"/>
              <a:t>Even feedback that provides information comparing one’s current behavior to past behavior has been shown to be effective (i.e., self comparison).</a:t>
            </a:r>
          </a:p>
          <a:p>
            <a:endParaRPr lang="en-US" dirty="0" smtClean="0"/>
          </a:p>
          <a:p>
            <a:r>
              <a:rPr lang="en-US" dirty="0" smtClean="0"/>
              <a:t>Look at </a:t>
            </a:r>
            <a:r>
              <a:rPr lang="en-US" dirty="0" err="1" smtClean="0"/>
              <a:t>McColskey</a:t>
            </a:r>
            <a:r>
              <a:rPr lang="en-US" dirty="0" smtClean="0"/>
              <a:t> – Differential Effects</a:t>
            </a:r>
            <a:r>
              <a:rPr lang="en-US" baseline="0" dirty="0" smtClean="0"/>
              <a:t> of Norms</a:t>
            </a:r>
            <a:endParaRPr lang="en-US" dirty="0"/>
          </a:p>
        </p:txBody>
      </p:sp>
      <p:sp>
        <p:nvSpPr>
          <p:cNvPr id="4" name="Slide Number Placeholder 3"/>
          <p:cNvSpPr>
            <a:spLocks noGrp="1"/>
          </p:cNvSpPr>
          <p:nvPr>
            <p:ph type="sldNum" sz="quarter" idx="10"/>
          </p:nvPr>
        </p:nvSpPr>
        <p:spPr/>
        <p:txBody>
          <a:bodyPr/>
          <a:lstStyle/>
          <a:p>
            <a:fld id="{B4B22A21-E2BB-4530-85C9-24B20A48872E}" type="slidenum">
              <a:rPr lang="en-US" smtClean="0">
                <a:solidFill>
                  <a:prstClr val="black"/>
                </a:solidFill>
              </a:rPr>
              <a:pPr/>
              <a:t>125</a:t>
            </a:fld>
            <a:endParaRPr 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now</a:t>
            </a:r>
            <a:r>
              <a:rPr lang="en-US" baseline="0" dirty="0" smtClean="0"/>
              <a:t> to the analysis of the qualitative data that we gathered—we identified five themes</a:t>
            </a:r>
            <a:endParaRPr lang="en-US" dirty="0" smtClean="0"/>
          </a:p>
        </p:txBody>
      </p:sp>
      <p:sp>
        <p:nvSpPr>
          <p:cNvPr id="4" name="Slide Number Placeholder 3"/>
          <p:cNvSpPr>
            <a:spLocks noGrp="1"/>
          </p:cNvSpPr>
          <p:nvPr>
            <p:ph type="sldNum" sz="quarter" idx="10"/>
          </p:nvPr>
        </p:nvSpPr>
        <p:spPr/>
        <p:txBody>
          <a:bodyPr/>
          <a:lstStyle/>
          <a:p>
            <a:fld id="{D7A586D1-A4BA-44C1-983C-3F22538F7654}" type="slidenum">
              <a:rPr lang="en-US" smtClean="0"/>
              <a:t>126</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Competition was a polarizing theme that arose most often with the </a:t>
            </a:r>
            <a:r>
              <a:rPr lang="en-US" sz="1200" i="1" kern="1200" dirty="0" smtClean="0">
                <a:solidFill>
                  <a:schemeClr val="tx1"/>
                </a:solidFill>
                <a:effectLst/>
                <a:latin typeface="+mn-lt"/>
                <a:ea typeface="+mn-ea"/>
                <a:cs typeface="+mn-cs"/>
              </a:rPr>
              <a:t>Per-Occupant</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Aquatic Ecosystem </a:t>
            </a:r>
            <a:r>
              <a:rPr lang="en-US" sz="1200" kern="1200" dirty="0" smtClean="0">
                <a:solidFill>
                  <a:schemeClr val="tx1"/>
                </a:solidFill>
                <a:effectLst/>
                <a:latin typeface="+mn-lt"/>
                <a:ea typeface="+mn-ea"/>
                <a:cs typeface="+mn-cs"/>
              </a:rPr>
              <a:t>designs &lt;click&gt;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Those who liked it pointed to motivating properties of competition, notions of gaming (</a:t>
            </a:r>
            <a:r>
              <a:rPr lang="en-US" sz="1200" i="1" kern="1200" dirty="0"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beating past low usage scores), and creating “friendly competition” with others. &lt;click&gt;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Those who disliked it felt household water savings was about </a:t>
            </a:r>
            <a:r>
              <a:rPr lang="en-US" sz="1200" i="1" kern="1200" dirty="0" smtClean="0">
                <a:solidFill>
                  <a:schemeClr val="tx1"/>
                </a:solidFill>
                <a:effectLst/>
                <a:latin typeface="+mn-lt"/>
                <a:ea typeface="+mn-ea"/>
                <a:cs typeface="+mn-cs"/>
              </a:rPr>
              <a:t>cooperation</a:t>
            </a:r>
            <a:r>
              <a:rPr lang="en-US" sz="1200" kern="1200" dirty="0" smtClean="0">
                <a:solidFill>
                  <a:schemeClr val="tx1"/>
                </a:solidFill>
                <a:effectLst/>
                <a:latin typeface="+mn-lt"/>
                <a:ea typeface="+mn-ea"/>
                <a:cs typeface="+mn-cs"/>
              </a:rPr>
              <a:t> rather than competition.</a:t>
            </a:r>
            <a:endParaRPr lang="en-US" dirty="0" smtClean="0"/>
          </a:p>
        </p:txBody>
      </p:sp>
      <p:sp>
        <p:nvSpPr>
          <p:cNvPr id="4" name="Slide Number Placeholder 3"/>
          <p:cNvSpPr>
            <a:spLocks noGrp="1"/>
          </p:cNvSpPr>
          <p:nvPr>
            <p:ph type="sldNum" sz="quarter" idx="10"/>
          </p:nvPr>
        </p:nvSpPr>
        <p:spPr/>
        <p:txBody>
          <a:bodyPr/>
          <a:lstStyle/>
          <a:p>
            <a:fld id="{D7A586D1-A4BA-44C1-983C-3F22538F7654}" type="slidenum">
              <a:rPr lang="en-US" smtClean="0"/>
              <a:t>127</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as populations grow, per-capita water availability is declining. </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632766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with competition, the ability to observe </a:t>
            </a:r>
            <a:r>
              <a:rPr lang="en-US" sz="1200" i="1" kern="1200" dirty="0" smtClean="0">
                <a:solidFill>
                  <a:schemeClr val="tx1"/>
                </a:solidFill>
                <a:effectLst/>
                <a:latin typeface="+mn-lt"/>
                <a:ea typeface="+mn-ea"/>
                <a:cs typeface="+mn-cs"/>
              </a:rPr>
              <a:t>who</a:t>
            </a:r>
            <a:r>
              <a:rPr lang="en-US" sz="1200" kern="1200" dirty="0" smtClean="0">
                <a:solidFill>
                  <a:schemeClr val="tx1"/>
                </a:solidFill>
                <a:effectLst/>
                <a:latin typeface="+mn-lt"/>
                <a:ea typeface="+mn-ea"/>
                <a:cs typeface="+mn-cs"/>
              </a:rPr>
              <a:t> used water was polarizing. This was the case with </a:t>
            </a:r>
            <a:r>
              <a:rPr lang="en-US" sz="1200" i="1" kern="1200" dirty="0" smtClean="0">
                <a:solidFill>
                  <a:schemeClr val="tx1"/>
                </a:solidFill>
                <a:effectLst/>
                <a:latin typeface="+mn-lt"/>
                <a:ea typeface="+mn-ea"/>
                <a:cs typeface="+mn-cs"/>
              </a:rPr>
              <a:t>Spatial</a:t>
            </a:r>
            <a:r>
              <a:rPr lang="en-US" sz="1200" kern="1200" dirty="0" smtClean="0">
                <a:solidFill>
                  <a:schemeClr val="tx1"/>
                </a:solidFill>
                <a:effectLst/>
                <a:latin typeface="+mn-lt"/>
                <a:ea typeface="+mn-ea"/>
                <a:cs typeface="+mn-cs"/>
              </a:rPr>
              <a:t> view, and, most particularly, the </a:t>
            </a:r>
            <a:r>
              <a:rPr lang="en-US" sz="1200" i="1" kern="1200" dirty="0" smtClean="0">
                <a:solidFill>
                  <a:schemeClr val="tx1"/>
                </a:solidFill>
                <a:effectLst/>
                <a:latin typeface="+mn-lt"/>
                <a:ea typeface="+mn-ea"/>
                <a:cs typeface="+mn-cs"/>
              </a:rPr>
              <a:t>Per-Occupant</a:t>
            </a:r>
            <a:r>
              <a:rPr lang="en-US" sz="1200" kern="1200" dirty="0" smtClean="0">
                <a:solidFill>
                  <a:schemeClr val="tx1"/>
                </a:solidFill>
                <a:effectLst/>
                <a:latin typeface="+mn-lt"/>
                <a:ea typeface="+mn-ea"/>
                <a:cs typeface="+mn-cs"/>
              </a:rPr>
              <a:t> view.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felt that this data could be used to hold people accountable for their behaviors and others felt that this would lead to blame and household conflict</a:t>
            </a:r>
          </a:p>
        </p:txBody>
      </p:sp>
      <p:sp>
        <p:nvSpPr>
          <p:cNvPr id="4" name="Slide Number Placeholder 3"/>
          <p:cNvSpPr>
            <a:spLocks noGrp="1"/>
          </p:cNvSpPr>
          <p:nvPr>
            <p:ph type="sldNum" sz="quarter" idx="10"/>
          </p:nvPr>
        </p:nvSpPr>
        <p:spPr/>
        <p:txBody>
          <a:bodyPr/>
          <a:lstStyle/>
          <a:p>
            <a:fld id="{D7A586D1-A4BA-44C1-983C-3F22538F7654}" type="slidenum">
              <a:rPr lang="en-US" smtClean="0"/>
              <a:t>128</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Aquatic Ecosystem </a:t>
            </a:r>
            <a:r>
              <a:rPr lang="en-US" sz="1200" kern="1200" dirty="0" smtClean="0">
                <a:solidFill>
                  <a:schemeClr val="tx1"/>
                </a:solidFill>
                <a:effectLst/>
                <a:latin typeface="+mn-lt"/>
                <a:ea typeface="+mn-ea"/>
                <a:cs typeface="+mn-cs"/>
              </a:rPr>
              <a:t>and </a:t>
            </a:r>
            <a:r>
              <a:rPr lang="en-US" sz="1200" i="1" kern="1200" dirty="0" err="1" smtClean="0">
                <a:solidFill>
                  <a:schemeClr val="tx1"/>
                </a:solidFill>
                <a:effectLst/>
                <a:latin typeface="+mn-lt"/>
                <a:ea typeface="+mn-ea"/>
                <a:cs typeface="+mn-cs"/>
              </a:rPr>
              <a:t>Rainflow</a:t>
            </a:r>
            <a:r>
              <a:rPr lang="en-US" sz="1200" kern="1200" dirty="0" smtClean="0">
                <a:solidFill>
                  <a:schemeClr val="tx1"/>
                </a:solidFill>
                <a:effectLst/>
                <a:latin typeface="+mn-lt"/>
                <a:ea typeface="+mn-ea"/>
                <a:cs typeface="+mn-cs"/>
              </a:rPr>
              <a:t> elicited responses about playfulness </a:t>
            </a:r>
            <a:r>
              <a:rPr lang="en-US" sz="1200" i="1" kern="1200" dirty="0"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utility. Most interviewees reacted positively to these designs</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tension between utility and playfulness is embodied with</a:t>
            </a:r>
            <a:r>
              <a:rPr lang="en-US" sz="1200" kern="1200" baseline="0" dirty="0" smtClean="0">
                <a:solidFill>
                  <a:schemeClr val="tx1"/>
                </a:solidFill>
                <a:effectLst/>
                <a:latin typeface="+mn-lt"/>
                <a:ea typeface="+mn-ea"/>
                <a:cs typeface="+mn-cs"/>
              </a:rPr>
              <a:t> these two quotes from a spousal pair</a:t>
            </a:r>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A586D1-A4BA-44C1-983C-3F22538F7654}" type="slidenum">
              <a:rPr lang="en-US" smtClean="0"/>
              <a:t>129</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those households with children, many interviewees felt these two displays could be a useful educational tool in addition to getting their children involved in conservation at home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some worried their children might become overly involved in trying to earn rewards by not cleaning themselves or flushing. Others were also concerned about how their children would react if a fish died or what would happen “to the game” if a minimal level of usage in their home was reached. For </a:t>
            </a:r>
            <a:r>
              <a:rPr lang="en-US" sz="1200" i="1" kern="1200" dirty="0" err="1" smtClean="0">
                <a:solidFill>
                  <a:schemeClr val="tx1"/>
                </a:solidFill>
                <a:effectLst/>
                <a:latin typeface="+mn-lt"/>
                <a:ea typeface="+mn-ea"/>
                <a:cs typeface="+mn-cs"/>
              </a:rPr>
              <a:t>Rainflow</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some parents mentioned how it might actually encourage their children to use </a:t>
            </a:r>
            <a:r>
              <a:rPr lang="en-US" sz="1200" i="1" kern="1200" dirty="0" smtClean="0">
                <a:solidFill>
                  <a:schemeClr val="tx1"/>
                </a:solidFill>
                <a:effectLst/>
                <a:latin typeface="+mn-lt"/>
                <a:ea typeface="+mn-ea"/>
                <a:cs typeface="+mn-cs"/>
              </a:rPr>
              <a:t>more </a:t>
            </a:r>
            <a:r>
              <a:rPr lang="en-US" sz="1200" kern="1200" dirty="0" smtClean="0">
                <a:solidFill>
                  <a:schemeClr val="tx1"/>
                </a:solidFill>
                <a:effectLst/>
                <a:latin typeface="+mn-lt"/>
                <a:ea typeface="+mn-ea"/>
                <a:cs typeface="+mn-cs"/>
              </a:rPr>
              <a:t>water just to see the pretty water flows</a:t>
            </a:r>
          </a:p>
        </p:txBody>
      </p:sp>
      <p:sp>
        <p:nvSpPr>
          <p:cNvPr id="4" name="Slide Number Placeholder 3"/>
          <p:cNvSpPr>
            <a:spLocks noGrp="1"/>
          </p:cNvSpPr>
          <p:nvPr>
            <p:ph type="sldNum" sz="quarter" idx="10"/>
          </p:nvPr>
        </p:nvSpPr>
        <p:spPr/>
        <p:txBody>
          <a:bodyPr/>
          <a:lstStyle/>
          <a:p>
            <a:fld id="{D7A586D1-A4BA-44C1-983C-3F22538F7654}" type="slidenum">
              <a:rPr lang="en-US" smtClean="0"/>
              <a:t>130</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Disaggregated water usage feedback can reveal information about otherwise latent patterns and routines about a household (</a:t>
            </a:r>
            <a:r>
              <a:rPr lang="en-US" sz="1200" i="1" kern="1200" dirty="0"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where </a:t>
            </a:r>
            <a:r>
              <a:rPr lang="en-US" sz="1200"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when</a:t>
            </a:r>
            <a:r>
              <a:rPr lang="en-US" sz="1200" kern="1200" dirty="0" smtClean="0">
                <a:solidFill>
                  <a:schemeClr val="tx1"/>
                </a:solidFill>
                <a:effectLst/>
                <a:latin typeface="+mn-lt"/>
                <a:ea typeface="+mn-ea"/>
                <a:cs typeface="+mn-cs"/>
              </a:rPr>
              <a:t> people are in the home).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Such revelations can be obscured by simple changes to the interface: </a:t>
            </a:r>
            <a:r>
              <a:rPr lang="en-US" sz="1200" i="1" kern="1200" dirty="0" smtClean="0">
                <a:solidFill>
                  <a:schemeClr val="tx1"/>
                </a:solidFill>
                <a:effectLst/>
                <a:latin typeface="+mn-lt"/>
                <a:ea typeface="+mn-ea"/>
                <a:cs typeface="+mn-cs"/>
              </a:rPr>
              <a:t>e.g., </a:t>
            </a:r>
            <a:r>
              <a:rPr lang="en-US" sz="1200" kern="1200" dirty="0" smtClean="0">
                <a:solidFill>
                  <a:schemeClr val="tx1"/>
                </a:solidFill>
                <a:effectLst/>
                <a:latin typeface="+mn-lt"/>
                <a:ea typeface="+mn-ea"/>
                <a:cs typeface="+mn-cs"/>
              </a:rPr>
              <a:t>a bar graph view of a day makes it more difficult to assess </a:t>
            </a:r>
            <a:r>
              <a:rPr lang="en-US" sz="1200" i="1" kern="1200" dirty="0" smtClean="0">
                <a:solidFill>
                  <a:schemeClr val="tx1"/>
                </a:solidFill>
                <a:effectLst/>
                <a:latin typeface="+mn-lt"/>
                <a:ea typeface="+mn-ea"/>
                <a:cs typeface="+mn-cs"/>
              </a:rPr>
              <a:t>when </a:t>
            </a:r>
            <a:r>
              <a:rPr lang="en-US" sz="1200" kern="1200" dirty="0" smtClean="0">
                <a:solidFill>
                  <a:schemeClr val="tx1"/>
                </a:solidFill>
                <a:effectLst/>
                <a:latin typeface="+mn-lt"/>
                <a:ea typeface="+mn-ea"/>
                <a:cs typeface="+mn-cs"/>
              </a:rPr>
              <a:t>an occupant wakes up, goes to work, and goes to bed, compared to a timeline view</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A586D1-A4BA-44C1-983C-3F22538F7654}" type="slidenum">
              <a:rPr lang="en-US" smtClean="0"/>
              <a:t>131</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41773578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water usage for many purposes can be very personal, and shouldn’t be automatically shared</a:t>
            </a:r>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41773578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Interestingly, some respondents recognized that similar information could be derived from other designs but that these did not feel as privacy invasive.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Privacy is an important aspect of future eco-feedback displays in the home, particularly as sensing systems become more granular</a:t>
            </a:r>
          </a:p>
        </p:txBody>
      </p:sp>
      <p:sp>
        <p:nvSpPr>
          <p:cNvPr id="4" name="Slide Number Placeholder 3"/>
          <p:cNvSpPr>
            <a:spLocks noGrp="1"/>
          </p:cNvSpPr>
          <p:nvPr>
            <p:ph type="sldNum" sz="quarter" idx="10"/>
          </p:nvPr>
        </p:nvSpPr>
        <p:spPr/>
        <p:txBody>
          <a:bodyPr/>
          <a:lstStyle/>
          <a:p>
            <a:fld id="{D7A586D1-A4BA-44C1-983C-3F22538F7654}" type="slidenum">
              <a:rPr lang="en-US" smtClean="0"/>
              <a:t>134</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end of our interviews, we asked our participants to select one</a:t>
            </a:r>
            <a:r>
              <a:rPr lang="en-US" baseline="0" dirty="0" smtClean="0"/>
              <a:t> or two</a:t>
            </a:r>
            <a:r>
              <a:rPr lang="en-US" dirty="0" smtClean="0"/>
              <a:t> places</a:t>
            </a:r>
            <a:r>
              <a:rPr lang="en-US" baseline="0" dirty="0" smtClean="0"/>
              <a:t> in their home where they would want the display.</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135</a:t>
            </a:fld>
            <a:endParaRPr lang="en-US"/>
          </a:p>
        </p:txBody>
      </p:sp>
    </p:spTree>
    <p:extLst>
      <p:ext uri="{BB962C8B-B14F-4D97-AF65-F5344CB8AC3E}">
        <p14:creationId xmlns:p14="http://schemas.microsoft.com/office/powerpoint/2010/main" val="253253780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selecting a location, most homes took into account </a:t>
            </a:r>
            <a:r>
              <a:rPr lang="en-US" sz="1200" i="1" kern="1200" dirty="0" smtClean="0">
                <a:solidFill>
                  <a:schemeClr val="tx1"/>
                </a:solidFill>
                <a:effectLst/>
                <a:latin typeface="+mn-lt"/>
                <a:ea typeface="+mn-ea"/>
                <a:cs typeface="+mn-cs"/>
              </a:rPr>
              <a:t>who</a:t>
            </a:r>
            <a:r>
              <a:rPr lang="en-US" sz="1200" kern="1200" dirty="0" smtClean="0">
                <a:solidFill>
                  <a:schemeClr val="tx1"/>
                </a:solidFill>
                <a:effectLst/>
                <a:latin typeface="+mn-lt"/>
                <a:ea typeface="+mn-ea"/>
                <a:cs typeface="+mn-cs"/>
              </a:rPr>
              <a:t> could see the display—either other householders or guests: “[if we placed it here], the kids couldn’t see it” (I2.1)</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136</a:t>
            </a:fld>
            <a:endParaRPr lang="en-US"/>
          </a:p>
        </p:txBody>
      </p:sp>
    </p:spTree>
    <p:extLst>
      <p:ext uri="{BB962C8B-B14F-4D97-AF65-F5344CB8AC3E}">
        <p14:creationId xmlns:p14="http://schemas.microsoft.com/office/powerpoint/2010/main" val="41773578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Here’s a breakdown of the preferred</a:t>
            </a:r>
            <a:r>
              <a:rPr lang="en-US" sz="1200" kern="1200" baseline="0" dirty="0" smtClean="0">
                <a:solidFill>
                  <a:schemeClr val="tx1"/>
                </a:solidFill>
                <a:effectLst/>
                <a:latin typeface="+mn-lt"/>
                <a:ea typeface="+mn-ea"/>
                <a:cs typeface="+mn-cs"/>
              </a:rPr>
              <a:t> display locations: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 households wanted the</a:t>
            </a:r>
            <a:r>
              <a:rPr lang="en-US" sz="1200" kern="1200" baseline="0" dirty="0" smtClean="0">
                <a:solidFill>
                  <a:schemeClr val="tx1"/>
                </a:solidFill>
                <a:effectLst/>
                <a:latin typeface="+mn-lt"/>
                <a:ea typeface="+mn-ea"/>
                <a:cs typeface="+mn-cs"/>
              </a:rPr>
              <a:t> display</a:t>
            </a:r>
            <a:r>
              <a:rPr lang="en-US" sz="1200" kern="1200" dirty="0" smtClean="0">
                <a:solidFill>
                  <a:schemeClr val="tx1"/>
                </a:solidFill>
                <a:effectLst/>
                <a:latin typeface="+mn-lt"/>
                <a:ea typeface="+mn-ea"/>
                <a:cs typeface="+mn-cs"/>
              </a:rPr>
              <a:t> in the kitchen</a:t>
            </a:r>
            <a:r>
              <a:rPr lang="en-US" sz="1200" kern="1200" baseline="0" dirty="0" smtClean="0">
                <a:solidFill>
                  <a:schemeClr val="tx1"/>
                </a:solidFill>
                <a:effectLst/>
                <a:latin typeface="+mn-lt"/>
                <a:ea typeface="+mn-ea"/>
                <a:cs typeface="+mn-cs"/>
              </a:rPr>
              <a:t> which is a shared location for the home and a place for gathering</a:t>
            </a:r>
          </a:p>
          <a:p>
            <a:r>
              <a:rPr lang="en-US" sz="1200" kern="1200" baseline="0" dirty="0" smtClean="0">
                <a:solidFill>
                  <a:schemeClr val="tx1"/>
                </a:solidFill>
                <a:effectLst/>
                <a:latin typeface="+mn-lt"/>
                <a:ea typeface="+mn-ea"/>
                <a:cs typeface="+mn-cs"/>
              </a:rPr>
              <a:t>3 households wanted the display </a:t>
            </a:r>
            <a:r>
              <a:rPr lang="en-US" sz="1200" kern="1200" dirty="0" smtClean="0">
                <a:solidFill>
                  <a:schemeClr val="tx1"/>
                </a:solidFill>
                <a:effectLst/>
                <a:latin typeface="+mn-lt"/>
                <a:ea typeface="+mn-ea"/>
                <a:cs typeface="+mn-cs"/>
              </a:rPr>
              <a:t>near the thermostat,</a:t>
            </a:r>
            <a:r>
              <a:rPr lang="en-US" sz="1200" kern="1200" baseline="0" dirty="0" smtClean="0">
                <a:solidFill>
                  <a:schemeClr val="tx1"/>
                </a:solidFill>
                <a:effectLst/>
                <a:latin typeface="+mn-lt"/>
                <a:ea typeface="+mn-ea"/>
                <a:cs typeface="+mn-cs"/>
              </a:rPr>
              <a:t> indicating that they perceived the display as another type of utility system for the home</a:t>
            </a:r>
          </a:p>
          <a:p>
            <a:r>
              <a:rPr lang="en-US" sz="1200" kern="1200" baseline="0" dirty="0" smtClean="0">
                <a:solidFill>
                  <a:schemeClr val="tx1"/>
                </a:solidFill>
                <a:effectLst/>
                <a:latin typeface="+mn-lt"/>
                <a:ea typeface="+mn-ea"/>
                <a:cs typeface="+mn-cs"/>
              </a:rPr>
              <a:t>2 households preferred the display in highly trafficked areas in their homes</a:t>
            </a:r>
          </a:p>
          <a:p>
            <a:r>
              <a:rPr lang="en-US" sz="1200" kern="1200" baseline="0" dirty="0" smtClean="0">
                <a:solidFill>
                  <a:schemeClr val="tx1"/>
                </a:solidFill>
                <a:effectLst/>
                <a:latin typeface="+mn-lt"/>
                <a:ea typeface="+mn-ea"/>
                <a:cs typeface="+mn-cs"/>
              </a:rPr>
              <a:t>Perhaps most interestingly though were the two households that wanted the display </a:t>
            </a:r>
            <a:r>
              <a:rPr lang="en-US" sz="1200" i="1" kern="1200" dirty="0" smtClean="0">
                <a:solidFill>
                  <a:schemeClr val="tx1"/>
                </a:solidFill>
                <a:effectLst/>
                <a:latin typeface="+mn-lt"/>
                <a:ea typeface="+mn-ea"/>
                <a:cs typeface="+mn-cs"/>
              </a:rPr>
              <a:t>inaccessible</a:t>
            </a:r>
            <a:r>
              <a:rPr lang="en-US" sz="1200" kern="1200" dirty="0" smtClean="0">
                <a:solidFill>
                  <a:schemeClr val="tx1"/>
                </a:solidFill>
                <a:effectLst/>
                <a:latin typeface="+mn-lt"/>
                <a:ea typeface="+mn-ea"/>
                <a:cs typeface="+mn-cs"/>
              </a:rPr>
              <a:t> on purpose: H8 wanted it in their storage closet next to their gas meter and H6 wanted the display mounted inside their kitchen cupboard. The reason given for these placements was that they did not want technology infiltrating all aspects of their life</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137</a:t>
            </a:fld>
            <a:endParaRPr lang="en-US"/>
          </a:p>
        </p:txBody>
      </p:sp>
    </p:spTree>
    <p:extLst>
      <p:ext uri="{BB962C8B-B14F-4D97-AF65-F5344CB8AC3E}">
        <p14:creationId xmlns:p14="http://schemas.microsoft.com/office/powerpoint/2010/main" val="81517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felt disproportionately in urban environments where for the first time in history, the number of people living in cities surpassed the number of people living in rural areas (Barlow, 2007). The rapid influx of rural populations to urban centers is only exacerbating water availability issues.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867716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85000"/>
                  </a:schemeClr>
                </a:solidFill>
                <a:latin typeface="Segoe UI Semibold" pitchFamily="34" charset="0"/>
              </a:rPr>
              <a:t>First work </a:t>
            </a:r>
            <a:r>
              <a:rPr lang="en-US" sz="1200" dirty="0" smtClean="0">
                <a:solidFill>
                  <a:schemeClr val="bg1">
                    <a:lumMod val="85000"/>
                  </a:schemeClr>
                </a:solidFill>
                <a:latin typeface="Segoe UI Light" pitchFamily="34" charset="0"/>
              </a:rPr>
              <a:t>to design and evaluate feedback visualizations for disaggregated water data</a:t>
            </a:r>
            <a:r>
              <a:rPr lang="en-US" sz="1200" dirty="0" smtClean="0">
                <a:solidFill>
                  <a:schemeClr val="tx1"/>
                </a:solidFill>
                <a:latin typeface="+mn-lt"/>
              </a:rPr>
              <a:t>.</a:t>
            </a:r>
            <a:r>
              <a:rPr lang="en-US" sz="1200" baseline="0" dirty="0" smtClean="0">
                <a:solidFill>
                  <a:schemeClr val="tx1"/>
                </a:solidFill>
                <a:latin typeface="+mn-lt"/>
              </a:rPr>
              <a:t> </a:t>
            </a:r>
            <a:r>
              <a:rPr lang="en-US" sz="1200" kern="1200" dirty="0" smtClean="0">
                <a:solidFill>
                  <a:schemeClr val="tx1"/>
                </a:solidFill>
                <a:effectLst/>
                <a:latin typeface="+mn-lt"/>
                <a:ea typeface="+mn-ea"/>
                <a:cs typeface="+mn-cs"/>
              </a:rPr>
              <a:t>Our findings are relevant not only to HCI researchers interested in building future eco-feedback systems but also to utilities, billing services, and professional designers working in eco-feedback for electricity, gas, and water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Secondly, our iterative design process may offer</a:t>
            </a:r>
            <a:r>
              <a:rPr lang="en-US" sz="1200" kern="1200" baseline="0" dirty="0" smtClean="0">
                <a:solidFill>
                  <a:schemeClr val="tx1"/>
                </a:solidFill>
                <a:effectLst/>
                <a:latin typeface="+mn-lt"/>
                <a:ea typeface="+mn-ea"/>
                <a:cs typeface="+mn-cs"/>
              </a:rPr>
              <a:t> a potential roadmap for designing and evaluating feedback visualizations for new types of emergent data.</a:t>
            </a:r>
            <a:endParaRPr lang="en-US" sz="1200" dirty="0" smtClean="0">
              <a:solidFill>
                <a:schemeClr val="bg1">
                  <a:lumMod val="85000"/>
                </a:schemeClr>
              </a:solidFill>
              <a:latin typeface="Segoe UI Light" pitchFamily="34" charset="0"/>
            </a:endParaRPr>
          </a:p>
        </p:txBody>
      </p:sp>
      <p:sp>
        <p:nvSpPr>
          <p:cNvPr id="4" name="Slide Number Placeholder 3"/>
          <p:cNvSpPr>
            <a:spLocks noGrp="1"/>
          </p:cNvSpPr>
          <p:nvPr>
            <p:ph type="sldNum" sz="quarter" idx="10"/>
          </p:nvPr>
        </p:nvSpPr>
        <p:spPr/>
        <p:txBody>
          <a:bodyPr/>
          <a:lstStyle/>
          <a:p>
            <a:fld id="{D7A586D1-A4BA-44C1-983C-3F22538F7654}" type="slidenum">
              <a:rPr lang="en-US" smtClean="0"/>
              <a:t>138</a:t>
            </a:fld>
            <a:endParaRPr lang="en-US"/>
          </a:p>
        </p:txBody>
      </p:sp>
    </p:spTree>
    <p:extLst>
      <p:ext uri="{BB962C8B-B14F-4D97-AF65-F5344CB8AC3E}">
        <p14:creationId xmlns:p14="http://schemas.microsoft.com/office/powerpoint/2010/main" val="711765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Commercial sector</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140</a:t>
            </a:fld>
            <a:endParaRPr lang="en-US"/>
          </a:p>
        </p:txBody>
      </p:sp>
    </p:spTree>
    <p:extLst>
      <p:ext uri="{BB962C8B-B14F-4D97-AF65-F5344CB8AC3E}">
        <p14:creationId xmlns:p14="http://schemas.microsoft.com/office/powerpoint/2010/main" val="394018703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Commercial sector</a:t>
            </a: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141</a:t>
            </a:fld>
            <a:endParaRPr lang="en-US"/>
          </a:p>
        </p:txBody>
      </p:sp>
    </p:spTree>
    <p:extLst>
      <p:ext uri="{BB962C8B-B14F-4D97-AF65-F5344CB8AC3E}">
        <p14:creationId xmlns:p14="http://schemas.microsoft.com/office/powerpoint/2010/main" val="273118908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a:t>
            </a:r>
            <a:r>
              <a:rPr lang="en-US" baseline="0" dirty="0" smtClean="0"/>
              <a:t> step now is to incorporate our findings into revised designs, evaluate them in small field deployments, and eventually perform a longitudinal behavioral trial</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142</a:t>
            </a:fld>
            <a:endParaRPr lang="en-US"/>
          </a:p>
        </p:txBody>
      </p:sp>
    </p:spTree>
    <p:extLst>
      <p:ext uri="{BB962C8B-B14F-4D97-AF65-F5344CB8AC3E}">
        <p14:creationId xmlns:p14="http://schemas.microsoft.com/office/powerpoint/2010/main" val="148749603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Segoe UI Light" pitchFamily="34" charset="0"/>
              </a:rPr>
              <a:t>One key insight</a:t>
            </a:r>
            <a:r>
              <a:rPr lang="en-US" baseline="0" dirty="0" smtClean="0">
                <a:solidFill>
                  <a:schemeClr val="bg1"/>
                </a:solidFill>
                <a:latin typeface="Segoe UI Light" pitchFamily="34" charset="0"/>
              </a:rPr>
              <a:t> that we had while performing this work </a:t>
            </a:r>
            <a:r>
              <a:rPr lang="en-US" dirty="0" smtClean="0">
                <a:solidFill>
                  <a:schemeClr val="bg1"/>
                </a:solidFill>
                <a:latin typeface="Segoe UI Light" pitchFamily="34" charset="0"/>
              </a:rPr>
              <a:t>is to realize that eco-feedback displays do not just visualize consumption, they document </a:t>
            </a:r>
            <a:r>
              <a:rPr lang="en-US" i="1" dirty="0" smtClean="0">
                <a:solidFill>
                  <a:schemeClr val="bg1"/>
                </a:solidFill>
                <a:latin typeface="Segoe UI Light" pitchFamily="34" charset="0"/>
              </a:rPr>
              <a:t>household activities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Consequently, designers have to account for how their designs expose otherwise latent household routines and how this may affect underlying social dynamics in a household. Our findings suggest that these issues could affect whether a display will be accepted into the home.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143</a:t>
            </a:fld>
            <a:endParaRPr lang="en-US"/>
          </a:p>
        </p:txBody>
      </p:sp>
    </p:spTree>
    <p:extLst>
      <p:ext uri="{BB962C8B-B14F-4D97-AF65-F5344CB8AC3E}">
        <p14:creationId xmlns:p14="http://schemas.microsoft.com/office/powerpoint/2010/main" val="7863278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144</a:t>
            </a:fld>
            <a:endParaRPr lang="en-US"/>
          </a:p>
        </p:txBody>
      </p:sp>
    </p:spTree>
    <p:extLst>
      <p:ext uri="{BB962C8B-B14F-4D97-AF65-F5344CB8AC3E}">
        <p14:creationId xmlns:p14="http://schemas.microsoft.com/office/powerpoint/2010/main" val="1220195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85000"/>
                  </a:schemeClr>
                </a:solidFill>
                <a:latin typeface="Segoe UI Light" pitchFamily="34" charset="0"/>
              </a:rPr>
              <a:t>This places an enormous strain on drinkable </a:t>
            </a:r>
            <a:r>
              <a:rPr lang="en-US" sz="1200" dirty="0" smtClean="0">
                <a:solidFill>
                  <a:srgbClr val="00B0F0"/>
                </a:solidFill>
                <a:latin typeface="Segoe UI Light" pitchFamily="34" charset="0"/>
              </a:rPr>
              <a:t>water</a:t>
            </a:r>
            <a:r>
              <a:rPr lang="en-US" sz="1200" dirty="0" smtClean="0">
                <a:solidFill>
                  <a:schemeClr val="bg1">
                    <a:lumMod val="85000"/>
                  </a:schemeClr>
                </a:solidFill>
                <a:latin typeface="Segoe UI Light" pitchFamily="34" charset="0"/>
              </a:rPr>
              <a:t> supplies,</a:t>
            </a:r>
            <a:r>
              <a:rPr lang="en-US" sz="1200" baseline="0" dirty="0" smtClean="0">
                <a:solidFill>
                  <a:schemeClr val="bg1">
                    <a:lumMod val="85000"/>
                  </a:schemeClr>
                </a:solidFill>
                <a:latin typeface="Segoe UI Light" pitchFamily="34" charset="0"/>
              </a:rPr>
              <a:t> for example,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bg1">
                  <a:lumMod val="85000"/>
                </a:schemeClr>
              </a:solidFill>
              <a:latin typeface="Segoe UI Ligh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Inman and Jeffery, 2006; </a:t>
            </a:r>
            <a:r>
              <a:rPr lang="en-US" sz="1200" kern="1200" dirty="0" err="1" smtClean="0">
                <a:solidFill>
                  <a:schemeClr val="tx1"/>
                </a:solidFill>
                <a:effectLst/>
                <a:latin typeface="+mn-lt"/>
                <a:ea typeface="+mn-ea"/>
                <a:cs typeface="+mn-cs"/>
              </a:rPr>
              <a:t>Gleick</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et al.</a:t>
            </a:r>
            <a:r>
              <a:rPr lang="en-US" sz="1200" kern="1200" dirty="0" smtClean="0">
                <a:solidFill>
                  <a:schemeClr val="tx1"/>
                </a:solidFill>
                <a:effectLst/>
                <a:latin typeface="+mn-lt"/>
                <a:ea typeface="+mn-ea"/>
                <a:cs typeface="+mn-cs"/>
              </a:rPr>
              <a:t>, 2008</a:t>
            </a:r>
            <a:r>
              <a:rPr lang="en-US" dirty="0" smtClean="0">
                <a:effectLst/>
              </a:rPr>
              <a:t> </a:t>
            </a:r>
            <a:r>
              <a:rPr lang="en-US" sz="1200" kern="1200" dirty="0" err="1" smtClean="0">
                <a:solidFill>
                  <a:schemeClr val="tx1"/>
                </a:solidFill>
                <a:effectLst/>
                <a:latin typeface="+mn-lt"/>
                <a:ea typeface="+mn-ea"/>
                <a:cs typeface="+mn-cs"/>
              </a:rPr>
              <a:t>Vairavmoorthy</a:t>
            </a:r>
            <a:r>
              <a:rPr lang="en-US" sz="1200" kern="1200" dirty="0" smtClean="0">
                <a:solidFill>
                  <a:schemeClr val="tx1"/>
                </a:solidFill>
                <a:effectLst/>
                <a:latin typeface="+mn-lt"/>
                <a:ea typeface="+mn-ea"/>
                <a:cs typeface="+mn-cs"/>
              </a:rPr>
              <a:t>, 2006</a:t>
            </a:r>
            <a:endParaRPr lang="en-US" sz="1200" dirty="0" smtClean="0">
              <a:solidFill>
                <a:schemeClr val="bg1">
                  <a:lumMod val="85000"/>
                </a:schemeClr>
              </a:solidFill>
              <a:latin typeface="Segoe UI Light" pitchFamily="34" charset="0"/>
            </a:endParaRPr>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021576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Beijing</a:t>
            </a:r>
            <a:r>
              <a:rPr lang="en-US" baseline="0" dirty="0" smtClean="0"/>
              <a:t> has a population of 20 million and growing. Water consumption rose to 937 billion gallons in 2010, with a water supply at 576 billion gallons</a:t>
            </a:r>
          </a:p>
          <a:p>
            <a:r>
              <a:rPr lang="en-US" dirty="0" smtClean="0"/>
              <a:t> </a:t>
            </a:r>
          </a:p>
          <a:p>
            <a:r>
              <a:rPr lang="en-US" dirty="0" smtClean="0"/>
              <a:t>350</a:t>
            </a:r>
            <a:r>
              <a:rPr lang="en-US" baseline="0" dirty="0" smtClean="0"/>
              <a:t> billion gallon water deficit</a:t>
            </a:r>
          </a:p>
          <a:p>
            <a:endParaRPr lang="en-US" baseline="0" dirty="0" smtClean="0"/>
          </a:p>
          <a:p>
            <a:r>
              <a:rPr lang="en-US" baseline="0" dirty="0" smtClean="0"/>
              <a:t>---</a:t>
            </a:r>
          </a:p>
          <a:p>
            <a:r>
              <a:rPr lang="en-US" baseline="0" dirty="0" smtClean="0"/>
              <a:t>3.55 billion cubic meters = 938 billion gallons</a:t>
            </a:r>
          </a:p>
          <a:p>
            <a:r>
              <a:rPr lang="en-US" baseline="0" dirty="0" smtClean="0"/>
              <a:t>2.18 billion cubic meters = 576 billion gallons</a:t>
            </a:r>
          </a:p>
          <a:p>
            <a:endParaRPr lang="en-US" dirty="0"/>
          </a:p>
        </p:txBody>
      </p:sp>
      <p:sp>
        <p:nvSpPr>
          <p:cNvPr id="4" name="Slide Number Placeholder 3"/>
          <p:cNvSpPr>
            <a:spLocks noGrp="1"/>
          </p:cNvSpPr>
          <p:nvPr>
            <p:ph type="sldNum" sz="quarter" idx="10"/>
          </p:nvPr>
        </p:nvSpPr>
        <p:spPr/>
        <p:txBody>
          <a:bodyPr/>
          <a:lstStyle/>
          <a:p>
            <a:fld id="{1D211DA6-45A8-408D-9C5A-3AEC25DF6C6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381025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dirty="0"/>
              <a:t>According to US government estimates, 36 states will face serious water shortages in the next five years (EPA, 2008). </a:t>
            </a:r>
          </a:p>
          <a:p>
            <a:pPr defTabSz="933602">
              <a:defRPr/>
            </a:pPr>
            <a:endParaRPr lang="en-US" dirty="0"/>
          </a:p>
          <a:p>
            <a:pPr defTabSz="933602">
              <a:defRPr/>
            </a:pPr>
            <a:r>
              <a:rPr lang="en-US" dirty="0"/>
              <a:t>Cities in the southwestern United States are particularly at risk: Lake Mead, which supplies 65% of Las Vegas’ water, is estimated to drop below existing intake pipes by 2012 (</a:t>
            </a:r>
            <a:r>
              <a:rPr lang="en-US" dirty="0" err="1"/>
              <a:t>Lippert</a:t>
            </a:r>
            <a:r>
              <a:rPr lang="en-US" dirty="0"/>
              <a:t> and </a:t>
            </a:r>
            <a:r>
              <a:rPr lang="en-US" dirty="0" err="1"/>
              <a:t>Efstathiou</a:t>
            </a:r>
            <a:r>
              <a:rPr lang="en-US" dirty="0"/>
              <a:t>, 2009). </a:t>
            </a:r>
            <a:r>
              <a:rPr lang="en-US" dirty="0" err="1"/>
              <a:t>Lippert</a:t>
            </a:r>
            <a:r>
              <a:rPr lang="en-US" dirty="0"/>
              <a:t>, J. and </a:t>
            </a:r>
            <a:r>
              <a:rPr lang="en-US" dirty="0" err="1"/>
              <a:t>Efstathiou</a:t>
            </a:r>
            <a:r>
              <a:rPr lang="en-US" dirty="0"/>
              <a:t>, Jr. J. 2009. Las Vegas running out of water means dimming Los Angeles lights. </a:t>
            </a:r>
            <a:r>
              <a:rPr lang="en-US" i="1" dirty="0"/>
              <a:t>Bloomberg News</a:t>
            </a:r>
            <a:r>
              <a:rPr lang="en-US" dirty="0"/>
              <a:t>, 26 February. </a:t>
            </a:r>
          </a:p>
          <a:p>
            <a:pPr defTabSz="933602">
              <a:defRPr/>
            </a:pPr>
            <a:endParaRPr lang="en-US" dirty="0"/>
          </a:p>
          <a:p>
            <a:pPr defTabSz="933602">
              <a:defRPr/>
            </a:pPr>
            <a:r>
              <a:rPr lang="en-US" dirty="0"/>
              <a:t>Las Vegas is paying people to remove their lawns at $1.50 per square foot of lawn replaced with desert-friendly plants for a maximum of $300,000 per year in rebates. (</a:t>
            </a:r>
            <a:r>
              <a:rPr lang="en-US" dirty="0" smtClean="0">
                <a:hlinkClick r:id="rId3"/>
              </a:rPr>
              <a:t>http://www.greenbiz.com/print/35667</a:t>
            </a:r>
            <a:r>
              <a:rPr lang="en-US" dirty="0" smtClean="0"/>
              <a:t>)</a:t>
            </a:r>
            <a:endParaRPr lang="en-US" dirty="0">
              <a:solidFill>
                <a:srgbClr val="FF0000"/>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D211DA6-45A8-408D-9C5A-3AEC25DF6C6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872641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as new sources of water become more environmentally and economically costly to extract</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963942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suppliers and governments are shifting their focus from finding new supplies to using existing supplies more efficiently</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99780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part, through designing</a:t>
            </a:r>
            <a:r>
              <a:rPr lang="en-US" baseline="0" dirty="0" smtClean="0"/>
              <a:t> and b</a:t>
            </a:r>
            <a:r>
              <a:rPr lang="en-US" dirty="0" smtClean="0"/>
              <a:t>uilding water feedback systems at the commercial,</a:t>
            </a:r>
            <a:r>
              <a:rPr lang="en-US" baseline="0" dirty="0" smtClean="0"/>
              <a:t> industrial, and residential level.</a:t>
            </a:r>
          </a:p>
          <a:p>
            <a:endParaRPr lang="en-US" baseline="0" dirty="0" smtClean="0"/>
          </a:p>
          <a:p>
            <a:r>
              <a:rPr lang="en-US" baseline="0" dirty="0" smtClean="0"/>
              <a:t>This talk will be focusing on residential water usage feedback.</a:t>
            </a:r>
          </a:p>
          <a:p>
            <a:endParaRPr lang="en-US" baseline="0" dirty="0" smtClean="0"/>
          </a:p>
          <a:p>
            <a:r>
              <a:rPr lang="en-US" baseline="0" dirty="0" smtClean="0"/>
              <a:t>And there has been much recent work in this area…</a:t>
            </a:r>
            <a:endParaRPr lang="en-US" dirty="0"/>
          </a:p>
        </p:txBody>
      </p:sp>
      <p:sp>
        <p:nvSpPr>
          <p:cNvPr id="4" name="Slide Number Placeholder 3"/>
          <p:cNvSpPr>
            <a:spLocks noGrp="1"/>
          </p:cNvSpPr>
          <p:nvPr>
            <p:ph type="sldNum" sz="quarter" idx="10"/>
          </p:nvPr>
        </p:nvSpPr>
        <p:spPr/>
        <p:txBody>
          <a:bodyPr/>
          <a:lstStyle/>
          <a:p>
            <a:fld id="{6DEC1407-E653-48D7-9E15-97A268969B19}"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talk is about eco-feedback displays</a:t>
            </a:r>
            <a:r>
              <a:rPr lang="en-US" baseline="0" dirty="0" smtClean="0"/>
              <a:t> for water usage in the home</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2</a:t>
            </a:fld>
            <a:endParaRPr lang="en-US"/>
          </a:p>
        </p:txBody>
      </p:sp>
    </p:spTree>
    <p:extLst>
      <p:ext uri="{BB962C8B-B14F-4D97-AF65-F5344CB8AC3E}">
        <p14:creationId xmlns:p14="http://schemas.microsoft.com/office/powerpoint/2010/main" val="2949787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Monday of this week, Tom Erickson</a:t>
            </a:r>
            <a:r>
              <a:rPr lang="en-US" baseline="0" dirty="0" smtClean="0"/>
              <a:t> and colleagues presented the Dubuque Water Portal, which was effective in reducing water consumption</a:t>
            </a:r>
          </a:p>
          <a:p>
            <a:endParaRPr lang="en-US" baseline="0" dirty="0" smtClean="0"/>
          </a:p>
          <a:p>
            <a:r>
              <a:rPr lang="en-US" baseline="0" dirty="0" smtClean="0"/>
              <a:t>-----</a:t>
            </a:r>
          </a:p>
          <a:p>
            <a:endParaRPr lang="en-US" baseline="0" dirty="0" smtClean="0"/>
          </a:p>
          <a:p>
            <a:r>
              <a:rPr lang="en-US" baseline="0" dirty="0" smtClean="0"/>
              <a:t>which in a 15-week pilot of 303 households resulted in a 6.6% decrease in water consumption.</a:t>
            </a:r>
            <a:endParaRPr lang="en-US" dirty="0" smtClean="0"/>
          </a:p>
        </p:txBody>
      </p:sp>
      <p:sp>
        <p:nvSpPr>
          <p:cNvPr id="4" name="Slide Number Placeholder 3"/>
          <p:cNvSpPr>
            <a:spLocks noGrp="1"/>
          </p:cNvSpPr>
          <p:nvPr>
            <p:ph type="sldNum" sz="quarter" idx="10"/>
          </p:nvPr>
        </p:nvSpPr>
        <p:spPr/>
        <p:txBody>
          <a:bodyPr/>
          <a:lstStyle/>
          <a:p>
            <a:fld id="{D7A586D1-A4BA-44C1-983C-3F22538F7654}" type="slidenum">
              <a:rPr lang="en-US" smtClean="0"/>
              <a:t>23</a:t>
            </a:fld>
            <a:endParaRPr lang="en-US"/>
          </a:p>
        </p:txBody>
      </p:sp>
    </p:spTree>
    <p:extLst>
      <p:ext uri="{BB962C8B-B14F-4D97-AF65-F5344CB8AC3E}">
        <p14:creationId xmlns:p14="http://schemas.microsoft.com/office/powerpoint/2010/main" val="81156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Segoe UI Semibold" pitchFamily="34" charset="0"/>
              </a:rPr>
              <a:t>The Dubuque </a:t>
            </a:r>
            <a:r>
              <a:rPr lang="en-US" sz="1200" dirty="0" smtClean="0">
                <a:solidFill>
                  <a:schemeClr val="bg1"/>
                </a:solidFill>
                <a:latin typeface="Segoe UI Light" pitchFamily="34" charset="0"/>
              </a:rPr>
              <a:t>Water Portal</a:t>
            </a:r>
            <a:r>
              <a:rPr lang="en-US" sz="1200" baseline="0" dirty="0" smtClean="0">
                <a:solidFill>
                  <a:schemeClr val="bg1"/>
                </a:solidFill>
                <a:latin typeface="Segoe UI Light" pitchFamily="34" charset="0"/>
              </a:rPr>
              <a:t> provides aggregate, whole home consumption data</a:t>
            </a:r>
            <a:endParaRPr lang="en-US" sz="1200" dirty="0" smtClean="0">
              <a:solidFill>
                <a:schemeClr val="bg1"/>
              </a:solidFill>
              <a:latin typeface="Segoe UI Light" pitchFamily="34" charset="0"/>
            </a:endParaRP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24</a:t>
            </a:fld>
            <a:endParaRPr lang="en-US"/>
          </a:p>
        </p:txBody>
      </p:sp>
    </p:spTree>
    <p:extLst>
      <p:ext uri="{BB962C8B-B14F-4D97-AF65-F5344CB8AC3E}">
        <p14:creationId xmlns:p14="http://schemas.microsoft.com/office/powerpoint/2010/main" val="808062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this talk is focused on FIXTURE-LEVEL water usage feedback.</a:t>
            </a:r>
          </a:p>
          <a:p>
            <a:endParaRPr lang="en-US" dirty="0" smtClean="0"/>
          </a:p>
          <a:p>
            <a:r>
              <a:rPr lang="en-US" dirty="0" smtClean="0"/>
              <a:t>Typically, the way fixture-level feedback has been provided</a:t>
            </a:r>
            <a:r>
              <a:rPr lang="en-US" baseline="0" dirty="0" smtClean="0"/>
              <a:t> in past work is through point-of-consumption feedback like…</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25</a:t>
            </a:fld>
            <a:endParaRPr lang="en-US"/>
          </a:p>
        </p:txBody>
      </p:sp>
    </p:spTree>
    <p:extLst>
      <p:ext uri="{BB962C8B-B14F-4D97-AF65-F5344CB8AC3E}">
        <p14:creationId xmlns:p14="http://schemas.microsoft.com/office/powerpoint/2010/main" val="1909458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Arroyo, E., </a:t>
            </a:r>
            <a:r>
              <a:rPr lang="en-US" sz="1200" kern="1200" dirty="0" err="1" smtClean="0">
                <a:solidFill>
                  <a:schemeClr val="tx1"/>
                </a:solidFill>
                <a:effectLst/>
                <a:latin typeface="+mn-lt"/>
                <a:ea typeface="+mn-ea"/>
                <a:cs typeface="+mn-cs"/>
              </a:rPr>
              <a:t>Bonanni</a:t>
            </a:r>
            <a:r>
              <a:rPr lang="en-US" sz="1200" kern="1200" dirty="0" smtClean="0">
                <a:solidFill>
                  <a:schemeClr val="tx1"/>
                </a:solidFill>
                <a:effectLst/>
                <a:latin typeface="+mn-lt"/>
                <a:ea typeface="+mn-ea"/>
                <a:cs typeface="+mn-cs"/>
              </a:rPr>
              <a:t>, L., and </a:t>
            </a:r>
            <a:r>
              <a:rPr lang="en-US" sz="1200" kern="1200" dirty="0" err="1" smtClean="0">
                <a:solidFill>
                  <a:schemeClr val="tx1"/>
                </a:solidFill>
                <a:effectLst/>
                <a:latin typeface="+mn-lt"/>
                <a:ea typeface="+mn-ea"/>
                <a:cs typeface="+mn-cs"/>
              </a:rPr>
              <a:t>Selker</a:t>
            </a:r>
            <a:r>
              <a:rPr lang="en-US" sz="1200" kern="1200" dirty="0" smtClean="0">
                <a:solidFill>
                  <a:schemeClr val="tx1"/>
                </a:solidFill>
                <a:effectLst/>
                <a:latin typeface="+mn-lt"/>
                <a:ea typeface="+mn-ea"/>
                <a:cs typeface="+mn-cs"/>
              </a:rPr>
              <a:t>, T. 2005. </a:t>
            </a:r>
            <a:r>
              <a:rPr lang="en-US" sz="1200" kern="1200" dirty="0" err="1" smtClean="0">
                <a:solidFill>
                  <a:schemeClr val="tx1"/>
                </a:solidFill>
                <a:effectLst/>
                <a:latin typeface="+mn-lt"/>
                <a:ea typeface="+mn-ea"/>
                <a:cs typeface="+mn-cs"/>
              </a:rPr>
              <a:t>Waterbot</a:t>
            </a:r>
            <a:r>
              <a:rPr lang="en-US" sz="1200" kern="1200" dirty="0" smtClean="0">
                <a:solidFill>
                  <a:schemeClr val="tx1"/>
                </a:solidFill>
                <a:effectLst/>
                <a:latin typeface="+mn-lt"/>
                <a:ea typeface="+mn-ea"/>
                <a:cs typeface="+mn-cs"/>
              </a:rPr>
              <a:t>: exploring feedback and persuasive techniques at the sink. In Proceedings of the SIGCHI Conference on Human Factors in Computing Systems (Portland, Oregon, USA, April 02 - 07, 2005). CHI '05. ACM, New York, NY, 631-639.</a:t>
            </a: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26</a:t>
            </a:fld>
            <a:endParaRPr lang="en-US"/>
          </a:p>
        </p:txBody>
      </p:sp>
    </p:spTree>
    <p:extLst>
      <p:ext uri="{BB962C8B-B14F-4D97-AF65-F5344CB8AC3E}">
        <p14:creationId xmlns:p14="http://schemas.microsoft.com/office/powerpoint/2010/main" val="376522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Kappel</a:t>
            </a:r>
            <a:r>
              <a:rPr lang="en-US" sz="1200" kern="1200" dirty="0" smtClean="0">
                <a:solidFill>
                  <a:schemeClr val="tx1"/>
                </a:solidFill>
                <a:effectLst/>
                <a:latin typeface="+mn-lt"/>
                <a:ea typeface="+mn-ea"/>
                <a:cs typeface="+mn-cs"/>
              </a:rPr>
              <a:t>, K., &amp; </a:t>
            </a:r>
            <a:r>
              <a:rPr lang="en-US" sz="1200" kern="1200" dirty="0" err="1" smtClean="0">
                <a:solidFill>
                  <a:schemeClr val="tx1"/>
                </a:solidFill>
                <a:effectLst/>
                <a:latin typeface="+mn-lt"/>
                <a:ea typeface="+mn-ea"/>
                <a:cs typeface="+mn-cs"/>
              </a:rPr>
              <a:t>Grechenig</a:t>
            </a:r>
            <a:r>
              <a:rPr lang="en-US" sz="1200" kern="1200" dirty="0" smtClean="0">
                <a:solidFill>
                  <a:schemeClr val="tx1"/>
                </a:solidFill>
                <a:effectLst/>
                <a:latin typeface="+mn-lt"/>
                <a:ea typeface="+mn-ea"/>
                <a:cs typeface="+mn-cs"/>
              </a:rPr>
              <a:t>, T. (2009). “show-me”: Water Consumption at a glance to promote Water Conservation in the Shower. </a:t>
            </a:r>
            <a:r>
              <a:rPr lang="en-US" sz="1200" i="1" kern="1200" dirty="0" smtClean="0">
                <a:solidFill>
                  <a:schemeClr val="tx1"/>
                </a:solidFill>
                <a:effectLst/>
                <a:latin typeface="+mn-lt"/>
                <a:ea typeface="+mn-ea"/>
                <a:cs typeface="+mn-cs"/>
              </a:rPr>
              <a:t>Proceedings of the 4th International Conference on Persuasive Technology</a:t>
            </a:r>
            <a:r>
              <a:rPr lang="en-US" sz="1200" kern="1200" dirty="0" smtClean="0">
                <a:solidFill>
                  <a:schemeClr val="tx1"/>
                </a:solidFill>
                <a:effectLst/>
                <a:latin typeface="+mn-lt"/>
                <a:ea typeface="+mn-ea"/>
                <a:cs typeface="+mn-cs"/>
              </a:rPr>
              <a:t>. New York: ACM, 6 pages.</a:t>
            </a: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27</a:t>
            </a:fld>
            <a:endParaRPr lang="en-US"/>
          </a:p>
        </p:txBody>
      </p:sp>
    </p:spTree>
    <p:extLst>
      <p:ext uri="{BB962C8B-B14F-4D97-AF65-F5344CB8AC3E}">
        <p14:creationId xmlns:p14="http://schemas.microsoft.com/office/powerpoint/2010/main" val="2791552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Kuznetsov</a:t>
            </a:r>
            <a:r>
              <a:rPr lang="en-US" sz="1200" kern="1200" dirty="0" smtClean="0">
                <a:solidFill>
                  <a:schemeClr val="tx1"/>
                </a:solidFill>
                <a:effectLst/>
                <a:latin typeface="+mn-lt"/>
                <a:ea typeface="+mn-ea"/>
                <a:cs typeface="+mn-cs"/>
              </a:rPr>
              <a:t>, S. and </a:t>
            </a:r>
            <a:r>
              <a:rPr lang="en-US" sz="1200" kern="1200" dirty="0" err="1" smtClean="0">
                <a:solidFill>
                  <a:schemeClr val="tx1"/>
                </a:solidFill>
                <a:effectLst/>
                <a:latin typeface="+mn-lt"/>
                <a:ea typeface="+mn-ea"/>
                <a:cs typeface="+mn-cs"/>
              </a:rPr>
              <a:t>Paulos</a:t>
            </a:r>
            <a:r>
              <a:rPr lang="en-US" sz="1200" kern="1200" dirty="0" smtClean="0">
                <a:solidFill>
                  <a:schemeClr val="tx1"/>
                </a:solidFill>
                <a:effectLst/>
                <a:latin typeface="+mn-lt"/>
                <a:ea typeface="+mn-ea"/>
                <a:cs typeface="+mn-cs"/>
              </a:rPr>
              <a:t>, E. (2010). </a:t>
            </a:r>
            <a:r>
              <a:rPr lang="en-US" sz="1200" kern="1200" dirty="0" err="1" smtClean="0">
                <a:solidFill>
                  <a:schemeClr val="tx1"/>
                </a:solidFill>
                <a:effectLst/>
                <a:latin typeface="+mn-lt"/>
                <a:ea typeface="+mn-ea"/>
                <a:cs typeface="+mn-cs"/>
              </a:rPr>
              <a:t>UpStream</a:t>
            </a:r>
            <a:r>
              <a:rPr lang="en-US" sz="1200" kern="1200" dirty="0" smtClean="0">
                <a:solidFill>
                  <a:schemeClr val="tx1"/>
                </a:solidFill>
                <a:effectLst/>
                <a:latin typeface="+mn-lt"/>
                <a:ea typeface="+mn-ea"/>
                <a:cs typeface="+mn-cs"/>
              </a:rPr>
              <a:t>: motivating water conservation with low-cost water flow sensing and persuasive displays. </a:t>
            </a:r>
            <a:r>
              <a:rPr lang="en-US" sz="1200" i="1" kern="1200" dirty="0" smtClean="0">
                <a:solidFill>
                  <a:schemeClr val="tx1"/>
                </a:solidFill>
                <a:effectLst/>
                <a:latin typeface="+mn-lt"/>
                <a:ea typeface="+mn-ea"/>
                <a:cs typeface="+mn-cs"/>
              </a:rPr>
              <a:t>Proceedings of CHI 2010</a:t>
            </a:r>
            <a:r>
              <a:rPr lang="en-US" sz="1200" kern="1200" dirty="0" smtClean="0">
                <a:solidFill>
                  <a:schemeClr val="tx1"/>
                </a:solidFill>
                <a:effectLst/>
                <a:latin typeface="+mn-lt"/>
                <a:ea typeface="+mn-ea"/>
                <a:cs typeface="+mn-cs"/>
              </a:rPr>
              <a:t>, 1851-1860.</a:t>
            </a: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28</a:t>
            </a:fld>
            <a:endParaRPr lang="en-US"/>
          </a:p>
        </p:txBody>
      </p:sp>
    </p:spTree>
    <p:extLst>
      <p:ext uri="{BB962C8B-B14F-4D97-AF65-F5344CB8AC3E}">
        <p14:creationId xmlns:p14="http://schemas.microsoft.com/office/powerpoint/2010/main" val="376522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29</a:t>
            </a:fld>
            <a:endParaRPr lang="en-US"/>
          </a:p>
        </p:txBody>
      </p:sp>
    </p:spTree>
    <p:extLst>
      <p:ext uri="{BB962C8B-B14F-4D97-AF65-F5344CB8AC3E}">
        <p14:creationId xmlns:p14="http://schemas.microsoft.com/office/powerpoint/2010/main" val="1153443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Point-of-consumption displays contain both the sensing mechanism and the feedback visualization co-located at the fixture and provides real-time feedback on water usage.</a:t>
            </a:r>
          </a:p>
        </p:txBody>
      </p:sp>
      <p:sp>
        <p:nvSpPr>
          <p:cNvPr id="4" name="Slide Number Placeholder 3"/>
          <p:cNvSpPr>
            <a:spLocks noGrp="1"/>
          </p:cNvSpPr>
          <p:nvPr>
            <p:ph type="sldNum" sz="quarter" idx="10"/>
          </p:nvPr>
        </p:nvSpPr>
        <p:spPr/>
        <p:txBody>
          <a:bodyPr/>
          <a:lstStyle/>
          <a:p>
            <a:fld id="{D7A586D1-A4BA-44C1-983C-3F22538F7654}" type="slidenum">
              <a:rPr lang="en-US" smtClean="0"/>
              <a:t>30</a:t>
            </a:fld>
            <a:endParaRPr lang="en-US"/>
          </a:p>
        </p:txBody>
      </p:sp>
    </p:spTree>
    <p:extLst>
      <p:ext uri="{BB962C8B-B14F-4D97-AF65-F5344CB8AC3E}">
        <p14:creationId xmlns:p14="http://schemas.microsoft.com/office/powerpoint/2010/main" val="2402697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water-based eco-feedback largely limited to sensing and</a:t>
            </a:r>
          </a:p>
          <a:p>
            <a:r>
              <a:rPr lang="en-US" sz="1200" b="0" i="0" u="none" strike="noStrike" kern="1200" baseline="0" dirty="0" smtClean="0">
                <a:solidFill>
                  <a:schemeClr val="tx1"/>
                </a:solidFill>
                <a:latin typeface="+mn-lt"/>
                <a:ea typeface="+mn-ea"/>
                <a:cs typeface="+mn-cs"/>
              </a:rPr>
              <a:t>feedback at the </a:t>
            </a:r>
            <a:r>
              <a:rPr lang="en-US" sz="1200" b="0" i="1" u="none" strike="noStrike" kern="1200" baseline="0" dirty="0" smtClean="0">
                <a:solidFill>
                  <a:schemeClr val="tx1"/>
                </a:solidFill>
                <a:latin typeface="+mn-lt"/>
                <a:ea typeface="+mn-ea"/>
                <a:cs typeface="+mn-cs"/>
              </a:rPr>
              <a:t>point-of-consumption </a:t>
            </a:r>
            <a:r>
              <a:rPr lang="en-US" sz="1200" b="0" i="0" u="none" strike="noStrike" kern="1200" baseline="0" dirty="0" smtClean="0">
                <a:solidFill>
                  <a:schemeClr val="tx1"/>
                </a:solidFill>
                <a:latin typeface="+mn-lt"/>
                <a:ea typeface="+mn-ea"/>
                <a:cs typeface="+mn-cs"/>
              </a:rPr>
              <a:t>and to simple ambient</a:t>
            </a:r>
          </a:p>
          <a:p>
            <a:r>
              <a:rPr lang="en-US" sz="1200" b="0" i="0" u="none" strike="noStrike" kern="1200" baseline="0" dirty="0" smtClean="0">
                <a:solidFill>
                  <a:schemeClr val="tx1"/>
                </a:solidFill>
                <a:latin typeface="+mn-lt"/>
                <a:ea typeface="+mn-ea"/>
                <a:cs typeface="+mn-cs"/>
              </a:rPr>
              <a:t>and/or LED-based displays [2,19,21,22,30]. Although this</a:t>
            </a:r>
          </a:p>
          <a:p>
            <a:r>
              <a:rPr lang="en-US" sz="1200" b="0" i="0" u="none" strike="noStrike" kern="1200" baseline="0" dirty="0" smtClean="0">
                <a:solidFill>
                  <a:schemeClr val="tx1"/>
                </a:solidFill>
                <a:latin typeface="+mn-lt"/>
                <a:ea typeface="+mn-ea"/>
                <a:cs typeface="+mn-cs"/>
              </a:rPr>
              <a:t>type of feedback can potentially reduce usage at the</a:t>
            </a:r>
          </a:p>
          <a:p>
            <a:r>
              <a:rPr lang="en-US" sz="1200" b="0" i="0" u="none" strike="noStrike" kern="1200" baseline="0" dirty="0" smtClean="0">
                <a:solidFill>
                  <a:schemeClr val="tx1"/>
                </a:solidFill>
                <a:latin typeface="+mn-lt"/>
                <a:ea typeface="+mn-ea"/>
                <a:cs typeface="+mn-cs"/>
              </a:rPr>
              <a:t>installed fixture [30], it is limited in its ability to convey</a:t>
            </a:r>
          </a:p>
          <a:p>
            <a:r>
              <a:rPr lang="en-US" sz="1200" b="0" i="0" u="none" strike="noStrike" kern="1200" baseline="0" dirty="0" smtClean="0">
                <a:solidFill>
                  <a:schemeClr val="tx1"/>
                </a:solidFill>
                <a:latin typeface="+mn-lt"/>
                <a:ea typeface="+mn-ea"/>
                <a:cs typeface="+mn-cs"/>
              </a:rPr>
              <a:t>broader patterns of use or to compare across fixtures. </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31</a:t>
            </a:fld>
            <a:endParaRPr lang="en-US"/>
          </a:p>
        </p:txBody>
      </p:sp>
    </p:spTree>
    <p:extLst>
      <p:ext uri="{BB962C8B-B14F-4D97-AF65-F5344CB8AC3E}">
        <p14:creationId xmlns:p14="http://schemas.microsoft.com/office/powerpoint/2010/main" val="1754786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Segoe UI Light" pitchFamily="34" charset="0"/>
              </a:rPr>
              <a:t>Point-of-consumption feedback is the prevailing method for providing water usage feedback at the </a:t>
            </a:r>
            <a:r>
              <a:rPr lang="en-US" sz="1200" dirty="0" smtClean="0">
                <a:solidFill>
                  <a:schemeClr val="bg1"/>
                </a:solidFill>
                <a:latin typeface="Segoe UI Semibold" pitchFamily="34" charset="0"/>
              </a:rPr>
              <a:t>fixture-level</a:t>
            </a:r>
            <a:endParaRPr lang="en-US" sz="1200" dirty="0" smtClean="0">
              <a:solidFill>
                <a:schemeClr val="bg1"/>
              </a:solidFill>
              <a:latin typeface="Segoe UI Light" pitchFamily="34" charset="0"/>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although this has been shown to be effective, there are a few limitations.</a:t>
            </a:r>
          </a:p>
        </p:txBody>
      </p:sp>
      <p:sp>
        <p:nvSpPr>
          <p:cNvPr id="4" name="Slide Number Placeholder 3"/>
          <p:cNvSpPr>
            <a:spLocks noGrp="1"/>
          </p:cNvSpPr>
          <p:nvPr>
            <p:ph type="sldNum" sz="quarter" idx="10"/>
          </p:nvPr>
        </p:nvSpPr>
        <p:spPr/>
        <p:txBody>
          <a:bodyPr/>
          <a:lstStyle/>
          <a:p>
            <a:fld id="{D7A586D1-A4BA-44C1-983C-3F22538F7654}" type="slidenum">
              <a:rPr lang="en-US" smtClean="0"/>
              <a:t>32</a:t>
            </a:fld>
            <a:endParaRPr lang="en-US"/>
          </a:p>
        </p:txBody>
      </p:sp>
    </p:spTree>
    <p:extLst>
      <p:ext uri="{BB962C8B-B14F-4D97-AF65-F5344CB8AC3E}">
        <p14:creationId xmlns:p14="http://schemas.microsoft.com/office/powerpoint/2010/main" val="1754786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this spatial display</a:t>
            </a:r>
            <a:r>
              <a:rPr lang="en-US" baseline="0" dirty="0" smtClean="0"/>
              <a:t> which shows fixture-level and room-level water usage using a blueprint paradigm…</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a:t>
            </a:fld>
            <a:endParaRPr lang="en-US"/>
          </a:p>
        </p:txBody>
      </p:sp>
    </p:spTree>
    <p:extLst>
      <p:ext uri="{BB962C8B-B14F-4D97-AF65-F5344CB8AC3E}">
        <p14:creationId xmlns:p14="http://schemas.microsoft.com/office/powerpoint/2010/main" val="2468338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point-of-consumption water</a:t>
            </a:r>
            <a:r>
              <a:rPr lang="en-US" baseline="0" dirty="0" smtClean="0"/>
              <a:t> feedback systems rely on </a:t>
            </a:r>
            <a:r>
              <a:rPr lang="en-US" i="1" baseline="0" dirty="0" smtClean="0"/>
              <a:t>direct</a:t>
            </a:r>
            <a:r>
              <a:rPr lang="en-US" i="0" baseline="0" dirty="0" smtClean="0"/>
              <a:t> sensing where as I already mentioned the sensing and feedback unit are co-located at the same fixture. The issue here, then is scalability, installation, cost, and maintenance overhead.</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33</a:t>
            </a:fld>
            <a:endParaRPr lang="en-US"/>
          </a:p>
        </p:txBody>
      </p:sp>
    </p:spTree>
    <p:extLst>
      <p:ext uri="{BB962C8B-B14F-4D97-AF65-F5344CB8AC3E}">
        <p14:creationId xmlns:p14="http://schemas.microsoft.com/office/powerpoint/2010/main" val="2255357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this is what a bathroom would look</a:t>
            </a:r>
            <a:r>
              <a:rPr lang="en-US" baseline="0" dirty="0" smtClean="0"/>
              <a:t> like with point-of-consumption feedback</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34</a:t>
            </a:fld>
            <a:endParaRPr lang="en-US"/>
          </a:p>
        </p:txBody>
      </p:sp>
    </p:spTree>
    <p:extLst>
      <p:ext uri="{BB962C8B-B14F-4D97-AF65-F5344CB8AC3E}">
        <p14:creationId xmlns:p14="http://schemas.microsoft.com/office/powerpoint/2010/main" val="1177846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problem becomes even more challenging if you want to track cold and hot water usage.</a:t>
            </a:r>
          </a:p>
          <a:p>
            <a:endParaRPr lang="en-US" baseline="0" dirty="0" smtClean="0"/>
          </a:p>
          <a:p>
            <a:r>
              <a:rPr lang="en-US" baseline="0" dirty="0" smtClean="0"/>
              <a:t>In addition, because thus far none of these systems have been networked, the data resides on each feedback unit and not in a central repository making it difficult for residents to compare usage across fixtures.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35</a:t>
            </a:fld>
            <a:endParaRPr lang="en-US"/>
          </a:p>
        </p:txBody>
      </p:sp>
    </p:spTree>
    <p:extLst>
      <p:ext uri="{BB962C8B-B14F-4D97-AF65-F5344CB8AC3E}">
        <p14:creationId xmlns:p14="http://schemas.microsoft.com/office/powerpoint/2010/main" val="2629918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t>
            </a:r>
            <a:r>
              <a:rPr lang="en-US" sz="1200" b="0" i="0" u="none" strike="noStrike" kern="1200" baseline="0" dirty="0" smtClean="0">
                <a:solidFill>
                  <a:schemeClr val="tx1"/>
                </a:solidFill>
                <a:latin typeface="+mn-lt"/>
                <a:ea typeface="+mn-ea"/>
                <a:cs typeface="+mn-cs"/>
              </a:rPr>
              <a:t>these point-of-consumption systems have also disproportionately focused on faucet and shower usage, which account for only 22% of water use in the average North American home [29].</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36</a:t>
            </a:fld>
            <a:endParaRPr lang="en-US"/>
          </a:p>
        </p:txBody>
      </p:sp>
    </p:spTree>
    <p:extLst>
      <p:ext uri="{BB962C8B-B14F-4D97-AF65-F5344CB8AC3E}">
        <p14:creationId xmlns:p14="http://schemas.microsoft.com/office/powerpoint/2010/main" val="1222089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there is an emerging trend in building new indirect</a:t>
            </a:r>
            <a:r>
              <a:rPr lang="en-US" baseline="0" dirty="0" smtClean="0"/>
              <a:t> water sensing methods that provide the same fixture-level granularity from only one or a few sensors.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37</a:t>
            </a:fld>
            <a:endParaRPr lang="en-US"/>
          </a:p>
        </p:txBody>
      </p:sp>
    </p:spTree>
    <p:extLst>
      <p:ext uri="{BB962C8B-B14F-4D97-AF65-F5344CB8AC3E}">
        <p14:creationId xmlns:p14="http://schemas.microsoft.com/office/powerpoint/2010/main" val="534581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there is an emerging trend in building new indirect</a:t>
            </a:r>
            <a:r>
              <a:rPr lang="en-US" baseline="0" dirty="0" smtClean="0"/>
              <a:t> water sensing methods that provide the same fixture-level granularity from only one or a few sensors.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38</a:t>
            </a:fld>
            <a:endParaRPr lang="en-US"/>
          </a:p>
        </p:txBody>
      </p:sp>
    </p:spTree>
    <p:extLst>
      <p:ext uri="{BB962C8B-B14F-4D97-AF65-F5344CB8AC3E}">
        <p14:creationId xmlns:p14="http://schemas.microsoft.com/office/powerpoint/2010/main" val="3188844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there is an emerging trend in building new indirect</a:t>
            </a:r>
            <a:r>
              <a:rPr lang="en-US" baseline="0" dirty="0" smtClean="0"/>
              <a:t> water sensing methods that provide the same fixture-level granularity from only one or a few sensors.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39</a:t>
            </a:fld>
            <a:endParaRPr lang="en-US"/>
          </a:p>
        </p:txBody>
      </p:sp>
    </p:spTree>
    <p:extLst>
      <p:ext uri="{BB962C8B-B14F-4D97-AF65-F5344CB8AC3E}">
        <p14:creationId xmlns:p14="http://schemas.microsoft.com/office/powerpoint/2010/main" val="326534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been a number of innovations here in the last 15 years, including some past work that my</a:t>
            </a:r>
            <a:r>
              <a:rPr lang="en-US" baseline="0" dirty="0" smtClean="0"/>
              <a:t> colleagues and I have done.</a:t>
            </a:r>
            <a:endParaRPr lang="en-US" dirty="0" smtClean="0"/>
          </a:p>
          <a:p>
            <a:endParaRPr lang="en-US" dirty="0" smtClean="0"/>
          </a:p>
          <a:p>
            <a:r>
              <a:rPr lang="en-US" dirty="0" smtClean="0"/>
              <a:t>-----</a:t>
            </a:r>
          </a:p>
          <a:p>
            <a:endParaRPr lang="en-US" dirty="0" smtClean="0"/>
          </a:p>
          <a:p>
            <a:r>
              <a:rPr lang="en-US" dirty="0" smtClean="0"/>
              <a:t>Campbell_WATTr-AMethodForSelfPoweredWirelessSensingOfWaterActivityInTheHome_UbiComp2010.pdf</a:t>
            </a:r>
          </a:p>
          <a:p>
            <a:r>
              <a:rPr lang="en-US" dirty="0" smtClean="0"/>
              <a:t>Chen_ActivityAnalysisBasedOnLowSampleRateSmartMeters_KDD2011.pdf</a:t>
            </a:r>
          </a:p>
          <a:p>
            <a:r>
              <a:rPr lang="en-US" dirty="0" smtClean="0"/>
              <a:t>DeOreo_FlowTraceAnalysisToAssessWaterUse_AWWA1996.pdf</a:t>
            </a:r>
          </a:p>
          <a:p>
            <a:r>
              <a:rPr lang="en-US" dirty="0" smtClean="0"/>
              <a:t>Fogarty_SensingFromTheBasement-AFeasibilityStudyOfUnobtrusiveAndLowCostHomeActivityRecognition_UIST2006.pdf</a:t>
            </a:r>
          </a:p>
          <a:p>
            <a:r>
              <a:rPr lang="en-US" dirty="0" smtClean="0"/>
              <a:t>Kim_NAWMS-NonintrusiveAutonomousWaterMonitoringSystem_SenSys2008BestPaper.pdf</a:t>
            </a:r>
          </a:p>
          <a:p>
            <a:r>
              <a:rPr lang="en-US" dirty="0" smtClean="0"/>
              <a:t>Froehlich_ALongitudinalStudyOfPressureSensingToInferRealWorldWaterUsageEventsInTheHome_Pervasive2011.pdf</a:t>
            </a:r>
          </a:p>
          <a:p>
            <a:r>
              <a:rPr lang="en-US" dirty="0" smtClean="0"/>
              <a:t>Beal_SEQResidentialEndUseStudy_SmartWaterSystemsAndMetering2011.pdf</a:t>
            </a:r>
          </a:p>
          <a:p>
            <a:r>
              <a:rPr lang="en-US" dirty="0" smtClean="0"/>
              <a:t>Froehlich_HydroSense-InfrastructureMediatedSinglePointSensingOfWholeHomeWaterActivity_UbiComp2009.pdf</a:t>
            </a:r>
          </a:p>
          <a:p>
            <a:r>
              <a:rPr lang="en-US" dirty="0" smtClean="0"/>
              <a:t>Mayer_ResidentialWaterUseAndConservationEffectiveness-AProcessApproach_UColoradoMSThesis1995.pdf</a:t>
            </a: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41</a:t>
            </a:fld>
            <a:endParaRPr lang="en-US"/>
          </a:p>
        </p:txBody>
      </p:sp>
    </p:spTree>
    <p:extLst>
      <p:ext uri="{BB962C8B-B14F-4D97-AF65-F5344CB8AC3E}">
        <p14:creationId xmlns:p14="http://schemas.microsoft.com/office/powerpoint/2010/main" val="1480504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Such detailed data presents new opportunities for water-based eco-feedback systems to visualize not only how much water is being consumed but also </a:t>
            </a:r>
            <a:r>
              <a:rPr lang="en-US" sz="1200" b="0" i="1" u="none" strike="noStrike" kern="1200" baseline="0" dirty="0" smtClean="0">
                <a:solidFill>
                  <a:schemeClr val="tx1"/>
                </a:solidFill>
                <a:latin typeface="+mn-lt"/>
                <a:ea typeface="+mn-ea"/>
                <a:cs typeface="+mn-cs"/>
              </a:rPr>
              <a:t>where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smtClean="0">
                <a:solidFill>
                  <a:schemeClr val="tx1"/>
                </a:solidFill>
                <a:latin typeface="+mn-lt"/>
                <a:ea typeface="+mn-ea"/>
                <a:cs typeface="+mn-cs"/>
              </a:rPr>
              <a:t>when </a:t>
            </a:r>
            <a:r>
              <a:rPr lang="en-US" sz="1200" b="0" i="0" u="none" strike="noStrike" kern="1200" baseline="0" dirty="0" smtClean="0">
                <a:solidFill>
                  <a:schemeClr val="tx1"/>
                </a:solidFill>
                <a:latin typeface="+mn-lt"/>
                <a:ea typeface="+mn-ea"/>
                <a:cs typeface="+mn-cs"/>
              </a:rPr>
              <a:t>it is occurring (e.g., upstairs bathroom toilet, front lawn sprinkler).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DEC1407-E653-48D7-9E15-97A268969B19}"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we do with</a:t>
            </a:r>
            <a:r>
              <a:rPr lang="en-US" baseline="0" dirty="0" smtClean="0"/>
              <a:t> all this data?</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43</a:t>
            </a:fld>
            <a:endParaRPr lang="en-US"/>
          </a:p>
        </p:txBody>
      </p:sp>
    </p:spTree>
    <p:extLst>
      <p:ext uri="{BB962C8B-B14F-4D97-AF65-F5344CB8AC3E}">
        <p14:creationId xmlns:p14="http://schemas.microsoft.com/office/powerpoint/2010/main" val="270582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this</a:t>
            </a:r>
            <a:r>
              <a:rPr lang="en-US" baseline="0" dirty="0" smtClean="0"/>
              <a:t> disaggregated, fixture-level time-series view…</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4</a:t>
            </a:fld>
            <a:endParaRPr lang="en-US"/>
          </a:p>
        </p:txBody>
      </p:sp>
    </p:spTree>
    <p:extLst>
      <p:ext uri="{BB962C8B-B14F-4D97-AF65-F5344CB8AC3E}">
        <p14:creationId xmlns:p14="http://schemas.microsoft.com/office/powerpoint/2010/main" val="1655834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 space is huge—how</a:t>
            </a:r>
            <a:r>
              <a:rPr lang="en-US" baseline="0" dirty="0" smtClean="0"/>
              <a:t> does one structure the design process to effectively design for this data?</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44</a:t>
            </a:fld>
            <a:endParaRPr lang="en-US"/>
          </a:p>
        </p:txBody>
      </p:sp>
    </p:spTree>
    <p:extLst>
      <p:ext uri="{BB962C8B-B14F-4D97-AF65-F5344CB8AC3E}">
        <p14:creationId xmlns:p14="http://schemas.microsoft.com/office/powerpoint/2010/main" val="1518244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7A586D1-A4BA-44C1-983C-3F22538F7654}" type="slidenum">
              <a:rPr lang="en-US" smtClean="0"/>
              <a:t>45</a:t>
            </a:fld>
            <a:endParaRPr lang="en-US"/>
          </a:p>
        </p:txBody>
      </p:sp>
    </p:spTree>
    <p:extLst>
      <p:ext uri="{BB962C8B-B14F-4D97-AF65-F5344CB8AC3E}">
        <p14:creationId xmlns:p14="http://schemas.microsoft.com/office/powerpoint/2010/main" val="3788844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7A586D1-A4BA-44C1-983C-3F22538F7654}" type="slidenum">
              <a:rPr lang="en-US" smtClean="0"/>
              <a:t>46</a:t>
            </a:fld>
            <a:endParaRPr lang="en-US"/>
          </a:p>
        </p:txBody>
      </p:sp>
    </p:spTree>
    <p:extLst>
      <p:ext uri="{BB962C8B-B14F-4D97-AF65-F5344CB8AC3E}">
        <p14:creationId xmlns:p14="http://schemas.microsoft.com/office/powerpoint/2010/main" val="3788844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answer these questions, we created</a:t>
            </a:r>
            <a:r>
              <a:rPr lang="en-US" baseline="0" dirty="0" smtClean="0"/>
              <a:t> two sets of eco-feedback water designs…</a:t>
            </a:r>
          </a:p>
          <a:p>
            <a:endParaRPr lang="en-US" baseline="0" dirty="0" smtClean="0"/>
          </a:p>
          <a:p>
            <a:r>
              <a:rPr lang="en-US" baseline="0" dirty="0" smtClean="0"/>
              <a:t>The first set were designed to isolate eco-feedback design dimensions in the context of water usage</a:t>
            </a:r>
          </a:p>
          <a:p>
            <a:endParaRPr lang="en-US" baseline="0" dirty="0" smtClean="0"/>
          </a:p>
          <a:p>
            <a:r>
              <a:rPr lang="en-US" baseline="0" dirty="0" smtClean="0"/>
              <a:t>The second set were meant to elicit reactions about how displays within a household and investigate issues such as privacy, competition, and family dynamics.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47</a:t>
            </a:fld>
            <a:endParaRPr lang="en-US"/>
          </a:p>
        </p:txBody>
      </p:sp>
    </p:spTree>
    <p:extLst>
      <p:ext uri="{BB962C8B-B14F-4D97-AF65-F5344CB8AC3E}">
        <p14:creationId xmlns:p14="http://schemas.microsoft.com/office/powerpoint/2010/main" val="3988215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create these two design sets we employed a multi-stage</a:t>
            </a:r>
            <a:r>
              <a:rPr lang="en-US" baseline="0" dirty="0" smtClean="0"/>
              <a:t> iterative design process</a:t>
            </a:r>
          </a:p>
          <a:p>
            <a:endParaRPr lang="en-US" baseline="0" dirty="0" smtClean="0"/>
          </a:p>
          <a:p>
            <a:r>
              <a:rPr lang="en-US" baseline="0" dirty="0" smtClean="0"/>
              <a:t>We first performed a breadth of formative inquiries including informal interviews with water experts and our own online survey of water usage attitudes, practices, and knowledge. </a:t>
            </a:r>
          </a:p>
        </p:txBody>
      </p:sp>
      <p:sp>
        <p:nvSpPr>
          <p:cNvPr id="4" name="Slide Number Placeholder 3"/>
          <p:cNvSpPr>
            <a:spLocks noGrp="1"/>
          </p:cNvSpPr>
          <p:nvPr>
            <p:ph type="sldNum" sz="quarter" idx="10"/>
          </p:nvPr>
        </p:nvSpPr>
        <p:spPr/>
        <p:txBody>
          <a:bodyPr/>
          <a:lstStyle/>
          <a:p>
            <a:fld id="{D7A586D1-A4BA-44C1-983C-3F22538F7654}" type="slidenum">
              <a:rPr lang="en-US" smtClean="0"/>
              <a:t>48</a:t>
            </a:fld>
            <a:endParaRPr lang="en-US"/>
          </a:p>
        </p:txBody>
      </p:sp>
    </p:spTree>
    <p:extLst>
      <p:ext uri="{BB962C8B-B14F-4D97-AF65-F5344CB8AC3E}">
        <p14:creationId xmlns:p14="http://schemas.microsoft.com/office/powerpoint/2010/main" val="3885308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a:t>
            </a:r>
            <a:r>
              <a:rPr lang="en-US" baseline="0" dirty="0" smtClean="0"/>
              <a:t> among other things, we found </a:t>
            </a:r>
            <a:r>
              <a:rPr lang="en-US" dirty="0" smtClean="0"/>
              <a:t>that people </a:t>
            </a:r>
            <a:r>
              <a:rPr lang="en-US" baseline="0" dirty="0" smtClean="0"/>
              <a:t>dramatically underestimated the amount of water used in common everyday activities.</a:t>
            </a:r>
          </a:p>
          <a:p>
            <a:endParaRPr lang="en-US" baseline="0" dirty="0" smtClean="0"/>
          </a:p>
          <a:p>
            <a:r>
              <a:rPr lang="en-US" baseline="0" dirty="0" smtClean="0"/>
              <a:t>----</a:t>
            </a:r>
          </a:p>
          <a:p>
            <a:endParaRPr lang="en-US" baseline="0" dirty="0" smtClean="0"/>
          </a:p>
          <a:p>
            <a:r>
              <a:rPr lang="en-US" baseline="0" dirty="0" smtClean="0"/>
              <a:t>For baths and showers, its by more than 50%</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49</a:t>
            </a:fld>
            <a:endParaRPr lang="en-US"/>
          </a:p>
        </p:txBody>
      </p:sp>
    </p:spTree>
    <p:extLst>
      <p:ext uri="{BB962C8B-B14F-4D97-AF65-F5344CB8AC3E}">
        <p14:creationId xmlns:p14="http://schemas.microsoft.com/office/powerpoint/2010/main" val="2024648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50</a:t>
            </a:fld>
            <a:endParaRPr lang="en-US"/>
          </a:p>
        </p:txBody>
      </p:sp>
    </p:spTree>
    <p:extLst>
      <p:ext uri="{BB962C8B-B14F-4D97-AF65-F5344CB8AC3E}">
        <p14:creationId xmlns:p14="http://schemas.microsoft.com/office/powerpoint/2010/main" val="993269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 </a:t>
            </a:r>
            <a:r>
              <a:rPr lang="en-US" baseline="0" dirty="0" smtClean="0"/>
              <a:t>the data gathered from our formative inquiries, we used an eco-feedback design space to help inform o</a:t>
            </a:r>
            <a:r>
              <a:rPr lang="en-US" dirty="0" smtClean="0"/>
              <a:t>ur sketches and low-fidelity mockups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51</a:t>
            </a:fld>
            <a:endParaRPr lang="en-US"/>
          </a:p>
        </p:txBody>
      </p:sp>
    </p:spTree>
    <p:extLst>
      <p:ext uri="{BB962C8B-B14F-4D97-AF65-F5344CB8AC3E}">
        <p14:creationId xmlns:p14="http://schemas.microsoft.com/office/powerpoint/2010/main" val="24588561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an iterative</a:t>
            </a:r>
            <a:r>
              <a:rPr lang="en-US" baseline="0" dirty="0" smtClean="0"/>
              <a:t> design process from sketches to high fidelity mockups</a:t>
            </a:r>
          </a:p>
          <a:p>
            <a:endParaRPr lang="en-US" dirty="0" smtClean="0"/>
          </a:p>
          <a:p>
            <a:r>
              <a:rPr lang="en-US" dirty="0" smtClean="0"/>
              <a:t>---</a:t>
            </a:r>
          </a:p>
          <a:p>
            <a:r>
              <a:rPr lang="en-US" dirty="0" smtClean="0"/>
              <a:t>We iterated</a:t>
            </a:r>
            <a:r>
              <a:rPr lang="en-US" baseline="0" dirty="0" smtClean="0"/>
              <a:t> on ideas and sketches via design critiques and three sets of pilot tests to examine issues such as understandability, approachability, clutter, and aesthetics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52</a:t>
            </a:fld>
            <a:endParaRPr lang="en-US"/>
          </a:p>
        </p:txBody>
      </p:sp>
    </p:spTree>
    <p:extLst>
      <p:ext uri="{BB962C8B-B14F-4D97-AF65-F5344CB8AC3E}">
        <p14:creationId xmlns:p14="http://schemas.microsoft.com/office/powerpoint/2010/main" val="32817401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sketches and low-fidelity</a:t>
            </a:r>
            <a:r>
              <a:rPr lang="en-US" baseline="0" dirty="0" smtClean="0"/>
              <a:t> mockups were evaluated via design critique sessions and multiple on-campus pilot studies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53</a:t>
            </a:fld>
            <a:endParaRPr lang="en-US"/>
          </a:p>
        </p:txBody>
      </p:sp>
    </p:spTree>
    <p:extLst>
      <p:ext uri="{BB962C8B-B14F-4D97-AF65-F5344CB8AC3E}">
        <p14:creationId xmlns:p14="http://schemas.microsoft.com/office/powerpoint/2010/main" val="370395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this fixture-category</a:t>
            </a:r>
            <a:r>
              <a:rPr lang="en-US" baseline="0" dirty="0" smtClean="0"/>
              <a:t> </a:t>
            </a:r>
            <a:r>
              <a:rPr lang="en-US" dirty="0" smtClean="0"/>
              <a:t>bar graph view…</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5</a:t>
            </a:fld>
            <a:endParaRPr lang="en-US"/>
          </a:p>
        </p:txBody>
      </p:sp>
    </p:spTree>
    <p:extLst>
      <p:ext uri="{BB962C8B-B14F-4D97-AF65-F5344CB8AC3E}">
        <p14:creationId xmlns:p14="http://schemas.microsoft.com/office/powerpoint/2010/main" val="42749190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in the last iterative design phase,</a:t>
            </a:r>
            <a:r>
              <a:rPr lang="en-US" baseline="0" dirty="0" smtClean="0"/>
              <a:t> we conducted an online survey and in-home interviews</a:t>
            </a:r>
          </a:p>
          <a:p>
            <a:pPr marL="0" indent="0">
              <a:buFont typeface="+mj-lt"/>
              <a:buNone/>
            </a:pPr>
            <a:endParaRPr lang="en-US" baseline="0" dirty="0" smtClean="0"/>
          </a:p>
          <a:p>
            <a:pPr marL="0" indent="0">
              <a:buFont typeface="+mj-lt"/>
              <a:buNone/>
            </a:pPr>
            <a:r>
              <a:rPr lang="en-US" baseline="0" dirty="0" smtClean="0"/>
              <a:t>-----</a:t>
            </a:r>
          </a:p>
          <a:p>
            <a:pPr marL="0" indent="0">
              <a:buFont typeface="+mj-lt"/>
              <a:buNone/>
            </a:pPr>
            <a:endParaRPr lang="en-US" baseline="0" dirty="0" smtClean="0"/>
          </a:p>
          <a:p>
            <a:r>
              <a:rPr lang="en-US" sz="1200" b="0" i="0" u="none" strike="noStrike" kern="1200" baseline="0" dirty="0" smtClean="0">
                <a:solidFill>
                  <a:schemeClr val="tx1"/>
                </a:solidFill>
                <a:latin typeface="+mn-lt"/>
                <a:ea typeface="+mn-ea"/>
                <a:cs typeface="+mn-cs"/>
              </a:rPr>
              <a:t>An overarching goal here was to identify which displays and design elements seemed particularly promising for future research to explore in actual deployments. </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54</a:t>
            </a:fld>
            <a:endParaRPr lang="en-US"/>
          </a:p>
        </p:txBody>
      </p:sp>
    </p:spTree>
    <p:extLst>
      <p:ext uri="{BB962C8B-B14F-4D97-AF65-F5344CB8AC3E}">
        <p14:creationId xmlns:p14="http://schemas.microsoft.com/office/powerpoint/2010/main" val="14874960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design process</a:t>
            </a:r>
            <a:r>
              <a:rPr lang="en-US" baseline="0" dirty="0" smtClean="0"/>
              <a:t> was guided and informed by an eco-feedback design space that I worked on as part of my dissertation.</a:t>
            </a:r>
          </a:p>
          <a:p>
            <a:endParaRPr lang="en-US" baseline="0" dirty="0" smtClean="0"/>
          </a:p>
          <a:p>
            <a:r>
              <a:rPr lang="en-US" baseline="0" dirty="0" smtClean="0"/>
              <a:t>I don’t intend for you to read or process this—I’ll go over a simplified version in a second.</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656879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 space itself is largely informed by three areas: my own experiences working on feedback technology for health and sustainability, existing design</a:t>
            </a:r>
            <a:r>
              <a:rPr lang="en-US" baseline="0" dirty="0" smtClean="0"/>
              <a:t> frameworks in those areas and in information visualization, and work in psychology—</a:t>
            </a:r>
            <a:r>
              <a:rPr lang="en-US" baseline="0" dirty="0" err="1" smtClean="0"/>
              <a:t>particulary</a:t>
            </a:r>
            <a:r>
              <a:rPr lang="en-US" baseline="0" dirty="0" smtClean="0"/>
              <a:t> behavioral economics and environmental psychology.</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8678144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used these three information sources</a:t>
            </a:r>
            <a:r>
              <a:rPr lang="en-US" baseline="0" dirty="0" smtClean="0"/>
              <a:t> and iterative affinity diagramming to synthesize and create the design space</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466701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used these three information sources</a:t>
            </a:r>
            <a:r>
              <a:rPr lang="en-US" baseline="0" dirty="0" smtClean="0"/>
              <a:t> and iterative affinity diagramming to synthesize and create the design space</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2054358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Rather than forcing you to look at this detailed slide, I’ll present an abstracted, beautified version…</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447120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nine top-level dimensions; which I will go through very briefly.</a:t>
            </a:r>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Inputs: how is the data sensed; what’s the sampling resolution; can the user also supply information or is it completely automated</a:t>
            </a:r>
            <a:endParaRPr lang="en-US" dirty="0"/>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three dimensions: Data representation, information</a:t>
            </a:r>
            <a:r>
              <a:rPr lang="en-US" baseline="0" dirty="0" smtClean="0"/>
              <a:t> access, and display medium have to do with the way the data is rendered and fed back to the user. </a:t>
            </a:r>
          </a:p>
          <a:p>
            <a:endParaRPr lang="en-US" baseline="0" dirty="0" smtClean="0"/>
          </a:p>
          <a:p>
            <a:r>
              <a:rPr lang="en-US" baseline="0" dirty="0" smtClean="0"/>
              <a:t>For example, the encoding of the data as a time-series graph or the choice between an </a:t>
            </a:r>
            <a:r>
              <a:rPr lang="en-US" baseline="0" dirty="0" err="1" smtClean="0"/>
              <a:t>iphone</a:t>
            </a:r>
            <a:r>
              <a:rPr lang="en-US" baseline="0" dirty="0" smtClean="0"/>
              <a:t> application vs. in home ambient display</a:t>
            </a:r>
            <a:endParaRPr lang="en-US" dirty="0"/>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five dimensions: Comparison, actionability, motivational strategies, social, behavioral models</a:t>
            </a:r>
          </a:p>
          <a:p>
            <a:endParaRPr lang="en-US" dirty="0" smtClean="0"/>
          </a:p>
          <a:p>
            <a:r>
              <a:rPr lang="en-US" dirty="0" smtClean="0"/>
              <a:t>influence</a:t>
            </a:r>
            <a:r>
              <a:rPr lang="en-US" baseline="0" dirty="0" smtClean="0"/>
              <a:t> how the data is perceived, internalized, and possibly acted upon.</a:t>
            </a:r>
            <a:endParaRPr lang="en-US" dirty="0"/>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talk is</a:t>
            </a:r>
            <a:r>
              <a:rPr lang="en-US" baseline="0" dirty="0" smtClean="0"/>
              <a:t> also about the design process for building these sorts of eco-feedback visualizations or, more generally, visualizations in the domain of persuasive technology, personal informatics, or quantified self.</a:t>
            </a:r>
            <a:endParaRPr lang="en-US" dirty="0" smtClean="0"/>
          </a:p>
          <a:p>
            <a:endParaRPr lang="en-US" dirty="0" smtClean="0"/>
          </a:p>
          <a:p>
            <a:r>
              <a:rPr lang="en-US" dirty="0" smtClean="0"/>
              <a:t>For example, how do we structure</a:t>
            </a:r>
            <a:r>
              <a:rPr lang="en-US" baseline="0" dirty="0" smtClean="0"/>
              <a:t> the visualization design process for new types of emergent data be it for water, health, etc.</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6</a:t>
            </a:fld>
            <a:endParaRPr lang="en-US"/>
          </a:p>
        </p:txBody>
      </p:sp>
    </p:spTree>
    <p:extLst>
      <p:ext uri="{BB962C8B-B14F-4D97-AF65-F5344CB8AC3E}">
        <p14:creationId xmlns:p14="http://schemas.microsoft.com/office/powerpoint/2010/main" val="988864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was a brief overview of the design space, which I will utilize throughout the talk to help structure and situate our designs.</a:t>
            </a:r>
          </a:p>
          <a:p>
            <a:endParaRPr lang="en-US" baseline="0" dirty="0" smtClean="0"/>
          </a:p>
          <a:p>
            <a:r>
              <a:rPr lang="en-US" baseline="0" dirty="0" smtClean="0"/>
              <a:t>The design space is useful not just to structure the design process but also to critically analyze existing eco-feedback designs and to uncover underexplored areas.</a:t>
            </a:r>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describe</a:t>
            </a:r>
            <a:r>
              <a:rPr lang="en-US" baseline="0" dirty="0" smtClean="0"/>
              <a:t> the first set now.</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68</a:t>
            </a:fld>
            <a:endParaRPr lang="en-US"/>
          </a:p>
        </p:txBody>
      </p:sp>
    </p:spTree>
    <p:extLst>
      <p:ext uri="{BB962C8B-B14F-4D97-AF65-F5344CB8AC3E}">
        <p14:creationId xmlns:p14="http://schemas.microsoft.com/office/powerpoint/2010/main" val="39882157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For the first design sets, we explored four design dimensions:</a:t>
            </a:r>
          </a:p>
          <a:p>
            <a:endParaRPr lang="en-US" sz="1200" b="0" i="0" u="none" strike="noStrike" kern="1200" baseline="0" dirty="0" smtClean="0">
              <a:solidFill>
                <a:schemeClr val="tx1"/>
              </a:solidFill>
              <a:latin typeface="+mn-lt"/>
              <a:ea typeface="+mn-ea"/>
              <a:cs typeface="+mn-cs"/>
            </a:endParaRPr>
          </a:p>
          <a:p>
            <a:pPr marL="228600" indent="-228600">
              <a:buAutoNum type="arabicParenR"/>
            </a:pPr>
            <a:r>
              <a:rPr lang="en-US" sz="1200" b="0" i="0" u="none" strike="noStrike" kern="1200" baseline="0" dirty="0" smtClean="0">
                <a:solidFill>
                  <a:schemeClr val="tx1"/>
                </a:solidFill>
                <a:latin typeface="+mn-lt"/>
                <a:ea typeface="+mn-ea"/>
                <a:cs typeface="+mn-cs"/>
              </a:rPr>
              <a:t>Data Granularity</a:t>
            </a:r>
          </a:p>
          <a:p>
            <a:pPr marL="228600" indent="-228600">
              <a:buAutoNum type="arabicParenR"/>
            </a:pPr>
            <a:r>
              <a:rPr lang="en-US" sz="1200" b="0" i="0" u="none" strike="noStrike" kern="1200" baseline="0" dirty="0" smtClean="0">
                <a:solidFill>
                  <a:schemeClr val="tx1"/>
                </a:solidFill>
                <a:latin typeface="+mn-lt"/>
                <a:ea typeface="+mn-ea"/>
                <a:cs typeface="+mn-cs"/>
              </a:rPr>
              <a:t>Time Granularity</a:t>
            </a:r>
          </a:p>
          <a:p>
            <a:pPr marL="228600" indent="-228600">
              <a:buAutoNum type="arabicParenR"/>
            </a:pPr>
            <a:r>
              <a:rPr lang="en-US" sz="1200" b="0" i="0" u="none" strike="noStrike" kern="1200" baseline="0" dirty="0" smtClean="0">
                <a:solidFill>
                  <a:schemeClr val="tx1"/>
                </a:solidFill>
                <a:latin typeface="+mn-lt"/>
                <a:ea typeface="+mn-ea"/>
                <a:cs typeface="+mn-cs"/>
              </a:rPr>
              <a:t>Measurement Unit</a:t>
            </a:r>
          </a:p>
          <a:p>
            <a:pPr marL="228600" indent="-228600">
              <a:buAutoNum type="arabicParenR"/>
            </a:pPr>
            <a:r>
              <a:rPr lang="en-US" sz="1200" b="0" i="0" u="none" strike="noStrike" kern="1200" baseline="0" dirty="0" smtClean="0">
                <a:solidFill>
                  <a:schemeClr val="tx1"/>
                </a:solidFill>
                <a:latin typeface="+mn-lt"/>
                <a:ea typeface="+mn-ea"/>
                <a:cs typeface="+mn-cs"/>
              </a:rPr>
              <a:t>Comparison</a:t>
            </a:r>
          </a:p>
          <a:p>
            <a:pPr marL="0" indent="0">
              <a:buNone/>
            </a:pPr>
            <a:endParaRPr lang="en-US" sz="1200" b="0" i="0" u="none" strike="noStrike" kern="1200" baseline="0" dirty="0" smtClean="0">
              <a:solidFill>
                <a:schemeClr val="tx1"/>
              </a:solidFill>
              <a:latin typeface="+mn-lt"/>
              <a:ea typeface="+mn-ea"/>
              <a:cs typeface="+mn-cs"/>
            </a:endParaRPr>
          </a:p>
          <a:p>
            <a:pPr marL="0" indent="0">
              <a:buNone/>
            </a:pPr>
            <a:r>
              <a:rPr lang="en-US" sz="1200" b="0" i="0" u="none" strike="noStrike" kern="1200" baseline="0" dirty="0" smtClean="0">
                <a:solidFill>
                  <a:schemeClr val="tx1"/>
                </a:solidFill>
                <a:latin typeface="+mn-lt"/>
                <a:ea typeface="+mn-ea"/>
                <a:cs typeface="+mn-cs"/>
              </a:rPr>
              <a:t>As the first three dimensions are part of the “Data Representation”, it’s worthwhile to dive into this deeper </a:t>
            </a:r>
          </a:p>
        </p:txBody>
      </p:sp>
      <p:sp>
        <p:nvSpPr>
          <p:cNvPr id="4" name="Slide Number Placeholder 3"/>
          <p:cNvSpPr>
            <a:spLocks noGrp="1"/>
          </p:cNvSpPr>
          <p:nvPr>
            <p:ph type="sldNum" sz="quarter" idx="10"/>
          </p:nvPr>
        </p:nvSpPr>
        <p:spPr/>
        <p:txBody>
          <a:bodyPr/>
          <a:lstStyle/>
          <a:p>
            <a:fld id="{D7A586D1-A4BA-44C1-983C-3F22538F7654}" type="slidenum">
              <a:rPr lang="en-US" smtClean="0"/>
              <a:t>69</a:t>
            </a:fld>
            <a:endParaRPr lang="en-US"/>
          </a:p>
        </p:txBody>
      </p:sp>
    </p:spTree>
    <p:extLst>
      <p:ext uri="{BB962C8B-B14F-4D97-AF65-F5344CB8AC3E}">
        <p14:creationId xmlns:p14="http://schemas.microsoft.com/office/powerpoint/2010/main" val="37888442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Data representation essentially seeks to address h</a:t>
            </a:r>
            <a:r>
              <a:rPr lang="en-US" dirty="0" smtClean="0"/>
              <a:t>ow</a:t>
            </a:r>
            <a:r>
              <a:rPr lang="en-US" baseline="0" dirty="0" smtClean="0"/>
              <a:t> sensed</a:t>
            </a:r>
            <a:r>
              <a:rPr lang="en-US" dirty="0" smtClean="0"/>
              <a:t> behaviors are encoded and visualized?</a:t>
            </a:r>
          </a:p>
          <a:p>
            <a:endParaRPr lang="en-US" baseline="0" dirty="0" smtClean="0"/>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representation essentially seeks to address h</a:t>
            </a:r>
            <a:r>
              <a:rPr lang="en-US" dirty="0" smtClean="0"/>
              <a:t>ow</a:t>
            </a:r>
            <a:r>
              <a:rPr lang="en-US" baseline="0" dirty="0" smtClean="0"/>
              <a:t> sensed</a:t>
            </a:r>
            <a:r>
              <a:rPr lang="en-US" dirty="0" smtClean="0"/>
              <a:t> behaviors are encoded and visualized?</a:t>
            </a:r>
          </a:p>
          <a:p>
            <a:endParaRPr lang="en-US" dirty="0" smtClean="0"/>
          </a:p>
          <a:p>
            <a:r>
              <a:rPr lang="en-US" dirty="0" smtClean="0"/>
              <a:t>There are multiple sub-dimensions including aesthetic, visual complexity, time granularity, data granularity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3731721-A1B6-4898-8DF4-DAC7D37F93E9}"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148500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representation essentially seeks to address h</a:t>
            </a:r>
            <a:r>
              <a:rPr lang="en-US" dirty="0" smtClean="0"/>
              <a:t>ow</a:t>
            </a:r>
            <a:r>
              <a:rPr lang="en-US" baseline="0" dirty="0" smtClean="0"/>
              <a:t> sensed</a:t>
            </a:r>
            <a:r>
              <a:rPr lang="en-US" dirty="0" smtClean="0"/>
              <a:t> behaviors are encoded and visualized?</a:t>
            </a:r>
          </a:p>
          <a:p>
            <a:endParaRPr lang="en-US" dirty="0" smtClean="0"/>
          </a:p>
          <a:p>
            <a:r>
              <a:rPr lang="en-US" dirty="0" smtClean="0"/>
              <a:t>There are multiple sub-dimensions including aesthetic, visual complexity, time granularity, data granularity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47CA5B4-2EAE-40F6-A086-2F7379D4F032}"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700745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specifically</a:t>
            </a:r>
            <a:r>
              <a:rPr lang="en-US" baseline="0" dirty="0" smtClean="0"/>
              <a:t> explored data and time granularity and measurement unit, so we’ll go over each in turn starting with data granularity</a:t>
            </a:r>
            <a:endParaRPr lang="en-US" dirty="0"/>
          </a:p>
        </p:txBody>
      </p:sp>
      <p:sp>
        <p:nvSpPr>
          <p:cNvPr id="4" name="Slide Number Placeholder 3"/>
          <p:cNvSpPr>
            <a:spLocks noGrp="1"/>
          </p:cNvSpPr>
          <p:nvPr>
            <p:ph type="sldNum" sz="quarter" idx="10"/>
          </p:nvPr>
        </p:nvSpPr>
        <p:spPr/>
        <p:txBody>
          <a:bodyPr/>
          <a:lstStyle/>
          <a:p>
            <a:fld id="{047CA5B4-2EAE-40F6-A086-2F7379D4F032}"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7007459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granularity refers to the degree with which data is sub-divided or grouped. For residential</a:t>
            </a:r>
            <a:r>
              <a:rPr lang="en-US" baseline="0" dirty="0" smtClean="0"/>
              <a:t> water usage, there are seven main levels of granularity.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explored four areas, which I will go over in turn</a:t>
            </a:r>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74</a:t>
            </a:fld>
            <a:endParaRPr lang="en-US"/>
          </a:p>
        </p:txBody>
      </p:sp>
    </p:spTree>
    <p:extLst>
      <p:ext uri="{BB962C8B-B14F-4D97-AF65-F5344CB8AC3E}">
        <p14:creationId xmlns:p14="http://schemas.microsoft.com/office/powerpoint/2010/main" val="9590208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view</a:t>
            </a:r>
            <a:r>
              <a:rPr lang="en-US" sz="1200" kern="1200" baseline="0" dirty="0" smtClean="0">
                <a:solidFill>
                  <a:schemeClr val="tx1"/>
                </a:solidFill>
                <a:effectLst/>
                <a:latin typeface="+mn-lt"/>
                <a:ea typeface="+mn-ea"/>
                <a:cs typeface="+mn-cs"/>
              </a:rPr>
              <a:t> of water usage </a:t>
            </a:r>
            <a:r>
              <a:rPr lang="en-US" sz="1200" kern="1200" dirty="0" smtClean="0">
                <a:solidFill>
                  <a:schemeClr val="tx1"/>
                </a:solidFill>
                <a:effectLst/>
                <a:latin typeface="+mn-lt"/>
                <a:ea typeface="+mn-ea"/>
                <a:cs typeface="+mn-cs"/>
              </a:rPr>
              <a:t>by </a:t>
            </a:r>
            <a:r>
              <a:rPr lang="en-US" sz="1200" i="1" kern="1200" dirty="0" smtClean="0">
                <a:solidFill>
                  <a:schemeClr val="tx1"/>
                </a:solidFill>
                <a:effectLst/>
                <a:latin typeface="+mn-lt"/>
                <a:ea typeface="+mn-ea"/>
                <a:cs typeface="+mn-cs"/>
              </a:rPr>
              <a:t>activity</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cooking and dishes, lawn watering)</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75</a:t>
            </a:fld>
            <a:endParaRPr lang="en-US"/>
          </a:p>
        </p:txBody>
      </p:sp>
    </p:spTree>
    <p:extLst>
      <p:ext uri="{BB962C8B-B14F-4D97-AF65-F5344CB8AC3E}">
        <p14:creationId xmlns:p14="http://schemas.microsoft.com/office/powerpoint/2010/main" val="38687521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view</a:t>
            </a:r>
            <a:r>
              <a:rPr lang="en-US" sz="1200" kern="1200" baseline="0" dirty="0" smtClean="0">
                <a:solidFill>
                  <a:schemeClr val="tx1"/>
                </a:solidFill>
                <a:effectLst/>
                <a:latin typeface="+mn-lt"/>
                <a:ea typeface="+mn-ea"/>
                <a:cs typeface="+mn-cs"/>
              </a:rPr>
              <a:t> shows water usage grouped by fixture category—so all showers grouped together, all bathroom sinks grouped together, and so on</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76</a:t>
            </a:fld>
            <a:endParaRPr lang="en-US"/>
          </a:p>
        </p:txBody>
      </p:sp>
    </p:spTree>
    <p:extLst>
      <p:ext uri="{BB962C8B-B14F-4D97-AF65-F5344CB8AC3E}">
        <p14:creationId xmlns:p14="http://schemas.microsoft.com/office/powerpoint/2010/main" val="2582706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Water is the most common substance on earth—two-thirds of the earth’s surface is covered by water.</a:t>
            </a:r>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613192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view</a:t>
            </a:r>
            <a:r>
              <a:rPr lang="en-US" sz="1200" kern="1200" baseline="0" dirty="0" smtClean="0">
                <a:solidFill>
                  <a:schemeClr val="tx1"/>
                </a:solidFill>
                <a:effectLst/>
                <a:latin typeface="+mn-lt"/>
                <a:ea typeface="+mn-ea"/>
                <a:cs typeface="+mn-cs"/>
              </a:rPr>
              <a:t> of water usage </a:t>
            </a:r>
            <a:r>
              <a:rPr lang="en-US" sz="1200" kern="1200" dirty="0" smtClean="0">
                <a:solidFill>
                  <a:schemeClr val="tx1"/>
                </a:solidFill>
                <a:effectLst/>
                <a:latin typeface="+mn-lt"/>
                <a:ea typeface="+mn-ea"/>
                <a:cs typeface="+mn-cs"/>
              </a:rPr>
              <a:t>at each </a:t>
            </a:r>
            <a:r>
              <a:rPr lang="en-US" sz="1200" i="1" kern="1200" dirty="0" smtClean="0">
                <a:solidFill>
                  <a:schemeClr val="tx1"/>
                </a:solidFill>
                <a:effectLst/>
                <a:latin typeface="+mn-lt"/>
                <a:ea typeface="+mn-ea"/>
                <a:cs typeface="+mn-cs"/>
              </a:rPr>
              <a:t>individual fixture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upstairs bathroom toilet, downstairs bathroom toilet);</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77</a:t>
            </a:fld>
            <a:endParaRPr lang="en-US"/>
          </a:p>
        </p:txBody>
      </p:sp>
    </p:spTree>
    <p:extLst>
      <p:ext uri="{BB962C8B-B14F-4D97-AF65-F5344CB8AC3E}">
        <p14:creationId xmlns:p14="http://schemas.microsoft.com/office/powerpoint/2010/main" val="8447072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fixture category version</a:t>
            </a:r>
            <a:r>
              <a:rPr lang="en-US" baseline="0" dirty="0" smtClean="0"/>
              <a:t> with hot and cold data where the hot water data is represented by red</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78</a:t>
            </a:fld>
            <a:endParaRPr lang="en-US"/>
          </a:p>
        </p:txBody>
      </p:sp>
    </p:spTree>
    <p:extLst>
      <p:ext uri="{BB962C8B-B14F-4D97-AF65-F5344CB8AC3E}">
        <p14:creationId xmlns:p14="http://schemas.microsoft.com/office/powerpoint/2010/main" val="32053755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granularity refers to the time window with which data is calculated and presented.</a:t>
            </a:r>
          </a:p>
          <a:p>
            <a:endParaRPr lang="en-US" dirty="0" smtClean="0"/>
          </a:p>
          <a:p>
            <a:r>
              <a:rPr lang="en-US" dirty="0" smtClean="0"/>
              <a:t>Here we explored</a:t>
            </a:r>
            <a:r>
              <a:rPr lang="en-US" baseline="0" dirty="0" smtClean="0"/>
              <a:t> by day, by week and by month</a:t>
            </a:r>
            <a:endParaRPr lang="en-US" dirty="0" smtClean="0"/>
          </a:p>
        </p:txBody>
      </p:sp>
      <p:sp>
        <p:nvSpPr>
          <p:cNvPr id="4" name="Slide Number Placeholder 3"/>
          <p:cNvSpPr>
            <a:spLocks noGrp="1"/>
          </p:cNvSpPr>
          <p:nvPr>
            <p:ph type="sldNum" sz="quarter" idx="10"/>
          </p:nvPr>
        </p:nvSpPr>
        <p:spPr/>
        <p:txBody>
          <a:bodyPr/>
          <a:lstStyle/>
          <a:p>
            <a:fld id="{D7A586D1-A4BA-44C1-983C-3F22538F7654}" type="slidenum">
              <a:rPr lang="en-US" smtClean="0"/>
              <a:t>79</a:t>
            </a:fld>
            <a:endParaRPr lang="en-US"/>
          </a:p>
        </p:txBody>
      </p:sp>
    </p:spTree>
    <p:extLst>
      <p:ext uri="{BB962C8B-B14F-4D97-AF65-F5344CB8AC3E}">
        <p14:creationId xmlns:p14="http://schemas.microsoft.com/office/powerpoint/2010/main" val="9590208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design dimension: measurement unit refers to the metrics used to measure and present usage. For example, you</a:t>
            </a:r>
            <a:r>
              <a:rPr lang="en-US" baseline="0" dirty="0" smtClean="0"/>
              <a:t> could say that a shower used 36 gallons of water or cost 9 cents.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our work, we</a:t>
            </a:r>
            <a:r>
              <a:rPr lang="en-US" baseline="0" dirty="0" smtClean="0"/>
              <a:t> explored resource, cost, time and metaphor. Again, I’d like to show you some example displays.</a:t>
            </a:r>
            <a:endParaRPr lang="en-US" dirty="0" smtClean="0"/>
          </a:p>
          <a:p>
            <a:endParaRPr lang="en-US" dirty="0" smtClean="0"/>
          </a:p>
          <a:p>
            <a:r>
              <a:rPr lang="en-US" dirty="0" smtClean="0"/>
              <a:t>----</a:t>
            </a:r>
          </a:p>
          <a:p>
            <a:endParaRPr lang="en-US" dirty="0" smtClean="0"/>
          </a:p>
          <a:p>
            <a:r>
              <a:rPr lang="en-US" dirty="0" smtClean="0"/>
              <a:t>Water usage can be displayed in </a:t>
            </a:r>
            <a:r>
              <a:rPr lang="en-US" i="1" dirty="0" smtClean="0"/>
              <a:t>volume-based measures </a:t>
            </a:r>
            <a:r>
              <a:rPr lang="en-US" dirty="0" smtClean="0"/>
              <a:t>like CCFs, gallons, or liters, and </a:t>
            </a:r>
            <a:r>
              <a:rPr lang="en-US" i="1" dirty="0" smtClean="0"/>
              <a:t>flow-rate measures </a:t>
            </a:r>
            <a:r>
              <a:rPr lang="en-US" dirty="0" smtClean="0"/>
              <a:t>such as gallons- or liters-per minute,</a:t>
            </a:r>
            <a:r>
              <a:rPr lang="en-US" baseline="0" dirty="0" smtClean="0"/>
              <a:t> by cost, by time by activity or by the use of equivalence metaphors to make these more “scientific measurements” more engaging and understandable.</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80</a:t>
            </a:fld>
            <a:endParaRPr lang="en-US"/>
          </a:p>
        </p:txBody>
      </p:sp>
    </p:spTree>
    <p:extLst>
      <p:ext uri="{BB962C8B-B14F-4D97-AF65-F5344CB8AC3E}">
        <p14:creationId xmlns:p14="http://schemas.microsoft.com/office/powerpoint/2010/main" val="9590208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Again, we used a bar chart</a:t>
            </a:r>
            <a:r>
              <a:rPr lang="en-US" baseline="0" dirty="0" smtClean="0"/>
              <a:t> that either showed gallons or cost </a:t>
            </a:r>
            <a:r>
              <a:rPr lang="en-US" dirty="0" smtClean="0"/>
              <a:t>or both</a:t>
            </a:r>
          </a:p>
        </p:txBody>
      </p:sp>
      <p:sp>
        <p:nvSpPr>
          <p:cNvPr id="4" name="Slide Number Placeholder 3"/>
          <p:cNvSpPr>
            <a:spLocks noGrp="1"/>
          </p:cNvSpPr>
          <p:nvPr>
            <p:ph type="sldNum" sz="quarter" idx="10"/>
          </p:nvPr>
        </p:nvSpPr>
        <p:spPr/>
        <p:txBody>
          <a:bodyPr/>
          <a:lstStyle/>
          <a:p>
            <a:fld id="{D7A586D1-A4BA-44C1-983C-3F22538F7654}" type="slidenum">
              <a:rPr lang="en-US" smtClean="0"/>
              <a:t>81</a:t>
            </a:fld>
            <a:endParaRPr lang="en-US"/>
          </a:p>
        </p:txBody>
      </p:sp>
    </p:spTree>
    <p:extLst>
      <p:ext uri="{BB962C8B-B14F-4D97-AF65-F5344CB8AC3E}">
        <p14:creationId xmlns:p14="http://schemas.microsoft.com/office/powerpoint/2010/main" val="23154967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Again, we used a bar chart</a:t>
            </a:r>
            <a:r>
              <a:rPr lang="en-US" baseline="0" dirty="0" smtClean="0"/>
              <a:t> that either showed gallons or cost </a:t>
            </a:r>
            <a:r>
              <a:rPr lang="en-US" dirty="0" smtClean="0"/>
              <a:t>or both</a:t>
            </a:r>
          </a:p>
        </p:txBody>
      </p:sp>
      <p:sp>
        <p:nvSpPr>
          <p:cNvPr id="4" name="Slide Number Placeholder 3"/>
          <p:cNvSpPr>
            <a:spLocks noGrp="1"/>
          </p:cNvSpPr>
          <p:nvPr>
            <p:ph type="sldNum" sz="quarter" idx="10"/>
          </p:nvPr>
        </p:nvSpPr>
        <p:spPr/>
        <p:txBody>
          <a:bodyPr/>
          <a:lstStyle/>
          <a:p>
            <a:fld id="{D7A586D1-A4BA-44C1-983C-3F22538F7654}" type="slidenum">
              <a:rPr lang="en-US" smtClean="0"/>
              <a:t>82</a:t>
            </a:fld>
            <a:endParaRPr lang="en-US"/>
          </a:p>
        </p:txBody>
      </p:sp>
    </p:spTree>
    <p:extLst>
      <p:ext uri="{BB962C8B-B14F-4D97-AF65-F5344CB8AC3E}">
        <p14:creationId xmlns:p14="http://schemas.microsoft.com/office/powerpoint/2010/main" val="38274893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Again, we used a bar chart</a:t>
            </a:r>
            <a:r>
              <a:rPr lang="en-US" baseline="0" dirty="0" smtClean="0"/>
              <a:t> that either showed gallons or cost </a:t>
            </a:r>
            <a:r>
              <a:rPr lang="en-US" dirty="0" smtClean="0"/>
              <a:t>or both</a:t>
            </a:r>
          </a:p>
        </p:txBody>
      </p:sp>
      <p:sp>
        <p:nvSpPr>
          <p:cNvPr id="4" name="Slide Number Placeholder 3"/>
          <p:cNvSpPr>
            <a:spLocks noGrp="1"/>
          </p:cNvSpPr>
          <p:nvPr>
            <p:ph type="sldNum" sz="quarter" idx="10"/>
          </p:nvPr>
        </p:nvSpPr>
        <p:spPr/>
        <p:txBody>
          <a:bodyPr/>
          <a:lstStyle/>
          <a:p>
            <a:fld id="{D7A586D1-A4BA-44C1-983C-3F22538F7654}" type="slidenum">
              <a:rPr lang="en-US" smtClean="0"/>
              <a:t>83</a:t>
            </a:fld>
            <a:endParaRPr lang="en-US"/>
          </a:p>
        </p:txBody>
      </p:sp>
    </p:spTree>
    <p:extLst>
      <p:ext uri="{BB962C8B-B14F-4D97-AF65-F5344CB8AC3E}">
        <p14:creationId xmlns:p14="http://schemas.microsoft.com/office/powerpoint/2010/main" val="16235278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84</a:t>
            </a:fld>
            <a:endParaRPr lang="en-US"/>
          </a:p>
        </p:txBody>
      </p:sp>
    </p:spTree>
    <p:extLst>
      <p:ext uri="{BB962C8B-B14F-4D97-AF65-F5344CB8AC3E}">
        <p14:creationId xmlns:p14="http://schemas.microsoft.com/office/powerpoint/2010/main" val="36440824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last set of visualizations in the first design set explore</a:t>
            </a:r>
            <a:r>
              <a:rPr lang="en-US" baseline="0" dirty="0" smtClean="0"/>
              <a:t> comparisons</a:t>
            </a:r>
            <a:endParaRPr lang="en-US" dirty="0"/>
          </a:p>
        </p:txBody>
      </p:sp>
      <p:sp>
        <p:nvSpPr>
          <p:cNvPr id="4" name="Slide Number Placeholder 3"/>
          <p:cNvSpPr>
            <a:spLocks noGrp="1"/>
          </p:cNvSpPr>
          <p:nvPr>
            <p:ph type="sldNum" sz="quarter" idx="10"/>
          </p:nvPr>
        </p:nvSpPr>
        <p:spPr/>
        <p:txBody>
          <a:bodyPr/>
          <a:lstStyle/>
          <a:p>
            <a:fld id="{047CA5B4-2EAE-40F6-A086-2F7379D4F032}"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7007459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last set of visualizations in the first design set explore</a:t>
            </a:r>
            <a:r>
              <a:rPr lang="en-US" baseline="0" dirty="0" smtClean="0"/>
              <a:t> comparisons</a:t>
            </a:r>
            <a:endParaRPr lang="en-US" dirty="0"/>
          </a:p>
        </p:txBody>
      </p:sp>
      <p:sp>
        <p:nvSpPr>
          <p:cNvPr id="4" name="Slide Number Placeholder 3"/>
          <p:cNvSpPr>
            <a:spLocks noGrp="1"/>
          </p:cNvSpPr>
          <p:nvPr>
            <p:ph type="sldNum" sz="quarter" idx="10"/>
          </p:nvPr>
        </p:nvSpPr>
        <p:spPr/>
        <p:txBody>
          <a:bodyPr/>
          <a:lstStyle/>
          <a:p>
            <a:fld id="{047CA5B4-2EAE-40F6-A086-2F7379D4F032}"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2700745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Less than one percent of this, however, is drinkable: in the form of surface water and aquifers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these percentages can change, you might be surprised to know that the total amount of water on the planet is fixed—neither growing nor shrinking</a:t>
            </a:r>
          </a:p>
          <a:p>
            <a:endParaRPr lang="en-US" dirty="0" smtClean="0"/>
          </a:p>
          <a:p>
            <a:endParaRPr lang="en-US" dirty="0" smtClean="0"/>
          </a:p>
          <a:p>
            <a:r>
              <a:rPr lang="en-US" dirty="0" smtClean="0"/>
              <a:t>-----</a:t>
            </a:r>
          </a:p>
          <a:p>
            <a:endParaRPr lang="en-US" dirty="0" smtClean="0"/>
          </a:p>
          <a:p>
            <a:r>
              <a:rPr lang="en-US" dirty="0" smtClean="0"/>
              <a:t>Less than one percent of this, however, is drinkable: roughly 96.5% is ocean water, 1.7% is frozen in polar ice, and 1% is too brackish to drink, which leaves 0.8% in lakes, rivers, wetlands, in the ground and in the atmosphere (</a:t>
            </a:r>
            <a:r>
              <a:rPr lang="en-US" dirty="0" err="1" smtClean="0"/>
              <a:t>Glennon</a:t>
            </a:r>
            <a:r>
              <a:rPr lang="en-US" dirty="0" smtClean="0"/>
              <a:t>, 2009). </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9567183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Comparison is often</a:t>
            </a:r>
            <a:r>
              <a:rPr lang="en-US" sz="1200" kern="1200" baseline="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fundamental part of any feedback display—whether</a:t>
            </a:r>
            <a:r>
              <a:rPr lang="en-US" sz="1200" kern="1200" baseline="0" dirty="0" smtClean="0">
                <a:solidFill>
                  <a:schemeClr val="tx1"/>
                </a:solidFill>
                <a:effectLst/>
                <a:latin typeface="+mn-lt"/>
                <a:ea typeface="+mn-ea"/>
                <a:cs typeface="+mn-cs"/>
              </a:rPr>
              <a:t> it is comparison to self, others, or to a goal.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Comparisons can reveal whether usage is more or less than normal, which can increase motivation to conserve </a:t>
            </a:r>
            <a:endParaRPr lang="en-US" dirty="0" smtClean="0"/>
          </a:p>
        </p:txBody>
      </p:sp>
      <p:sp>
        <p:nvSpPr>
          <p:cNvPr id="4" name="Slide Number Placeholder 3"/>
          <p:cNvSpPr>
            <a:spLocks noGrp="1"/>
          </p:cNvSpPr>
          <p:nvPr>
            <p:ph type="sldNum" sz="quarter" idx="10"/>
          </p:nvPr>
        </p:nvSpPr>
        <p:spPr/>
        <p:txBody>
          <a:bodyPr/>
          <a:lstStyle/>
          <a:p>
            <a:fld id="{047CA5B4-2EAE-40F6-A086-2F7379D4F032}"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41534825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investigated three comparison targets:</a:t>
            </a:r>
            <a:r>
              <a:rPr lang="en-US" sz="1200" kern="1200" baseline="0" dirty="0" smtClean="0">
                <a:solidFill>
                  <a:schemeClr val="tx1"/>
                </a:solidFill>
                <a:effectLst/>
                <a:latin typeface="+mn-lt"/>
                <a:ea typeface="+mn-ea"/>
                <a:cs typeface="+mn-cs"/>
              </a:rPr>
              <a:t> to self, to others, to a goal:</a:t>
            </a:r>
            <a:r>
              <a:rPr lang="en-US" sz="1200" kern="1200" dirty="0" smtClean="0">
                <a:solidFill>
                  <a:schemeClr val="tx1"/>
                </a:solidFill>
                <a:effectLst/>
                <a:latin typeface="+mn-lt"/>
                <a:ea typeface="+mn-ea"/>
                <a:cs typeface="+mn-cs"/>
              </a:rPr>
              <a:t> which visually looked similar but differed in terms of the text included on the display.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explored other aspects of comparison, which</a:t>
            </a:r>
            <a:r>
              <a:rPr lang="en-US" sz="1200" kern="1200" baseline="0" dirty="0" smtClean="0">
                <a:solidFill>
                  <a:schemeClr val="tx1"/>
                </a:solidFill>
                <a:effectLst/>
                <a:latin typeface="+mn-lt"/>
                <a:ea typeface="+mn-ea"/>
                <a:cs typeface="+mn-cs"/>
              </a:rPr>
              <a:t> are in the paper</a:t>
            </a:r>
            <a:endParaRPr lang="en-US" dirty="0"/>
          </a:p>
        </p:txBody>
      </p:sp>
      <p:sp>
        <p:nvSpPr>
          <p:cNvPr id="4" name="Slide Number Placeholder 3"/>
          <p:cNvSpPr>
            <a:spLocks noGrp="1"/>
          </p:cNvSpPr>
          <p:nvPr>
            <p:ph type="sldNum" sz="quarter" idx="10"/>
          </p:nvPr>
        </p:nvSpPr>
        <p:spPr/>
        <p:txBody>
          <a:bodyPr/>
          <a:lstStyle/>
          <a:p>
            <a:fld id="{047CA5B4-2EAE-40F6-A086-2F7379D4F032}"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1534825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comparisons were all in the context of past performance</a:t>
            </a:r>
            <a:r>
              <a:rPr lang="en-US" baseline="0" dirty="0" smtClean="0"/>
              <a:t> and not projected performance.</a:t>
            </a:r>
          </a:p>
          <a:p>
            <a:endParaRPr lang="en-US" baseline="0" dirty="0" smtClean="0"/>
          </a:p>
          <a:p>
            <a:r>
              <a:rPr lang="en-US" baseline="0" dirty="0" smtClean="0"/>
              <a:t>We also explored different social comparison targets such as geographically proximal vs. demographically similar targets</a:t>
            </a:r>
          </a:p>
          <a:p>
            <a:endParaRPr lang="en-US" baseline="0" dirty="0" smtClean="0"/>
          </a:p>
          <a:p>
            <a:r>
              <a:rPr lang="en-US" baseline="0" dirty="0" smtClean="0"/>
              <a:t>And different goal setting strategies: self-set goals vs. computer set goals vs. external set goals (e.g., by a water utility)</a:t>
            </a:r>
            <a:endParaRPr lang="en-US" dirty="0"/>
          </a:p>
        </p:txBody>
      </p:sp>
      <p:sp>
        <p:nvSpPr>
          <p:cNvPr id="4" name="Slide Number Placeholder 3"/>
          <p:cNvSpPr>
            <a:spLocks noGrp="1"/>
          </p:cNvSpPr>
          <p:nvPr>
            <p:ph type="sldNum" sz="quarter" idx="10"/>
          </p:nvPr>
        </p:nvSpPr>
        <p:spPr/>
        <p:txBody>
          <a:bodyPr/>
          <a:lstStyle/>
          <a:p>
            <a:fld id="{047CA5B4-2EAE-40F6-A086-2F7379D4F032}"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41534825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you’ve noticed, we used the</a:t>
            </a:r>
            <a:r>
              <a:rPr lang="en-US" baseline="0" dirty="0" smtClean="0"/>
              <a:t> same visual representation—bar graphs—to isolate the affect of each dimension on the designs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90</a:t>
            </a:fld>
            <a:endParaRPr lang="en-US"/>
          </a:p>
        </p:txBody>
      </p:sp>
    </p:spTree>
    <p:extLst>
      <p:ext uri="{BB962C8B-B14F-4D97-AF65-F5344CB8AC3E}">
        <p14:creationId xmlns:p14="http://schemas.microsoft.com/office/powerpoint/2010/main" val="23819027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now</a:t>
            </a:r>
            <a:r>
              <a:rPr lang="en-US" baseline="0" dirty="0" smtClean="0"/>
              <a:t> onto the second design set:</a:t>
            </a:r>
          </a:p>
          <a:p>
            <a:endParaRPr lang="en-US" baseline="0" dirty="0" smtClean="0"/>
          </a:p>
          <a:p>
            <a:r>
              <a:rPr lang="en-US" baseline="0" dirty="0" smtClean="0"/>
              <a:t>The second set of designs integrate multiple design dimensions </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91</a:t>
            </a:fld>
            <a:endParaRPr lang="en-US"/>
          </a:p>
        </p:txBody>
      </p:sp>
    </p:spTree>
    <p:extLst>
      <p:ext uri="{BB962C8B-B14F-4D97-AF65-F5344CB8AC3E}">
        <p14:creationId xmlns:p14="http://schemas.microsoft.com/office/powerpoint/2010/main" val="39882157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explore</a:t>
            </a:r>
            <a:r>
              <a:rPr lang="en-US" sz="1200" kern="1200" baseline="0" dirty="0" smtClean="0">
                <a:solidFill>
                  <a:schemeClr val="tx1"/>
                </a:solidFill>
                <a:effectLst/>
                <a:latin typeface="+mn-lt"/>
                <a:ea typeface="+mn-ea"/>
                <a:cs typeface="+mn-cs"/>
              </a:rPr>
              <a:t>d six design probes</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92</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time-series first</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93</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Three major temporal trends exist for water consumption: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time of day </a:t>
            </a:r>
            <a:r>
              <a:rPr lang="en-US" sz="1200" b="0" i="0" u="none" strike="noStrike" kern="1200" baseline="0" dirty="0" smtClean="0">
                <a:solidFill>
                  <a:schemeClr val="tx1"/>
                </a:solidFill>
                <a:latin typeface="+mn-lt"/>
                <a:ea typeface="+mn-ea"/>
                <a:cs typeface="+mn-cs"/>
              </a:rPr>
              <a:t>(as shown here); (ii) </a:t>
            </a:r>
            <a:r>
              <a:rPr lang="en-US" sz="1200" b="0" i="1" u="none" strike="noStrike" kern="1200" baseline="0" dirty="0" smtClean="0">
                <a:solidFill>
                  <a:schemeClr val="tx1"/>
                </a:solidFill>
                <a:latin typeface="+mn-lt"/>
                <a:ea typeface="+mn-ea"/>
                <a:cs typeface="+mn-cs"/>
              </a:rPr>
              <a:t>day of week</a:t>
            </a:r>
            <a:r>
              <a:rPr lang="en-US" sz="1200" b="0" i="0" u="none" strike="noStrike" kern="1200" baseline="0" dirty="0" smtClean="0">
                <a:solidFill>
                  <a:schemeClr val="tx1"/>
                </a:solidFill>
                <a:latin typeface="+mn-lt"/>
                <a:ea typeface="+mn-ea"/>
                <a:cs typeface="+mn-cs"/>
              </a:rPr>
              <a:t>:; and (iii) </a:t>
            </a:r>
            <a:r>
              <a:rPr lang="en-US" sz="1200" b="0" i="1" u="none" strike="noStrike" kern="1200" baseline="0" dirty="0" smtClean="0">
                <a:solidFill>
                  <a:schemeClr val="tx1"/>
                </a:solidFill>
                <a:latin typeface="+mn-lt"/>
                <a:ea typeface="+mn-ea"/>
                <a:cs typeface="+mn-cs"/>
              </a:rPr>
              <a:t>season</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94</a:t>
            </a:fld>
            <a:endParaRPr lang="en-US"/>
          </a:p>
        </p:txBody>
      </p:sp>
    </p:spTree>
    <p:extLst>
      <p:ext uri="{BB962C8B-B14F-4D97-AF65-F5344CB8AC3E}">
        <p14:creationId xmlns:p14="http://schemas.microsoft.com/office/powerpoint/2010/main" val="12745090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Our goal was to create displays that revealed these trends and, crucially, indicated what fixture or fixture category accounted for that usage in time</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95</a:t>
            </a:fld>
            <a:endParaRPr lang="en-US"/>
          </a:p>
        </p:txBody>
      </p:sp>
    </p:spTree>
    <p:extLst>
      <p:ext uri="{BB962C8B-B14F-4D97-AF65-F5344CB8AC3E}">
        <p14:creationId xmlns:p14="http://schemas.microsoft.com/office/powerpoint/2010/main" val="2874555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96</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the amount of water on earth is not changing… &lt;click&gt;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its location, quality and amount per person </a:t>
            </a:r>
            <a:r>
              <a:rPr lang="en-US" sz="1200" i="1"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changing.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890509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Motivated</a:t>
            </a:r>
            <a:r>
              <a:rPr lang="en-US" baseline="0" dirty="0" smtClean="0"/>
              <a:t> by previous work by Riche </a:t>
            </a:r>
            <a:r>
              <a:rPr lang="en-US" i="1" baseline="0" dirty="0" smtClean="0"/>
              <a:t>et al. </a:t>
            </a:r>
            <a:r>
              <a:rPr lang="en-US" baseline="0" dirty="0" smtClean="0"/>
              <a:t>at CHI 2010, which explored spatial layouts for electricity, we present water usage </a:t>
            </a:r>
            <a:r>
              <a:rPr lang="en-US" baseline="0" dirty="0" err="1" smtClean="0"/>
              <a:t>overlayed</a:t>
            </a:r>
            <a:r>
              <a:rPr lang="en-US" baseline="0" dirty="0" smtClean="0"/>
              <a:t> within a blueprint view of a home that shows room-level and fixture-level usage</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97</a:t>
            </a:fld>
            <a:endParaRPr lang="en-US"/>
          </a:p>
        </p:txBody>
      </p:sp>
    </p:spTree>
    <p:extLst>
      <p:ext uri="{BB962C8B-B14F-4D97-AF65-F5344CB8AC3E}">
        <p14:creationId xmlns:p14="http://schemas.microsoft.com/office/powerpoint/2010/main" val="40641111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98</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Shows water usage broken down by </a:t>
            </a:r>
            <a:r>
              <a:rPr lang="en-US" sz="1200" b="0" i="1" u="none" strike="noStrike" kern="1200" baseline="0" dirty="0" smtClean="0">
                <a:solidFill>
                  <a:schemeClr val="tx1"/>
                </a:solidFill>
                <a:latin typeface="+mn-lt"/>
                <a:ea typeface="+mn-ea"/>
                <a:cs typeface="+mn-cs"/>
              </a:rPr>
              <a:t>occupant </a:t>
            </a:r>
            <a:r>
              <a:rPr lang="en-US" sz="1200" b="0" i="0" u="none" strike="noStrike" kern="1200" baseline="0" dirty="0" smtClean="0">
                <a:solidFill>
                  <a:schemeClr val="tx1"/>
                </a:solidFill>
                <a:latin typeface="+mn-lt"/>
                <a:ea typeface="+mn-ea"/>
                <a:cs typeface="+mn-cs"/>
              </a:rPr>
              <a:t>rather than by </a:t>
            </a:r>
            <a:r>
              <a:rPr lang="en-US" sz="1200" b="0" i="1" u="none" strike="noStrike" kern="1200" baseline="0" dirty="0" smtClean="0">
                <a:solidFill>
                  <a:schemeClr val="tx1"/>
                </a:solidFill>
                <a:latin typeface="+mn-lt"/>
                <a:ea typeface="+mn-ea"/>
                <a:cs typeface="+mn-cs"/>
              </a:rPr>
              <a:t>fixture. </a:t>
            </a:r>
            <a:r>
              <a:rPr lang="en-US" sz="1200" b="0" i="0" u="none" strike="noStrike" kern="1200" baseline="0" dirty="0" smtClean="0">
                <a:solidFill>
                  <a:schemeClr val="tx1"/>
                </a:solidFill>
                <a:latin typeface="+mn-lt"/>
                <a:ea typeface="+mn-ea"/>
                <a:cs typeface="+mn-cs"/>
              </a:rPr>
              <a:t>This view allowed us to specifically explore particular themes of interest including competition, accountability, blame, and privacy. </a:t>
            </a:r>
          </a:p>
        </p:txBody>
      </p:sp>
      <p:sp>
        <p:nvSpPr>
          <p:cNvPr id="4" name="Slide Number Placeholder 3"/>
          <p:cNvSpPr>
            <a:spLocks noGrp="1"/>
          </p:cNvSpPr>
          <p:nvPr>
            <p:ph type="sldNum" sz="quarter" idx="10"/>
          </p:nvPr>
        </p:nvSpPr>
        <p:spPr/>
        <p:txBody>
          <a:bodyPr/>
          <a:lstStyle/>
          <a:p>
            <a:fld id="{D7A586D1-A4BA-44C1-983C-3F22538F7654}" type="slidenum">
              <a:rPr lang="en-US" smtClean="0"/>
              <a:t>99</a:t>
            </a:fld>
            <a:endParaRPr lang="en-US"/>
          </a:p>
        </p:txBody>
      </p:sp>
    </p:spTree>
    <p:extLst>
      <p:ext uri="{BB962C8B-B14F-4D97-AF65-F5344CB8AC3E}">
        <p14:creationId xmlns:p14="http://schemas.microsoft.com/office/powerpoint/2010/main" val="4167053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100</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aquatic</a:t>
            </a:r>
            <a:r>
              <a:rPr lang="en-US" baseline="0" dirty="0" smtClean="0"/>
              <a:t> ecosystem is the most abstract of our displays and was largely influenced by past work we did on </a:t>
            </a:r>
            <a:r>
              <a:rPr lang="en-US" baseline="0" dirty="0" err="1" smtClean="0"/>
              <a:t>ubifit</a:t>
            </a:r>
            <a:r>
              <a:rPr lang="en-US" baseline="0" dirty="0" smtClean="0"/>
              <a:t> and </a:t>
            </a:r>
            <a:r>
              <a:rPr lang="en-US" baseline="0" dirty="0" err="1" smtClean="0"/>
              <a:t>ubigreen</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B0448B0-57E8-4D25-B756-AB4E54E8931F}" type="slidenum">
              <a:rPr lang="en-US" smtClean="0">
                <a:solidFill>
                  <a:prstClr val="black"/>
                </a:solidFill>
              </a:rPr>
              <a:pPr/>
              <a:t>101</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aquatic ecosystem uses fish and plant life to depict water usage information in an artistic and ambient manner.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display is intended to be attractive and appealing to children and adults who prefer a less ‘data-centric’ design. Unlike our other designs, which focus on tracking </a:t>
            </a:r>
            <a:r>
              <a:rPr lang="en-US" sz="1200" i="1" kern="1200" dirty="0" smtClean="0">
                <a:solidFill>
                  <a:schemeClr val="tx1"/>
                </a:solidFill>
                <a:effectLst/>
                <a:latin typeface="+mn-lt"/>
                <a:ea typeface="+mn-ea"/>
                <a:cs typeface="+mn-cs"/>
              </a:rPr>
              <a:t>consumption</a:t>
            </a:r>
            <a:r>
              <a:rPr lang="en-US" sz="1200" kern="1200" dirty="0" smtClean="0">
                <a:solidFill>
                  <a:schemeClr val="tx1"/>
                </a:solidFill>
                <a:effectLst/>
                <a:latin typeface="+mn-lt"/>
                <a:ea typeface="+mn-ea"/>
                <a:cs typeface="+mn-cs"/>
              </a:rPr>
              <a:t>, this display focuses on water </a:t>
            </a:r>
            <a:r>
              <a:rPr lang="en-US" sz="1200" i="1" kern="1200" dirty="0" smtClean="0">
                <a:solidFill>
                  <a:schemeClr val="tx1"/>
                </a:solidFill>
                <a:effectLst/>
                <a:latin typeface="+mn-lt"/>
                <a:ea typeface="+mn-ea"/>
                <a:cs typeface="+mn-cs"/>
              </a:rPr>
              <a:t>savings</a:t>
            </a:r>
            <a:r>
              <a:rPr lang="en-US" sz="1200" kern="1200" dirty="0" smtClean="0">
                <a:solidFill>
                  <a:schemeClr val="tx1"/>
                </a:solidFill>
                <a:effectLst/>
                <a:latin typeface="+mn-lt"/>
                <a:ea typeface="+mn-ea"/>
                <a:cs typeface="+mn-cs"/>
              </a:rPr>
              <a:t> and reaching water savings goals for different fixtures in the home</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102</a:t>
            </a:fld>
            <a:endParaRPr lang="en-US"/>
          </a:p>
        </p:txBody>
      </p:sp>
    </p:spTree>
    <p:extLst>
      <p:ext uri="{BB962C8B-B14F-4D97-AF65-F5344CB8AC3E}">
        <p14:creationId xmlns:p14="http://schemas.microsoft.com/office/powerpoint/2010/main" val="27662903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103</a:t>
            </a:fld>
            <a:endParaRPr lang="en-US"/>
          </a:p>
        </p:txBody>
      </p:sp>
    </p:spTree>
    <p:extLst>
      <p:ext uri="{BB962C8B-B14F-4D97-AF65-F5344CB8AC3E}">
        <p14:creationId xmlns:p14="http://schemas.microsoft.com/office/powerpoint/2010/main" val="30444231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Visualizes fixture-category water usage in a way that is analogous to the basic bar graph display (figure 2b) but in a more playful and fun manner.</a:t>
            </a:r>
          </a:p>
        </p:txBody>
      </p:sp>
      <p:sp>
        <p:nvSpPr>
          <p:cNvPr id="4" name="Slide Number Placeholder 3"/>
          <p:cNvSpPr>
            <a:spLocks noGrp="1"/>
          </p:cNvSpPr>
          <p:nvPr>
            <p:ph type="sldNum" sz="quarter" idx="10"/>
          </p:nvPr>
        </p:nvSpPr>
        <p:spPr/>
        <p:txBody>
          <a:bodyPr/>
          <a:lstStyle/>
          <a:p>
            <a:fld id="{D7A586D1-A4BA-44C1-983C-3F22538F7654}" type="slidenum">
              <a:rPr lang="en-US" smtClean="0"/>
              <a:t>104</a:t>
            </a:fld>
            <a:endParaRPr lang="en-US"/>
          </a:p>
        </p:txBody>
      </p:sp>
    </p:spTree>
    <p:extLst>
      <p:ext uri="{BB962C8B-B14F-4D97-AF65-F5344CB8AC3E}">
        <p14:creationId xmlns:p14="http://schemas.microsoft.com/office/powerpoint/2010/main" val="23051806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the prototyping process, we created test frameworks that used previously collected disaggregated data as input to simulate how the displays would perform.</a:t>
            </a:r>
          </a:p>
          <a:p>
            <a:endParaRPr lang="en-US" baseline="0" dirty="0" smtClean="0"/>
          </a:p>
          <a:p>
            <a:r>
              <a:rPr lang="en-US" baseline="0" dirty="0" smtClean="0"/>
              <a:t>Here you can see me moving a time slider to change the time of day and the display reacts accordingly based on water used during that time.</a:t>
            </a:r>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13078956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Visualizes fixture-category water usage in a way that is analogous to the basic bar graph display (figure 2b) but in a more playful and fun manner.</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Water flows out of the fixture icons at the top of the display and into containers at the bottom, which fill according to use. Thus, the fill amount in the container is similar to a bar in a bar graph. </a:t>
            </a:r>
            <a:endParaRPr lang="en-US" dirty="0" smtClean="0"/>
          </a:p>
          <a:p>
            <a:endParaRPr lang="en-US" dirty="0" smtClean="0"/>
          </a:p>
          <a:p>
            <a:r>
              <a:rPr lang="en-US" dirty="0" smtClean="0"/>
              <a:t>----</a:t>
            </a:r>
          </a:p>
          <a:p>
            <a:endParaRPr lang="en-US" dirty="0" smtClean="0"/>
          </a:p>
          <a:p>
            <a:r>
              <a:rPr lang="en-US" dirty="0" smtClean="0"/>
              <a:t>During</a:t>
            </a:r>
            <a:r>
              <a:rPr lang="en-US" baseline="0" dirty="0" smtClean="0"/>
              <a:t> the prototyping process, we created test frameworks that used previously collected disaggregated data as input to simulate how the displays would perform.</a:t>
            </a:r>
          </a:p>
          <a:p>
            <a:endParaRPr lang="en-US" baseline="0" dirty="0" smtClean="0"/>
          </a:p>
          <a:p>
            <a:r>
              <a:rPr lang="en-US" baseline="0" dirty="0" smtClean="0"/>
              <a:t>Here you can see me moving a time slider to change the time of day and the display reacts accordingly based on water used during that time.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Water flows out of the fixture icons at the top of the display and into containers at the bottom, which fill according to use. Thus, the fill amount in the container is similar to a bar in a bar graph. </a:t>
            </a:r>
            <a:endParaRPr lang="en-US" dirty="0" smtClean="0"/>
          </a:p>
          <a:p>
            <a:endParaRPr lang="en-US" dirty="0"/>
          </a:p>
        </p:txBody>
      </p:sp>
      <p:sp>
        <p:nvSpPr>
          <p:cNvPr id="4" name="Slide Number Placeholder 3"/>
          <p:cNvSpPr>
            <a:spLocks noGrp="1"/>
          </p:cNvSpPr>
          <p:nvPr>
            <p:ph type="sldNum" sz="quarter" idx="10"/>
          </p:nvPr>
        </p:nvSpPr>
        <p:spPr/>
        <p:txBody>
          <a:bodyPr/>
          <a:lstStyle/>
          <a:p>
            <a:fld id="{D7A586D1-A4BA-44C1-983C-3F22538F7654}" type="slidenum">
              <a:rPr lang="en-US" smtClean="0"/>
              <a:t>106</a:t>
            </a:fld>
            <a:endParaRPr lang="en-US"/>
          </a:p>
        </p:txBody>
      </p:sp>
    </p:spTree>
    <p:extLst>
      <p:ext uri="{BB962C8B-B14F-4D97-AF65-F5344CB8AC3E}">
        <p14:creationId xmlns:p14="http://schemas.microsoft.com/office/powerpoint/2010/main" val="130789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7225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63155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0207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7188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7071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4816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9516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2152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3787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413801"/>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0616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1031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502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129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1775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5662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9770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9133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046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0576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8661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886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07838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916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9876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121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7347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9726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0763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142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629321"/>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1746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5523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8867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735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569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4885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6681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6405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8723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867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8173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853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3598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4875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9534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1814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353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5530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3779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2731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585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4529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7044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7546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1300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6766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0639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66040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0324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5350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021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282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2184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1083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1793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4806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0948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5095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457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solidFill>
                  <a:schemeClr val="bg1">
                    <a:lumMod val="95000"/>
                  </a:schemeClr>
                </a:solidFill>
                <a:latin typeface="Segoe UI Light"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6175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4020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7039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405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3291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7935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649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2016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7832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0425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3218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7618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1514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378006"/>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28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1446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0366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1338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4138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5516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3264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2925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6519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556407"/>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6207915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0743033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7266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4710822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0611732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1471490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4198973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8428541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6404043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6821274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4329035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lumMod val="75000"/>
                  </a:prstClr>
                </a:solidFill>
              </a:rPr>
              <a:pPr/>
              <a:t>5/14/2012</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916064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6730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7283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9198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3615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413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0587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4945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3721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7338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1670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696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53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0445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24" indent="0" algn="ctr">
              <a:buNone/>
              <a:defRPr>
                <a:solidFill>
                  <a:schemeClr val="tx1">
                    <a:tint val="75000"/>
                  </a:schemeClr>
                </a:solidFill>
              </a:defRPr>
            </a:lvl2pPr>
            <a:lvl3pPr marL="913854" indent="0" algn="ctr">
              <a:buNone/>
              <a:defRPr>
                <a:solidFill>
                  <a:schemeClr val="tx1">
                    <a:tint val="75000"/>
                  </a:schemeClr>
                </a:solidFill>
              </a:defRPr>
            </a:lvl3pPr>
            <a:lvl4pPr marL="1370778" indent="0" algn="ctr">
              <a:buNone/>
              <a:defRPr>
                <a:solidFill>
                  <a:schemeClr val="tx1">
                    <a:tint val="75000"/>
                  </a:schemeClr>
                </a:solidFill>
              </a:defRPr>
            </a:lvl4pPr>
            <a:lvl5pPr marL="1827705" indent="0" algn="ctr">
              <a:buNone/>
              <a:defRPr>
                <a:solidFill>
                  <a:schemeClr val="tx1">
                    <a:tint val="75000"/>
                  </a:schemeClr>
                </a:solidFill>
              </a:defRPr>
            </a:lvl5pPr>
            <a:lvl6pPr marL="2284631" indent="0" algn="ctr">
              <a:buNone/>
              <a:defRPr>
                <a:solidFill>
                  <a:schemeClr val="tx1">
                    <a:tint val="75000"/>
                  </a:schemeClr>
                </a:solidFill>
              </a:defRPr>
            </a:lvl6pPr>
            <a:lvl7pPr marL="2741556" indent="0" algn="ctr">
              <a:buNone/>
              <a:defRPr>
                <a:solidFill>
                  <a:schemeClr val="tx1">
                    <a:tint val="75000"/>
                  </a:schemeClr>
                </a:solidFill>
              </a:defRPr>
            </a:lvl7pPr>
            <a:lvl8pPr marL="3198480" indent="0" algn="ctr">
              <a:buNone/>
              <a:defRPr>
                <a:solidFill>
                  <a:schemeClr val="tx1">
                    <a:tint val="75000"/>
                  </a:schemeClr>
                </a:solidFill>
              </a:defRPr>
            </a:lvl8pPr>
            <a:lvl9pPr marL="36554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205370"/>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7839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6924" indent="0">
              <a:buNone/>
              <a:defRPr sz="1800">
                <a:solidFill>
                  <a:schemeClr val="tx1">
                    <a:tint val="75000"/>
                  </a:schemeClr>
                </a:solidFill>
              </a:defRPr>
            </a:lvl2pPr>
            <a:lvl3pPr marL="913854" indent="0">
              <a:buNone/>
              <a:defRPr sz="1600">
                <a:solidFill>
                  <a:schemeClr val="tx1">
                    <a:tint val="75000"/>
                  </a:schemeClr>
                </a:solidFill>
              </a:defRPr>
            </a:lvl3pPr>
            <a:lvl4pPr marL="1370778" indent="0">
              <a:buNone/>
              <a:defRPr sz="1400">
                <a:solidFill>
                  <a:schemeClr val="tx1">
                    <a:tint val="75000"/>
                  </a:schemeClr>
                </a:solidFill>
              </a:defRPr>
            </a:lvl4pPr>
            <a:lvl5pPr marL="1827705" indent="0">
              <a:buNone/>
              <a:defRPr sz="1400">
                <a:solidFill>
                  <a:schemeClr val="tx1">
                    <a:tint val="75000"/>
                  </a:schemeClr>
                </a:solidFill>
              </a:defRPr>
            </a:lvl5pPr>
            <a:lvl6pPr marL="2284631" indent="0">
              <a:buNone/>
              <a:defRPr sz="1400">
                <a:solidFill>
                  <a:schemeClr val="tx1">
                    <a:tint val="75000"/>
                  </a:schemeClr>
                </a:solidFill>
              </a:defRPr>
            </a:lvl6pPr>
            <a:lvl7pPr marL="2741556" indent="0">
              <a:buNone/>
              <a:defRPr sz="1400">
                <a:solidFill>
                  <a:schemeClr val="tx1">
                    <a:tint val="75000"/>
                  </a:schemeClr>
                </a:solidFill>
              </a:defRPr>
            </a:lvl7pPr>
            <a:lvl8pPr marL="3198480" indent="0">
              <a:buNone/>
              <a:defRPr sz="1400">
                <a:solidFill>
                  <a:schemeClr val="tx1">
                    <a:tint val="75000"/>
                  </a:schemeClr>
                </a:solidFill>
              </a:defRPr>
            </a:lvl8pPr>
            <a:lvl9pPr marL="36554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5331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5854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24" indent="0">
              <a:buNone/>
              <a:defRPr sz="2000" b="1"/>
            </a:lvl2pPr>
            <a:lvl3pPr marL="913854" indent="0">
              <a:buNone/>
              <a:defRPr sz="1800" b="1"/>
            </a:lvl3pPr>
            <a:lvl4pPr marL="1370778" indent="0">
              <a:buNone/>
              <a:defRPr sz="1600" b="1"/>
            </a:lvl4pPr>
            <a:lvl5pPr marL="1827705" indent="0">
              <a:buNone/>
              <a:defRPr sz="1600" b="1"/>
            </a:lvl5pPr>
            <a:lvl6pPr marL="2284631" indent="0">
              <a:buNone/>
              <a:defRPr sz="1600" b="1"/>
            </a:lvl6pPr>
            <a:lvl7pPr marL="2741556" indent="0">
              <a:buNone/>
              <a:defRPr sz="1600" b="1"/>
            </a:lvl7pPr>
            <a:lvl8pPr marL="3198480" indent="0">
              <a:buNone/>
              <a:defRPr sz="1600" b="1"/>
            </a:lvl8pPr>
            <a:lvl9pPr marL="36554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4"/>
            <a:ext cx="4041775" cy="639762"/>
          </a:xfrm>
        </p:spPr>
        <p:txBody>
          <a:bodyPr anchor="b"/>
          <a:lstStyle>
            <a:lvl1pPr marL="0" indent="0">
              <a:buNone/>
              <a:defRPr sz="2400" b="1"/>
            </a:lvl1pPr>
            <a:lvl2pPr marL="456924" indent="0">
              <a:buNone/>
              <a:defRPr sz="2000" b="1"/>
            </a:lvl2pPr>
            <a:lvl3pPr marL="913854" indent="0">
              <a:buNone/>
              <a:defRPr sz="1800" b="1"/>
            </a:lvl3pPr>
            <a:lvl4pPr marL="1370778" indent="0">
              <a:buNone/>
              <a:defRPr sz="1600" b="1"/>
            </a:lvl4pPr>
            <a:lvl5pPr marL="1827705" indent="0">
              <a:buNone/>
              <a:defRPr sz="1600" b="1"/>
            </a:lvl5pPr>
            <a:lvl6pPr marL="2284631" indent="0">
              <a:buNone/>
              <a:defRPr sz="1600" b="1"/>
            </a:lvl6pPr>
            <a:lvl7pPr marL="2741556" indent="0">
              <a:buNone/>
              <a:defRPr sz="1600" b="1"/>
            </a:lvl7pPr>
            <a:lvl8pPr marL="3198480" indent="0">
              <a:buNone/>
              <a:defRPr sz="1600" b="1"/>
            </a:lvl8pPr>
            <a:lvl9pPr marL="36554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1134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57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4410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6924" indent="0">
              <a:buNone/>
              <a:defRPr sz="1200"/>
            </a:lvl2pPr>
            <a:lvl3pPr marL="913854" indent="0">
              <a:buNone/>
              <a:defRPr sz="1000"/>
            </a:lvl3pPr>
            <a:lvl4pPr marL="1370778" indent="0">
              <a:buNone/>
              <a:defRPr sz="900"/>
            </a:lvl4pPr>
            <a:lvl5pPr marL="1827705" indent="0">
              <a:buNone/>
              <a:defRPr sz="900"/>
            </a:lvl5pPr>
            <a:lvl6pPr marL="2284631" indent="0">
              <a:buNone/>
              <a:defRPr sz="900"/>
            </a:lvl6pPr>
            <a:lvl7pPr marL="2741556" indent="0">
              <a:buNone/>
              <a:defRPr sz="900"/>
            </a:lvl7pPr>
            <a:lvl8pPr marL="3198480" indent="0">
              <a:buNone/>
              <a:defRPr sz="900"/>
            </a:lvl8pPr>
            <a:lvl9pPr marL="36554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2364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24" indent="0">
              <a:buNone/>
              <a:defRPr sz="2800"/>
            </a:lvl2pPr>
            <a:lvl3pPr marL="913854" indent="0">
              <a:buNone/>
              <a:defRPr sz="2400"/>
            </a:lvl3pPr>
            <a:lvl4pPr marL="1370778" indent="0">
              <a:buNone/>
              <a:defRPr sz="2000"/>
            </a:lvl4pPr>
            <a:lvl5pPr marL="1827705" indent="0">
              <a:buNone/>
              <a:defRPr sz="2000"/>
            </a:lvl5pPr>
            <a:lvl6pPr marL="2284631" indent="0">
              <a:buNone/>
              <a:defRPr sz="2000"/>
            </a:lvl6pPr>
            <a:lvl7pPr marL="2741556" indent="0">
              <a:buNone/>
              <a:defRPr sz="2000"/>
            </a:lvl7pPr>
            <a:lvl8pPr marL="3198480" indent="0">
              <a:buNone/>
              <a:defRPr sz="2000"/>
            </a:lvl8pPr>
            <a:lvl9pPr marL="365540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24" indent="0">
              <a:buNone/>
              <a:defRPr sz="1200"/>
            </a:lvl2pPr>
            <a:lvl3pPr marL="913854" indent="0">
              <a:buNone/>
              <a:defRPr sz="1000"/>
            </a:lvl3pPr>
            <a:lvl4pPr marL="1370778" indent="0">
              <a:buNone/>
              <a:defRPr sz="900"/>
            </a:lvl4pPr>
            <a:lvl5pPr marL="1827705" indent="0">
              <a:buNone/>
              <a:defRPr sz="900"/>
            </a:lvl5pPr>
            <a:lvl6pPr marL="2284631" indent="0">
              <a:buNone/>
              <a:defRPr sz="900"/>
            </a:lvl6pPr>
            <a:lvl7pPr marL="2741556" indent="0">
              <a:buNone/>
              <a:defRPr sz="900"/>
            </a:lvl7pPr>
            <a:lvl8pPr marL="3198480" indent="0">
              <a:buNone/>
              <a:defRPr sz="900"/>
            </a:lvl8pPr>
            <a:lvl9pPr marL="36554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5712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263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515479"/>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2188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024918"/>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6733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2524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87074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4752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2349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0208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2797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78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6348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2475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44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11782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969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01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062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5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24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465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288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1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505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792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6513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3351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366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58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549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635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7226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346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73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96499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674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6275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177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243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40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7508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4295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251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2962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851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79831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68528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3989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431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14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312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1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439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675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9626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7043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8912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189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3303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51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4599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111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0453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961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9657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8540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085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31780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5303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7704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7201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626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1313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7574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3295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0451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1345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185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10658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B8788D-2CB8-409B-9D87-A604E08CA171}"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30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18F6330-F11B-4465-9D49-CD8B51BA0B5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35375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C0E39C-10B3-4652-8D42-1E10C0222A00}"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805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8A3B91-3772-4B9F-87F3-7994ECDBFC0C}"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2062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9B1F5-A8F7-4640-8C49-321F58516AE0}" type="datetime1">
              <a:rPr lang="en-US" smtClean="0">
                <a:solidFill>
                  <a:prstClr val="black">
                    <a:tint val="75000"/>
                  </a:prstClr>
                </a:solidFill>
              </a:rPr>
              <a:pPr/>
              <a:t>5/14/2012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6912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6CFC9B-2AD5-4C74-B613-31F00DAD8EA9}" type="datetime1">
              <a:rPr lang="en-US" smtClean="0">
                <a:solidFill>
                  <a:prstClr val="black">
                    <a:tint val="75000"/>
                  </a:prstClr>
                </a:solidFill>
              </a:rPr>
              <a:pPr/>
              <a:t>5/14/2012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963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60386-AEB0-450D-A9E0-FF2C2DB2F5E8}" type="datetime1">
              <a:rPr lang="en-US" smtClean="0">
                <a:solidFill>
                  <a:prstClr val="black">
                    <a:tint val="75000"/>
                  </a:prstClr>
                </a:solidFill>
              </a:rPr>
              <a:pPr/>
              <a:t>5/14/2012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9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AD201-3923-4C4D-86F5-5C7A4F463EC5}"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0792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E2593A-E822-4E78-82F3-B81D79589738}" type="datetime1">
              <a:rPr lang="en-US" smtClean="0">
                <a:solidFill>
                  <a:prstClr val="black">
                    <a:tint val="75000"/>
                  </a:prstClr>
                </a:solidFill>
              </a:rPr>
              <a:pPr/>
              <a:t>5/14/2012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9084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BC57DC-5275-4653-B71A-207828F0F4DC}"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398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4A8E09-3AB7-4DC3-B015-8513082D2E87}"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291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95939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43184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58455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839200" cy="838200"/>
          </a:xfrm>
          <a:prstGeom prst="rect">
            <a:avLst/>
          </a:prstGeom>
        </p:spPr>
        <p:txBody>
          <a:bodyPr vert="horz" lIns="91440" tIns="45720" rIns="91440" bIns="45720"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462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spcBef>
          <a:spcPct val="0"/>
        </a:spcBef>
        <a:buNone/>
        <a:defRPr sz="4400" kern="1200">
          <a:solidFill>
            <a:schemeClr val="bg1">
              <a:lumMod val="75000"/>
            </a:schemeClr>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98479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80885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75000"/>
                <a:lumOff val="25000"/>
              </a:schemeClr>
            </a:gs>
            <a:gs pos="100000">
              <a:schemeClr val="tx1">
                <a:lumMod val="95000"/>
                <a:lumOff val="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6A0AA-94FB-41B5-B6CD-C7638852298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DE18C7-CFE9-491B-82E5-BAC25C7487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39361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44838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 y="228600"/>
            <a:ext cx="8610600" cy="868362"/>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1447800"/>
            <a:ext cx="8229600" cy="4678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lumMod val="75000"/>
                  </a:schemeClr>
                </a:solidFill>
              </a:defRPr>
            </a:lvl1pPr>
          </a:lstStyle>
          <a:p>
            <a:fld id="{1D8BD707-D9CF-40AE-B4C6-C98DA3205C09}" type="datetimeFigureOut">
              <a:rPr lang="en-US" smtClean="0">
                <a:solidFill>
                  <a:prstClr val="white">
                    <a:lumMod val="75000"/>
                  </a:prstClr>
                </a:solidFill>
              </a:rPr>
              <a:pPr/>
              <a:t>5/14/2012</a:t>
            </a:fld>
            <a:endParaRPr lang="en-US" dirty="0">
              <a:solidFill>
                <a:prstClr val="white">
                  <a:lumMod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endParaRPr lang="en-US" dirty="0">
              <a:solidFill>
                <a:prstClr val="white">
                  <a:lumMod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B6F15528-21DE-4FAA-801E-634DDDAF4B2B}" type="slidenum">
              <a:rPr lang="en-US" smtClean="0">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0174099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spcBef>
          <a:spcPct val="0"/>
        </a:spcBef>
        <a:buNone/>
        <a:defRPr sz="6000" kern="1200">
          <a:solidFill>
            <a:schemeClr val="bg1">
              <a:lumMod val="75000"/>
            </a:schemeClr>
          </a:solidFill>
          <a:latin typeface="Arial Black"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81081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411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386" tIns="45695" rIns="91386" bIns="4569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2"/>
            <a:ext cx="8229600" cy="4754563"/>
          </a:xfrm>
          <a:prstGeom prst="rect">
            <a:avLst/>
          </a:prstGeom>
        </p:spPr>
        <p:txBody>
          <a:bodyPr vert="horz" lIns="91386" tIns="45695" rIns="91386" bIns="4569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386" tIns="45695" rIns="91386" bIns="45695" rtlCol="0" anchor="ctr"/>
          <a:lstStyle>
            <a:lvl1pPr algn="l">
              <a:defRPr sz="1200">
                <a:solidFill>
                  <a:schemeClr val="tx1">
                    <a:tint val="75000"/>
                  </a:schemeClr>
                </a:solidFill>
              </a:defRPr>
            </a:lvl1pPr>
          </a:lstStyle>
          <a:p>
            <a:pPr defTabSz="913854"/>
            <a:fld id="{1D8BD707-D9CF-40AE-B4C6-C98DA3205C09}" type="datetimeFigureOut">
              <a:rPr lang="en-US" smtClean="0">
                <a:solidFill>
                  <a:prstClr val="black">
                    <a:tint val="75000"/>
                  </a:prstClr>
                </a:solidFill>
              </a:rPr>
              <a:pPr defTabSz="913854"/>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6" tIns="45695" rIns="91386" bIns="45695" rtlCol="0" anchor="ctr"/>
          <a:lstStyle>
            <a:lvl1pPr algn="ctr">
              <a:defRPr sz="1200">
                <a:solidFill>
                  <a:schemeClr val="tx1">
                    <a:tint val="75000"/>
                  </a:schemeClr>
                </a:solidFill>
              </a:defRPr>
            </a:lvl1pPr>
          </a:lstStyle>
          <a:p>
            <a:pPr defTabSz="913854"/>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6" tIns="45695" rIns="91386" bIns="45695" rtlCol="0" anchor="ctr"/>
          <a:lstStyle>
            <a:lvl1pPr algn="r">
              <a:defRPr sz="1200">
                <a:solidFill>
                  <a:schemeClr val="tx1">
                    <a:tint val="75000"/>
                  </a:schemeClr>
                </a:solidFill>
              </a:defRPr>
            </a:lvl1pPr>
          </a:lstStyle>
          <a:p>
            <a:pPr defTabSz="913854"/>
            <a:fld id="{B6F15528-21DE-4FAA-801E-634DDDAF4B2B}" type="slidenum">
              <a:rPr lang="en-US" smtClean="0">
                <a:solidFill>
                  <a:prstClr val="black">
                    <a:tint val="75000"/>
                  </a:prstClr>
                </a:solidFill>
              </a:rPr>
              <a:pPr defTabSz="913854"/>
              <a:t>‹#›</a:t>
            </a:fld>
            <a:endParaRPr lang="en-US">
              <a:solidFill>
                <a:prstClr val="black">
                  <a:tint val="75000"/>
                </a:prstClr>
              </a:solidFill>
            </a:endParaRPr>
          </a:p>
        </p:txBody>
      </p:sp>
    </p:spTree>
    <p:extLst>
      <p:ext uri="{BB962C8B-B14F-4D97-AF65-F5344CB8AC3E}">
        <p14:creationId xmlns:p14="http://schemas.microsoft.com/office/powerpoint/2010/main" val="151892403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iming>
    <p:tnLst>
      <p:par>
        <p:cTn id="1" dur="indefinite" restart="never" nodeType="tmRoot"/>
      </p:par>
    </p:tnLst>
  </p:timing>
  <p:txStyles>
    <p:titleStyle>
      <a:lvl1pPr algn="ctr" defTabSz="913854" rtl="0" eaLnBrk="1" latinLnBrk="0" hangingPunct="1">
        <a:spcBef>
          <a:spcPct val="0"/>
        </a:spcBef>
        <a:buNone/>
        <a:defRPr sz="4400" kern="1200">
          <a:solidFill>
            <a:schemeClr val="bg1">
              <a:lumMod val="85000"/>
            </a:schemeClr>
          </a:solidFill>
          <a:latin typeface="Segoe UI Semibold" pitchFamily="34" charset="0"/>
          <a:ea typeface="+mj-ea"/>
          <a:cs typeface="+mj-cs"/>
        </a:defRPr>
      </a:lvl1pPr>
    </p:titleStyle>
    <p:bodyStyle>
      <a:lvl1pPr marL="342696" indent="-342696" algn="l" defTabSz="913854" rtl="0" eaLnBrk="1" latinLnBrk="0" hangingPunct="1">
        <a:spcBef>
          <a:spcPct val="20000"/>
        </a:spcBef>
        <a:buFont typeface="Arial" pitchFamily="34" charset="0"/>
        <a:buChar char="•"/>
        <a:defRPr sz="3200" kern="1200">
          <a:solidFill>
            <a:schemeClr val="bg1">
              <a:lumMod val="85000"/>
            </a:schemeClr>
          </a:solidFill>
          <a:latin typeface="Segoe UI Light" pitchFamily="34" charset="0"/>
          <a:ea typeface="+mn-ea"/>
          <a:cs typeface="+mn-cs"/>
        </a:defRPr>
      </a:lvl1pPr>
      <a:lvl2pPr marL="742506" indent="-285581" algn="l" defTabSz="913854" rtl="0" eaLnBrk="1" latinLnBrk="0" hangingPunct="1">
        <a:spcBef>
          <a:spcPct val="20000"/>
        </a:spcBef>
        <a:buFont typeface="Arial" pitchFamily="34" charset="0"/>
        <a:buChar char="–"/>
        <a:defRPr sz="2800" kern="1200">
          <a:solidFill>
            <a:schemeClr val="bg1">
              <a:lumMod val="85000"/>
            </a:schemeClr>
          </a:solidFill>
          <a:latin typeface="Segoe UI Light" pitchFamily="34" charset="0"/>
          <a:ea typeface="+mn-ea"/>
          <a:cs typeface="+mn-cs"/>
        </a:defRPr>
      </a:lvl2pPr>
      <a:lvl3pPr marL="1142316" indent="-228462" algn="l" defTabSz="913854" rtl="0" eaLnBrk="1" latinLnBrk="0" hangingPunct="1">
        <a:spcBef>
          <a:spcPct val="20000"/>
        </a:spcBef>
        <a:buFont typeface="Arial" pitchFamily="34" charset="0"/>
        <a:buChar char="•"/>
        <a:defRPr sz="2400" kern="1200">
          <a:solidFill>
            <a:schemeClr val="bg1">
              <a:lumMod val="85000"/>
            </a:schemeClr>
          </a:solidFill>
          <a:latin typeface="Segoe UI Light" pitchFamily="34" charset="0"/>
          <a:ea typeface="+mn-ea"/>
          <a:cs typeface="+mn-cs"/>
        </a:defRPr>
      </a:lvl3pPr>
      <a:lvl4pPr marL="1599240" indent="-228462" algn="l" defTabSz="913854" rtl="0" eaLnBrk="1" latinLnBrk="0" hangingPunct="1">
        <a:spcBef>
          <a:spcPct val="20000"/>
        </a:spcBef>
        <a:buFont typeface="Arial" pitchFamily="34" charset="0"/>
        <a:buChar char="–"/>
        <a:defRPr sz="2000" kern="1200">
          <a:solidFill>
            <a:schemeClr val="bg1">
              <a:lumMod val="85000"/>
            </a:schemeClr>
          </a:solidFill>
          <a:latin typeface="Segoe UI Light" pitchFamily="34" charset="0"/>
          <a:ea typeface="+mn-ea"/>
          <a:cs typeface="+mn-cs"/>
        </a:defRPr>
      </a:lvl4pPr>
      <a:lvl5pPr marL="2056164" indent="-228462" algn="l" defTabSz="913854" rtl="0" eaLnBrk="1" latinLnBrk="0" hangingPunct="1">
        <a:spcBef>
          <a:spcPct val="20000"/>
        </a:spcBef>
        <a:buFont typeface="Arial" pitchFamily="34" charset="0"/>
        <a:buChar char="»"/>
        <a:defRPr sz="2000" kern="1200">
          <a:solidFill>
            <a:schemeClr val="bg1">
              <a:lumMod val="85000"/>
            </a:schemeClr>
          </a:solidFill>
          <a:latin typeface="Segoe UI Light" pitchFamily="34" charset="0"/>
          <a:ea typeface="+mn-ea"/>
          <a:cs typeface="+mn-cs"/>
        </a:defRPr>
      </a:lvl5pPr>
      <a:lvl6pPr marL="2513094" indent="-228462" algn="l" defTabSz="9138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18" indent="-228462" algn="l" defTabSz="9138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45" indent="-228462" algn="l" defTabSz="9138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71" indent="-228462" algn="l" defTabSz="9138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54" rtl="0" eaLnBrk="1" latinLnBrk="0" hangingPunct="1">
        <a:defRPr sz="1800" kern="1200">
          <a:solidFill>
            <a:schemeClr val="tx1"/>
          </a:solidFill>
          <a:latin typeface="+mn-lt"/>
          <a:ea typeface="+mn-ea"/>
          <a:cs typeface="+mn-cs"/>
        </a:defRPr>
      </a:lvl1pPr>
      <a:lvl2pPr marL="456924" algn="l" defTabSz="913854" rtl="0" eaLnBrk="1" latinLnBrk="0" hangingPunct="1">
        <a:defRPr sz="1800" kern="1200">
          <a:solidFill>
            <a:schemeClr val="tx1"/>
          </a:solidFill>
          <a:latin typeface="+mn-lt"/>
          <a:ea typeface="+mn-ea"/>
          <a:cs typeface="+mn-cs"/>
        </a:defRPr>
      </a:lvl2pPr>
      <a:lvl3pPr marL="913854" algn="l" defTabSz="913854" rtl="0" eaLnBrk="1" latinLnBrk="0" hangingPunct="1">
        <a:defRPr sz="1800" kern="1200">
          <a:solidFill>
            <a:schemeClr val="tx1"/>
          </a:solidFill>
          <a:latin typeface="+mn-lt"/>
          <a:ea typeface="+mn-ea"/>
          <a:cs typeface="+mn-cs"/>
        </a:defRPr>
      </a:lvl3pPr>
      <a:lvl4pPr marL="1370778" algn="l" defTabSz="913854" rtl="0" eaLnBrk="1" latinLnBrk="0" hangingPunct="1">
        <a:defRPr sz="1800" kern="1200">
          <a:solidFill>
            <a:schemeClr val="tx1"/>
          </a:solidFill>
          <a:latin typeface="+mn-lt"/>
          <a:ea typeface="+mn-ea"/>
          <a:cs typeface="+mn-cs"/>
        </a:defRPr>
      </a:lvl4pPr>
      <a:lvl5pPr marL="1827705" algn="l" defTabSz="913854" rtl="0" eaLnBrk="1" latinLnBrk="0" hangingPunct="1">
        <a:defRPr sz="1800" kern="1200">
          <a:solidFill>
            <a:schemeClr val="tx1"/>
          </a:solidFill>
          <a:latin typeface="+mn-lt"/>
          <a:ea typeface="+mn-ea"/>
          <a:cs typeface="+mn-cs"/>
        </a:defRPr>
      </a:lvl5pPr>
      <a:lvl6pPr marL="2284631" algn="l" defTabSz="913854" rtl="0" eaLnBrk="1" latinLnBrk="0" hangingPunct="1">
        <a:defRPr sz="1800" kern="1200">
          <a:solidFill>
            <a:schemeClr val="tx1"/>
          </a:solidFill>
          <a:latin typeface="+mn-lt"/>
          <a:ea typeface="+mn-ea"/>
          <a:cs typeface="+mn-cs"/>
        </a:defRPr>
      </a:lvl6pPr>
      <a:lvl7pPr marL="2741556" algn="l" defTabSz="913854" rtl="0" eaLnBrk="1" latinLnBrk="0" hangingPunct="1">
        <a:defRPr sz="1800" kern="1200">
          <a:solidFill>
            <a:schemeClr val="tx1"/>
          </a:solidFill>
          <a:latin typeface="+mn-lt"/>
          <a:ea typeface="+mn-ea"/>
          <a:cs typeface="+mn-cs"/>
        </a:defRPr>
      </a:lvl7pPr>
      <a:lvl8pPr marL="3198480" algn="l" defTabSz="913854" rtl="0" eaLnBrk="1" latinLnBrk="0" hangingPunct="1">
        <a:defRPr sz="1800" kern="1200">
          <a:solidFill>
            <a:schemeClr val="tx1"/>
          </a:solidFill>
          <a:latin typeface="+mn-lt"/>
          <a:ea typeface="+mn-ea"/>
          <a:cs typeface="+mn-cs"/>
        </a:defRPr>
      </a:lvl8pPr>
      <a:lvl9pPr marL="3655404" algn="l" defTabSz="913854"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870442"/>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5901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2291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9209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45038"/>
            <a:ext cx="8686800" cy="9217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3556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Segoe UI Semi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21647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24394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176BA-207F-4CE8-B772-ACA91F9933E3}" type="datetime1">
              <a:rPr lang="en-US" smtClean="0">
                <a:solidFill>
                  <a:prstClr val="black">
                    <a:tint val="75000"/>
                  </a:prstClr>
                </a:solidFill>
              </a:rPr>
              <a:pPr/>
              <a:t>5/14/2012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81420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Segoe U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Segoe U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Segoe U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Segoe U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1.xml"/></Relationships>
</file>

<file path=ppt/slides/_rels/slide100.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4.png"/><Relationship Id="rId3" Type="http://schemas.openxmlformats.org/officeDocument/2006/relationships/image" Target="../media/image165.png"/><Relationship Id="rId7" Type="http://schemas.openxmlformats.org/officeDocument/2006/relationships/image" Target="../media/image173.png"/><Relationship Id="rId12" Type="http://schemas.openxmlformats.org/officeDocument/2006/relationships/image" Target="../media/image175.png"/><Relationship Id="rId2" Type="http://schemas.openxmlformats.org/officeDocument/2006/relationships/notesSlide" Target="../notesSlides/notesSlide93.xml"/><Relationship Id="rId1" Type="http://schemas.openxmlformats.org/officeDocument/2006/relationships/slideLayout" Target="../slideLayouts/slideLayout112.xml"/><Relationship Id="rId6" Type="http://schemas.openxmlformats.org/officeDocument/2006/relationships/image" Target="../media/image172.png"/><Relationship Id="rId11" Type="http://schemas.openxmlformats.org/officeDocument/2006/relationships/image" Target="../media/image171.png"/><Relationship Id="rId5" Type="http://schemas.openxmlformats.org/officeDocument/2006/relationships/image" Target="../media/image167.pn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69.png"/></Relationships>
</file>

<file path=ppt/slides/_rels/slide1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94.xml"/><Relationship Id="rId1" Type="http://schemas.openxmlformats.org/officeDocument/2006/relationships/slideLayout" Target="../slideLayouts/slideLayout134.xml"/><Relationship Id="rId4" Type="http://schemas.openxmlformats.org/officeDocument/2006/relationships/image" Target="../media/image183.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84.png"/><Relationship Id="rId4" Type="http://schemas.openxmlformats.org/officeDocument/2006/relationships/notesSlide" Target="../notesSlides/notesSlide95.xml"/></Relationships>
</file>

<file path=ppt/slides/_rels/slide103.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4.png"/><Relationship Id="rId3" Type="http://schemas.openxmlformats.org/officeDocument/2006/relationships/image" Target="../media/image165.png"/><Relationship Id="rId7" Type="http://schemas.openxmlformats.org/officeDocument/2006/relationships/image" Target="../media/image173.png"/><Relationship Id="rId12" Type="http://schemas.openxmlformats.org/officeDocument/2006/relationships/image" Target="../media/image175.png"/><Relationship Id="rId2" Type="http://schemas.openxmlformats.org/officeDocument/2006/relationships/notesSlide" Target="../notesSlides/notesSlide96.xml"/><Relationship Id="rId1" Type="http://schemas.openxmlformats.org/officeDocument/2006/relationships/slideLayout" Target="../slideLayouts/slideLayout112.xml"/><Relationship Id="rId6" Type="http://schemas.openxmlformats.org/officeDocument/2006/relationships/image" Target="../media/image172.png"/><Relationship Id="rId11" Type="http://schemas.openxmlformats.org/officeDocument/2006/relationships/image" Target="../media/image171.png"/><Relationship Id="rId5" Type="http://schemas.openxmlformats.org/officeDocument/2006/relationships/image" Target="../media/image167.pn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69.png"/></Relationships>
</file>

<file path=ppt/slides/_rels/slide104.xml.rels><?xml version="1.0" encoding="UTF-8" standalone="yes"?>
<Relationships xmlns="http://schemas.openxmlformats.org/package/2006/relationships"><Relationship Id="rId3" Type="http://schemas.openxmlformats.org/officeDocument/2006/relationships/image" Target="../media/image185.tmp"/><Relationship Id="rId2" Type="http://schemas.openxmlformats.org/officeDocument/2006/relationships/notesSlide" Target="../notesSlides/notesSlide97.xml"/><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6.png"/><Relationship Id="rId4" Type="http://schemas.openxmlformats.org/officeDocument/2006/relationships/notesSlide" Target="../notesSlides/notesSlide98.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87.png"/><Relationship Id="rId4" Type="http://schemas.openxmlformats.org/officeDocument/2006/relationships/notesSlide" Target="../notesSlides/notesSlide99.xml"/></Relationships>
</file>

<file path=ppt/slides/_rels/slide107.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4.png"/><Relationship Id="rId3" Type="http://schemas.openxmlformats.org/officeDocument/2006/relationships/image" Target="../media/image165.png"/><Relationship Id="rId7" Type="http://schemas.openxmlformats.org/officeDocument/2006/relationships/image" Target="../media/image173.png"/><Relationship Id="rId12" Type="http://schemas.openxmlformats.org/officeDocument/2006/relationships/image" Target="../media/image175.png"/><Relationship Id="rId2" Type="http://schemas.openxmlformats.org/officeDocument/2006/relationships/notesSlide" Target="../notesSlides/notesSlide100.xml"/><Relationship Id="rId1" Type="http://schemas.openxmlformats.org/officeDocument/2006/relationships/slideLayout" Target="../slideLayouts/slideLayout112.xml"/><Relationship Id="rId6" Type="http://schemas.openxmlformats.org/officeDocument/2006/relationships/image" Target="../media/image172.png"/><Relationship Id="rId11" Type="http://schemas.openxmlformats.org/officeDocument/2006/relationships/image" Target="../media/image171.png"/><Relationship Id="rId5" Type="http://schemas.openxmlformats.org/officeDocument/2006/relationships/image" Target="../media/image167.pn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69.png"/></Relationships>
</file>

<file path=ppt/slides/_rels/slide10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101.xml"/><Relationship Id="rId1" Type="http://schemas.openxmlformats.org/officeDocument/2006/relationships/slideLayout" Target="../slideLayouts/slideLayout46.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0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6.xml"/></Relationships>
</file>

<file path=ppt/slides/_rels/slide11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3.xml"/><Relationship Id="rId1" Type="http://schemas.openxmlformats.org/officeDocument/2006/relationships/slideLayout" Target="../slideLayouts/slideLayout156.xml"/><Relationship Id="rId4" Type="http://schemas.openxmlformats.org/officeDocument/2006/relationships/image" Target="../media/image196.png"/></Relationships>
</file>

<file path=ppt/slides/_rels/slide11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4.xml"/><Relationship Id="rId1" Type="http://schemas.openxmlformats.org/officeDocument/2006/relationships/slideLayout" Target="../slideLayouts/slideLayout156.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5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8.png"/><Relationship Id="rId4" Type="http://schemas.openxmlformats.org/officeDocument/2006/relationships/notesSlide" Target="../notesSlides/notesSlide105.xml"/></Relationships>
</file>

<file path=ppt/slides/_rels/slide1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6.xml"/><Relationship Id="rId1" Type="http://schemas.openxmlformats.org/officeDocument/2006/relationships/slideLayout" Target="../slideLayouts/slideLayout156.xml"/><Relationship Id="rId4" Type="http://schemas.openxmlformats.org/officeDocument/2006/relationships/image" Target="../media/image199.jpeg"/></Relationships>
</file>

<file path=ppt/slides/_rels/slide115.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12" Type="http://schemas.openxmlformats.org/officeDocument/2006/relationships/image" Target="../media/image209.jpe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203.jpeg"/><Relationship Id="rId11" Type="http://schemas.openxmlformats.org/officeDocument/2006/relationships/image" Target="../media/image208.jpeg"/><Relationship Id="rId5" Type="http://schemas.openxmlformats.org/officeDocument/2006/relationships/image" Target="../media/image202.jpeg"/><Relationship Id="rId10" Type="http://schemas.openxmlformats.org/officeDocument/2006/relationships/image" Target="../media/image207.jpeg"/><Relationship Id="rId4" Type="http://schemas.openxmlformats.org/officeDocument/2006/relationships/image" Target="../media/image201.jpeg"/><Relationship Id="rId9" Type="http://schemas.openxmlformats.org/officeDocument/2006/relationships/image" Target="../media/image206.jpeg"/></Relationships>
</file>

<file path=ppt/slides/_rels/slide11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10.xml"/><Relationship Id="rId1" Type="http://schemas.openxmlformats.org/officeDocument/2006/relationships/slideLayout" Target="../slideLayouts/slideLayout156.xml"/></Relationships>
</file>

<file path=ppt/slides/_rels/slide11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1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2.xml"/><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13.xml"/><Relationship Id="rId1" Type="http://schemas.openxmlformats.org/officeDocument/2006/relationships/slideLayout" Target="../slideLayouts/slideLayout4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6.xml"/></Relationships>
</file>

<file path=ppt/slides/_rels/slide1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5.xml"/><Relationship Id="rId1" Type="http://schemas.openxmlformats.org/officeDocument/2006/relationships/slideLayout" Target="../slideLayouts/slideLayout46.xml"/><Relationship Id="rId5" Type="http://schemas.openxmlformats.org/officeDocument/2006/relationships/image" Target="../media/image143.png"/><Relationship Id="rId4" Type="http://schemas.openxmlformats.org/officeDocument/2006/relationships/image" Target="../media/image142.png"/></Relationships>
</file>

<file path=ppt/slides/_rels/slide12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16.xml"/><Relationship Id="rId1" Type="http://schemas.openxmlformats.org/officeDocument/2006/relationships/slideLayout" Target="../slideLayouts/slideLayout189.xml"/></Relationships>
</file>

<file path=ppt/slides/_rels/slide12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17.xml"/><Relationship Id="rId1" Type="http://schemas.openxmlformats.org/officeDocument/2006/relationships/slideLayout" Target="../slideLayouts/slideLayout189.xml"/></Relationships>
</file>

<file path=ppt/slides/_rels/slide126.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notesSlide" Target="../notesSlides/notesSlide118.xml"/><Relationship Id="rId1" Type="http://schemas.openxmlformats.org/officeDocument/2006/relationships/slideLayout" Target="../slideLayouts/slideLayout189.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s>
</file>

<file path=ppt/slides/_rels/slide127.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217.png"/><Relationship Id="rId3" Type="http://schemas.openxmlformats.org/officeDocument/2006/relationships/image" Target="../media/image165.png"/><Relationship Id="rId7" Type="http://schemas.openxmlformats.org/officeDocument/2006/relationships/image" Target="../media/image170.png"/><Relationship Id="rId12" Type="http://schemas.openxmlformats.org/officeDocument/2006/relationships/image" Target="../media/image216.png"/><Relationship Id="rId2" Type="http://schemas.openxmlformats.org/officeDocument/2006/relationships/notesSlide" Target="../notesSlides/notesSlide119.xml"/><Relationship Id="rId1" Type="http://schemas.openxmlformats.org/officeDocument/2006/relationships/slideLayout" Target="../slideLayouts/slideLayout189.xml"/><Relationship Id="rId6" Type="http://schemas.openxmlformats.org/officeDocument/2006/relationships/image" Target="../media/image168.png"/><Relationship Id="rId11" Type="http://schemas.openxmlformats.org/officeDocument/2006/relationships/image" Target="../media/image174.png"/><Relationship Id="rId5" Type="http://schemas.openxmlformats.org/officeDocument/2006/relationships/image" Target="../media/image167.png"/><Relationship Id="rId10" Type="http://schemas.openxmlformats.org/officeDocument/2006/relationships/image" Target="../media/image173.png"/><Relationship Id="rId4" Type="http://schemas.openxmlformats.org/officeDocument/2006/relationships/image" Target="../media/image166.png"/><Relationship Id="rId9" Type="http://schemas.openxmlformats.org/officeDocument/2006/relationships/image" Target="../media/image172.png"/></Relationships>
</file>

<file path=ppt/slides/_rels/slide128.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217.png"/><Relationship Id="rId3" Type="http://schemas.openxmlformats.org/officeDocument/2006/relationships/image" Target="../media/image218.png"/><Relationship Id="rId7" Type="http://schemas.openxmlformats.org/officeDocument/2006/relationships/image" Target="../media/image168.png"/><Relationship Id="rId12" Type="http://schemas.openxmlformats.org/officeDocument/2006/relationships/image" Target="../media/image174.png"/><Relationship Id="rId2" Type="http://schemas.openxmlformats.org/officeDocument/2006/relationships/notesSlide" Target="../notesSlides/notesSlide120.xml"/><Relationship Id="rId1" Type="http://schemas.openxmlformats.org/officeDocument/2006/relationships/slideLayout" Target="../slideLayouts/slideLayout189.xml"/><Relationship Id="rId6" Type="http://schemas.openxmlformats.org/officeDocument/2006/relationships/image" Target="../media/image167.png"/><Relationship Id="rId11" Type="http://schemas.openxmlformats.org/officeDocument/2006/relationships/image" Target="../media/image173.png"/><Relationship Id="rId5" Type="http://schemas.openxmlformats.org/officeDocument/2006/relationships/image" Target="../media/image166.png"/><Relationship Id="rId10" Type="http://schemas.openxmlformats.org/officeDocument/2006/relationships/image" Target="../media/image172.png"/><Relationship Id="rId4" Type="http://schemas.openxmlformats.org/officeDocument/2006/relationships/image" Target="../media/image165.png"/><Relationship Id="rId9" Type="http://schemas.openxmlformats.org/officeDocument/2006/relationships/image" Target="../media/image171.png"/></Relationships>
</file>

<file path=ppt/slides/_rels/slide129.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4.png"/><Relationship Id="rId3" Type="http://schemas.openxmlformats.org/officeDocument/2006/relationships/image" Target="../media/image216.png"/><Relationship Id="rId7" Type="http://schemas.openxmlformats.org/officeDocument/2006/relationships/image" Target="../media/image167.png"/><Relationship Id="rId12" Type="http://schemas.openxmlformats.org/officeDocument/2006/relationships/image" Target="../media/image173.png"/><Relationship Id="rId2" Type="http://schemas.openxmlformats.org/officeDocument/2006/relationships/notesSlide" Target="../notesSlides/notesSlide121.xml"/><Relationship Id="rId1" Type="http://schemas.openxmlformats.org/officeDocument/2006/relationships/slideLayout" Target="../slideLayouts/slideLayout189.xml"/><Relationship Id="rId6" Type="http://schemas.openxmlformats.org/officeDocument/2006/relationships/image" Target="../media/image166.png"/><Relationship Id="rId11" Type="http://schemas.openxmlformats.org/officeDocument/2006/relationships/image" Target="../media/image172.png"/><Relationship Id="rId5" Type="http://schemas.openxmlformats.org/officeDocument/2006/relationships/image" Target="../media/image165.png"/><Relationship Id="rId10" Type="http://schemas.openxmlformats.org/officeDocument/2006/relationships/image" Target="../media/image171.png"/><Relationship Id="rId4" Type="http://schemas.openxmlformats.org/officeDocument/2006/relationships/image" Target="../media/image219.png"/><Relationship Id="rId9" Type="http://schemas.openxmlformats.org/officeDocument/2006/relationships/image" Target="../media/image170.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11.xml"/></Relationships>
</file>

<file path=ppt/slides/_rels/slide13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5.png"/><Relationship Id="rId7" Type="http://schemas.openxmlformats.org/officeDocument/2006/relationships/image" Target="../media/image170.png"/><Relationship Id="rId12" Type="http://schemas.openxmlformats.org/officeDocument/2006/relationships/image" Target="../media/image220.png"/><Relationship Id="rId2" Type="http://schemas.openxmlformats.org/officeDocument/2006/relationships/notesSlide" Target="../notesSlides/notesSlide122.xml"/><Relationship Id="rId1" Type="http://schemas.openxmlformats.org/officeDocument/2006/relationships/slideLayout" Target="../slideLayouts/slideLayout189.xml"/><Relationship Id="rId6" Type="http://schemas.openxmlformats.org/officeDocument/2006/relationships/image" Target="../media/image168.png"/><Relationship Id="rId11" Type="http://schemas.openxmlformats.org/officeDocument/2006/relationships/image" Target="../media/image174.png"/><Relationship Id="rId5" Type="http://schemas.openxmlformats.org/officeDocument/2006/relationships/image" Target="../media/image167.png"/><Relationship Id="rId10" Type="http://schemas.openxmlformats.org/officeDocument/2006/relationships/image" Target="../media/image173.png"/><Relationship Id="rId4" Type="http://schemas.openxmlformats.org/officeDocument/2006/relationships/image" Target="../media/image166.png"/><Relationship Id="rId9" Type="http://schemas.openxmlformats.org/officeDocument/2006/relationships/image" Target="../media/image172.png"/></Relationships>
</file>

<file path=ppt/slides/_rels/slide131.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222.png"/><Relationship Id="rId3" Type="http://schemas.openxmlformats.org/officeDocument/2006/relationships/image" Target="../media/image165.png"/><Relationship Id="rId7" Type="http://schemas.openxmlformats.org/officeDocument/2006/relationships/image" Target="../media/image170.png"/><Relationship Id="rId12" Type="http://schemas.openxmlformats.org/officeDocument/2006/relationships/image" Target="../media/image221.png"/><Relationship Id="rId17" Type="http://schemas.openxmlformats.org/officeDocument/2006/relationships/image" Target="../media/image226.png"/><Relationship Id="rId2" Type="http://schemas.openxmlformats.org/officeDocument/2006/relationships/notesSlide" Target="../notesSlides/notesSlide123.xml"/><Relationship Id="rId16" Type="http://schemas.openxmlformats.org/officeDocument/2006/relationships/image" Target="../media/image225.png"/><Relationship Id="rId1" Type="http://schemas.openxmlformats.org/officeDocument/2006/relationships/slideLayout" Target="../slideLayouts/slideLayout189.xml"/><Relationship Id="rId6" Type="http://schemas.openxmlformats.org/officeDocument/2006/relationships/image" Target="../media/image168.png"/><Relationship Id="rId11" Type="http://schemas.openxmlformats.org/officeDocument/2006/relationships/image" Target="../media/image174.png"/><Relationship Id="rId5" Type="http://schemas.openxmlformats.org/officeDocument/2006/relationships/image" Target="../media/image167.png"/><Relationship Id="rId15" Type="http://schemas.openxmlformats.org/officeDocument/2006/relationships/image" Target="../media/image224.png"/><Relationship Id="rId10" Type="http://schemas.openxmlformats.org/officeDocument/2006/relationships/image" Target="../media/image173.png"/><Relationship Id="rId4" Type="http://schemas.openxmlformats.org/officeDocument/2006/relationships/image" Target="../media/image166.png"/><Relationship Id="rId9" Type="http://schemas.openxmlformats.org/officeDocument/2006/relationships/image" Target="../media/image172.png"/><Relationship Id="rId14" Type="http://schemas.openxmlformats.org/officeDocument/2006/relationships/image" Target="../media/image223.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222.png"/><Relationship Id="rId3" Type="http://schemas.openxmlformats.org/officeDocument/2006/relationships/image" Target="../media/image165.png"/><Relationship Id="rId7" Type="http://schemas.openxmlformats.org/officeDocument/2006/relationships/image" Target="../media/image170.png"/><Relationship Id="rId12" Type="http://schemas.openxmlformats.org/officeDocument/2006/relationships/image" Target="../media/image221.png"/><Relationship Id="rId17" Type="http://schemas.openxmlformats.org/officeDocument/2006/relationships/image" Target="../media/image226.png"/><Relationship Id="rId2" Type="http://schemas.openxmlformats.org/officeDocument/2006/relationships/notesSlide" Target="../notesSlides/notesSlide126.xml"/><Relationship Id="rId16" Type="http://schemas.openxmlformats.org/officeDocument/2006/relationships/image" Target="../media/image225.png"/><Relationship Id="rId1" Type="http://schemas.openxmlformats.org/officeDocument/2006/relationships/slideLayout" Target="../slideLayouts/slideLayout189.xml"/><Relationship Id="rId6" Type="http://schemas.openxmlformats.org/officeDocument/2006/relationships/image" Target="../media/image168.png"/><Relationship Id="rId11" Type="http://schemas.openxmlformats.org/officeDocument/2006/relationships/image" Target="../media/image174.png"/><Relationship Id="rId5" Type="http://schemas.openxmlformats.org/officeDocument/2006/relationships/image" Target="../media/image167.png"/><Relationship Id="rId15" Type="http://schemas.openxmlformats.org/officeDocument/2006/relationships/image" Target="../media/image224.png"/><Relationship Id="rId10" Type="http://schemas.openxmlformats.org/officeDocument/2006/relationships/image" Target="../media/image173.png"/><Relationship Id="rId4" Type="http://schemas.openxmlformats.org/officeDocument/2006/relationships/image" Target="../media/image166.png"/><Relationship Id="rId9" Type="http://schemas.openxmlformats.org/officeDocument/2006/relationships/image" Target="../media/image172.png"/><Relationship Id="rId14" Type="http://schemas.openxmlformats.org/officeDocument/2006/relationships/image" Target="../media/image223.png"/></Relationships>
</file>

<file path=ppt/slides/_rels/slide13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27.xml"/><Relationship Id="rId1" Type="http://schemas.openxmlformats.org/officeDocument/2006/relationships/slideLayout" Target="../slideLayouts/slideLayout17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78.xml"/></Relationships>
</file>

<file path=ppt/slides/_rels/slide137.xml.rels><?xml version="1.0" encoding="UTF-8" standalone="yes"?>
<Relationships xmlns="http://schemas.openxmlformats.org/package/2006/relationships"><Relationship Id="rId8" Type="http://schemas.openxmlformats.org/officeDocument/2006/relationships/image" Target="../media/image233.jpeg"/><Relationship Id="rId13" Type="http://schemas.openxmlformats.org/officeDocument/2006/relationships/image" Target="../media/image238.jpeg"/><Relationship Id="rId3" Type="http://schemas.openxmlformats.org/officeDocument/2006/relationships/image" Target="../media/image228.jpeg"/><Relationship Id="rId7" Type="http://schemas.openxmlformats.org/officeDocument/2006/relationships/image" Target="../media/image232.jpeg"/><Relationship Id="rId12" Type="http://schemas.openxmlformats.org/officeDocument/2006/relationships/image" Target="../media/image237.jpeg"/><Relationship Id="rId2" Type="http://schemas.openxmlformats.org/officeDocument/2006/relationships/notesSlide" Target="../notesSlides/notesSlide129.xml"/><Relationship Id="rId1" Type="http://schemas.openxmlformats.org/officeDocument/2006/relationships/slideLayout" Target="../slideLayouts/slideLayout178.xml"/><Relationship Id="rId6" Type="http://schemas.openxmlformats.org/officeDocument/2006/relationships/image" Target="../media/image231.jpeg"/><Relationship Id="rId11" Type="http://schemas.openxmlformats.org/officeDocument/2006/relationships/image" Target="../media/image236.jpeg"/><Relationship Id="rId5" Type="http://schemas.openxmlformats.org/officeDocument/2006/relationships/image" Target="../media/image230.jpeg"/><Relationship Id="rId10" Type="http://schemas.openxmlformats.org/officeDocument/2006/relationships/image" Target="../media/image235.jpeg"/><Relationship Id="rId4" Type="http://schemas.openxmlformats.org/officeDocument/2006/relationships/image" Target="../media/image229.jpeg"/><Relationship Id="rId9" Type="http://schemas.openxmlformats.org/officeDocument/2006/relationships/image" Target="../media/image234.jpeg"/><Relationship Id="rId14" Type="http://schemas.openxmlformats.org/officeDocument/2006/relationships/image" Target="../media/image239.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7.xml"/></Relationships>
</file>

<file path=ppt/slides/_rels/slide139.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11.xml"/></Relationships>
</file>

<file path=ppt/slides/_rels/slide140.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7.xml"/></Relationships>
</file>

<file path=ppt/slides/_rels/slide144.xml.rels><?xml version="1.0" encoding="UTF-8" standalone="yes"?>
<Relationships xmlns="http://schemas.openxmlformats.org/package/2006/relationships"><Relationship Id="rId8" Type="http://schemas.openxmlformats.org/officeDocument/2006/relationships/image" Target="../media/image248.png"/><Relationship Id="rId13" Type="http://schemas.openxmlformats.org/officeDocument/2006/relationships/image" Target="../media/image253.jpeg"/><Relationship Id="rId3" Type="http://schemas.openxmlformats.org/officeDocument/2006/relationships/image" Target="../media/image243.jpeg"/><Relationship Id="rId7" Type="http://schemas.openxmlformats.org/officeDocument/2006/relationships/image" Target="../media/image247.gif"/><Relationship Id="rId12" Type="http://schemas.openxmlformats.org/officeDocument/2006/relationships/image" Target="../media/image252.jpe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246.jpeg"/><Relationship Id="rId11" Type="http://schemas.openxmlformats.org/officeDocument/2006/relationships/image" Target="../media/image251.png"/><Relationship Id="rId5" Type="http://schemas.openxmlformats.org/officeDocument/2006/relationships/image" Target="../media/image245.jpeg"/><Relationship Id="rId10" Type="http://schemas.openxmlformats.org/officeDocument/2006/relationships/image" Target="../media/image250.png"/><Relationship Id="rId4" Type="http://schemas.openxmlformats.org/officeDocument/2006/relationships/image" Target="../media/image244.jpeg"/><Relationship Id="rId9" Type="http://schemas.openxmlformats.org/officeDocument/2006/relationships/image" Target="../media/image249.jpeg"/></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4.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7.xml"/><Relationship Id="rId1" Type="http://schemas.openxmlformats.org/officeDocument/2006/relationships/tags" Target="../tags/tag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6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30.png"/><Relationship Id="rId12" Type="http://schemas.microsoft.com/office/2007/relationships/hdphoto" Target="../media/hdphoto3.wdp"/><Relationship Id="rId17" Type="http://schemas.openxmlformats.org/officeDocument/2006/relationships/image" Target="../media/image28.png"/><Relationship Id="rId2" Type="http://schemas.openxmlformats.org/officeDocument/2006/relationships/notesSlide" Target="../notesSlides/notesSlide22.xml"/><Relationship Id="rId16" Type="http://schemas.microsoft.com/office/2007/relationships/hdphoto" Target="../media/hdphoto5.wdp"/><Relationship Id="rId1" Type="http://schemas.openxmlformats.org/officeDocument/2006/relationships/slideLayout" Target="../slideLayouts/slideLayout167.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27.png"/><Relationship Id="rId1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2.jpeg"/><Relationship Id="rId21" Type="http://schemas.openxmlformats.org/officeDocument/2006/relationships/image" Target="../media/image58.jpeg"/><Relationship Id="rId7" Type="http://schemas.openxmlformats.org/officeDocument/2006/relationships/image" Target="../media/image35.jpeg"/><Relationship Id="rId12" Type="http://schemas.openxmlformats.org/officeDocument/2006/relationships/image" Target="../media/image50.png"/><Relationship Id="rId17" Type="http://schemas.openxmlformats.org/officeDocument/2006/relationships/image" Target="../media/image36.png"/><Relationship Id="rId25" Type="http://schemas.openxmlformats.org/officeDocument/2006/relationships/image" Target="../media/image62.jpeg"/><Relationship Id="rId2" Type="http://schemas.openxmlformats.org/officeDocument/2006/relationships/notesSlide" Target="../notesSlides/notesSlide28.xml"/><Relationship Id="rId16" Type="http://schemas.openxmlformats.org/officeDocument/2006/relationships/image" Target="../media/image54.png"/><Relationship Id="rId20" Type="http://schemas.openxmlformats.org/officeDocument/2006/relationships/image" Target="../media/image57.jpe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gif"/><Relationship Id="rId24" Type="http://schemas.openxmlformats.org/officeDocument/2006/relationships/image" Target="../media/image61.jpeg"/><Relationship Id="rId32" Type="http://schemas.openxmlformats.org/officeDocument/2006/relationships/image" Target="../media/image69.png"/><Relationship Id="rId5" Type="http://schemas.openxmlformats.org/officeDocument/2006/relationships/image" Target="../media/image44.jpeg"/><Relationship Id="rId15" Type="http://schemas.openxmlformats.org/officeDocument/2006/relationships/image" Target="../media/image53.png"/><Relationship Id="rId23" Type="http://schemas.openxmlformats.org/officeDocument/2006/relationships/image" Target="../media/image60.jpeg"/><Relationship Id="rId28" Type="http://schemas.openxmlformats.org/officeDocument/2006/relationships/image" Target="../media/image65.jpeg"/><Relationship Id="rId10" Type="http://schemas.openxmlformats.org/officeDocument/2006/relationships/image" Target="../media/image48.jpeg"/><Relationship Id="rId19" Type="http://schemas.openxmlformats.org/officeDocument/2006/relationships/image" Target="../media/image56.jpeg"/><Relationship Id="rId31" Type="http://schemas.openxmlformats.org/officeDocument/2006/relationships/image" Target="../media/image68.jpeg"/><Relationship Id="rId4" Type="http://schemas.openxmlformats.org/officeDocument/2006/relationships/image" Target="../media/image43.jpeg"/><Relationship Id="rId9" Type="http://schemas.openxmlformats.org/officeDocument/2006/relationships/image" Target="../media/image47.png"/><Relationship Id="rId14" Type="http://schemas.openxmlformats.org/officeDocument/2006/relationships/image" Target="../media/image52.gif"/><Relationship Id="rId22" Type="http://schemas.openxmlformats.org/officeDocument/2006/relationships/image" Target="../media/image59.png"/><Relationship Id="rId27" Type="http://schemas.openxmlformats.org/officeDocument/2006/relationships/image" Target="../media/image64.jpeg"/><Relationship Id="rId30"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2.jpeg"/><Relationship Id="rId21" Type="http://schemas.openxmlformats.org/officeDocument/2006/relationships/image" Target="../media/image58.jpeg"/><Relationship Id="rId7" Type="http://schemas.openxmlformats.org/officeDocument/2006/relationships/image" Target="../media/image35.jpeg"/><Relationship Id="rId12" Type="http://schemas.openxmlformats.org/officeDocument/2006/relationships/image" Target="../media/image50.png"/><Relationship Id="rId17" Type="http://schemas.openxmlformats.org/officeDocument/2006/relationships/image" Target="../media/image36.png"/><Relationship Id="rId25" Type="http://schemas.openxmlformats.org/officeDocument/2006/relationships/image" Target="../media/image62.jpeg"/><Relationship Id="rId2" Type="http://schemas.openxmlformats.org/officeDocument/2006/relationships/notesSlide" Target="../notesSlides/notesSlide29.xml"/><Relationship Id="rId16" Type="http://schemas.openxmlformats.org/officeDocument/2006/relationships/image" Target="../media/image54.png"/><Relationship Id="rId20" Type="http://schemas.openxmlformats.org/officeDocument/2006/relationships/image" Target="../media/image57.jpe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gif"/><Relationship Id="rId24" Type="http://schemas.openxmlformats.org/officeDocument/2006/relationships/image" Target="../media/image61.jpeg"/><Relationship Id="rId32" Type="http://schemas.openxmlformats.org/officeDocument/2006/relationships/image" Target="../media/image69.png"/><Relationship Id="rId5" Type="http://schemas.openxmlformats.org/officeDocument/2006/relationships/image" Target="../media/image44.jpeg"/><Relationship Id="rId15" Type="http://schemas.openxmlformats.org/officeDocument/2006/relationships/image" Target="../media/image53.png"/><Relationship Id="rId23" Type="http://schemas.openxmlformats.org/officeDocument/2006/relationships/image" Target="../media/image60.jpeg"/><Relationship Id="rId28" Type="http://schemas.openxmlformats.org/officeDocument/2006/relationships/image" Target="../media/image65.jpeg"/><Relationship Id="rId10" Type="http://schemas.openxmlformats.org/officeDocument/2006/relationships/image" Target="../media/image48.jpeg"/><Relationship Id="rId19" Type="http://schemas.openxmlformats.org/officeDocument/2006/relationships/image" Target="../media/image56.jpeg"/><Relationship Id="rId31" Type="http://schemas.openxmlformats.org/officeDocument/2006/relationships/image" Target="../media/image68.jpeg"/><Relationship Id="rId4" Type="http://schemas.openxmlformats.org/officeDocument/2006/relationships/image" Target="../media/image43.jpeg"/><Relationship Id="rId9" Type="http://schemas.openxmlformats.org/officeDocument/2006/relationships/image" Target="../media/image47.png"/><Relationship Id="rId14" Type="http://schemas.openxmlformats.org/officeDocument/2006/relationships/image" Target="../media/image52.gif"/><Relationship Id="rId22" Type="http://schemas.openxmlformats.org/officeDocument/2006/relationships/image" Target="../media/image59.png"/><Relationship Id="rId27" Type="http://schemas.openxmlformats.org/officeDocument/2006/relationships/image" Target="../media/image64.jpeg"/><Relationship Id="rId30"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79.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90.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7.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jpe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notesSlide" Target="../notesSlides/notesSlide48.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png"/><Relationship Id="rId5" Type="http://schemas.openxmlformats.org/officeDocument/2006/relationships/image" Target="../media/image92.jpeg"/><Relationship Id="rId15" Type="http://schemas.openxmlformats.org/officeDocument/2006/relationships/image" Target="../media/image102.png"/><Relationship Id="rId23" Type="http://schemas.openxmlformats.org/officeDocument/2006/relationships/image" Target="../media/image110.png"/><Relationship Id="rId10" Type="http://schemas.openxmlformats.org/officeDocument/2006/relationships/image" Target="../media/image97.jpeg"/><Relationship Id="rId19" Type="http://schemas.openxmlformats.org/officeDocument/2006/relationships/image" Target="../media/image106.pn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png"/><Relationship Id="rId22" Type="http://schemas.openxmlformats.org/officeDocument/2006/relationships/image" Target="../media/image10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2.xml"/></Relationships>
</file>

<file path=ppt/slides/_rels/slide5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52.xml"/><Relationship Id="rId16" Type="http://schemas.openxmlformats.org/officeDocument/2006/relationships/image" Target="../media/image126.jpeg"/><Relationship Id="rId1" Type="http://schemas.openxmlformats.org/officeDocument/2006/relationships/slideLayout" Target="../slideLayouts/slideLayout13.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4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4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4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1.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2.xml"/><Relationship Id="rId1" Type="http://schemas.openxmlformats.org/officeDocument/2006/relationships/slideLayout" Target="../slideLayouts/slideLayout46.xml"/><Relationship Id="rId5" Type="http://schemas.openxmlformats.org/officeDocument/2006/relationships/image" Target="../media/image143.png"/><Relationship Id="rId4" Type="http://schemas.openxmlformats.org/officeDocument/2006/relationships/image" Target="../media/image14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00.xml"/></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4.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5.xml"/><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6.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7.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46.xml"/><Relationship Id="rId4" Type="http://schemas.openxmlformats.org/officeDocument/2006/relationships/image" Target="../media/image13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0.xml"/><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1.xml"/><Relationship Id="rId1" Type="http://schemas.openxmlformats.org/officeDocument/2006/relationships/slideLayout" Target="../slideLayouts/slideLayout10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2.xml"/><Relationship Id="rId1" Type="http://schemas.openxmlformats.org/officeDocument/2006/relationships/slideLayout" Target="../slideLayouts/slideLayout10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00.xml"/><Relationship Id="rId4" Type="http://schemas.openxmlformats.org/officeDocument/2006/relationships/chart" Target="../charts/chart1.xml"/></Relationships>
</file>

<file path=ppt/slides/_rels/slide90.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notesSlide" Target="../notesSlides/notesSlide83.xml"/><Relationship Id="rId1" Type="http://schemas.openxmlformats.org/officeDocument/2006/relationships/slideLayout" Target="../slideLayouts/slideLayout123.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notesSlide" Target="../notesSlides/notesSlide85.xml"/><Relationship Id="rId1" Type="http://schemas.openxmlformats.org/officeDocument/2006/relationships/slideLayout" Target="../slideLayouts/slideLayout112.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s>
</file>

<file path=ppt/slides/_rels/slide93.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4.png"/><Relationship Id="rId3" Type="http://schemas.openxmlformats.org/officeDocument/2006/relationships/image" Target="../media/image165.png"/><Relationship Id="rId7" Type="http://schemas.openxmlformats.org/officeDocument/2006/relationships/image" Target="../media/image173.png"/><Relationship Id="rId12" Type="http://schemas.openxmlformats.org/officeDocument/2006/relationships/image" Target="../media/image175.png"/><Relationship Id="rId2" Type="http://schemas.openxmlformats.org/officeDocument/2006/relationships/notesSlide" Target="../notesSlides/notesSlide86.xml"/><Relationship Id="rId1" Type="http://schemas.openxmlformats.org/officeDocument/2006/relationships/slideLayout" Target="../slideLayouts/slideLayout112.xml"/><Relationship Id="rId6" Type="http://schemas.openxmlformats.org/officeDocument/2006/relationships/image" Target="../media/image172.png"/><Relationship Id="rId11" Type="http://schemas.openxmlformats.org/officeDocument/2006/relationships/image" Target="../media/image171.png"/><Relationship Id="rId5" Type="http://schemas.openxmlformats.org/officeDocument/2006/relationships/image" Target="../media/image167.pn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69.png"/></Relationships>
</file>

<file path=ppt/slides/_rels/slide9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7.xml"/><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8.xml"/><Relationship Id="rId1" Type="http://schemas.openxmlformats.org/officeDocument/2006/relationships/slideLayout" Target="../slideLayouts/slideLayout46.xml"/><Relationship Id="rId6" Type="http://schemas.openxmlformats.org/officeDocument/2006/relationships/image" Target="../media/image6.png"/><Relationship Id="rId5" Type="http://schemas.openxmlformats.org/officeDocument/2006/relationships/image" Target="../media/image179.png"/><Relationship Id="rId4" Type="http://schemas.openxmlformats.org/officeDocument/2006/relationships/image" Target="../media/image178.png"/></Relationships>
</file>

<file path=ppt/slides/_rels/slide96.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4.png"/><Relationship Id="rId3" Type="http://schemas.openxmlformats.org/officeDocument/2006/relationships/image" Target="../media/image165.png"/><Relationship Id="rId7" Type="http://schemas.openxmlformats.org/officeDocument/2006/relationships/image" Target="../media/image173.png"/><Relationship Id="rId12" Type="http://schemas.openxmlformats.org/officeDocument/2006/relationships/image" Target="../media/image175.png"/><Relationship Id="rId2" Type="http://schemas.openxmlformats.org/officeDocument/2006/relationships/notesSlide" Target="../notesSlides/notesSlide89.xml"/><Relationship Id="rId1" Type="http://schemas.openxmlformats.org/officeDocument/2006/relationships/slideLayout" Target="../slideLayouts/slideLayout112.xml"/><Relationship Id="rId6" Type="http://schemas.openxmlformats.org/officeDocument/2006/relationships/image" Target="../media/image172.png"/><Relationship Id="rId11" Type="http://schemas.openxmlformats.org/officeDocument/2006/relationships/image" Target="../media/image171.png"/><Relationship Id="rId5" Type="http://schemas.openxmlformats.org/officeDocument/2006/relationships/image" Target="../media/image167.pn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69.png"/></Relationships>
</file>

<file path=ppt/slides/_rels/slide9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0.xml"/><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4.png"/><Relationship Id="rId3" Type="http://schemas.openxmlformats.org/officeDocument/2006/relationships/image" Target="../media/image165.png"/><Relationship Id="rId7" Type="http://schemas.openxmlformats.org/officeDocument/2006/relationships/image" Target="../media/image173.png"/><Relationship Id="rId12" Type="http://schemas.openxmlformats.org/officeDocument/2006/relationships/image" Target="../media/image175.png"/><Relationship Id="rId2" Type="http://schemas.openxmlformats.org/officeDocument/2006/relationships/notesSlide" Target="../notesSlides/notesSlide91.xml"/><Relationship Id="rId1" Type="http://schemas.openxmlformats.org/officeDocument/2006/relationships/slideLayout" Target="../slideLayouts/slideLayout112.xml"/><Relationship Id="rId6" Type="http://schemas.openxmlformats.org/officeDocument/2006/relationships/image" Target="../media/image172.png"/><Relationship Id="rId11" Type="http://schemas.openxmlformats.org/officeDocument/2006/relationships/image" Target="../media/image171.png"/><Relationship Id="rId5" Type="http://schemas.openxmlformats.org/officeDocument/2006/relationships/image" Target="../media/image167.png"/><Relationship Id="rId10" Type="http://schemas.openxmlformats.org/officeDocument/2006/relationships/image" Target="../media/image170.png"/><Relationship Id="rId4" Type="http://schemas.openxmlformats.org/officeDocument/2006/relationships/image" Target="../media/image166.png"/><Relationship Id="rId9" Type="http://schemas.openxmlformats.org/officeDocument/2006/relationships/image" Target="../media/image169.png"/></Relationships>
</file>

<file path=ppt/slides/_rels/slide9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2.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47027" y="-45720"/>
            <a:ext cx="9903207" cy="7800735"/>
            <a:chOff x="-1376059" y="-584342"/>
            <a:chExt cx="10972800" cy="8643252"/>
          </a:xfrm>
        </p:grpSpPr>
        <p:pic>
          <p:nvPicPr>
            <p:cNvPr id="6147" name="Picture 3" descr="D:\Dropbox\CHI2012-WaterVis\images\InterviewPictures\2011_08_18 - Interviews - Household 1\IMG_62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059" y="743710"/>
              <a:ext cx="109728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Dropbox\CHI2012-WaterVis\images\InterviewPictures\2011_08_18 - Interviews - Household 1\IMG_6274.JPG"/>
            <p:cNvPicPr>
              <a:picLocks noChangeAspect="1" noChangeArrowheads="1"/>
            </p:cNvPicPr>
            <p:nvPr/>
          </p:nvPicPr>
          <p:blipFill rotWithShape="1">
            <a:blip r:embed="rId3">
              <a:extLst>
                <a:ext uri="{28A0092B-C50C-407E-A947-70E740481C1C}">
                  <a14:useLocalDpi xmlns:a14="http://schemas.microsoft.com/office/drawing/2010/main" val="0"/>
                </a:ext>
              </a:extLst>
            </a:blip>
            <a:srcRect b="86250"/>
            <a:stretch/>
          </p:blipFill>
          <p:spPr bwMode="auto">
            <a:xfrm>
              <a:off x="-1376059" y="-584342"/>
              <a:ext cx="10972800" cy="2447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562129" y="-45720"/>
            <a:ext cx="5006154" cy="7800735"/>
            <a:chOff x="-1376059" y="-584342"/>
            <a:chExt cx="3535700" cy="8643252"/>
          </a:xfrm>
        </p:grpSpPr>
        <p:pic>
          <p:nvPicPr>
            <p:cNvPr id="16" name="Picture 3" descr="D:\Dropbox\CHI2012-WaterVis\images\InterviewPictures\2011_08_18 - Interviews - Household 1\IMG_6274.JPG"/>
            <p:cNvPicPr>
              <a:picLocks noChangeAspect="1" noChangeArrowheads="1"/>
            </p:cNvPicPr>
            <p:nvPr/>
          </p:nvPicPr>
          <p:blipFill rotWithShape="1">
            <a:blip r:embed="rId3">
              <a:extLst>
                <a:ext uri="{28A0092B-C50C-407E-A947-70E740481C1C}">
                  <a14:useLocalDpi xmlns:a14="http://schemas.microsoft.com/office/drawing/2010/main" val="0"/>
                </a:ext>
              </a:extLst>
            </a:blip>
            <a:srcRect r="67778"/>
            <a:stretch/>
          </p:blipFill>
          <p:spPr bwMode="auto">
            <a:xfrm>
              <a:off x="-1376059" y="743710"/>
              <a:ext cx="35357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Dropbox\CHI2012-WaterVis\images\InterviewPictures\2011_08_18 - Interviews - Household 1\IMG_6274.JPG"/>
            <p:cNvPicPr>
              <a:picLocks noChangeAspect="1" noChangeArrowheads="1"/>
            </p:cNvPicPr>
            <p:nvPr/>
          </p:nvPicPr>
          <p:blipFill rotWithShape="1">
            <a:blip r:embed="rId3">
              <a:extLst>
                <a:ext uri="{28A0092B-C50C-407E-A947-70E740481C1C}">
                  <a14:useLocalDpi xmlns:a14="http://schemas.microsoft.com/office/drawing/2010/main" val="0"/>
                </a:ext>
              </a:extLst>
            </a:blip>
            <a:srcRect r="67778" b="86250"/>
            <a:stretch/>
          </p:blipFill>
          <p:spPr bwMode="auto">
            <a:xfrm>
              <a:off x="-1376058" y="-584342"/>
              <a:ext cx="3535698" cy="244767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170346" y="6248400"/>
            <a:ext cx="9327994" cy="61624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5446140" y="1455730"/>
            <a:ext cx="2295150" cy="3477875"/>
          </a:xfrm>
          <a:prstGeom prst="rect">
            <a:avLst/>
          </a:prstGeom>
          <a:noFill/>
        </p:spPr>
        <p:txBody>
          <a:bodyPr wrap="square" rtlCol="0">
            <a:spAutoFit/>
          </a:bodyPr>
          <a:lstStyle/>
          <a:p>
            <a:r>
              <a:rPr lang="en-US" sz="2000" dirty="0" smtClean="0">
                <a:latin typeface="Segoe UI Light" pitchFamily="34" charset="0"/>
              </a:rPr>
              <a:t>Jon Froehlich</a:t>
            </a:r>
          </a:p>
          <a:p>
            <a:r>
              <a:rPr lang="en-US" sz="2000" dirty="0" smtClean="0">
                <a:latin typeface="Segoe UI Light" pitchFamily="34" charset="0"/>
              </a:rPr>
              <a:t>Leah </a:t>
            </a:r>
            <a:r>
              <a:rPr lang="en-US" sz="2000" dirty="0" err="1" smtClean="0">
                <a:latin typeface="Segoe UI Light" pitchFamily="34" charset="0"/>
              </a:rPr>
              <a:t>Findlater</a:t>
            </a:r>
            <a:endParaRPr lang="en-US" sz="2000" dirty="0" smtClean="0">
              <a:latin typeface="Segoe UI Light" pitchFamily="34" charset="0"/>
            </a:endParaRPr>
          </a:p>
          <a:p>
            <a:r>
              <a:rPr lang="en-US" sz="2000" dirty="0" smtClean="0">
                <a:latin typeface="Segoe UI Light" pitchFamily="34" charset="0"/>
              </a:rPr>
              <a:t>Marilyn </a:t>
            </a:r>
            <a:r>
              <a:rPr lang="en-US" sz="2000" dirty="0" err="1" smtClean="0">
                <a:latin typeface="Segoe UI Light" pitchFamily="34" charset="0"/>
              </a:rPr>
              <a:t>Ostergren</a:t>
            </a:r>
            <a:endParaRPr lang="en-US" sz="2000" dirty="0" smtClean="0">
              <a:latin typeface="Segoe UI Light" pitchFamily="34" charset="0"/>
            </a:endParaRPr>
          </a:p>
          <a:p>
            <a:r>
              <a:rPr lang="en-US" sz="2000" dirty="0" err="1" smtClean="0">
                <a:latin typeface="Segoe UI Light" pitchFamily="34" charset="0"/>
              </a:rPr>
              <a:t>Solai</a:t>
            </a:r>
            <a:r>
              <a:rPr lang="en-US" sz="2000" dirty="0" smtClean="0">
                <a:latin typeface="Segoe UI Light" pitchFamily="34" charset="0"/>
              </a:rPr>
              <a:t> </a:t>
            </a:r>
            <a:r>
              <a:rPr lang="en-US" sz="2000" dirty="0" err="1" smtClean="0">
                <a:latin typeface="Segoe UI Light" pitchFamily="34" charset="0"/>
              </a:rPr>
              <a:t>Ramanathan</a:t>
            </a:r>
            <a:endParaRPr lang="en-US" sz="2000" dirty="0" smtClean="0">
              <a:latin typeface="Segoe UI Light" pitchFamily="34" charset="0"/>
            </a:endParaRPr>
          </a:p>
          <a:p>
            <a:r>
              <a:rPr lang="en-US" sz="2000" dirty="0" smtClean="0">
                <a:latin typeface="Segoe UI Light" pitchFamily="34" charset="0"/>
              </a:rPr>
              <a:t>Josh Peterson</a:t>
            </a:r>
          </a:p>
          <a:p>
            <a:r>
              <a:rPr lang="en-US" sz="2000" dirty="0" smtClean="0">
                <a:latin typeface="Segoe UI Light" pitchFamily="34" charset="0"/>
              </a:rPr>
              <a:t>Inness </a:t>
            </a:r>
            <a:r>
              <a:rPr lang="en-US" sz="2000" dirty="0" err="1" smtClean="0">
                <a:latin typeface="Segoe UI Light" pitchFamily="34" charset="0"/>
              </a:rPr>
              <a:t>Wragg</a:t>
            </a:r>
            <a:endParaRPr lang="en-US" sz="2000" dirty="0" smtClean="0">
              <a:latin typeface="Segoe UI Light" pitchFamily="34" charset="0"/>
            </a:endParaRPr>
          </a:p>
          <a:p>
            <a:r>
              <a:rPr lang="en-US" sz="2000" dirty="0" smtClean="0">
                <a:latin typeface="Segoe UI Light" pitchFamily="34" charset="0"/>
              </a:rPr>
              <a:t>Eric Larson</a:t>
            </a:r>
          </a:p>
          <a:p>
            <a:r>
              <a:rPr lang="en-US" sz="2000" dirty="0" err="1" smtClean="0">
                <a:latin typeface="Segoe UI Light" pitchFamily="34" charset="0"/>
              </a:rPr>
              <a:t>Fabia</a:t>
            </a:r>
            <a:r>
              <a:rPr lang="en-US" sz="2000" dirty="0" smtClean="0">
                <a:latin typeface="Segoe UI Light" pitchFamily="34" charset="0"/>
              </a:rPr>
              <a:t> Fu</a:t>
            </a:r>
          </a:p>
          <a:p>
            <a:r>
              <a:rPr lang="en-US" sz="2000" dirty="0" err="1" smtClean="0">
                <a:latin typeface="Segoe UI Light" pitchFamily="34" charset="0"/>
              </a:rPr>
              <a:t>Mazhengmin</a:t>
            </a:r>
            <a:r>
              <a:rPr lang="en-US" sz="2000" dirty="0" smtClean="0">
                <a:latin typeface="Segoe UI Light" pitchFamily="34" charset="0"/>
              </a:rPr>
              <a:t> </a:t>
            </a:r>
            <a:r>
              <a:rPr lang="en-US" sz="2000" dirty="0" err="1" smtClean="0">
                <a:latin typeface="Segoe UI Light" pitchFamily="34" charset="0"/>
              </a:rPr>
              <a:t>Bai</a:t>
            </a:r>
            <a:endParaRPr lang="en-US" sz="2000" dirty="0" smtClean="0">
              <a:latin typeface="Segoe UI Light" pitchFamily="34" charset="0"/>
            </a:endParaRPr>
          </a:p>
          <a:p>
            <a:r>
              <a:rPr lang="en-US" sz="2000" dirty="0" err="1" smtClean="0">
                <a:latin typeface="Segoe UI Light" pitchFamily="34" charset="0"/>
              </a:rPr>
              <a:t>Shwetak</a:t>
            </a:r>
            <a:r>
              <a:rPr lang="en-US" sz="2000" dirty="0" smtClean="0">
                <a:latin typeface="Segoe UI Light" pitchFamily="34" charset="0"/>
              </a:rPr>
              <a:t> N. Patel</a:t>
            </a:r>
          </a:p>
          <a:p>
            <a:r>
              <a:rPr lang="en-US" sz="2000" dirty="0" smtClean="0">
                <a:latin typeface="Segoe UI Light" pitchFamily="34" charset="0"/>
              </a:rPr>
              <a:t>James A. </a:t>
            </a:r>
            <a:r>
              <a:rPr lang="en-US" sz="2000" dirty="0" err="1" smtClean="0">
                <a:latin typeface="Segoe UI Light" pitchFamily="34" charset="0"/>
              </a:rPr>
              <a:t>Landay</a:t>
            </a:r>
            <a:endParaRPr lang="en-US" sz="2000" dirty="0" smtClean="0">
              <a:latin typeface="Segoe UI Light" pitchFamily="34" charset="0"/>
            </a:endParaRPr>
          </a:p>
        </p:txBody>
      </p:sp>
      <p:pic>
        <p:nvPicPr>
          <p:cNvPr id="6" name="Picture 4" descr="C:\research\Posters\Affiliates2009-HydroSense\dub logo.png"/>
          <p:cNvPicPr>
            <a:picLocks noChangeAspect="1" noChangeArrowheads="1"/>
          </p:cNvPicPr>
          <p:nvPr/>
        </p:nvPicPr>
        <p:blipFill>
          <a:blip r:embed="rId4" cstate="print">
            <a:lum bright="90000"/>
          </a:blip>
          <a:srcRect/>
          <a:stretch>
            <a:fillRect/>
          </a:stretch>
        </p:blipFill>
        <p:spPr bwMode="auto">
          <a:xfrm>
            <a:off x="99235" y="6364244"/>
            <a:ext cx="723900" cy="370258"/>
          </a:xfrm>
          <a:prstGeom prst="rect">
            <a:avLst/>
          </a:prstGeom>
          <a:noFill/>
          <a:effectLst/>
        </p:spPr>
      </p:pic>
      <p:pic>
        <p:nvPicPr>
          <p:cNvPr id="7" name="Picture 6" descr="C:\Users\Jon and Leah\Documents\My Dropbox\HCIL Logos\hcil-logo_hire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0" y="6309563"/>
            <a:ext cx="577700" cy="5098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research\talks\VirginiaTech2012_SeminarSeries\umd_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l="20170"/>
          <a:stretch/>
        </p:blipFill>
        <p:spPr bwMode="auto">
          <a:xfrm>
            <a:off x="6891326" y="6421981"/>
            <a:ext cx="1545608" cy="3155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5799" y="6327627"/>
            <a:ext cx="1028700" cy="477054"/>
          </a:xfrm>
          <a:prstGeom prst="rect">
            <a:avLst/>
          </a:prstGeom>
          <a:noFill/>
        </p:spPr>
        <p:txBody>
          <a:bodyPr wrap="square" rtlCol="0">
            <a:spAutoFit/>
          </a:bodyPr>
          <a:lstStyle/>
          <a:p>
            <a:pPr>
              <a:lnSpc>
                <a:spcPts val="1000"/>
              </a:lnSpc>
            </a:pPr>
            <a:r>
              <a:rPr lang="en-US" sz="1000" dirty="0" smtClean="0">
                <a:solidFill>
                  <a:schemeClr val="bg1"/>
                </a:solidFill>
                <a:latin typeface="Segoe UI Light" pitchFamily="34" charset="0"/>
              </a:rPr>
              <a:t>design:</a:t>
            </a:r>
          </a:p>
          <a:p>
            <a:pPr>
              <a:lnSpc>
                <a:spcPts val="1000"/>
              </a:lnSpc>
            </a:pPr>
            <a:r>
              <a:rPr lang="en-US" sz="1000" dirty="0" smtClean="0">
                <a:solidFill>
                  <a:schemeClr val="bg1"/>
                </a:solidFill>
                <a:latin typeface="Segoe UI Light" pitchFamily="34" charset="0"/>
              </a:rPr>
              <a:t>use:</a:t>
            </a:r>
          </a:p>
          <a:p>
            <a:pPr>
              <a:lnSpc>
                <a:spcPts val="1000"/>
              </a:lnSpc>
            </a:pPr>
            <a:r>
              <a:rPr lang="en-US" sz="1000" dirty="0" smtClean="0">
                <a:solidFill>
                  <a:schemeClr val="bg1"/>
                </a:solidFill>
                <a:latin typeface="Segoe UI Light" pitchFamily="34" charset="0"/>
              </a:rPr>
              <a:t>build:</a:t>
            </a:r>
          </a:p>
        </p:txBody>
      </p:sp>
      <p:sp>
        <p:nvSpPr>
          <p:cNvPr id="10" name="TextBox 9"/>
          <p:cNvSpPr txBox="1"/>
          <p:nvPr/>
        </p:nvSpPr>
        <p:spPr>
          <a:xfrm>
            <a:off x="1222851" y="6291071"/>
            <a:ext cx="2093779" cy="553998"/>
          </a:xfrm>
          <a:prstGeom prst="rect">
            <a:avLst/>
          </a:prstGeom>
          <a:noFill/>
        </p:spPr>
        <p:txBody>
          <a:bodyPr wrap="square" rtlCol="0">
            <a:spAutoFit/>
          </a:bodyPr>
          <a:lstStyle/>
          <a:p>
            <a:r>
              <a:rPr lang="en-US" sz="1400" spc="80" dirty="0" smtClean="0">
                <a:solidFill>
                  <a:schemeClr val="bg1">
                    <a:lumMod val="85000"/>
                  </a:schemeClr>
                </a:solidFill>
                <a:latin typeface="Times New Roman" pitchFamily="18" charset="0"/>
                <a:cs typeface="Times New Roman" pitchFamily="18" charset="0"/>
              </a:rPr>
              <a:t>UNIVERSITY</a:t>
            </a:r>
            <a:r>
              <a:rPr lang="en-US" sz="1400" spc="30" dirty="0" smtClean="0">
                <a:solidFill>
                  <a:schemeClr val="bg1">
                    <a:lumMod val="85000"/>
                  </a:schemeClr>
                </a:solidFill>
                <a:latin typeface="Times New Roman" pitchFamily="18" charset="0"/>
                <a:cs typeface="Times New Roman" pitchFamily="18" charset="0"/>
              </a:rPr>
              <a:t> </a:t>
            </a:r>
            <a:r>
              <a:rPr lang="en-US" sz="1400" i="1" spc="50" dirty="0" smtClean="0">
                <a:solidFill>
                  <a:schemeClr val="bg1">
                    <a:lumMod val="85000"/>
                  </a:schemeClr>
                </a:solidFill>
                <a:latin typeface="Times New Roman" pitchFamily="18" charset="0"/>
                <a:cs typeface="Times New Roman" pitchFamily="18" charset="0"/>
              </a:rPr>
              <a:t>of</a:t>
            </a:r>
            <a:endParaRPr lang="en-US" sz="1400" spc="50" dirty="0">
              <a:solidFill>
                <a:schemeClr val="bg1">
                  <a:lumMod val="85000"/>
                </a:schemeClr>
              </a:solidFill>
              <a:latin typeface="Times New Roman" pitchFamily="18" charset="0"/>
              <a:cs typeface="Times New Roman" pitchFamily="18" charset="0"/>
            </a:endParaRPr>
          </a:p>
          <a:p>
            <a:r>
              <a:rPr lang="en-US" sz="1600" b="1" dirty="0" smtClean="0">
                <a:solidFill>
                  <a:schemeClr val="bg1">
                    <a:lumMod val="85000"/>
                  </a:schemeClr>
                </a:solidFill>
                <a:latin typeface="Times New Roman" pitchFamily="18" charset="0"/>
                <a:cs typeface="Times New Roman" pitchFamily="18" charset="0"/>
              </a:rPr>
              <a:t>WASHINGTON</a:t>
            </a:r>
          </a:p>
        </p:txBody>
      </p:sp>
      <p:sp>
        <p:nvSpPr>
          <p:cNvPr id="14" name="Rectangle 13"/>
          <p:cNvSpPr/>
          <p:nvPr/>
        </p:nvSpPr>
        <p:spPr>
          <a:xfrm>
            <a:off x="-17946" y="-45720"/>
            <a:ext cx="9327994" cy="1676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170346" y="121986"/>
            <a:ext cx="9484693" cy="892552"/>
          </a:xfrm>
          <a:prstGeom prst="rect">
            <a:avLst/>
          </a:prstGeom>
        </p:spPr>
        <p:txBody>
          <a:bodyPr wrap="square">
            <a:spAutoFit/>
          </a:bodyPr>
          <a:lstStyle/>
          <a:p>
            <a:pPr algn="ctr"/>
            <a:r>
              <a:rPr lang="en-US" sz="2600" dirty="0">
                <a:solidFill>
                  <a:schemeClr val="bg1"/>
                </a:solidFill>
                <a:latin typeface="Segoe UI Semibold" pitchFamily="34" charset="0"/>
              </a:rPr>
              <a:t>The Design and Evaluation of Prototype Eco-Feedback Displays for Fixture-Level Water Usage Data</a:t>
            </a:r>
          </a:p>
        </p:txBody>
      </p:sp>
      <p:sp>
        <p:nvSpPr>
          <p:cNvPr id="12" name="Rectangle 11"/>
          <p:cNvSpPr/>
          <p:nvPr/>
        </p:nvSpPr>
        <p:spPr>
          <a:xfrm>
            <a:off x="-1058727" y="1033031"/>
            <a:ext cx="11165715" cy="523220"/>
          </a:xfrm>
          <a:prstGeom prst="rect">
            <a:avLst/>
          </a:prstGeom>
        </p:spPr>
        <p:txBody>
          <a:bodyPr wrap="square">
            <a:spAutoFit/>
          </a:bodyPr>
          <a:lstStyle/>
          <a:p>
            <a:pPr algn="ctr"/>
            <a:r>
              <a:rPr lang="en-US" sz="1400" dirty="0">
                <a:solidFill>
                  <a:schemeClr val="bg1"/>
                </a:solidFill>
                <a:latin typeface="Segoe UI Light" pitchFamily="34" charset="0"/>
              </a:rPr>
              <a:t>Jon Froehlich</a:t>
            </a:r>
            <a:r>
              <a:rPr lang="en-US" sz="1400" baseline="30000" dirty="0">
                <a:solidFill>
                  <a:schemeClr val="bg1"/>
                </a:solidFill>
                <a:latin typeface="Segoe UI Light" pitchFamily="34" charset="0"/>
              </a:rPr>
              <a:t>1,2</a:t>
            </a:r>
            <a:r>
              <a:rPr lang="en-US" sz="1400" dirty="0">
                <a:solidFill>
                  <a:schemeClr val="bg1"/>
                </a:solidFill>
                <a:latin typeface="Segoe UI Light" pitchFamily="34" charset="0"/>
              </a:rPr>
              <a:t>, Leah Findlater</a:t>
            </a:r>
            <a:r>
              <a:rPr lang="en-US" sz="1400" baseline="30000" dirty="0">
                <a:solidFill>
                  <a:schemeClr val="bg1"/>
                </a:solidFill>
                <a:latin typeface="Segoe UI Light" pitchFamily="34" charset="0"/>
              </a:rPr>
              <a:t>1,2</a:t>
            </a:r>
            <a:r>
              <a:rPr lang="en-US" sz="1400" dirty="0">
                <a:solidFill>
                  <a:schemeClr val="bg1"/>
                </a:solidFill>
                <a:latin typeface="Segoe UI Light" pitchFamily="34" charset="0"/>
              </a:rPr>
              <a:t>, Marilyn Ostergren</a:t>
            </a:r>
            <a:r>
              <a:rPr lang="en-US" sz="1400" baseline="30000" dirty="0">
                <a:solidFill>
                  <a:schemeClr val="bg1"/>
                </a:solidFill>
                <a:latin typeface="Segoe UI Light" pitchFamily="34" charset="0"/>
              </a:rPr>
              <a:t>1</a:t>
            </a:r>
            <a:r>
              <a:rPr lang="en-US" sz="1400" dirty="0">
                <a:solidFill>
                  <a:schemeClr val="bg1"/>
                </a:solidFill>
                <a:latin typeface="Segoe UI Light" pitchFamily="34" charset="0"/>
              </a:rPr>
              <a:t>, </a:t>
            </a:r>
            <a:r>
              <a:rPr lang="en-US" sz="1400" dirty="0" err="1">
                <a:solidFill>
                  <a:schemeClr val="bg1"/>
                </a:solidFill>
                <a:latin typeface="Segoe UI Light" pitchFamily="34" charset="0"/>
              </a:rPr>
              <a:t>Solai</a:t>
            </a:r>
            <a:r>
              <a:rPr lang="en-US" sz="1400" dirty="0">
                <a:solidFill>
                  <a:schemeClr val="bg1"/>
                </a:solidFill>
                <a:latin typeface="Segoe UI Light" pitchFamily="34" charset="0"/>
              </a:rPr>
              <a:t> Ramanathan</a:t>
            </a:r>
            <a:r>
              <a:rPr lang="en-US" sz="1400" baseline="30000" dirty="0">
                <a:solidFill>
                  <a:schemeClr val="bg1"/>
                </a:solidFill>
                <a:latin typeface="Segoe UI Light" pitchFamily="34" charset="0"/>
              </a:rPr>
              <a:t>1</a:t>
            </a:r>
            <a:r>
              <a:rPr lang="en-US" sz="1400" dirty="0">
                <a:solidFill>
                  <a:schemeClr val="bg1"/>
                </a:solidFill>
                <a:latin typeface="Segoe UI Light" pitchFamily="34" charset="0"/>
              </a:rPr>
              <a:t>, Josh Peterson</a:t>
            </a:r>
            <a:r>
              <a:rPr lang="en-US" sz="1400" baseline="30000" dirty="0">
                <a:solidFill>
                  <a:schemeClr val="bg1"/>
                </a:solidFill>
                <a:latin typeface="Segoe UI Light" pitchFamily="34" charset="0"/>
              </a:rPr>
              <a:t>1</a:t>
            </a:r>
            <a:r>
              <a:rPr lang="en-US" sz="1400" dirty="0">
                <a:solidFill>
                  <a:schemeClr val="bg1"/>
                </a:solidFill>
                <a:latin typeface="Segoe UI Light" pitchFamily="34" charset="0"/>
              </a:rPr>
              <a:t>,</a:t>
            </a:r>
          </a:p>
          <a:p>
            <a:pPr algn="ctr"/>
            <a:r>
              <a:rPr lang="en-US" sz="1400" dirty="0">
                <a:solidFill>
                  <a:schemeClr val="bg1"/>
                </a:solidFill>
                <a:latin typeface="Segoe UI Light" pitchFamily="34" charset="0"/>
              </a:rPr>
              <a:t>Inness Wragg</a:t>
            </a:r>
            <a:r>
              <a:rPr lang="en-US" sz="1400" baseline="30000" dirty="0">
                <a:solidFill>
                  <a:schemeClr val="bg1"/>
                </a:solidFill>
                <a:latin typeface="Segoe UI Light" pitchFamily="34" charset="0"/>
              </a:rPr>
              <a:t>1</a:t>
            </a:r>
            <a:r>
              <a:rPr lang="en-US" sz="1400" dirty="0">
                <a:solidFill>
                  <a:schemeClr val="bg1"/>
                </a:solidFill>
                <a:latin typeface="Segoe UI Light" pitchFamily="34" charset="0"/>
              </a:rPr>
              <a:t>, Eric Larson</a:t>
            </a:r>
            <a:r>
              <a:rPr lang="en-US" sz="1400" baseline="30000" dirty="0">
                <a:solidFill>
                  <a:schemeClr val="bg1"/>
                </a:solidFill>
                <a:latin typeface="Segoe UI Light" pitchFamily="34" charset="0"/>
              </a:rPr>
              <a:t>1</a:t>
            </a:r>
            <a:r>
              <a:rPr lang="en-US" sz="1400" dirty="0">
                <a:solidFill>
                  <a:schemeClr val="bg1"/>
                </a:solidFill>
                <a:latin typeface="Segoe UI Light" pitchFamily="34" charset="0"/>
              </a:rPr>
              <a:t>, </a:t>
            </a:r>
            <a:r>
              <a:rPr lang="en-US" sz="1400" dirty="0" err="1">
                <a:solidFill>
                  <a:schemeClr val="bg1"/>
                </a:solidFill>
                <a:latin typeface="Segoe UI Light" pitchFamily="34" charset="0"/>
              </a:rPr>
              <a:t>Fabia</a:t>
            </a:r>
            <a:r>
              <a:rPr lang="en-US" sz="1400" dirty="0">
                <a:solidFill>
                  <a:schemeClr val="bg1"/>
                </a:solidFill>
                <a:latin typeface="Segoe UI Light" pitchFamily="34" charset="0"/>
              </a:rPr>
              <a:t> Fu</a:t>
            </a:r>
            <a:r>
              <a:rPr lang="en-US" sz="1400" baseline="30000" dirty="0">
                <a:solidFill>
                  <a:schemeClr val="bg1"/>
                </a:solidFill>
                <a:latin typeface="Segoe UI Light" pitchFamily="34" charset="0"/>
              </a:rPr>
              <a:t>1</a:t>
            </a:r>
            <a:r>
              <a:rPr lang="en-US" sz="1400" dirty="0">
                <a:solidFill>
                  <a:schemeClr val="bg1"/>
                </a:solidFill>
                <a:latin typeface="Segoe UI Light" pitchFamily="34" charset="0"/>
              </a:rPr>
              <a:t>, </a:t>
            </a:r>
            <a:r>
              <a:rPr lang="en-US" sz="1400" dirty="0" err="1">
                <a:solidFill>
                  <a:schemeClr val="bg1"/>
                </a:solidFill>
                <a:latin typeface="Segoe UI Light" pitchFamily="34" charset="0"/>
              </a:rPr>
              <a:t>Mazhengmin</a:t>
            </a:r>
            <a:r>
              <a:rPr lang="en-US" sz="1400" dirty="0">
                <a:solidFill>
                  <a:schemeClr val="bg1"/>
                </a:solidFill>
                <a:latin typeface="Segoe UI Light" pitchFamily="34" charset="0"/>
              </a:rPr>
              <a:t> Bai</a:t>
            </a:r>
            <a:r>
              <a:rPr lang="en-US" sz="1400" baseline="30000" dirty="0">
                <a:solidFill>
                  <a:schemeClr val="bg1"/>
                </a:solidFill>
                <a:latin typeface="Segoe UI Light" pitchFamily="34" charset="0"/>
              </a:rPr>
              <a:t>1</a:t>
            </a:r>
            <a:r>
              <a:rPr lang="en-US" sz="1400" dirty="0">
                <a:solidFill>
                  <a:schemeClr val="bg1"/>
                </a:solidFill>
                <a:latin typeface="Segoe UI Light" pitchFamily="34" charset="0"/>
              </a:rPr>
              <a:t>, </a:t>
            </a:r>
            <a:r>
              <a:rPr lang="en-US" sz="1400" dirty="0" err="1">
                <a:solidFill>
                  <a:schemeClr val="bg1"/>
                </a:solidFill>
                <a:latin typeface="Segoe UI Light" pitchFamily="34" charset="0"/>
              </a:rPr>
              <a:t>Shwetak</a:t>
            </a:r>
            <a:r>
              <a:rPr lang="en-US" sz="1400" dirty="0">
                <a:solidFill>
                  <a:schemeClr val="bg1"/>
                </a:solidFill>
                <a:latin typeface="Segoe UI Light" pitchFamily="34" charset="0"/>
              </a:rPr>
              <a:t> N. Patel</a:t>
            </a:r>
            <a:r>
              <a:rPr lang="en-US" sz="1400" baseline="30000" dirty="0">
                <a:solidFill>
                  <a:schemeClr val="bg1"/>
                </a:solidFill>
                <a:latin typeface="Segoe UI Light" pitchFamily="34" charset="0"/>
              </a:rPr>
              <a:t>1</a:t>
            </a:r>
            <a:r>
              <a:rPr lang="en-US" sz="1400" dirty="0">
                <a:solidFill>
                  <a:schemeClr val="bg1"/>
                </a:solidFill>
                <a:latin typeface="Segoe UI Light" pitchFamily="34" charset="0"/>
              </a:rPr>
              <a:t>, James A. Landay</a:t>
            </a:r>
            <a:r>
              <a:rPr lang="en-US" sz="1400" baseline="30000" dirty="0">
                <a:solidFill>
                  <a:schemeClr val="bg1"/>
                </a:solidFill>
                <a:latin typeface="Segoe UI Light" pitchFamily="34" charset="0"/>
              </a:rPr>
              <a:t>1</a:t>
            </a:r>
          </a:p>
        </p:txBody>
      </p:sp>
    </p:spTree>
    <p:extLst>
      <p:ext uri="{BB962C8B-B14F-4D97-AF65-F5344CB8AC3E}">
        <p14:creationId xmlns:p14="http://schemas.microsoft.com/office/powerpoint/2010/main" val="3859623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9565" y="2366470"/>
            <a:ext cx="8803820" cy="1969770"/>
          </a:xfrm>
          <a:prstGeom prst="rect">
            <a:avLst/>
          </a:prstGeom>
        </p:spPr>
        <p:txBody>
          <a:bodyPr wrap="square">
            <a:spAutoFit/>
          </a:bodyPr>
          <a:lstStyle/>
          <a:p>
            <a:r>
              <a:rPr lang="en-US" sz="3200" dirty="0">
                <a:solidFill>
                  <a:prstClr val="white"/>
                </a:solidFill>
                <a:latin typeface="Segoe UI Light" pitchFamily="34" charset="0"/>
              </a:rPr>
              <a:t>The amount of water on earth is not </a:t>
            </a:r>
            <a:r>
              <a:rPr lang="en-US" sz="3200" dirty="0" smtClean="0">
                <a:solidFill>
                  <a:prstClr val="white"/>
                </a:solidFill>
                <a:latin typeface="Segoe UI Light" pitchFamily="34" charset="0"/>
              </a:rPr>
              <a:t>changing</a:t>
            </a:r>
          </a:p>
          <a:p>
            <a:r>
              <a:rPr lang="en-US" sz="4500" spc="250" dirty="0" smtClean="0">
                <a:solidFill>
                  <a:prstClr val="white"/>
                </a:solidFill>
                <a:latin typeface="Segoe UI Light" pitchFamily="34" charset="0"/>
              </a:rPr>
              <a:t>but its </a:t>
            </a:r>
            <a:r>
              <a:rPr lang="en-US" sz="4500" spc="250" dirty="0">
                <a:solidFill>
                  <a:prstClr val="white"/>
                </a:solidFill>
                <a:latin typeface="Segoe UI Semibold" pitchFamily="34" charset="0"/>
              </a:rPr>
              <a:t>location</a:t>
            </a:r>
            <a:r>
              <a:rPr lang="en-US" sz="4500" spc="250" dirty="0">
                <a:solidFill>
                  <a:prstClr val="white"/>
                </a:solidFill>
                <a:latin typeface="Segoe UI Light" pitchFamily="34" charset="0"/>
              </a:rPr>
              <a:t>, </a:t>
            </a:r>
            <a:r>
              <a:rPr lang="en-US" sz="4500" spc="250" dirty="0">
                <a:solidFill>
                  <a:prstClr val="white"/>
                </a:solidFill>
                <a:latin typeface="Segoe UI Semibold" pitchFamily="34" charset="0"/>
              </a:rPr>
              <a:t>quality</a:t>
            </a:r>
            <a:r>
              <a:rPr lang="en-US" sz="4500" spc="250" dirty="0">
                <a:solidFill>
                  <a:prstClr val="white"/>
                </a:solidFill>
                <a:latin typeface="Segoe UI Light" pitchFamily="34" charset="0"/>
              </a:rPr>
              <a:t> </a:t>
            </a:r>
            <a:r>
              <a:rPr lang="en-US" sz="4500" spc="250" dirty="0" smtClean="0">
                <a:solidFill>
                  <a:prstClr val="white"/>
                </a:solidFill>
                <a:latin typeface="Segoe UI Light" pitchFamily="34" charset="0"/>
              </a:rPr>
              <a:t>and </a:t>
            </a:r>
            <a:r>
              <a:rPr lang="en-US" sz="4500" dirty="0" smtClean="0">
                <a:solidFill>
                  <a:prstClr val="white"/>
                </a:solidFill>
                <a:latin typeface="Segoe UI Semibold" pitchFamily="34" charset="0"/>
              </a:rPr>
              <a:t>amount </a:t>
            </a:r>
            <a:r>
              <a:rPr lang="en-US" sz="4500" dirty="0">
                <a:solidFill>
                  <a:prstClr val="white"/>
                </a:solidFill>
                <a:latin typeface="Segoe UI Semibold" pitchFamily="34" charset="0"/>
              </a:rPr>
              <a:t>per person</a:t>
            </a:r>
            <a:r>
              <a:rPr lang="en-US" sz="4500" dirty="0">
                <a:solidFill>
                  <a:prstClr val="white"/>
                </a:solidFill>
                <a:latin typeface="Segoe UI Light" pitchFamily="34" charset="0"/>
              </a:rPr>
              <a:t> </a:t>
            </a:r>
            <a:r>
              <a:rPr lang="en-US" sz="4500" dirty="0" smtClean="0">
                <a:solidFill>
                  <a:prstClr val="white"/>
                </a:solidFill>
                <a:latin typeface="Segoe UI Light" pitchFamily="34" charset="0"/>
              </a:rPr>
              <a:t>is changing</a:t>
            </a:r>
            <a:endParaRPr lang="en-US" sz="4500" dirty="0">
              <a:solidFill>
                <a:prstClr val="white"/>
              </a:solidFill>
              <a:latin typeface="Segoe UI Light" pitchFamily="34" charset="0"/>
            </a:endParaRPr>
          </a:p>
        </p:txBody>
      </p:sp>
      <p:sp>
        <p:nvSpPr>
          <p:cNvPr id="2" name="Rectangle 1"/>
          <p:cNvSpPr/>
          <p:nvPr/>
        </p:nvSpPr>
        <p:spPr>
          <a:xfrm>
            <a:off x="549565" y="2973630"/>
            <a:ext cx="8120765" cy="136261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381219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81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938" y="178406"/>
            <a:ext cx="7020287" cy="769441"/>
          </a:xfrm>
          <a:prstGeom prst="rect">
            <a:avLst/>
          </a:prstGeom>
          <a:noFill/>
        </p:spPr>
        <p:txBody>
          <a:bodyPr wrap="square" rtlCol="0">
            <a:spAutoFit/>
          </a:bodyPr>
          <a:lstStyle/>
          <a:p>
            <a:r>
              <a:rPr lang="en-US" sz="4400" dirty="0" smtClean="0">
                <a:solidFill>
                  <a:schemeClr val="bg1"/>
                </a:solidFill>
                <a:latin typeface="Segoe UI Semibold" pitchFamily="34" charset="0"/>
              </a:rPr>
              <a:t>Design </a:t>
            </a:r>
            <a:r>
              <a:rPr lang="en-US" sz="4400" dirty="0" smtClean="0">
                <a:solidFill>
                  <a:schemeClr val="bg1"/>
                </a:solidFill>
                <a:latin typeface="Segoe UI Light" pitchFamily="34" charset="0"/>
              </a:rPr>
              <a:t>Probes Explored</a:t>
            </a:r>
          </a:p>
        </p:txBody>
      </p:sp>
      <p:sp>
        <p:nvSpPr>
          <p:cNvPr id="21" name="TextBox 20"/>
          <p:cNvSpPr txBox="1"/>
          <p:nvPr/>
        </p:nvSpPr>
        <p:spPr>
          <a:xfrm>
            <a:off x="18299" y="13725"/>
            <a:ext cx="713413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3395" y="1479263"/>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233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jon\Dropbox\CHI2012-WaterVis\images\InterviewDisplays\Volumetric\volumetric_watertower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4099" name="Picture 3" descr="C:\Users\jon\Dropbox\CHI2012-WaterVis\images\SurveyDisplays\Theme-Spatial\theme_spati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pic>
        <p:nvPicPr>
          <p:cNvPr id="4098" name="Picture 2" descr="C:\Users\jon\Dropbox\CHI2012-WaterVis\images\SurveyDisplays\Theme-PerOccupant\perocccolortest-0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552" y="4911746"/>
            <a:ext cx="2391447" cy="149465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738115" y="4911746"/>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Per-</a:t>
            </a:r>
            <a:br>
              <a:rPr lang="en-US" sz="2800" dirty="0" smtClean="0">
                <a:solidFill>
                  <a:prstClr val="white">
                    <a:lumMod val="95000"/>
                  </a:prstClr>
                </a:solidFill>
                <a:latin typeface="Segoe UI Light" pitchFamily="34" charset="0"/>
              </a:rPr>
            </a:br>
            <a:r>
              <a:rPr lang="en-US" sz="2800" dirty="0" smtClean="0">
                <a:solidFill>
                  <a:prstClr val="white">
                    <a:lumMod val="95000"/>
                  </a:prstClr>
                </a:solidFill>
                <a:latin typeface="Segoe UI Light" pitchFamily="34" charset="0"/>
              </a:rPr>
              <a:t>Occupant</a:t>
            </a:r>
            <a:endParaRPr lang="en-US" sz="2800" dirty="0">
              <a:solidFill>
                <a:prstClr val="white">
                  <a:lumMod val="95000"/>
                </a:prstClr>
              </a:solidFill>
              <a:latin typeface="Segoe UI Light" pitchFamily="34" charset="0"/>
            </a:endParaRPr>
          </a:p>
        </p:txBody>
      </p:sp>
      <p:pic>
        <p:nvPicPr>
          <p:cNvPr id="5122" name="Picture 2" descr="C:\Users\jon\Dropbox\CHI2012-WaterVis\images\SurveyDisplays\Theme-Temporal\theme_temporal-0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pic>
        <p:nvPicPr>
          <p:cNvPr id="5123" name="Picture 3" descr="C:\Users\jon\Dropbox\CHI2012-WaterVis\images\ReflectDesigns\Rainflow\Slide68.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4" name="Picture 4" descr="C:\Users\jon\Dropbox\CHI2012-WaterVis\images\ReflectDesigns\Aquatic\Slide15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321" t="20638" r="15393" b="14248"/>
          <a:stretch/>
        </p:blipFill>
        <p:spPr bwMode="auto">
          <a:xfrm>
            <a:off x="4838913" y="1315596"/>
            <a:ext cx="2396050" cy="149456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sp>
        <p:nvSpPr>
          <p:cNvPr id="28" name="TextBox 27"/>
          <p:cNvSpPr txBox="1"/>
          <p:nvPr/>
        </p:nvSpPr>
        <p:spPr>
          <a:xfrm>
            <a:off x="7207629" y="1228045"/>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Aquatic</a:t>
            </a:r>
          </a:p>
          <a:p>
            <a:r>
              <a:rPr lang="en-US" sz="2800" dirty="0" smtClean="0">
                <a:solidFill>
                  <a:prstClr val="white">
                    <a:lumMod val="95000"/>
                  </a:prstClr>
                </a:solidFill>
                <a:latin typeface="Segoe UI Light" pitchFamily="34" charset="0"/>
              </a:rPr>
              <a:t>Eco-system</a:t>
            </a:r>
            <a:endParaRPr lang="en-US" sz="2800" dirty="0">
              <a:solidFill>
                <a:prstClr val="white">
                  <a:lumMod val="95000"/>
                </a:prstClr>
              </a:solidFill>
              <a:latin typeface="Segoe UI Light" pitchFamily="34" charset="0"/>
            </a:endParaRPr>
          </a:p>
        </p:txBody>
      </p:sp>
      <p:sp>
        <p:nvSpPr>
          <p:cNvPr id="30" name="Rectangle 29"/>
          <p:cNvSpPr/>
          <p:nvPr/>
        </p:nvSpPr>
        <p:spPr>
          <a:xfrm>
            <a:off x="4647895" y="3002280"/>
            <a:ext cx="4496105" cy="37661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5895" y="947847"/>
            <a:ext cx="4496105" cy="55454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15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C:\research\talks\MobileHealth2010-PassiveFeedback\ubifit_redone_higher_res.png"/>
          <p:cNvPicPr>
            <a:picLocks noChangeAspect="1" noChangeArrowheads="1"/>
          </p:cNvPicPr>
          <p:nvPr/>
        </p:nvPicPr>
        <p:blipFill>
          <a:blip r:embed="rId3" cstate="print"/>
          <a:srcRect/>
          <a:stretch>
            <a:fillRect/>
          </a:stretch>
        </p:blipFill>
        <p:spPr bwMode="auto">
          <a:xfrm>
            <a:off x="352300" y="1694688"/>
            <a:ext cx="1742315" cy="4325112"/>
          </a:xfrm>
          <a:prstGeom prst="rect">
            <a:avLst/>
          </a:prstGeom>
          <a:noFill/>
          <a:effectLst>
            <a:reflection blurRad="6350" stA="52000" endA="300" endPos="35000" dir="5400000" sy="-100000" algn="bl" rotWithShape="0"/>
          </a:effectLst>
        </p:spPr>
      </p:pic>
      <p:sp>
        <p:nvSpPr>
          <p:cNvPr id="14" name="Rectangle 13"/>
          <p:cNvSpPr/>
          <p:nvPr/>
        </p:nvSpPr>
        <p:spPr>
          <a:xfrm>
            <a:off x="2133600" y="1999488"/>
            <a:ext cx="1545616" cy="769441"/>
          </a:xfrm>
          <a:prstGeom prst="rect">
            <a:avLst/>
          </a:prstGeom>
        </p:spPr>
        <p:txBody>
          <a:bodyPr wrap="none">
            <a:spAutoFit/>
          </a:bodyPr>
          <a:lstStyle/>
          <a:p>
            <a:r>
              <a:rPr lang="en-US" sz="4400" dirty="0" smtClean="0">
                <a:solidFill>
                  <a:prstClr val="white">
                    <a:lumMod val="75000"/>
                  </a:prstClr>
                </a:solidFill>
                <a:latin typeface="Segoe UI Semibold" pitchFamily="34" charset="0"/>
              </a:rPr>
              <a:t>ubi</a:t>
            </a:r>
            <a:r>
              <a:rPr lang="en-US" sz="4400" dirty="0" smtClean="0">
                <a:solidFill>
                  <a:srgbClr val="1F497D">
                    <a:lumMod val="40000"/>
                    <a:lumOff val="60000"/>
                  </a:srgbClr>
                </a:solidFill>
                <a:latin typeface="Segoe UI Semibold" pitchFamily="34" charset="0"/>
              </a:rPr>
              <a:t>fit</a:t>
            </a:r>
            <a:endParaRPr lang="en-US" dirty="0">
              <a:solidFill>
                <a:prstClr val="black"/>
              </a:solidFill>
              <a:latin typeface="Segoe UI Semibold" pitchFamily="34" charset="0"/>
            </a:endParaRPr>
          </a:p>
        </p:txBody>
      </p:sp>
      <p:sp>
        <p:nvSpPr>
          <p:cNvPr id="15" name="TextBox 14"/>
          <p:cNvSpPr txBox="1"/>
          <p:nvPr/>
        </p:nvSpPr>
        <p:spPr>
          <a:xfrm>
            <a:off x="2162502" y="2341070"/>
            <a:ext cx="2409498" cy="861774"/>
          </a:xfrm>
          <a:prstGeom prst="rect">
            <a:avLst/>
          </a:prstGeom>
          <a:noFill/>
        </p:spPr>
        <p:txBody>
          <a:bodyPr wrap="square" rtlCol="0">
            <a:spAutoFit/>
          </a:bodyPr>
          <a:lstStyle/>
          <a:p>
            <a:endParaRPr lang="en-US" dirty="0" smtClean="0">
              <a:solidFill>
                <a:prstClr val="white">
                  <a:lumMod val="75000"/>
                </a:prstClr>
              </a:solidFill>
              <a:latin typeface="Segoe Condensed" pitchFamily="34" charset="0"/>
            </a:endParaRPr>
          </a:p>
          <a:p>
            <a:r>
              <a:rPr lang="en-US" sz="1600" dirty="0" err="1">
                <a:solidFill>
                  <a:prstClr val="white">
                    <a:lumMod val="75000"/>
                  </a:prstClr>
                </a:solidFill>
                <a:latin typeface="Segoe Condensed" pitchFamily="34" charset="0"/>
              </a:rPr>
              <a:t>C</a:t>
            </a:r>
            <a:r>
              <a:rPr lang="en-US" sz="1600" dirty="0" err="1" smtClean="0">
                <a:solidFill>
                  <a:prstClr val="white">
                    <a:lumMod val="75000"/>
                  </a:prstClr>
                </a:solidFill>
                <a:latin typeface="Segoe Condensed" pitchFamily="34" charset="0"/>
              </a:rPr>
              <a:t>onsolvo</a:t>
            </a:r>
            <a:r>
              <a:rPr lang="en-US" sz="1600" i="1" dirty="0" smtClean="0">
                <a:solidFill>
                  <a:prstClr val="white">
                    <a:lumMod val="75000"/>
                  </a:prstClr>
                </a:solidFill>
                <a:latin typeface="Segoe Condensed" pitchFamily="34" charset="0"/>
              </a:rPr>
              <a:t> et al., </a:t>
            </a:r>
            <a:r>
              <a:rPr lang="en-US" sz="1600" dirty="0" smtClean="0">
                <a:solidFill>
                  <a:prstClr val="white">
                    <a:lumMod val="75000"/>
                  </a:prstClr>
                </a:solidFill>
                <a:latin typeface="Segoe Condensed" pitchFamily="34" charset="0"/>
              </a:rPr>
              <a:t>CHI2008</a:t>
            </a:r>
          </a:p>
          <a:p>
            <a:r>
              <a:rPr lang="en-US" sz="1600" dirty="0" err="1">
                <a:solidFill>
                  <a:prstClr val="white">
                    <a:lumMod val="75000"/>
                  </a:prstClr>
                </a:solidFill>
                <a:latin typeface="Segoe Condensed" pitchFamily="34" charset="0"/>
              </a:rPr>
              <a:t>C</a:t>
            </a:r>
            <a:r>
              <a:rPr lang="en-US" sz="1600" dirty="0" err="1" smtClean="0">
                <a:solidFill>
                  <a:prstClr val="white">
                    <a:lumMod val="75000"/>
                  </a:prstClr>
                </a:solidFill>
                <a:latin typeface="Segoe Condensed" pitchFamily="34" charset="0"/>
              </a:rPr>
              <a:t>onsolvo</a:t>
            </a:r>
            <a:r>
              <a:rPr lang="en-US" sz="1600" dirty="0" smtClean="0">
                <a:solidFill>
                  <a:prstClr val="white">
                    <a:lumMod val="75000"/>
                  </a:prstClr>
                </a:solidFill>
                <a:latin typeface="Segoe Condensed" pitchFamily="34" charset="0"/>
              </a:rPr>
              <a:t> </a:t>
            </a:r>
            <a:r>
              <a:rPr lang="en-US" sz="1600" i="1" dirty="0" smtClean="0">
                <a:solidFill>
                  <a:prstClr val="white">
                    <a:lumMod val="75000"/>
                  </a:prstClr>
                </a:solidFill>
                <a:latin typeface="Segoe Condensed" pitchFamily="34" charset="0"/>
              </a:rPr>
              <a:t>et al., </a:t>
            </a:r>
            <a:r>
              <a:rPr lang="en-US" sz="1600" dirty="0" smtClean="0">
                <a:solidFill>
                  <a:prstClr val="white">
                    <a:lumMod val="75000"/>
                  </a:prstClr>
                </a:solidFill>
                <a:latin typeface="Segoe Condensed" pitchFamily="34" charset="0"/>
              </a:rPr>
              <a:t>UbiComp2008</a:t>
            </a:r>
            <a:endParaRPr lang="en-US" sz="1600" dirty="0">
              <a:solidFill>
                <a:prstClr val="white">
                  <a:lumMod val="75000"/>
                </a:prstClr>
              </a:solidFill>
              <a:latin typeface="Segoe Condensed" pitchFamily="34" charset="0"/>
            </a:endParaRPr>
          </a:p>
        </p:txBody>
      </p:sp>
      <p:grpSp>
        <p:nvGrpSpPr>
          <p:cNvPr id="19" name="Group 18"/>
          <p:cNvGrpSpPr/>
          <p:nvPr/>
        </p:nvGrpSpPr>
        <p:grpSpPr>
          <a:xfrm>
            <a:off x="4556629" y="1696717"/>
            <a:ext cx="4540073" cy="4323083"/>
            <a:chOff x="4556629" y="1696717"/>
            <a:chExt cx="4540073" cy="4323083"/>
          </a:xfrm>
        </p:grpSpPr>
        <p:pic>
          <p:nvPicPr>
            <p:cNvPr id="8" name="Picture 19" descr="C:\research\projects\UbiGreen\Trunk\Screenshots\TreeSequenceWithPhone\Tree10.png"/>
            <p:cNvPicPr>
              <a:picLocks noChangeAspect="1" noChangeArrowheads="1"/>
            </p:cNvPicPr>
            <p:nvPr/>
          </p:nvPicPr>
          <p:blipFill>
            <a:blip r:embed="rId4" cstate="print"/>
            <a:srcRect l="1935" r="1935"/>
            <a:stretch>
              <a:fillRect/>
            </a:stretch>
          </p:blipFill>
          <p:spPr bwMode="auto">
            <a:xfrm>
              <a:off x="4556629" y="1696717"/>
              <a:ext cx="1676400" cy="4323083"/>
            </a:xfrm>
            <a:prstGeom prst="rect">
              <a:avLst/>
            </a:prstGeom>
            <a:noFill/>
            <a:effectLst>
              <a:reflection blurRad="6350" stA="52000" endA="300" endPos="35000" dir="5400000" sy="-100000" algn="bl" rotWithShape="0"/>
            </a:effectLst>
          </p:spPr>
        </p:pic>
        <p:sp>
          <p:nvSpPr>
            <p:cNvPr id="13" name="Rectangle 12"/>
            <p:cNvSpPr/>
            <p:nvPr/>
          </p:nvSpPr>
          <p:spPr>
            <a:xfrm>
              <a:off x="6258906" y="1999488"/>
              <a:ext cx="2472023" cy="769441"/>
            </a:xfrm>
            <a:prstGeom prst="rect">
              <a:avLst/>
            </a:prstGeom>
          </p:spPr>
          <p:txBody>
            <a:bodyPr wrap="none">
              <a:spAutoFit/>
            </a:bodyPr>
            <a:lstStyle/>
            <a:p>
              <a:r>
                <a:rPr lang="en-US" sz="4400" dirty="0" smtClean="0">
                  <a:solidFill>
                    <a:prstClr val="white">
                      <a:lumMod val="75000"/>
                    </a:prstClr>
                  </a:solidFill>
                  <a:latin typeface="Segoe UI Semibold" pitchFamily="34" charset="0"/>
                </a:rPr>
                <a:t>ubi</a:t>
              </a:r>
              <a:r>
                <a:rPr lang="en-US" sz="4400" dirty="0" smtClean="0">
                  <a:solidFill>
                    <a:srgbClr val="9BBB59"/>
                  </a:solidFill>
                  <a:latin typeface="Segoe UI Semibold" pitchFamily="34" charset="0"/>
                </a:rPr>
                <a:t>green</a:t>
              </a:r>
              <a:endParaRPr lang="en-US" dirty="0">
                <a:solidFill>
                  <a:srgbClr val="9BBB59"/>
                </a:solidFill>
                <a:latin typeface="Segoe UI Semibold" pitchFamily="34" charset="0"/>
              </a:endParaRPr>
            </a:p>
          </p:txBody>
        </p:sp>
        <p:sp>
          <p:nvSpPr>
            <p:cNvPr id="16" name="TextBox 15"/>
            <p:cNvSpPr txBox="1"/>
            <p:nvPr/>
          </p:nvSpPr>
          <p:spPr>
            <a:xfrm>
              <a:off x="6277302" y="2641600"/>
              <a:ext cx="2819400" cy="338554"/>
            </a:xfrm>
            <a:prstGeom prst="rect">
              <a:avLst/>
            </a:prstGeom>
            <a:noFill/>
          </p:spPr>
          <p:txBody>
            <a:bodyPr wrap="square" rtlCol="0">
              <a:spAutoFit/>
            </a:bodyPr>
            <a:lstStyle/>
            <a:p>
              <a:r>
                <a:rPr lang="en-US" sz="1600" dirty="0" smtClean="0">
                  <a:solidFill>
                    <a:prstClr val="white">
                      <a:lumMod val="75000"/>
                    </a:prstClr>
                  </a:solidFill>
                  <a:latin typeface="Segoe Condensed" pitchFamily="34" charset="0"/>
                </a:rPr>
                <a:t>Froehlich </a:t>
              </a:r>
              <a:r>
                <a:rPr lang="en-US" sz="1600" i="1" dirty="0" smtClean="0">
                  <a:solidFill>
                    <a:prstClr val="white">
                      <a:lumMod val="75000"/>
                    </a:prstClr>
                  </a:solidFill>
                  <a:latin typeface="Segoe Condensed" pitchFamily="34" charset="0"/>
                </a:rPr>
                <a:t>et al.,</a:t>
              </a:r>
              <a:r>
                <a:rPr lang="en-US" sz="1600" dirty="0" smtClean="0">
                  <a:solidFill>
                    <a:prstClr val="white">
                      <a:lumMod val="75000"/>
                    </a:prstClr>
                  </a:solidFill>
                  <a:latin typeface="Segoe Condensed" pitchFamily="34" charset="0"/>
                </a:rPr>
                <a:t> CHI 2009</a:t>
              </a:r>
              <a:endParaRPr lang="en-US" sz="1600" dirty="0">
                <a:solidFill>
                  <a:prstClr val="white">
                    <a:lumMod val="75000"/>
                  </a:prstClr>
                </a:solidFill>
                <a:latin typeface="Segoe Condensed" pitchFamily="34" charset="0"/>
              </a:endParaRPr>
            </a:p>
          </p:txBody>
        </p:sp>
      </p:grpSp>
      <p:sp>
        <p:nvSpPr>
          <p:cNvPr id="17" name="Title 16"/>
          <p:cNvSpPr>
            <a:spLocks noGrp="1"/>
          </p:cNvSpPr>
          <p:nvPr>
            <p:ph type="title"/>
          </p:nvPr>
        </p:nvSpPr>
        <p:spPr>
          <a:xfrm>
            <a:off x="-4687190" y="-1048805"/>
            <a:ext cx="8839200" cy="838200"/>
          </a:xfrm>
        </p:spPr>
        <p:txBody>
          <a:bodyPr/>
          <a:lstStyle/>
          <a:p>
            <a:r>
              <a:rPr lang="en-US" dirty="0" smtClean="0"/>
              <a:t>two examples:</a:t>
            </a:r>
            <a:endParaRPr lang="en-US" dirty="0"/>
          </a:p>
        </p:txBody>
      </p:sp>
      <p:sp>
        <p:nvSpPr>
          <p:cNvPr id="10" name="TextBox 9"/>
          <p:cNvSpPr txBox="1"/>
          <p:nvPr/>
        </p:nvSpPr>
        <p:spPr>
          <a:xfrm>
            <a:off x="261863" y="671949"/>
            <a:ext cx="8620275" cy="707886"/>
          </a:xfrm>
          <a:prstGeom prst="rect">
            <a:avLst/>
          </a:prstGeom>
          <a:noFill/>
        </p:spPr>
        <p:txBody>
          <a:bodyPr wrap="square" rtlCol="0">
            <a:spAutoFit/>
          </a:bodyPr>
          <a:lstStyle/>
          <a:p>
            <a:pPr algn="ctr"/>
            <a:r>
              <a:rPr lang="en-US" sz="4000" dirty="0" smtClean="0">
                <a:solidFill>
                  <a:schemeClr val="bg1"/>
                </a:solidFill>
                <a:latin typeface="Segoe UI Semibold" pitchFamily="34" charset="0"/>
              </a:rPr>
              <a:t>Aquatic Ecosystem </a:t>
            </a:r>
            <a:r>
              <a:rPr lang="en-US" sz="4000" dirty="0" smtClean="0">
                <a:solidFill>
                  <a:schemeClr val="bg1"/>
                </a:solidFill>
                <a:latin typeface="Segoe UI Light" pitchFamily="34" charset="0"/>
              </a:rPr>
              <a:t>Design</a:t>
            </a:r>
            <a:r>
              <a:rPr lang="en-US" sz="4000" dirty="0" smtClean="0">
                <a:solidFill>
                  <a:schemeClr val="bg1"/>
                </a:solidFill>
                <a:latin typeface="Segoe UI Semibold" pitchFamily="34" charset="0"/>
              </a:rPr>
              <a:t> </a:t>
            </a:r>
            <a:r>
              <a:rPr lang="en-US" sz="4000" dirty="0" smtClean="0">
                <a:solidFill>
                  <a:schemeClr val="bg1"/>
                </a:solidFill>
                <a:latin typeface="Segoe UI Light" pitchFamily="34" charset="0"/>
              </a:rPr>
              <a:t>Influences</a:t>
            </a:r>
          </a:p>
        </p:txBody>
      </p:sp>
      <p:sp>
        <p:nvSpPr>
          <p:cNvPr id="11" name="TextBox 10"/>
          <p:cNvSpPr txBox="1"/>
          <p:nvPr/>
        </p:nvSpPr>
        <p:spPr>
          <a:xfrm>
            <a:off x="18299" y="-1515"/>
            <a:ext cx="912570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spTree>
    <p:extLst>
      <p:ext uri="{BB962C8B-B14F-4D97-AF65-F5344CB8AC3E}">
        <p14:creationId xmlns:p14="http://schemas.microsoft.com/office/powerpoint/2010/main" val="310846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quaticCapture10.mp4">
            <a:hlinkClick r:id="" action="ppaction://media"/>
          </p:cNvPr>
          <p:cNvPicPr>
            <a:picLocks noChangeAspect="1"/>
          </p:cNvPicPr>
          <p:nvPr>
            <a:videoFile r:link="rId1"/>
            <p:extLst>
              <p:ext uri="{DAA4B4D4-6D71-4841-9C94-3DE7FCFB9230}">
                <p14:media xmlns:p14="http://schemas.microsoft.com/office/powerpoint/2010/main" r:embed="rId2">
                  <p14:trim end="22518.6176"/>
                </p14:media>
              </p:ext>
            </p:extLst>
          </p:nvPr>
        </p:nvPicPr>
        <p:blipFill>
          <a:blip r:embed="rId5"/>
          <a:stretch>
            <a:fillRect/>
          </a:stretch>
        </p:blipFill>
        <p:spPr>
          <a:xfrm>
            <a:off x="0" y="1076255"/>
            <a:ext cx="9144000" cy="5214937"/>
          </a:xfrm>
          <a:prstGeom prst="rect">
            <a:avLst/>
          </a:prstGeom>
        </p:spPr>
      </p:pic>
      <p:sp>
        <p:nvSpPr>
          <p:cNvPr id="5" name="Rounded Rectangle 4"/>
          <p:cNvSpPr/>
          <p:nvPr/>
        </p:nvSpPr>
        <p:spPr>
          <a:xfrm>
            <a:off x="339674" y="2608654"/>
            <a:ext cx="228511" cy="2526061"/>
          </a:xfrm>
          <a:prstGeom prst="roundRect">
            <a:avLst/>
          </a:prstGeom>
          <a:gradFill flip="none" rotWithShape="1">
            <a:gsLst>
              <a:gs pos="0">
                <a:schemeClr val="accent1">
                  <a:shade val="30000"/>
                  <a:satMod val="115000"/>
                  <a:alpha val="55000"/>
                </a:schemeClr>
              </a:gs>
              <a:gs pos="50000">
                <a:schemeClr val="accent1">
                  <a:shade val="67500"/>
                  <a:satMod val="115000"/>
                  <a:alpha val="49000"/>
                </a:schemeClr>
              </a:gs>
              <a:gs pos="100000">
                <a:schemeClr val="accent1">
                  <a:shade val="100000"/>
                  <a:satMod val="115000"/>
                  <a:alpha val="50000"/>
                </a:schemeClr>
              </a:gs>
            </a:gsLst>
            <a:lin ang="16200000" scaled="1"/>
            <a:tileRect/>
          </a:gra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2736" y="1971412"/>
            <a:ext cx="767364" cy="600164"/>
          </a:xfrm>
          <a:prstGeom prst="rect">
            <a:avLst/>
          </a:prstGeom>
          <a:noFill/>
        </p:spPr>
        <p:txBody>
          <a:bodyPr wrap="square" rtlCol="0">
            <a:spAutoFit/>
          </a:bodyPr>
          <a:lstStyle/>
          <a:p>
            <a:pPr algn="ctr"/>
            <a:r>
              <a:rPr lang="en-US" sz="1100" dirty="0">
                <a:solidFill>
                  <a:prstClr val="white">
                    <a:lumMod val="95000"/>
                  </a:prstClr>
                </a:solidFill>
                <a:latin typeface="Segoe UI Light" pitchFamily="34" charset="0"/>
              </a:rPr>
              <a:t>water savings</a:t>
            </a:r>
          </a:p>
          <a:p>
            <a:pPr algn="ctr"/>
            <a:r>
              <a:rPr lang="en-US" sz="1100" dirty="0">
                <a:solidFill>
                  <a:prstClr val="white">
                    <a:lumMod val="95000"/>
                  </a:prstClr>
                </a:solidFill>
                <a:latin typeface="Segoe UI Light" pitchFamily="34" charset="0"/>
              </a:rPr>
              <a:t>tracker</a:t>
            </a:r>
          </a:p>
        </p:txBody>
      </p:sp>
      <p:grpSp>
        <p:nvGrpSpPr>
          <p:cNvPr id="167" name="Group 166"/>
          <p:cNvGrpSpPr/>
          <p:nvPr/>
        </p:nvGrpSpPr>
        <p:grpSpPr>
          <a:xfrm>
            <a:off x="360941" y="4150535"/>
            <a:ext cx="182880" cy="959204"/>
            <a:chOff x="360941" y="3895018"/>
            <a:chExt cx="182880" cy="959204"/>
          </a:xfrm>
        </p:grpSpPr>
        <p:sp>
          <p:nvSpPr>
            <p:cNvPr id="7" name="Rounded Rectangle 6"/>
            <p:cNvSpPr/>
            <p:nvPr/>
          </p:nvSpPr>
          <p:spPr>
            <a:xfrm>
              <a:off x="360941" y="4762782"/>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360941" y="4638808"/>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a:off x="360941" y="4514843"/>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 name="Rounded Rectangle 9"/>
            <p:cNvSpPr/>
            <p:nvPr/>
          </p:nvSpPr>
          <p:spPr>
            <a:xfrm>
              <a:off x="360941" y="4390878"/>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 name="Rounded Rectangle 10"/>
            <p:cNvSpPr/>
            <p:nvPr/>
          </p:nvSpPr>
          <p:spPr>
            <a:xfrm>
              <a:off x="360941" y="4266913"/>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 name="Rounded Rectangle 11"/>
            <p:cNvSpPr/>
            <p:nvPr/>
          </p:nvSpPr>
          <p:spPr>
            <a:xfrm>
              <a:off x="360941" y="4142948"/>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360941" y="4018983"/>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360941" y="3895018"/>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grpSp>
      <p:grpSp>
        <p:nvGrpSpPr>
          <p:cNvPr id="15" name="Group 14"/>
          <p:cNvGrpSpPr/>
          <p:nvPr/>
        </p:nvGrpSpPr>
        <p:grpSpPr>
          <a:xfrm>
            <a:off x="360941" y="2662955"/>
            <a:ext cx="182880" cy="1455055"/>
            <a:chOff x="834746" y="3212171"/>
            <a:chExt cx="182880" cy="1455055"/>
          </a:xfrm>
        </p:grpSpPr>
        <p:sp>
          <p:nvSpPr>
            <p:cNvPr id="16" name="Rounded Rectangle 15"/>
            <p:cNvSpPr/>
            <p:nvPr/>
          </p:nvSpPr>
          <p:spPr>
            <a:xfrm>
              <a:off x="834746" y="457578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834746" y="445182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a:off x="834746" y="432785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834746" y="420389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a:off x="834746" y="407992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834746" y="395596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a:off x="834746" y="383199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3" name="Rounded Rectangle 22"/>
            <p:cNvSpPr/>
            <p:nvPr/>
          </p:nvSpPr>
          <p:spPr>
            <a:xfrm>
              <a:off x="834746" y="370803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4" name="Rounded Rectangle 23"/>
            <p:cNvSpPr/>
            <p:nvPr/>
          </p:nvSpPr>
          <p:spPr>
            <a:xfrm>
              <a:off x="834746" y="358406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5" name="Rounded Rectangle 24"/>
            <p:cNvSpPr/>
            <p:nvPr/>
          </p:nvSpPr>
          <p:spPr>
            <a:xfrm>
              <a:off x="834746" y="346010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6" name="Rounded Rectangle 25"/>
            <p:cNvSpPr/>
            <p:nvPr/>
          </p:nvSpPr>
          <p:spPr>
            <a:xfrm>
              <a:off x="834746" y="333613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7" name="Rounded Rectangle 26"/>
            <p:cNvSpPr/>
            <p:nvPr/>
          </p:nvSpPr>
          <p:spPr>
            <a:xfrm>
              <a:off x="834746" y="321217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grpSp>
      <p:sp>
        <p:nvSpPr>
          <p:cNvPr id="28" name="Rounded Rectangular Callout 27"/>
          <p:cNvSpPr/>
          <p:nvPr/>
        </p:nvSpPr>
        <p:spPr>
          <a:xfrm>
            <a:off x="1953125" y="2735145"/>
            <a:ext cx="1098082" cy="665545"/>
          </a:xfrm>
          <a:prstGeom prst="wedgeRoundRectCallout">
            <a:avLst>
              <a:gd name="adj1" fmla="val 47852"/>
              <a:gd name="adj2" fmla="val 105292"/>
              <a:gd name="adj3" fmla="val 16667"/>
            </a:avLst>
          </a:prstGeom>
          <a:solidFill>
            <a:schemeClr val="accent6">
              <a:alpha val="50196"/>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Light" pitchFamily="34" charset="0"/>
              </a:rPr>
              <a:t>“Frank” the fish</a:t>
            </a:r>
          </a:p>
        </p:txBody>
      </p:sp>
      <p:grpSp>
        <p:nvGrpSpPr>
          <p:cNvPr id="70" name="Group 69"/>
          <p:cNvGrpSpPr/>
          <p:nvPr/>
        </p:nvGrpSpPr>
        <p:grpSpPr>
          <a:xfrm>
            <a:off x="356430" y="2662955"/>
            <a:ext cx="182880" cy="2446784"/>
            <a:chOff x="1219200" y="2599497"/>
            <a:chExt cx="182880" cy="2446784"/>
          </a:xfrm>
          <a:solidFill>
            <a:srgbClr val="00B0F0"/>
          </a:solidFill>
          <a:effectLst>
            <a:glow rad="228600">
              <a:schemeClr val="accent1">
                <a:satMod val="175000"/>
                <a:alpha val="40000"/>
              </a:schemeClr>
            </a:glow>
          </a:effectLst>
        </p:grpSpPr>
        <p:sp>
          <p:nvSpPr>
            <p:cNvPr id="49" name="Rounded Rectangle 48"/>
            <p:cNvSpPr/>
            <p:nvPr/>
          </p:nvSpPr>
          <p:spPr>
            <a:xfrm>
              <a:off x="1219200" y="4954841"/>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0" name="Rounded Rectangle 49"/>
            <p:cNvSpPr/>
            <p:nvPr/>
          </p:nvSpPr>
          <p:spPr>
            <a:xfrm>
              <a:off x="1219200" y="4830867"/>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1" name="Rounded Rectangle 50"/>
            <p:cNvSpPr/>
            <p:nvPr/>
          </p:nvSpPr>
          <p:spPr>
            <a:xfrm>
              <a:off x="1219200" y="4706902"/>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2" name="Rounded Rectangle 51"/>
            <p:cNvSpPr/>
            <p:nvPr/>
          </p:nvSpPr>
          <p:spPr>
            <a:xfrm>
              <a:off x="1219200" y="4582937"/>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3" name="Rounded Rectangle 52"/>
            <p:cNvSpPr/>
            <p:nvPr/>
          </p:nvSpPr>
          <p:spPr>
            <a:xfrm>
              <a:off x="1219200" y="4458972"/>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4" name="Rounded Rectangle 53"/>
            <p:cNvSpPr/>
            <p:nvPr/>
          </p:nvSpPr>
          <p:spPr>
            <a:xfrm>
              <a:off x="1219200" y="4335007"/>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5" name="Rounded Rectangle 54"/>
            <p:cNvSpPr/>
            <p:nvPr/>
          </p:nvSpPr>
          <p:spPr>
            <a:xfrm>
              <a:off x="1219200" y="4211042"/>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6" name="Rounded Rectangle 55"/>
            <p:cNvSpPr/>
            <p:nvPr/>
          </p:nvSpPr>
          <p:spPr>
            <a:xfrm>
              <a:off x="1219200" y="4087077"/>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grpSp>
          <p:nvGrpSpPr>
            <p:cNvPr id="57" name="Group 56"/>
            <p:cNvGrpSpPr/>
            <p:nvPr/>
          </p:nvGrpSpPr>
          <p:grpSpPr>
            <a:xfrm>
              <a:off x="1219200" y="2599497"/>
              <a:ext cx="182880" cy="1455055"/>
              <a:chOff x="834746" y="3212171"/>
              <a:chExt cx="182880" cy="1455055"/>
            </a:xfrm>
            <a:grpFill/>
          </p:grpSpPr>
          <p:sp>
            <p:nvSpPr>
              <p:cNvPr id="58" name="Rounded Rectangle 57"/>
              <p:cNvSpPr/>
              <p:nvPr/>
            </p:nvSpPr>
            <p:spPr>
              <a:xfrm>
                <a:off x="834746" y="4575786"/>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Rounded Rectangle 58"/>
              <p:cNvSpPr/>
              <p:nvPr/>
            </p:nvSpPr>
            <p:spPr>
              <a:xfrm>
                <a:off x="834746" y="4451821"/>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834746" y="4327856"/>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Rounded Rectangle 60"/>
              <p:cNvSpPr/>
              <p:nvPr/>
            </p:nvSpPr>
            <p:spPr>
              <a:xfrm>
                <a:off x="834746" y="4203891"/>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Rounded Rectangle 61"/>
              <p:cNvSpPr/>
              <p:nvPr/>
            </p:nvSpPr>
            <p:spPr>
              <a:xfrm>
                <a:off x="834746" y="4079926"/>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Rounded Rectangle 62"/>
              <p:cNvSpPr/>
              <p:nvPr/>
            </p:nvSpPr>
            <p:spPr>
              <a:xfrm>
                <a:off x="834746" y="3955961"/>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4" name="Rounded Rectangle 63"/>
              <p:cNvSpPr/>
              <p:nvPr/>
            </p:nvSpPr>
            <p:spPr>
              <a:xfrm>
                <a:off x="834746" y="3831996"/>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5" name="Rounded Rectangle 64"/>
              <p:cNvSpPr/>
              <p:nvPr/>
            </p:nvSpPr>
            <p:spPr>
              <a:xfrm>
                <a:off x="834746" y="3708031"/>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6" name="Rounded Rectangle 65"/>
              <p:cNvSpPr/>
              <p:nvPr/>
            </p:nvSpPr>
            <p:spPr>
              <a:xfrm>
                <a:off x="834746" y="3584066"/>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7" name="Rounded Rectangle 66"/>
              <p:cNvSpPr/>
              <p:nvPr/>
            </p:nvSpPr>
            <p:spPr>
              <a:xfrm>
                <a:off x="834746" y="3460101"/>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8" name="Rounded Rectangle 67"/>
              <p:cNvSpPr/>
              <p:nvPr/>
            </p:nvSpPr>
            <p:spPr>
              <a:xfrm>
                <a:off x="834746" y="3336136"/>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9" name="Rounded Rectangle 68"/>
              <p:cNvSpPr/>
              <p:nvPr/>
            </p:nvSpPr>
            <p:spPr>
              <a:xfrm>
                <a:off x="834746" y="3212171"/>
                <a:ext cx="182880" cy="91440"/>
              </a:xfrm>
              <a:prstGeom prst="roundRect">
                <a:avLst/>
              </a:prstGeom>
              <a:grp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grpSp>
      </p:grpSp>
      <p:grpSp>
        <p:nvGrpSpPr>
          <p:cNvPr id="166" name="Group 165"/>
          <p:cNvGrpSpPr/>
          <p:nvPr/>
        </p:nvGrpSpPr>
        <p:grpSpPr>
          <a:xfrm>
            <a:off x="356430" y="2662955"/>
            <a:ext cx="182880" cy="2446784"/>
            <a:chOff x="-685800" y="2726953"/>
            <a:chExt cx="182880" cy="2446784"/>
          </a:xfrm>
        </p:grpSpPr>
        <p:sp>
          <p:nvSpPr>
            <p:cNvPr id="145" name="Rounded Rectangle 144"/>
            <p:cNvSpPr/>
            <p:nvPr/>
          </p:nvSpPr>
          <p:spPr>
            <a:xfrm>
              <a:off x="-685800" y="5082297"/>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46" name="Rounded Rectangle 145"/>
            <p:cNvSpPr/>
            <p:nvPr/>
          </p:nvSpPr>
          <p:spPr>
            <a:xfrm>
              <a:off x="-685800" y="4958323"/>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47" name="Rounded Rectangle 146"/>
            <p:cNvSpPr/>
            <p:nvPr/>
          </p:nvSpPr>
          <p:spPr>
            <a:xfrm>
              <a:off x="-685800" y="4834358"/>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48" name="Rounded Rectangle 147"/>
            <p:cNvSpPr/>
            <p:nvPr/>
          </p:nvSpPr>
          <p:spPr>
            <a:xfrm>
              <a:off x="-685800" y="4710393"/>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49" name="Rounded Rectangle 148"/>
            <p:cNvSpPr/>
            <p:nvPr/>
          </p:nvSpPr>
          <p:spPr>
            <a:xfrm>
              <a:off x="-685800" y="4586428"/>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50" name="Rounded Rectangle 149"/>
            <p:cNvSpPr/>
            <p:nvPr/>
          </p:nvSpPr>
          <p:spPr>
            <a:xfrm>
              <a:off x="-685800" y="4462463"/>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51" name="Rounded Rectangle 150"/>
            <p:cNvSpPr/>
            <p:nvPr/>
          </p:nvSpPr>
          <p:spPr>
            <a:xfrm>
              <a:off x="-685800" y="4338498"/>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52" name="Rounded Rectangle 151"/>
            <p:cNvSpPr/>
            <p:nvPr/>
          </p:nvSpPr>
          <p:spPr>
            <a:xfrm>
              <a:off x="-685800" y="4214533"/>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grpSp>
          <p:nvGrpSpPr>
            <p:cNvPr id="153" name="Group 152"/>
            <p:cNvGrpSpPr/>
            <p:nvPr/>
          </p:nvGrpSpPr>
          <p:grpSpPr>
            <a:xfrm>
              <a:off x="-685800" y="2726953"/>
              <a:ext cx="182880" cy="1455055"/>
              <a:chOff x="834746" y="3212171"/>
              <a:chExt cx="182880" cy="1455055"/>
            </a:xfrm>
          </p:grpSpPr>
          <p:sp>
            <p:nvSpPr>
              <p:cNvPr id="154" name="Rounded Rectangle 153"/>
              <p:cNvSpPr/>
              <p:nvPr/>
            </p:nvSpPr>
            <p:spPr>
              <a:xfrm>
                <a:off x="834746" y="457578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55" name="Rounded Rectangle 154"/>
              <p:cNvSpPr/>
              <p:nvPr/>
            </p:nvSpPr>
            <p:spPr>
              <a:xfrm>
                <a:off x="834746" y="445182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56" name="Rounded Rectangle 155"/>
              <p:cNvSpPr/>
              <p:nvPr/>
            </p:nvSpPr>
            <p:spPr>
              <a:xfrm>
                <a:off x="834746" y="432785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57" name="Rounded Rectangle 156"/>
              <p:cNvSpPr/>
              <p:nvPr/>
            </p:nvSpPr>
            <p:spPr>
              <a:xfrm>
                <a:off x="834746" y="420389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58" name="Rounded Rectangle 157"/>
              <p:cNvSpPr/>
              <p:nvPr/>
            </p:nvSpPr>
            <p:spPr>
              <a:xfrm>
                <a:off x="834746" y="407992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59" name="Rounded Rectangle 158"/>
              <p:cNvSpPr/>
              <p:nvPr/>
            </p:nvSpPr>
            <p:spPr>
              <a:xfrm>
                <a:off x="834746" y="395596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60" name="Rounded Rectangle 159"/>
              <p:cNvSpPr/>
              <p:nvPr/>
            </p:nvSpPr>
            <p:spPr>
              <a:xfrm>
                <a:off x="834746" y="383199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61" name="Rounded Rectangle 160"/>
              <p:cNvSpPr/>
              <p:nvPr/>
            </p:nvSpPr>
            <p:spPr>
              <a:xfrm>
                <a:off x="834746" y="370803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62" name="Rounded Rectangle 161"/>
              <p:cNvSpPr/>
              <p:nvPr/>
            </p:nvSpPr>
            <p:spPr>
              <a:xfrm>
                <a:off x="834746" y="358406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63" name="Rounded Rectangle 162"/>
              <p:cNvSpPr/>
              <p:nvPr/>
            </p:nvSpPr>
            <p:spPr>
              <a:xfrm>
                <a:off x="834746" y="346010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64" name="Rounded Rectangle 163"/>
              <p:cNvSpPr/>
              <p:nvPr/>
            </p:nvSpPr>
            <p:spPr>
              <a:xfrm>
                <a:off x="834746" y="3336136"/>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65" name="Rounded Rectangle 164"/>
              <p:cNvSpPr/>
              <p:nvPr/>
            </p:nvSpPr>
            <p:spPr>
              <a:xfrm>
                <a:off x="834746" y="3212171"/>
                <a:ext cx="182880" cy="91440"/>
              </a:xfrm>
              <a:prstGeom prst="roundRect">
                <a:avLst/>
              </a:prstGeom>
              <a:solidFill>
                <a:srgbClr val="92D050">
                  <a:alpha val="80000"/>
                </a:srgbClr>
              </a:solidFill>
              <a:ln w="6350">
                <a:solidFill>
                  <a:schemeClr val="bg1">
                    <a:lumMod val="95000"/>
                  </a:schemeClr>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grpSp>
      </p:grpSp>
      <p:sp>
        <p:nvSpPr>
          <p:cNvPr id="73" name="Rounded Rectangular Callout 72"/>
          <p:cNvSpPr/>
          <p:nvPr/>
        </p:nvSpPr>
        <p:spPr>
          <a:xfrm>
            <a:off x="1066800" y="1605949"/>
            <a:ext cx="1676400" cy="665545"/>
          </a:xfrm>
          <a:prstGeom prst="wedgeRoundRectCallout">
            <a:avLst>
              <a:gd name="adj1" fmla="val -73193"/>
              <a:gd name="adj2" fmla="val 104479"/>
              <a:gd name="adj3" fmla="val 16667"/>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Segoe UI Light" pitchFamily="34" charset="0"/>
              </a:rPr>
              <a:t>Water savings goal met</a:t>
            </a:r>
            <a:endParaRPr lang="en-US" dirty="0">
              <a:solidFill>
                <a:prstClr val="white"/>
              </a:solidFill>
              <a:latin typeface="Segoe UI Light" pitchFamily="34" charset="0"/>
            </a:endParaRPr>
          </a:p>
        </p:txBody>
      </p:sp>
      <p:sp>
        <p:nvSpPr>
          <p:cNvPr id="74" name="Rounded Rectangular Callout 73"/>
          <p:cNvSpPr/>
          <p:nvPr/>
        </p:nvSpPr>
        <p:spPr>
          <a:xfrm>
            <a:off x="3733800" y="1605948"/>
            <a:ext cx="1752600" cy="665545"/>
          </a:xfrm>
          <a:prstGeom prst="wedgeRoundRectCallout">
            <a:avLst>
              <a:gd name="adj1" fmla="val -35632"/>
              <a:gd name="adj2" fmla="val 108592"/>
              <a:gd name="adj3" fmla="val 16667"/>
            </a:avLst>
          </a:prstGeom>
          <a:solidFill>
            <a:schemeClr val="accent2">
              <a:lumMod val="60000"/>
              <a:lumOff val="40000"/>
              <a:alpha val="3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Segoe UI Light" pitchFamily="34" charset="0"/>
              </a:rPr>
              <a:t>“Frank” the fish meets his mate</a:t>
            </a:r>
            <a:endParaRPr lang="en-US" dirty="0">
              <a:solidFill>
                <a:prstClr val="white"/>
              </a:solidFill>
              <a:latin typeface="Segoe UI Light" pitchFamily="34" charset="0"/>
            </a:endParaRPr>
          </a:p>
        </p:txBody>
      </p:sp>
      <p:sp>
        <p:nvSpPr>
          <p:cNvPr id="75" name="Rounded Rectangular Callout 74"/>
          <p:cNvSpPr/>
          <p:nvPr/>
        </p:nvSpPr>
        <p:spPr>
          <a:xfrm>
            <a:off x="1066800" y="1605949"/>
            <a:ext cx="1905000" cy="665545"/>
          </a:xfrm>
          <a:prstGeom prst="wedgeRoundRectCallout">
            <a:avLst>
              <a:gd name="adj1" fmla="val -73193"/>
              <a:gd name="adj2" fmla="val 104479"/>
              <a:gd name="adj3" fmla="val 16667"/>
            </a:avLst>
          </a:prstGeom>
          <a:solidFill>
            <a:srgbClr val="00B0F0">
              <a:alpha val="30000"/>
            </a:srgbClr>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Segoe UI Light" pitchFamily="34" charset="0"/>
              </a:rPr>
              <a:t>New water savings goal met</a:t>
            </a:r>
            <a:endParaRPr lang="en-US" dirty="0">
              <a:solidFill>
                <a:prstClr val="white"/>
              </a:solidFill>
              <a:latin typeface="Segoe UI Light" pitchFamily="34" charset="0"/>
            </a:endParaRPr>
          </a:p>
        </p:txBody>
      </p:sp>
      <p:sp>
        <p:nvSpPr>
          <p:cNvPr id="76" name="Rounded Rectangular Callout 75"/>
          <p:cNvSpPr/>
          <p:nvPr/>
        </p:nvSpPr>
        <p:spPr>
          <a:xfrm>
            <a:off x="2819400" y="3530710"/>
            <a:ext cx="1600200" cy="867980"/>
          </a:xfrm>
          <a:prstGeom prst="wedgeRoundRectCallout">
            <a:avLst>
              <a:gd name="adj1" fmla="val -1876"/>
              <a:gd name="adj2" fmla="val -127452"/>
              <a:gd name="adj3" fmla="val 16667"/>
            </a:avLst>
          </a:prstGeom>
          <a:solidFill>
            <a:schemeClr val="accent6">
              <a:alpha val="50196"/>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Segoe UI Light" pitchFamily="34" charset="0"/>
              </a:rPr>
              <a:t>Frank and his mate have children</a:t>
            </a:r>
            <a:endParaRPr lang="en-US" dirty="0">
              <a:solidFill>
                <a:prstClr val="white"/>
              </a:solidFill>
              <a:latin typeface="Segoe UI Light" pitchFamily="34" charset="0"/>
            </a:endParaRPr>
          </a:p>
        </p:txBody>
      </p:sp>
      <p:sp>
        <p:nvSpPr>
          <p:cNvPr id="2" name="TextBox 1"/>
          <p:cNvSpPr txBox="1"/>
          <p:nvPr/>
        </p:nvSpPr>
        <p:spPr>
          <a:xfrm>
            <a:off x="1191823" y="4150535"/>
            <a:ext cx="1752600" cy="400110"/>
          </a:xfrm>
          <a:prstGeom prst="rect">
            <a:avLst/>
          </a:prstGeom>
          <a:noFill/>
        </p:spPr>
        <p:txBody>
          <a:bodyPr wrap="square" rtlCol="0">
            <a:spAutoFit/>
          </a:bodyPr>
          <a:lstStyle/>
          <a:p>
            <a:pPr algn="ctr"/>
            <a:r>
              <a:rPr lang="en-US" sz="2000" dirty="0" smtClean="0">
                <a:solidFill>
                  <a:prstClr val="white"/>
                </a:solidFill>
                <a:latin typeface="Segoe UI Light" pitchFamily="34" charset="0"/>
              </a:rPr>
              <a:t>and so on…</a:t>
            </a:r>
          </a:p>
        </p:txBody>
      </p:sp>
      <p:sp>
        <p:nvSpPr>
          <p:cNvPr id="78" name="TextBox 77"/>
          <p:cNvSpPr txBox="1"/>
          <p:nvPr/>
        </p:nvSpPr>
        <p:spPr>
          <a:xfrm>
            <a:off x="5943600" y="2331236"/>
            <a:ext cx="1752600" cy="1323439"/>
          </a:xfrm>
          <a:prstGeom prst="rect">
            <a:avLst/>
          </a:prstGeom>
          <a:noFill/>
        </p:spPr>
        <p:txBody>
          <a:bodyPr wrap="square" rtlCol="0">
            <a:spAutoFit/>
          </a:bodyPr>
          <a:lstStyle/>
          <a:p>
            <a:pPr algn="ctr"/>
            <a:r>
              <a:rPr lang="en-US" sz="2000" dirty="0" smtClean="0">
                <a:solidFill>
                  <a:prstClr val="white"/>
                </a:solidFill>
                <a:latin typeface="Segoe UI Light" pitchFamily="34" charset="0"/>
              </a:rPr>
              <a:t>display is also interactive so fish respond to touch</a:t>
            </a:r>
          </a:p>
        </p:txBody>
      </p:sp>
      <p:sp>
        <p:nvSpPr>
          <p:cNvPr id="80" name="TextBox 79"/>
          <p:cNvSpPr txBox="1"/>
          <p:nvPr/>
        </p:nvSpPr>
        <p:spPr>
          <a:xfrm>
            <a:off x="18299" y="-1515"/>
            <a:ext cx="912570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sp>
        <p:nvSpPr>
          <p:cNvPr id="81" name="TextBox 80"/>
          <p:cNvSpPr txBox="1"/>
          <p:nvPr/>
        </p:nvSpPr>
        <p:spPr>
          <a:xfrm>
            <a:off x="10683" y="200448"/>
            <a:ext cx="6003321" cy="707886"/>
          </a:xfrm>
          <a:prstGeom prst="rect">
            <a:avLst/>
          </a:prstGeom>
          <a:noFill/>
        </p:spPr>
        <p:txBody>
          <a:bodyPr wrap="square" rtlCol="0">
            <a:spAutoFit/>
          </a:bodyPr>
          <a:lstStyle/>
          <a:p>
            <a:r>
              <a:rPr lang="en-US" sz="4000" dirty="0" smtClean="0">
                <a:solidFill>
                  <a:schemeClr val="bg1">
                    <a:lumMod val="95000"/>
                  </a:schemeClr>
                </a:solidFill>
                <a:latin typeface="Segoe UI Semibold" pitchFamily="34" charset="0"/>
              </a:rPr>
              <a:t>Aquatic Ecosystem </a:t>
            </a:r>
            <a:r>
              <a:rPr lang="en-US" sz="4000" dirty="0" smtClean="0">
                <a:solidFill>
                  <a:schemeClr val="bg1">
                    <a:lumMod val="95000"/>
                  </a:schemeClr>
                </a:solidFill>
                <a:latin typeface="Segoe UI Light" pitchFamily="34" charset="0"/>
              </a:rPr>
              <a:t>View</a:t>
            </a:r>
          </a:p>
        </p:txBody>
      </p:sp>
    </p:spTree>
    <p:extLst>
      <p:ext uri="{BB962C8B-B14F-4D97-AF65-F5344CB8AC3E}">
        <p14:creationId xmlns:p14="http://schemas.microsoft.com/office/powerpoint/2010/main" val="32543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97" fill="hold"/>
                                        <p:tgtEl>
                                          <p:spTgt spid="4"/>
                                        </p:tgtEl>
                                      </p:cBhvr>
                                    </p:cmd>
                                  </p:childTnLst>
                                </p:cTn>
                              </p:par>
                              <p:par>
                                <p:cTn id="7" presetID="10" presetClass="entr" presetSubtype="0" fill="hold" grpId="0" nodeType="withEffect">
                                  <p:stCondLst>
                                    <p:cond delay="275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500"/>
                                        <p:tgtEl>
                                          <p:spTgt spid="28"/>
                                        </p:tgtEl>
                                      </p:cBhvr>
                                    </p:animEffect>
                                  </p:childTnLst>
                                </p:cTn>
                              </p:par>
                              <p:par>
                                <p:cTn id="10" presetID="10" presetClass="exit" presetSubtype="0" fill="hold" grpId="1" nodeType="withEffect">
                                  <p:stCondLst>
                                    <p:cond delay="425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par>
                                <p:cTn id="13" presetID="22" presetClass="entr" presetSubtype="4" fill="hold" nodeType="withEffect">
                                  <p:stCondLst>
                                    <p:cond delay="975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1" presetClass="entr" presetSubtype="0" fill="hold" nodeType="withEffect">
                                  <p:stCondLst>
                                    <p:cond delay="10250"/>
                                  </p:stCondLst>
                                  <p:childTnLst>
                                    <p:set>
                                      <p:cBhvr>
                                        <p:cTn id="17" dur="1" fill="hold">
                                          <p:stCondLst>
                                            <p:cond delay="0"/>
                                          </p:stCondLst>
                                        </p:cTn>
                                        <p:tgtEl>
                                          <p:spTgt spid="70"/>
                                        </p:tgtEl>
                                        <p:attrNameLst>
                                          <p:attrName>style.visibility</p:attrName>
                                        </p:attrNameLst>
                                      </p:cBhvr>
                                      <p:to>
                                        <p:strVal val="visible"/>
                                      </p:to>
                                    </p:set>
                                  </p:childTnLst>
                                </p:cTn>
                              </p:par>
                              <p:par>
                                <p:cTn id="18" presetID="10" presetClass="exit" presetSubtype="0" fill="hold" nodeType="withEffect">
                                  <p:stCondLst>
                                    <p:cond delay="12000"/>
                                  </p:stCondLst>
                                  <p:childTnLst>
                                    <p:animEffect transition="out" filter="fade">
                                      <p:cBhvr>
                                        <p:cTn id="19" dur="500"/>
                                        <p:tgtEl>
                                          <p:spTgt spid="70"/>
                                        </p:tgtEl>
                                      </p:cBhvr>
                                    </p:animEffect>
                                    <p:set>
                                      <p:cBhvr>
                                        <p:cTn id="20" dur="1" fill="hold">
                                          <p:stCondLst>
                                            <p:cond delay="499"/>
                                          </p:stCondLst>
                                        </p:cTn>
                                        <p:tgtEl>
                                          <p:spTgt spid="70"/>
                                        </p:tgtEl>
                                        <p:attrNameLst>
                                          <p:attrName>style.visibility</p:attrName>
                                        </p:attrNameLst>
                                      </p:cBhvr>
                                      <p:to>
                                        <p:strVal val="hidden"/>
                                      </p:to>
                                    </p:set>
                                  </p:childTnLst>
                                </p:cTn>
                              </p:par>
                              <p:par>
                                <p:cTn id="21" presetID="10" presetClass="exit" presetSubtype="0" fill="hold" nodeType="withEffect">
                                  <p:stCondLst>
                                    <p:cond delay="1200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nodeType="withEffect">
                                  <p:stCondLst>
                                    <p:cond delay="12000"/>
                                  </p:stCondLst>
                                  <p:childTnLst>
                                    <p:animEffect transition="out" filter="fade">
                                      <p:cBhvr>
                                        <p:cTn id="25" dur="500"/>
                                        <p:tgtEl>
                                          <p:spTgt spid="167"/>
                                        </p:tgtEl>
                                      </p:cBhvr>
                                    </p:animEffect>
                                    <p:set>
                                      <p:cBhvr>
                                        <p:cTn id="26" dur="1" fill="hold">
                                          <p:stCondLst>
                                            <p:cond delay="499"/>
                                          </p:stCondLst>
                                        </p:cTn>
                                        <p:tgtEl>
                                          <p:spTgt spid="167"/>
                                        </p:tgtEl>
                                        <p:attrNameLst>
                                          <p:attrName>style.visibility</p:attrName>
                                        </p:attrNameLst>
                                      </p:cBhvr>
                                      <p:to>
                                        <p:strVal val="hidden"/>
                                      </p:to>
                                    </p:set>
                                  </p:childTnLst>
                                </p:cTn>
                              </p:par>
                              <p:par>
                                <p:cTn id="27" presetID="22" presetClass="entr" presetSubtype="4" fill="hold" nodeType="withEffect">
                                  <p:stCondLst>
                                    <p:cond delay="14750"/>
                                  </p:stCondLst>
                                  <p:childTnLst>
                                    <p:set>
                                      <p:cBhvr>
                                        <p:cTn id="28" dur="1" fill="hold">
                                          <p:stCondLst>
                                            <p:cond delay="0"/>
                                          </p:stCondLst>
                                        </p:cTn>
                                        <p:tgtEl>
                                          <p:spTgt spid="166"/>
                                        </p:tgtEl>
                                        <p:attrNameLst>
                                          <p:attrName>style.visibility</p:attrName>
                                        </p:attrNameLst>
                                      </p:cBhvr>
                                      <p:to>
                                        <p:strVal val="visible"/>
                                      </p:to>
                                    </p:set>
                                    <p:animEffect transition="in" filter="wipe(down)">
                                      <p:cBhvr>
                                        <p:cTn id="29" dur="500"/>
                                        <p:tgtEl>
                                          <p:spTgt spid="166"/>
                                        </p:tgtEl>
                                      </p:cBhvr>
                                    </p:animEffect>
                                  </p:childTnLst>
                                </p:cTn>
                              </p:par>
                              <p:par>
                                <p:cTn id="30" presetID="1" presetClass="entr" presetSubtype="0" fill="hold" nodeType="withEffect">
                                  <p:stCondLst>
                                    <p:cond delay="15250"/>
                                  </p:stCondLst>
                                  <p:childTnLst>
                                    <p:set>
                                      <p:cBhvr>
                                        <p:cTn id="31" dur="1" fill="hold">
                                          <p:stCondLst>
                                            <p:cond delay="0"/>
                                          </p:stCondLst>
                                        </p:cTn>
                                        <p:tgtEl>
                                          <p:spTgt spid="70"/>
                                        </p:tgtEl>
                                        <p:attrNameLst>
                                          <p:attrName>style.visibility</p:attrName>
                                        </p:attrNameLst>
                                      </p:cBhvr>
                                      <p:to>
                                        <p:strVal val="visible"/>
                                      </p:to>
                                    </p:set>
                                  </p:childTnLst>
                                </p:cTn>
                              </p:par>
                              <p:par>
                                <p:cTn id="32" presetID="1" presetClass="exit" presetSubtype="0" fill="hold" nodeType="withEffect">
                                  <p:stCondLst>
                                    <p:cond delay="15250"/>
                                  </p:stCondLst>
                                  <p:childTnLst>
                                    <p:set>
                                      <p:cBhvr>
                                        <p:cTn id="33" dur="1" fill="hold">
                                          <p:stCondLst>
                                            <p:cond delay="0"/>
                                          </p:stCondLst>
                                        </p:cTn>
                                        <p:tgtEl>
                                          <p:spTgt spid="166"/>
                                        </p:tgtEl>
                                        <p:attrNameLst>
                                          <p:attrName>style.visibility</p:attrName>
                                        </p:attrNameLst>
                                      </p:cBhvr>
                                      <p:to>
                                        <p:strVal val="hidden"/>
                                      </p:to>
                                    </p:set>
                                  </p:childTnLst>
                                </p:cTn>
                              </p:par>
                              <p:par>
                                <p:cTn id="34" presetID="10" presetClass="entr" presetSubtype="0" fill="hold" grpId="0" nodeType="withEffect">
                                  <p:stCondLst>
                                    <p:cond delay="1050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par>
                                <p:cTn id="37" presetID="10" presetClass="exit" presetSubtype="0" fill="hold" grpId="1" nodeType="withEffect">
                                  <p:stCondLst>
                                    <p:cond delay="1275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0" presetClass="entr" presetSubtype="0" fill="hold" grpId="0" nodeType="withEffect">
                                  <p:stCondLst>
                                    <p:cond delay="1250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500"/>
                                        <p:tgtEl>
                                          <p:spTgt spid="74"/>
                                        </p:tgtEl>
                                      </p:cBhvr>
                                    </p:animEffect>
                                  </p:childTnLst>
                                </p:cTn>
                              </p:par>
                              <p:par>
                                <p:cTn id="43" presetID="10" presetClass="exit" presetSubtype="0" fill="hold" grpId="1" nodeType="withEffect">
                                  <p:stCondLst>
                                    <p:cond delay="14250"/>
                                  </p:stCondLst>
                                  <p:childTnLst>
                                    <p:animEffect transition="out" filter="fade">
                                      <p:cBhvr>
                                        <p:cTn id="44" dur="500"/>
                                        <p:tgtEl>
                                          <p:spTgt spid="74"/>
                                        </p:tgtEl>
                                      </p:cBhvr>
                                    </p:animEffect>
                                    <p:set>
                                      <p:cBhvr>
                                        <p:cTn id="45" dur="1" fill="hold">
                                          <p:stCondLst>
                                            <p:cond delay="499"/>
                                          </p:stCondLst>
                                        </p:cTn>
                                        <p:tgtEl>
                                          <p:spTgt spid="74"/>
                                        </p:tgtEl>
                                        <p:attrNameLst>
                                          <p:attrName>style.visibility</p:attrName>
                                        </p:attrNameLst>
                                      </p:cBhvr>
                                      <p:to>
                                        <p:strVal val="hidden"/>
                                      </p:to>
                                    </p:set>
                                  </p:childTnLst>
                                </p:cTn>
                              </p:par>
                              <p:par>
                                <p:cTn id="46" presetID="10" presetClass="entr" presetSubtype="0" fill="hold" grpId="0" nodeType="withEffect">
                                  <p:stCondLst>
                                    <p:cond delay="1500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500"/>
                                        <p:tgtEl>
                                          <p:spTgt spid="75"/>
                                        </p:tgtEl>
                                      </p:cBhvr>
                                    </p:animEffect>
                                  </p:childTnLst>
                                </p:cTn>
                              </p:par>
                              <p:par>
                                <p:cTn id="49" presetID="10" presetClass="exit" presetSubtype="0" fill="hold" grpId="1" nodeType="withEffect">
                                  <p:stCondLst>
                                    <p:cond delay="16250"/>
                                  </p:stCondLst>
                                  <p:childTnLst>
                                    <p:animEffect transition="out" filter="fade">
                                      <p:cBhvr>
                                        <p:cTn id="50" dur="500"/>
                                        <p:tgtEl>
                                          <p:spTgt spid="75"/>
                                        </p:tgtEl>
                                      </p:cBhvr>
                                    </p:animEffect>
                                    <p:set>
                                      <p:cBhvr>
                                        <p:cTn id="51" dur="1" fill="hold">
                                          <p:stCondLst>
                                            <p:cond delay="499"/>
                                          </p:stCondLst>
                                        </p:cTn>
                                        <p:tgtEl>
                                          <p:spTgt spid="75"/>
                                        </p:tgtEl>
                                        <p:attrNameLst>
                                          <p:attrName>style.visibility</p:attrName>
                                        </p:attrNameLst>
                                      </p:cBhvr>
                                      <p:to>
                                        <p:strVal val="hidden"/>
                                      </p:to>
                                    </p:set>
                                  </p:childTnLst>
                                </p:cTn>
                              </p:par>
                              <p:par>
                                <p:cTn id="52" presetID="10" presetClass="entr" presetSubtype="0" fill="hold" grpId="0" nodeType="withEffect">
                                  <p:stCondLst>
                                    <p:cond delay="1575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500"/>
                                        <p:tgtEl>
                                          <p:spTgt spid="76"/>
                                        </p:tgtEl>
                                      </p:cBhvr>
                                    </p:animEffect>
                                  </p:childTnLst>
                                </p:cTn>
                              </p:par>
                              <p:par>
                                <p:cTn id="55" presetID="10" presetClass="exit" presetSubtype="0" fill="hold" grpId="1" nodeType="withEffect">
                                  <p:stCondLst>
                                    <p:cond delay="17500"/>
                                  </p:stCondLst>
                                  <p:childTnLst>
                                    <p:animEffect transition="out" filter="fade">
                                      <p:cBhvr>
                                        <p:cTn id="56" dur="500"/>
                                        <p:tgtEl>
                                          <p:spTgt spid="76"/>
                                        </p:tgtEl>
                                      </p:cBhvr>
                                    </p:animEffect>
                                    <p:set>
                                      <p:cBhvr>
                                        <p:cTn id="57" dur="1" fill="hold">
                                          <p:stCondLst>
                                            <p:cond delay="499"/>
                                          </p:stCondLst>
                                        </p:cTn>
                                        <p:tgtEl>
                                          <p:spTgt spid="76"/>
                                        </p:tgtEl>
                                        <p:attrNameLst>
                                          <p:attrName>style.visibility</p:attrName>
                                        </p:attrNameLst>
                                      </p:cBhvr>
                                      <p:to>
                                        <p:strVal val="hidden"/>
                                      </p:to>
                                    </p:set>
                                  </p:childTnLst>
                                </p:cTn>
                              </p:par>
                              <p:par>
                                <p:cTn id="58" presetID="10" presetClass="entr" presetSubtype="0" fill="hold" nodeType="withEffect">
                                  <p:stCondLst>
                                    <p:cond delay="19500"/>
                                  </p:stCondLst>
                                  <p:childTnLst>
                                    <p:set>
                                      <p:cBhvr>
                                        <p:cTn id="59" dur="1" fill="hold">
                                          <p:stCondLst>
                                            <p:cond delay="0"/>
                                          </p:stCondLst>
                                        </p:cTn>
                                        <p:tgtEl>
                                          <p:spTgt spid="2">
                                            <p:txEl>
                                              <p:pRg st="0" end="0"/>
                                            </p:txEl>
                                          </p:spTgt>
                                        </p:tgtEl>
                                        <p:attrNameLst>
                                          <p:attrName>style.visibility</p:attrName>
                                        </p:attrNameLst>
                                      </p:cBhvr>
                                      <p:to>
                                        <p:strVal val="visible"/>
                                      </p:to>
                                    </p:set>
                                    <p:animEffect transition="in" filter="fade">
                                      <p:cBhvr>
                                        <p:cTn id="60" dur="500"/>
                                        <p:tgtEl>
                                          <p:spTgt spid="2">
                                            <p:txEl>
                                              <p:pRg st="0" end="0"/>
                                            </p:txEl>
                                          </p:spTgt>
                                        </p:tgtEl>
                                      </p:cBhvr>
                                    </p:animEffect>
                                  </p:childTnLst>
                                </p:cTn>
                              </p:par>
                              <p:par>
                                <p:cTn id="61" presetID="10" presetClass="exit" presetSubtype="0" fill="hold" grpId="0" nodeType="withEffect">
                                  <p:stCondLst>
                                    <p:cond delay="21250"/>
                                  </p:stCondLst>
                                  <p:childTnLst>
                                    <p:animEffect transition="out" filter="fade">
                                      <p:cBhvr>
                                        <p:cTn id="62" dur="500"/>
                                        <p:tgtEl>
                                          <p:spTgt spid="2">
                                            <p:txEl>
                                              <p:pRg st="0" end="0"/>
                                            </p:txEl>
                                          </p:spTgt>
                                        </p:tgtEl>
                                      </p:cBhvr>
                                    </p:animEffect>
                                    <p:set>
                                      <p:cBhvr>
                                        <p:cTn id="63" dur="1" fill="hold">
                                          <p:stCondLst>
                                            <p:cond delay="499"/>
                                          </p:stCondLst>
                                        </p:cTn>
                                        <p:tgtEl>
                                          <p:spTgt spid="2">
                                            <p:txEl>
                                              <p:pRg st="0" end="0"/>
                                            </p:txEl>
                                          </p:spTgt>
                                        </p:tgtEl>
                                        <p:attrNameLst>
                                          <p:attrName>style.visibility</p:attrName>
                                        </p:attrNameLst>
                                      </p:cBhvr>
                                      <p:to>
                                        <p:strVal val="hidden"/>
                                      </p:to>
                                    </p:set>
                                  </p:childTnLst>
                                </p:cTn>
                              </p:par>
                              <p:par>
                                <p:cTn id="64" presetID="10" presetClass="entr" presetSubtype="0" fill="hold" nodeType="withEffect">
                                  <p:stCondLst>
                                    <p:cond delay="23250"/>
                                  </p:stCondLst>
                                  <p:childTnLst>
                                    <p:set>
                                      <p:cBhvr>
                                        <p:cTn id="65" dur="1" fill="hold">
                                          <p:stCondLst>
                                            <p:cond delay="0"/>
                                          </p:stCondLst>
                                        </p:cTn>
                                        <p:tgtEl>
                                          <p:spTgt spid="78">
                                            <p:txEl>
                                              <p:pRg st="0" end="0"/>
                                            </p:txEl>
                                          </p:spTgt>
                                        </p:tgtEl>
                                        <p:attrNameLst>
                                          <p:attrName>style.visibility</p:attrName>
                                        </p:attrNameLst>
                                      </p:cBhvr>
                                      <p:to>
                                        <p:strVal val="visible"/>
                                      </p:to>
                                    </p:set>
                                    <p:animEffect transition="in" filter="fade">
                                      <p:cBhvr>
                                        <p:cTn id="66" dur="500"/>
                                        <p:tgtEl>
                                          <p:spTgt spid="78">
                                            <p:txEl>
                                              <p:pRg st="0" end="0"/>
                                            </p:txEl>
                                          </p:spTgt>
                                        </p:tgtEl>
                                      </p:cBhvr>
                                    </p:animEffect>
                                  </p:childTnLst>
                                </p:cTn>
                              </p:par>
                              <p:par>
                                <p:cTn id="67" presetID="10" presetClass="exit" presetSubtype="0" fill="hold" grpId="0" nodeType="withEffect">
                                  <p:stCondLst>
                                    <p:cond delay="25250"/>
                                  </p:stCondLst>
                                  <p:childTnLst>
                                    <p:animEffect transition="out" filter="fade">
                                      <p:cBhvr>
                                        <p:cTn id="68" dur="500"/>
                                        <p:tgtEl>
                                          <p:spTgt spid="78">
                                            <p:txEl>
                                              <p:pRg st="0" end="0"/>
                                            </p:txEl>
                                          </p:spTgt>
                                        </p:tgtEl>
                                      </p:cBhvr>
                                    </p:animEffect>
                                    <p:set>
                                      <p:cBhvr>
                                        <p:cTn id="69" dur="1" fill="hold">
                                          <p:stCondLst>
                                            <p:cond delay="499"/>
                                          </p:stCondLst>
                                        </p:cTn>
                                        <p:tgtEl>
                                          <p:spTgt spid="7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fill="hold" display="0">
                  <p:stCondLst>
                    <p:cond delay="indefinite"/>
                  </p:stCondLst>
                </p:cTn>
                <p:tgtEl>
                  <p:spTgt spid="4"/>
                </p:tgtEl>
              </p:cMediaNode>
            </p:video>
          </p:childTnLst>
        </p:cTn>
      </p:par>
    </p:tnLst>
    <p:bldLst>
      <p:bldP spid="28" grpId="0" animBg="1"/>
      <p:bldP spid="28" grpId="1" animBg="1"/>
      <p:bldP spid="73" grpId="0" animBg="1"/>
      <p:bldP spid="73" grpId="1" animBg="1"/>
      <p:bldP spid="74" grpId="0" animBg="1"/>
      <p:bldP spid="74" grpId="1" animBg="1"/>
      <p:bldP spid="75" grpId="0" animBg="1"/>
      <p:bldP spid="75" grpId="1" animBg="1"/>
      <p:bldP spid="76" grpId="0" animBg="1"/>
      <p:bldP spid="76" grpId="1" animBg="1"/>
      <p:bldP spid="2" grpId="0" build="allAtOnce"/>
      <p:bldP spid="78" grpId="0" build="allAtOnce"/>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81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938" y="178406"/>
            <a:ext cx="7020287" cy="769441"/>
          </a:xfrm>
          <a:prstGeom prst="rect">
            <a:avLst/>
          </a:prstGeom>
          <a:noFill/>
        </p:spPr>
        <p:txBody>
          <a:bodyPr wrap="square" rtlCol="0">
            <a:spAutoFit/>
          </a:bodyPr>
          <a:lstStyle/>
          <a:p>
            <a:r>
              <a:rPr lang="en-US" sz="4400" dirty="0" smtClean="0">
                <a:solidFill>
                  <a:schemeClr val="bg1"/>
                </a:solidFill>
                <a:latin typeface="Segoe UI Semibold" pitchFamily="34" charset="0"/>
              </a:rPr>
              <a:t>Design </a:t>
            </a:r>
            <a:r>
              <a:rPr lang="en-US" sz="4400" dirty="0" smtClean="0">
                <a:solidFill>
                  <a:schemeClr val="bg1"/>
                </a:solidFill>
                <a:latin typeface="Segoe UI Light" pitchFamily="34" charset="0"/>
              </a:rPr>
              <a:t>Probes Explored</a:t>
            </a:r>
          </a:p>
        </p:txBody>
      </p:sp>
      <p:sp>
        <p:nvSpPr>
          <p:cNvPr id="21" name="TextBox 20"/>
          <p:cNvSpPr txBox="1"/>
          <p:nvPr/>
        </p:nvSpPr>
        <p:spPr>
          <a:xfrm>
            <a:off x="18299" y="13725"/>
            <a:ext cx="713413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3395" y="1479263"/>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233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jon\Dropbox\CHI2012-WaterVis\images\InterviewDisplays\Volumetric\volumetric_watertower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4099" name="Picture 3" descr="C:\Users\jon\Dropbox\CHI2012-WaterVis\images\SurveyDisplays\Theme-Spatial\theme_spati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pic>
        <p:nvPicPr>
          <p:cNvPr id="4098" name="Picture 2" descr="C:\Users\jon\Dropbox\CHI2012-WaterVis\images\SurveyDisplays\Theme-PerOccupant\perocccolortest-0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552" y="4911746"/>
            <a:ext cx="2391447" cy="149465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738115" y="4911746"/>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Per-</a:t>
            </a:r>
            <a:br>
              <a:rPr lang="en-US" sz="2800" dirty="0" smtClean="0">
                <a:solidFill>
                  <a:prstClr val="white">
                    <a:lumMod val="95000"/>
                  </a:prstClr>
                </a:solidFill>
                <a:latin typeface="Segoe UI Light" pitchFamily="34" charset="0"/>
              </a:rPr>
            </a:br>
            <a:r>
              <a:rPr lang="en-US" sz="2800" dirty="0" smtClean="0">
                <a:solidFill>
                  <a:prstClr val="white">
                    <a:lumMod val="95000"/>
                  </a:prstClr>
                </a:solidFill>
                <a:latin typeface="Segoe UI Light" pitchFamily="34" charset="0"/>
              </a:rPr>
              <a:t>Occupant</a:t>
            </a:r>
            <a:endParaRPr lang="en-US" sz="2800" dirty="0">
              <a:solidFill>
                <a:prstClr val="white">
                  <a:lumMod val="95000"/>
                </a:prstClr>
              </a:solidFill>
              <a:latin typeface="Segoe UI Light" pitchFamily="34" charset="0"/>
            </a:endParaRPr>
          </a:p>
        </p:txBody>
      </p:sp>
      <p:pic>
        <p:nvPicPr>
          <p:cNvPr id="5122" name="Picture 2" descr="C:\Users\jon\Dropbox\CHI2012-WaterVis\images\SurveyDisplays\Theme-Temporal\theme_temporal-0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pic>
        <p:nvPicPr>
          <p:cNvPr id="5123" name="Picture 3" descr="C:\Users\jon\Dropbox\CHI2012-WaterVis\images\ReflectDesigns\Rainflow\Slide68.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4" name="Picture 4" descr="C:\Users\jon\Dropbox\CHI2012-WaterVis\images\ReflectDesigns\Aquatic\Slide15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321" t="20638" r="15393" b="14248"/>
          <a:stretch/>
        </p:blipFill>
        <p:spPr bwMode="auto">
          <a:xfrm>
            <a:off x="4838913" y="1315596"/>
            <a:ext cx="2396050" cy="149456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sp>
        <p:nvSpPr>
          <p:cNvPr id="28" name="TextBox 27"/>
          <p:cNvSpPr txBox="1"/>
          <p:nvPr/>
        </p:nvSpPr>
        <p:spPr>
          <a:xfrm>
            <a:off x="7207629" y="1228045"/>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Aquatic</a:t>
            </a:r>
          </a:p>
          <a:p>
            <a:r>
              <a:rPr lang="en-US" sz="2800" dirty="0" smtClean="0">
                <a:solidFill>
                  <a:prstClr val="white">
                    <a:lumMod val="95000"/>
                  </a:prstClr>
                </a:solidFill>
                <a:latin typeface="Segoe UI Light" pitchFamily="34" charset="0"/>
              </a:rPr>
              <a:t>Eco-system</a:t>
            </a:r>
            <a:endParaRPr lang="en-US" sz="2800" dirty="0">
              <a:solidFill>
                <a:prstClr val="white">
                  <a:lumMod val="95000"/>
                </a:prstClr>
              </a:solidFill>
              <a:latin typeface="Segoe UI Light" pitchFamily="34" charset="0"/>
            </a:endParaRPr>
          </a:p>
        </p:txBody>
      </p:sp>
      <p:sp>
        <p:nvSpPr>
          <p:cNvPr id="30" name="Rectangle 29"/>
          <p:cNvSpPr/>
          <p:nvPr/>
        </p:nvSpPr>
        <p:spPr>
          <a:xfrm>
            <a:off x="4647894" y="1143930"/>
            <a:ext cx="4496105" cy="1797389"/>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5895" y="1143929"/>
            <a:ext cx="4496105" cy="5349363"/>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572000" y="4679928"/>
            <a:ext cx="4496105" cy="2178072"/>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76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001685"/>
            <a:ext cx="9144000" cy="5463115"/>
          </a:xfrm>
        </p:spPr>
      </p:pic>
      <p:sp>
        <p:nvSpPr>
          <p:cNvPr id="3" name="TextBox 2"/>
          <p:cNvSpPr txBox="1"/>
          <p:nvPr/>
        </p:nvSpPr>
        <p:spPr>
          <a:xfrm>
            <a:off x="18299" y="-1515"/>
            <a:ext cx="912570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sp>
        <p:nvSpPr>
          <p:cNvPr id="5" name="TextBox 4"/>
          <p:cNvSpPr txBox="1"/>
          <p:nvPr/>
        </p:nvSpPr>
        <p:spPr>
          <a:xfrm>
            <a:off x="10684" y="200448"/>
            <a:ext cx="5168476" cy="707886"/>
          </a:xfrm>
          <a:prstGeom prst="rect">
            <a:avLst/>
          </a:prstGeom>
          <a:noFill/>
        </p:spPr>
        <p:txBody>
          <a:bodyPr wrap="square" rtlCol="0">
            <a:spAutoFit/>
          </a:bodyPr>
          <a:lstStyle/>
          <a:p>
            <a:r>
              <a:rPr lang="en-US" sz="4000" dirty="0" err="1" smtClean="0">
                <a:solidFill>
                  <a:schemeClr val="bg1">
                    <a:lumMod val="95000"/>
                  </a:schemeClr>
                </a:solidFill>
                <a:latin typeface="Segoe UI Semibold" pitchFamily="34" charset="0"/>
              </a:rPr>
              <a:t>Rainflow</a:t>
            </a:r>
            <a:r>
              <a:rPr lang="en-US" sz="4000" dirty="0" smtClean="0">
                <a:solidFill>
                  <a:schemeClr val="bg1">
                    <a:lumMod val="95000"/>
                  </a:schemeClr>
                </a:solidFill>
                <a:latin typeface="Segoe UI Semibold" pitchFamily="34" charset="0"/>
              </a:rPr>
              <a:t> </a:t>
            </a:r>
            <a:r>
              <a:rPr lang="en-US" sz="4000" dirty="0" smtClean="0">
                <a:solidFill>
                  <a:schemeClr val="bg1">
                    <a:lumMod val="95000"/>
                  </a:schemeClr>
                </a:solidFill>
                <a:latin typeface="Segoe UI Light" pitchFamily="34" charset="0"/>
              </a:rPr>
              <a:t>View</a:t>
            </a:r>
          </a:p>
        </p:txBody>
      </p:sp>
    </p:spTree>
    <p:extLst>
      <p:ext uri="{BB962C8B-B14F-4D97-AF65-F5344CB8AC3E}">
        <p14:creationId xmlns:p14="http://schemas.microsoft.com/office/powerpoint/2010/main" val="1185807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inflowCaptur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97763"/>
            <a:ext cx="9144000" cy="5391142"/>
          </a:xfrm>
          <a:prstGeom prst="rect">
            <a:avLst/>
          </a:prstGeom>
        </p:spPr>
      </p:pic>
      <p:sp>
        <p:nvSpPr>
          <p:cNvPr id="3" name="Rectangle 2"/>
          <p:cNvSpPr/>
          <p:nvPr/>
        </p:nvSpPr>
        <p:spPr>
          <a:xfrm>
            <a:off x="-892440" y="-213960"/>
            <a:ext cx="910740" cy="7589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8299" y="-1515"/>
            <a:ext cx="9125701" cy="369332"/>
          </a:xfrm>
          <a:prstGeom prst="rect">
            <a:avLst/>
          </a:prstGeom>
          <a:noFill/>
        </p:spPr>
        <p:txBody>
          <a:bodyPr wrap="square" rtlCol="0">
            <a:spAutoFit/>
          </a:bodyPr>
          <a:lstStyle/>
          <a:p>
            <a:r>
              <a:rPr lang="en-US" dirty="0" smtClean="0">
                <a:solidFill>
                  <a:prstClr val="white">
                    <a:lumMod val="65000"/>
                  </a:prstClr>
                </a:solidFill>
                <a:latin typeface="Segoe UI Semibold" pitchFamily="34" charset="0"/>
              </a:rPr>
              <a:t>DESIGN SET 2: DESIGN PROBES</a:t>
            </a:r>
          </a:p>
        </p:txBody>
      </p:sp>
      <p:sp>
        <p:nvSpPr>
          <p:cNvPr id="5" name="TextBox 4"/>
          <p:cNvSpPr txBox="1"/>
          <p:nvPr/>
        </p:nvSpPr>
        <p:spPr>
          <a:xfrm>
            <a:off x="10684" y="200448"/>
            <a:ext cx="5168476" cy="707886"/>
          </a:xfrm>
          <a:prstGeom prst="rect">
            <a:avLst/>
          </a:prstGeom>
          <a:noFill/>
        </p:spPr>
        <p:txBody>
          <a:bodyPr wrap="square" rtlCol="0">
            <a:spAutoFit/>
          </a:bodyPr>
          <a:lstStyle/>
          <a:p>
            <a:r>
              <a:rPr lang="en-US" sz="4000" dirty="0" err="1" smtClean="0">
                <a:solidFill>
                  <a:prstClr val="white">
                    <a:lumMod val="95000"/>
                  </a:prstClr>
                </a:solidFill>
                <a:latin typeface="Segoe UI Semibold" pitchFamily="34" charset="0"/>
              </a:rPr>
              <a:t>Rainflow</a:t>
            </a:r>
            <a:r>
              <a:rPr lang="en-US" sz="4000" dirty="0" smtClean="0">
                <a:solidFill>
                  <a:prstClr val="white">
                    <a:lumMod val="95000"/>
                  </a:prstClr>
                </a:solidFill>
                <a:latin typeface="Segoe UI Semibold" pitchFamily="34" charset="0"/>
              </a:rPr>
              <a:t> </a:t>
            </a:r>
            <a:r>
              <a:rPr lang="en-US" sz="4000" dirty="0" smtClean="0">
                <a:solidFill>
                  <a:prstClr val="white">
                    <a:lumMod val="95000"/>
                  </a:prstClr>
                </a:solidFill>
                <a:latin typeface="Segoe UI Light" pitchFamily="34" charset="0"/>
              </a:rPr>
              <a:t>View Movie</a:t>
            </a:r>
          </a:p>
        </p:txBody>
      </p:sp>
    </p:spTree>
    <p:extLst>
      <p:ext uri="{BB962C8B-B14F-4D97-AF65-F5344CB8AC3E}">
        <p14:creationId xmlns:p14="http://schemas.microsoft.com/office/powerpoint/2010/main" val="13978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RainflowCapture.mp4">
            <a:hlinkClick r:id="" action="ppaction://media"/>
          </p:cNvPr>
          <p:cNvPicPr>
            <a:picLocks noChangeAspect="1"/>
          </p:cNvPicPr>
          <p:nvPr>
            <a:videoFile r:link="rId1"/>
            <p:extLst>
              <p:ext uri="{DAA4B4D4-6D71-4841-9C94-3DE7FCFB9230}">
                <p14:media xmlns:p14="http://schemas.microsoft.com/office/powerpoint/2010/main" r:embed="rId2">
                  <p14:trim st="22169.1968"/>
                </p14:media>
              </p:ext>
            </p:extLst>
          </p:nvPr>
        </p:nvPicPr>
        <p:blipFill>
          <a:blip r:embed="rId5"/>
          <a:stretch>
            <a:fillRect/>
          </a:stretch>
        </p:blipFill>
        <p:spPr>
          <a:xfrm>
            <a:off x="0" y="997763"/>
            <a:ext cx="9144000" cy="5391142"/>
          </a:xfrm>
          <a:prstGeom prst="rect">
            <a:avLst/>
          </a:prstGeom>
        </p:spPr>
      </p:pic>
      <p:sp>
        <p:nvSpPr>
          <p:cNvPr id="3" name="Rectangle 2"/>
          <p:cNvSpPr/>
          <p:nvPr/>
        </p:nvSpPr>
        <p:spPr>
          <a:xfrm>
            <a:off x="-892440" y="-213960"/>
            <a:ext cx="910740" cy="7589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99" y="-1515"/>
            <a:ext cx="912570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sp>
        <p:nvSpPr>
          <p:cNvPr id="5" name="TextBox 4"/>
          <p:cNvSpPr txBox="1"/>
          <p:nvPr/>
        </p:nvSpPr>
        <p:spPr>
          <a:xfrm>
            <a:off x="10684" y="200448"/>
            <a:ext cx="5168476" cy="707886"/>
          </a:xfrm>
          <a:prstGeom prst="rect">
            <a:avLst/>
          </a:prstGeom>
          <a:noFill/>
        </p:spPr>
        <p:txBody>
          <a:bodyPr wrap="square" rtlCol="0">
            <a:spAutoFit/>
          </a:bodyPr>
          <a:lstStyle/>
          <a:p>
            <a:r>
              <a:rPr lang="en-US" sz="4000" dirty="0" err="1" smtClean="0">
                <a:solidFill>
                  <a:schemeClr val="bg1">
                    <a:lumMod val="95000"/>
                  </a:schemeClr>
                </a:solidFill>
                <a:latin typeface="Segoe UI Semibold" pitchFamily="34" charset="0"/>
              </a:rPr>
              <a:t>Rainflow</a:t>
            </a:r>
            <a:r>
              <a:rPr lang="en-US" sz="4000" dirty="0" smtClean="0">
                <a:solidFill>
                  <a:schemeClr val="bg1">
                    <a:lumMod val="95000"/>
                  </a:schemeClr>
                </a:solidFill>
                <a:latin typeface="Segoe UI Semibold" pitchFamily="34" charset="0"/>
              </a:rPr>
              <a:t> </a:t>
            </a:r>
            <a:r>
              <a:rPr lang="en-US" sz="4000" dirty="0" smtClean="0">
                <a:solidFill>
                  <a:schemeClr val="bg1">
                    <a:lumMod val="95000"/>
                  </a:schemeClr>
                </a:solidFill>
                <a:latin typeface="Segoe UI Light" pitchFamily="34" charset="0"/>
              </a:rPr>
              <a:t>View Movie</a:t>
            </a:r>
          </a:p>
        </p:txBody>
      </p:sp>
    </p:spTree>
    <p:extLst>
      <p:ext uri="{BB962C8B-B14F-4D97-AF65-F5344CB8AC3E}">
        <p14:creationId xmlns:p14="http://schemas.microsoft.com/office/powerpoint/2010/main" val="404040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81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938" y="178406"/>
            <a:ext cx="7020287" cy="769441"/>
          </a:xfrm>
          <a:prstGeom prst="rect">
            <a:avLst/>
          </a:prstGeom>
          <a:noFill/>
        </p:spPr>
        <p:txBody>
          <a:bodyPr wrap="square" rtlCol="0">
            <a:spAutoFit/>
          </a:bodyPr>
          <a:lstStyle/>
          <a:p>
            <a:r>
              <a:rPr lang="en-US" sz="4400" dirty="0" smtClean="0">
                <a:solidFill>
                  <a:schemeClr val="bg1"/>
                </a:solidFill>
                <a:latin typeface="Segoe UI Semibold" pitchFamily="34" charset="0"/>
              </a:rPr>
              <a:t>Design </a:t>
            </a:r>
            <a:r>
              <a:rPr lang="en-US" sz="4400" dirty="0" smtClean="0">
                <a:solidFill>
                  <a:schemeClr val="bg1"/>
                </a:solidFill>
                <a:latin typeface="Segoe UI Light" pitchFamily="34" charset="0"/>
              </a:rPr>
              <a:t>Probes Explored</a:t>
            </a:r>
          </a:p>
        </p:txBody>
      </p:sp>
      <p:sp>
        <p:nvSpPr>
          <p:cNvPr id="21" name="TextBox 20"/>
          <p:cNvSpPr txBox="1"/>
          <p:nvPr/>
        </p:nvSpPr>
        <p:spPr>
          <a:xfrm>
            <a:off x="18299" y="13725"/>
            <a:ext cx="713413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3395" y="1479263"/>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233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jon\Dropbox\CHI2012-WaterVis\images\InterviewDisplays\Volumetric\volumetric_watertower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4099" name="Picture 3" descr="C:\Users\jon\Dropbox\CHI2012-WaterVis\images\SurveyDisplays\Theme-Spatial\theme_spati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pic>
        <p:nvPicPr>
          <p:cNvPr id="4098" name="Picture 2" descr="C:\Users\jon\Dropbox\CHI2012-WaterVis\images\SurveyDisplays\Theme-PerOccupant\perocccolortest-0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552" y="4911746"/>
            <a:ext cx="2391447" cy="149465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738115" y="4911746"/>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Per-</a:t>
            </a:r>
            <a:br>
              <a:rPr lang="en-US" sz="2800" dirty="0" smtClean="0">
                <a:solidFill>
                  <a:prstClr val="white">
                    <a:lumMod val="95000"/>
                  </a:prstClr>
                </a:solidFill>
                <a:latin typeface="Segoe UI Light" pitchFamily="34" charset="0"/>
              </a:rPr>
            </a:br>
            <a:r>
              <a:rPr lang="en-US" sz="2800" dirty="0" smtClean="0">
                <a:solidFill>
                  <a:prstClr val="white">
                    <a:lumMod val="95000"/>
                  </a:prstClr>
                </a:solidFill>
                <a:latin typeface="Segoe UI Light" pitchFamily="34" charset="0"/>
              </a:rPr>
              <a:t>Occupant</a:t>
            </a:r>
            <a:endParaRPr lang="en-US" sz="2800" dirty="0">
              <a:solidFill>
                <a:prstClr val="white">
                  <a:lumMod val="95000"/>
                </a:prstClr>
              </a:solidFill>
              <a:latin typeface="Segoe UI Light" pitchFamily="34" charset="0"/>
            </a:endParaRPr>
          </a:p>
        </p:txBody>
      </p:sp>
      <p:pic>
        <p:nvPicPr>
          <p:cNvPr id="5122" name="Picture 2" descr="C:\Users\jon\Dropbox\CHI2012-WaterVis\images\SurveyDisplays\Theme-Temporal\theme_temporal-0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pic>
        <p:nvPicPr>
          <p:cNvPr id="5123" name="Picture 3" descr="C:\Users\jon\Dropbox\CHI2012-WaterVis\images\ReflectDesigns\Rainflow\Slide68.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4" name="Picture 4" descr="C:\Users\jon\Dropbox\CHI2012-WaterVis\images\ReflectDesigns\Aquatic\Slide15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321" t="20638" r="15393" b="14248"/>
          <a:stretch/>
        </p:blipFill>
        <p:spPr bwMode="auto">
          <a:xfrm>
            <a:off x="4838913" y="1315596"/>
            <a:ext cx="2396050" cy="149456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sp>
        <p:nvSpPr>
          <p:cNvPr id="28" name="TextBox 27"/>
          <p:cNvSpPr txBox="1"/>
          <p:nvPr/>
        </p:nvSpPr>
        <p:spPr>
          <a:xfrm>
            <a:off x="7207629" y="1228045"/>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Aquatic</a:t>
            </a:r>
          </a:p>
          <a:p>
            <a:r>
              <a:rPr lang="en-US" sz="2800" dirty="0" smtClean="0">
                <a:solidFill>
                  <a:prstClr val="white">
                    <a:lumMod val="95000"/>
                  </a:prstClr>
                </a:solidFill>
                <a:latin typeface="Segoe UI Light" pitchFamily="34" charset="0"/>
              </a:rPr>
              <a:t>Eco-system</a:t>
            </a:r>
            <a:endParaRPr lang="en-US" sz="2800" dirty="0">
              <a:solidFill>
                <a:prstClr val="white">
                  <a:lumMod val="95000"/>
                </a:prstClr>
              </a:solidFill>
              <a:latin typeface="Segoe UI Light" pitchFamily="34" charset="0"/>
            </a:endParaRPr>
          </a:p>
        </p:txBody>
      </p:sp>
      <p:sp>
        <p:nvSpPr>
          <p:cNvPr id="30" name="Rectangle 29"/>
          <p:cNvSpPr/>
          <p:nvPr/>
        </p:nvSpPr>
        <p:spPr>
          <a:xfrm>
            <a:off x="4647894" y="1143930"/>
            <a:ext cx="4496105" cy="3535998"/>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5895" y="947847"/>
            <a:ext cx="4496105" cy="55454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84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99" y="-1515"/>
            <a:ext cx="9125701" cy="369332"/>
          </a:xfrm>
          <a:prstGeom prst="rect">
            <a:avLst/>
          </a:prstGeom>
          <a:noFill/>
        </p:spPr>
        <p:txBody>
          <a:bodyPr wrap="square" rtlCol="0">
            <a:spAutoFit/>
          </a:bodyPr>
          <a:lstStyle/>
          <a:p>
            <a:r>
              <a:rPr lang="en-US" dirty="0" smtClean="0">
                <a:solidFill>
                  <a:prstClr val="white">
                    <a:lumMod val="65000"/>
                  </a:prstClr>
                </a:solidFill>
                <a:latin typeface="Segoe UI Semibold" pitchFamily="34" charset="0"/>
              </a:rPr>
              <a:t>DESIGN SET 2: DESIGN PROBES</a:t>
            </a:r>
          </a:p>
        </p:txBody>
      </p:sp>
      <p:sp>
        <p:nvSpPr>
          <p:cNvPr id="4" name="TextBox 3"/>
          <p:cNvSpPr txBox="1"/>
          <p:nvPr/>
        </p:nvSpPr>
        <p:spPr>
          <a:xfrm>
            <a:off x="10684" y="200448"/>
            <a:ext cx="5168476" cy="707886"/>
          </a:xfrm>
          <a:prstGeom prst="rect">
            <a:avLst/>
          </a:prstGeom>
          <a:noFill/>
        </p:spPr>
        <p:txBody>
          <a:bodyPr wrap="square" rtlCol="0">
            <a:spAutoFit/>
          </a:bodyPr>
          <a:lstStyle/>
          <a:p>
            <a:r>
              <a:rPr lang="en-US" sz="4000" dirty="0" smtClean="0">
                <a:solidFill>
                  <a:prstClr val="white">
                    <a:lumMod val="95000"/>
                  </a:prstClr>
                </a:solidFill>
                <a:latin typeface="Segoe UI Semibold" pitchFamily="34" charset="0"/>
              </a:rPr>
              <a:t>Other </a:t>
            </a:r>
            <a:r>
              <a:rPr lang="en-US" sz="4000" dirty="0" smtClean="0">
                <a:solidFill>
                  <a:prstClr val="white">
                    <a:lumMod val="95000"/>
                  </a:prstClr>
                </a:solidFill>
                <a:latin typeface="Segoe UI Light" pitchFamily="34" charset="0"/>
              </a:rPr>
              <a:t>Design</a:t>
            </a:r>
            <a:r>
              <a:rPr lang="en-US" sz="4000" dirty="0" smtClean="0">
                <a:solidFill>
                  <a:prstClr val="white">
                    <a:lumMod val="95000"/>
                  </a:prstClr>
                </a:solidFill>
                <a:latin typeface="Segoe UI Semibold" pitchFamily="34" charset="0"/>
              </a:rPr>
              <a:t> </a:t>
            </a:r>
            <a:r>
              <a:rPr lang="en-US" sz="4000" dirty="0" smtClean="0">
                <a:solidFill>
                  <a:prstClr val="white">
                    <a:lumMod val="95000"/>
                  </a:prstClr>
                </a:solidFill>
                <a:latin typeface="Segoe UI Light" pitchFamily="34" charset="0"/>
              </a:rPr>
              <a:t>Probes</a:t>
            </a:r>
          </a:p>
        </p:txBody>
      </p:sp>
      <p:pic>
        <p:nvPicPr>
          <p:cNvPr id="1027" name="Picture 3" descr="C:\Users\jon\Dropbox\CHI2012-WaterVis\images\InterviewDisplays\Map-World\maps-3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07641">
            <a:off x="-2890142" y="1802191"/>
            <a:ext cx="2796653" cy="174654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on\Dropbox\CHI2012-WaterVis\images\InterviewDisplays\Volumetric\volumetric_watertower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88810">
            <a:off x="-2805322" y="4607110"/>
            <a:ext cx="2301575" cy="14402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920857" y="1152150"/>
            <a:ext cx="7302286" cy="5280567"/>
            <a:chOff x="642213" y="1152150"/>
            <a:chExt cx="7302286" cy="5280567"/>
          </a:xfrm>
        </p:grpSpPr>
        <p:pic>
          <p:nvPicPr>
            <p:cNvPr id="1026" name="Picture 2" descr="C:\Users\jon\Dropbox\CHI2012-WaterVis\images\InterviewDisplays\Map-America\maps-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743" y="1152150"/>
              <a:ext cx="3364992"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on\Dropbox\CHI2012-WaterVis\images\InterviewDisplays\OverallSummary\overall-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6704" y="1152150"/>
              <a:ext cx="3364992"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on\Dropbox\CHI2012-WaterVis\images\InterviewDisplays\Volumetric\maps-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213" y="3960265"/>
              <a:ext cx="3364992"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jon\Dropbox\CHI2012-WaterVis\images\InterviewDisplays\Pop-up\maps-3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6879" y="3960265"/>
              <a:ext cx="33676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617" y="3255270"/>
              <a:ext cx="3344587" cy="369332"/>
            </a:xfrm>
            <a:prstGeom prst="rect">
              <a:avLst/>
            </a:prstGeom>
            <a:noFill/>
          </p:spPr>
          <p:txBody>
            <a:bodyPr wrap="square" rtlCol="0">
              <a:spAutoFit/>
            </a:bodyPr>
            <a:lstStyle/>
            <a:p>
              <a:pPr algn="ctr"/>
              <a:r>
                <a:rPr lang="en-US" dirty="0" smtClean="0">
                  <a:solidFill>
                    <a:prstClr val="white">
                      <a:lumMod val="95000"/>
                    </a:prstClr>
                  </a:solidFill>
                  <a:latin typeface="Segoe UI Light" pitchFamily="34" charset="0"/>
                </a:rPr>
                <a:t>Geographic Comparisons</a:t>
              </a:r>
            </a:p>
          </p:txBody>
        </p:sp>
        <p:sp>
          <p:nvSpPr>
            <p:cNvPr id="13" name="TextBox 12"/>
            <p:cNvSpPr txBox="1"/>
            <p:nvPr/>
          </p:nvSpPr>
          <p:spPr>
            <a:xfrm>
              <a:off x="4546704" y="3266206"/>
              <a:ext cx="3344587" cy="369332"/>
            </a:xfrm>
            <a:prstGeom prst="rect">
              <a:avLst/>
            </a:prstGeom>
            <a:noFill/>
          </p:spPr>
          <p:txBody>
            <a:bodyPr wrap="square" rtlCol="0">
              <a:spAutoFit/>
            </a:bodyPr>
            <a:lstStyle/>
            <a:p>
              <a:pPr algn="ctr"/>
              <a:r>
                <a:rPr lang="en-US" dirty="0" smtClean="0">
                  <a:solidFill>
                    <a:prstClr val="white">
                      <a:lumMod val="95000"/>
                    </a:prstClr>
                  </a:solidFill>
                  <a:latin typeface="Segoe UI Light" pitchFamily="34" charset="0"/>
                </a:rPr>
                <a:t>Dashboards</a:t>
              </a:r>
            </a:p>
          </p:txBody>
        </p:sp>
        <p:sp>
          <p:nvSpPr>
            <p:cNvPr id="14" name="TextBox 13"/>
            <p:cNvSpPr txBox="1"/>
            <p:nvPr/>
          </p:nvSpPr>
          <p:spPr>
            <a:xfrm>
              <a:off x="642213" y="6030387"/>
              <a:ext cx="3344587" cy="369332"/>
            </a:xfrm>
            <a:prstGeom prst="rect">
              <a:avLst/>
            </a:prstGeom>
            <a:noFill/>
          </p:spPr>
          <p:txBody>
            <a:bodyPr wrap="square" rtlCol="0">
              <a:spAutoFit/>
            </a:bodyPr>
            <a:lstStyle/>
            <a:p>
              <a:pPr algn="ctr"/>
              <a:r>
                <a:rPr lang="en-US" dirty="0" smtClean="0">
                  <a:solidFill>
                    <a:prstClr val="white">
                      <a:lumMod val="95000"/>
                    </a:prstClr>
                  </a:solidFill>
                  <a:latin typeface="Segoe UI Light" pitchFamily="34" charset="0"/>
                </a:rPr>
                <a:t>Metaphorical Unit Designs</a:t>
              </a:r>
            </a:p>
          </p:txBody>
        </p:sp>
        <p:sp>
          <p:nvSpPr>
            <p:cNvPr id="15" name="TextBox 14"/>
            <p:cNvSpPr txBox="1"/>
            <p:nvPr/>
          </p:nvSpPr>
          <p:spPr>
            <a:xfrm>
              <a:off x="4556906" y="6063385"/>
              <a:ext cx="3344587" cy="369332"/>
            </a:xfrm>
            <a:prstGeom prst="rect">
              <a:avLst/>
            </a:prstGeom>
            <a:noFill/>
          </p:spPr>
          <p:txBody>
            <a:bodyPr wrap="square" rtlCol="0">
              <a:spAutoFit/>
            </a:bodyPr>
            <a:lstStyle/>
            <a:p>
              <a:pPr algn="ctr"/>
              <a:r>
                <a:rPr lang="en-US" dirty="0" smtClean="0">
                  <a:solidFill>
                    <a:prstClr val="white">
                      <a:lumMod val="95000"/>
                    </a:prstClr>
                  </a:solidFill>
                  <a:latin typeface="Segoe UI Light" pitchFamily="34" charset="0"/>
                </a:rPr>
                <a:t>Recommendations</a:t>
              </a:r>
            </a:p>
          </p:txBody>
        </p:sp>
      </p:grpSp>
    </p:spTree>
    <p:extLst>
      <p:ext uri="{BB962C8B-B14F-4D97-AF65-F5344CB8AC3E}">
        <p14:creationId xmlns:p14="http://schemas.microsoft.com/office/powerpoint/2010/main" val="363530439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search\HomeSensing\Water\Pictures\2009_04_01 - EIC Final Competition\EIC Water Faucet cameo shot 09 (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690" y="0"/>
            <a:ext cx="1030538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3490" y="89620"/>
            <a:ext cx="6033652" cy="1569660"/>
          </a:xfrm>
          <a:prstGeom prst="rect">
            <a:avLst/>
          </a:prstGeom>
          <a:noFill/>
        </p:spPr>
        <p:txBody>
          <a:bodyPr wrap="square" rtlCol="0">
            <a:spAutoFit/>
          </a:bodyPr>
          <a:lstStyle/>
          <a:p>
            <a:pPr algn="ctr"/>
            <a:r>
              <a:rPr lang="en-US" sz="9600" dirty="0" smtClean="0">
                <a:solidFill>
                  <a:schemeClr val="bg1">
                    <a:lumMod val="95000"/>
                  </a:schemeClr>
                </a:solidFill>
                <a:latin typeface="Segoe UI Light" pitchFamily="34" charset="0"/>
              </a:rPr>
              <a:t>Evaluation</a:t>
            </a:r>
          </a:p>
        </p:txBody>
      </p:sp>
    </p:spTree>
    <p:extLst>
      <p:ext uri="{BB962C8B-B14F-4D97-AF65-F5344CB8AC3E}">
        <p14:creationId xmlns:p14="http://schemas.microsoft.com/office/powerpoint/2010/main" val="1578232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9565" y="2366470"/>
            <a:ext cx="8803820" cy="1969770"/>
          </a:xfrm>
          <a:prstGeom prst="rect">
            <a:avLst/>
          </a:prstGeom>
        </p:spPr>
        <p:txBody>
          <a:bodyPr wrap="square">
            <a:spAutoFit/>
          </a:bodyPr>
          <a:lstStyle/>
          <a:p>
            <a:r>
              <a:rPr lang="en-US" sz="3200" dirty="0">
                <a:solidFill>
                  <a:prstClr val="white"/>
                </a:solidFill>
                <a:latin typeface="Segoe UI Light" pitchFamily="34" charset="0"/>
              </a:rPr>
              <a:t>The amount of water on earth is not </a:t>
            </a:r>
            <a:r>
              <a:rPr lang="en-US" sz="3200" dirty="0" smtClean="0">
                <a:solidFill>
                  <a:prstClr val="white"/>
                </a:solidFill>
                <a:latin typeface="Segoe UI Light" pitchFamily="34" charset="0"/>
              </a:rPr>
              <a:t>changing</a:t>
            </a:r>
          </a:p>
          <a:p>
            <a:r>
              <a:rPr lang="en-US" sz="4500" spc="250" dirty="0" smtClean="0">
                <a:solidFill>
                  <a:prstClr val="white"/>
                </a:solidFill>
                <a:latin typeface="Segoe UI Light" pitchFamily="34" charset="0"/>
              </a:rPr>
              <a:t>but its </a:t>
            </a:r>
            <a:r>
              <a:rPr lang="en-US" sz="4500" spc="250" dirty="0">
                <a:solidFill>
                  <a:prstClr val="white"/>
                </a:solidFill>
                <a:latin typeface="Segoe UI Semibold" pitchFamily="34" charset="0"/>
              </a:rPr>
              <a:t>location</a:t>
            </a:r>
            <a:r>
              <a:rPr lang="en-US" sz="4500" spc="250" dirty="0">
                <a:solidFill>
                  <a:prstClr val="white"/>
                </a:solidFill>
                <a:latin typeface="Segoe UI Light" pitchFamily="34" charset="0"/>
              </a:rPr>
              <a:t>, </a:t>
            </a:r>
            <a:r>
              <a:rPr lang="en-US" sz="4500" spc="250" dirty="0">
                <a:solidFill>
                  <a:prstClr val="white"/>
                </a:solidFill>
                <a:latin typeface="Segoe UI Semibold" pitchFamily="34" charset="0"/>
              </a:rPr>
              <a:t>quality</a:t>
            </a:r>
            <a:r>
              <a:rPr lang="en-US" sz="4500" spc="250" dirty="0">
                <a:solidFill>
                  <a:prstClr val="white"/>
                </a:solidFill>
                <a:latin typeface="Segoe UI Light" pitchFamily="34" charset="0"/>
              </a:rPr>
              <a:t> </a:t>
            </a:r>
            <a:r>
              <a:rPr lang="en-US" sz="4500" spc="250" dirty="0" smtClean="0">
                <a:solidFill>
                  <a:prstClr val="white"/>
                </a:solidFill>
                <a:latin typeface="Segoe UI Light" pitchFamily="34" charset="0"/>
              </a:rPr>
              <a:t>and </a:t>
            </a:r>
            <a:r>
              <a:rPr lang="en-US" sz="4500" dirty="0" smtClean="0">
                <a:solidFill>
                  <a:prstClr val="white"/>
                </a:solidFill>
                <a:latin typeface="Segoe UI Semibold" pitchFamily="34" charset="0"/>
              </a:rPr>
              <a:t>amount </a:t>
            </a:r>
            <a:r>
              <a:rPr lang="en-US" sz="4500" dirty="0">
                <a:solidFill>
                  <a:prstClr val="white"/>
                </a:solidFill>
                <a:latin typeface="Segoe UI Semibold" pitchFamily="34" charset="0"/>
              </a:rPr>
              <a:t>per person</a:t>
            </a:r>
            <a:r>
              <a:rPr lang="en-US" sz="4500" dirty="0">
                <a:solidFill>
                  <a:prstClr val="white"/>
                </a:solidFill>
                <a:latin typeface="Segoe UI Light" pitchFamily="34" charset="0"/>
              </a:rPr>
              <a:t> </a:t>
            </a:r>
            <a:r>
              <a:rPr lang="en-US" sz="4500" dirty="0" smtClean="0">
                <a:solidFill>
                  <a:prstClr val="white"/>
                </a:solidFill>
                <a:latin typeface="Segoe UI Light" pitchFamily="34" charset="0"/>
              </a:rPr>
              <a:t>is changing</a:t>
            </a:r>
            <a:endParaRPr lang="en-US" sz="4500" dirty="0">
              <a:solidFill>
                <a:prstClr val="white"/>
              </a:solidFill>
              <a:latin typeface="Segoe UI Light" pitchFamily="34" charset="0"/>
            </a:endParaRPr>
          </a:p>
        </p:txBody>
      </p:sp>
    </p:spTree>
    <p:extLst>
      <p:ext uri="{BB962C8B-B14F-4D97-AF65-F5344CB8AC3E}">
        <p14:creationId xmlns:p14="http://schemas.microsoft.com/office/powerpoint/2010/main" val="205759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77489" y="4659422"/>
            <a:ext cx="1290215" cy="369332"/>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Survey</a:t>
            </a:r>
          </a:p>
        </p:txBody>
      </p:sp>
      <p:sp>
        <p:nvSpPr>
          <p:cNvPr id="14" name="TextBox 13"/>
          <p:cNvSpPr txBox="1"/>
          <p:nvPr/>
        </p:nvSpPr>
        <p:spPr>
          <a:xfrm>
            <a:off x="9615884" y="3785511"/>
            <a:ext cx="1290215"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In-Home Interviews</a:t>
            </a:r>
          </a:p>
        </p:txBody>
      </p:sp>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prstClr val="white"/>
              </a:solidFill>
              <a:latin typeface="Segoe UI Light" pitchFamily="34" charset="0"/>
            </a:endParaRPr>
          </a:p>
        </p:txBody>
      </p:sp>
      <p:grpSp>
        <p:nvGrpSpPr>
          <p:cNvPr id="9" name="Group 8"/>
          <p:cNvGrpSpPr/>
          <p:nvPr/>
        </p:nvGrpSpPr>
        <p:grpSpPr>
          <a:xfrm>
            <a:off x="334033" y="2694703"/>
            <a:ext cx="7185720" cy="1468594"/>
            <a:chOff x="94195" y="1996026"/>
            <a:chExt cx="7185720" cy="1468594"/>
          </a:xfrm>
        </p:grpSpPr>
        <p:sp>
          <p:nvSpPr>
            <p:cNvPr id="4" name="TextBox 3"/>
            <p:cNvSpPr txBox="1"/>
            <p:nvPr/>
          </p:nvSpPr>
          <p:spPr>
            <a:xfrm>
              <a:off x="94195" y="2518260"/>
              <a:ext cx="1290215" cy="369332"/>
            </a:xfrm>
            <a:prstGeom prst="rect">
              <a:avLst/>
            </a:prstGeom>
            <a:noFill/>
          </p:spPr>
          <p:txBody>
            <a:bodyPr wrap="square" rtlCol="0">
              <a:spAutoFit/>
            </a:bodyPr>
            <a:lstStyle/>
            <a:p>
              <a:r>
                <a:rPr lang="en-US" dirty="0" smtClean="0">
                  <a:solidFill>
                    <a:prstClr val="white">
                      <a:lumMod val="85000"/>
                    </a:prstClr>
                  </a:solidFill>
                  <a:latin typeface="Segoe UI Light" pitchFamily="34" charset="0"/>
                </a:rPr>
                <a:t>Ideation</a:t>
              </a:r>
            </a:p>
          </p:txBody>
        </p:sp>
        <p:sp>
          <p:nvSpPr>
            <p:cNvPr id="5" name="TextBox 4"/>
            <p:cNvSpPr txBox="1"/>
            <p:nvPr/>
          </p:nvSpPr>
          <p:spPr>
            <a:xfrm>
              <a:off x="1472181" y="2403194"/>
              <a:ext cx="1290215"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Data</a:t>
              </a:r>
              <a:br>
                <a:rPr lang="en-US" dirty="0" smtClean="0">
                  <a:solidFill>
                    <a:prstClr val="white">
                      <a:lumMod val="85000"/>
                    </a:prstClr>
                  </a:solidFill>
                  <a:latin typeface="Segoe UI Light" pitchFamily="34" charset="0"/>
                </a:rPr>
              </a:br>
              <a:r>
                <a:rPr lang="en-US" dirty="0" smtClean="0">
                  <a:solidFill>
                    <a:prstClr val="white">
                      <a:lumMod val="85000"/>
                    </a:prstClr>
                  </a:solidFill>
                  <a:latin typeface="Segoe UI Light" pitchFamily="34" charset="0"/>
                </a:rPr>
                <a:t>Gathering</a:t>
              </a:r>
            </a:p>
          </p:txBody>
        </p:sp>
        <p:sp>
          <p:nvSpPr>
            <p:cNvPr id="6" name="TextBox 5"/>
            <p:cNvSpPr txBox="1"/>
            <p:nvPr/>
          </p:nvSpPr>
          <p:spPr>
            <a:xfrm>
              <a:off x="2806884" y="2403194"/>
              <a:ext cx="1290215"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Ideation / Sketch</a:t>
              </a:r>
            </a:p>
          </p:txBody>
        </p:sp>
        <p:sp>
          <p:nvSpPr>
            <p:cNvPr id="7" name="TextBox 6"/>
            <p:cNvSpPr txBox="1"/>
            <p:nvPr/>
          </p:nvSpPr>
          <p:spPr>
            <a:xfrm>
              <a:off x="4211575" y="2407936"/>
              <a:ext cx="1290215"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Pilot Studies</a:t>
              </a:r>
            </a:p>
          </p:txBody>
        </p:sp>
        <p:sp>
          <p:nvSpPr>
            <p:cNvPr id="8" name="TextBox 7"/>
            <p:cNvSpPr txBox="1"/>
            <p:nvPr/>
          </p:nvSpPr>
          <p:spPr>
            <a:xfrm>
              <a:off x="5520535" y="2517860"/>
              <a:ext cx="1290215" cy="369332"/>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Refinement</a:t>
              </a:r>
            </a:p>
          </p:txBody>
        </p:sp>
        <p:cxnSp>
          <p:nvCxnSpPr>
            <p:cNvPr id="15" name="Straight Arrow Connector 14"/>
            <p:cNvCxnSpPr/>
            <p:nvPr/>
          </p:nvCxnSpPr>
          <p:spPr>
            <a:xfrm flipV="1">
              <a:off x="1080829"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067462" y="2019868"/>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 name="Arc 20"/>
            <p:cNvSpPr/>
            <p:nvPr/>
          </p:nvSpPr>
          <p:spPr>
            <a:xfrm flipH="1" flipV="1">
              <a:off x="2064717" y="2017123"/>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2" name="Straight Arrow Connector 21"/>
            <p:cNvCxnSpPr/>
            <p:nvPr/>
          </p:nvCxnSpPr>
          <p:spPr>
            <a:xfrm flipV="1">
              <a:off x="3983890"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4782159" y="1998771"/>
              <a:ext cx="1444752" cy="1444752"/>
            </a:xfrm>
            <a:prstGeom prst="arc">
              <a:avLst>
                <a:gd name="adj1" fmla="val 12194422"/>
                <a:gd name="adj2" fmla="val 20671428"/>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4" name="Arc 23"/>
            <p:cNvSpPr/>
            <p:nvPr/>
          </p:nvSpPr>
          <p:spPr>
            <a:xfrm flipH="1" flipV="1">
              <a:off x="4779414" y="1996026"/>
              <a:ext cx="1444752" cy="1444752"/>
            </a:xfrm>
            <a:prstGeom prst="arc">
              <a:avLst>
                <a:gd name="adj1" fmla="val 11576244"/>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5" name="Straight Arrow Connector 24"/>
            <p:cNvCxnSpPr/>
            <p:nvPr/>
          </p:nvCxnSpPr>
          <p:spPr>
            <a:xfrm flipV="1">
              <a:off x="6822715" y="2702525"/>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34033" y="469095"/>
            <a:ext cx="7349662" cy="2666475"/>
            <a:chOff x="334033" y="469095"/>
            <a:chExt cx="7349662" cy="2666475"/>
          </a:xfrm>
        </p:grpSpPr>
        <p:sp>
          <p:nvSpPr>
            <p:cNvPr id="3" name="TextBox 2"/>
            <p:cNvSpPr txBox="1"/>
            <p:nvPr/>
          </p:nvSpPr>
          <p:spPr>
            <a:xfrm>
              <a:off x="334033" y="469095"/>
              <a:ext cx="7349662" cy="1077218"/>
            </a:xfrm>
            <a:prstGeom prst="rect">
              <a:avLst/>
            </a:prstGeom>
            <a:noFill/>
            <a:ln>
              <a:solidFill>
                <a:schemeClr val="tx1">
                  <a:lumMod val="75000"/>
                  <a:lumOff val="25000"/>
                </a:schemeClr>
              </a:solidFill>
            </a:ln>
          </p:spPr>
          <p:txBody>
            <a:bodyPr wrap="square" rtlCol="0">
              <a:spAutoFit/>
            </a:bodyPr>
            <a:lstStyle/>
            <a:p>
              <a:r>
                <a:rPr lang="en-US" sz="1600" dirty="0" smtClean="0">
                  <a:solidFill>
                    <a:prstClr val="black">
                      <a:lumMod val="75000"/>
                      <a:lumOff val="25000"/>
                    </a:prstClr>
                  </a:solidFill>
                  <a:latin typeface="Segoe UI Light" pitchFamily="34" charset="0"/>
                </a:rPr>
                <a:t>Informal interviews with water experts (e.g., SPU, Amy Vickers)</a:t>
              </a:r>
            </a:p>
            <a:p>
              <a:r>
                <a:rPr lang="en-US" sz="1600" dirty="0" smtClean="0">
                  <a:solidFill>
                    <a:prstClr val="black">
                      <a:lumMod val="75000"/>
                      <a:lumOff val="25000"/>
                    </a:prstClr>
                  </a:solidFill>
                  <a:latin typeface="Segoe UI Light" pitchFamily="34" charset="0"/>
                </a:rPr>
                <a:t>UW Environmental Practicum on water</a:t>
              </a:r>
            </a:p>
            <a:p>
              <a:r>
                <a:rPr lang="en-US" sz="1600" dirty="0" smtClean="0">
                  <a:solidFill>
                    <a:prstClr val="black">
                      <a:lumMod val="75000"/>
                      <a:lumOff val="25000"/>
                    </a:prstClr>
                  </a:solidFill>
                  <a:latin typeface="Segoe UI Light" pitchFamily="34" charset="0"/>
                </a:rPr>
                <a:t>Literature review of water resource management, environmental psychology</a:t>
              </a:r>
            </a:p>
            <a:p>
              <a:r>
                <a:rPr lang="en-US" sz="1600" dirty="0" smtClean="0">
                  <a:solidFill>
                    <a:prstClr val="black">
                      <a:lumMod val="75000"/>
                      <a:lumOff val="25000"/>
                    </a:prstClr>
                  </a:solidFill>
                  <a:latin typeface="Segoe UI Light" pitchFamily="34" charset="0"/>
                </a:rPr>
                <a:t>Our own online survey of water usage attitudes &amp; knowledge (N=656 respondents)</a:t>
              </a:r>
            </a:p>
          </p:txBody>
        </p:sp>
        <p:cxnSp>
          <p:nvCxnSpPr>
            <p:cNvPr id="11" name="Straight Connector 10"/>
            <p:cNvCxnSpPr/>
            <p:nvPr/>
          </p:nvCxnSpPr>
          <p:spPr>
            <a:xfrm>
              <a:off x="2190860" y="1546313"/>
              <a:ext cx="0" cy="158925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433575" y="3748202"/>
            <a:ext cx="5146082" cy="2390633"/>
            <a:chOff x="3433575" y="3748202"/>
            <a:chExt cx="5146082" cy="2390633"/>
          </a:xfrm>
        </p:grpSpPr>
        <p:sp>
          <p:nvSpPr>
            <p:cNvPr id="27" name="TextBox 26"/>
            <p:cNvSpPr txBox="1"/>
            <p:nvPr/>
          </p:nvSpPr>
          <p:spPr>
            <a:xfrm>
              <a:off x="3433575" y="5554060"/>
              <a:ext cx="5146082" cy="584775"/>
            </a:xfrm>
            <a:prstGeom prst="rect">
              <a:avLst/>
            </a:prstGeom>
            <a:noFill/>
            <a:ln>
              <a:solidFill>
                <a:schemeClr val="accent6"/>
              </a:solidFill>
            </a:ln>
          </p:spPr>
          <p:txBody>
            <a:bodyPr wrap="square" rtlCol="0">
              <a:spAutoFit/>
            </a:bodyPr>
            <a:lstStyle/>
            <a:p>
              <a:r>
                <a:rPr lang="en-US" sz="1600" dirty="0" smtClean="0">
                  <a:solidFill>
                    <a:srgbClr val="F79646"/>
                  </a:solidFill>
                  <a:latin typeface="Segoe UI Light" pitchFamily="34" charset="0"/>
                </a:rPr>
                <a:t>Online interactive survey of designs (N=651 respondents)</a:t>
              </a:r>
            </a:p>
            <a:p>
              <a:r>
                <a:rPr lang="en-US" sz="1600" dirty="0" smtClean="0">
                  <a:solidFill>
                    <a:srgbClr val="F79646"/>
                  </a:solidFill>
                  <a:latin typeface="Segoe UI Light" pitchFamily="34" charset="0"/>
                </a:rPr>
                <a:t>In-home interviews (10 households, 20 adults) </a:t>
              </a:r>
            </a:p>
          </p:txBody>
        </p:sp>
        <p:cxnSp>
          <p:nvCxnSpPr>
            <p:cNvPr id="28" name="Straight Connector 27"/>
            <p:cNvCxnSpPr/>
            <p:nvPr/>
          </p:nvCxnSpPr>
          <p:spPr>
            <a:xfrm>
              <a:off x="8018060" y="3748202"/>
              <a:ext cx="0" cy="180585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080831" y="3673583"/>
            <a:ext cx="3491170" cy="1402722"/>
            <a:chOff x="1080831" y="3673583"/>
            <a:chExt cx="3491170" cy="1402722"/>
          </a:xfrm>
        </p:grpSpPr>
        <p:sp>
          <p:nvSpPr>
            <p:cNvPr id="29" name="TextBox 28"/>
            <p:cNvSpPr txBox="1"/>
            <p:nvPr/>
          </p:nvSpPr>
          <p:spPr>
            <a:xfrm>
              <a:off x="1080831" y="4491530"/>
              <a:ext cx="3491170" cy="584775"/>
            </a:xfrm>
            <a:prstGeom prst="rect">
              <a:avLst/>
            </a:prstGeom>
            <a:noFill/>
            <a:ln>
              <a:solidFill>
                <a:schemeClr val="tx1">
                  <a:lumMod val="75000"/>
                  <a:lumOff val="25000"/>
                </a:schemeClr>
              </a:solidFill>
            </a:ln>
          </p:spPr>
          <p:txBody>
            <a:bodyPr wrap="square" rtlCol="0">
              <a:spAutoFit/>
            </a:bodyPr>
            <a:lstStyle/>
            <a:p>
              <a:r>
                <a:rPr lang="en-US" sz="1600" dirty="0" smtClean="0">
                  <a:solidFill>
                    <a:prstClr val="black">
                      <a:lumMod val="75000"/>
                      <a:lumOff val="25000"/>
                    </a:prstClr>
                  </a:solidFill>
                  <a:latin typeface="Segoe UI Light" pitchFamily="34" charset="0"/>
                </a:rPr>
                <a:t>Informed by gathered data</a:t>
              </a:r>
            </a:p>
            <a:p>
              <a:r>
                <a:rPr lang="en-US" sz="1600" dirty="0" smtClean="0">
                  <a:solidFill>
                    <a:prstClr val="black">
                      <a:lumMod val="75000"/>
                      <a:lumOff val="25000"/>
                    </a:prstClr>
                  </a:solidFill>
                  <a:latin typeface="Segoe UI Light" pitchFamily="34" charset="0"/>
                </a:rPr>
                <a:t>Guided by eco-feedback design space</a:t>
              </a:r>
            </a:p>
          </p:txBody>
        </p:sp>
        <p:cxnSp>
          <p:nvCxnSpPr>
            <p:cNvPr id="30" name="Straight Connector 29"/>
            <p:cNvCxnSpPr/>
            <p:nvPr/>
          </p:nvCxnSpPr>
          <p:spPr>
            <a:xfrm>
              <a:off x="3888945" y="3673583"/>
              <a:ext cx="0" cy="817947"/>
            </a:xfrm>
            <a:prstGeom prst="line">
              <a:avLst/>
            </a:prstGeom>
            <a:noFill/>
            <a:ln>
              <a:solidFill>
                <a:schemeClr val="tx1">
                  <a:lumMod val="75000"/>
                  <a:lumOff val="25000"/>
                </a:schemeClr>
              </a:solidFill>
            </a:ln>
          </p:spPr>
        </p:cxnSp>
      </p:grpSp>
      <p:grpSp>
        <p:nvGrpSpPr>
          <p:cNvPr id="12" name="Group 11"/>
          <p:cNvGrpSpPr/>
          <p:nvPr/>
        </p:nvGrpSpPr>
        <p:grpSpPr>
          <a:xfrm>
            <a:off x="4451413" y="1835205"/>
            <a:ext cx="3491170" cy="1323683"/>
            <a:chOff x="4451413" y="1835205"/>
            <a:chExt cx="3491170" cy="1323683"/>
          </a:xfrm>
        </p:grpSpPr>
        <p:cxnSp>
          <p:nvCxnSpPr>
            <p:cNvPr id="33" name="Straight Connector 32"/>
            <p:cNvCxnSpPr/>
            <p:nvPr/>
          </p:nvCxnSpPr>
          <p:spPr>
            <a:xfrm>
              <a:off x="5011111" y="2419980"/>
              <a:ext cx="0" cy="738908"/>
            </a:xfrm>
            <a:prstGeom prst="line">
              <a:avLst/>
            </a:prstGeom>
            <a:noFill/>
            <a:ln>
              <a:solidFill>
                <a:schemeClr val="tx1">
                  <a:lumMod val="75000"/>
                  <a:lumOff val="25000"/>
                </a:schemeClr>
              </a:solidFill>
            </a:ln>
          </p:spPr>
        </p:cxnSp>
        <p:sp>
          <p:nvSpPr>
            <p:cNvPr id="35" name="TextBox 34"/>
            <p:cNvSpPr txBox="1"/>
            <p:nvPr/>
          </p:nvSpPr>
          <p:spPr>
            <a:xfrm>
              <a:off x="4451413" y="1835205"/>
              <a:ext cx="3491170" cy="584775"/>
            </a:xfrm>
            <a:prstGeom prst="rect">
              <a:avLst/>
            </a:prstGeom>
            <a:noFill/>
            <a:ln>
              <a:solidFill>
                <a:schemeClr val="tx1">
                  <a:lumMod val="75000"/>
                  <a:lumOff val="25000"/>
                </a:schemeClr>
              </a:solidFill>
            </a:ln>
          </p:spPr>
          <p:txBody>
            <a:bodyPr wrap="square" rtlCol="0">
              <a:spAutoFit/>
            </a:bodyPr>
            <a:lstStyle/>
            <a:p>
              <a:r>
                <a:rPr lang="en-US" sz="1600" dirty="0" smtClean="0">
                  <a:solidFill>
                    <a:prstClr val="black">
                      <a:lumMod val="75000"/>
                      <a:lumOff val="25000"/>
                    </a:prstClr>
                  </a:solidFill>
                  <a:latin typeface="Segoe UI Light" pitchFamily="34" charset="0"/>
                </a:rPr>
                <a:t>Design critique sessions with team</a:t>
              </a:r>
            </a:p>
            <a:p>
              <a:r>
                <a:rPr lang="en-US" sz="1600" dirty="0" smtClean="0">
                  <a:solidFill>
                    <a:prstClr val="black">
                      <a:lumMod val="75000"/>
                      <a:lumOff val="25000"/>
                    </a:prstClr>
                  </a:solidFill>
                  <a:latin typeface="Segoe UI Light" pitchFamily="34" charset="0"/>
                </a:rPr>
                <a:t>Three sets of pilot studies</a:t>
              </a:r>
            </a:p>
          </p:txBody>
        </p:sp>
      </p:grpSp>
      <p:sp>
        <p:nvSpPr>
          <p:cNvPr id="34" name="TextBox 33"/>
          <p:cNvSpPr txBox="1"/>
          <p:nvPr/>
        </p:nvSpPr>
        <p:spPr>
          <a:xfrm>
            <a:off x="7471250" y="3080005"/>
            <a:ext cx="1290215"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Formative</a:t>
            </a:r>
          </a:p>
          <a:p>
            <a:pPr algn="ctr"/>
            <a:r>
              <a:rPr lang="en-US" dirty="0" smtClean="0">
                <a:solidFill>
                  <a:prstClr val="white">
                    <a:lumMod val="85000"/>
                  </a:prstClr>
                </a:solidFill>
                <a:latin typeface="Segoe UI Light" pitchFamily="34" charset="0"/>
              </a:rPr>
              <a:t>Evaluation</a:t>
            </a:r>
          </a:p>
        </p:txBody>
      </p:sp>
    </p:spTree>
    <p:extLst>
      <p:ext uri="{BB962C8B-B14F-4D97-AF65-F5344CB8AC3E}">
        <p14:creationId xmlns:p14="http://schemas.microsoft.com/office/powerpoint/2010/main" val="11433970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0770" y="1088845"/>
            <a:ext cx="4413664" cy="4174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0090" y="165515"/>
            <a:ext cx="5160860" cy="923330"/>
          </a:xfrm>
          <a:prstGeom prst="rect">
            <a:avLst/>
          </a:prstGeom>
          <a:noFill/>
        </p:spPr>
        <p:txBody>
          <a:bodyPr wrap="square" rtlCol="0">
            <a:spAutoFit/>
          </a:bodyPr>
          <a:lstStyle/>
          <a:p>
            <a:r>
              <a:rPr lang="en-US" sz="5400" dirty="0" smtClean="0">
                <a:solidFill>
                  <a:schemeClr val="bg1"/>
                </a:solidFill>
                <a:latin typeface="Segoe UI Semibold" pitchFamily="34" charset="0"/>
              </a:rPr>
              <a:t>Online</a:t>
            </a:r>
            <a:r>
              <a:rPr lang="en-US" sz="5400" dirty="0" smtClean="0">
                <a:solidFill>
                  <a:schemeClr val="bg1"/>
                </a:solidFill>
                <a:latin typeface="Segoe UI Light" pitchFamily="34" charset="0"/>
              </a:rPr>
              <a:t> Survey</a:t>
            </a:r>
          </a:p>
        </p:txBody>
      </p:sp>
      <p:sp>
        <p:nvSpPr>
          <p:cNvPr id="5" name="TextBox 4"/>
          <p:cNvSpPr txBox="1"/>
          <p:nvPr/>
        </p:nvSpPr>
        <p:spPr>
          <a:xfrm>
            <a:off x="4951476" y="1228045"/>
            <a:ext cx="4098330" cy="4001095"/>
          </a:xfrm>
          <a:prstGeom prst="rect">
            <a:avLst/>
          </a:prstGeom>
          <a:noFill/>
        </p:spPr>
        <p:txBody>
          <a:bodyPr wrap="square" rtlCol="0">
            <a:spAutoFit/>
          </a:bodyPr>
          <a:lstStyle/>
          <a:p>
            <a:r>
              <a:rPr lang="en-US" sz="2800" dirty="0" smtClean="0">
                <a:solidFill>
                  <a:schemeClr val="bg1"/>
                </a:solidFill>
                <a:latin typeface="Segoe UI Semibold" pitchFamily="34" charset="0"/>
              </a:rPr>
              <a:t>Recruitment</a:t>
            </a:r>
            <a:r>
              <a:rPr lang="en-US" sz="2800" dirty="0" smtClean="0">
                <a:solidFill>
                  <a:schemeClr val="bg1"/>
                </a:solidFill>
                <a:latin typeface="Segoe UI Light" pitchFamily="34" charset="0"/>
              </a:rPr>
              <a:t> </a:t>
            </a:r>
          </a:p>
          <a:p>
            <a:pPr marL="288925" indent="-288925">
              <a:buFont typeface="Courier New" pitchFamily="49" charset="0"/>
              <a:buChar char="o"/>
            </a:pPr>
            <a:r>
              <a:rPr lang="en-US" dirty="0" smtClean="0">
                <a:solidFill>
                  <a:schemeClr val="bg1"/>
                </a:solidFill>
                <a:latin typeface="Segoe UI Light" pitchFamily="34" charset="0"/>
              </a:rPr>
              <a:t>Online postings and word-of-mouth</a:t>
            </a:r>
          </a:p>
          <a:p>
            <a:endParaRPr lang="en-US" sz="2400" dirty="0">
              <a:solidFill>
                <a:schemeClr val="bg1"/>
              </a:solidFill>
              <a:latin typeface="Segoe UI Light" pitchFamily="34" charset="0"/>
            </a:endParaRPr>
          </a:p>
          <a:p>
            <a:r>
              <a:rPr lang="en-US" sz="2400" dirty="0" smtClean="0">
                <a:solidFill>
                  <a:schemeClr val="bg1"/>
                </a:solidFill>
                <a:latin typeface="Segoe UI Semibold" pitchFamily="34" charset="0"/>
              </a:rPr>
              <a:t>Survey Design</a:t>
            </a:r>
          </a:p>
          <a:p>
            <a:pPr marL="342900" indent="-342900">
              <a:buFont typeface="Courier New" pitchFamily="49" charset="0"/>
              <a:buChar char="o"/>
            </a:pPr>
            <a:r>
              <a:rPr lang="en-US" dirty="0" smtClean="0">
                <a:solidFill>
                  <a:schemeClr val="bg1"/>
                </a:solidFill>
                <a:latin typeface="Segoe UI Light" pitchFamily="34" charset="0"/>
              </a:rPr>
              <a:t>63 questions (10 optional)</a:t>
            </a:r>
          </a:p>
          <a:p>
            <a:pPr marL="342900" indent="-342900">
              <a:buFont typeface="Courier New" pitchFamily="49" charset="0"/>
              <a:buChar char="o"/>
            </a:pPr>
            <a:r>
              <a:rPr lang="en-US" dirty="0" smtClean="0">
                <a:solidFill>
                  <a:schemeClr val="bg1"/>
                </a:solidFill>
                <a:latin typeface="Segoe UI Light" pitchFamily="34" charset="0"/>
              </a:rPr>
              <a:t>Question and answer order randomized when possible</a:t>
            </a:r>
          </a:p>
          <a:p>
            <a:endParaRPr lang="en-US" sz="2800" dirty="0" smtClean="0">
              <a:solidFill>
                <a:schemeClr val="bg1"/>
              </a:solidFill>
              <a:latin typeface="Segoe UI Light" pitchFamily="34" charset="0"/>
            </a:endParaRPr>
          </a:p>
          <a:p>
            <a:r>
              <a:rPr lang="en-US" sz="2400" dirty="0" smtClean="0">
                <a:solidFill>
                  <a:schemeClr val="bg1"/>
                </a:solidFill>
                <a:latin typeface="Segoe UI Semibold" pitchFamily="34" charset="0"/>
              </a:rPr>
              <a:t>Collected Data</a:t>
            </a:r>
          </a:p>
          <a:p>
            <a:pPr marL="342900" indent="-342900">
              <a:buFont typeface="Courier New" pitchFamily="49" charset="0"/>
              <a:buChar char="o"/>
            </a:pPr>
            <a:r>
              <a:rPr lang="en-US" dirty="0" smtClean="0">
                <a:solidFill>
                  <a:schemeClr val="bg1"/>
                </a:solidFill>
                <a:latin typeface="Segoe UI Light" pitchFamily="34" charset="0"/>
              </a:rPr>
              <a:t>712 completed surveys </a:t>
            </a:r>
            <a:br>
              <a:rPr lang="en-US" dirty="0" smtClean="0">
                <a:solidFill>
                  <a:schemeClr val="bg1"/>
                </a:solidFill>
                <a:latin typeface="Segoe UI Light" pitchFamily="34" charset="0"/>
              </a:rPr>
            </a:br>
            <a:r>
              <a:rPr lang="en-US" dirty="0" smtClean="0">
                <a:solidFill>
                  <a:schemeClr val="bg1"/>
                </a:solidFill>
                <a:latin typeface="Segoe UI Light" pitchFamily="34" charset="0"/>
              </a:rPr>
              <a:t>(651 from US or Canada)</a:t>
            </a:r>
          </a:p>
          <a:p>
            <a:pPr marL="342900" indent="-342900">
              <a:buFont typeface="Courier New" pitchFamily="49" charset="0"/>
              <a:buChar char="o"/>
            </a:pPr>
            <a:r>
              <a:rPr lang="en-US" dirty="0" smtClean="0">
                <a:solidFill>
                  <a:schemeClr val="bg1"/>
                </a:solidFill>
                <a:latin typeface="Segoe UI Light" pitchFamily="34" charset="0"/>
              </a:rPr>
              <a:t>Nearly 6,000 qualitative responses</a:t>
            </a:r>
            <a:endParaRPr lang="en-US" dirty="0">
              <a:solidFill>
                <a:schemeClr val="bg1"/>
              </a:solidFill>
              <a:latin typeface="Segoe UI Light" pitchFamily="34"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721" y="1328556"/>
            <a:ext cx="4699297" cy="490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30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1309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useOverHotAndColdFa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605"/>
            <a:ext cx="9144000" cy="6840790"/>
          </a:xfrm>
          <a:prstGeom prst="rect">
            <a:avLst/>
          </a:prstGeom>
        </p:spPr>
      </p:pic>
    </p:spTree>
    <p:extLst>
      <p:ext uri="{BB962C8B-B14F-4D97-AF65-F5344CB8AC3E}">
        <p14:creationId xmlns:p14="http://schemas.microsoft.com/office/powerpoint/2010/main" val="299143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0770" y="1088845"/>
            <a:ext cx="4413664" cy="4174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0089" y="165515"/>
            <a:ext cx="7058235" cy="923330"/>
          </a:xfrm>
          <a:prstGeom prst="rect">
            <a:avLst/>
          </a:prstGeom>
          <a:noFill/>
        </p:spPr>
        <p:txBody>
          <a:bodyPr wrap="square" rtlCol="0">
            <a:spAutoFit/>
          </a:bodyPr>
          <a:lstStyle/>
          <a:p>
            <a:r>
              <a:rPr lang="en-US" sz="5400" dirty="0" smtClean="0">
                <a:solidFill>
                  <a:schemeClr val="bg1"/>
                </a:solidFill>
                <a:latin typeface="Segoe UI Semibold" pitchFamily="34" charset="0"/>
              </a:rPr>
              <a:t>In-Home </a:t>
            </a:r>
            <a:r>
              <a:rPr lang="en-US" sz="5400" dirty="0" smtClean="0">
                <a:solidFill>
                  <a:schemeClr val="bg1"/>
                </a:solidFill>
                <a:latin typeface="Segoe UI Light" pitchFamily="34" charset="0"/>
              </a:rPr>
              <a:t>Interviews</a:t>
            </a:r>
          </a:p>
        </p:txBody>
      </p:sp>
      <p:sp>
        <p:nvSpPr>
          <p:cNvPr id="5" name="TextBox 4"/>
          <p:cNvSpPr txBox="1"/>
          <p:nvPr/>
        </p:nvSpPr>
        <p:spPr>
          <a:xfrm>
            <a:off x="3699206" y="1151845"/>
            <a:ext cx="5881864" cy="4678204"/>
          </a:xfrm>
          <a:prstGeom prst="rect">
            <a:avLst/>
          </a:prstGeom>
          <a:noFill/>
        </p:spPr>
        <p:txBody>
          <a:bodyPr wrap="square" rtlCol="0">
            <a:spAutoFit/>
          </a:bodyPr>
          <a:lstStyle/>
          <a:p>
            <a:r>
              <a:rPr lang="en-US" sz="2800" dirty="0" smtClean="0">
                <a:solidFill>
                  <a:schemeClr val="bg1"/>
                </a:solidFill>
                <a:latin typeface="Segoe UI Semibold" pitchFamily="34" charset="0"/>
              </a:rPr>
              <a:t>Recruitment</a:t>
            </a:r>
            <a:r>
              <a:rPr lang="en-US" sz="2800" dirty="0" smtClean="0">
                <a:solidFill>
                  <a:schemeClr val="bg1"/>
                </a:solidFill>
                <a:latin typeface="Segoe UI Light" pitchFamily="34" charset="0"/>
              </a:rPr>
              <a:t> </a:t>
            </a:r>
          </a:p>
          <a:p>
            <a:pPr marL="288925" indent="-288925">
              <a:buFont typeface="Courier New" pitchFamily="49" charset="0"/>
              <a:buChar char="o"/>
            </a:pPr>
            <a:r>
              <a:rPr lang="en-US" dirty="0" smtClean="0">
                <a:solidFill>
                  <a:schemeClr val="bg1"/>
                </a:solidFill>
                <a:latin typeface="Segoe UI Light" pitchFamily="34" charset="0"/>
              </a:rPr>
              <a:t>Online postings and word-of-mouth</a:t>
            </a:r>
          </a:p>
          <a:p>
            <a:pPr marL="288925" indent="-288925">
              <a:buFont typeface="Courier New" pitchFamily="49" charset="0"/>
              <a:buChar char="o"/>
            </a:pPr>
            <a:r>
              <a:rPr lang="en-US" dirty="0" smtClean="0">
                <a:solidFill>
                  <a:schemeClr val="bg1"/>
                </a:solidFill>
                <a:latin typeface="Segoe UI Light" pitchFamily="34" charset="0"/>
              </a:rPr>
              <a:t>Specifically recruited families</a:t>
            </a:r>
          </a:p>
          <a:p>
            <a:endParaRPr lang="en-US" sz="2400" dirty="0">
              <a:solidFill>
                <a:schemeClr val="bg1"/>
              </a:solidFill>
              <a:latin typeface="Segoe UI Light" pitchFamily="34" charset="0"/>
            </a:endParaRPr>
          </a:p>
          <a:p>
            <a:r>
              <a:rPr lang="en-US" sz="2400" dirty="0" smtClean="0">
                <a:solidFill>
                  <a:schemeClr val="bg1"/>
                </a:solidFill>
                <a:latin typeface="Segoe UI Semibold" pitchFamily="34" charset="0"/>
              </a:rPr>
              <a:t>Interview Method</a:t>
            </a:r>
          </a:p>
          <a:p>
            <a:pPr marL="342900" indent="-342900">
              <a:buFont typeface="Courier New" pitchFamily="49" charset="0"/>
              <a:buChar char="o"/>
            </a:pPr>
            <a:r>
              <a:rPr lang="en-US" dirty="0" smtClean="0">
                <a:solidFill>
                  <a:schemeClr val="bg1"/>
                </a:solidFill>
                <a:latin typeface="Segoe UI Light" pitchFamily="34" charset="0"/>
              </a:rPr>
              <a:t>Semi-structured with two researchers</a:t>
            </a:r>
          </a:p>
          <a:p>
            <a:pPr marL="342900" indent="-342900">
              <a:buFont typeface="Courier New" pitchFamily="49" charset="0"/>
              <a:buChar char="o"/>
            </a:pPr>
            <a:r>
              <a:rPr lang="en-US" dirty="0" smtClean="0">
                <a:solidFill>
                  <a:schemeClr val="bg1"/>
                </a:solidFill>
                <a:latin typeface="Segoe UI Light" pitchFamily="34" charset="0"/>
              </a:rPr>
              <a:t>90-minutes, 3-phases</a:t>
            </a:r>
          </a:p>
          <a:p>
            <a:pPr marL="342900" indent="-342900">
              <a:buFont typeface="Courier New" pitchFamily="49" charset="0"/>
              <a:buChar char="o"/>
            </a:pPr>
            <a:r>
              <a:rPr lang="en-US" dirty="0" smtClean="0">
                <a:solidFill>
                  <a:schemeClr val="bg1"/>
                </a:solidFill>
                <a:latin typeface="Segoe UI Light" pitchFamily="34" charset="0"/>
              </a:rPr>
              <a:t>Data coded by two researchers into themes</a:t>
            </a:r>
          </a:p>
          <a:p>
            <a:pPr marL="342900" indent="-342900">
              <a:buFont typeface="Wingdings" pitchFamily="2" charset="2"/>
              <a:buChar char="§"/>
            </a:pPr>
            <a:endParaRPr lang="en-US" dirty="0">
              <a:solidFill>
                <a:schemeClr val="bg1"/>
              </a:solidFill>
              <a:latin typeface="Segoe UI Light" pitchFamily="34" charset="0"/>
            </a:endParaRPr>
          </a:p>
          <a:p>
            <a:r>
              <a:rPr lang="en-US" sz="2400" dirty="0" smtClean="0">
                <a:solidFill>
                  <a:schemeClr val="bg1"/>
                </a:solidFill>
                <a:latin typeface="Segoe UI Semibold" pitchFamily="34" charset="0"/>
              </a:rPr>
              <a:t>Participants</a:t>
            </a:r>
            <a:endParaRPr lang="en-US" sz="2400" dirty="0">
              <a:solidFill>
                <a:schemeClr val="bg1"/>
              </a:solidFill>
              <a:latin typeface="Segoe UI Semibold" pitchFamily="34" charset="0"/>
            </a:endParaRPr>
          </a:p>
          <a:p>
            <a:pPr marL="342900" indent="-342900">
              <a:buFont typeface="Courier New" pitchFamily="49" charset="0"/>
              <a:buChar char="o"/>
            </a:pPr>
            <a:r>
              <a:rPr lang="en-US" dirty="0" smtClean="0">
                <a:solidFill>
                  <a:schemeClr val="bg1"/>
                </a:solidFill>
                <a:latin typeface="Segoe UI Light" pitchFamily="34" charset="0"/>
              </a:rPr>
              <a:t>10 households (20 adults)</a:t>
            </a:r>
          </a:p>
          <a:p>
            <a:pPr marL="342900" indent="-342900">
              <a:buFont typeface="Courier New" pitchFamily="49" charset="0"/>
              <a:buChar char="o"/>
            </a:pPr>
            <a:r>
              <a:rPr lang="en-US" dirty="0" smtClean="0">
                <a:solidFill>
                  <a:schemeClr val="bg1"/>
                </a:solidFill>
                <a:latin typeface="Segoe UI Light" pitchFamily="34" charset="0"/>
              </a:rPr>
              <a:t>11 female/9 male</a:t>
            </a:r>
          </a:p>
          <a:p>
            <a:pPr marL="342900" indent="-342900">
              <a:buFont typeface="Courier New" pitchFamily="49" charset="0"/>
              <a:buChar char="o"/>
            </a:pPr>
            <a:r>
              <a:rPr lang="en-US" dirty="0" smtClean="0">
                <a:solidFill>
                  <a:schemeClr val="bg1"/>
                </a:solidFill>
                <a:latin typeface="Segoe UI Light" pitchFamily="34" charset="0"/>
              </a:rPr>
              <a:t>Diff. socio-economic backgrounds &amp; occupations</a:t>
            </a:r>
          </a:p>
          <a:p>
            <a:pPr marL="342900" indent="-342900">
              <a:buFont typeface="Courier New" pitchFamily="49" charset="0"/>
              <a:buChar char="o"/>
            </a:pPr>
            <a:r>
              <a:rPr lang="en-US" dirty="0" smtClean="0">
                <a:solidFill>
                  <a:schemeClr val="bg1"/>
                </a:solidFill>
                <a:latin typeface="Segoe UI Light" pitchFamily="34" charset="0"/>
              </a:rPr>
              <a:t>18 had college degrees</a:t>
            </a:r>
            <a:endParaRPr lang="en-US" dirty="0">
              <a:solidFill>
                <a:schemeClr val="bg1"/>
              </a:solidFill>
              <a:latin typeface="Segoe UI Light" pitchFamily="34" charset="0"/>
            </a:endParaRPr>
          </a:p>
          <a:p>
            <a:endParaRPr lang="en-US" dirty="0" smtClean="0">
              <a:solidFill>
                <a:schemeClr val="bg1"/>
              </a:solidFill>
              <a:latin typeface="Segoe UI Light" pitchFamily="34" charset="0"/>
            </a:endParaRPr>
          </a:p>
        </p:txBody>
      </p:sp>
      <p:sp>
        <p:nvSpPr>
          <p:cNvPr id="2" name="Oval 1"/>
          <p:cNvSpPr/>
          <p:nvPr/>
        </p:nvSpPr>
        <p:spPr>
          <a:xfrm>
            <a:off x="-437070" y="3504895"/>
            <a:ext cx="227685" cy="303580"/>
          </a:xfrm>
          <a:prstGeom prst="ellipse">
            <a:avLst/>
          </a:prstGeom>
          <a:solidFill>
            <a:schemeClr val="tx1"/>
          </a:solidFill>
          <a:ln>
            <a:solidFill>
              <a:schemeClr val="tx1"/>
            </a:solidFill>
          </a:ln>
        </p:spPr>
        <p:txBody>
          <a:bodyPr wrap="none" rtlCol="0" anchor="ctr">
            <a:spAutoFit/>
          </a:bodyPr>
          <a:lstStyle/>
          <a:p>
            <a:pPr algn="ctr"/>
            <a:endParaRPr lang="en-US" sz="2800" dirty="0">
              <a:solidFill>
                <a:schemeClr val="bg1"/>
              </a:solidFill>
              <a:latin typeface="Segoe UI Light" pitchFamily="34" charset="0"/>
            </a:endParaRPr>
          </a:p>
        </p:txBody>
      </p:sp>
      <p:grpSp>
        <p:nvGrpSpPr>
          <p:cNvPr id="6" name="Group 5"/>
          <p:cNvGrpSpPr/>
          <p:nvPr/>
        </p:nvGrpSpPr>
        <p:grpSpPr>
          <a:xfrm>
            <a:off x="309179" y="1250914"/>
            <a:ext cx="3273537" cy="4910305"/>
            <a:chOff x="184119" y="1402705"/>
            <a:chExt cx="2438400" cy="3657600"/>
          </a:xfrm>
        </p:grpSpPr>
        <p:pic>
          <p:nvPicPr>
            <p:cNvPr id="4098" name="Picture 2" descr="C:\Users\jon\Dropbox\CHI2012-WaterVis\images\InterviewPictures\2011_08_25 - Interviews - Household 7\IMG_63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25481" y="2012305"/>
              <a:ext cx="3657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510540" y="3604260"/>
              <a:ext cx="419100" cy="601980"/>
            </a:xfrm>
            <a:custGeom>
              <a:avLst/>
              <a:gdLst>
                <a:gd name="connsiteX0" fmla="*/ 7620 w 419100"/>
                <a:gd name="connsiteY0" fmla="*/ 0 h 601980"/>
                <a:gd name="connsiteX1" fmla="*/ 0 w 419100"/>
                <a:gd name="connsiteY1" fmla="*/ 541020 h 601980"/>
                <a:gd name="connsiteX2" fmla="*/ 381000 w 419100"/>
                <a:gd name="connsiteY2" fmla="*/ 601980 h 601980"/>
                <a:gd name="connsiteX3" fmla="*/ 419100 w 419100"/>
                <a:gd name="connsiteY3" fmla="*/ 45720 h 601980"/>
                <a:gd name="connsiteX4" fmla="*/ 7620 w 419100"/>
                <a:gd name="connsiteY4" fmla="*/ 0 h 601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601980">
                  <a:moveTo>
                    <a:pt x="7620" y="0"/>
                  </a:moveTo>
                  <a:lnTo>
                    <a:pt x="0" y="541020"/>
                  </a:lnTo>
                  <a:lnTo>
                    <a:pt x="381000" y="601980"/>
                  </a:lnTo>
                  <a:lnTo>
                    <a:pt x="419100" y="45720"/>
                  </a:lnTo>
                  <a:lnTo>
                    <a:pt x="7620" y="0"/>
                  </a:lnTo>
                  <a:close/>
                </a:path>
              </a:pathLst>
            </a:custGeom>
            <a:solidFill>
              <a:schemeClr val="tx1"/>
            </a:solidFill>
            <a:ln>
              <a:solidFill>
                <a:schemeClr val="tx1"/>
              </a:solidFill>
            </a:ln>
          </p:spPr>
          <p:txBody>
            <a:bodyPr wrap="none" rtlCol="0" anchor="ctr">
              <a:spAutoFit/>
            </a:bodyPr>
            <a:lstStyle/>
            <a:p>
              <a:pPr algn="ctr"/>
              <a:endParaRPr lang="en-US" sz="2800" dirty="0">
                <a:solidFill>
                  <a:schemeClr val="bg1"/>
                </a:solidFill>
                <a:latin typeface="Segoe UI Light" pitchFamily="34" charset="0"/>
              </a:endParaRPr>
            </a:p>
          </p:txBody>
        </p:sp>
      </p:grpSp>
    </p:spTree>
    <p:extLst>
      <p:ext uri="{BB962C8B-B14F-4D97-AF65-F5344CB8AC3E}">
        <p14:creationId xmlns:p14="http://schemas.microsoft.com/office/powerpoint/2010/main" val="271962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esearch\HomeSensing\Water\Pictures\2011_07_06 - Josh Building Frames for HP Touchscreens\IMG_95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4952" cy="228371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research\HomeSensing\Water\Pictures\2011_07_06 - Josh Building Frames for HP Touchscreens\IMG_95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524" y="4574370"/>
            <a:ext cx="3044952" cy="22836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research\HomeSensing\Water\Pictures\2011_07_06 - Josh Building Frames for HP Touchscreens\IMG_95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524" y="0"/>
            <a:ext cx="3044952" cy="228363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research\HomeSensing\Water\Pictures\2011_07_12 - Josh Building Frames in Machine Shop\IMG_36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0090" y="6858000"/>
            <a:ext cx="3044952" cy="22837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research\HomeSensing\Water\Pictures\2011_07_12 - Josh Building Frames in Machine Shop\IMG_360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574213"/>
            <a:ext cx="3044952" cy="228378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research\HomeSensing\Water\Pictures\2011_07_12 - Josh Building Frames in Machine Shop\IMG_362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9048" y="2287107"/>
            <a:ext cx="3044952" cy="228378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esearch\HomeSensing\Water\Pictures\2011_07_12 - Josh Building Frames in Machine Shop\IMG_365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9048" y="0"/>
            <a:ext cx="3044952" cy="228378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research\HomeSensing\Water\Pictures\2011_07_12 - Josh Building Frames in Machine Shop\IMG_366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9524" y="2287107"/>
            <a:ext cx="3044952" cy="228378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research\HomeSensing\Water\Pictures\2011_07_12 - Josh Building Frames in Machine Shop\IMG_367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287107"/>
            <a:ext cx="3044952" cy="228378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research\HomeSensing\Water\Pictures\2011_07_06 - Josh Building Frames for HP Touchscreens\IMG_958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9048" y="4574286"/>
            <a:ext cx="3044952" cy="228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63595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C:\research\HomeSensing\Water\Pictures\2011_08_16 - Best Photos of Framed Tablet in Jaech Gallery\fridge close 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455"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0263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775" y="1303940"/>
            <a:ext cx="8348450" cy="954107"/>
          </a:xfrm>
          <a:prstGeom prst="rect">
            <a:avLst/>
          </a:prstGeom>
          <a:noFill/>
        </p:spPr>
        <p:txBody>
          <a:bodyPr wrap="square" rtlCol="0">
            <a:spAutoFit/>
          </a:bodyPr>
          <a:lstStyle/>
          <a:p>
            <a:pPr algn="ctr"/>
            <a:r>
              <a:rPr lang="en-US" sz="2800" dirty="0" smtClean="0">
                <a:solidFill>
                  <a:schemeClr val="bg1"/>
                </a:solidFill>
                <a:latin typeface="Segoe UI Light" pitchFamily="34" charset="0"/>
              </a:rPr>
              <a:t>For both the survey and interviews, </a:t>
            </a:r>
            <a:r>
              <a:rPr lang="en-US" sz="2800" dirty="0" smtClean="0">
                <a:solidFill>
                  <a:schemeClr val="bg1"/>
                </a:solidFill>
                <a:latin typeface="Segoe UI Semibold" pitchFamily="34" charset="0"/>
              </a:rPr>
              <a:t>90%</a:t>
            </a:r>
            <a:r>
              <a:rPr lang="en-US" sz="2800" dirty="0" smtClean="0">
                <a:solidFill>
                  <a:schemeClr val="bg1"/>
                </a:solidFill>
                <a:latin typeface="Segoe UI Light" pitchFamily="34" charset="0"/>
              </a:rPr>
              <a:t> of participants indicated an interest in </a:t>
            </a:r>
            <a:r>
              <a:rPr lang="en-US" sz="2800" dirty="0" smtClean="0">
                <a:solidFill>
                  <a:schemeClr val="bg1"/>
                </a:solidFill>
                <a:latin typeface="Segoe UI Semibold" pitchFamily="34" charset="0"/>
              </a:rPr>
              <a:t>conserving water</a:t>
            </a:r>
          </a:p>
        </p:txBody>
      </p:sp>
      <p:sp>
        <p:nvSpPr>
          <p:cNvPr id="5" name="TextBox 4"/>
          <p:cNvSpPr txBox="1"/>
          <p:nvPr/>
        </p:nvSpPr>
        <p:spPr>
          <a:xfrm>
            <a:off x="455370" y="3201315"/>
            <a:ext cx="8366750" cy="1754326"/>
          </a:xfrm>
          <a:prstGeom prst="rect">
            <a:avLst/>
          </a:prstGeom>
          <a:noFill/>
        </p:spPr>
        <p:txBody>
          <a:bodyPr wrap="square" rtlCol="0">
            <a:spAutoFit/>
          </a:bodyPr>
          <a:lstStyle/>
          <a:p>
            <a:pPr algn="ctr"/>
            <a:r>
              <a:rPr lang="en-US" sz="5400" dirty="0" smtClean="0">
                <a:solidFill>
                  <a:schemeClr val="bg1"/>
                </a:solidFill>
                <a:latin typeface="Segoe UI Light" pitchFamily="34" charset="0"/>
              </a:rPr>
              <a:t>Average morning shower uses 400 gallons of </a:t>
            </a:r>
            <a:r>
              <a:rPr lang="en-US" sz="5400" dirty="0" smtClean="0">
                <a:solidFill>
                  <a:srgbClr val="00B0F0"/>
                </a:solidFill>
                <a:latin typeface="Segoe UI Light" pitchFamily="34" charset="0"/>
              </a:rPr>
              <a:t>water</a:t>
            </a:r>
            <a:endParaRPr lang="en-US" sz="5400" dirty="0" smtClean="0">
              <a:solidFill>
                <a:schemeClr val="bg1"/>
              </a:solidFill>
              <a:latin typeface="Segoe UI Light" pitchFamily="34" charset="0"/>
            </a:endParaRPr>
          </a:p>
        </p:txBody>
      </p:sp>
    </p:spTree>
    <p:extLst>
      <p:ext uri="{BB962C8B-B14F-4D97-AF65-F5344CB8AC3E}">
        <p14:creationId xmlns:p14="http://schemas.microsoft.com/office/powerpoint/2010/main" val="214120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research\HomeSensing\Water\Pictures\2011_09_06 - Rainflow in Jon's Kitchen and Bathroom\IMG_64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90" y="-660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5985" y="4971035"/>
            <a:ext cx="6033652" cy="1569660"/>
          </a:xfrm>
          <a:prstGeom prst="rect">
            <a:avLst/>
          </a:prstGeom>
          <a:noFill/>
        </p:spPr>
        <p:txBody>
          <a:bodyPr wrap="square" rtlCol="0">
            <a:spAutoFit/>
          </a:bodyPr>
          <a:lstStyle/>
          <a:p>
            <a:r>
              <a:rPr lang="en-US" sz="9600" dirty="0" smtClean="0">
                <a:solidFill>
                  <a:schemeClr val="bg1">
                    <a:lumMod val="95000"/>
                  </a:schemeClr>
                </a:solidFill>
                <a:latin typeface="Segoe UI Light" pitchFamily="34" charset="0"/>
              </a:rPr>
              <a:t>Findings</a:t>
            </a:r>
          </a:p>
        </p:txBody>
      </p:sp>
    </p:spTree>
    <p:extLst>
      <p:ext uri="{BB962C8B-B14F-4D97-AF65-F5344CB8AC3E}">
        <p14:creationId xmlns:p14="http://schemas.microsoft.com/office/powerpoint/2010/main" val="333323987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880" y="931402"/>
            <a:ext cx="1494492" cy="400110"/>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coarse-grain</a:t>
            </a:r>
            <a:endParaRPr lang="en-US" dirty="0" smtClean="0">
              <a:solidFill>
                <a:prstClr val="white">
                  <a:lumMod val="95000"/>
                </a:prstClr>
              </a:solidFill>
              <a:latin typeface="Segoe UI Semibold" pitchFamily="34" charset="0"/>
            </a:endParaRPr>
          </a:p>
        </p:txBody>
      </p:sp>
      <p:sp>
        <p:nvSpPr>
          <p:cNvPr id="7" name="TextBox 6"/>
          <p:cNvSpPr txBox="1"/>
          <p:nvPr/>
        </p:nvSpPr>
        <p:spPr>
          <a:xfrm>
            <a:off x="7441471" y="931402"/>
            <a:ext cx="1266807" cy="400110"/>
          </a:xfrm>
          <a:prstGeom prst="rect">
            <a:avLst/>
          </a:prstGeom>
          <a:noFill/>
        </p:spPr>
        <p:txBody>
          <a:bodyPr wrap="square" lIns="0" rIns="0" rtlCol="0">
            <a:spAutoFit/>
          </a:bodyPr>
          <a:lstStyle>
            <a:defPPr>
              <a:defRPr lang="en-US"/>
            </a:defPPr>
            <a:lvl1pPr>
              <a:defRPr sz="2000">
                <a:solidFill>
                  <a:prstClr val="white">
                    <a:lumMod val="95000"/>
                  </a:prstClr>
                </a:solidFill>
                <a:latin typeface="Segoe UI Semibold" pitchFamily="34" charset="0"/>
              </a:defRPr>
            </a:lvl1pPr>
          </a:lstStyle>
          <a:p>
            <a:r>
              <a:rPr lang="en-US" dirty="0"/>
              <a:t>fine-grain</a:t>
            </a:r>
          </a:p>
        </p:txBody>
      </p:sp>
      <p:grpSp>
        <p:nvGrpSpPr>
          <p:cNvPr id="3" name="Group 2"/>
          <p:cNvGrpSpPr/>
          <p:nvPr/>
        </p:nvGrpSpPr>
        <p:grpSpPr>
          <a:xfrm>
            <a:off x="1817000" y="1030467"/>
            <a:ext cx="5510001" cy="1108318"/>
            <a:chOff x="1902823" y="1030467"/>
            <a:chExt cx="5510001" cy="1108318"/>
          </a:xfrm>
        </p:grpSpPr>
        <p:cxnSp>
          <p:nvCxnSpPr>
            <p:cNvPr id="5" name="Straight Arrow Connector 4"/>
            <p:cNvCxnSpPr/>
            <p:nvPr/>
          </p:nvCxnSpPr>
          <p:spPr>
            <a:xfrm>
              <a:off x="1988363" y="1116068"/>
              <a:ext cx="5394960"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02823" y="1215455"/>
              <a:ext cx="1233048" cy="923330"/>
            </a:xfrm>
            <a:prstGeom prst="rect">
              <a:avLst/>
            </a:prstGeom>
            <a:noFill/>
          </p:spPr>
          <p:txBody>
            <a:bodyPr wrap="square" rtlCol="0">
              <a:spAutoFit/>
            </a:bodyPr>
            <a:lstStyle/>
            <a:p>
              <a:r>
                <a:rPr lang="en-US" dirty="0" smtClean="0">
                  <a:solidFill>
                    <a:schemeClr val="bg1">
                      <a:lumMod val="95000"/>
                    </a:schemeClr>
                  </a:solidFill>
                  <a:latin typeface="Segoe Condensed" pitchFamily="34" charset="0"/>
                </a:rPr>
                <a:t>≥neighbor-</a:t>
              </a:r>
              <a:br>
                <a:rPr lang="en-US" dirty="0" smtClean="0">
                  <a:solidFill>
                    <a:schemeClr val="bg1">
                      <a:lumMod val="95000"/>
                    </a:schemeClr>
                  </a:solidFill>
                  <a:latin typeface="Segoe Condensed" pitchFamily="34" charset="0"/>
                </a:rPr>
              </a:br>
              <a:r>
                <a:rPr lang="en-US" dirty="0" smtClean="0">
                  <a:solidFill>
                    <a:schemeClr val="bg1">
                      <a:lumMod val="95000"/>
                    </a:schemeClr>
                  </a:solidFill>
                  <a:latin typeface="Segoe Condensed" pitchFamily="34" charset="0"/>
                </a:rPr>
                <a:t>hood</a:t>
              </a:r>
            </a:p>
            <a:p>
              <a:endParaRPr lang="en-US" dirty="0" smtClean="0">
                <a:solidFill>
                  <a:schemeClr val="bg1">
                    <a:lumMod val="95000"/>
                  </a:schemeClr>
                </a:solidFill>
                <a:latin typeface="Segoe Condensed" pitchFamily="34" charset="0"/>
              </a:endParaRPr>
            </a:p>
          </p:txBody>
        </p:sp>
        <p:grpSp>
          <p:nvGrpSpPr>
            <p:cNvPr id="6152" name="Group 6151"/>
            <p:cNvGrpSpPr/>
            <p:nvPr/>
          </p:nvGrpSpPr>
          <p:grpSpPr>
            <a:xfrm>
              <a:off x="3009830" y="1055709"/>
              <a:ext cx="651430" cy="513838"/>
              <a:chOff x="3161620" y="1981689"/>
              <a:chExt cx="651430" cy="513838"/>
            </a:xfrm>
          </p:grpSpPr>
          <p:sp>
            <p:nvSpPr>
              <p:cNvPr id="12" name="TextBox 11"/>
              <p:cNvSpPr txBox="1"/>
              <p:nvPr/>
            </p:nvSpPr>
            <p:spPr>
              <a:xfrm>
                <a:off x="3161620" y="2126195"/>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home</a:t>
                </a:r>
                <a:endParaRPr lang="en-US" dirty="0"/>
              </a:p>
            </p:txBody>
          </p:sp>
          <p:sp>
            <p:nvSpPr>
              <p:cNvPr id="13" name="Oval 12"/>
              <p:cNvSpPr/>
              <p:nvPr/>
            </p:nvSpPr>
            <p:spPr>
              <a:xfrm>
                <a:off x="3441883" y="1981689"/>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3" name="Group 6152"/>
            <p:cNvGrpSpPr/>
            <p:nvPr/>
          </p:nvGrpSpPr>
          <p:grpSpPr>
            <a:xfrm>
              <a:off x="3722220" y="1057256"/>
              <a:ext cx="651430" cy="513838"/>
              <a:chOff x="4024817" y="1967996"/>
              <a:chExt cx="651430" cy="513838"/>
            </a:xfrm>
          </p:grpSpPr>
          <p:sp>
            <p:nvSpPr>
              <p:cNvPr id="19" name="TextBox 18"/>
              <p:cNvSpPr txBox="1"/>
              <p:nvPr/>
            </p:nvSpPr>
            <p:spPr>
              <a:xfrm>
                <a:off x="4024817"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room</a:t>
                </a:r>
                <a:endParaRPr lang="en-US" dirty="0"/>
              </a:p>
            </p:txBody>
          </p:sp>
          <p:sp>
            <p:nvSpPr>
              <p:cNvPr id="20" name="Oval 19"/>
              <p:cNvSpPr/>
              <p:nvPr/>
            </p:nvSpPr>
            <p:spPr>
              <a:xfrm>
                <a:off x="4263055"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4" name="Group 6153"/>
            <p:cNvGrpSpPr/>
            <p:nvPr/>
          </p:nvGrpSpPr>
          <p:grpSpPr>
            <a:xfrm>
              <a:off x="4949094" y="1057256"/>
              <a:ext cx="1170981" cy="790837"/>
              <a:chOff x="4712699" y="1967996"/>
              <a:chExt cx="1170981" cy="790837"/>
            </a:xfrm>
          </p:grpSpPr>
          <p:sp>
            <p:nvSpPr>
              <p:cNvPr id="22" name="TextBox 21"/>
              <p:cNvSpPr txBox="1"/>
              <p:nvPr/>
            </p:nvSpPr>
            <p:spPr>
              <a:xfrm>
                <a:off x="4712699" y="2112502"/>
                <a:ext cx="1170981" cy="646331"/>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a:t>f</a:t>
                </a:r>
                <a:r>
                  <a:rPr lang="en-US" dirty="0" smtClean="0"/>
                  <a:t>ixture category</a:t>
                </a:r>
                <a:endParaRPr lang="en-US" dirty="0"/>
              </a:p>
            </p:txBody>
          </p:sp>
          <p:sp>
            <p:nvSpPr>
              <p:cNvPr id="23" name="Oval 22"/>
              <p:cNvSpPr/>
              <p:nvPr/>
            </p:nvSpPr>
            <p:spPr>
              <a:xfrm>
                <a:off x="5229694"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5" name="Group 6154"/>
            <p:cNvGrpSpPr/>
            <p:nvPr/>
          </p:nvGrpSpPr>
          <p:grpSpPr>
            <a:xfrm>
              <a:off x="5723589" y="1055709"/>
              <a:ext cx="1170981" cy="513838"/>
              <a:chOff x="5677869" y="1981689"/>
              <a:chExt cx="1170981" cy="513838"/>
            </a:xfrm>
          </p:grpSpPr>
          <p:sp>
            <p:nvSpPr>
              <p:cNvPr id="25" name="TextBox 24"/>
              <p:cNvSpPr txBox="1"/>
              <p:nvPr/>
            </p:nvSpPr>
            <p:spPr>
              <a:xfrm>
                <a:off x="5677869" y="2126195"/>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fixture</a:t>
                </a:r>
                <a:endParaRPr lang="en-US" dirty="0"/>
              </a:p>
            </p:txBody>
          </p:sp>
          <p:sp>
            <p:nvSpPr>
              <p:cNvPr id="26" name="Oval 25"/>
              <p:cNvSpPr/>
              <p:nvPr/>
            </p:nvSpPr>
            <p:spPr>
              <a:xfrm>
                <a:off x="6196333" y="1981689"/>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27" name="TextBox 26"/>
            <p:cNvSpPr txBox="1"/>
            <p:nvPr/>
          </p:nvSpPr>
          <p:spPr>
            <a:xfrm>
              <a:off x="6621165" y="1217058"/>
              <a:ext cx="791659"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r"/>
              <a:r>
                <a:rPr lang="en-US" dirty="0"/>
                <a:t>≤ </a:t>
              </a:r>
              <a:r>
                <a:rPr lang="en-US" dirty="0" smtClean="0"/>
                <a:t>valve</a:t>
              </a:r>
              <a:endParaRPr lang="en-US" dirty="0"/>
            </a:p>
          </p:txBody>
        </p:sp>
        <p:sp>
          <p:nvSpPr>
            <p:cNvPr id="30" name="Diamond 29"/>
            <p:cNvSpPr/>
            <p:nvPr/>
          </p:nvSpPr>
          <p:spPr>
            <a:xfrm>
              <a:off x="6970465" y="103046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1" name="Diamond 30"/>
            <p:cNvSpPr/>
            <p:nvPr/>
          </p:nvSpPr>
          <p:spPr>
            <a:xfrm>
              <a:off x="6211515" y="103046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2" name="Diamond 31"/>
            <p:cNvSpPr/>
            <p:nvPr/>
          </p:nvSpPr>
          <p:spPr>
            <a:xfrm>
              <a:off x="5430795" y="103046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nvGrpSpPr>
            <p:cNvPr id="33" name="Group 32"/>
            <p:cNvGrpSpPr/>
            <p:nvPr/>
          </p:nvGrpSpPr>
          <p:grpSpPr>
            <a:xfrm>
              <a:off x="4375405" y="1063507"/>
              <a:ext cx="758950" cy="513838"/>
              <a:chOff x="3932537" y="1967996"/>
              <a:chExt cx="758950" cy="513838"/>
            </a:xfrm>
          </p:grpSpPr>
          <p:sp>
            <p:nvSpPr>
              <p:cNvPr id="34" name="TextBox 33"/>
              <p:cNvSpPr txBox="1"/>
              <p:nvPr/>
            </p:nvSpPr>
            <p:spPr>
              <a:xfrm>
                <a:off x="3932537" y="2112502"/>
                <a:ext cx="75895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activity</a:t>
                </a:r>
                <a:endParaRPr lang="en-US" dirty="0"/>
              </a:p>
            </p:txBody>
          </p:sp>
          <p:sp>
            <p:nvSpPr>
              <p:cNvPr id="35" name="Oval 34"/>
              <p:cNvSpPr/>
              <p:nvPr/>
            </p:nvSpPr>
            <p:spPr>
              <a:xfrm>
                <a:off x="4263055"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37" name="Diamond 36"/>
            <p:cNvSpPr/>
            <p:nvPr/>
          </p:nvSpPr>
          <p:spPr>
            <a:xfrm>
              <a:off x="4675835" y="1030535"/>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sp>
        <p:nvSpPr>
          <p:cNvPr id="9" name="TextBox 8"/>
          <p:cNvSpPr txBox="1"/>
          <p:nvPr/>
        </p:nvSpPr>
        <p:spPr>
          <a:xfrm>
            <a:off x="2696041" y="165515"/>
            <a:ext cx="3751919" cy="707886"/>
          </a:xfrm>
          <a:prstGeom prst="rect">
            <a:avLst/>
          </a:prstGeom>
          <a:noFill/>
        </p:spPr>
        <p:txBody>
          <a:bodyPr wrap="square" rtlCol="0">
            <a:spAutoFit/>
          </a:bodyPr>
          <a:lstStyle/>
          <a:p>
            <a:pPr algn="ctr"/>
            <a:r>
              <a:rPr lang="en-US" sz="4000" dirty="0" smtClean="0">
                <a:solidFill>
                  <a:schemeClr val="bg1">
                    <a:lumMod val="95000"/>
                  </a:schemeClr>
                </a:solidFill>
                <a:latin typeface="Segoe UI Semibold" pitchFamily="34" charset="0"/>
              </a:rPr>
              <a:t>Data</a:t>
            </a:r>
            <a:r>
              <a:rPr lang="en-US" sz="4000" dirty="0" smtClean="0">
                <a:solidFill>
                  <a:schemeClr val="bg1">
                    <a:lumMod val="95000"/>
                  </a:schemeClr>
                </a:solidFill>
                <a:latin typeface="Segoe UI Light" pitchFamily="34" charset="0"/>
              </a:rPr>
              <a:t> Granularity</a:t>
            </a:r>
          </a:p>
        </p:txBody>
      </p:sp>
      <p:grpSp>
        <p:nvGrpSpPr>
          <p:cNvPr id="38" name="Group 37"/>
          <p:cNvGrpSpPr/>
          <p:nvPr/>
        </p:nvGrpSpPr>
        <p:grpSpPr>
          <a:xfrm>
            <a:off x="3630475" y="1569547"/>
            <a:ext cx="5156415" cy="4900045"/>
            <a:chOff x="3630475" y="1569547"/>
            <a:chExt cx="5156415" cy="4900045"/>
          </a:xfrm>
        </p:grpSpPr>
        <p:cxnSp>
          <p:nvCxnSpPr>
            <p:cNvPr id="11" name="Straight Connector 10"/>
            <p:cNvCxnSpPr>
              <a:stCxn id="25" idx="2"/>
              <a:endCxn id="42" idx="0"/>
            </p:cNvCxnSpPr>
            <p:nvPr/>
          </p:nvCxnSpPr>
          <p:spPr>
            <a:xfrm flipH="1">
              <a:off x="6220787" y="1569547"/>
              <a:ext cx="2470" cy="94871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2" name="Picture 4" descr="C:\Users\jon\Dropbox\CHI2012-WaterVis\images\LargeExports\LargeExportSurvey2-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4684" y="2518260"/>
              <a:ext cx="5132206" cy="35392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630475" y="6100260"/>
              <a:ext cx="5156415" cy="369332"/>
            </a:xfrm>
            <a:prstGeom prst="rect">
              <a:avLst/>
            </a:prstGeom>
            <a:noFill/>
          </p:spPr>
          <p:txBody>
            <a:bodyPr wrap="square" rtlCol="0">
              <a:spAutoFit/>
            </a:bodyPr>
            <a:lstStyle/>
            <a:p>
              <a:r>
                <a:rPr lang="en-US" dirty="0" smtClean="0">
                  <a:solidFill>
                    <a:schemeClr val="bg1">
                      <a:lumMod val="95000"/>
                    </a:schemeClr>
                  </a:solidFill>
                  <a:latin typeface="Segoe UI Light" pitchFamily="34" charset="0"/>
                </a:rPr>
                <a:t>Majority preferred the </a:t>
              </a:r>
              <a:r>
                <a:rPr lang="en-US" i="1" dirty="0" smtClean="0">
                  <a:solidFill>
                    <a:schemeClr val="bg1">
                      <a:lumMod val="95000"/>
                    </a:schemeClr>
                  </a:solidFill>
                  <a:latin typeface="Segoe UI Light" pitchFamily="34" charset="0"/>
                </a:rPr>
                <a:t>Individual Fixture Display</a:t>
              </a:r>
              <a:endParaRPr lang="en-US" dirty="0" smtClean="0">
                <a:solidFill>
                  <a:schemeClr val="bg1">
                    <a:lumMod val="95000"/>
                  </a:schemeClr>
                </a:solidFill>
                <a:latin typeface="Segoe UI Light" pitchFamily="34" charset="0"/>
              </a:endParaRPr>
            </a:p>
          </p:txBody>
        </p:sp>
      </p:grpSp>
      <p:grpSp>
        <p:nvGrpSpPr>
          <p:cNvPr id="54" name="Group 53"/>
          <p:cNvGrpSpPr/>
          <p:nvPr/>
        </p:nvGrpSpPr>
        <p:grpSpPr>
          <a:xfrm>
            <a:off x="170090" y="2787366"/>
            <a:ext cx="3405347" cy="4892059"/>
            <a:chOff x="304800" y="-669330"/>
            <a:chExt cx="8941619" cy="9852350"/>
          </a:xfrm>
        </p:grpSpPr>
        <p:sp>
          <p:nvSpPr>
            <p:cNvPr id="55" name="Rounded Rectangular Callout 54"/>
            <p:cNvSpPr/>
            <p:nvPr/>
          </p:nvSpPr>
          <p:spPr>
            <a:xfrm>
              <a:off x="435723" y="417674"/>
              <a:ext cx="8272555" cy="4857280"/>
            </a:xfrm>
            <a:prstGeom prst="wedgeRoundRectCallout">
              <a:avLst>
                <a:gd name="adj1" fmla="val -21386"/>
                <a:gd name="adj2" fmla="val 64383"/>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6" name="TextBox 55"/>
            <p:cNvSpPr txBox="1"/>
            <p:nvPr/>
          </p:nvSpPr>
          <p:spPr>
            <a:xfrm>
              <a:off x="5566164" y="1806939"/>
              <a:ext cx="1752599" cy="7376081"/>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23200" dirty="0">
                  <a:solidFill>
                    <a:srgbClr val="1E1E1E"/>
                  </a:solidFill>
                </a:rPr>
                <a:t>”</a:t>
              </a:r>
            </a:p>
          </p:txBody>
        </p:sp>
        <p:sp>
          <p:nvSpPr>
            <p:cNvPr id="57" name="TextBox 56"/>
            <p:cNvSpPr txBox="1"/>
            <p:nvPr/>
          </p:nvSpPr>
          <p:spPr>
            <a:xfrm>
              <a:off x="304800" y="-669330"/>
              <a:ext cx="1752599" cy="7376082"/>
            </a:xfrm>
            <a:prstGeom prst="rect">
              <a:avLst/>
            </a:prstGeom>
            <a:noFill/>
          </p:spPr>
          <p:txBody>
            <a:bodyPr wrap="square" lIns="91395" tIns="45699" rIns="91395" bIns="45699" rtlCol="0">
              <a:spAutoFit/>
            </a:bodyPr>
            <a:lstStyle/>
            <a:p>
              <a:pPr defTabSz="913945"/>
              <a:r>
                <a:rPr lang="en-US" sz="23200" dirty="0">
                  <a:solidFill>
                    <a:srgbClr val="1E1E1E"/>
                  </a:solidFill>
                  <a:latin typeface="Century" pitchFamily="18" charset="0"/>
                  <a:ea typeface="Verdana" pitchFamily="34" charset="0"/>
                  <a:cs typeface="Times New Roman" pitchFamily="18" charset="0"/>
                </a:rPr>
                <a:t>“</a:t>
              </a:r>
            </a:p>
          </p:txBody>
        </p:sp>
        <p:sp>
          <p:nvSpPr>
            <p:cNvPr id="58" name="TextBox 57"/>
            <p:cNvSpPr txBox="1"/>
            <p:nvPr/>
          </p:nvSpPr>
          <p:spPr>
            <a:xfrm>
              <a:off x="1261191" y="988960"/>
              <a:ext cx="6930598" cy="3905028"/>
            </a:xfrm>
            <a:prstGeom prst="rect">
              <a:avLst/>
            </a:prstGeom>
            <a:noFill/>
          </p:spPr>
          <p:txBody>
            <a:bodyPr wrap="square" rtlCol="0">
              <a:spAutoFit/>
            </a:bodyPr>
            <a:lstStyle/>
            <a:p>
              <a:r>
                <a:rPr lang="en-US" sz="2400" dirty="0">
                  <a:solidFill>
                    <a:schemeClr val="bg1"/>
                  </a:solidFill>
                  <a:latin typeface="Segoe UI Light" pitchFamily="34" charset="0"/>
                </a:rPr>
                <a:t>This display lets you more easily identify the specific areas that need </a:t>
              </a:r>
              <a:r>
                <a:rPr lang="en-US" sz="2400" dirty="0" smtClean="0">
                  <a:solidFill>
                    <a:schemeClr val="bg1"/>
                  </a:solidFill>
                  <a:latin typeface="Segoe UI Light" pitchFamily="34" charset="0"/>
                </a:rPr>
                <a:t>attention</a:t>
              </a:r>
              <a:endParaRPr lang="en-US" sz="2400" dirty="0">
                <a:solidFill>
                  <a:schemeClr val="bg1"/>
                </a:solidFill>
                <a:latin typeface="Segoe UI Light" pitchFamily="34" charset="0"/>
              </a:endParaRPr>
            </a:p>
          </p:txBody>
        </p:sp>
        <p:sp>
          <p:nvSpPr>
            <p:cNvPr id="59" name="TextBox 58"/>
            <p:cNvSpPr txBox="1"/>
            <p:nvPr/>
          </p:nvSpPr>
          <p:spPr>
            <a:xfrm>
              <a:off x="515756" y="6009429"/>
              <a:ext cx="8730663" cy="743815"/>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rPr>
                <a:t>        R536</a:t>
              </a:r>
            </a:p>
          </p:txBody>
        </p:sp>
      </p:grpSp>
    </p:spTree>
    <p:extLst>
      <p:ext uri="{BB962C8B-B14F-4D97-AF65-F5344CB8AC3E}">
        <p14:creationId xmlns:p14="http://schemas.microsoft.com/office/powerpoint/2010/main" val="365830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on\Dropbox\CHI2012-WaterVis\images\BackingSlideImages\salir-glaciar-wallpapers_13347_1600x12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302" r="23606" b="14658"/>
          <a:stretch/>
        </p:blipFill>
        <p:spPr bwMode="auto">
          <a:xfrm>
            <a:off x="9732860" y="1986995"/>
            <a:ext cx="3044952" cy="20339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2442365"/>
            <a:ext cx="3044952" cy="2434090"/>
            <a:chOff x="0" y="2442365"/>
            <a:chExt cx="3044952" cy="2434090"/>
          </a:xfrm>
        </p:grpSpPr>
        <p:pic>
          <p:nvPicPr>
            <p:cNvPr id="1026" name="Picture 2" descr="C:\Users\jon\Dropbox\CHI2012-WaterVis\images\BackingSlideImages\9ff22a73153c87644f6dd1a9f572dbf8_35241164-1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442365"/>
              <a:ext cx="3044952" cy="2033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1880" y="4476345"/>
              <a:ext cx="2504535" cy="400110"/>
            </a:xfrm>
            <a:prstGeom prst="rect">
              <a:avLst/>
            </a:prstGeom>
            <a:noFill/>
          </p:spPr>
          <p:txBody>
            <a:bodyPr wrap="square" rtlCol="0">
              <a:spAutoFit/>
            </a:bodyPr>
            <a:lstStyle/>
            <a:p>
              <a:pPr algn="ctr"/>
              <a:r>
                <a:rPr lang="en-US" sz="2000" dirty="0">
                  <a:solidFill>
                    <a:prstClr val="white">
                      <a:lumMod val="85000"/>
                    </a:prstClr>
                  </a:solidFill>
                  <a:latin typeface="Segoe UI Light" pitchFamily="34" charset="0"/>
                </a:rPr>
                <a:t>p</a:t>
              </a:r>
              <a:r>
                <a:rPr lang="en-US" sz="2000" dirty="0" smtClean="0">
                  <a:solidFill>
                    <a:prstClr val="white">
                      <a:lumMod val="85000"/>
                    </a:prstClr>
                  </a:solidFill>
                  <a:latin typeface="Segoe UI Light" pitchFamily="34" charset="0"/>
                </a:rPr>
                <a:t>recipitation patterns</a:t>
              </a:r>
            </a:p>
          </p:txBody>
        </p:sp>
      </p:grpSp>
      <p:grpSp>
        <p:nvGrpSpPr>
          <p:cNvPr id="7" name="Group 6"/>
          <p:cNvGrpSpPr/>
          <p:nvPr/>
        </p:nvGrpSpPr>
        <p:grpSpPr>
          <a:xfrm>
            <a:off x="3042606" y="2442365"/>
            <a:ext cx="3044952" cy="2434090"/>
            <a:chOff x="3053492" y="2442365"/>
            <a:chExt cx="3044952" cy="2434090"/>
          </a:xfrm>
        </p:grpSpPr>
        <p:pic>
          <p:nvPicPr>
            <p:cNvPr id="4099" name="Picture 3" descr="C:\Users\jon\Dropbox\CHI2012-WaterVis\images\BackingSlideImages\athabasca_glacier-retreat_of_glaciers_since_1850-h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3492" y="2442365"/>
              <a:ext cx="3044952" cy="20306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53492" y="4476345"/>
              <a:ext cx="3029106" cy="400110"/>
            </a:xfrm>
            <a:prstGeom prst="rect">
              <a:avLst/>
            </a:prstGeom>
            <a:noFill/>
          </p:spPr>
          <p:txBody>
            <a:bodyPr wrap="square" rtlCol="0">
              <a:spAutoFit/>
            </a:bodyPr>
            <a:lstStyle/>
            <a:p>
              <a:pPr algn="ctr"/>
              <a:r>
                <a:rPr lang="en-US" sz="2000" dirty="0" smtClean="0">
                  <a:solidFill>
                    <a:prstClr val="white">
                      <a:lumMod val="85000"/>
                    </a:prstClr>
                  </a:solidFill>
                  <a:latin typeface="Segoe UI Light" pitchFamily="34" charset="0"/>
                </a:rPr>
                <a:t>glacial and ice snowpack</a:t>
              </a:r>
            </a:p>
          </p:txBody>
        </p:sp>
      </p:grpSp>
      <p:grpSp>
        <p:nvGrpSpPr>
          <p:cNvPr id="8" name="Group 7"/>
          <p:cNvGrpSpPr/>
          <p:nvPr/>
        </p:nvGrpSpPr>
        <p:grpSpPr>
          <a:xfrm>
            <a:off x="6078023" y="2442364"/>
            <a:ext cx="3065977" cy="2434091"/>
            <a:chOff x="6078023" y="2442364"/>
            <a:chExt cx="3065977" cy="2434091"/>
          </a:xfrm>
        </p:grpSpPr>
        <p:pic>
          <p:nvPicPr>
            <p:cNvPr id="6" name="Picture 2" descr="C:\Users\jon\Dropbox\CHI2012-WaterVis\images\BackingSlideImages\dry-river-bridge_tx8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2598" y="2442364"/>
              <a:ext cx="3061402" cy="20409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78023" y="4476345"/>
              <a:ext cx="3029106" cy="400110"/>
            </a:xfrm>
            <a:prstGeom prst="rect">
              <a:avLst/>
            </a:prstGeom>
            <a:noFill/>
          </p:spPr>
          <p:txBody>
            <a:bodyPr wrap="square" rtlCol="0">
              <a:spAutoFit/>
            </a:bodyPr>
            <a:lstStyle/>
            <a:p>
              <a:pPr algn="ctr"/>
              <a:r>
                <a:rPr lang="en-US" sz="2000" dirty="0" smtClean="0">
                  <a:solidFill>
                    <a:prstClr val="white">
                      <a:lumMod val="85000"/>
                    </a:prstClr>
                  </a:solidFill>
                  <a:latin typeface="Segoe UI Light" pitchFamily="34" charset="0"/>
                </a:rPr>
                <a:t>surface water availability</a:t>
              </a:r>
            </a:p>
          </p:txBody>
        </p:sp>
      </p:grpSp>
      <p:sp>
        <p:nvSpPr>
          <p:cNvPr id="11" name="TextBox 10"/>
          <p:cNvSpPr txBox="1"/>
          <p:nvPr/>
        </p:nvSpPr>
        <p:spPr>
          <a:xfrm>
            <a:off x="-2" y="6474028"/>
            <a:ext cx="9144001" cy="307734"/>
          </a:xfrm>
          <a:prstGeom prst="rect">
            <a:avLst/>
          </a:prstGeom>
          <a:noFill/>
        </p:spPr>
        <p:txBody>
          <a:bodyPr wrap="square" lIns="91395" tIns="45699" rIns="91395" bIns="45699" rtlCol="0">
            <a:spAutoFit/>
          </a:bodyPr>
          <a:lstStyle/>
          <a:p>
            <a:pPr defTabSz="913945"/>
            <a:r>
              <a:rPr lang="en-US" sz="1400" dirty="0" smtClean="0">
                <a:solidFill>
                  <a:prstClr val="white">
                    <a:lumMod val="50000"/>
                  </a:prstClr>
                </a:solidFill>
                <a:latin typeface="Segoe UI Light" pitchFamily="34" charset="0"/>
              </a:rPr>
              <a:t>[</a:t>
            </a:r>
            <a:r>
              <a:rPr lang="en-US" sz="1400" dirty="0" err="1" smtClean="0">
                <a:solidFill>
                  <a:prstClr val="white">
                    <a:lumMod val="50000"/>
                  </a:prstClr>
                </a:solidFill>
                <a:latin typeface="Segoe UI Light" pitchFamily="34" charset="0"/>
              </a:rPr>
              <a:t>Gleick</a:t>
            </a:r>
            <a:r>
              <a:rPr lang="en-US" sz="1400" dirty="0" smtClean="0">
                <a:solidFill>
                  <a:prstClr val="white">
                    <a:lumMod val="50000"/>
                  </a:prstClr>
                </a:solidFill>
                <a:latin typeface="Segoe UI Light" pitchFamily="34" charset="0"/>
              </a:rPr>
              <a:t>, </a:t>
            </a:r>
            <a:r>
              <a:rPr lang="en-US" sz="1400" i="1" dirty="0" smtClean="0">
                <a:solidFill>
                  <a:prstClr val="white">
                    <a:lumMod val="50000"/>
                  </a:prstClr>
                </a:solidFill>
                <a:latin typeface="Segoe UI Light" pitchFamily="34" charset="0"/>
              </a:rPr>
              <a:t>World Policy Journal, 2009</a:t>
            </a:r>
            <a:r>
              <a:rPr lang="en-US" sz="1400" dirty="0" smtClean="0">
                <a:solidFill>
                  <a:prstClr val="white">
                    <a:lumMod val="50000"/>
                  </a:prstClr>
                </a:solidFill>
                <a:latin typeface="Segoe UI Light" pitchFamily="34" charset="0"/>
              </a:rPr>
              <a:t>]</a:t>
            </a:r>
            <a:endParaRPr lang="en-US" sz="1400" dirty="0">
              <a:solidFill>
                <a:prstClr val="white">
                  <a:lumMod val="50000"/>
                </a:prstClr>
              </a:solidFill>
              <a:latin typeface="Segoe UI Light" pitchFamily="34" charset="0"/>
            </a:endParaRPr>
          </a:p>
        </p:txBody>
      </p:sp>
      <p:sp>
        <p:nvSpPr>
          <p:cNvPr id="2" name="TextBox 1"/>
          <p:cNvSpPr txBox="1"/>
          <p:nvPr/>
        </p:nvSpPr>
        <p:spPr>
          <a:xfrm>
            <a:off x="-4459505" y="241410"/>
            <a:ext cx="3232400" cy="830997"/>
          </a:xfrm>
          <a:prstGeom prst="rect">
            <a:avLst/>
          </a:prstGeom>
          <a:noFill/>
        </p:spPr>
        <p:txBody>
          <a:bodyPr wrap="square" rtlCol="0">
            <a:spAutoFit/>
          </a:bodyPr>
          <a:lstStyle/>
          <a:p>
            <a:r>
              <a:rPr lang="en-US" sz="4800" dirty="0" smtClean="0">
                <a:solidFill>
                  <a:prstClr val="white">
                    <a:lumMod val="85000"/>
                  </a:prstClr>
                </a:solidFill>
                <a:latin typeface="Segoe UI Semibold" pitchFamily="34" charset="0"/>
              </a:rPr>
              <a:t>changing</a:t>
            </a:r>
            <a:endParaRPr lang="en-US" sz="2800" dirty="0" smtClean="0">
              <a:solidFill>
                <a:prstClr val="white">
                  <a:lumMod val="85000"/>
                </a:prstClr>
              </a:solidFill>
              <a:latin typeface="Segoe UI Semibold" pitchFamily="34" charset="0"/>
            </a:endParaRPr>
          </a:p>
        </p:txBody>
      </p:sp>
      <p:pic>
        <p:nvPicPr>
          <p:cNvPr id="15" name="Picture 2" descr="D:\Dropbox\CHI2012-WaterVis\images\BackingSlideImages\globe_west_204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6201" y="157589"/>
            <a:ext cx="1506405" cy="1506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0089" y="583394"/>
            <a:ext cx="7817186" cy="646331"/>
          </a:xfrm>
          <a:prstGeom prst="rect">
            <a:avLst/>
          </a:prstGeom>
          <a:noFill/>
        </p:spPr>
        <p:txBody>
          <a:bodyPr wrap="square" rtlCol="0">
            <a:spAutoFit/>
          </a:bodyPr>
          <a:lstStyle/>
          <a:p>
            <a:r>
              <a:rPr lang="en-US" sz="3600" dirty="0" smtClean="0">
                <a:solidFill>
                  <a:prstClr val="white">
                    <a:lumMod val="85000"/>
                  </a:prstClr>
                </a:solidFill>
                <a:latin typeface="Segoe UI Light" pitchFamily="34" charset="0"/>
              </a:rPr>
              <a:t>As the             ‘s climate changes…</a:t>
            </a:r>
          </a:p>
        </p:txBody>
      </p:sp>
    </p:spTree>
    <p:extLst>
      <p:ext uri="{BB962C8B-B14F-4D97-AF65-F5344CB8AC3E}">
        <p14:creationId xmlns:p14="http://schemas.microsoft.com/office/powerpoint/2010/main" val="291194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880" y="931402"/>
            <a:ext cx="1494492" cy="400110"/>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coarse-grain</a:t>
            </a:r>
            <a:endParaRPr lang="en-US" dirty="0" smtClean="0">
              <a:solidFill>
                <a:prstClr val="white">
                  <a:lumMod val="95000"/>
                </a:prstClr>
              </a:solidFill>
              <a:latin typeface="Segoe UI Semibold" pitchFamily="34" charset="0"/>
            </a:endParaRPr>
          </a:p>
        </p:txBody>
      </p:sp>
      <p:sp>
        <p:nvSpPr>
          <p:cNvPr id="7" name="TextBox 6"/>
          <p:cNvSpPr txBox="1"/>
          <p:nvPr/>
        </p:nvSpPr>
        <p:spPr>
          <a:xfrm>
            <a:off x="7441471" y="931402"/>
            <a:ext cx="1266807" cy="400110"/>
          </a:xfrm>
          <a:prstGeom prst="rect">
            <a:avLst/>
          </a:prstGeom>
          <a:noFill/>
        </p:spPr>
        <p:txBody>
          <a:bodyPr wrap="square" lIns="0" rIns="0" rtlCol="0">
            <a:spAutoFit/>
          </a:bodyPr>
          <a:lstStyle>
            <a:defPPr>
              <a:defRPr lang="en-US"/>
            </a:defPPr>
            <a:lvl1pPr>
              <a:defRPr sz="2000">
                <a:solidFill>
                  <a:prstClr val="white">
                    <a:lumMod val="95000"/>
                  </a:prstClr>
                </a:solidFill>
                <a:latin typeface="Segoe UI Semibold" pitchFamily="34" charset="0"/>
              </a:defRPr>
            </a:lvl1pPr>
          </a:lstStyle>
          <a:p>
            <a:r>
              <a:rPr lang="en-US" dirty="0"/>
              <a:t>fine-grain</a:t>
            </a:r>
          </a:p>
        </p:txBody>
      </p:sp>
      <p:grpSp>
        <p:nvGrpSpPr>
          <p:cNvPr id="3" name="Group 2"/>
          <p:cNvGrpSpPr/>
          <p:nvPr/>
        </p:nvGrpSpPr>
        <p:grpSpPr>
          <a:xfrm>
            <a:off x="1817000" y="1030467"/>
            <a:ext cx="5510001" cy="1108318"/>
            <a:chOff x="1902823" y="1030467"/>
            <a:chExt cx="5510001" cy="1108318"/>
          </a:xfrm>
        </p:grpSpPr>
        <p:cxnSp>
          <p:nvCxnSpPr>
            <p:cNvPr id="5" name="Straight Arrow Connector 4"/>
            <p:cNvCxnSpPr/>
            <p:nvPr/>
          </p:nvCxnSpPr>
          <p:spPr>
            <a:xfrm>
              <a:off x="1988363" y="1116068"/>
              <a:ext cx="5394960"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02823" y="1215455"/>
              <a:ext cx="1233048" cy="923330"/>
            </a:xfrm>
            <a:prstGeom prst="rect">
              <a:avLst/>
            </a:prstGeom>
            <a:noFill/>
          </p:spPr>
          <p:txBody>
            <a:bodyPr wrap="square" rtlCol="0">
              <a:spAutoFit/>
            </a:bodyPr>
            <a:lstStyle/>
            <a:p>
              <a:r>
                <a:rPr lang="en-US" dirty="0" smtClean="0">
                  <a:solidFill>
                    <a:schemeClr val="bg1">
                      <a:lumMod val="95000"/>
                    </a:schemeClr>
                  </a:solidFill>
                  <a:latin typeface="Segoe Condensed" pitchFamily="34" charset="0"/>
                </a:rPr>
                <a:t>≥neighbor-</a:t>
              </a:r>
              <a:br>
                <a:rPr lang="en-US" dirty="0" smtClean="0">
                  <a:solidFill>
                    <a:schemeClr val="bg1">
                      <a:lumMod val="95000"/>
                    </a:schemeClr>
                  </a:solidFill>
                  <a:latin typeface="Segoe Condensed" pitchFamily="34" charset="0"/>
                </a:rPr>
              </a:br>
              <a:r>
                <a:rPr lang="en-US" dirty="0" smtClean="0">
                  <a:solidFill>
                    <a:schemeClr val="bg1">
                      <a:lumMod val="95000"/>
                    </a:schemeClr>
                  </a:solidFill>
                  <a:latin typeface="Segoe Condensed" pitchFamily="34" charset="0"/>
                </a:rPr>
                <a:t>hood</a:t>
              </a:r>
            </a:p>
            <a:p>
              <a:endParaRPr lang="en-US" dirty="0" smtClean="0">
                <a:solidFill>
                  <a:schemeClr val="bg1">
                    <a:lumMod val="95000"/>
                  </a:schemeClr>
                </a:solidFill>
                <a:latin typeface="Segoe Condensed" pitchFamily="34" charset="0"/>
              </a:endParaRPr>
            </a:p>
          </p:txBody>
        </p:sp>
        <p:grpSp>
          <p:nvGrpSpPr>
            <p:cNvPr id="6152" name="Group 6151"/>
            <p:cNvGrpSpPr/>
            <p:nvPr/>
          </p:nvGrpSpPr>
          <p:grpSpPr>
            <a:xfrm>
              <a:off x="3009830" y="1055709"/>
              <a:ext cx="651430" cy="513838"/>
              <a:chOff x="3161620" y="1981689"/>
              <a:chExt cx="651430" cy="513838"/>
            </a:xfrm>
          </p:grpSpPr>
          <p:sp>
            <p:nvSpPr>
              <p:cNvPr id="12" name="TextBox 11"/>
              <p:cNvSpPr txBox="1"/>
              <p:nvPr/>
            </p:nvSpPr>
            <p:spPr>
              <a:xfrm>
                <a:off x="3161620" y="2126195"/>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home</a:t>
                </a:r>
                <a:endParaRPr lang="en-US" dirty="0"/>
              </a:p>
            </p:txBody>
          </p:sp>
          <p:sp>
            <p:nvSpPr>
              <p:cNvPr id="13" name="Oval 12"/>
              <p:cNvSpPr/>
              <p:nvPr/>
            </p:nvSpPr>
            <p:spPr>
              <a:xfrm>
                <a:off x="3441883" y="1981689"/>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3" name="Group 6152"/>
            <p:cNvGrpSpPr/>
            <p:nvPr/>
          </p:nvGrpSpPr>
          <p:grpSpPr>
            <a:xfrm>
              <a:off x="3722220" y="1057256"/>
              <a:ext cx="651430" cy="513838"/>
              <a:chOff x="4024817" y="1967996"/>
              <a:chExt cx="651430" cy="513838"/>
            </a:xfrm>
          </p:grpSpPr>
          <p:sp>
            <p:nvSpPr>
              <p:cNvPr id="19" name="TextBox 18"/>
              <p:cNvSpPr txBox="1"/>
              <p:nvPr/>
            </p:nvSpPr>
            <p:spPr>
              <a:xfrm>
                <a:off x="4024817"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room</a:t>
                </a:r>
                <a:endParaRPr lang="en-US" dirty="0"/>
              </a:p>
            </p:txBody>
          </p:sp>
          <p:sp>
            <p:nvSpPr>
              <p:cNvPr id="20" name="Oval 19"/>
              <p:cNvSpPr/>
              <p:nvPr/>
            </p:nvSpPr>
            <p:spPr>
              <a:xfrm>
                <a:off x="4263055"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4" name="Group 6153"/>
            <p:cNvGrpSpPr/>
            <p:nvPr/>
          </p:nvGrpSpPr>
          <p:grpSpPr>
            <a:xfrm>
              <a:off x="4949094" y="1057256"/>
              <a:ext cx="1170981" cy="790837"/>
              <a:chOff x="4712699" y="1967996"/>
              <a:chExt cx="1170981" cy="790837"/>
            </a:xfrm>
          </p:grpSpPr>
          <p:sp>
            <p:nvSpPr>
              <p:cNvPr id="22" name="TextBox 21"/>
              <p:cNvSpPr txBox="1"/>
              <p:nvPr/>
            </p:nvSpPr>
            <p:spPr>
              <a:xfrm>
                <a:off x="4712699" y="2112502"/>
                <a:ext cx="1170981" cy="646331"/>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a:t>f</a:t>
                </a:r>
                <a:r>
                  <a:rPr lang="en-US" dirty="0" smtClean="0"/>
                  <a:t>ixture category</a:t>
                </a:r>
                <a:endParaRPr lang="en-US" dirty="0"/>
              </a:p>
            </p:txBody>
          </p:sp>
          <p:sp>
            <p:nvSpPr>
              <p:cNvPr id="23" name="Oval 22"/>
              <p:cNvSpPr/>
              <p:nvPr/>
            </p:nvSpPr>
            <p:spPr>
              <a:xfrm>
                <a:off x="5229694"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5" name="Group 6154"/>
            <p:cNvGrpSpPr/>
            <p:nvPr/>
          </p:nvGrpSpPr>
          <p:grpSpPr>
            <a:xfrm>
              <a:off x="5723589" y="1055709"/>
              <a:ext cx="1170981" cy="513838"/>
              <a:chOff x="5677869" y="1981689"/>
              <a:chExt cx="1170981" cy="513838"/>
            </a:xfrm>
          </p:grpSpPr>
          <p:sp>
            <p:nvSpPr>
              <p:cNvPr id="25" name="TextBox 24"/>
              <p:cNvSpPr txBox="1"/>
              <p:nvPr/>
            </p:nvSpPr>
            <p:spPr>
              <a:xfrm>
                <a:off x="5677869" y="2126195"/>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fixture</a:t>
                </a:r>
                <a:endParaRPr lang="en-US" dirty="0"/>
              </a:p>
            </p:txBody>
          </p:sp>
          <p:sp>
            <p:nvSpPr>
              <p:cNvPr id="26" name="Oval 25"/>
              <p:cNvSpPr/>
              <p:nvPr/>
            </p:nvSpPr>
            <p:spPr>
              <a:xfrm>
                <a:off x="6196333" y="1981689"/>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27" name="TextBox 26"/>
            <p:cNvSpPr txBox="1"/>
            <p:nvPr/>
          </p:nvSpPr>
          <p:spPr>
            <a:xfrm>
              <a:off x="6621165" y="1217058"/>
              <a:ext cx="791659"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r"/>
              <a:r>
                <a:rPr lang="en-US" dirty="0"/>
                <a:t>≤ </a:t>
              </a:r>
              <a:r>
                <a:rPr lang="en-US" dirty="0" smtClean="0"/>
                <a:t>valve</a:t>
              </a:r>
              <a:endParaRPr lang="en-US" dirty="0"/>
            </a:p>
          </p:txBody>
        </p:sp>
        <p:sp>
          <p:nvSpPr>
            <p:cNvPr id="30" name="Diamond 29"/>
            <p:cNvSpPr/>
            <p:nvPr/>
          </p:nvSpPr>
          <p:spPr>
            <a:xfrm>
              <a:off x="6970465" y="103046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1" name="Diamond 30"/>
            <p:cNvSpPr/>
            <p:nvPr/>
          </p:nvSpPr>
          <p:spPr>
            <a:xfrm>
              <a:off x="6211515" y="103046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2" name="Diamond 31"/>
            <p:cNvSpPr/>
            <p:nvPr/>
          </p:nvSpPr>
          <p:spPr>
            <a:xfrm>
              <a:off x="5430795" y="103046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nvGrpSpPr>
            <p:cNvPr id="33" name="Group 32"/>
            <p:cNvGrpSpPr/>
            <p:nvPr/>
          </p:nvGrpSpPr>
          <p:grpSpPr>
            <a:xfrm>
              <a:off x="4375405" y="1063507"/>
              <a:ext cx="758950" cy="513838"/>
              <a:chOff x="3932537" y="1967996"/>
              <a:chExt cx="758950" cy="513838"/>
            </a:xfrm>
          </p:grpSpPr>
          <p:sp>
            <p:nvSpPr>
              <p:cNvPr id="34" name="TextBox 33"/>
              <p:cNvSpPr txBox="1"/>
              <p:nvPr/>
            </p:nvSpPr>
            <p:spPr>
              <a:xfrm>
                <a:off x="3932537" y="2112502"/>
                <a:ext cx="75895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activity</a:t>
                </a:r>
                <a:endParaRPr lang="en-US" dirty="0"/>
              </a:p>
            </p:txBody>
          </p:sp>
          <p:sp>
            <p:nvSpPr>
              <p:cNvPr id="35" name="Oval 34"/>
              <p:cNvSpPr/>
              <p:nvPr/>
            </p:nvSpPr>
            <p:spPr>
              <a:xfrm>
                <a:off x="4263055"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37" name="Diamond 36"/>
            <p:cNvSpPr/>
            <p:nvPr/>
          </p:nvSpPr>
          <p:spPr>
            <a:xfrm>
              <a:off x="4675835" y="1030535"/>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sp>
        <p:nvSpPr>
          <p:cNvPr id="9" name="TextBox 8"/>
          <p:cNvSpPr txBox="1"/>
          <p:nvPr/>
        </p:nvSpPr>
        <p:spPr>
          <a:xfrm>
            <a:off x="2696041" y="165515"/>
            <a:ext cx="3751919" cy="707886"/>
          </a:xfrm>
          <a:prstGeom prst="rect">
            <a:avLst/>
          </a:prstGeom>
          <a:noFill/>
        </p:spPr>
        <p:txBody>
          <a:bodyPr wrap="square" rtlCol="0">
            <a:spAutoFit/>
          </a:bodyPr>
          <a:lstStyle/>
          <a:p>
            <a:pPr algn="ctr"/>
            <a:r>
              <a:rPr lang="en-US" sz="4000" dirty="0" smtClean="0">
                <a:solidFill>
                  <a:schemeClr val="bg1">
                    <a:lumMod val="95000"/>
                  </a:schemeClr>
                </a:solidFill>
                <a:latin typeface="Segoe UI Semibold" pitchFamily="34" charset="0"/>
              </a:rPr>
              <a:t>Data</a:t>
            </a:r>
            <a:r>
              <a:rPr lang="en-US" sz="4000" dirty="0" smtClean="0">
                <a:solidFill>
                  <a:schemeClr val="bg1">
                    <a:lumMod val="95000"/>
                  </a:schemeClr>
                </a:solidFill>
                <a:latin typeface="Segoe UI Light" pitchFamily="34" charset="0"/>
              </a:rPr>
              <a:t> Granularity</a:t>
            </a:r>
          </a:p>
        </p:txBody>
      </p:sp>
      <p:grpSp>
        <p:nvGrpSpPr>
          <p:cNvPr id="38" name="Group 37"/>
          <p:cNvGrpSpPr/>
          <p:nvPr/>
        </p:nvGrpSpPr>
        <p:grpSpPr>
          <a:xfrm>
            <a:off x="3630475" y="1569547"/>
            <a:ext cx="5156415" cy="4900045"/>
            <a:chOff x="3630475" y="1569547"/>
            <a:chExt cx="5156415" cy="4900045"/>
          </a:xfrm>
        </p:grpSpPr>
        <p:cxnSp>
          <p:nvCxnSpPr>
            <p:cNvPr id="11" name="Straight Connector 10"/>
            <p:cNvCxnSpPr>
              <a:stCxn id="25" idx="2"/>
              <a:endCxn id="42" idx="0"/>
            </p:cNvCxnSpPr>
            <p:nvPr/>
          </p:nvCxnSpPr>
          <p:spPr>
            <a:xfrm flipH="1">
              <a:off x="6220787" y="1569547"/>
              <a:ext cx="2470" cy="94871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2" name="Picture 4" descr="C:\Users\jon\Dropbox\CHI2012-WaterVis\images\LargeExports\LargeExportSurvey2-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4684" y="2518260"/>
              <a:ext cx="5132206" cy="35392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630475" y="6100260"/>
              <a:ext cx="5156415" cy="369332"/>
            </a:xfrm>
            <a:prstGeom prst="rect">
              <a:avLst/>
            </a:prstGeom>
            <a:noFill/>
          </p:spPr>
          <p:txBody>
            <a:bodyPr wrap="square" rtlCol="0">
              <a:spAutoFit/>
            </a:bodyPr>
            <a:lstStyle/>
            <a:p>
              <a:r>
                <a:rPr lang="en-US" dirty="0" smtClean="0">
                  <a:solidFill>
                    <a:schemeClr val="bg1">
                      <a:lumMod val="95000"/>
                    </a:schemeClr>
                  </a:solidFill>
                  <a:latin typeface="Segoe UI Light" pitchFamily="34" charset="0"/>
                </a:rPr>
                <a:t>Majority preferred the </a:t>
              </a:r>
              <a:r>
                <a:rPr lang="en-US" i="1" dirty="0" smtClean="0">
                  <a:solidFill>
                    <a:schemeClr val="bg1">
                      <a:lumMod val="95000"/>
                    </a:schemeClr>
                  </a:solidFill>
                  <a:latin typeface="Segoe UI Light" pitchFamily="34" charset="0"/>
                </a:rPr>
                <a:t>Individual Fixture Display</a:t>
              </a:r>
              <a:endParaRPr lang="en-US" dirty="0" smtClean="0">
                <a:solidFill>
                  <a:schemeClr val="bg1">
                    <a:lumMod val="95000"/>
                  </a:schemeClr>
                </a:solidFill>
                <a:latin typeface="Segoe UI Light" pitchFamily="34" charset="0"/>
              </a:endParaRPr>
            </a:p>
          </p:txBody>
        </p:sp>
      </p:grpSp>
      <p:grpSp>
        <p:nvGrpSpPr>
          <p:cNvPr id="54" name="Group 53"/>
          <p:cNvGrpSpPr/>
          <p:nvPr/>
        </p:nvGrpSpPr>
        <p:grpSpPr>
          <a:xfrm>
            <a:off x="170090" y="2787366"/>
            <a:ext cx="3405347" cy="4892059"/>
            <a:chOff x="304800" y="-669330"/>
            <a:chExt cx="8941619" cy="9852350"/>
          </a:xfrm>
        </p:grpSpPr>
        <p:sp>
          <p:nvSpPr>
            <p:cNvPr id="55" name="Rounded Rectangular Callout 54"/>
            <p:cNvSpPr/>
            <p:nvPr/>
          </p:nvSpPr>
          <p:spPr>
            <a:xfrm>
              <a:off x="435723" y="417674"/>
              <a:ext cx="8272555" cy="4857280"/>
            </a:xfrm>
            <a:prstGeom prst="wedgeRoundRectCallout">
              <a:avLst>
                <a:gd name="adj1" fmla="val -21386"/>
                <a:gd name="adj2" fmla="val 64383"/>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6" name="TextBox 55"/>
            <p:cNvSpPr txBox="1"/>
            <p:nvPr/>
          </p:nvSpPr>
          <p:spPr>
            <a:xfrm>
              <a:off x="5566164" y="1806939"/>
              <a:ext cx="1752599" cy="7376081"/>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23200" dirty="0">
                  <a:solidFill>
                    <a:srgbClr val="1E1E1E"/>
                  </a:solidFill>
                </a:rPr>
                <a:t>”</a:t>
              </a:r>
            </a:p>
          </p:txBody>
        </p:sp>
        <p:sp>
          <p:nvSpPr>
            <p:cNvPr id="57" name="TextBox 56"/>
            <p:cNvSpPr txBox="1"/>
            <p:nvPr/>
          </p:nvSpPr>
          <p:spPr>
            <a:xfrm>
              <a:off x="304800" y="-669330"/>
              <a:ext cx="1752599" cy="7376082"/>
            </a:xfrm>
            <a:prstGeom prst="rect">
              <a:avLst/>
            </a:prstGeom>
            <a:noFill/>
          </p:spPr>
          <p:txBody>
            <a:bodyPr wrap="square" lIns="91395" tIns="45699" rIns="91395" bIns="45699" rtlCol="0">
              <a:spAutoFit/>
            </a:bodyPr>
            <a:lstStyle/>
            <a:p>
              <a:pPr defTabSz="913945"/>
              <a:r>
                <a:rPr lang="en-US" sz="23200" dirty="0">
                  <a:solidFill>
                    <a:srgbClr val="1E1E1E"/>
                  </a:solidFill>
                  <a:latin typeface="Century" pitchFamily="18" charset="0"/>
                  <a:ea typeface="Verdana" pitchFamily="34" charset="0"/>
                  <a:cs typeface="Times New Roman" pitchFamily="18" charset="0"/>
                </a:rPr>
                <a:t>“</a:t>
              </a:r>
            </a:p>
          </p:txBody>
        </p:sp>
        <p:sp>
          <p:nvSpPr>
            <p:cNvPr id="58" name="TextBox 57"/>
            <p:cNvSpPr txBox="1"/>
            <p:nvPr/>
          </p:nvSpPr>
          <p:spPr>
            <a:xfrm>
              <a:off x="1261191" y="988960"/>
              <a:ext cx="6930598" cy="3905028"/>
            </a:xfrm>
            <a:prstGeom prst="rect">
              <a:avLst/>
            </a:prstGeom>
            <a:noFill/>
          </p:spPr>
          <p:txBody>
            <a:bodyPr wrap="square" rtlCol="0">
              <a:spAutoFit/>
            </a:bodyPr>
            <a:lstStyle/>
            <a:p>
              <a:r>
                <a:rPr lang="en-US" sz="2400" dirty="0">
                  <a:solidFill>
                    <a:schemeClr val="bg1"/>
                  </a:solidFill>
                  <a:latin typeface="Segoe UI Light" pitchFamily="34" charset="0"/>
                </a:rPr>
                <a:t>This display lets you more easily identify the specific areas that need </a:t>
              </a:r>
              <a:r>
                <a:rPr lang="en-US" sz="2400" dirty="0" smtClean="0">
                  <a:solidFill>
                    <a:schemeClr val="bg1"/>
                  </a:solidFill>
                  <a:latin typeface="Segoe UI Light" pitchFamily="34" charset="0"/>
                </a:rPr>
                <a:t>attention</a:t>
              </a:r>
              <a:endParaRPr lang="en-US" sz="2400" dirty="0">
                <a:solidFill>
                  <a:schemeClr val="bg1"/>
                </a:solidFill>
                <a:latin typeface="Segoe UI Light" pitchFamily="34" charset="0"/>
              </a:endParaRPr>
            </a:p>
          </p:txBody>
        </p:sp>
        <p:sp>
          <p:nvSpPr>
            <p:cNvPr id="59" name="TextBox 58"/>
            <p:cNvSpPr txBox="1"/>
            <p:nvPr/>
          </p:nvSpPr>
          <p:spPr>
            <a:xfrm>
              <a:off x="515756" y="6009429"/>
              <a:ext cx="8730663" cy="743815"/>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rPr>
                <a:t>        R536</a:t>
              </a:r>
            </a:p>
          </p:txBody>
        </p:sp>
      </p:grpSp>
    </p:spTree>
    <p:extLst>
      <p:ext uri="{BB962C8B-B14F-4D97-AF65-F5344CB8AC3E}">
        <p14:creationId xmlns:p14="http://schemas.microsoft.com/office/powerpoint/2010/main" val="1454032776"/>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4"/>
                                        </p:tgtEl>
                                      </p:cBhvr>
                                    </p:animEffect>
                                    <p:set>
                                      <p:cBhvr>
                                        <p:cTn id="7" dur="1" fill="hold">
                                          <p:stCondLst>
                                            <p:cond delay="499"/>
                                          </p:stCondLst>
                                        </p:cTn>
                                        <p:tgtEl>
                                          <p:spTgt spid="54"/>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1880" y="931402"/>
            <a:ext cx="1494492" cy="400110"/>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coarse-grain</a:t>
            </a:r>
            <a:endParaRPr lang="en-US" dirty="0" smtClean="0">
              <a:solidFill>
                <a:prstClr val="white">
                  <a:lumMod val="95000"/>
                </a:prstClr>
              </a:solidFill>
              <a:latin typeface="Segoe UI Semibold" pitchFamily="34" charset="0"/>
            </a:endParaRPr>
          </a:p>
        </p:txBody>
      </p:sp>
      <p:sp>
        <p:nvSpPr>
          <p:cNvPr id="7" name="TextBox 6"/>
          <p:cNvSpPr txBox="1"/>
          <p:nvPr/>
        </p:nvSpPr>
        <p:spPr>
          <a:xfrm>
            <a:off x="7441471" y="931402"/>
            <a:ext cx="1266807" cy="400110"/>
          </a:xfrm>
          <a:prstGeom prst="rect">
            <a:avLst/>
          </a:prstGeom>
          <a:noFill/>
        </p:spPr>
        <p:txBody>
          <a:bodyPr wrap="square" lIns="0" rIns="0" rtlCol="0">
            <a:spAutoFit/>
          </a:bodyPr>
          <a:lstStyle>
            <a:defPPr>
              <a:defRPr lang="en-US"/>
            </a:defPPr>
            <a:lvl1pPr>
              <a:defRPr sz="2000">
                <a:solidFill>
                  <a:prstClr val="white">
                    <a:lumMod val="95000"/>
                  </a:prstClr>
                </a:solidFill>
                <a:latin typeface="Segoe UI Semibold" pitchFamily="34" charset="0"/>
              </a:defRPr>
            </a:lvl1pPr>
          </a:lstStyle>
          <a:p>
            <a:r>
              <a:rPr lang="en-US" dirty="0"/>
              <a:t>fine-grain</a:t>
            </a:r>
          </a:p>
        </p:txBody>
      </p:sp>
      <p:grpSp>
        <p:nvGrpSpPr>
          <p:cNvPr id="3" name="Group 2"/>
          <p:cNvGrpSpPr/>
          <p:nvPr/>
        </p:nvGrpSpPr>
        <p:grpSpPr>
          <a:xfrm>
            <a:off x="1817000" y="1030467"/>
            <a:ext cx="5510001" cy="1108318"/>
            <a:chOff x="1902823" y="1030467"/>
            <a:chExt cx="5510001" cy="1108318"/>
          </a:xfrm>
        </p:grpSpPr>
        <p:cxnSp>
          <p:nvCxnSpPr>
            <p:cNvPr id="5" name="Straight Arrow Connector 4"/>
            <p:cNvCxnSpPr/>
            <p:nvPr/>
          </p:nvCxnSpPr>
          <p:spPr>
            <a:xfrm>
              <a:off x="1988363" y="1116068"/>
              <a:ext cx="5394960"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02823" y="1215455"/>
              <a:ext cx="1233048" cy="923330"/>
            </a:xfrm>
            <a:prstGeom prst="rect">
              <a:avLst/>
            </a:prstGeom>
            <a:noFill/>
          </p:spPr>
          <p:txBody>
            <a:bodyPr wrap="square" rtlCol="0">
              <a:spAutoFit/>
            </a:bodyPr>
            <a:lstStyle/>
            <a:p>
              <a:r>
                <a:rPr lang="en-US" dirty="0" smtClean="0">
                  <a:solidFill>
                    <a:schemeClr val="bg1">
                      <a:lumMod val="95000"/>
                    </a:schemeClr>
                  </a:solidFill>
                  <a:latin typeface="Segoe Condensed" pitchFamily="34" charset="0"/>
                </a:rPr>
                <a:t>≥neighbor-</a:t>
              </a:r>
              <a:br>
                <a:rPr lang="en-US" dirty="0" smtClean="0">
                  <a:solidFill>
                    <a:schemeClr val="bg1">
                      <a:lumMod val="95000"/>
                    </a:schemeClr>
                  </a:solidFill>
                  <a:latin typeface="Segoe Condensed" pitchFamily="34" charset="0"/>
                </a:rPr>
              </a:br>
              <a:r>
                <a:rPr lang="en-US" dirty="0" smtClean="0">
                  <a:solidFill>
                    <a:schemeClr val="bg1">
                      <a:lumMod val="95000"/>
                    </a:schemeClr>
                  </a:solidFill>
                  <a:latin typeface="Segoe Condensed" pitchFamily="34" charset="0"/>
                </a:rPr>
                <a:t>hood</a:t>
              </a:r>
            </a:p>
            <a:p>
              <a:endParaRPr lang="en-US" dirty="0" smtClean="0">
                <a:solidFill>
                  <a:schemeClr val="bg1">
                    <a:lumMod val="95000"/>
                  </a:schemeClr>
                </a:solidFill>
                <a:latin typeface="Segoe Condensed" pitchFamily="34" charset="0"/>
              </a:endParaRPr>
            </a:p>
          </p:txBody>
        </p:sp>
        <p:grpSp>
          <p:nvGrpSpPr>
            <p:cNvPr id="6152" name="Group 6151"/>
            <p:cNvGrpSpPr/>
            <p:nvPr/>
          </p:nvGrpSpPr>
          <p:grpSpPr>
            <a:xfrm>
              <a:off x="3009830" y="1055709"/>
              <a:ext cx="651430" cy="513838"/>
              <a:chOff x="3161620" y="1981689"/>
              <a:chExt cx="651430" cy="513838"/>
            </a:xfrm>
          </p:grpSpPr>
          <p:sp>
            <p:nvSpPr>
              <p:cNvPr id="12" name="TextBox 11"/>
              <p:cNvSpPr txBox="1"/>
              <p:nvPr/>
            </p:nvSpPr>
            <p:spPr>
              <a:xfrm>
                <a:off x="3161620" y="2126195"/>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home</a:t>
                </a:r>
                <a:endParaRPr lang="en-US" dirty="0"/>
              </a:p>
            </p:txBody>
          </p:sp>
          <p:sp>
            <p:nvSpPr>
              <p:cNvPr id="13" name="Oval 12"/>
              <p:cNvSpPr/>
              <p:nvPr/>
            </p:nvSpPr>
            <p:spPr>
              <a:xfrm>
                <a:off x="3441883" y="1981689"/>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3" name="Group 6152"/>
            <p:cNvGrpSpPr/>
            <p:nvPr/>
          </p:nvGrpSpPr>
          <p:grpSpPr>
            <a:xfrm>
              <a:off x="3722220" y="1057256"/>
              <a:ext cx="651430" cy="513838"/>
              <a:chOff x="4024817" y="1967996"/>
              <a:chExt cx="651430" cy="513838"/>
            </a:xfrm>
          </p:grpSpPr>
          <p:sp>
            <p:nvSpPr>
              <p:cNvPr id="19" name="TextBox 18"/>
              <p:cNvSpPr txBox="1"/>
              <p:nvPr/>
            </p:nvSpPr>
            <p:spPr>
              <a:xfrm>
                <a:off x="4024817"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room</a:t>
                </a:r>
                <a:endParaRPr lang="en-US" dirty="0"/>
              </a:p>
            </p:txBody>
          </p:sp>
          <p:sp>
            <p:nvSpPr>
              <p:cNvPr id="20" name="Oval 19"/>
              <p:cNvSpPr/>
              <p:nvPr/>
            </p:nvSpPr>
            <p:spPr>
              <a:xfrm>
                <a:off x="4263055"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4" name="Group 6153"/>
            <p:cNvGrpSpPr/>
            <p:nvPr/>
          </p:nvGrpSpPr>
          <p:grpSpPr>
            <a:xfrm>
              <a:off x="4949094" y="1057256"/>
              <a:ext cx="1170981" cy="790837"/>
              <a:chOff x="4712699" y="1967996"/>
              <a:chExt cx="1170981" cy="790837"/>
            </a:xfrm>
          </p:grpSpPr>
          <p:sp>
            <p:nvSpPr>
              <p:cNvPr id="22" name="TextBox 21"/>
              <p:cNvSpPr txBox="1"/>
              <p:nvPr/>
            </p:nvSpPr>
            <p:spPr>
              <a:xfrm>
                <a:off x="4712699" y="2112502"/>
                <a:ext cx="1170981" cy="646331"/>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a:t>f</a:t>
                </a:r>
                <a:r>
                  <a:rPr lang="en-US" dirty="0" smtClean="0"/>
                  <a:t>ixture category</a:t>
                </a:r>
                <a:endParaRPr lang="en-US" dirty="0"/>
              </a:p>
            </p:txBody>
          </p:sp>
          <p:sp>
            <p:nvSpPr>
              <p:cNvPr id="23" name="Oval 22"/>
              <p:cNvSpPr/>
              <p:nvPr/>
            </p:nvSpPr>
            <p:spPr>
              <a:xfrm>
                <a:off x="5229694"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5" name="Group 6154"/>
            <p:cNvGrpSpPr/>
            <p:nvPr/>
          </p:nvGrpSpPr>
          <p:grpSpPr>
            <a:xfrm>
              <a:off x="5723589" y="1055709"/>
              <a:ext cx="1170981" cy="513838"/>
              <a:chOff x="5677869" y="1981689"/>
              <a:chExt cx="1170981" cy="513838"/>
            </a:xfrm>
          </p:grpSpPr>
          <p:sp>
            <p:nvSpPr>
              <p:cNvPr id="25" name="TextBox 24"/>
              <p:cNvSpPr txBox="1"/>
              <p:nvPr/>
            </p:nvSpPr>
            <p:spPr>
              <a:xfrm>
                <a:off x="5677869" y="2126195"/>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fixture</a:t>
                </a:r>
                <a:endParaRPr lang="en-US" dirty="0"/>
              </a:p>
            </p:txBody>
          </p:sp>
          <p:sp>
            <p:nvSpPr>
              <p:cNvPr id="26" name="Oval 25"/>
              <p:cNvSpPr/>
              <p:nvPr/>
            </p:nvSpPr>
            <p:spPr>
              <a:xfrm>
                <a:off x="6196333" y="1981689"/>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27" name="TextBox 26"/>
            <p:cNvSpPr txBox="1"/>
            <p:nvPr/>
          </p:nvSpPr>
          <p:spPr>
            <a:xfrm>
              <a:off x="6621165" y="1217058"/>
              <a:ext cx="791659"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r"/>
              <a:r>
                <a:rPr lang="en-US" dirty="0"/>
                <a:t>≤ </a:t>
              </a:r>
              <a:r>
                <a:rPr lang="en-US" dirty="0" smtClean="0"/>
                <a:t>valve</a:t>
              </a:r>
              <a:endParaRPr lang="en-US" dirty="0"/>
            </a:p>
          </p:txBody>
        </p:sp>
        <p:sp>
          <p:nvSpPr>
            <p:cNvPr id="30" name="Diamond 29"/>
            <p:cNvSpPr/>
            <p:nvPr/>
          </p:nvSpPr>
          <p:spPr>
            <a:xfrm>
              <a:off x="6970465" y="103046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1" name="Diamond 30"/>
            <p:cNvSpPr/>
            <p:nvPr/>
          </p:nvSpPr>
          <p:spPr>
            <a:xfrm>
              <a:off x="6211515" y="103046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2" name="Diamond 31"/>
            <p:cNvSpPr/>
            <p:nvPr/>
          </p:nvSpPr>
          <p:spPr>
            <a:xfrm>
              <a:off x="5430795" y="103046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nvGrpSpPr>
            <p:cNvPr id="33" name="Group 32"/>
            <p:cNvGrpSpPr/>
            <p:nvPr/>
          </p:nvGrpSpPr>
          <p:grpSpPr>
            <a:xfrm>
              <a:off x="4375405" y="1063507"/>
              <a:ext cx="758950" cy="513838"/>
              <a:chOff x="3932537" y="1967996"/>
              <a:chExt cx="758950" cy="513838"/>
            </a:xfrm>
          </p:grpSpPr>
          <p:sp>
            <p:nvSpPr>
              <p:cNvPr id="34" name="TextBox 33"/>
              <p:cNvSpPr txBox="1"/>
              <p:nvPr/>
            </p:nvSpPr>
            <p:spPr>
              <a:xfrm>
                <a:off x="3932537" y="2112502"/>
                <a:ext cx="75895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activity</a:t>
                </a:r>
                <a:endParaRPr lang="en-US" dirty="0"/>
              </a:p>
            </p:txBody>
          </p:sp>
          <p:sp>
            <p:nvSpPr>
              <p:cNvPr id="35" name="Oval 34"/>
              <p:cNvSpPr/>
              <p:nvPr/>
            </p:nvSpPr>
            <p:spPr>
              <a:xfrm>
                <a:off x="4263055"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37" name="Diamond 36"/>
            <p:cNvSpPr/>
            <p:nvPr/>
          </p:nvSpPr>
          <p:spPr>
            <a:xfrm>
              <a:off x="4675835" y="1030535"/>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sp>
        <p:nvSpPr>
          <p:cNvPr id="9" name="TextBox 8"/>
          <p:cNvSpPr txBox="1"/>
          <p:nvPr/>
        </p:nvSpPr>
        <p:spPr>
          <a:xfrm>
            <a:off x="2696041" y="165515"/>
            <a:ext cx="3751919" cy="707886"/>
          </a:xfrm>
          <a:prstGeom prst="rect">
            <a:avLst/>
          </a:prstGeom>
          <a:noFill/>
        </p:spPr>
        <p:txBody>
          <a:bodyPr wrap="square" rtlCol="0">
            <a:spAutoFit/>
          </a:bodyPr>
          <a:lstStyle/>
          <a:p>
            <a:pPr algn="ctr"/>
            <a:r>
              <a:rPr lang="en-US" sz="4000" dirty="0" smtClean="0">
                <a:solidFill>
                  <a:schemeClr val="bg1">
                    <a:lumMod val="95000"/>
                  </a:schemeClr>
                </a:solidFill>
                <a:latin typeface="Segoe UI Semibold" pitchFamily="34" charset="0"/>
              </a:rPr>
              <a:t>Data</a:t>
            </a:r>
            <a:r>
              <a:rPr lang="en-US" sz="4000" dirty="0" smtClean="0">
                <a:solidFill>
                  <a:schemeClr val="bg1">
                    <a:lumMod val="95000"/>
                  </a:schemeClr>
                </a:solidFill>
                <a:latin typeface="Segoe UI Light" pitchFamily="34" charset="0"/>
              </a:rPr>
              <a:t> Granularity</a:t>
            </a:r>
          </a:p>
        </p:txBody>
      </p:sp>
      <p:grpSp>
        <p:nvGrpSpPr>
          <p:cNvPr id="4" name="Group 3"/>
          <p:cNvGrpSpPr/>
          <p:nvPr/>
        </p:nvGrpSpPr>
        <p:grpSpPr>
          <a:xfrm>
            <a:off x="2066519" y="1569547"/>
            <a:ext cx="5161806" cy="4900045"/>
            <a:chOff x="2066519" y="1569547"/>
            <a:chExt cx="5161806" cy="4900045"/>
          </a:xfrm>
        </p:grpSpPr>
        <p:cxnSp>
          <p:nvCxnSpPr>
            <p:cNvPr id="11" name="Straight Connector 10"/>
            <p:cNvCxnSpPr/>
            <p:nvPr/>
          </p:nvCxnSpPr>
          <p:spPr>
            <a:xfrm flipH="1">
              <a:off x="4656831" y="1569547"/>
              <a:ext cx="2470" cy="94871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66519" y="6100260"/>
              <a:ext cx="5156415" cy="369332"/>
            </a:xfrm>
            <a:prstGeom prst="rect">
              <a:avLst/>
            </a:prstGeom>
            <a:noFill/>
          </p:spPr>
          <p:txBody>
            <a:bodyPr wrap="square" rtlCol="0">
              <a:spAutoFit/>
            </a:bodyPr>
            <a:lstStyle/>
            <a:p>
              <a:r>
                <a:rPr lang="en-US" dirty="0" smtClean="0">
                  <a:solidFill>
                    <a:schemeClr val="bg1">
                      <a:lumMod val="95000"/>
                    </a:schemeClr>
                  </a:solidFill>
                  <a:latin typeface="Segoe UI Light" pitchFamily="34" charset="0"/>
                </a:rPr>
                <a:t>20% preferred the </a:t>
              </a:r>
              <a:r>
                <a:rPr lang="en-US" i="1" dirty="0" smtClean="0">
                  <a:solidFill>
                    <a:schemeClr val="bg1">
                      <a:lumMod val="95000"/>
                    </a:schemeClr>
                  </a:solidFill>
                  <a:latin typeface="Segoe UI Light" pitchFamily="34" charset="0"/>
                </a:rPr>
                <a:t>Activity Display</a:t>
              </a:r>
              <a:endParaRPr lang="en-US" dirty="0" smtClean="0">
                <a:solidFill>
                  <a:schemeClr val="bg1">
                    <a:lumMod val="95000"/>
                  </a:schemeClr>
                </a:solidFill>
                <a:latin typeface="Segoe UI Light" pitchFamily="34" charset="0"/>
              </a:endParaRPr>
            </a:p>
          </p:txBody>
        </p:sp>
        <p:pic>
          <p:nvPicPr>
            <p:cNvPr id="40" name="Picture 2" descr="C:\Users\jon\Dropbox\CHI2012-WaterVis\images\LargeExports\LargeExportSurvey2-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6920" y="2518260"/>
              <a:ext cx="5131405" cy="353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61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56210" y="165515"/>
            <a:ext cx="4631580" cy="707886"/>
          </a:xfrm>
          <a:prstGeom prst="rect">
            <a:avLst/>
          </a:prstGeom>
          <a:noFill/>
        </p:spPr>
        <p:txBody>
          <a:bodyPr wrap="square" rtlCol="0">
            <a:spAutoFit/>
          </a:bodyPr>
          <a:lstStyle/>
          <a:p>
            <a:pPr algn="ctr"/>
            <a:r>
              <a:rPr lang="en-US" sz="4000" dirty="0" smtClean="0">
                <a:solidFill>
                  <a:schemeClr val="bg1">
                    <a:lumMod val="95000"/>
                  </a:schemeClr>
                </a:solidFill>
                <a:latin typeface="Segoe UI Semibold" pitchFamily="34" charset="0"/>
              </a:rPr>
              <a:t>Measurement </a:t>
            </a:r>
            <a:r>
              <a:rPr lang="en-US" sz="4000" dirty="0" smtClean="0">
                <a:solidFill>
                  <a:schemeClr val="bg1">
                    <a:lumMod val="95000"/>
                  </a:schemeClr>
                </a:solidFill>
                <a:latin typeface="Segoe UI Light" pitchFamily="34" charset="0"/>
              </a:rPr>
              <a:t>Unit</a:t>
            </a:r>
          </a:p>
        </p:txBody>
      </p:sp>
      <p:cxnSp>
        <p:nvCxnSpPr>
          <p:cNvPr id="5" name="Straight Arrow Connector 4"/>
          <p:cNvCxnSpPr/>
          <p:nvPr/>
        </p:nvCxnSpPr>
        <p:spPr>
          <a:xfrm>
            <a:off x="1371600" y="1116068"/>
            <a:ext cx="6400800" cy="0"/>
          </a:xfrm>
          <a:prstGeom prst="straightConnector1">
            <a:avLst/>
          </a:prstGeom>
          <a:ln w="38100" cap="sq">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939623" y="1041904"/>
            <a:ext cx="1380432" cy="806189"/>
            <a:chOff x="1939623" y="1952644"/>
            <a:chExt cx="1380432" cy="806189"/>
          </a:xfrm>
        </p:grpSpPr>
        <p:sp>
          <p:nvSpPr>
            <p:cNvPr id="12" name="TextBox 11"/>
            <p:cNvSpPr txBox="1"/>
            <p:nvPr/>
          </p:nvSpPr>
          <p:spPr>
            <a:xfrm>
              <a:off x="1939623" y="2112502"/>
              <a:ext cx="1380432" cy="646331"/>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rate of consumption</a:t>
              </a:r>
              <a:endParaRPr lang="en-US" dirty="0"/>
            </a:p>
          </p:txBody>
        </p:sp>
        <p:sp>
          <p:nvSpPr>
            <p:cNvPr id="13" name="Oval 12"/>
            <p:cNvSpPr/>
            <p:nvPr/>
          </p:nvSpPr>
          <p:spPr>
            <a:xfrm>
              <a:off x="2578211"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14" name="Group 13"/>
          <p:cNvGrpSpPr/>
          <p:nvPr/>
        </p:nvGrpSpPr>
        <p:grpSpPr>
          <a:xfrm>
            <a:off x="4632655" y="1041904"/>
            <a:ext cx="1170981" cy="529190"/>
            <a:chOff x="4632655" y="1952644"/>
            <a:chExt cx="1170981" cy="529190"/>
          </a:xfrm>
        </p:grpSpPr>
        <p:sp>
          <p:nvSpPr>
            <p:cNvPr id="20" name="Oval 19"/>
            <p:cNvSpPr/>
            <p:nvPr/>
          </p:nvSpPr>
          <p:spPr>
            <a:xfrm>
              <a:off x="5141015"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22" name="TextBox 21"/>
            <p:cNvSpPr txBox="1"/>
            <p:nvPr/>
          </p:nvSpPr>
          <p:spPr>
            <a:xfrm>
              <a:off x="4632655" y="2112502"/>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time</a:t>
              </a:r>
              <a:endParaRPr lang="en-US" dirty="0"/>
            </a:p>
          </p:txBody>
        </p:sp>
      </p:grpSp>
      <p:grpSp>
        <p:nvGrpSpPr>
          <p:cNvPr id="15" name="Group 14"/>
          <p:cNvGrpSpPr/>
          <p:nvPr/>
        </p:nvGrpSpPr>
        <p:grpSpPr>
          <a:xfrm>
            <a:off x="5914945" y="1041904"/>
            <a:ext cx="1170981" cy="529190"/>
            <a:chOff x="5914945" y="1952644"/>
            <a:chExt cx="1170981" cy="529190"/>
          </a:xfrm>
        </p:grpSpPr>
        <p:sp>
          <p:nvSpPr>
            <p:cNvPr id="23" name="Oval 22"/>
            <p:cNvSpPr/>
            <p:nvPr/>
          </p:nvSpPr>
          <p:spPr>
            <a:xfrm>
              <a:off x="6422417"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27" name="TextBox 26"/>
            <p:cNvSpPr txBox="1"/>
            <p:nvPr/>
          </p:nvSpPr>
          <p:spPr>
            <a:xfrm>
              <a:off x="5914945" y="2112502"/>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activity</a:t>
              </a:r>
              <a:endParaRPr lang="en-US" dirty="0"/>
            </a:p>
          </p:txBody>
        </p:sp>
      </p:grpSp>
      <p:grpSp>
        <p:nvGrpSpPr>
          <p:cNvPr id="3" name="Group 2"/>
          <p:cNvGrpSpPr/>
          <p:nvPr/>
        </p:nvGrpSpPr>
        <p:grpSpPr>
          <a:xfrm>
            <a:off x="746770" y="1041904"/>
            <a:ext cx="1233048" cy="529190"/>
            <a:chOff x="746770" y="1952644"/>
            <a:chExt cx="1233048" cy="529190"/>
          </a:xfrm>
        </p:grpSpPr>
        <p:sp>
          <p:nvSpPr>
            <p:cNvPr id="2" name="TextBox 1"/>
            <p:cNvSpPr txBox="1"/>
            <p:nvPr/>
          </p:nvSpPr>
          <p:spPr>
            <a:xfrm>
              <a:off x="746770" y="2112502"/>
              <a:ext cx="1233048" cy="369332"/>
            </a:xfrm>
            <a:prstGeom prst="rect">
              <a:avLst/>
            </a:prstGeom>
            <a:noFill/>
          </p:spPr>
          <p:txBody>
            <a:bodyPr wrap="square" rtlCol="0">
              <a:spAutoFit/>
            </a:bodyPr>
            <a:lstStyle/>
            <a:p>
              <a:pPr algn="ctr"/>
              <a:r>
                <a:rPr lang="en-US" dirty="0" smtClean="0">
                  <a:solidFill>
                    <a:schemeClr val="bg1">
                      <a:lumMod val="95000"/>
                    </a:schemeClr>
                  </a:solidFill>
                  <a:latin typeface="Segoe Condensed" pitchFamily="34" charset="0"/>
                </a:rPr>
                <a:t>resource</a:t>
              </a:r>
            </a:p>
          </p:txBody>
        </p:sp>
        <p:sp>
          <p:nvSpPr>
            <p:cNvPr id="28" name="Oval 27"/>
            <p:cNvSpPr/>
            <p:nvPr/>
          </p:nvSpPr>
          <p:spPr>
            <a:xfrm>
              <a:off x="1296809"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43" name="Group 42"/>
          <p:cNvGrpSpPr/>
          <p:nvPr/>
        </p:nvGrpSpPr>
        <p:grpSpPr>
          <a:xfrm>
            <a:off x="7195769" y="1041904"/>
            <a:ext cx="1170981" cy="529190"/>
            <a:chOff x="7195769" y="1952644"/>
            <a:chExt cx="1170981" cy="529190"/>
          </a:xfrm>
        </p:grpSpPr>
        <p:sp>
          <p:nvSpPr>
            <p:cNvPr id="29" name="Oval 28"/>
            <p:cNvSpPr/>
            <p:nvPr/>
          </p:nvSpPr>
          <p:spPr>
            <a:xfrm>
              <a:off x="7703820"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41" name="TextBox 40"/>
            <p:cNvSpPr txBox="1"/>
            <p:nvPr/>
          </p:nvSpPr>
          <p:spPr>
            <a:xfrm>
              <a:off x="7195769" y="2112502"/>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metaphor</a:t>
              </a:r>
              <a:endParaRPr lang="en-US" dirty="0"/>
            </a:p>
          </p:txBody>
        </p:sp>
      </p:grpSp>
      <p:grpSp>
        <p:nvGrpSpPr>
          <p:cNvPr id="7" name="Group 6"/>
          <p:cNvGrpSpPr/>
          <p:nvPr/>
        </p:nvGrpSpPr>
        <p:grpSpPr>
          <a:xfrm>
            <a:off x="3608225" y="1041904"/>
            <a:ext cx="651430" cy="529190"/>
            <a:chOff x="3608225" y="1952644"/>
            <a:chExt cx="651430" cy="529190"/>
          </a:xfrm>
        </p:grpSpPr>
        <p:sp>
          <p:nvSpPr>
            <p:cNvPr id="19" name="TextBox 18"/>
            <p:cNvSpPr txBox="1"/>
            <p:nvPr/>
          </p:nvSpPr>
          <p:spPr>
            <a:xfrm>
              <a:off x="3608225"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cost</a:t>
              </a:r>
              <a:endParaRPr lang="en-US" dirty="0"/>
            </a:p>
          </p:txBody>
        </p:sp>
        <p:sp>
          <p:nvSpPr>
            <p:cNvPr id="42" name="Oval 41"/>
            <p:cNvSpPr/>
            <p:nvPr/>
          </p:nvSpPr>
          <p:spPr>
            <a:xfrm>
              <a:off x="3859613"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70" name="Diamond 69"/>
          <p:cNvSpPr/>
          <p:nvPr/>
        </p:nvSpPr>
        <p:spPr>
          <a:xfrm>
            <a:off x="1262406" y="99998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71" name="Diamond 70"/>
          <p:cNvSpPr/>
          <p:nvPr/>
        </p:nvSpPr>
        <p:spPr>
          <a:xfrm>
            <a:off x="3816769" y="99998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587513" y="1911100"/>
            <a:ext cx="7968975" cy="461665"/>
          </a:xfrm>
          <a:prstGeom prst="rect">
            <a:avLst/>
          </a:prstGeom>
          <a:noFill/>
        </p:spPr>
        <p:txBody>
          <a:bodyPr wrap="square" rtlCol="0">
            <a:spAutoFit/>
          </a:bodyPr>
          <a:lstStyle/>
          <a:p>
            <a:pPr algn="ctr"/>
            <a:r>
              <a:rPr lang="en-US" sz="2400" dirty="0" smtClean="0">
                <a:solidFill>
                  <a:schemeClr val="bg1">
                    <a:lumMod val="95000"/>
                  </a:schemeClr>
                </a:solidFill>
                <a:latin typeface="Segoe UI Light" pitchFamily="34" charset="0"/>
              </a:rPr>
              <a:t>71% of respondents preferred to see both gallons and cost </a:t>
            </a:r>
          </a:p>
        </p:txBody>
      </p:sp>
      <p:grpSp>
        <p:nvGrpSpPr>
          <p:cNvPr id="72" name="Group 71"/>
          <p:cNvGrpSpPr/>
          <p:nvPr/>
        </p:nvGrpSpPr>
        <p:grpSpPr>
          <a:xfrm>
            <a:off x="-49696" y="1804420"/>
            <a:ext cx="6730929" cy="4300444"/>
            <a:chOff x="-1467996" y="-884181"/>
            <a:chExt cx="17673793" cy="8660872"/>
          </a:xfrm>
        </p:grpSpPr>
        <p:sp>
          <p:nvSpPr>
            <p:cNvPr id="73" name="Rounded Rectangular Callout 72"/>
            <p:cNvSpPr/>
            <p:nvPr/>
          </p:nvSpPr>
          <p:spPr>
            <a:xfrm>
              <a:off x="623334" y="417674"/>
              <a:ext cx="15185443" cy="3345604"/>
            </a:xfrm>
            <a:prstGeom prst="wedgeRoundRectCallout">
              <a:avLst>
                <a:gd name="adj1" fmla="val -45361"/>
                <a:gd name="adj2" fmla="val 66279"/>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74" name="TextBox 73"/>
            <p:cNvSpPr txBox="1"/>
            <p:nvPr/>
          </p:nvSpPr>
          <p:spPr>
            <a:xfrm>
              <a:off x="12460999" y="400610"/>
              <a:ext cx="1752599" cy="7376081"/>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23200" dirty="0">
                  <a:solidFill>
                    <a:srgbClr val="1E1E1E"/>
                  </a:solidFill>
                </a:rPr>
                <a:t>”</a:t>
              </a:r>
            </a:p>
          </p:txBody>
        </p:sp>
        <p:sp>
          <p:nvSpPr>
            <p:cNvPr id="75" name="TextBox 74"/>
            <p:cNvSpPr txBox="1"/>
            <p:nvPr/>
          </p:nvSpPr>
          <p:spPr>
            <a:xfrm>
              <a:off x="304801" y="-884181"/>
              <a:ext cx="1752599" cy="7376083"/>
            </a:xfrm>
            <a:prstGeom prst="rect">
              <a:avLst/>
            </a:prstGeom>
            <a:noFill/>
          </p:spPr>
          <p:txBody>
            <a:bodyPr wrap="square" lIns="91395" tIns="45699" rIns="91395" bIns="45699" rtlCol="0">
              <a:spAutoFit/>
            </a:bodyPr>
            <a:lstStyle/>
            <a:p>
              <a:pPr defTabSz="913945"/>
              <a:r>
                <a:rPr lang="en-US" sz="23200" dirty="0">
                  <a:solidFill>
                    <a:srgbClr val="1E1E1E"/>
                  </a:solidFill>
                  <a:latin typeface="Century" pitchFamily="18" charset="0"/>
                  <a:ea typeface="Verdana" pitchFamily="34" charset="0"/>
                  <a:cs typeface="Times New Roman" pitchFamily="18" charset="0"/>
                </a:rPr>
                <a:t>“</a:t>
              </a:r>
            </a:p>
          </p:txBody>
        </p:sp>
        <p:sp>
          <p:nvSpPr>
            <p:cNvPr id="77" name="TextBox 76"/>
            <p:cNvSpPr txBox="1"/>
            <p:nvPr/>
          </p:nvSpPr>
          <p:spPr>
            <a:xfrm>
              <a:off x="1261186" y="774112"/>
              <a:ext cx="14944611" cy="2665338"/>
            </a:xfrm>
            <a:prstGeom prst="rect">
              <a:avLst/>
            </a:prstGeom>
            <a:noFill/>
          </p:spPr>
          <p:txBody>
            <a:bodyPr wrap="square" rtlCol="0">
              <a:spAutoFit/>
            </a:bodyPr>
            <a:lstStyle/>
            <a:p>
              <a:r>
                <a:rPr lang="en-US" sz="2000" dirty="0">
                  <a:solidFill>
                    <a:schemeClr val="bg1"/>
                  </a:solidFill>
                  <a:latin typeface="Segoe UI Light" pitchFamily="34" charset="0"/>
                </a:rPr>
                <a:t>Seeing the gallon amount triggers the ‘save the environment’ impulse to conserve, while the dollar amount is helpful because almost everyone is motivated by money to some extent</a:t>
              </a:r>
            </a:p>
          </p:txBody>
        </p:sp>
        <p:sp>
          <p:nvSpPr>
            <p:cNvPr id="78" name="TextBox 77"/>
            <p:cNvSpPr txBox="1"/>
            <p:nvPr/>
          </p:nvSpPr>
          <p:spPr>
            <a:xfrm>
              <a:off x="-1467996" y="4464892"/>
              <a:ext cx="5758435" cy="743816"/>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R143</a:t>
              </a:r>
            </a:p>
          </p:txBody>
        </p:sp>
      </p:grpSp>
      <p:grpSp>
        <p:nvGrpSpPr>
          <p:cNvPr id="79" name="Group 78"/>
          <p:cNvGrpSpPr/>
          <p:nvPr/>
        </p:nvGrpSpPr>
        <p:grpSpPr>
          <a:xfrm>
            <a:off x="2902309" y="3610660"/>
            <a:ext cx="6055773" cy="4220250"/>
            <a:chOff x="304801" y="-914874"/>
            <a:chExt cx="15900996" cy="8499366"/>
          </a:xfrm>
        </p:grpSpPr>
        <p:sp>
          <p:nvSpPr>
            <p:cNvPr id="80" name="Rounded Rectangular Callout 79"/>
            <p:cNvSpPr/>
            <p:nvPr/>
          </p:nvSpPr>
          <p:spPr>
            <a:xfrm>
              <a:off x="623331" y="417676"/>
              <a:ext cx="15582466" cy="3192756"/>
            </a:xfrm>
            <a:prstGeom prst="wedgeRoundRectCallout">
              <a:avLst>
                <a:gd name="adj1" fmla="val 45291"/>
                <a:gd name="adj2" fmla="val 79737"/>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81" name="TextBox 80"/>
            <p:cNvSpPr txBox="1"/>
            <p:nvPr/>
          </p:nvSpPr>
          <p:spPr>
            <a:xfrm>
              <a:off x="13099785" y="208411"/>
              <a:ext cx="1752599" cy="7376081"/>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23200" dirty="0">
                  <a:solidFill>
                    <a:srgbClr val="1E1E1E"/>
                  </a:solidFill>
                </a:rPr>
                <a:t>”</a:t>
              </a:r>
            </a:p>
          </p:txBody>
        </p:sp>
        <p:sp>
          <p:nvSpPr>
            <p:cNvPr id="82" name="TextBox 81"/>
            <p:cNvSpPr txBox="1"/>
            <p:nvPr/>
          </p:nvSpPr>
          <p:spPr>
            <a:xfrm>
              <a:off x="304801" y="-914874"/>
              <a:ext cx="1752599" cy="7376084"/>
            </a:xfrm>
            <a:prstGeom prst="rect">
              <a:avLst/>
            </a:prstGeom>
            <a:noFill/>
          </p:spPr>
          <p:txBody>
            <a:bodyPr wrap="square" lIns="91395" tIns="45699" rIns="91395" bIns="45699" rtlCol="0">
              <a:spAutoFit/>
            </a:bodyPr>
            <a:lstStyle/>
            <a:p>
              <a:pPr defTabSz="913945"/>
              <a:r>
                <a:rPr lang="en-US" sz="23200" dirty="0">
                  <a:solidFill>
                    <a:srgbClr val="1E1E1E"/>
                  </a:solidFill>
                  <a:latin typeface="Century" pitchFamily="18" charset="0"/>
                  <a:ea typeface="Verdana" pitchFamily="34" charset="0"/>
                  <a:cs typeface="Times New Roman" pitchFamily="18" charset="0"/>
                </a:rPr>
                <a:t>“</a:t>
              </a:r>
            </a:p>
          </p:txBody>
        </p:sp>
        <p:sp>
          <p:nvSpPr>
            <p:cNvPr id="83" name="TextBox 82"/>
            <p:cNvSpPr txBox="1"/>
            <p:nvPr/>
          </p:nvSpPr>
          <p:spPr>
            <a:xfrm>
              <a:off x="1261186" y="896883"/>
              <a:ext cx="14944611" cy="2045492"/>
            </a:xfrm>
            <a:prstGeom prst="rect">
              <a:avLst/>
            </a:prstGeom>
            <a:noFill/>
          </p:spPr>
          <p:txBody>
            <a:bodyPr wrap="square" rtlCol="0">
              <a:spAutoFit/>
            </a:bodyPr>
            <a:lstStyle/>
            <a:p>
              <a:r>
                <a:rPr lang="en-US" sz="2000" dirty="0">
                  <a:solidFill>
                    <a:schemeClr val="bg1"/>
                  </a:solidFill>
                  <a:latin typeface="Segoe UI Light" pitchFamily="34" charset="0"/>
                </a:rPr>
                <a:t>I don't think very well in ‘thousands of gallons’, but $20 I can understand. That’s a case of beer down the drain, if you will</a:t>
              </a:r>
            </a:p>
          </p:txBody>
        </p:sp>
        <p:sp>
          <p:nvSpPr>
            <p:cNvPr id="84" name="TextBox 83"/>
            <p:cNvSpPr txBox="1"/>
            <p:nvPr/>
          </p:nvSpPr>
          <p:spPr>
            <a:xfrm>
              <a:off x="7333108" y="4556050"/>
              <a:ext cx="8730662" cy="743815"/>
            </a:xfrm>
            <a:prstGeom prst="rect">
              <a:avLst/>
            </a:prstGeom>
            <a:noFill/>
          </p:spPr>
          <p:txBody>
            <a:bodyPr wrap="square" rtlCol="0">
              <a:spAutoFit/>
            </a:bodyPr>
            <a:lstStyle/>
            <a:p>
              <a:pPr algn="r"/>
              <a:r>
                <a:rPr lang="en-US" dirty="0" smtClean="0">
                  <a:solidFill>
                    <a:schemeClr val="bg1">
                      <a:lumMod val="85000"/>
                    </a:schemeClr>
                  </a:solidFill>
                  <a:latin typeface="Segoe UI Light" pitchFamily="34" charset="0"/>
                </a:rPr>
                <a:t>R48</a:t>
              </a:r>
            </a:p>
          </p:txBody>
        </p:sp>
      </p:grpSp>
    </p:spTree>
    <p:extLst>
      <p:ext uri="{BB962C8B-B14F-4D97-AF65-F5344CB8AC3E}">
        <p14:creationId xmlns:p14="http://schemas.microsoft.com/office/powerpoint/2010/main" val="37247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56210" y="165515"/>
            <a:ext cx="4631580" cy="707886"/>
          </a:xfrm>
          <a:prstGeom prst="rect">
            <a:avLst/>
          </a:prstGeom>
          <a:noFill/>
        </p:spPr>
        <p:txBody>
          <a:bodyPr wrap="square" rtlCol="0">
            <a:spAutoFit/>
          </a:bodyPr>
          <a:lstStyle/>
          <a:p>
            <a:pPr algn="ctr"/>
            <a:r>
              <a:rPr lang="en-US" sz="4000" dirty="0" smtClean="0">
                <a:solidFill>
                  <a:prstClr val="white">
                    <a:lumMod val="95000"/>
                  </a:prstClr>
                </a:solidFill>
                <a:latin typeface="Segoe UI Semibold" pitchFamily="34" charset="0"/>
              </a:rPr>
              <a:t>Time </a:t>
            </a:r>
            <a:r>
              <a:rPr lang="en-US" sz="4000" dirty="0" smtClean="0">
                <a:solidFill>
                  <a:prstClr val="white">
                    <a:lumMod val="95000"/>
                  </a:prstClr>
                </a:solidFill>
                <a:latin typeface="Segoe UI Light" pitchFamily="34" charset="0"/>
              </a:rPr>
              <a:t>Granularity</a:t>
            </a:r>
          </a:p>
        </p:txBody>
      </p:sp>
      <p:cxnSp>
        <p:nvCxnSpPr>
          <p:cNvPr id="5" name="Straight Arrow Connector 4"/>
          <p:cNvCxnSpPr/>
          <p:nvPr/>
        </p:nvCxnSpPr>
        <p:spPr>
          <a:xfrm>
            <a:off x="1874520" y="1116068"/>
            <a:ext cx="5394960"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73410" y="1201762"/>
            <a:ext cx="1233048" cy="369332"/>
          </a:xfrm>
          <a:prstGeom prst="rect">
            <a:avLst/>
          </a:prstGeom>
          <a:noFill/>
        </p:spPr>
        <p:txBody>
          <a:bodyPr wrap="square" rtlCol="0">
            <a:spAutoFit/>
          </a:bodyPr>
          <a:lstStyle/>
          <a:p>
            <a:r>
              <a:rPr lang="en-US" dirty="0" smtClean="0">
                <a:solidFill>
                  <a:prstClr val="white">
                    <a:lumMod val="95000"/>
                  </a:prstClr>
                </a:solidFill>
                <a:latin typeface="Segoe Condensed" pitchFamily="34" charset="0"/>
              </a:rPr>
              <a:t>≤ hour</a:t>
            </a:r>
          </a:p>
        </p:txBody>
      </p:sp>
      <p:grpSp>
        <p:nvGrpSpPr>
          <p:cNvPr id="4" name="Group 3"/>
          <p:cNvGrpSpPr/>
          <p:nvPr/>
        </p:nvGrpSpPr>
        <p:grpSpPr>
          <a:xfrm>
            <a:off x="2962482" y="1041904"/>
            <a:ext cx="651430" cy="529190"/>
            <a:chOff x="3091895" y="1952644"/>
            <a:chExt cx="651430" cy="529190"/>
          </a:xfrm>
        </p:grpSpPr>
        <p:sp>
          <p:nvSpPr>
            <p:cNvPr id="12" name="TextBox 11"/>
            <p:cNvSpPr txBox="1"/>
            <p:nvPr/>
          </p:nvSpPr>
          <p:spPr>
            <a:xfrm>
              <a:off x="3091895"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solidFill>
                    <a:prstClr val="white">
                      <a:lumMod val="95000"/>
                    </a:prstClr>
                  </a:solidFill>
                </a:rPr>
                <a:t>day</a:t>
              </a:r>
              <a:endParaRPr lang="en-US" dirty="0">
                <a:solidFill>
                  <a:prstClr val="white">
                    <a:lumMod val="95000"/>
                  </a:prstClr>
                </a:solidFill>
              </a:endParaRPr>
            </a:p>
          </p:txBody>
        </p:sp>
        <p:sp>
          <p:nvSpPr>
            <p:cNvPr id="13" name="Oval 12"/>
            <p:cNvSpPr/>
            <p:nvPr/>
          </p:nvSpPr>
          <p:spPr>
            <a:xfrm>
              <a:off x="3338706"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8" name="Group 7"/>
          <p:cNvGrpSpPr/>
          <p:nvPr/>
        </p:nvGrpSpPr>
        <p:grpSpPr>
          <a:xfrm>
            <a:off x="4223667" y="1041904"/>
            <a:ext cx="651430" cy="529190"/>
            <a:chOff x="4353080" y="1952644"/>
            <a:chExt cx="651430" cy="529190"/>
          </a:xfrm>
        </p:grpSpPr>
        <p:sp>
          <p:nvSpPr>
            <p:cNvPr id="19" name="TextBox 18"/>
            <p:cNvSpPr txBox="1"/>
            <p:nvPr/>
          </p:nvSpPr>
          <p:spPr>
            <a:xfrm>
              <a:off x="4353080"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solidFill>
                    <a:prstClr val="white">
                      <a:lumMod val="95000"/>
                    </a:prstClr>
                  </a:solidFill>
                </a:rPr>
                <a:t>week</a:t>
              </a:r>
              <a:endParaRPr lang="en-US" dirty="0">
                <a:solidFill>
                  <a:prstClr val="white">
                    <a:lumMod val="95000"/>
                  </a:prstClr>
                </a:solidFill>
              </a:endParaRPr>
            </a:p>
          </p:txBody>
        </p:sp>
        <p:sp>
          <p:nvSpPr>
            <p:cNvPr id="20" name="Oval 19"/>
            <p:cNvSpPr/>
            <p:nvPr/>
          </p:nvSpPr>
          <p:spPr>
            <a:xfrm>
              <a:off x="4609947"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10" name="Group 9"/>
          <p:cNvGrpSpPr/>
          <p:nvPr/>
        </p:nvGrpSpPr>
        <p:grpSpPr>
          <a:xfrm>
            <a:off x="5244876" y="1041904"/>
            <a:ext cx="1170981" cy="529190"/>
            <a:chOff x="5374289" y="1952644"/>
            <a:chExt cx="1170981" cy="529190"/>
          </a:xfrm>
        </p:grpSpPr>
        <p:sp>
          <p:nvSpPr>
            <p:cNvPr id="22" name="TextBox 21"/>
            <p:cNvSpPr txBox="1"/>
            <p:nvPr/>
          </p:nvSpPr>
          <p:spPr>
            <a:xfrm>
              <a:off x="5374289" y="2112502"/>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solidFill>
                    <a:prstClr val="white">
                      <a:lumMod val="95000"/>
                    </a:prstClr>
                  </a:solidFill>
                </a:rPr>
                <a:t>month</a:t>
              </a:r>
              <a:endParaRPr lang="en-US" dirty="0">
                <a:solidFill>
                  <a:prstClr val="white">
                    <a:lumMod val="95000"/>
                  </a:prstClr>
                </a:solidFill>
              </a:endParaRPr>
            </a:p>
          </p:txBody>
        </p:sp>
        <p:sp>
          <p:nvSpPr>
            <p:cNvPr id="23" name="Oval 22"/>
            <p:cNvSpPr/>
            <p:nvPr/>
          </p:nvSpPr>
          <p:spPr>
            <a:xfrm>
              <a:off x="5881188"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27" name="TextBox 26"/>
          <p:cNvSpPr txBox="1"/>
          <p:nvPr/>
        </p:nvSpPr>
        <p:spPr>
          <a:xfrm>
            <a:off x="6158150" y="1201762"/>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r"/>
            <a:r>
              <a:rPr lang="en-US" dirty="0" smtClean="0">
                <a:solidFill>
                  <a:prstClr val="white">
                    <a:lumMod val="95000"/>
                  </a:prstClr>
                </a:solidFill>
              </a:rPr>
              <a:t>≥ year</a:t>
            </a:r>
            <a:endParaRPr lang="en-US" dirty="0">
              <a:solidFill>
                <a:prstClr val="white">
                  <a:lumMod val="95000"/>
                </a:prstClr>
              </a:solidFill>
            </a:endParaRPr>
          </a:p>
        </p:txBody>
      </p:sp>
      <p:grpSp>
        <p:nvGrpSpPr>
          <p:cNvPr id="21" name="Group 20"/>
          <p:cNvGrpSpPr/>
          <p:nvPr/>
        </p:nvGrpSpPr>
        <p:grpSpPr>
          <a:xfrm>
            <a:off x="5830366" y="1571094"/>
            <a:ext cx="2926839" cy="2797337"/>
            <a:chOff x="5830366" y="2481834"/>
            <a:chExt cx="2926839" cy="2797337"/>
          </a:xfrm>
        </p:grpSpPr>
        <p:sp>
          <p:nvSpPr>
            <p:cNvPr id="40" name="Freeform 39"/>
            <p:cNvSpPr/>
            <p:nvPr/>
          </p:nvSpPr>
          <p:spPr>
            <a:xfrm flipH="1">
              <a:off x="5830366" y="2481834"/>
              <a:ext cx="1573734" cy="774700"/>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482" name="Picture 2" descr="C:\Users\jon\Dropbox\CHI2012-WaterVis\images\LargeExports\LargeExportSurvey2-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005" y="3201314"/>
              <a:ext cx="2743200" cy="20778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200400" y="1514960"/>
            <a:ext cx="2743200" cy="2853471"/>
            <a:chOff x="3200400" y="2425700"/>
            <a:chExt cx="2743200" cy="2853471"/>
          </a:xfrm>
        </p:grpSpPr>
        <p:sp>
          <p:nvSpPr>
            <p:cNvPr id="16" name="Freeform 15"/>
            <p:cNvSpPr/>
            <p:nvPr/>
          </p:nvSpPr>
          <p:spPr>
            <a:xfrm>
              <a:off x="4546600" y="2425700"/>
              <a:ext cx="0" cy="914400"/>
            </a:xfrm>
            <a:custGeom>
              <a:avLst/>
              <a:gdLst>
                <a:gd name="connsiteX0" fmla="*/ 0 w 0"/>
                <a:gd name="connsiteY0" fmla="*/ 0 h 914400"/>
                <a:gd name="connsiteX1" fmla="*/ 0 w 0"/>
                <a:gd name="connsiteY1" fmla="*/ 914400 h 914400"/>
              </a:gdLst>
              <a:ahLst/>
              <a:cxnLst>
                <a:cxn ang="0">
                  <a:pos x="connsiteX0" y="connsiteY0"/>
                </a:cxn>
                <a:cxn ang="0">
                  <a:pos x="connsiteX1" y="connsiteY1"/>
                </a:cxn>
              </a:cxnLst>
              <a:rect l="l" t="t" r="r" b="b"/>
              <a:pathLst>
                <a:path h="914400">
                  <a:moveTo>
                    <a:pt x="0" y="0"/>
                  </a:moveTo>
                  <a:lnTo>
                    <a:pt x="0" y="91440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483" name="Picture 3" descr="C:\Users\jon\Dropbox\CHI2012-WaterVis\images\LargeExports\LargeExportSurvey2-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3201314"/>
              <a:ext cx="2743200" cy="20778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386795" y="1502260"/>
            <a:ext cx="2877105" cy="2866170"/>
            <a:chOff x="386795" y="2413000"/>
            <a:chExt cx="2877105" cy="2866170"/>
          </a:xfrm>
        </p:grpSpPr>
        <p:sp>
          <p:nvSpPr>
            <p:cNvPr id="11" name="Freeform 10"/>
            <p:cNvSpPr/>
            <p:nvPr/>
          </p:nvSpPr>
          <p:spPr>
            <a:xfrm>
              <a:off x="1752600" y="2413000"/>
              <a:ext cx="1511300" cy="774700"/>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484" name="Picture 4" descr="C:\Users\jon\Dropbox\CHI2012-WaterVis\images\LargeExports\LargeExportSurvey2-2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795" y="3201313"/>
              <a:ext cx="2743200" cy="2077857"/>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Diamond 25"/>
          <p:cNvSpPr/>
          <p:nvPr/>
        </p:nvSpPr>
        <p:spPr>
          <a:xfrm>
            <a:off x="5719466" y="1015179"/>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28" name="Diamond 27"/>
          <p:cNvSpPr/>
          <p:nvPr/>
        </p:nvSpPr>
        <p:spPr>
          <a:xfrm>
            <a:off x="3179312" y="100780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29" name="Diamond 28"/>
          <p:cNvSpPr/>
          <p:nvPr/>
        </p:nvSpPr>
        <p:spPr>
          <a:xfrm>
            <a:off x="4445712" y="1015180"/>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815198" y="4795110"/>
            <a:ext cx="7513605" cy="1092607"/>
          </a:xfrm>
          <a:prstGeom prst="rect">
            <a:avLst/>
          </a:prstGeom>
          <a:noFill/>
        </p:spPr>
        <p:txBody>
          <a:bodyPr wrap="square" rtlCol="0">
            <a:spAutoFit/>
          </a:bodyPr>
          <a:lstStyle/>
          <a:p>
            <a:r>
              <a:rPr lang="en-US" sz="3300" dirty="0" smtClean="0">
                <a:solidFill>
                  <a:schemeClr val="bg1">
                    <a:lumMod val="95000"/>
                  </a:schemeClr>
                </a:solidFill>
                <a:latin typeface="Segoe UI Light" pitchFamily="34" charset="0"/>
              </a:rPr>
              <a:t>Majority of respondents wanted ability to </a:t>
            </a:r>
            <a:r>
              <a:rPr lang="en-US" sz="3200" dirty="0" smtClean="0">
                <a:solidFill>
                  <a:schemeClr val="bg1">
                    <a:lumMod val="95000"/>
                  </a:schemeClr>
                </a:solidFill>
                <a:latin typeface="Segoe UI Light" pitchFamily="34" charset="0"/>
              </a:rPr>
              <a:t>switch between different time granularities</a:t>
            </a:r>
          </a:p>
        </p:txBody>
      </p:sp>
    </p:spTree>
    <p:extLst>
      <p:ext uri="{BB962C8B-B14F-4D97-AF65-F5344CB8AC3E}">
        <p14:creationId xmlns:p14="http://schemas.microsoft.com/office/powerpoint/2010/main" val="119829688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research\talks\CHI2010-EcoFeedback\325484178_f4374d00fd_o.jpg"/>
          <p:cNvPicPr>
            <a:picLocks noChangeAspect="1" noChangeArrowheads="1"/>
          </p:cNvPicPr>
          <p:nvPr/>
        </p:nvPicPr>
        <p:blipFill>
          <a:blip r:embed="rId3" cstate="print"/>
          <a:srcRect/>
          <a:stretch>
            <a:fillRect/>
          </a:stretch>
        </p:blipFill>
        <p:spPr bwMode="auto">
          <a:xfrm>
            <a:off x="-420610" y="13725"/>
            <a:ext cx="10310814" cy="6858000"/>
          </a:xfrm>
          <a:prstGeom prst="rect">
            <a:avLst/>
          </a:prstGeom>
          <a:noFill/>
        </p:spPr>
      </p:pic>
      <p:sp>
        <p:nvSpPr>
          <p:cNvPr id="6" name="Rectangle 5"/>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8277" y="4677598"/>
            <a:ext cx="7627446" cy="1938992"/>
          </a:xfrm>
          <a:prstGeom prst="rect">
            <a:avLst/>
          </a:prstGeom>
        </p:spPr>
        <p:txBody>
          <a:bodyPr wrap="square">
            <a:spAutoFit/>
          </a:bodyPr>
          <a:lstStyle/>
          <a:p>
            <a:pPr algn="ctr"/>
            <a:r>
              <a:rPr lang="en-US" sz="4000" dirty="0">
                <a:solidFill>
                  <a:schemeClr val="bg1"/>
                </a:solidFill>
                <a:latin typeface="Segoe UI Semibold" pitchFamily="34" charset="0"/>
              </a:rPr>
              <a:t>Comparisons</a:t>
            </a:r>
            <a:r>
              <a:rPr lang="en-US" sz="4000" dirty="0">
                <a:solidFill>
                  <a:schemeClr val="bg1"/>
                </a:solidFill>
                <a:latin typeface="Segoe UI Light" pitchFamily="34" charset="0"/>
              </a:rPr>
              <a:t> were the most uniformly desired pieces of information of all </a:t>
            </a:r>
            <a:r>
              <a:rPr lang="en-US" sz="4000" dirty="0" smtClean="0">
                <a:solidFill>
                  <a:schemeClr val="bg1"/>
                </a:solidFill>
                <a:latin typeface="Segoe UI Light" pitchFamily="34" charset="0"/>
              </a:rPr>
              <a:t>the </a:t>
            </a:r>
            <a:r>
              <a:rPr lang="en-US" sz="4000" dirty="0">
                <a:solidFill>
                  <a:schemeClr val="bg1"/>
                </a:solidFill>
                <a:latin typeface="Segoe UI Light" pitchFamily="34" charset="0"/>
              </a:rPr>
              <a:t>dimensions</a:t>
            </a:r>
          </a:p>
        </p:txBody>
      </p:sp>
    </p:spTree>
    <p:extLst>
      <p:ext uri="{BB962C8B-B14F-4D97-AF65-F5344CB8AC3E}">
        <p14:creationId xmlns:p14="http://schemas.microsoft.com/office/powerpoint/2010/main" val="227717161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research\talks\CHI2010-EcoFeedback\Measure_Wall02-2010.jpg"/>
          <p:cNvPicPr>
            <a:picLocks noChangeAspect="1" noChangeArrowheads="1"/>
          </p:cNvPicPr>
          <p:nvPr/>
        </p:nvPicPr>
        <p:blipFill>
          <a:blip r:embed="rId3" cstate="print"/>
          <a:srcRect b="39895"/>
          <a:stretch>
            <a:fillRect/>
          </a:stretch>
        </p:blipFill>
        <p:spPr bwMode="auto">
          <a:xfrm>
            <a:off x="1687990" y="0"/>
            <a:ext cx="9188254" cy="8305800"/>
          </a:xfrm>
          <a:prstGeom prst="rect">
            <a:avLst/>
          </a:prstGeom>
          <a:noFill/>
        </p:spPr>
      </p:pic>
      <p:pic>
        <p:nvPicPr>
          <p:cNvPr id="7" name="Picture 2" descr="C:\research\talks\CHI2010-EcoFeedback\Measure_Wall02-2010.jpg"/>
          <p:cNvPicPr>
            <a:picLocks noChangeAspect="1" noChangeArrowheads="1"/>
          </p:cNvPicPr>
          <p:nvPr/>
        </p:nvPicPr>
        <p:blipFill rotWithShape="1">
          <a:blip r:embed="rId3" cstate="print"/>
          <a:srcRect r="68778" b="39895"/>
          <a:stretch/>
        </p:blipFill>
        <p:spPr bwMode="auto">
          <a:xfrm>
            <a:off x="-209385" y="0"/>
            <a:ext cx="4766145" cy="8305800"/>
          </a:xfrm>
          <a:prstGeom prst="rect">
            <a:avLst/>
          </a:prstGeom>
          <a:noFill/>
        </p:spPr>
      </p:pic>
      <p:sp>
        <p:nvSpPr>
          <p:cNvPr id="6" name="Rectangle 5"/>
          <p:cNvSpPr/>
          <p:nvPr/>
        </p:nvSpPr>
        <p:spPr>
          <a:xfrm>
            <a:off x="0" y="0"/>
            <a:ext cx="9144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73670" y="544990"/>
            <a:ext cx="4326015" cy="3754874"/>
          </a:xfrm>
          <a:prstGeom prst="rect">
            <a:avLst/>
          </a:prstGeom>
          <a:noFill/>
        </p:spPr>
        <p:txBody>
          <a:bodyPr wrap="square" rtlCol="0">
            <a:spAutoFit/>
          </a:bodyPr>
          <a:lstStyle/>
          <a:p>
            <a:r>
              <a:rPr lang="en-US" sz="3600" dirty="0" smtClean="0">
                <a:solidFill>
                  <a:schemeClr val="bg1">
                    <a:lumMod val="85000"/>
                  </a:schemeClr>
                </a:solidFill>
                <a:latin typeface="Segoe UI" pitchFamily="34" charset="0"/>
                <a:ea typeface="Segoe UI" pitchFamily="34" charset="0"/>
                <a:cs typeface="Segoe UI" pitchFamily="34" charset="0"/>
              </a:rPr>
              <a:t>Self-comparison was most preferred</a:t>
            </a:r>
          </a:p>
          <a:p>
            <a:r>
              <a:rPr lang="en-US" sz="16600" dirty="0" smtClean="0">
                <a:solidFill>
                  <a:schemeClr val="bg1">
                    <a:lumMod val="85000"/>
                  </a:schemeClr>
                </a:solidFill>
                <a:latin typeface="Segoe UI Semibold" pitchFamily="34" charset="0"/>
                <a:ea typeface="Segoe UI" pitchFamily="34" charset="0"/>
                <a:cs typeface="Segoe UI" pitchFamily="34" charset="0"/>
              </a:rPr>
              <a:t>91%</a:t>
            </a:r>
          </a:p>
        </p:txBody>
      </p:sp>
    </p:spTree>
    <p:extLst>
      <p:ext uri="{BB962C8B-B14F-4D97-AF65-F5344CB8AC3E}">
        <p14:creationId xmlns:p14="http://schemas.microsoft.com/office/powerpoint/2010/main" val="244919861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399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61857" y="178406"/>
            <a:ext cx="7020287"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Emergent </a:t>
            </a:r>
            <a:r>
              <a:rPr lang="en-US" sz="4400" dirty="0" smtClean="0">
                <a:solidFill>
                  <a:schemeClr val="bg1"/>
                </a:solidFill>
                <a:latin typeface="Segoe UI Light" pitchFamily="34" charset="0"/>
              </a:rPr>
              <a:t>Themes</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9505" y="986105"/>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815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17143" y="8807289"/>
            <a:ext cx="4778331" cy="1495416"/>
            <a:chOff x="353333" y="3111174"/>
            <a:chExt cx="4778331" cy="1495416"/>
          </a:xfrm>
        </p:grpSpPr>
        <p:pic>
          <p:nvPicPr>
            <p:cNvPr id="4099" name="Picture 3" descr="C:\Users\jon\Dropbox\CHI2012-WaterVis\images\SurveyDisplays\Theme-Spatial\theme_spati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grpSp>
      <p:grpSp>
        <p:nvGrpSpPr>
          <p:cNvPr id="4" name="Group 3"/>
          <p:cNvGrpSpPr/>
          <p:nvPr/>
        </p:nvGrpSpPr>
        <p:grpSpPr>
          <a:xfrm>
            <a:off x="-1415924" y="10607861"/>
            <a:ext cx="4775178" cy="1494654"/>
            <a:chOff x="354552" y="4911746"/>
            <a:chExt cx="4775178" cy="1494654"/>
          </a:xfrm>
        </p:grpSpPr>
        <p:pic>
          <p:nvPicPr>
            <p:cNvPr id="4098" name="Picture 2" descr="C:\Users\jon\Dropbox\CHI2012-WaterVis\images\SurveyDisplays\Theme-PerOccupant\perocccolortest-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552" y="4911746"/>
              <a:ext cx="2391447" cy="149465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738115" y="4911746"/>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Per-</a:t>
              </a:r>
              <a:br>
                <a:rPr lang="en-US" sz="2800" dirty="0" smtClean="0">
                  <a:solidFill>
                    <a:prstClr val="white">
                      <a:lumMod val="95000"/>
                    </a:prstClr>
                  </a:solidFill>
                  <a:latin typeface="Segoe UI Light" pitchFamily="34" charset="0"/>
                </a:rPr>
              </a:br>
              <a:r>
                <a:rPr lang="en-US" sz="2800" dirty="0" smtClean="0">
                  <a:solidFill>
                    <a:prstClr val="white">
                      <a:lumMod val="95000"/>
                    </a:prstClr>
                  </a:solidFill>
                  <a:latin typeface="Segoe UI Light" pitchFamily="34" charset="0"/>
                </a:rPr>
                <a:t>Occupant</a:t>
              </a:r>
              <a:endParaRPr lang="en-US" sz="2800" dirty="0">
                <a:solidFill>
                  <a:prstClr val="white">
                    <a:lumMod val="95000"/>
                  </a:prstClr>
                </a:solidFill>
                <a:latin typeface="Segoe UI Light" pitchFamily="34" charset="0"/>
              </a:endParaRPr>
            </a:p>
          </p:txBody>
        </p:sp>
      </p:grpSp>
      <p:grpSp>
        <p:nvGrpSpPr>
          <p:cNvPr id="2" name="Group 1"/>
          <p:cNvGrpSpPr/>
          <p:nvPr/>
        </p:nvGrpSpPr>
        <p:grpSpPr>
          <a:xfrm>
            <a:off x="-1421551" y="7002974"/>
            <a:ext cx="4782739" cy="1536140"/>
            <a:chOff x="348925" y="1306859"/>
            <a:chExt cx="4782739" cy="1536140"/>
          </a:xfrm>
        </p:grpSpPr>
        <p:pic>
          <p:nvPicPr>
            <p:cNvPr id="5122" name="Picture 2" descr="C:\Users\jon\Dropbox\CHI2012-WaterVis\images\SurveyDisplays\Theme-Temporal\theme_temporal-0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grpSp>
      <p:grpSp>
        <p:nvGrpSpPr>
          <p:cNvPr id="6" name="Group 5"/>
          <p:cNvGrpSpPr/>
          <p:nvPr/>
        </p:nvGrpSpPr>
        <p:grpSpPr>
          <a:xfrm>
            <a:off x="3068437" y="8728475"/>
            <a:ext cx="4762265" cy="1576879"/>
            <a:chOff x="4838913" y="3032360"/>
            <a:chExt cx="4762265" cy="1576879"/>
          </a:xfrm>
        </p:grpSpPr>
        <p:pic>
          <p:nvPicPr>
            <p:cNvPr id="5123" name="Picture 3" descr="C:\Users\jon\Dropbox\CHI2012-WaterVis\images\ReflectDesigns\Rainflow\Slide68.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grpSp>
      <p:grpSp>
        <p:nvGrpSpPr>
          <p:cNvPr id="7" name="Group 6"/>
          <p:cNvGrpSpPr/>
          <p:nvPr/>
        </p:nvGrpSpPr>
        <p:grpSpPr>
          <a:xfrm>
            <a:off x="2960704" y="10529048"/>
            <a:ext cx="4868064" cy="1641683"/>
            <a:chOff x="4731180" y="4832933"/>
            <a:chExt cx="4868064" cy="1641683"/>
          </a:xfrm>
        </p:grpSpPr>
        <p:pic>
          <p:nvPicPr>
            <p:cNvPr id="5128" name="Picture 8" descr="C:\Users\jon\Dropbox\CHI2012-WaterVis\images\InterviewDisplays\Volumetric\volumetric_watertower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grpSp>
      <p:grpSp>
        <p:nvGrpSpPr>
          <p:cNvPr id="5" name="Group 4"/>
          <p:cNvGrpSpPr/>
          <p:nvPr/>
        </p:nvGrpSpPr>
        <p:grpSpPr>
          <a:xfrm>
            <a:off x="3068437" y="6924160"/>
            <a:ext cx="4762265" cy="1582117"/>
            <a:chOff x="4838913" y="1228045"/>
            <a:chExt cx="4762265" cy="1582117"/>
          </a:xfrm>
        </p:grpSpPr>
        <p:pic>
          <p:nvPicPr>
            <p:cNvPr id="5124" name="Picture 4" descr="C:\Users\jon\Dropbox\CHI2012-WaterVis\images\ReflectDesigns\Aquatic\Slide152.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321" t="20638" r="15393" b="14248"/>
            <a:stretch/>
          </p:blipFill>
          <p:spPr bwMode="auto">
            <a:xfrm>
              <a:off x="4838913" y="1315596"/>
              <a:ext cx="2396050" cy="149456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07629" y="1228045"/>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Aquatic</a:t>
              </a:r>
            </a:p>
            <a:p>
              <a:r>
                <a:rPr lang="en-US" sz="2800" dirty="0" smtClean="0">
                  <a:solidFill>
                    <a:prstClr val="white">
                      <a:lumMod val="95000"/>
                    </a:prstClr>
                  </a:solidFill>
                  <a:latin typeface="Segoe UI Light" pitchFamily="34" charset="0"/>
                </a:rPr>
                <a:t>Eco-system</a:t>
              </a:r>
              <a:endParaRPr lang="en-US" sz="2800" dirty="0">
                <a:solidFill>
                  <a:prstClr val="white">
                    <a:lumMod val="95000"/>
                  </a:prstClr>
                </a:solidFill>
                <a:latin typeface="Segoe UI Light" pitchFamily="34" charset="0"/>
              </a:endParaRPr>
            </a:p>
          </p:txBody>
        </p:sp>
      </p:grpSp>
      <p:sp>
        <p:nvSpPr>
          <p:cNvPr id="29" name="TextBox 28"/>
          <p:cNvSpPr txBox="1"/>
          <p:nvPr/>
        </p:nvSpPr>
        <p:spPr>
          <a:xfrm>
            <a:off x="2403635" y="1379835"/>
            <a:ext cx="7321990" cy="4585828"/>
          </a:xfrm>
          <a:prstGeom prst="rect">
            <a:avLst/>
          </a:prstGeom>
          <a:noFill/>
        </p:spPr>
        <p:txBody>
          <a:bodyPr wrap="square" lIns="91395" tIns="45699" rIns="91395" bIns="45699" rtlCol="0">
            <a:spAutoFit/>
          </a:bodyPr>
          <a:lstStyle/>
          <a:p>
            <a:pPr>
              <a:spcAft>
                <a:spcPts val="2400"/>
              </a:spcAft>
            </a:pPr>
            <a:r>
              <a:rPr lang="en-US" sz="3200" dirty="0" smtClean="0">
                <a:solidFill>
                  <a:schemeClr val="bg1">
                    <a:lumMod val="85000"/>
                  </a:schemeClr>
                </a:solidFill>
                <a:latin typeface="Segoe UI Semibold" pitchFamily="34" charset="0"/>
              </a:rPr>
              <a:t>Competition </a:t>
            </a:r>
            <a:r>
              <a:rPr lang="en-US" sz="3200" dirty="0" smtClean="0">
                <a:solidFill>
                  <a:schemeClr val="bg1">
                    <a:lumMod val="85000"/>
                  </a:schemeClr>
                </a:solidFill>
                <a:latin typeface="Segoe UI Light" pitchFamily="34" charset="0"/>
              </a:rPr>
              <a:t>and Cooperation</a:t>
            </a:r>
          </a:p>
          <a:p>
            <a:pPr>
              <a:spcAft>
                <a:spcPts val="2400"/>
              </a:spcAft>
            </a:pPr>
            <a:r>
              <a:rPr lang="en-US" sz="3200" dirty="0" smtClean="0">
                <a:solidFill>
                  <a:schemeClr val="bg1">
                    <a:lumMod val="85000"/>
                  </a:schemeClr>
                </a:solidFill>
                <a:latin typeface="Segoe UI Semibold" pitchFamily="34" charset="0"/>
              </a:rPr>
              <a:t>Accountability </a:t>
            </a:r>
            <a:r>
              <a:rPr lang="en-US" sz="3200" dirty="0" smtClean="0">
                <a:solidFill>
                  <a:schemeClr val="bg1">
                    <a:lumMod val="85000"/>
                  </a:schemeClr>
                </a:solidFill>
                <a:latin typeface="Segoe UI Light" pitchFamily="34" charset="0"/>
              </a:rPr>
              <a:t>and Blame</a:t>
            </a:r>
          </a:p>
          <a:p>
            <a:pPr>
              <a:spcAft>
                <a:spcPts val="2400"/>
              </a:spcAft>
            </a:pPr>
            <a:r>
              <a:rPr lang="en-US" sz="3200" dirty="0" smtClean="0">
                <a:solidFill>
                  <a:schemeClr val="bg1">
                    <a:lumMod val="85000"/>
                  </a:schemeClr>
                </a:solidFill>
                <a:latin typeface="Segoe UI Semibold" pitchFamily="34" charset="0"/>
              </a:rPr>
              <a:t>Playfulness </a:t>
            </a:r>
            <a:r>
              <a:rPr lang="en-US" sz="3200" dirty="0" smtClean="0">
                <a:solidFill>
                  <a:schemeClr val="bg1">
                    <a:lumMod val="85000"/>
                  </a:schemeClr>
                </a:solidFill>
                <a:latin typeface="Segoe UI Light" pitchFamily="34" charset="0"/>
              </a:rPr>
              <a:t>and Functionality</a:t>
            </a:r>
            <a:endParaRPr lang="en-US" sz="3200" dirty="0">
              <a:solidFill>
                <a:schemeClr val="bg1">
                  <a:lumMod val="85000"/>
                </a:schemeClr>
              </a:solidFill>
              <a:latin typeface="Segoe UI Light" pitchFamily="34" charset="0"/>
            </a:endParaRPr>
          </a:p>
          <a:p>
            <a:pPr>
              <a:spcAft>
                <a:spcPts val="2400"/>
              </a:spcAft>
            </a:pPr>
            <a:r>
              <a:rPr lang="en-US" sz="3200" dirty="0" smtClean="0">
                <a:solidFill>
                  <a:schemeClr val="bg1">
                    <a:lumMod val="85000"/>
                  </a:schemeClr>
                </a:solidFill>
                <a:latin typeface="Segoe UI Light" pitchFamily="34" charset="0"/>
              </a:rPr>
              <a:t>Sense of</a:t>
            </a:r>
            <a:r>
              <a:rPr lang="en-US" sz="3200" dirty="0" smtClean="0">
                <a:solidFill>
                  <a:schemeClr val="bg1">
                    <a:lumMod val="85000"/>
                  </a:schemeClr>
                </a:solidFill>
                <a:latin typeface="Segoe UI Semibold" pitchFamily="34" charset="0"/>
              </a:rPr>
              <a:t> Privacy</a:t>
            </a:r>
            <a:endParaRPr lang="en-US" sz="3200" dirty="0">
              <a:solidFill>
                <a:schemeClr val="bg1">
                  <a:lumMod val="85000"/>
                </a:schemeClr>
              </a:solidFill>
              <a:latin typeface="Segoe UI Light" pitchFamily="34" charset="0"/>
            </a:endParaRPr>
          </a:p>
          <a:p>
            <a:pPr>
              <a:spcAft>
                <a:spcPts val="2400"/>
              </a:spcAft>
            </a:pPr>
            <a:r>
              <a:rPr lang="en-US" sz="3200" dirty="0" smtClean="0">
                <a:solidFill>
                  <a:schemeClr val="bg1">
                    <a:lumMod val="85000"/>
                  </a:schemeClr>
                </a:solidFill>
                <a:latin typeface="Segoe UI Semibold" pitchFamily="34" charset="0"/>
              </a:rPr>
              <a:t>Display </a:t>
            </a:r>
            <a:r>
              <a:rPr lang="en-US" sz="3200" dirty="0" smtClean="0">
                <a:solidFill>
                  <a:schemeClr val="bg1">
                    <a:lumMod val="85000"/>
                  </a:schemeClr>
                </a:solidFill>
                <a:latin typeface="Segoe UI Light" pitchFamily="34" charset="0"/>
              </a:rPr>
              <a:t>Placement</a:t>
            </a:r>
          </a:p>
          <a:p>
            <a:pPr>
              <a:spcAft>
                <a:spcPts val="2400"/>
              </a:spcAft>
            </a:pPr>
            <a:endParaRPr lang="en-US" sz="3200" dirty="0">
              <a:solidFill>
                <a:schemeClr val="bg1">
                  <a:lumMod val="85000"/>
                </a:schemeClr>
              </a:solidFill>
              <a:latin typeface="Segoe UI Light" pitchFamily="34" charset="0"/>
            </a:endParaRPr>
          </a:p>
        </p:txBody>
      </p:sp>
      <p:sp>
        <p:nvSpPr>
          <p:cNvPr id="30" name="Oval 29"/>
          <p:cNvSpPr>
            <a:spLocks noChangeAspect="1"/>
          </p:cNvSpPr>
          <p:nvPr/>
        </p:nvSpPr>
        <p:spPr>
          <a:xfrm>
            <a:off x="1862720" y="1433480"/>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1</a:t>
            </a:r>
          </a:p>
        </p:txBody>
      </p:sp>
      <p:sp>
        <p:nvSpPr>
          <p:cNvPr id="31" name="Oval 30"/>
          <p:cNvSpPr>
            <a:spLocks noChangeAspect="1"/>
          </p:cNvSpPr>
          <p:nvPr/>
        </p:nvSpPr>
        <p:spPr>
          <a:xfrm>
            <a:off x="1862720" y="2245789"/>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2</a:t>
            </a:r>
          </a:p>
        </p:txBody>
      </p:sp>
      <p:sp>
        <p:nvSpPr>
          <p:cNvPr id="32" name="Oval 31"/>
          <p:cNvSpPr>
            <a:spLocks noChangeAspect="1"/>
          </p:cNvSpPr>
          <p:nvPr/>
        </p:nvSpPr>
        <p:spPr>
          <a:xfrm>
            <a:off x="1862720" y="3036825"/>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3</a:t>
            </a:r>
          </a:p>
        </p:txBody>
      </p:sp>
      <p:sp>
        <p:nvSpPr>
          <p:cNvPr id="33" name="Oval 32"/>
          <p:cNvSpPr>
            <a:spLocks noChangeAspect="1"/>
          </p:cNvSpPr>
          <p:nvPr/>
        </p:nvSpPr>
        <p:spPr>
          <a:xfrm>
            <a:off x="1862720" y="3838955"/>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4</a:t>
            </a:r>
          </a:p>
        </p:txBody>
      </p:sp>
      <p:sp>
        <p:nvSpPr>
          <p:cNvPr id="34" name="Oval 33"/>
          <p:cNvSpPr>
            <a:spLocks noChangeAspect="1"/>
          </p:cNvSpPr>
          <p:nvPr/>
        </p:nvSpPr>
        <p:spPr>
          <a:xfrm>
            <a:off x="1877960" y="4634208"/>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smtClean="0">
                <a:solidFill>
                  <a:prstClr val="white">
                    <a:lumMod val="85000"/>
                  </a:prstClr>
                </a:solidFill>
                <a:latin typeface="Segoe UI Semibold" pitchFamily="34" charset="0"/>
              </a:rPr>
              <a:t>5</a:t>
            </a:r>
            <a:endParaRPr lang="en-US" sz="2800" dirty="0">
              <a:solidFill>
                <a:prstClr val="white">
                  <a:lumMod val="85000"/>
                </a:prstClr>
              </a:solidFill>
              <a:latin typeface="Segoe UI Semibold" pitchFamily="34" charset="0"/>
            </a:endParaRPr>
          </a:p>
        </p:txBody>
      </p:sp>
    </p:spTree>
    <p:extLst>
      <p:ext uri="{BB962C8B-B14F-4D97-AF65-F5344CB8AC3E}">
        <p14:creationId xmlns:p14="http://schemas.microsoft.com/office/powerpoint/2010/main" val="129912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399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05711" y="140306"/>
            <a:ext cx="7532578"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Competition </a:t>
            </a:r>
            <a:r>
              <a:rPr lang="en-US" sz="4400" dirty="0" smtClean="0">
                <a:solidFill>
                  <a:schemeClr val="bg1"/>
                </a:solidFill>
                <a:latin typeface="Segoe UI Light" pitchFamily="34" charset="0"/>
              </a:rPr>
              <a:t>and Cooperation</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9505" y="986105"/>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815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17143" y="8807289"/>
            <a:ext cx="4778331" cy="1495416"/>
            <a:chOff x="353333" y="3111174"/>
            <a:chExt cx="4778331" cy="1495416"/>
          </a:xfrm>
        </p:grpSpPr>
        <p:pic>
          <p:nvPicPr>
            <p:cNvPr id="4099" name="Picture 3" descr="C:\Users\jon\Dropbox\CHI2012-WaterVis\images\SurveyDisplays\Theme-Spatial\theme_spati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grpSp>
      <p:grpSp>
        <p:nvGrpSpPr>
          <p:cNvPr id="2" name="Group 1"/>
          <p:cNvGrpSpPr/>
          <p:nvPr/>
        </p:nvGrpSpPr>
        <p:grpSpPr>
          <a:xfrm>
            <a:off x="-1421551" y="7002974"/>
            <a:ext cx="4782739" cy="1536140"/>
            <a:chOff x="348925" y="1306859"/>
            <a:chExt cx="4782739" cy="1536140"/>
          </a:xfrm>
        </p:grpSpPr>
        <p:pic>
          <p:nvPicPr>
            <p:cNvPr id="5122" name="Picture 2" descr="C:\Users\jon\Dropbox\CHI2012-WaterVis\images\SurveyDisplays\Theme-Temporal\theme_temporal-0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grpSp>
      <p:grpSp>
        <p:nvGrpSpPr>
          <p:cNvPr id="6" name="Group 5"/>
          <p:cNvGrpSpPr/>
          <p:nvPr/>
        </p:nvGrpSpPr>
        <p:grpSpPr>
          <a:xfrm>
            <a:off x="3068437" y="8728475"/>
            <a:ext cx="4762265" cy="1576879"/>
            <a:chOff x="4838913" y="3032360"/>
            <a:chExt cx="4762265" cy="1576879"/>
          </a:xfrm>
        </p:grpSpPr>
        <p:pic>
          <p:nvPicPr>
            <p:cNvPr id="5123" name="Picture 3" descr="C:\Users\jon\Dropbox\CHI2012-WaterVis\images\ReflectDesigns\Rainflow\Slide68.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grpSp>
      <p:grpSp>
        <p:nvGrpSpPr>
          <p:cNvPr id="7" name="Group 6"/>
          <p:cNvGrpSpPr/>
          <p:nvPr/>
        </p:nvGrpSpPr>
        <p:grpSpPr>
          <a:xfrm>
            <a:off x="2960704" y="10529048"/>
            <a:ext cx="4868064" cy="1641683"/>
            <a:chOff x="4731180" y="4832933"/>
            <a:chExt cx="4868064" cy="1641683"/>
          </a:xfrm>
        </p:grpSpPr>
        <p:pic>
          <p:nvPicPr>
            <p:cNvPr id="5128" name="Picture 8" descr="C:\Users\jon\Dropbox\CHI2012-WaterVis\images\InterviewDisplays\Volumetric\volumetric_watertower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grpSp>
      <p:grpSp>
        <p:nvGrpSpPr>
          <p:cNvPr id="9" name="Group 8"/>
          <p:cNvGrpSpPr/>
          <p:nvPr/>
        </p:nvGrpSpPr>
        <p:grpSpPr>
          <a:xfrm>
            <a:off x="791061" y="943516"/>
            <a:ext cx="7609989" cy="2189996"/>
            <a:chOff x="1004935" y="1076255"/>
            <a:chExt cx="6376544" cy="1835038"/>
          </a:xfrm>
          <a:effectLst/>
        </p:grpSpPr>
        <p:pic>
          <p:nvPicPr>
            <p:cNvPr id="8194" name="Picture 2" descr="C:\Users\jon\Dropbox\CHI2012-WaterVis\images\InterviewDisplays\Aquatic\Slide15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654" t="22021" r="6998" b="14897"/>
            <a:stretch/>
          </p:blipFill>
          <p:spPr bwMode="auto">
            <a:xfrm>
              <a:off x="4039179" y="1080092"/>
              <a:ext cx="3342300" cy="183120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on\Dropbox\CHI2012-WaterVis\images\SurveyDisplays\Theme-PerOccupant\perocccolorfix-0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4935" y="1076255"/>
              <a:ext cx="2936061" cy="183503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47"/>
          <p:cNvSpPr/>
          <p:nvPr/>
        </p:nvSpPr>
        <p:spPr>
          <a:xfrm>
            <a:off x="-8086713" y="5003936"/>
            <a:ext cx="7254415" cy="1107996"/>
          </a:xfrm>
          <a:prstGeom prst="rect">
            <a:avLst/>
          </a:prstGeom>
        </p:spPr>
        <p:txBody>
          <a:bodyPr wrap="square">
            <a:spAutoFit/>
          </a:bodyPr>
          <a:lstStyle/>
          <a:p>
            <a:r>
              <a:rPr lang="en-US" sz="2400" dirty="0" smtClean="0">
                <a:solidFill>
                  <a:schemeClr val="bg1"/>
                </a:solidFill>
                <a:latin typeface="Segoe UI Light" pitchFamily="34" charset="0"/>
              </a:rPr>
              <a:t>“This </a:t>
            </a:r>
            <a:r>
              <a:rPr lang="en-US" sz="2400" dirty="0">
                <a:solidFill>
                  <a:schemeClr val="bg1"/>
                </a:solidFill>
                <a:latin typeface="Segoe UI Light" pitchFamily="34" charset="0"/>
              </a:rPr>
              <a:t>display could set up a ‘competitive’ environment that we are trying not to create in our </a:t>
            </a:r>
            <a:r>
              <a:rPr lang="en-US" sz="2400" dirty="0" smtClean="0">
                <a:solidFill>
                  <a:schemeClr val="bg1"/>
                </a:solidFill>
                <a:latin typeface="Segoe UI Light" pitchFamily="34" charset="0"/>
              </a:rPr>
              <a:t>household.” </a:t>
            </a:r>
          </a:p>
          <a:p>
            <a:pPr algn="r"/>
            <a:r>
              <a:rPr lang="en-US" sz="1600" dirty="0" smtClean="0">
                <a:solidFill>
                  <a:schemeClr val="bg1"/>
                </a:solidFill>
                <a:latin typeface="Segoe UI Light" pitchFamily="34" charset="0"/>
              </a:rPr>
              <a:t>-R493</a:t>
            </a:r>
            <a:endParaRPr lang="en-US" sz="1600" dirty="0">
              <a:solidFill>
                <a:schemeClr val="bg1"/>
              </a:solidFill>
              <a:latin typeface="Segoe UI Light" pitchFamily="34" charset="0"/>
            </a:endParaRPr>
          </a:p>
        </p:txBody>
      </p:sp>
      <p:grpSp>
        <p:nvGrpSpPr>
          <p:cNvPr id="50" name="Group 49"/>
          <p:cNvGrpSpPr/>
          <p:nvPr/>
        </p:nvGrpSpPr>
        <p:grpSpPr>
          <a:xfrm>
            <a:off x="-1196020" y="2923861"/>
            <a:ext cx="9714559" cy="2266995"/>
            <a:chOff x="-4590294" y="-424517"/>
            <a:chExt cx="25508084" cy="4565606"/>
          </a:xfrm>
        </p:grpSpPr>
        <p:sp>
          <p:nvSpPr>
            <p:cNvPr id="51" name="Rounded Rectangular Callout 50"/>
            <p:cNvSpPr/>
            <p:nvPr/>
          </p:nvSpPr>
          <p:spPr>
            <a:xfrm>
              <a:off x="623330" y="417671"/>
              <a:ext cx="19821164" cy="1327229"/>
            </a:xfrm>
            <a:prstGeom prst="wedgeRoundRectCallout">
              <a:avLst>
                <a:gd name="adj1" fmla="val -50033"/>
                <a:gd name="adj2" fmla="val 97994"/>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2" name="TextBox 51"/>
            <p:cNvSpPr txBox="1"/>
            <p:nvPr/>
          </p:nvSpPr>
          <p:spPr>
            <a:xfrm>
              <a:off x="18526410" y="-197745"/>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53" name="TextBox 52"/>
            <p:cNvSpPr txBox="1"/>
            <p:nvPr/>
          </p:nvSpPr>
          <p:spPr>
            <a:xfrm>
              <a:off x="398392"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54" name="TextBox 53"/>
            <p:cNvSpPr txBox="1"/>
            <p:nvPr/>
          </p:nvSpPr>
          <p:spPr>
            <a:xfrm>
              <a:off x="1261182" y="640422"/>
              <a:ext cx="19656608" cy="805800"/>
            </a:xfrm>
            <a:prstGeom prst="rect">
              <a:avLst/>
            </a:prstGeom>
            <a:noFill/>
          </p:spPr>
          <p:txBody>
            <a:bodyPr wrap="square" rtlCol="0">
              <a:spAutoFit/>
            </a:bodyPr>
            <a:lstStyle/>
            <a:p>
              <a:r>
                <a:rPr lang="en-US" sz="2000" dirty="0">
                  <a:solidFill>
                    <a:schemeClr val="bg1"/>
                  </a:solidFill>
                  <a:latin typeface="Segoe UI Light" pitchFamily="34" charset="0"/>
                </a:rPr>
                <a:t>You can compare usage to others, and create friendly competition</a:t>
              </a:r>
            </a:p>
          </p:txBody>
        </p:sp>
        <p:sp>
          <p:nvSpPr>
            <p:cNvPr id="55" name="TextBox 54"/>
            <p:cNvSpPr txBox="1"/>
            <p:nvPr/>
          </p:nvSpPr>
          <p:spPr>
            <a:xfrm>
              <a:off x="-4590294" y="2042032"/>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R220</a:t>
              </a:r>
            </a:p>
          </p:txBody>
        </p:sp>
      </p:grpSp>
      <p:grpSp>
        <p:nvGrpSpPr>
          <p:cNvPr id="56" name="Group 55"/>
          <p:cNvGrpSpPr/>
          <p:nvPr/>
        </p:nvGrpSpPr>
        <p:grpSpPr>
          <a:xfrm>
            <a:off x="2959460" y="3808475"/>
            <a:ext cx="7435182" cy="2343195"/>
            <a:chOff x="398392" y="-424517"/>
            <a:chExt cx="19522991" cy="4719069"/>
          </a:xfrm>
        </p:grpSpPr>
        <p:sp>
          <p:nvSpPr>
            <p:cNvPr id="57" name="Rounded Rectangular Callout 56"/>
            <p:cNvSpPr/>
            <p:nvPr/>
          </p:nvSpPr>
          <p:spPr>
            <a:xfrm>
              <a:off x="623330" y="417671"/>
              <a:ext cx="13870177" cy="1648395"/>
            </a:xfrm>
            <a:prstGeom prst="wedgeRoundRectCallout">
              <a:avLst>
                <a:gd name="adj1" fmla="val 52027"/>
                <a:gd name="adj2" fmla="val 86357"/>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8" name="TextBox 57"/>
            <p:cNvSpPr txBox="1"/>
            <p:nvPr/>
          </p:nvSpPr>
          <p:spPr>
            <a:xfrm>
              <a:off x="12547951" y="-44282"/>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59" name="TextBox 58"/>
            <p:cNvSpPr txBox="1"/>
            <p:nvPr/>
          </p:nvSpPr>
          <p:spPr>
            <a:xfrm>
              <a:off x="398392"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60" name="TextBox 59"/>
            <p:cNvSpPr txBox="1"/>
            <p:nvPr/>
          </p:nvSpPr>
          <p:spPr>
            <a:xfrm>
              <a:off x="1111120" y="525325"/>
              <a:ext cx="14708072" cy="1425644"/>
            </a:xfrm>
            <a:prstGeom prst="rect">
              <a:avLst/>
            </a:prstGeom>
            <a:noFill/>
          </p:spPr>
          <p:txBody>
            <a:bodyPr wrap="square" rtlCol="0">
              <a:spAutoFit/>
            </a:bodyPr>
            <a:lstStyle/>
            <a:p>
              <a:r>
                <a:rPr lang="en-US" sz="2000" dirty="0" smtClean="0">
                  <a:solidFill>
                    <a:schemeClr val="bg1"/>
                  </a:solidFill>
                  <a:latin typeface="Segoe UI Light" pitchFamily="34" charset="0"/>
                </a:rPr>
                <a:t>It </a:t>
              </a:r>
              <a:r>
                <a:rPr lang="en-US" sz="2000" dirty="0">
                  <a:solidFill>
                    <a:schemeClr val="bg1"/>
                  </a:solidFill>
                  <a:latin typeface="Segoe UI Light" pitchFamily="34" charset="0"/>
                </a:rPr>
                <a:t>pits the family members </a:t>
              </a:r>
              <a:r>
                <a:rPr lang="en-US" sz="2000" dirty="0" smtClean="0">
                  <a:solidFill>
                    <a:schemeClr val="bg1"/>
                  </a:solidFill>
                  <a:latin typeface="Segoe UI Light" pitchFamily="34" charset="0"/>
                </a:rPr>
                <a:t>against each other rather </a:t>
              </a:r>
              <a:r>
                <a:rPr lang="en-US" sz="2000" dirty="0">
                  <a:solidFill>
                    <a:schemeClr val="bg1"/>
                  </a:solidFill>
                  <a:latin typeface="Segoe UI Light" pitchFamily="34" charset="0"/>
                </a:rPr>
                <a:t>than encouraging </a:t>
              </a:r>
              <a:r>
                <a:rPr lang="en-US" sz="2000" dirty="0" smtClean="0">
                  <a:solidFill>
                    <a:schemeClr val="bg1"/>
                  </a:solidFill>
                  <a:latin typeface="Segoe UI Light" pitchFamily="34" charset="0"/>
                </a:rPr>
                <a:t>collaboration</a:t>
              </a:r>
              <a:endParaRPr lang="en-US" sz="2000" dirty="0">
                <a:solidFill>
                  <a:schemeClr val="bg1"/>
                </a:solidFill>
                <a:latin typeface="Segoe UI Light" pitchFamily="34" charset="0"/>
              </a:endParaRPr>
            </a:p>
          </p:txBody>
        </p:sp>
        <p:sp>
          <p:nvSpPr>
            <p:cNvPr id="61" name="TextBox 60"/>
            <p:cNvSpPr txBox="1"/>
            <p:nvPr/>
          </p:nvSpPr>
          <p:spPr>
            <a:xfrm>
              <a:off x="11190721" y="2383639"/>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R485</a:t>
              </a:r>
            </a:p>
          </p:txBody>
        </p:sp>
      </p:grpSp>
      <p:grpSp>
        <p:nvGrpSpPr>
          <p:cNvPr id="62" name="Group 61"/>
          <p:cNvGrpSpPr/>
          <p:nvPr/>
        </p:nvGrpSpPr>
        <p:grpSpPr>
          <a:xfrm>
            <a:off x="2978205" y="5022795"/>
            <a:ext cx="7435182" cy="2343195"/>
            <a:chOff x="398392" y="-424517"/>
            <a:chExt cx="19522991" cy="4719069"/>
          </a:xfrm>
        </p:grpSpPr>
        <p:sp>
          <p:nvSpPr>
            <p:cNvPr id="63" name="Rounded Rectangular Callout 62"/>
            <p:cNvSpPr/>
            <p:nvPr/>
          </p:nvSpPr>
          <p:spPr>
            <a:xfrm>
              <a:off x="623330" y="417671"/>
              <a:ext cx="13870177" cy="1648395"/>
            </a:xfrm>
            <a:prstGeom prst="wedgeRoundRectCallout">
              <a:avLst>
                <a:gd name="adj1" fmla="val 52027"/>
                <a:gd name="adj2" fmla="val 86357"/>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64" name="TextBox 63"/>
            <p:cNvSpPr txBox="1"/>
            <p:nvPr/>
          </p:nvSpPr>
          <p:spPr>
            <a:xfrm>
              <a:off x="12547951" y="-44282"/>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65" name="TextBox 64"/>
            <p:cNvSpPr txBox="1"/>
            <p:nvPr/>
          </p:nvSpPr>
          <p:spPr>
            <a:xfrm>
              <a:off x="398392"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66" name="TextBox 65"/>
            <p:cNvSpPr txBox="1"/>
            <p:nvPr/>
          </p:nvSpPr>
          <p:spPr>
            <a:xfrm>
              <a:off x="1011079" y="563690"/>
              <a:ext cx="13183105" cy="1425644"/>
            </a:xfrm>
            <a:prstGeom prst="rect">
              <a:avLst/>
            </a:prstGeom>
            <a:noFill/>
          </p:spPr>
          <p:txBody>
            <a:bodyPr wrap="square" rtlCol="0">
              <a:spAutoFit/>
            </a:bodyPr>
            <a:lstStyle/>
            <a:p>
              <a:r>
                <a:rPr lang="en-US" sz="2000" dirty="0" smtClean="0">
                  <a:solidFill>
                    <a:schemeClr val="bg1"/>
                  </a:solidFill>
                  <a:latin typeface="Segoe UI Light" pitchFamily="34" charset="0"/>
                </a:rPr>
                <a:t>[It] sets </a:t>
              </a:r>
              <a:r>
                <a:rPr lang="en-US" sz="2000" dirty="0">
                  <a:solidFill>
                    <a:schemeClr val="bg1"/>
                  </a:solidFill>
                  <a:latin typeface="Segoe UI Light" pitchFamily="34" charset="0"/>
                </a:rPr>
                <a:t>up a ‘competitive’ environment that we are trying not to create in our household</a:t>
              </a:r>
            </a:p>
          </p:txBody>
        </p:sp>
        <p:sp>
          <p:nvSpPr>
            <p:cNvPr id="67" name="TextBox 66"/>
            <p:cNvSpPr txBox="1"/>
            <p:nvPr/>
          </p:nvSpPr>
          <p:spPr>
            <a:xfrm>
              <a:off x="11190721" y="2383639"/>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R493</a:t>
              </a:r>
            </a:p>
          </p:txBody>
        </p:sp>
      </p:grpSp>
    </p:spTree>
    <p:extLst>
      <p:ext uri="{BB962C8B-B14F-4D97-AF65-F5344CB8AC3E}">
        <p14:creationId xmlns:p14="http://schemas.microsoft.com/office/powerpoint/2010/main" val="246722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jon\Dropbox\CHI2012-WaterVis\images\LargeExports\LargeExport2-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744" y="943516"/>
            <a:ext cx="3511502" cy="219456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6" name="Picture 2" descr="C:\Users\jfroehli\Dropbox\Jon and Leah\CHI2012_WaterVis\VideoImages\designprobe_peroccupa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399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9800" y="140306"/>
            <a:ext cx="8284401"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Accountability </a:t>
            </a:r>
            <a:r>
              <a:rPr lang="en-US" sz="4400" dirty="0" smtClean="0">
                <a:solidFill>
                  <a:schemeClr val="bg1"/>
                </a:solidFill>
                <a:latin typeface="Segoe UI Light" pitchFamily="34" charset="0"/>
              </a:rPr>
              <a:t>and Blame</a:t>
            </a:r>
          </a:p>
        </p:txBody>
      </p:sp>
      <p:pic>
        <p:nvPicPr>
          <p:cNvPr id="23" name="Picture 2" descr="C:\Users\jon\Dropbox\CHI2012-WaterVis\images\SurveyDisplays\Theme-PerOccupant\perocccolortest-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505" y="986105"/>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815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17143" y="8807289"/>
            <a:ext cx="4778331" cy="1495416"/>
            <a:chOff x="353333" y="3111174"/>
            <a:chExt cx="4778331" cy="1495416"/>
          </a:xfrm>
        </p:grpSpPr>
        <p:pic>
          <p:nvPicPr>
            <p:cNvPr id="4099" name="Picture 3" descr="C:\Users\jon\Dropbox\CHI2012-WaterVis\images\SurveyDisplays\Theme-Spatial\theme_spati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grpSp>
      <p:grpSp>
        <p:nvGrpSpPr>
          <p:cNvPr id="2" name="Group 1"/>
          <p:cNvGrpSpPr/>
          <p:nvPr/>
        </p:nvGrpSpPr>
        <p:grpSpPr>
          <a:xfrm>
            <a:off x="-1421551" y="7002974"/>
            <a:ext cx="4782739" cy="1536140"/>
            <a:chOff x="348925" y="1306859"/>
            <a:chExt cx="4782739" cy="1536140"/>
          </a:xfrm>
        </p:grpSpPr>
        <p:pic>
          <p:nvPicPr>
            <p:cNvPr id="5122" name="Picture 2" descr="C:\Users\jon\Dropbox\CHI2012-WaterVis\images\SurveyDisplays\Theme-Temporal\theme_temporal-0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grpSp>
      <p:grpSp>
        <p:nvGrpSpPr>
          <p:cNvPr id="6" name="Group 5"/>
          <p:cNvGrpSpPr/>
          <p:nvPr/>
        </p:nvGrpSpPr>
        <p:grpSpPr>
          <a:xfrm>
            <a:off x="3068437" y="8728475"/>
            <a:ext cx="4762265" cy="1576879"/>
            <a:chOff x="4838913" y="3032360"/>
            <a:chExt cx="4762265" cy="1576879"/>
          </a:xfrm>
        </p:grpSpPr>
        <p:pic>
          <p:nvPicPr>
            <p:cNvPr id="5123" name="Picture 3" descr="C:\Users\jon\Dropbox\CHI2012-WaterVis\images\ReflectDesigns\Rainflow\Slide68.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grpSp>
      <p:grpSp>
        <p:nvGrpSpPr>
          <p:cNvPr id="7" name="Group 6"/>
          <p:cNvGrpSpPr/>
          <p:nvPr/>
        </p:nvGrpSpPr>
        <p:grpSpPr>
          <a:xfrm>
            <a:off x="2960704" y="10529048"/>
            <a:ext cx="4868064" cy="1641683"/>
            <a:chOff x="4731180" y="4832933"/>
            <a:chExt cx="4868064" cy="1641683"/>
          </a:xfrm>
        </p:grpSpPr>
        <p:pic>
          <p:nvPicPr>
            <p:cNvPr id="5128" name="Picture 8" descr="C:\Users\jon\Dropbox\CHI2012-WaterVis\images\InterviewDisplays\Volumetric\volumetric_watertower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grpSp>
      <p:sp>
        <p:nvSpPr>
          <p:cNvPr id="48" name="Rectangle 47"/>
          <p:cNvSpPr/>
          <p:nvPr/>
        </p:nvSpPr>
        <p:spPr>
          <a:xfrm>
            <a:off x="-8086713" y="5003936"/>
            <a:ext cx="7254415" cy="1107996"/>
          </a:xfrm>
          <a:prstGeom prst="rect">
            <a:avLst/>
          </a:prstGeom>
        </p:spPr>
        <p:txBody>
          <a:bodyPr wrap="square">
            <a:spAutoFit/>
          </a:bodyPr>
          <a:lstStyle/>
          <a:p>
            <a:r>
              <a:rPr lang="en-US" sz="2400" dirty="0" smtClean="0">
                <a:solidFill>
                  <a:schemeClr val="bg1"/>
                </a:solidFill>
                <a:latin typeface="Segoe UI Light" pitchFamily="34" charset="0"/>
              </a:rPr>
              <a:t>“This </a:t>
            </a:r>
            <a:r>
              <a:rPr lang="en-US" sz="2400" dirty="0">
                <a:solidFill>
                  <a:schemeClr val="bg1"/>
                </a:solidFill>
                <a:latin typeface="Segoe UI Light" pitchFamily="34" charset="0"/>
              </a:rPr>
              <a:t>display could set up a ‘competitive’ environment that we are trying not to create in our </a:t>
            </a:r>
            <a:r>
              <a:rPr lang="en-US" sz="2400" dirty="0" smtClean="0">
                <a:solidFill>
                  <a:schemeClr val="bg1"/>
                </a:solidFill>
                <a:latin typeface="Segoe UI Light" pitchFamily="34" charset="0"/>
              </a:rPr>
              <a:t>household.” </a:t>
            </a:r>
          </a:p>
          <a:p>
            <a:pPr algn="r"/>
            <a:r>
              <a:rPr lang="en-US" sz="1600" dirty="0" smtClean="0">
                <a:solidFill>
                  <a:schemeClr val="bg1"/>
                </a:solidFill>
                <a:latin typeface="Segoe UI Light" pitchFamily="34" charset="0"/>
              </a:rPr>
              <a:t>-R493</a:t>
            </a:r>
            <a:endParaRPr lang="en-US" sz="1600" dirty="0">
              <a:solidFill>
                <a:schemeClr val="bg1"/>
              </a:solidFill>
              <a:latin typeface="Segoe UI Light" pitchFamily="34" charset="0"/>
            </a:endParaRPr>
          </a:p>
        </p:txBody>
      </p:sp>
      <p:grpSp>
        <p:nvGrpSpPr>
          <p:cNvPr id="50" name="Group 49"/>
          <p:cNvGrpSpPr/>
          <p:nvPr/>
        </p:nvGrpSpPr>
        <p:grpSpPr>
          <a:xfrm>
            <a:off x="-1196020" y="2923861"/>
            <a:ext cx="8044872" cy="2266995"/>
            <a:chOff x="-4590294" y="-424517"/>
            <a:chExt cx="21123889" cy="4565606"/>
          </a:xfrm>
        </p:grpSpPr>
        <p:sp>
          <p:nvSpPr>
            <p:cNvPr id="51" name="Rounded Rectangular Callout 50"/>
            <p:cNvSpPr/>
            <p:nvPr/>
          </p:nvSpPr>
          <p:spPr>
            <a:xfrm>
              <a:off x="623333" y="417671"/>
              <a:ext cx="15910262" cy="1327229"/>
            </a:xfrm>
            <a:prstGeom prst="wedgeRoundRectCallout">
              <a:avLst>
                <a:gd name="adj1" fmla="val -50033"/>
                <a:gd name="adj2" fmla="val 97994"/>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2" name="TextBox 51"/>
            <p:cNvSpPr txBox="1"/>
            <p:nvPr/>
          </p:nvSpPr>
          <p:spPr>
            <a:xfrm>
              <a:off x="14341489" y="-197745"/>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53" name="TextBox 52"/>
            <p:cNvSpPr txBox="1"/>
            <p:nvPr/>
          </p:nvSpPr>
          <p:spPr>
            <a:xfrm>
              <a:off x="398392"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54" name="TextBox 53"/>
            <p:cNvSpPr txBox="1"/>
            <p:nvPr/>
          </p:nvSpPr>
          <p:spPr>
            <a:xfrm>
              <a:off x="1261185" y="640422"/>
              <a:ext cx="15272408" cy="805800"/>
            </a:xfrm>
            <a:prstGeom prst="rect">
              <a:avLst/>
            </a:prstGeom>
            <a:noFill/>
          </p:spPr>
          <p:txBody>
            <a:bodyPr wrap="square" rtlCol="0">
              <a:spAutoFit/>
            </a:bodyPr>
            <a:lstStyle/>
            <a:p>
              <a:r>
                <a:rPr lang="en-US" sz="2000" dirty="0" smtClean="0">
                  <a:solidFill>
                    <a:schemeClr val="bg1"/>
                  </a:solidFill>
                  <a:latin typeface="Segoe UI Light" pitchFamily="34" charset="0"/>
                </a:rPr>
                <a:t>It holds </a:t>
              </a:r>
              <a:r>
                <a:rPr lang="en-US" sz="2000" dirty="0">
                  <a:solidFill>
                    <a:schemeClr val="bg1"/>
                  </a:solidFill>
                  <a:latin typeface="Segoe UI Light" pitchFamily="34" charset="0"/>
                </a:rPr>
                <a:t>each individual accountable for water usage</a:t>
              </a:r>
            </a:p>
          </p:txBody>
        </p:sp>
        <p:sp>
          <p:nvSpPr>
            <p:cNvPr id="55" name="TextBox 54"/>
            <p:cNvSpPr txBox="1"/>
            <p:nvPr/>
          </p:nvSpPr>
          <p:spPr>
            <a:xfrm>
              <a:off x="-4590294" y="2042032"/>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R354</a:t>
              </a:r>
            </a:p>
          </p:txBody>
        </p:sp>
      </p:grpSp>
      <p:grpSp>
        <p:nvGrpSpPr>
          <p:cNvPr id="56" name="Group 55"/>
          <p:cNvGrpSpPr/>
          <p:nvPr/>
        </p:nvGrpSpPr>
        <p:grpSpPr>
          <a:xfrm>
            <a:off x="2959460" y="3808475"/>
            <a:ext cx="7435182" cy="2343195"/>
            <a:chOff x="398392" y="-424517"/>
            <a:chExt cx="19522991" cy="4719069"/>
          </a:xfrm>
        </p:grpSpPr>
        <p:sp>
          <p:nvSpPr>
            <p:cNvPr id="57" name="Rounded Rectangular Callout 56"/>
            <p:cNvSpPr/>
            <p:nvPr/>
          </p:nvSpPr>
          <p:spPr>
            <a:xfrm>
              <a:off x="623330" y="417671"/>
              <a:ext cx="13870177" cy="1648395"/>
            </a:xfrm>
            <a:prstGeom prst="wedgeRoundRectCallout">
              <a:avLst>
                <a:gd name="adj1" fmla="val 52027"/>
                <a:gd name="adj2" fmla="val 86357"/>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8" name="TextBox 57"/>
            <p:cNvSpPr txBox="1"/>
            <p:nvPr/>
          </p:nvSpPr>
          <p:spPr>
            <a:xfrm>
              <a:off x="12547951" y="-44282"/>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59" name="TextBox 58"/>
            <p:cNvSpPr txBox="1"/>
            <p:nvPr/>
          </p:nvSpPr>
          <p:spPr>
            <a:xfrm>
              <a:off x="398392"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60" name="TextBox 59"/>
            <p:cNvSpPr txBox="1"/>
            <p:nvPr/>
          </p:nvSpPr>
          <p:spPr>
            <a:xfrm>
              <a:off x="1111123" y="525325"/>
              <a:ext cx="13189431" cy="1425644"/>
            </a:xfrm>
            <a:prstGeom prst="rect">
              <a:avLst/>
            </a:prstGeom>
            <a:noFill/>
          </p:spPr>
          <p:txBody>
            <a:bodyPr wrap="square" rtlCol="0">
              <a:spAutoFit/>
            </a:bodyPr>
            <a:lstStyle/>
            <a:p>
              <a:r>
                <a:rPr lang="en-US" sz="2000" dirty="0" smtClean="0">
                  <a:solidFill>
                    <a:schemeClr val="bg1"/>
                  </a:solidFill>
                  <a:latin typeface="Segoe UI Light" pitchFamily="34" charset="0"/>
                </a:rPr>
                <a:t>There’s no reason </a:t>
              </a:r>
              <a:r>
                <a:rPr lang="en-US" sz="2000" dirty="0">
                  <a:solidFill>
                    <a:schemeClr val="bg1"/>
                  </a:solidFill>
                  <a:latin typeface="Segoe UI Light" pitchFamily="34" charset="0"/>
                </a:rPr>
                <a:t>to add an element of ‘blame’ to conservation efforts within a family</a:t>
              </a:r>
            </a:p>
          </p:txBody>
        </p:sp>
        <p:sp>
          <p:nvSpPr>
            <p:cNvPr id="61" name="TextBox 60"/>
            <p:cNvSpPr txBox="1"/>
            <p:nvPr/>
          </p:nvSpPr>
          <p:spPr>
            <a:xfrm>
              <a:off x="11190721" y="2383639"/>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R98</a:t>
              </a:r>
            </a:p>
          </p:txBody>
        </p:sp>
      </p:grpSp>
      <p:grpSp>
        <p:nvGrpSpPr>
          <p:cNvPr id="62" name="Group 61"/>
          <p:cNvGrpSpPr/>
          <p:nvPr/>
        </p:nvGrpSpPr>
        <p:grpSpPr>
          <a:xfrm>
            <a:off x="2978205" y="5022795"/>
            <a:ext cx="7435182" cy="2343195"/>
            <a:chOff x="398392" y="-424517"/>
            <a:chExt cx="19522991" cy="4719069"/>
          </a:xfrm>
        </p:grpSpPr>
        <p:sp>
          <p:nvSpPr>
            <p:cNvPr id="63" name="Rounded Rectangular Callout 62"/>
            <p:cNvSpPr/>
            <p:nvPr/>
          </p:nvSpPr>
          <p:spPr>
            <a:xfrm>
              <a:off x="623330" y="417671"/>
              <a:ext cx="13870177" cy="1648395"/>
            </a:xfrm>
            <a:prstGeom prst="wedgeRoundRectCallout">
              <a:avLst>
                <a:gd name="adj1" fmla="val 52027"/>
                <a:gd name="adj2" fmla="val 86357"/>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64" name="TextBox 63"/>
            <p:cNvSpPr txBox="1"/>
            <p:nvPr/>
          </p:nvSpPr>
          <p:spPr>
            <a:xfrm>
              <a:off x="12547951" y="-44282"/>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65" name="TextBox 64"/>
            <p:cNvSpPr txBox="1"/>
            <p:nvPr/>
          </p:nvSpPr>
          <p:spPr>
            <a:xfrm>
              <a:off x="398392"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66" name="TextBox 65"/>
            <p:cNvSpPr txBox="1"/>
            <p:nvPr/>
          </p:nvSpPr>
          <p:spPr>
            <a:xfrm>
              <a:off x="1011079" y="563690"/>
              <a:ext cx="13183105" cy="1425644"/>
            </a:xfrm>
            <a:prstGeom prst="rect">
              <a:avLst/>
            </a:prstGeom>
            <a:noFill/>
          </p:spPr>
          <p:txBody>
            <a:bodyPr wrap="square" rtlCol="0">
              <a:spAutoFit/>
            </a:bodyPr>
            <a:lstStyle/>
            <a:p>
              <a:r>
                <a:rPr lang="en-US" sz="2000" dirty="0">
                  <a:solidFill>
                    <a:schemeClr val="bg1"/>
                  </a:solidFill>
                  <a:latin typeface="Segoe UI Light" pitchFamily="34" charset="0"/>
                </a:rPr>
                <a:t>Would seem to lead to plenty of arguments about usage</a:t>
              </a:r>
            </a:p>
          </p:txBody>
        </p:sp>
        <p:sp>
          <p:nvSpPr>
            <p:cNvPr id="67" name="TextBox 66"/>
            <p:cNvSpPr txBox="1"/>
            <p:nvPr/>
          </p:nvSpPr>
          <p:spPr>
            <a:xfrm>
              <a:off x="11190721" y="2383639"/>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R144</a:t>
              </a:r>
            </a:p>
          </p:txBody>
        </p:sp>
      </p:grpSp>
      <p:pic>
        <p:nvPicPr>
          <p:cNvPr id="8195" name="Picture 3" descr="C:\Users\jon\Dropbox\CHI2012-WaterVis\images\SurveyDisplays\Theme-PerOccupant\perocccolorfix-0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84259" y="943516"/>
            <a:ext cx="3503997" cy="218999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21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C:\Users\jon\Dropbox\CHI2012-WaterVis\images\InterviewDisplays\Aquatic\Slide15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54" t="22021" r="6998" b="14897"/>
          <a:stretch/>
        </p:blipFill>
        <p:spPr bwMode="auto">
          <a:xfrm>
            <a:off x="4412233" y="948095"/>
            <a:ext cx="3988817" cy="218541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6" name="Content Placeholder 3" descr="Screen Clipping"/>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40297" y="948096"/>
            <a:ext cx="3657885" cy="2185416"/>
          </a:xfrm>
          <a:effectLst/>
        </p:spPr>
      </p:pic>
      <p:pic>
        <p:nvPicPr>
          <p:cNvPr id="1026" name="Picture 2" descr="C:\Users\jfroehli\Dropbox\Jon and Leah\CHI2012_WaterVis\VideoImages\designprobe_peroccupa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399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9800" y="140306"/>
            <a:ext cx="8284401"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Playfulness </a:t>
            </a:r>
            <a:r>
              <a:rPr lang="en-US" sz="4400" dirty="0" smtClean="0">
                <a:solidFill>
                  <a:schemeClr val="bg1"/>
                </a:solidFill>
                <a:latin typeface="Segoe UI Light" pitchFamily="34" charset="0"/>
              </a:rPr>
              <a:t>and Functionality</a:t>
            </a:r>
          </a:p>
        </p:txBody>
      </p:sp>
      <p:pic>
        <p:nvPicPr>
          <p:cNvPr id="23" name="Picture 2" descr="C:\Users\jon\Dropbox\CHI2012-WaterVis\images\SurveyDisplays\Theme-PerOccupant\perocccolortest-0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9505" y="986105"/>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8815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17143" y="8807289"/>
            <a:ext cx="4778331" cy="1495416"/>
            <a:chOff x="353333" y="3111174"/>
            <a:chExt cx="4778331" cy="1495416"/>
          </a:xfrm>
        </p:grpSpPr>
        <p:pic>
          <p:nvPicPr>
            <p:cNvPr id="4099" name="Picture 3" descr="C:\Users\jon\Dropbox\CHI2012-WaterVis\images\SurveyDisplays\Theme-Spatial\theme_spati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grpSp>
      <p:grpSp>
        <p:nvGrpSpPr>
          <p:cNvPr id="2" name="Group 1"/>
          <p:cNvGrpSpPr/>
          <p:nvPr/>
        </p:nvGrpSpPr>
        <p:grpSpPr>
          <a:xfrm>
            <a:off x="-1421551" y="7002974"/>
            <a:ext cx="4782739" cy="1536140"/>
            <a:chOff x="348925" y="1306859"/>
            <a:chExt cx="4782739" cy="1536140"/>
          </a:xfrm>
        </p:grpSpPr>
        <p:pic>
          <p:nvPicPr>
            <p:cNvPr id="5122" name="Picture 2" descr="C:\Users\jon\Dropbox\CHI2012-WaterVis\images\SurveyDisplays\Theme-Temporal\theme_temporal-0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grpSp>
      <p:grpSp>
        <p:nvGrpSpPr>
          <p:cNvPr id="6" name="Group 5"/>
          <p:cNvGrpSpPr/>
          <p:nvPr/>
        </p:nvGrpSpPr>
        <p:grpSpPr>
          <a:xfrm>
            <a:off x="3068437" y="8728475"/>
            <a:ext cx="4762265" cy="1576879"/>
            <a:chOff x="4838913" y="3032360"/>
            <a:chExt cx="4762265" cy="1576879"/>
          </a:xfrm>
        </p:grpSpPr>
        <p:pic>
          <p:nvPicPr>
            <p:cNvPr id="5123" name="Picture 3" descr="C:\Users\jon\Dropbox\CHI2012-WaterVis\images\ReflectDesigns\Rainflow\Slide68.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grpSp>
      <p:grpSp>
        <p:nvGrpSpPr>
          <p:cNvPr id="7" name="Group 6"/>
          <p:cNvGrpSpPr/>
          <p:nvPr/>
        </p:nvGrpSpPr>
        <p:grpSpPr>
          <a:xfrm>
            <a:off x="2960704" y="10529048"/>
            <a:ext cx="4868064" cy="1641683"/>
            <a:chOff x="4731180" y="4832933"/>
            <a:chExt cx="4868064" cy="1641683"/>
          </a:xfrm>
        </p:grpSpPr>
        <p:pic>
          <p:nvPicPr>
            <p:cNvPr id="5128" name="Picture 8" descr="C:\Users\jon\Dropbox\CHI2012-WaterVis\images\InterviewDisplays\Volumetric\volumetric_watertower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grpSp>
      <p:sp>
        <p:nvSpPr>
          <p:cNvPr id="48" name="Rectangle 47"/>
          <p:cNvSpPr/>
          <p:nvPr/>
        </p:nvSpPr>
        <p:spPr>
          <a:xfrm>
            <a:off x="-8086713" y="5003936"/>
            <a:ext cx="7254415" cy="1107996"/>
          </a:xfrm>
          <a:prstGeom prst="rect">
            <a:avLst/>
          </a:prstGeom>
        </p:spPr>
        <p:txBody>
          <a:bodyPr wrap="square">
            <a:spAutoFit/>
          </a:bodyPr>
          <a:lstStyle/>
          <a:p>
            <a:r>
              <a:rPr lang="en-US" sz="2400" dirty="0" smtClean="0">
                <a:solidFill>
                  <a:schemeClr val="bg1"/>
                </a:solidFill>
                <a:latin typeface="Segoe UI Light" pitchFamily="34" charset="0"/>
              </a:rPr>
              <a:t>“This </a:t>
            </a:r>
            <a:r>
              <a:rPr lang="en-US" sz="2400" dirty="0">
                <a:solidFill>
                  <a:schemeClr val="bg1"/>
                </a:solidFill>
                <a:latin typeface="Segoe UI Light" pitchFamily="34" charset="0"/>
              </a:rPr>
              <a:t>display could set up a ‘competitive’ environment that we are trying not to create in our </a:t>
            </a:r>
            <a:r>
              <a:rPr lang="en-US" sz="2400" dirty="0" smtClean="0">
                <a:solidFill>
                  <a:schemeClr val="bg1"/>
                </a:solidFill>
                <a:latin typeface="Segoe UI Light" pitchFamily="34" charset="0"/>
              </a:rPr>
              <a:t>household.” </a:t>
            </a:r>
          </a:p>
          <a:p>
            <a:pPr algn="r"/>
            <a:r>
              <a:rPr lang="en-US" sz="1600" dirty="0" smtClean="0">
                <a:solidFill>
                  <a:schemeClr val="bg1"/>
                </a:solidFill>
                <a:latin typeface="Segoe UI Light" pitchFamily="34" charset="0"/>
              </a:rPr>
              <a:t>-R493</a:t>
            </a:r>
            <a:endParaRPr lang="en-US" sz="1600" dirty="0">
              <a:solidFill>
                <a:schemeClr val="bg1"/>
              </a:solidFill>
              <a:latin typeface="Segoe UI Light" pitchFamily="34" charset="0"/>
            </a:endParaRPr>
          </a:p>
        </p:txBody>
      </p:sp>
      <p:grpSp>
        <p:nvGrpSpPr>
          <p:cNvPr id="50" name="Group 49"/>
          <p:cNvGrpSpPr/>
          <p:nvPr/>
        </p:nvGrpSpPr>
        <p:grpSpPr>
          <a:xfrm>
            <a:off x="-1253170" y="2981011"/>
            <a:ext cx="9715170" cy="1871290"/>
            <a:chOff x="-4740357" y="-309419"/>
            <a:chExt cx="25509690" cy="3768676"/>
          </a:xfrm>
        </p:grpSpPr>
        <p:sp>
          <p:nvSpPr>
            <p:cNvPr id="51" name="Rounded Rectangular Callout 50"/>
            <p:cNvSpPr/>
            <p:nvPr/>
          </p:nvSpPr>
          <p:spPr>
            <a:xfrm>
              <a:off x="623332" y="417673"/>
              <a:ext cx="19985958" cy="1028550"/>
            </a:xfrm>
            <a:prstGeom prst="wedgeRoundRectCallout">
              <a:avLst>
                <a:gd name="adj1" fmla="val -50033"/>
                <a:gd name="adj2" fmla="val 97994"/>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2" name="TextBox 51"/>
            <p:cNvSpPr txBox="1"/>
            <p:nvPr/>
          </p:nvSpPr>
          <p:spPr>
            <a:xfrm>
              <a:off x="19016734" y="-197745"/>
              <a:ext cx="1752599" cy="3657002"/>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1200" dirty="0">
                  <a:solidFill>
                    <a:srgbClr val="1E1E1E"/>
                  </a:solidFill>
                </a:rPr>
                <a:t>”</a:t>
              </a:r>
            </a:p>
          </p:txBody>
        </p:sp>
        <p:sp>
          <p:nvSpPr>
            <p:cNvPr id="53" name="TextBox 52"/>
            <p:cNvSpPr txBox="1"/>
            <p:nvPr/>
          </p:nvSpPr>
          <p:spPr>
            <a:xfrm>
              <a:off x="398392" y="-309419"/>
              <a:ext cx="1752599" cy="3657001"/>
            </a:xfrm>
            <a:prstGeom prst="rect">
              <a:avLst/>
            </a:prstGeom>
            <a:noFill/>
          </p:spPr>
          <p:txBody>
            <a:bodyPr wrap="square" lIns="91395" tIns="45699" rIns="91395" bIns="45699" rtlCol="0">
              <a:spAutoFit/>
            </a:bodyPr>
            <a:lstStyle/>
            <a:p>
              <a:pPr defTabSz="913945"/>
              <a:r>
                <a:rPr lang="en-US" sz="11200" dirty="0">
                  <a:solidFill>
                    <a:srgbClr val="1E1E1E"/>
                  </a:solidFill>
                  <a:latin typeface="Century" pitchFamily="18" charset="0"/>
                  <a:ea typeface="Verdana" pitchFamily="34" charset="0"/>
                  <a:cs typeface="Times New Roman" pitchFamily="18" charset="0"/>
                </a:rPr>
                <a:t>“</a:t>
              </a:r>
            </a:p>
          </p:txBody>
        </p:sp>
        <p:sp>
          <p:nvSpPr>
            <p:cNvPr id="54" name="TextBox 53"/>
            <p:cNvSpPr txBox="1"/>
            <p:nvPr/>
          </p:nvSpPr>
          <p:spPr>
            <a:xfrm>
              <a:off x="1111122" y="525324"/>
              <a:ext cx="15272409" cy="805800"/>
            </a:xfrm>
            <a:prstGeom prst="rect">
              <a:avLst/>
            </a:prstGeom>
            <a:noFill/>
          </p:spPr>
          <p:txBody>
            <a:bodyPr wrap="square" rtlCol="0">
              <a:spAutoFit/>
            </a:bodyPr>
            <a:lstStyle/>
            <a:p>
              <a:r>
                <a:rPr lang="en-US" sz="2000" dirty="0">
                  <a:solidFill>
                    <a:schemeClr val="bg1"/>
                  </a:solidFill>
                  <a:latin typeface="Segoe UI Light" pitchFamily="34" charset="0"/>
                </a:rPr>
                <a:t>I like the idea of getting rewards for saving water</a:t>
              </a:r>
            </a:p>
          </p:txBody>
        </p:sp>
        <p:sp>
          <p:nvSpPr>
            <p:cNvPr id="55" name="TextBox 54"/>
            <p:cNvSpPr txBox="1"/>
            <p:nvPr/>
          </p:nvSpPr>
          <p:spPr>
            <a:xfrm>
              <a:off x="-4740357" y="1581643"/>
              <a:ext cx="8730663"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I8.2</a:t>
              </a:r>
            </a:p>
          </p:txBody>
        </p:sp>
      </p:grpSp>
      <p:grpSp>
        <p:nvGrpSpPr>
          <p:cNvPr id="56" name="Group 55"/>
          <p:cNvGrpSpPr/>
          <p:nvPr/>
        </p:nvGrpSpPr>
        <p:grpSpPr>
          <a:xfrm>
            <a:off x="-1252865" y="3808475"/>
            <a:ext cx="9653914" cy="2382209"/>
            <a:chOff x="-7145120" y="-424517"/>
            <a:chExt cx="25348844" cy="4797641"/>
          </a:xfrm>
        </p:grpSpPr>
        <p:sp>
          <p:nvSpPr>
            <p:cNvPr id="57" name="Rounded Rectangular Callout 56"/>
            <p:cNvSpPr/>
            <p:nvPr/>
          </p:nvSpPr>
          <p:spPr>
            <a:xfrm>
              <a:off x="-1782232" y="417671"/>
              <a:ext cx="19985956" cy="1648395"/>
            </a:xfrm>
            <a:prstGeom prst="wedgeRoundRectCallout">
              <a:avLst>
                <a:gd name="adj1" fmla="val -50521"/>
                <a:gd name="adj2" fmla="val 81702"/>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8" name="TextBox 57"/>
            <p:cNvSpPr txBox="1"/>
            <p:nvPr/>
          </p:nvSpPr>
          <p:spPr>
            <a:xfrm>
              <a:off x="16161782" y="34290"/>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59" name="TextBox 58"/>
            <p:cNvSpPr txBox="1"/>
            <p:nvPr/>
          </p:nvSpPr>
          <p:spPr>
            <a:xfrm>
              <a:off x="-1773591"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60" name="TextBox 59"/>
            <p:cNvSpPr txBox="1"/>
            <p:nvPr/>
          </p:nvSpPr>
          <p:spPr>
            <a:xfrm>
              <a:off x="-1414657" y="525325"/>
              <a:ext cx="19518340" cy="1425644"/>
            </a:xfrm>
            <a:prstGeom prst="rect">
              <a:avLst/>
            </a:prstGeom>
            <a:noFill/>
          </p:spPr>
          <p:txBody>
            <a:bodyPr wrap="square" rtlCol="0">
              <a:spAutoFit/>
            </a:bodyPr>
            <a:lstStyle/>
            <a:p>
              <a:r>
                <a:rPr lang="en-US" sz="2000" dirty="0">
                  <a:solidFill>
                    <a:schemeClr val="bg1"/>
                  </a:solidFill>
                  <a:latin typeface="Segoe UI Light" pitchFamily="34" charset="0"/>
                </a:rPr>
                <a:t>It’s like unlocking badges in Foursquare. No matter how trivial it can be to make a fish appear on this screen, you still want to do it</a:t>
              </a:r>
            </a:p>
          </p:txBody>
        </p:sp>
        <p:sp>
          <p:nvSpPr>
            <p:cNvPr id="61" name="TextBox 60"/>
            <p:cNvSpPr txBox="1"/>
            <p:nvPr/>
          </p:nvSpPr>
          <p:spPr>
            <a:xfrm>
              <a:off x="-7145120" y="2422005"/>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I4.1</a:t>
              </a:r>
            </a:p>
          </p:txBody>
        </p:sp>
      </p:grpSp>
      <p:grpSp>
        <p:nvGrpSpPr>
          <p:cNvPr id="62" name="Group 61"/>
          <p:cNvGrpSpPr/>
          <p:nvPr/>
        </p:nvGrpSpPr>
        <p:grpSpPr>
          <a:xfrm>
            <a:off x="3270450" y="6920150"/>
            <a:ext cx="7435182" cy="2343195"/>
            <a:chOff x="398392" y="-424517"/>
            <a:chExt cx="19522991" cy="4719069"/>
          </a:xfrm>
        </p:grpSpPr>
        <p:sp>
          <p:nvSpPr>
            <p:cNvPr id="63" name="Rounded Rectangular Callout 62"/>
            <p:cNvSpPr/>
            <p:nvPr/>
          </p:nvSpPr>
          <p:spPr>
            <a:xfrm>
              <a:off x="623330" y="417671"/>
              <a:ext cx="13870177" cy="1648395"/>
            </a:xfrm>
            <a:prstGeom prst="wedgeRoundRectCallout">
              <a:avLst>
                <a:gd name="adj1" fmla="val 52027"/>
                <a:gd name="adj2" fmla="val 86357"/>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64" name="TextBox 63"/>
            <p:cNvSpPr txBox="1"/>
            <p:nvPr/>
          </p:nvSpPr>
          <p:spPr>
            <a:xfrm>
              <a:off x="12547951" y="-44282"/>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65" name="TextBox 64"/>
            <p:cNvSpPr txBox="1"/>
            <p:nvPr/>
          </p:nvSpPr>
          <p:spPr>
            <a:xfrm>
              <a:off x="398392"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66" name="TextBox 65"/>
            <p:cNvSpPr txBox="1"/>
            <p:nvPr/>
          </p:nvSpPr>
          <p:spPr>
            <a:xfrm>
              <a:off x="1011079" y="563690"/>
              <a:ext cx="13183105" cy="1425644"/>
            </a:xfrm>
            <a:prstGeom prst="rect">
              <a:avLst/>
            </a:prstGeom>
            <a:noFill/>
          </p:spPr>
          <p:txBody>
            <a:bodyPr wrap="square" rtlCol="0">
              <a:spAutoFit/>
            </a:bodyPr>
            <a:lstStyle/>
            <a:p>
              <a:r>
                <a:rPr lang="en-US" sz="2000" dirty="0">
                  <a:solidFill>
                    <a:schemeClr val="bg1"/>
                  </a:solidFill>
                  <a:latin typeface="Segoe UI Light" pitchFamily="34" charset="0"/>
                </a:rPr>
                <a:t>Would seem to lead to plenty of arguments about usage</a:t>
              </a:r>
            </a:p>
          </p:txBody>
        </p:sp>
        <p:sp>
          <p:nvSpPr>
            <p:cNvPr id="67" name="TextBox 66"/>
            <p:cNvSpPr txBox="1"/>
            <p:nvPr/>
          </p:nvSpPr>
          <p:spPr>
            <a:xfrm>
              <a:off x="11190721" y="2383639"/>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R144</a:t>
              </a:r>
            </a:p>
          </p:txBody>
        </p:sp>
      </p:grpSp>
      <p:grpSp>
        <p:nvGrpSpPr>
          <p:cNvPr id="47" name="Group 46"/>
          <p:cNvGrpSpPr/>
          <p:nvPr/>
        </p:nvGrpSpPr>
        <p:grpSpPr>
          <a:xfrm>
            <a:off x="755251" y="5098690"/>
            <a:ext cx="9532906" cy="2382209"/>
            <a:chOff x="-1782232" y="-424517"/>
            <a:chExt cx="25031107" cy="4797641"/>
          </a:xfrm>
        </p:grpSpPr>
        <p:sp>
          <p:nvSpPr>
            <p:cNvPr id="49" name="Rounded Rectangular Callout 48"/>
            <p:cNvSpPr/>
            <p:nvPr/>
          </p:nvSpPr>
          <p:spPr>
            <a:xfrm>
              <a:off x="-1782232" y="417671"/>
              <a:ext cx="19985956" cy="1648395"/>
            </a:xfrm>
            <a:prstGeom prst="wedgeRoundRectCallout">
              <a:avLst>
                <a:gd name="adj1" fmla="val 50091"/>
                <a:gd name="adj2" fmla="val 74720"/>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68" name="TextBox 67"/>
            <p:cNvSpPr txBox="1"/>
            <p:nvPr/>
          </p:nvSpPr>
          <p:spPr>
            <a:xfrm>
              <a:off x="16161782" y="34290"/>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69" name="TextBox 68"/>
            <p:cNvSpPr txBox="1"/>
            <p:nvPr/>
          </p:nvSpPr>
          <p:spPr>
            <a:xfrm>
              <a:off x="-1773591"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70" name="TextBox 69"/>
            <p:cNvSpPr txBox="1"/>
            <p:nvPr/>
          </p:nvSpPr>
          <p:spPr>
            <a:xfrm>
              <a:off x="-1414657" y="525325"/>
              <a:ext cx="20038847" cy="1425644"/>
            </a:xfrm>
            <a:prstGeom prst="rect">
              <a:avLst/>
            </a:prstGeom>
            <a:noFill/>
          </p:spPr>
          <p:txBody>
            <a:bodyPr wrap="square" rtlCol="0">
              <a:spAutoFit/>
            </a:bodyPr>
            <a:lstStyle/>
            <a:p>
              <a:r>
                <a:rPr lang="en-US" sz="2000" dirty="0">
                  <a:solidFill>
                    <a:schemeClr val="bg1"/>
                  </a:solidFill>
                  <a:latin typeface="Segoe UI Light" pitchFamily="34" charset="0"/>
                </a:rPr>
                <a:t>It doesn’t appeal to me as much. I don’t do Foursquare. This distracts me a little bit and it doesn’t make me think about my </a:t>
              </a:r>
              <a:r>
                <a:rPr lang="en-US" sz="2000" dirty="0" smtClean="0">
                  <a:solidFill>
                    <a:schemeClr val="bg1"/>
                  </a:solidFill>
                  <a:latin typeface="Segoe UI Light" pitchFamily="34" charset="0"/>
                </a:rPr>
                <a:t>usage</a:t>
              </a:r>
              <a:endParaRPr lang="en-US" sz="2000" dirty="0">
                <a:solidFill>
                  <a:schemeClr val="bg1"/>
                </a:solidFill>
                <a:latin typeface="Segoe UI Light" pitchFamily="34" charset="0"/>
              </a:endParaRPr>
            </a:p>
          </p:txBody>
        </p:sp>
        <p:sp>
          <p:nvSpPr>
            <p:cNvPr id="71" name="TextBox 70"/>
            <p:cNvSpPr txBox="1"/>
            <p:nvPr/>
          </p:nvSpPr>
          <p:spPr>
            <a:xfrm>
              <a:off x="14518213" y="2298091"/>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I4.2</a:t>
              </a:r>
            </a:p>
          </p:txBody>
        </p:sp>
      </p:grpSp>
    </p:spTree>
    <p:extLst>
      <p:ext uri="{BB962C8B-B14F-4D97-AF65-F5344CB8AC3E}">
        <p14:creationId xmlns:p14="http://schemas.microsoft.com/office/powerpoint/2010/main" val="164509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1.djyimg.com/i6/7110306430518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956" y="15554"/>
            <a:ext cx="1032734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144000" cy="6858000"/>
          </a:xfrm>
          <a:prstGeom prst="rect">
            <a:avLst/>
          </a:prstGeom>
          <a:solidFill>
            <a:schemeClr val="tx1">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246660" y="3683963"/>
            <a:ext cx="6602866" cy="584775"/>
          </a:xfrm>
          <a:prstGeom prst="rect">
            <a:avLst/>
          </a:prstGeom>
          <a:noFill/>
        </p:spPr>
        <p:txBody>
          <a:bodyPr wrap="square" rtlCol="0">
            <a:spAutoFit/>
          </a:bodyPr>
          <a:lstStyle/>
          <a:p>
            <a:r>
              <a:rPr lang="en-US" sz="3200" dirty="0" smtClean="0">
                <a:solidFill>
                  <a:prstClr val="white">
                    <a:lumMod val="85000"/>
                  </a:prstClr>
                </a:solidFill>
                <a:latin typeface="Segoe UI Light" pitchFamily="34" charset="0"/>
              </a:rPr>
              <a:t>per-capita water availability is</a:t>
            </a:r>
            <a:endParaRPr lang="en-US" sz="1000" dirty="0" smtClean="0">
              <a:solidFill>
                <a:prstClr val="white">
                  <a:lumMod val="85000"/>
                </a:prstClr>
              </a:solidFill>
              <a:latin typeface="Segoe UI Light" pitchFamily="34" charset="0"/>
            </a:endParaRPr>
          </a:p>
        </p:txBody>
      </p:sp>
      <p:sp>
        <p:nvSpPr>
          <p:cNvPr id="7" name="TextBox 6"/>
          <p:cNvSpPr txBox="1"/>
          <p:nvPr/>
        </p:nvSpPr>
        <p:spPr>
          <a:xfrm>
            <a:off x="1156725" y="2382862"/>
            <a:ext cx="2884010" cy="584775"/>
          </a:xfrm>
          <a:prstGeom prst="rect">
            <a:avLst/>
          </a:prstGeom>
          <a:noFill/>
        </p:spPr>
        <p:txBody>
          <a:bodyPr wrap="square" rtlCol="0">
            <a:spAutoFit/>
          </a:bodyPr>
          <a:lstStyle/>
          <a:p>
            <a:pPr algn="ctr"/>
            <a:r>
              <a:rPr lang="en-US" sz="3200" dirty="0" smtClean="0">
                <a:solidFill>
                  <a:prstClr val="white">
                    <a:lumMod val="85000"/>
                  </a:prstClr>
                </a:solidFill>
                <a:latin typeface="Segoe UI Light" pitchFamily="34" charset="0"/>
              </a:rPr>
              <a:t>As populations</a:t>
            </a:r>
          </a:p>
        </p:txBody>
      </p:sp>
      <p:sp>
        <p:nvSpPr>
          <p:cNvPr id="8" name="Rectangle 7"/>
          <p:cNvSpPr/>
          <p:nvPr/>
        </p:nvSpPr>
        <p:spPr>
          <a:xfrm>
            <a:off x="3780392" y="1759310"/>
            <a:ext cx="3536802" cy="2000548"/>
          </a:xfrm>
          <a:prstGeom prst="rect">
            <a:avLst/>
          </a:prstGeom>
        </p:spPr>
        <p:txBody>
          <a:bodyPr wrap="none">
            <a:spAutoFit/>
          </a:bodyPr>
          <a:lstStyle/>
          <a:p>
            <a:r>
              <a:rPr lang="en-US" sz="12400" dirty="0">
                <a:solidFill>
                  <a:prstClr val="white">
                    <a:lumMod val="85000"/>
                  </a:prstClr>
                </a:solidFill>
                <a:latin typeface="Segoe UI Light" pitchFamily="34" charset="0"/>
              </a:rPr>
              <a:t>grow</a:t>
            </a:r>
            <a:endParaRPr lang="en-US" sz="12400" dirty="0">
              <a:solidFill>
                <a:prstClr val="black"/>
              </a:solidFill>
            </a:endParaRPr>
          </a:p>
        </p:txBody>
      </p:sp>
      <p:sp>
        <p:nvSpPr>
          <p:cNvPr id="9" name="Rectangle 8"/>
          <p:cNvSpPr/>
          <p:nvPr/>
        </p:nvSpPr>
        <p:spPr>
          <a:xfrm rot="1379077">
            <a:off x="6244923" y="4028000"/>
            <a:ext cx="1055097" cy="369332"/>
          </a:xfrm>
          <a:prstGeom prst="rect">
            <a:avLst/>
          </a:prstGeom>
        </p:spPr>
        <p:txBody>
          <a:bodyPr wrap="none">
            <a:spAutoFit/>
          </a:bodyPr>
          <a:lstStyle/>
          <a:p>
            <a:r>
              <a:rPr lang="en-US" dirty="0" smtClean="0">
                <a:solidFill>
                  <a:prstClr val="white">
                    <a:lumMod val="85000"/>
                  </a:prstClr>
                </a:solidFill>
                <a:latin typeface="Segoe UI Light" pitchFamily="34" charset="0"/>
              </a:rPr>
              <a:t>d</a:t>
            </a:r>
            <a:r>
              <a:rPr lang="en-US" dirty="0">
                <a:solidFill>
                  <a:prstClr val="white">
                    <a:lumMod val="85000"/>
                  </a:prstClr>
                </a:solidFill>
                <a:latin typeface="Segoe UI Light" pitchFamily="34" charset="0"/>
              </a:rPr>
              <a:t>e</a:t>
            </a:r>
            <a:r>
              <a:rPr lang="en-US" dirty="0" smtClean="0">
                <a:solidFill>
                  <a:prstClr val="white">
                    <a:lumMod val="85000"/>
                  </a:prstClr>
                </a:solidFill>
                <a:latin typeface="Segoe UI Light" pitchFamily="34" charset="0"/>
              </a:rPr>
              <a:t>clining</a:t>
            </a:r>
            <a:endParaRPr lang="en-US" dirty="0">
              <a:solidFill>
                <a:prstClr val="white">
                  <a:lumMod val="85000"/>
                </a:prstClr>
              </a:solidFill>
              <a:latin typeface="Segoe UI Light" pitchFamily="34" charset="0"/>
            </a:endParaRPr>
          </a:p>
        </p:txBody>
      </p:sp>
    </p:spTree>
    <p:extLst>
      <p:ext uri="{BB962C8B-B14F-4D97-AF65-F5344CB8AC3E}">
        <p14:creationId xmlns:p14="http://schemas.microsoft.com/office/powerpoint/2010/main" val="4101941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399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9800" y="306814"/>
            <a:ext cx="8284401"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Useful </a:t>
            </a:r>
            <a:r>
              <a:rPr lang="en-US" sz="4400" dirty="0" smtClean="0">
                <a:solidFill>
                  <a:schemeClr val="bg1"/>
                </a:solidFill>
                <a:latin typeface="Segoe UI Light" pitchFamily="34" charset="0"/>
              </a:rPr>
              <a:t>as an educational tool?</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9505" y="986105"/>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815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17143" y="8807289"/>
            <a:ext cx="4778331" cy="1495416"/>
            <a:chOff x="353333" y="3111174"/>
            <a:chExt cx="4778331" cy="1495416"/>
          </a:xfrm>
        </p:grpSpPr>
        <p:pic>
          <p:nvPicPr>
            <p:cNvPr id="4099" name="Picture 3" descr="C:\Users\jon\Dropbox\CHI2012-WaterVis\images\SurveyDisplays\Theme-Spatial\theme_spati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grpSp>
      <p:grpSp>
        <p:nvGrpSpPr>
          <p:cNvPr id="2" name="Group 1"/>
          <p:cNvGrpSpPr/>
          <p:nvPr/>
        </p:nvGrpSpPr>
        <p:grpSpPr>
          <a:xfrm>
            <a:off x="-1421551" y="7002974"/>
            <a:ext cx="4782739" cy="1536140"/>
            <a:chOff x="348925" y="1306859"/>
            <a:chExt cx="4782739" cy="1536140"/>
          </a:xfrm>
        </p:grpSpPr>
        <p:pic>
          <p:nvPicPr>
            <p:cNvPr id="5122" name="Picture 2" descr="C:\Users\jon\Dropbox\CHI2012-WaterVis\images\SurveyDisplays\Theme-Temporal\theme_temporal-0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grpSp>
      <p:grpSp>
        <p:nvGrpSpPr>
          <p:cNvPr id="6" name="Group 5"/>
          <p:cNvGrpSpPr/>
          <p:nvPr/>
        </p:nvGrpSpPr>
        <p:grpSpPr>
          <a:xfrm>
            <a:off x="3068437" y="8728475"/>
            <a:ext cx="4762265" cy="1576879"/>
            <a:chOff x="4838913" y="3032360"/>
            <a:chExt cx="4762265" cy="1576879"/>
          </a:xfrm>
        </p:grpSpPr>
        <p:pic>
          <p:nvPicPr>
            <p:cNvPr id="5123" name="Picture 3" descr="C:\Users\jon\Dropbox\CHI2012-WaterVis\images\ReflectDesigns\Rainflow\Slide68.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grpSp>
      <p:grpSp>
        <p:nvGrpSpPr>
          <p:cNvPr id="7" name="Group 6"/>
          <p:cNvGrpSpPr/>
          <p:nvPr/>
        </p:nvGrpSpPr>
        <p:grpSpPr>
          <a:xfrm>
            <a:off x="2960704" y="10529048"/>
            <a:ext cx="4868064" cy="1641683"/>
            <a:chOff x="4731180" y="4832933"/>
            <a:chExt cx="4868064" cy="1641683"/>
          </a:xfrm>
        </p:grpSpPr>
        <p:pic>
          <p:nvPicPr>
            <p:cNvPr id="5128" name="Picture 8" descr="C:\Users\jon\Dropbox\CHI2012-WaterVis\images\InterviewDisplays\Volumetric\volumetric_watertower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grpSp>
      <p:sp>
        <p:nvSpPr>
          <p:cNvPr id="48" name="Rectangle 47"/>
          <p:cNvSpPr/>
          <p:nvPr/>
        </p:nvSpPr>
        <p:spPr>
          <a:xfrm>
            <a:off x="-8086713" y="5003936"/>
            <a:ext cx="7254415" cy="1107996"/>
          </a:xfrm>
          <a:prstGeom prst="rect">
            <a:avLst/>
          </a:prstGeom>
        </p:spPr>
        <p:txBody>
          <a:bodyPr wrap="square">
            <a:spAutoFit/>
          </a:bodyPr>
          <a:lstStyle/>
          <a:p>
            <a:r>
              <a:rPr lang="en-US" sz="2400" dirty="0" smtClean="0">
                <a:solidFill>
                  <a:schemeClr val="bg1"/>
                </a:solidFill>
                <a:latin typeface="Segoe UI Light" pitchFamily="34" charset="0"/>
              </a:rPr>
              <a:t>“This </a:t>
            </a:r>
            <a:r>
              <a:rPr lang="en-US" sz="2400" dirty="0">
                <a:solidFill>
                  <a:schemeClr val="bg1"/>
                </a:solidFill>
                <a:latin typeface="Segoe UI Light" pitchFamily="34" charset="0"/>
              </a:rPr>
              <a:t>display could set up a ‘competitive’ environment that we are trying not to create in our </a:t>
            </a:r>
            <a:r>
              <a:rPr lang="en-US" sz="2400" dirty="0" smtClean="0">
                <a:solidFill>
                  <a:schemeClr val="bg1"/>
                </a:solidFill>
                <a:latin typeface="Segoe UI Light" pitchFamily="34" charset="0"/>
              </a:rPr>
              <a:t>household.” </a:t>
            </a:r>
          </a:p>
          <a:p>
            <a:pPr algn="r"/>
            <a:r>
              <a:rPr lang="en-US" sz="1600" dirty="0" smtClean="0">
                <a:solidFill>
                  <a:schemeClr val="bg1"/>
                </a:solidFill>
                <a:latin typeface="Segoe UI Light" pitchFamily="34" charset="0"/>
              </a:rPr>
              <a:t>-R493</a:t>
            </a:r>
            <a:endParaRPr lang="en-US" sz="1600" dirty="0">
              <a:solidFill>
                <a:schemeClr val="bg1"/>
              </a:solidFill>
              <a:latin typeface="Segoe UI Light" pitchFamily="34" charset="0"/>
            </a:endParaRPr>
          </a:p>
        </p:txBody>
      </p:sp>
      <p:grpSp>
        <p:nvGrpSpPr>
          <p:cNvPr id="62" name="Group 61"/>
          <p:cNvGrpSpPr/>
          <p:nvPr/>
        </p:nvGrpSpPr>
        <p:grpSpPr>
          <a:xfrm>
            <a:off x="3270450" y="6920150"/>
            <a:ext cx="7435182" cy="2343195"/>
            <a:chOff x="398392" y="-424517"/>
            <a:chExt cx="19522991" cy="4719069"/>
          </a:xfrm>
        </p:grpSpPr>
        <p:sp>
          <p:nvSpPr>
            <p:cNvPr id="63" name="Rounded Rectangular Callout 62"/>
            <p:cNvSpPr/>
            <p:nvPr/>
          </p:nvSpPr>
          <p:spPr>
            <a:xfrm>
              <a:off x="623330" y="417671"/>
              <a:ext cx="13870177" cy="1648395"/>
            </a:xfrm>
            <a:prstGeom prst="wedgeRoundRectCallout">
              <a:avLst>
                <a:gd name="adj1" fmla="val 52027"/>
                <a:gd name="adj2" fmla="val 86357"/>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64" name="TextBox 63"/>
            <p:cNvSpPr txBox="1"/>
            <p:nvPr/>
          </p:nvSpPr>
          <p:spPr>
            <a:xfrm>
              <a:off x="12547951" y="-44282"/>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65" name="TextBox 64"/>
            <p:cNvSpPr txBox="1"/>
            <p:nvPr/>
          </p:nvSpPr>
          <p:spPr>
            <a:xfrm>
              <a:off x="398392"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66" name="TextBox 65"/>
            <p:cNvSpPr txBox="1"/>
            <p:nvPr/>
          </p:nvSpPr>
          <p:spPr>
            <a:xfrm>
              <a:off x="1011079" y="563690"/>
              <a:ext cx="13183105" cy="1425644"/>
            </a:xfrm>
            <a:prstGeom prst="rect">
              <a:avLst/>
            </a:prstGeom>
            <a:noFill/>
          </p:spPr>
          <p:txBody>
            <a:bodyPr wrap="square" rtlCol="0">
              <a:spAutoFit/>
            </a:bodyPr>
            <a:lstStyle/>
            <a:p>
              <a:r>
                <a:rPr lang="en-US" sz="2000" dirty="0">
                  <a:solidFill>
                    <a:schemeClr val="bg1"/>
                  </a:solidFill>
                  <a:latin typeface="Segoe UI Light" pitchFamily="34" charset="0"/>
                </a:rPr>
                <a:t>Would seem to lead to plenty of arguments about usage</a:t>
              </a:r>
            </a:p>
          </p:txBody>
        </p:sp>
        <p:sp>
          <p:nvSpPr>
            <p:cNvPr id="67" name="TextBox 66"/>
            <p:cNvSpPr txBox="1"/>
            <p:nvPr/>
          </p:nvSpPr>
          <p:spPr>
            <a:xfrm>
              <a:off x="11190721" y="2383639"/>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R144</a:t>
              </a:r>
            </a:p>
          </p:txBody>
        </p:sp>
      </p:grpSp>
      <p:pic>
        <p:nvPicPr>
          <p:cNvPr id="72" name="Picture 2" descr="C:\research\thesis\JobTalk\images\aquatic_ecosystem\AquaticEcoSystem4_croppe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504" y="1444752"/>
            <a:ext cx="7896295" cy="437083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87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399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9800" y="306814"/>
            <a:ext cx="8284401"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Privacy </a:t>
            </a:r>
            <a:r>
              <a:rPr lang="en-US" sz="4400" dirty="0" smtClean="0">
                <a:solidFill>
                  <a:schemeClr val="bg1"/>
                </a:solidFill>
                <a:latin typeface="Segoe UI Light" pitchFamily="34" charset="0"/>
              </a:rPr>
              <a:t>Spectrum</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9505" y="986105"/>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815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17143" y="8807289"/>
            <a:ext cx="4778331" cy="1495416"/>
            <a:chOff x="353333" y="3111174"/>
            <a:chExt cx="4778331" cy="1495416"/>
          </a:xfrm>
        </p:grpSpPr>
        <p:pic>
          <p:nvPicPr>
            <p:cNvPr id="4099" name="Picture 3" descr="C:\Users\jon\Dropbox\CHI2012-WaterVis\images\SurveyDisplays\Theme-Spatial\theme_spati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grpSp>
      <p:grpSp>
        <p:nvGrpSpPr>
          <p:cNvPr id="2" name="Group 1"/>
          <p:cNvGrpSpPr/>
          <p:nvPr/>
        </p:nvGrpSpPr>
        <p:grpSpPr>
          <a:xfrm>
            <a:off x="-1421551" y="7002974"/>
            <a:ext cx="4782739" cy="1536140"/>
            <a:chOff x="348925" y="1306859"/>
            <a:chExt cx="4782739" cy="1536140"/>
          </a:xfrm>
        </p:grpSpPr>
        <p:pic>
          <p:nvPicPr>
            <p:cNvPr id="5122" name="Picture 2" descr="C:\Users\jon\Dropbox\CHI2012-WaterVis\images\SurveyDisplays\Theme-Temporal\theme_temporal-0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grpSp>
      <p:grpSp>
        <p:nvGrpSpPr>
          <p:cNvPr id="6" name="Group 5"/>
          <p:cNvGrpSpPr/>
          <p:nvPr/>
        </p:nvGrpSpPr>
        <p:grpSpPr>
          <a:xfrm>
            <a:off x="3068437" y="8728475"/>
            <a:ext cx="4762265" cy="1576879"/>
            <a:chOff x="4838913" y="3032360"/>
            <a:chExt cx="4762265" cy="1576879"/>
          </a:xfrm>
        </p:grpSpPr>
        <p:pic>
          <p:nvPicPr>
            <p:cNvPr id="5123" name="Picture 3" descr="C:\Users\jon\Dropbox\CHI2012-WaterVis\images\ReflectDesigns\Rainflow\Slide68.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grpSp>
      <p:grpSp>
        <p:nvGrpSpPr>
          <p:cNvPr id="7" name="Group 6"/>
          <p:cNvGrpSpPr/>
          <p:nvPr/>
        </p:nvGrpSpPr>
        <p:grpSpPr>
          <a:xfrm>
            <a:off x="2960704" y="10529048"/>
            <a:ext cx="4868064" cy="1641683"/>
            <a:chOff x="4731180" y="4832933"/>
            <a:chExt cx="4868064" cy="1641683"/>
          </a:xfrm>
        </p:grpSpPr>
        <p:pic>
          <p:nvPicPr>
            <p:cNvPr id="5128" name="Picture 8" descr="C:\Users\jon\Dropbox\CHI2012-WaterVis\images\InterviewDisplays\Volumetric\volumetric_watertower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grpSp>
      <p:sp>
        <p:nvSpPr>
          <p:cNvPr id="48" name="Rectangle 47"/>
          <p:cNvSpPr/>
          <p:nvPr/>
        </p:nvSpPr>
        <p:spPr>
          <a:xfrm>
            <a:off x="-8086713" y="5003936"/>
            <a:ext cx="7254415" cy="1107996"/>
          </a:xfrm>
          <a:prstGeom prst="rect">
            <a:avLst/>
          </a:prstGeom>
        </p:spPr>
        <p:txBody>
          <a:bodyPr wrap="square">
            <a:spAutoFit/>
          </a:bodyPr>
          <a:lstStyle/>
          <a:p>
            <a:r>
              <a:rPr lang="en-US" sz="2400" dirty="0" smtClean="0">
                <a:solidFill>
                  <a:schemeClr val="bg1"/>
                </a:solidFill>
                <a:latin typeface="Segoe UI Light" pitchFamily="34" charset="0"/>
              </a:rPr>
              <a:t>“This </a:t>
            </a:r>
            <a:r>
              <a:rPr lang="en-US" sz="2400" dirty="0">
                <a:solidFill>
                  <a:schemeClr val="bg1"/>
                </a:solidFill>
                <a:latin typeface="Segoe UI Light" pitchFamily="34" charset="0"/>
              </a:rPr>
              <a:t>display could set up a ‘competitive’ environment that we are trying not to create in our </a:t>
            </a:r>
            <a:r>
              <a:rPr lang="en-US" sz="2400" dirty="0" smtClean="0">
                <a:solidFill>
                  <a:schemeClr val="bg1"/>
                </a:solidFill>
                <a:latin typeface="Segoe UI Light" pitchFamily="34" charset="0"/>
              </a:rPr>
              <a:t>household.” </a:t>
            </a:r>
          </a:p>
          <a:p>
            <a:pPr algn="r"/>
            <a:r>
              <a:rPr lang="en-US" sz="1600" dirty="0" smtClean="0">
                <a:solidFill>
                  <a:schemeClr val="bg1"/>
                </a:solidFill>
                <a:latin typeface="Segoe UI Light" pitchFamily="34" charset="0"/>
              </a:rPr>
              <a:t>-R493</a:t>
            </a:r>
            <a:endParaRPr lang="en-US" sz="1600" dirty="0">
              <a:solidFill>
                <a:schemeClr val="bg1"/>
              </a:solidFill>
              <a:latin typeface="Segoe UI Light" pitchFamily="34" charset="0"/>
            </a:endParaRPr>
          </a:p>
        </p:txBody>
      </p:sp>
      <p:grpSp>
        <p:nvGrpSpPr>
          <p:cNvPr id="62" name="Group 61"/>
          <p:cNvGrpSpPr/>
          <p:nvPr/>
        </p:nvGrpSpPr>
        <p:grpSpPr>
          <a:xfrm>
            <a:off x="3270450" y="6920150"/>
            <a:ext cx="7435182" cy="2343195"/>
            <a:chOff x="398392" y="-424517"/>
            <a:chExt cx="19522991" cy="4719069"/>
          </a:xfrm>
        </p:grpSpPr>
        <p:sp>
          <p:nvSpPr>
            <p:cNvPr id="63" name="Rounded Rectangular Callout 62"/>
            <p:cNvSpPr/>
            <p:nvPr/>
          </p:nvSpPr>
          <p:spPr>
            <a:xfrm>
              <a:off x="623330" y="417671"/>
              <a:ext cx="13870177" cy="1648395"/>
            </a:xfrm>
            <a:prstGeom prst="wedgeRoundRectCallout">
              <a:avLst>
                <a:gd name="adj1" fmla="val 52027"/>
                <a:gd name="adj2" fmla="val 86357"/>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64" name="TextBox 63"/>
            <p:cNvSpPr txBox="1"/>
            <p:nvPr/>
          </p:nvSpPr>
          <p:spPr>
            <a:xfrm>
              <a:off x="12547951" y="-44282"/>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65" name="TextBox 64"/>
            <p:cNvSpPr txBox="1"/>
            <p:nvPr/>
          </p:nvSpPr>
          <p:spPr>
            <a:xfrm>
              <a:off x="398392"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66" name="TextBox 65"/>
            <p:cNvSpPr txBox="1"/>
            <p:nvPr/>
          </p:nvSpPr>
          <p:spPr>
            <a:xfrm>
              <a:off x="1011079" y="563690"/>
              <a:ext cx="13183105" cy="1425644"/>
            </a:xfrm>
            <a:prstGeom prst="rect">
              <a:avLst/>
            </a:prstGeom>
            <a:noFill/>
          </p:spPr>
          <p:txBody>
            <a:bodyPr wrap="square" rtlCol="0">
              <a:spAutoFit/>
            </a:bodyPr>
            <a:lstStyle/>
            <a:p>
              <a:r>
                <a:rPr lang="en-US" sz="2000" dirty="0">
                  <a:solidFill>
                    <a:schemeClr val="bg1"/>
                  </a:solidFill>
                  <a:latin typeface="Segoe UI Light" pitchFamily="34" charset="0"/>
                </a:rPr>
                <a:t>Would seem to lead to plenty of arguments about usage</a:t>
              </a:r>
            </a:p>
          </p:txBody>
        </p:sp>
        <p:sp>
          <p:nvSpPr>
            <p:cNvPr id="67" name="TextBox 66"/>
            <p:cNvSpPr txBox="1"/>
            <p:nvPr/>
          </p:nvSpPr>
          <p:spPr>
            <a:xfrm>
              <a:off x="11190721" y="2383639"/>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R144</a:t>
              </a:r>
            </a:p>
          </p:txBody>
        </p:sp>
      </p:grpSp>
      <p:cxnSp>
        <p:nvCxnSpPr>
          <p:cNvPr id="5" name="Straight Arrow Connector 4"/>
          <p:cNvCxnSpPr/>
          <p:nvPr/>
        </p:nvCxnSpPr>
        <p:spPr>
          <a:xfrm>
            <a:off x="1096236" y="3732580"/>
            <a:ext cx="6800850" cy="0"/>
          </a:xfrm>
          <a:prstGeom prst="straightConnector1">
            <a:avLst/>
          </a:prstGeom>
          <a:ln>
            <a:solidFill>
              <a:schemeClr val="bg1">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8874" y="3421787"/>
            <a:ext cx="1182295" cy="646331"/>
          </a:xfrm>
          <a:prstGeom prst="rect">
            <a:avLst/>
          </a:prstGeom>
          <a:noFill/>
        </p:spPr>
        <p:txBody>
          <a:bodyPr wrap="square" rtlCol="0">
            <a:spAutoFit/>
          </a:bodyPr>
          <a:lstStyle/>
          <a:p>
            <a:pPr algn="r"/>
            <a:r>
              <a:rPr lang="en-US" dirty="0" smtClean="0">
                <a:solidFill>
                  <a:schemeClr val="bg1">
                    <a:lumMod val="85000"/>
                  </a:schemeClr>
                </a:solidFill>
                <a:latin typeface="Segoe UI Light" pitchFamily="34" charset="0"/>
                <a:ea typeface="Segoe UI" pitchFamily="34" charset="0"/>
                <a:cs typeface="Segoe UI" pitchFamily="34" charset="0"/>
              </a:rPr>
              <a:t>Least</a:t>
            </a:r>
          </a:p>
          <a:p>
            <a:pPr algn="r"/>
            <a:r>
              <a:rPr lang="en-US" dirty="0" smtClean="0">
                <a:solidFill>
                  <a:schemeClr val="bg1">
                    <a:lumMod val="85000"/>
                  </a:schemeClr>
                </a:solidFill>
                <a:latin typeface="Segoe UI Light" pitchFamily="34" charset="0"/>
                <a:ea typeface="Segoe UI" pitchFamily="34" charset="0"/>
                <a:cs typeface="Segoe UI" pitchFamily="34" charset="0"/>
              </a:rPr>
              <a:t>Invasive</a:t>
            </a:r>
          </a:p>
        </p:txBody>
      </p:sp>
      <p:sp>
        <p:nvSpPr>
          <p:cNvPr id="38" name="TextBox 37"/>
          <p:cNvSpPr txBox="1"/>
          <p:nvPr/>
        </p:nvSpPr>
        <p:spPr>
          <a:xfrm>
            <a:off x="7867510" y="3415110"/>
            <a:ext cx="1182295" cy="646331"/>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ea typeface="Segoe UI" pitchFamily="34" charset="0"/>
                <a:cs typeface="Segoe UI" pitchFamily="34" charset="0"/>
              </a:rPr>
              <a:t>Most Invasive</a:t>
            </a:r>
          </a:p>
        </p:txBody>
      </p:sp>
      <p:cxnSp>
        <p:nvCxnSpPr>
          <p:cNvPr id="11" name="Straight Connector 10"/>
          <p:cNvCxnSpPr/>
          <p:nvPr/>
        </p:nvCxnSpPr>
        <p:spPr>
          <a:xfrm>
            <a:off x="1284626" y="2824457"/>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71481" y="3725203"/>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43224" y="2817080"/>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1" name="Picture 4" descr="C:\Users\jon\Dropbox\CHI2012-WaterVis\images\LargeExports\LargeExportSurvey2-0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89856" y="1811736"/>
            <a:ext cx="2286000" cy="1576475"/>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4695240" y="3725202"/>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517350" y="2817079"/>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 descr="C:\Users\jon\Dropbox\CHI2012-WaterVis\images\LargeExports\LargeExport2-0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07742" y="4205270"/>
            <a:ext cx="2286000" cy="1428667"/>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Connector 44"/>
          <p:cNvCxnSpPr/>
          <p:nvPr/>
        </p:nvCxnSpPr>
        <p:spPr>
          <a:xfrm>
            <a:off x="7496908" y="3725202"/>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3" name="Picture 2" descr="C:\Users\jon\Dropbox\CHI2012-WaterVis\images\InterviewDisplays\Aquatic\Slide152.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654" t="22021" r="6998" b="14897"/>
          <a:stretch/>
        </p:blipFill>
        <p:spPr bwMode="auto">
          <a:xfrm>
            <a:off x="142681" y="1911100"/>
            <a:ext cx="2286000" cy="12524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5" descr="C:\Users\jon\Dropbox\CHI2012-WaterVis\images\InterviewDisplays\PrivacyProbe\privacyprovoke-29.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81750" y="1873000"/>
            <a:ext cx="2286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jon\Dropbox\CHI2012-WaterVis\images\LargeExports\LargeExportSurvey2-0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5331" y="4205270"/>
            <a:ext cx="2286000" cy="15764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jon\Dropbox\CHI2012-WaterVis\images\SurveyDisplays\Theme-PerOccupant\theme_peroccupant.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62376" y="4205270"/>
            <a:ext cx="2286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6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4800" y="-669330"/>
            <a:ext cx="8403478" cy="9207769"/>
            <a:chOff x="304800" y="-669330"/>
            <a:chExt cx="8403478" cy="9207769"/>
          </a:xfrm>
        </p:grpSpPr>
        <p:sp>
          <p:nvSpPr>
            <p:cNvPr id="4" name="Rounded Rectangular Callout 3"/>
            <p:cNvSpPr/>
            <p:nvPr/>
          </p:nvSpPr>
          <p:spPr>
            <a:xfrm>
              <a:off x="435723" y="417674"/>
              <a:ext cx="8272555" cy="4857280"/>
            </a:xfrm>
            <a:prstGeom prst="wedgeRoundRectCallout">
              <a:avLst>
                <a:gd name="adj1" fmla="val -21386"/>
                <a:gd name="adj2" fmla="val 64383"/>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 name="TextBox 4"/>
            <p:cNvSpPr txBox="1"/>
            <p:nvPr/>
          </p:nvSpPr>
          <p:spPr>
            <a:xfrm>
              <a:off x="6721366" y="2290617"/>
              <a:ext cx="1752600" cy="6247822"/>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dirty="0">
                  <a:solidFill>
                    <a:srgbClr val="1E1E1E"/>
                  </a:solidFill>
                </a:rPr>
                <a:t>”</a:t>
              </a:r>
            </a:p>
          </p:txBody>
        </p:sp>
        <p:sp>
          <p:nvSpPr>
            <p:cNvPr id="6" name="TextBox 5"/>
            <p:cNvSpPr txBox="1"/>
            <p:nvPr/>
          </p:nvSpPr>
          <p:spPr>
            <a:xfrm>
              <a:off x="304800" y="-669330"/>
              <a:ext cx="1752600" cy="6247864"/>
            </a:xfrm>
            <a:prstGeom prst="rect">
              <a:avLst/>
            </a:prstGeom>
            <a:noFill/>
          </p:spPr>
          <p:txBody>
            <a:bodyPr wrap="square" lIns="91395" tIns="45699" rIns="91395" bIns="45699" rtlCol="0">
              <a:spAutoFit/>
            </a:bodyPr>
            <a:lstStyle/>
            <a:p>
              <a:pPr defTabSz="913945"/>
              <a:r>
                <a:rPr lang="en-US" sz="40000" dirty="0">
                  <a:solidFill>
                    <a:srgbClr val="1E1E1E"/>
                  </a:solidFill>
                  <a:latin typeface="Century" pitchFamily="18" charset="0"/>
                  <a:ea typeface="Verdana" pitchFamily="34" charset="0"/>
                  <a:cs typeface="Times New Roman" pitchFamily="18" charset="0"/>
                </a:rPr>
                <a:t>“</a:t>
              </a:r>
            </a:p>
          </p:txBody>
        </p:sp>
        <p:sp>
          <p:nvSpPr>
            <p:cNvPr id="8" name="TextBox 7"/>
            <p:cNvSpPr txBox="1"/>
            <p:nvPr/>
          </p:nvSpPr>
          <p:spPr>
            <a:xfrm>
              <a:off x="1181100" y="1138154"/>
              <a:ext cx="6451075" cy="3416320"/>
            </a:xfrm>
            <a:prstGeom prst="rect">
              <a:avLst/>
            </a:prstGeom>
            <a:noFill/>
          </p:spPr>
          <p:txBody>
            <a:bodyPr wrap="square" rtlCol="0">
              <a:spAutoFit/>
            </a:bodyPr>
            <a:lstStyle/>
            <a:p>
              <a:r>
                <a:rPr lang="en-US" sz="5400" dirty="0">
                  <a:solidFill>
                    <a:prstClr val="white"/>
                  </a:solidFill>
                  <a:latin typeface="Segoe UI Light" pitchFamily="34" charset="0"/>
                </a:rPr>
                <a:t>It’s incredibly invasive. And other people’s water consumption is not my business.</a:t>
              </a:r>
            </a:p>
          </p:txBody>
        </p:sp>
        <p:sp>
          <p:nvSpPr>
            <p:cNvPr id="9" name="TextBox 8"/>
            <p:cNvSpPr txBox="1"/>
            <p:nvPr/>
          </p:nvSpPr>
          <p:spPr>
            <a:xfrm>
              <a:off x="1642575" y="6009430"/>
              <a:ext cx="2286915" cy="461665"/>
            </a:xfrm>
            <a:prstGeom prst="rect">
              <a:avLst/>
            </a:prstGeom>
            <a:noFill/>
          </p:spPr>
          <p:txBody>
            <a:bodyPr wrap="square" rtlCol="0">
              <a:spAutoFit/>
            </a:bodyPr>
            <a:lstStyle/>
            <a:p>
              <a:pPr algn="ctr"/>
              <a:r>
                <a:rPr lang="en-US" sz="2400" dirty="0" smtClean="0">
                  <a:solidFill>
                    <a:prstClr val="white">
                      <a:lumMod val="85000"/>
                    </a:prstClr>
                  </a:solidFill>
                  <a:latin typeface="Segoe UI Light" pitchFamily="34" charset="0"/>
                </a:rPr>
                <a:t>R25</a:t>
              </a:r>
            </a:p>
          </p:txBody>
        </p:sp>
      </p:grpSp>
    </p:spTree>
    <p:extLst>
      <p:ext uri="{BB962C8B-B14F-4D97-AF65-F5344CB8AC3E}">
        <p14:creationId xmlns:p14="http://schemas.microsoft.com/office/powerpoint/2010/main" val="76488570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4800" y="-669330"/>
            <a:ext cx="8403478" cy="9207769"/>
            <a:chOff x="304800" y="-669330"/>
            <a:chExt cx="8403478" cy="9207769"/>
          </a:xfrm>
        </p:grpSpPr>
        <p:sp>
          <p:nvSpPr>
            <p:cNvPr id="4" name="Rounded Rectangular Callout 3"/>
            <p:cNvSpPr/>
            <p:nvPr/>
          </p:nvSpPr>
          <p:spPr>
            <a:xfrm>
              <a:off x="435723" y="417674"/>
              <a:ext cx="8272555" cy="4857280"/>
            </a:xfrm>
            <a:prstGeom prst="wedgeRoundRectCallout">
              <a:avLst>
                <a:gd name="adj1" fmla="val -21386"/>
                <a:gd name="adj2" fmla="val 64383"/>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 name="TextBox 4"/>
            <p:cNvSpPr txBox="1"/>
            <p:nvPr/>
          </p:nvSpPr>
          <p:spPr>
            <a:xfrm>
              <a:off x="6721366" y="2290617"/>
              <a:ext cx="1752600" cy="6247822"/>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dirty="0">
                  <a:solidFill>
                    <a:srgbClr val="1E1E1E"/>
                  </a:solidFill>
                </a:rPr>
                <a:t>”</a:t>
              </a:r>
            </a:p>
          </p:txBody>
        </p:sp>
        <p:sp>
          <p:nvSpPr>
            <p:cNvPr id="6" name="TextBox 5"/>
            <p:cNvSpPr txBox="1"/>
            <p:nvPr/>
          </p:nvSpPr>
          <p:spPr>
            <a:xfrm>
              <a:off x="304800" y="-669330"/>
              <a:ext cx="1752600" cy="6247864"/>
            </a:xfrm>
            <a:prstGeom prst="rect">
              <a:avLst/>
            </a:prstGeom>
            <a:noFill/>
          </p:spPr>
          <p:txBody>
            <a:bodyPr wrap="square" lIns="91395" tIns="45699" rIns="91395" bIns="45699" rtlCol="0">
              <a:spAutoFit/>
            </a:bodyPr>
            <a:lstStyle/>
            <a:p>
              <a:pPr defTabSz="913945"/>
              <a:r>
                <a:rPr lang="en-US" sz="40000" dirty="0">
                  <a:solidFill>
                    <a:srgbClr val="1E1E1E"/>
                  </a:solidFill>
                  <a:latin typeface="Century" pitchFamily="18" charset="0"/>
                  <a:ea typeface="Verdana" pitchFamily="34" charset="0"/>
                  <a:cs typeface="Times New Roman" pitchFamily="18" charset="0"/>
                </a:rPr>
                <a:t>“</a:t>
              </a:r>
            </a:p>
          </p:txBody>
        </p:sp>
        <p:sp>
          <p:nvSpPr>
            <p:cNvPr id="8" name="TextBox 7"/>
            <p:cNvSpPr txBox="1"/>
            <p:nvPr/>
          </p:nvSpPr>
          <p:spPr>
            <a:xfrm>
              <a:off x="1181100" y="772675"/>
              <a:ext cx="6451075" cy="4247317"/>
            </a:xfrm>
            <a:prstGeom prst="rect">
              <a:avLst/>
            </a:prstGeom>
            <a:noFill/>
          </p:spPr>
          <p:txBody>
            <a:bodyPr wrap="square" rtlCol="0">
              <a:spAutoFit/>
            </a:bodyPr>
            <a:lstStyle/>
            <a:p>
              <a:r>
                <a:rPr lang="en-US" sz="5400" dirty="0" smtClean="0">
                  <a:solidFill>
                    <a:prstClr val="white"/>
                  </a:solidFill>
                  <a:latin typeface="Segoe UI Light" pitchFamily="34" charset="0"/>
                </a:rPr>
                <a:t>Water </a:t>
              </a:r>
              <a:r>
                <a:rPr lang="en-US" sz="5400" dirty="0">
                  <a:solidFill>
                    <a:prstClr val="white"/>
                  </a:solidFill>
                  <a:latin typeface="Segoe UI Light" pitchFamily="34" charset="0"/>
                </a:rPr>
                <a:t>usage for many purposes can be very personal, and shouldn’t be automatically </a:t>
              </a:r>
              <a:r>
                <a:rPr lang="en-US" sz="5400" dirty="0" smtClean="0">
                  <a:solidFill>
                    <a:prstClr val="white"/>
                  </a:solidFill>
                  <a:latin typeface="Segoe UI Light" pitchFamily="34" charset="0"/>
                </a:rPr>
                <a:t>shared</a:t>
              </a:r>
              <a:endParaRPr lang="en-US" sz="5400" dirty="0">
                <a:solidFill>
                  <a:prstClr val="white"/>
                </a:solidFill>
                <a:latin typeface="Segoe UI Light" pitchFamily="34" charset="0"/>
              </a:endParaRPr>
            </a:p>
          </p:txBody>
        </p:sp>
        <p:sp>
          <p:nvSpPr>
            <p:cNvPr id="9" name="TextBox 8"/>
            <p:cNvSpPr txBox="1"/>
            <p:nvPr/>
          </p:nvSpPr>
          <p:spPr>
            <a:xfrm>
              <a:off x="1642575" y="6009430"/>
              <a:ext cx="2286915" cy="461665"/>
            </a:xfrm>
            <a:prstGeom prst="rect">
              <a:avLst/>
            </a:prstGeom>
            <a:noFill/>
          </p:spPr>
          <p:txBody>
            <a:bodyPr wrap="square" rtlCol="0">
              <a:spAutoFit/>
            </a:bodyPr>
            <a:lstStyle/>
            <a:p>
              <a:pPr algn="ctr"/>
              <a:r>
                <a:rPr lang="en-US" sz="2400" dirty="0" smtClean="0">
                  <a:solidFill>
                    <a:prstClr val="white">
                      <a:lumMod val="85000"/>
                    </a:prstClr>
                  </a:solidFill>
                  <a:latin typeface="Segoe UI Light" pitchFamily="34" charset="0"/>
                </a:rPr>
                <a:t>R25</a:t>
              </a:r>
            </a:p>
          </p:txBody>
        </p:sp>
      </p:grpSp>
    </p:spTree>
    <p:extLst>
      <p:ext uri="{BB962C8B-B14F-4D97-AF65-F5344CB8AC3E}">
        <p14:creationId xmlns:p14="http://schemas.microsoft.com/office/powerpoint/2010/main" val="365640193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399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9800" y="306814"/>
            <a:ext cx="8284401"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Privacy </a:t>
            </a:r>
            <a:r>
              <a:rPr lang="en-US" sz="4400" dirty="0" smtClean="0">
                <a:solidFill>
                  <a:schemeClr val="bg1"/>
                </a:solidFill>
                <a:latin typeface="Segoe UI Light" pitchFamily="34" charset="0"/>
              </a:rPr>
              <a:t>Spectrum</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9505" y="986105"/>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815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17143" y="8807289"/>
            <a:ext cx="4778331" cy="1495416"/>
            <a:chOff x="353333" y="3111174"/>
            <a:chExt cx="4778331" cy="1495416"/>
          </a:xfrm>
        </p:grpSpPr>
        <p:pic>
          <p:nvPicPr>
            <p:cNvPr id="4099" name="Picture 3" descr="C:\Users\jon\Dropbox\CHI2012-WaterVis\images\SurveyDisplays\Theme-Spatial\theme_spati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grpSp>
      <p:grpSp>
        <p:nvGrpSpPr>
          <p:cNvPr id="2" name="Group 1"/>
          <p:cNvGrpSpPr/>
          <p:nvPr/>
        </p:nvGrpSpPr>
        <p:grpSpPr>
          <a:xfrm>
            <a:off x="-1421551" y="7002974"/>
            <a:ext cx="4782739" cy="1536140"/>
            <a:chOff x="348925" y="1306859"/>
            <a:chExt cx="4782739" cy="1536140"/>
          </a:xfrm>
        </p:grpSpPr>
        <p:pic>
          <p:nvPicPr>
            <p:cNvPr id="5122" name="Picture 2" descr="C:\Users\jon\Dropbox\CHI2012-WaterVis\images\SurveyDisplays\Theme-Temporal\theme_temporal-0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grpSp>
      <p:grpSp>
        <p:nvGrpSpPr>
          <p:cNvPr id="6" name="Group 5"/>
          <p:cNvGrpSpPr/>
          <p:nvPr/>
        </p:nvGrpSpPr>
        <p:grpSpPr>
          <a:xfrm>
            <a:off x="3068437" y="8728475"/>
            <a:ext cx="4762265" cy="1576879"/>
            <a:chOff x="4838913" y="3032360"/>
            <a:chExt cx="4762265" cy="1576879"/>
          </a:xfrm>
        </p:grpSpPr>
        <p:pic>
          <p:nvPicPr>
            <p:cNvPr id="5123" name="Picture 3" descr="C:\Users\jon\Dropbox\CHI2012-WaterVis\images\ReflectDesigns\Rainflow\Slide68.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grpSp>
      <p:grpSp>
        <p:nvGrpSpPr>
          <p:cNvPr id="7" name="Group 6"/>
          <p:cNvGrpSpPr/>
          <p:nvPr/>
        </p:nvGrpSpPr>
        <p:grpSpPr>
          <a:xfrm>
            <a:off x="2960704" y="10529048"/>
            <a:ext cx="4868064" cy="1641683"/>
            <a:chOff x="4731180" y="4832933"/>
            <a:chExt cx="4868064" cy="1641683"/>
          </a:xfrm>
        </p:grpSpPr>
        <p:pic>
          <p:nvPicPr>
            <p:cNvPr id="5128" name="Picture 8" descr="C:\Users\jon\Dropbox\CHI2012-WaterVis\images\InterviewDisplays\Volumetric\volumetric_watertower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grpSp>
      <p:sp>
        <p:nvSpPr>
          <p:cNvPr id="48" name="Rectangle 47"/>
          <p:cNvSpPr/>
          <p:nvPr/>
        </p:nvSpPr>
        <p:spPr>
          <a:xfrm>
            <a:off x="-8086713" y="5003936"/>
            <a:ext cx="7254415" cy="1107996"/>
          </a:xfrm>
          <a:prstGeom prst="rect">
            <a:avLst/>
          </a:prstGeom>
        </p:spPr>
        <p:txBody>
          <a:bodyPr wrap="square">
            <a:spAutoFit/>
          </a:bodyPr>
          <a:lstStyle/>
          <a:p>
            <a:r>
              <a:rPr lang="en-US" sz="2400" dirty="0" smtClean="0">
                <a:solidFill>
                  <a:schemeClr val="bg1"/>
                </a:solidFill>
                <a:latin typeface="Segoe UI Light" pitchFamily="34" charset="0"/>
              </a:rPr>
              <a:t>“This </a:t>
            </a:r>
            <a:r>
              <a:rPr lang="en-US" sz="2400" dirty="0">
                <a:solidFill>
                  <a:schemeClr val="bg1"/>
                </a:solidFill>
                <a:latin typeface="Segoe UI Light" pitchFamily="34" charset="0"/>
              </a:rPr>
              <a:t>display could set up a ‘competitive’ environment that we are trying not to create in our </a:t>
            </a:r>
            <a:r>
              <a:rPr lang="en-US" sz="2400" dirty="0" smtClean="0">
                <a:solidFill>
                  <a:schemeClr val="bg1"/>
                </a:solidFill>
                <a:latin typeface="Segoe UI Light" pitchFamily="34" charset="0"/>
              </a:rPr>
              <a:t>household.” </a:t>
            </a:r>
          </a:p>
          <a:p>
            <a:pPr algn="r"/>
            <a:r>
              <a:rPr lang="en-US" sz="1600" dirty="0" smtClean="0">
                <a:solidFill>
                  <a:schemeClr val="bg1"/>
                </a:solidFill>
                <a:latin typeface="Segoe UI Light" pitchFamily="34" charset="0"/>
              </a:rPr>
              <a:t>-R493</a:t>
            </a:r>
            <a:endParaRPr lang="en-US" sz="1600" dirty="0">
              <a:solidFill>
                <a:schemeClr val="bg1"/>
              </a:solidFill>
              <a:latin typeface="Segoe UI Light" pitchFamily="34" charset="0"/>
            </a:endParaRPr>
          </a:p>
        </p:txBody>
      </p:sp>
      <p:grpSp>
        <p:nvGrpSpPr>
          <p:cNvPr id="62" name="Group 61"/>
          <p:cNvGrpSpPr/>
          <p:nvPr/>
        </p:nvGrpSpPr>
        <p:grpSpPr>
          <a:xfrm>
            <a:off x="3270450" y="6920150"/>
            <a:ext cx="7435182" cy="2343195"/>
            <a:chOff x="398392" y="-424517"/>
            <a:chExt cx="19522991" cy="4719069"/>
          </a:xfrm>
        </p:grpSpPr>
        <p:sp>
          <p:nvSpPr>
            <p:cNvPr id="63" name="Rounded Rectangular Callout 62"/>
            <p:cNvSpPr/>
            <p:nvPr/>
          </p:nvSpPr>
          <p:spPr>
            <a:xfrm>
              <a:off x="623330" y="417671"/>
              <a:ext cx="13870177" cy="1648395"/>
            </a:xfrm>
            <a:prstGeom prst="wedgeRoundRectCallout">
              <a:avLst>
                <a:gd name="adj1" fmla="val 52027"/>
                <a:gd name="adj2" fmla="val 86357"/>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64" name="TextBox 63"/>
            <p:cNvSpPr txBox="1"/>
            <p:nvPr/>
          </p:nvSpPr>
          <p:spPr>
            <a:xfrm>
              <a:off x="12547951" y="-44282"/>
              <a:ext cx="1752599" cy="4338834"/>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sz="13400" dirty="0">
                  <a:solidFill>
                    <a:srgbClr val="1E1E1E"/>
                  </a:solidFill>
                </a:rPr>
                <a:t>”</a:t>
              </a:r>
            </a:p>
          </p:txBody>
        </p:sp>
        <p:sp>
          <p:nvSpPr>
            <p:cNvPr id="65" name="TextBox 64"/>
            <p:cNvSpPr txBox="1"/>
            <p:nvPr/>
          </p:nvSpPr>
          <p:spPr>
            <a:xfrm>
              <a:off x="398392" y="-424517"/>
              <a:ext cx="1752599" cy="4338834"/>
            </a:xfrm>
            <a:prstGeom prst="rect">
              <a:avLst/>
            </a:prstGeom>
            <a:noFill/>
          </p:spPr>
          <p:txBody>
            <a:bodyPr wrap="square" lIns="91395" tIns="45699" rIns="91395" bIns="45699" rtlCol="0">
              <a:spAutoFit/>
            </a:bodyPr>
            <a:lstStyle/>
            <a:p>
              <a:pPr defTabSz="913945"/>
              <a:r>
                <a:rPr lang="en-US" sz="13400" dirty="0">
                  <a:solidFill>
                    <a:srgbClr val="1E1E1E"/>
                  </a:solidFill>
                  <a:latin typeface="Century" pitchFamily="18" charset="0"/>
                  <a:ea typeface="Verdana" pitchFamily="34" charset="0"/>
                  <a:cs typeface="Times New Roman" pitchFamily="18" charset="0"/>
                </a:rPr>
                <a:t>“</a:t>
              </a:r>
            </a:p>
          </p:txBody>
        </p:sp>
        <p:sp>
          <p:nvSpPr>
            <p:cNvPr id="66" name="TextBox 65"/>
            <p:cNvSpPr txBox="1"/>
            <p:nvPr/>
          </p:nvSpPr>
          <p:spPr>
            <a:xfrm>
              <a:off x="1011079" y="563690"/>
              <a:ext cx="13183105" cy="1425644"/>
            </a:xfrm>
            <a:prstGeom prst="rect">
              <a:avLst/>
            </a:prstGeom>
            <a:noFill/>
          </p:spPr>
          <p:txBody>
            <a:bodyPr wrap="square" rtlCol="0">
              <a:spAutoFit/>
            </a:bodyPr>
            <a:lstStyle/>
            <a:p>
              <a:r>
                <a:rPr lang="en-US" sz="2000" dirty="0">
                  <a:solidFill>
                    <a:schemeClr val="bg1"/>
                  </a:solidFill>
                  <a:latin typeface="Segoe UI Light" pitchFamily="34" charset="0"/>
                </a:rPr>
                <a:t>Would seem to lead to plenty of arguments about usage</a:t>
              </a:r>
            </a:p>
          </p:txBody>
        </p:sp>
        <p:sp>
          <p:nvSpPr>
            <p:cNvPr id="67" name="TextBox 66"/>
            <p:cNvSpPr txBox="1"/>
            <p:nvPr/>
          </p:nvSpPr>
          <p:spPr>
            <a:xfrm>
              <a:off x="11190721" y="2383639"/>
              <a:ext cx="8730662" cy="743817"/>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R144</a:t>
              </a:r>
            </a:p>
          </p:txBody>
        </p:sp>
      </p:grpSp>
      <p:cxnSp>
        <p:nvCxnSpPr>
          <p:cNvPr id="5" name="Straight Arrow Connector 4"/>
          <p:cNvCxnSpPr/>
          <p:nvPr/>
        </p:nvCxnSpPr>
        <p:spPr>
          <a:xfrm>
            <a:off x="1096236" y="3732580"/>
            <a:ext cx="6800850" cy="0"/>
          </a:xfrm>
          <a:prstGeom prst="straightConnector1">
            <a:avLst/>
          </a:prstGeom>
          <a:ln>
            <a:solidFill>
              <a:schemeClr val="bg1">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8874" y="3421787"/>
            <a:ext cx="1182295" cy="646331"/>
          </a:xfrm>
          <a:prstGeom prst="rect">
            <a:avLst/>
          </a:prstGeom>
          <a:noFill/>
        </p:spPr>
        <p:txBody>
          <a:bodyPr wrap="square" rtlCol="0">
            <a:spAutoFit/>
          </a:bodyPr>
          <a:lstStyle/>
          <a:p>
            <a:pPr algn="r"/>
            <a:r>
              <a:rPr lang="en-US" dirty="0" smtClean="0">
                <a:solidFill>
                  <a:schemeClr val="bg1">
                    <a:lumMod val="85000"/>
                  </a:schemeClr>
                </a:solidFill>
                <a:latin typeface="Segoe UI Light" pitchFamily="34" charset="0"/>
                <a:ea typeface="Segoe UI" pitchFamily="34" charset="0"/>
                <a:cs typeface="Segoe UI" pitchFamily="34" charset="0"/>
              </a:rPr>
              <a:t>Least</a:t>
            </a:r>
          </a:p>
          <a:p>
            <a:pPr algn="r"/>
            <a:r>
              <a:rPr lang="en-US" dirty="0" smtClean="0">
                <a:solidFill>
                  <a:schemeClr val="bg1">
                    <a:lumMod val="85000"/>
                  </a:schemeClr>
                </a:solidFill>
                <a:latin typeface="Segoe UI Light" pitchFamily="34" charset="0"/>
                <a:ea typeface="Segoe UI" pitchFamily="34" charset="0"/>
                <a:cs typeface="Segoe UI" pitchFamily="34" charset="0"/>
              </a:rPr>
              <a:t>Invasive</a:t>
            </a:r>
          </a:p>
        </p:txBody>
      </p:sp>
      <p:sp>
        <p:nvSpPr>
          <p:cNvPr id="38" name="TextBox 37"/>
          <p:cNvSpPr txBox="1"/>
          <p:nvPr/>
        </p:nvSpPr>
        <p:spPr>
          <a:xfrm>
            <a:off x="7867510" y="3415110"/>
            <a:ext cx="1182295" cy="646331"/>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ea typeface="Segoe UI" pitchFamily="34" charset="0"/>
                <a:cs typeface="Segoe UI" pitchFamily="34" charset="0"/>
              </a:rPr>
              <a:t>Most Invasive</a:t>
            </a:r>
          </a:p>
        </p:txBody>
      </p:sp>
      <p:cxnSp>
        <p:nvCxnSpPr>
          <p:cNvPr id="11" name="Straight Connector 10"/>
          <p:cNvCxnSpPr/>
          <p:nvPr/>
        </p:nvCxnSpPr>
        <p:spPr>
          <a:xfrm>
            <a:off x="1284626" y="2824457"/>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71481" y="3725203"/>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43224" y="2817080"/>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1" name="Picture 4" descr="C:\Users\jon\Dropbox\CHI2012-WaterVis\images\LargeExports\LargeExportSurvey2-0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89856" y="1811736"/>
            <a:ext cx="2286000" cy="1576475"/>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4695240" y="3725202"/>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517350" y="2817079"/>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 descr="C:\Users\jon\Dropbox\CHI2012-WaterVis\images\LargeExports\LargeExport2-0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07742" y="4205270"/>
            <a:ext cx="2286000" cy="1428667"/>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Connector 44"/>
          <p:cNvCxnSpPr/>
          <p:nvPr/>
        </p:nvCxnSpPr>
        <p:spPr>
          <a:xfrm>
            <a:off x="7496908" y="3725202"/>
            <a:ext cx="0" cy="9081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3" name="Picture 2" descr="C:\Users\jon\Dropbox\CHI2012-WaterVis\images\InterviewDisplays\Aquatic\Slide152.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654" t="22021" r="6998" b="14897"/>
          <a:stretch/>
        </p:blipFill>
        <p:spPr bwMode="auto">
          <a:xfrm>
            <a:off x="142681" y="1911100"/>
            <a:ext cx="2286000" cy="12524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5" descr="C:\Users\jon\Dropbox\CHI2012-WaterVis\images\InterviewDisplays\PrivacyProbe\privacyprovoke-29.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81750" y="1873000"/>
            <a:ext cx="2286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jon\Dropbox\CHI2012-WaterVis\images\LargeExports\LargeExportSurvey2-0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5331" y="4205270"/>
            <a:ext cx="2286000" cy="15764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jon\Dropbox\CHI2012-WaterVis\images\SurveyDisplays\Theme-PerOccupant\theme_peroccupant.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62376" y="4205270"/>
            <a:ext cx="2286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29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1" name="Picture 15" descr="C:\research\projects\HomeSensing\Water\Pictures\2011_09_01 - Interviews - Household 10\IMG_6325 (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9829800" cy="655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8"/>
          <p:cNvSpPr txBox="1">
            <a:spLocks/>
          </p:cNvSpPr>
          <p:nvPr/>
        </p:nvSpPr>
        <p:spPr>
          <a:xfrm>
            <a:off x="228600" y="304800"/>
            <a:ext cx="10210800" cy="868362"/>
          </a:xfrm>
          <a:prstGeom prst="rect">
            <a:avLst/>
          </a:prstGeom>
        </p:spPr>
        <p:txBody>
          <a:bodyPr vert="horz" lIns="91369" tIns="45685" rIns="91369" bIns="45685" rtlCol="0" anchor="ctr">
            <a:noAutofit/>
          </a:bodyPr>
          <a:lstStyle/>
          <a:p>
            <a:pPr>
              <a:spcBef>
                <a:spcPct val="0"/>
              </a:spcBef>
              <a:defRPr/>
            </a:pPr>
            <a:r>
              <a:rPr lang="en-US" sz="5300" dirty="0">
                <a:solidFill>
                  <a:prstClr val="white"/>
                </a:solidFill>
                <a:latin typeface="Segoe UI Semibold" pitchFamily="34" charset="0"/>
                <a:ea typeface="Segoe UI" pitchFamily="34" charset="0"/>
                <a:cs typeface="Segoe UI" pitchFamily="34" charset="0"/>
              </a:rPr>
              <a:t>D</a:t>
            </a:r>
            <a:r>
              <a:rPr lang="en-US" sz="5300" dirty="0" smtClean="0">
                <a:solidFill>
                  <a:prstClr val="white"/>
                </a:solidFill>
                <a:latin typeface="Segoe UI Semibold" pitchFamily="34" charset="0"/>
                <a:ea typeface="Segoe UI" pitchFamily="34" charset="0"/>
                <a:cs typeface="Segoe UI" pitchFamily="34" charset="0"/>
              </a:rPr>
              <a:t>isplay </a:t>
            </a:r>
            <a:r>
              <a:rPr lang="en-US" sz="5300" dirty="0">
                <a:solidFill>
                  <a:prstClr val="white"/>
                </a:solidFill>
                <a:latin typeface="Segoe UI Light" pitchFamily="34" charset="0"/>
                <a:ea typeface="Segoe UI" pitchFamily="34" charset="0"/>
                <a:cs typeface="Segoe UI" pitchFamily="34" charset="0"/>
              </a:rPr>
              <a:t>L</a:t>
            </a:r>
            <a:r>
              <a:rPr lang="en-US" sz="5300" dirty="0" smtClean="0">
                <a:solidFill>
                  <a:prstClr val="white"/>
                </a:solidFill>
                <a:latin typeface="Segoe UI Light" pitchFamily="34" charset="0"/>
                <a:ea typeface="Segoe UI" pitchFamily="34" charset="0"/>
                <a:cs typeface="Segoe UI" pitchFamily="34" charset="0"/>
              </a:rPr>
              <a:t>ocation </a:t>
            </a:r>
            <a:r>
              <a:rPr lang="en-US" sz="5300" dirty="0">
                <a:solidFill>
                  <a:prstClr val="white"/>
                </a:solidFill>
                <a:latin typeface="Segoe UI Light" pitchFamily="34" charset="0"/>
                <a:ea typeface="Segoe UI" pitchFamily="34" charset="0"/>
                <a:cs typeface="Segoe UI" pitchFamily="34" charset="0"/>
              </a:rPr>
              <a:t>P</a:t>
            </a:r>
            <a:r>
              <a:rPr lang="en-US" sz="5300" dirty="0" smtClean="0">
                <a:solidFill>
                  <a:prstClr val="white"/>
                </a:solidFill>
                <a:latin typeface="Segoe UI Light" pitchFamily="34" charset="0"/>
                <a:ea typeface="Segoe UI" pitchFamily="34" charset="0"/>
                <a:cs typeface="Segoe UI" pitchFamily="34" charset="0"/>
              </a:rPr>
              <a:t>references</a:t>
            </a:r>
            <a:endParaRPr lang="en-US" sz="5300" dirty="0">
              <a:solidFill>
                <a:prstClr val="white"/>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58720819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4800" y="-669330"/>
            <a:ext cx="8403478" cy="9207769"/>
            <a:chOff x="304800" y="-669330"/>
            <a:chExt cx="8403478" cy="9207769"/>
          </a:xfrm>
        </p:grpSpPr>
        <p:sp>
          <p:nvSpPr>
            <p:cNvPr id="4" name="Rounded Rectangular Callout 3"/>
            <p:cNvSpPr/>
            <p:nvPr/>
          </p:nvSpPr>
          <p:spPr>
            <a:xfrm>
              <a:off x="435723" y="417674"/>
              <a:ext cx="8272555" cy="4857280"/>
            </a:xfrm>
            <a:prstGeom prst="wedgeRoundRectCallout">
              <a:avLst>
                <a:gd name="adj1" fmla="val -21386"/>
                <a:gd name="adj2" fmla="val 64383"/>
                <a:gd name="adj3" fmla="val 16667"/>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913945"/>
              <a:endParaRPr lang="en-US">
                <a:solidFill>
                  <a:prstClr val="white"/>
                </a:solidFill>
              </a:endParaRPr>
            </a:p>
          </p:txBody>
        </p:sp>
        <p:sp>
          <p:nvSpPr>
            <p:cNvPr id="5" name="TextBox 4"/>
            <p:cNvSpPr txBox="1"/>
            <p:nvPr/>
          </p:nvSpPr>
          <p:spPr>
            <a:xfrm>
              <a:off x="6721366" y="2290617"/>
              <a:ext cx="1752600" cy="6247822"/>
            </a:xfrm>
            <a:prstGeom prst="rect">
              <a:avLst/>
            </a:prstGeom>
            <a:noFill/>
          </p:spPr>
          <p:txBody>
            <a:bodyPr wrap="square" lIns="91395" tIns="45699" rIns="91395" bIns="45699"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pPr defTabSz="913945"/>
              <a:r>
                <a:rPr lang="en-US" dirty="0">
                  <a:solidFill>
                    <a:srgbClr val="1E1E1E"/>
                  </a:solidFill>
                </a:rPr>
                <a:t>”</a:t>
              </a:r>
            </a:p>
          </p:txBody>
        </p:sp>
        <p:sp>
          <p:nvSpPr>
            <p:cNvPr id="6" name="TextBox 5"/>
            <p:cNvSpPr txBox="1"/>
            <p:nvPr/>
          </p:nvSpPr>
          <p:spPr>
            <a:xfrm>
              <a:off x="304800" y="-669330"/>
              <a:ext cx="1752600" cy="6247864"/>
            </a:xfrm>
            <a:prstGeom prst="rect">
              <a:avLst/>
            </a:prstGeom>
            <a:noFill/>
          </p:spPr>
          <p:txBody>
            <a:bodyPr wrap="square" lIns="91395" tIns="45699" rIns="91395" bIns="45699" rtlCol="0">
              <a:spAutoFit/>
            </a:bodyPr>
            <a:lstStyle/>
            <a:p>
              <a:pPr defTabSz="913945"/>
              <a:r>
                <a:rPr lang="en-US" sz="40000" dirty="0">
                  <a:solidFill>
                    <a:srgbClr val="1E1E1E"/>
                  </a:solidFill>
                  <a:latin typeface="Century" pitchFamily="18" charset="0"/>
                  <a:ea typeface="Verdana" pitchFamily="34" charset="0"/>
                  <a:cs typeface="Times New Roman" pitchFamily="18" charset="0"/>
                </a:rPr>
                <a:t>“</a:t>
              </a:r>
            </a:p>
          </p:txBody>
        </p:sp>
        <p:sp>
          <p:nvSpPr>
            <p:cNvPr id="8" name="TextBox 7"/>
            <p:cNvSpPr txBox="1"/>
            <p:nvPr/>
          </p:nvSpPr>
          <p:spPr>
            <a:xfrm>
              <a:off x="1612095" y="1531625"/>
              <a:ext cx="6451075" cy="2585323"/>
            </a:xfrm>
            <a:prstGeom prst="rect">
              <a:avLst/>
            </a:prstGeom>
            <a:noFill/>
          </p:spPr>
          <p:txBody>
            <a:bodyPr wrap="square" rtlCol="0">
              <a:spAutoFit/>
            </a:bodyPr>
            <a:lstStyle/>
            <a:p>
              <a:r>
                <a:rPr lang="en-US" sz="5400" dirty="0" smtClean="0">
                  <a:solidFill>
                    <a:schemeClr val="bg1"/>
                  </a:solidFill>
                  <a:latin typeface="Segoe UI Light" pitchFamily="34" charset="0"/>
                </a:rPr>
                <a:t>If we placed the display here, the kids couldn’t see it.</a:t>
              </a:r>
            </a:p>
          </p:txBody>
        </p:sp>
        <p:sp>
          <p:nvSpPr>
            <p:cNvPr id="9" name="TextBox 8"/>
            <p:cNvSpPr txBox="1"/>
            <p:nvPr/>
          </p:nvSpPr>
          <p:spPr>
            <a:xfrm>
              <a:off x="1642575" y="6009430"/>
              <a:ext cx="2286915" cy="461665"/>
            </a:xfrm>
            <a:prstGeom prst="rect">
              <a:avLst/>
            </a:prstGeom>
            <a:noFill/>
          </p:spPr>
          <p:txBody>
            <a:bodyPr wrap="square" rtlCol="0">
              <a:spAutoFit/>
            </a:bodyPr>
            <a:lstStyle/>
            <a:p>
              <a:pPr algn="ctr"/>
              <a:r>
                <a:rPr lang="en-US" sz="2400" dirty="0" smtClean="0">
                  <a:solidFill>
                    <a:schemeClr val="bg1">
                      <a:lumMod val="85000"/>
                    </a:schemeClr>
                  </a:solidFill>
                  <a:latin typeface="Segoe UI Light" pitchFamily="34" charset="0"/>
                </a:rPr>
                <a:t>I2.1</a:t>
              </a:r>
            </a:p>
          </p:txBody>
        </p:sp>
      </p:grpSp>
    </p:spTree>
    <p:extLst>
      <p:ext uri="{BB962C8B-B14F-4D97-AF65-F5344CB8AC3E}">
        <p14:creationId xmlns:p14="http://schemas.microsoft.com/office/powerpoint/2010/main" val="147246848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8"/>
          <p:cNvSpPr txBox="1">
            <a:spLocks/>
          </p:cNvSpPr>
          <p:nvPr/>
        </p:nvSpPr>
        <p:spPr>
          <a:xfrm>
            <a:off x="228600" y="304800"/>
            <a:ext cx="10210800" cy="868362"/>
          </a:xfrm>
          <a:prstGeom prst="rect">
            <a:avLst/>
          </a:prstGeom>
        </p:spPr>
        <p:txBody>
          <a:bodyPr vert="horz" lIns="91369" tIns="45685" rIns="91369" bIns="45685" rtlCol="0" anchor="ctr">
            <a:noAutofit/>
          </a:bodyPr>
          <a:lstStyle/>
          <a:p>
            <a:pPr>
              <a:spcBef>
                <a:spcPct val="0"/>
              </a:spcBef>
              <a:defRPr/>
            </a:pPr>
            <a:r>
              <a:rPr lang="en-US" sz="5300" dirty="0">
                <a:solidFill>
                  <a:prstClr val="white"/>
                </a:solidFill>
                <a:latin typeface="Segoe UI Semibold" pitchFamily="34" charset="0"/>
                <a:ea typeface="Segoe UI" pitchFamily="34" charset="0"/>
                <a:cs typeface="Segoe UI" pitchFamily="34" charset="0"/>
              </a:rPr>
              <a:t>D</a:t>
            </a:r>
            <a:r>
              <a:rPr lang="en-US" sz="5300" dirty="0" smtClean="0">
                <a:solidFill>
                  <a:prstClr val="white"/>
                </a:solidFill>
                <a:latin typeface="Segoe UI Semibold" pitchFamily="34" charset="0"/>
                <a:ea typeface="Segoe UI" pitchFamily="34" charset="0"/>
                <a:cs typeface="Segoe UI" pitchFamily="34" charset="0"/>
              </a:rPr>
              <a:t>isplay </a:t>
            </a:r>
            <a:r>
              <a:rPr lang="en-US" sz="5300" dirty="0">
                <a:solidFill>
                  <a:prstClr val="white"/>
                </a:solidFill>
                <a:latin typeface="Segoe UI Light" pitchFamily="34" charset="0"/>
                <a:ea typeface="Segoe UI" pitchFamily="34" charset="0"/>
                <a:cs typeface="Segoe UI" pitchFamily="34" charset="0"/>
              </a:rPr>
              <a:t>L</a:t>
            </a:r>
            <a:r>
              <a:rPr lang="en-US" sz="5300" dirty="0" smtClean="0">
                <a:solidFill>
                  <a:prstClr val="white"/>
                </a:solidFill>
                <a:latin typeface="Segoe UI Light" pitchFamily="34" charset="0"/>
                <a:ea typeface="Segoe UI" pitchFamily="34" charset="0"/>
                <a:cs typeface="Segoe UI" pitchFamily="34" charset="0"/>
              </a:rPr>
              <a:t>ocation </a:t>
            </a:r>
            <a:r>
              <a:rPr lang="en-US" sz="5300" dirty="0">
                <a:solidFill>
                  <a:prstClr val="white"/>
                </a:solidFill>
                <a:latin typeface="Segoe UI Light" pitchFamily="34" charset="0"/>
                <a:ea typeface="Segoe UI" pitchFamily="34" charset="0"/>
                <a:cs typeface="Segoe UI" pitchFamily="34" charset="0"/>
              </a:rPr>
              <a:t>P</a:t>
            </a:r>
            <a:r>
              <a:rPr lang="en-US" sz="5300" dirty="0" smtClean="0">
                <a:solidFill>
                  <a:prstClr val="white"/>
                </a:solidFill>
                <a:latin typeface="Segoe UI Light" pitchFamily="34" charset="0"/>
                <a:ea typeface="Segoe UI" pitchFamily="34" charset="0"/>
                <a:cs typeface="Segoe UI" pitchFamily="34" charset="0"/>
              </a:rPr>
              <a:t>references</a:t>
            </a:r>
            <a:endParaRPr lang="en-US" sz="5300" dirty="0">
              <a:solidFill>
                <a:prstClr val="white"/>
              </a:solidFill>
              <a:latin typeface="Segoe UI Light" pitchFamily="34" charset="0"/>
              <a:ea typeface="Segoe UI" pitchFamily="34" charset="0"/>
              <a:cs typeface="Segoe UI" pitchFamily="34" charset="0"/>
            </a:endParaRPr>
          </a:p>
        </p:txBody>
      </p:sp>
      <p:grpSp>
        <p:nvGrpSpPr>
          <p:cNvPr id="9" name="Group 8"/>
          <p:cNvGrpSpPr/>
          <p:nvPr/>
        </p:nvGrpSpPr>
        <p:grpSpPr>
          <a:xfrm>
            <a:off x="1609404" y="2936899"/>
            <a:ext cx="3907099" cy="972679"/>
            <a:chOff x="838201" y="2899796"/>
            <a:chExt cx="3907099" cy="972679"/>
          </a:xfrm>
        </p:grpSpPr>
        <p:pic>
          <p:nvPicPr>
            <p:cNvPr id="14341" name="Picture 5" descr="C:\research\projects\HomeSensing\Water\Pictures\2011_08_20 - Interviews - Household 3\IMG_6287 (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283" y="2899797"/>
              <a:ext cx="1459017" cy="97267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6" name="Picture 10" descr="C:\research\projects\HomeSensing\Water\Pictures\2011_08_24 - Interviews - Household 6\IMG_6306 (Mediu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787" r="12545"/>
            <a:stretch/>
          </p:blipFill>
          <p:spPr bwMode="auto">
            <a:xfrm rot="16200000">
              <a:off x="914087" y="2823911"/>
              <a:ext cx="972678" cy="112444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7" name="Picture 11" descr="C:\research\projects\HomeSensing\Water\Pictures\2011_08_25 - Interviews - Household 7\IMG_6314 (Mediu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17"/>
            <a:stretch/>
          </p:blipFill>
          <p:spPr bwMode="auto">
            <a:xfrm>
              <a:off x="1945838" y="2899796"/>
              <a:ext cx="1349340" cy="97267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606247" y="5390783"/>
            <a:ext cx="2691743" cy="975116"/>
            <a:chOff x="4123098" y="5257800"/>
            <a:chExt cx="3365522" cy="1219200"/>
          </a:xfrm>
        </p:grpSpPr>
        <p:pic>
          <p:nvPicPr>
            <p:cNvPr id="14344" name="Picture 8" descr="C:\research\projects\HomeSensing\Water\Pictures\2011_08_24 - Interviews - Household 6\IMG_6304 (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9820" y="5257800"/>
              <a:ext cx="1828800" cy="1219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9" name="Picture 13" descr="C:\research\projects\HomeSensing\Water\Pictures\2011_08_28 - Interviews - Household 8\IMG_6319 (Medium).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56" r="26010"/>
            <a:stretch/>
          </p:blipFill>
          <p:spPr bwMode="auto">
            <a:xfrm rot="16200000">
              <a:off x="4275498" y="5105400"/>
              <a:ext cx="1219200" cy="1524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1609403" y="1676400"/>
            <a:ext cx="7342789" cy="977218"/>
            <a:chOff x="838200" y="1863701"/>
            <a:chExt cx="7342789" cy="977218"/>
          </a:xfrm>
        </p:grpSpPr>
        <p:pic>
          <p:nvPicPr>
            <p:cNvPr id="14340" name="Picture 4" descr="C:\research\projects\HomeSensing\Water\Pictures\2011_08_20 - Interviews - Household 3\IMG_6282 (Mediu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8258" y="1863701"/>
              <a:ext cx="1462674" cy="9751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2" name="Picture 6" descr="C:\research\projects\HomeSensing\Water\Pictures\2011_08_20 - Interviews - Household 4\IMG_6296 (Mediu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 y="1865803"/>
              <a:ext cx="1462674" cy="9751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3" name="Picture 7" descr="C:\research\projects\HomeSensing\Water\Pictures\2011_08_23 - Interviews - Household 5\IMG_6302 (Medium).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8315" y="1865803"/>
              <a:ext cx="1462674" cy="9751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48" name="Picture 12" descr="C:\research\projects\HomeSensing\Water\Pictures\2011_08_25 - Interviews - Household 7\IMG_6316 (Mediu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08229" y="1865803"/>
              <a:ext cx="1462674" cy="9751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50" name="Picture 14" descr="C:\research\projects\HomeSensing\Water\Pictures\2011_08_30 - Interviews - Household 9\IMG_6321 (Medium).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48286" y="1863701"/>
              <a:ext cx="1462674" cy="9751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611504" y="4156099"/>
            <a:ext cx="2937957" cy="975116"/>
            <a:chOff x="0" y="4648200"/>
            <a:chExt cx="3673366" cy="1219200"/>
          </a:xfrm>
        </p:grpSpPr>
        <p:pic>
          <p:nvPicPr>
            <p:cNvPr id="14338" name="Picture 2" descr="C:\research\projects\HomeSensing\Water\Pictures\2011_08_18 - Interviews - Household 1\IMG_6274 (Medium).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44566" y="4648200"/>
              <a:ext cx="1828800" cy="1219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351" name="Picture 15" descr="C:\research\projects\HomeSensing\Water\Pictures\2011_09_01 - Interviews - Household 10\IMG_6325 (Medium).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4648200"/>
              <a:ext cx="1828800" cy="1219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786845" y="1904450"/>
            <a:ext cx="2330457" cy="461665"/>
          </a:xfrm>
          <a:prstGeom prst="rect">
            <a:avLst/>
          </a:prstGeom>
          <a:noFill/>
        </p:spPr>
        <p:txBody>
          <a:bodyPr wrap="square" rtlCol="0">
            <a:spAutoFit/>
          </a:bodyPr>
          <a:lstStyle/>
          <a:p>
            <a:pPr algn="r"/>
            <a:r>
              <a:rPr lang="en-US" sz="2400" dirty="0" smtClean="0">
                <a:solidFill>
                  <a:prstClr val="white">
                    <a:lumMod val="95000"/>
                  </a:prstClr>
                </a:solidFill>
                <a:latin typeface="Segoe Condensed" pitchFamily="34" charset="0"/>
              </a:rPr>
              <a:t>kitchen</a:t>
            </a:r>
          </a:p>
        </p:txBody>
      </p:sp>
      <p:sp>
        <p:nvSpPr>
          <p:cNvPr id="25" name="TextBox 24"/>
          <p:cNvSpPr txBox="1"/>
          <p:nvPr/>
        </p:nvSpPr>
        <p:spPr>
          <a:xfrm>
            <a:off x="-786845" y="2991967"/>
            <a:ext cx="2330457" cy="830997"/>
          </a:xfrm>
          <a:prstGeom prst="rect">
            <a:avLst/>
          </a:prstGeom>
          <a:noFill/>
        </p:spPr>
        <p:txBody>
          <a:bodyPr wrap="square" rtlCol="0">
            <a:spAutoFit/>
          </a:bodyPr>
          <a:lstStyle/>
          <a:p>
            <a:pPr algn="r"/>
            <a:r>
              <a:rPr lang="en-US" sz="2400" dirty="0">
                <a:solidFill>
                  <a:prstClr val="white">
                    <a:lumMod val="95000"/>
                  </a:prstClr>
                </a:solidFill>
                <a:latin typeface="Segoe Condensed" pitchFamily="34" charset="0"/>
              </a:rPr>
              <a:t>n</a:t>
            </a:r>
            <a:r>
              <a:rPr lang="en-US" sz="2400" dirty="0" smtClean="0">
                <a:solidFill>
                  <a:prstClr val="white">
                    <a:lumMod val="95000"/>
                  </a:prstClr>
                </a:solidFill>
                <a:latin typeface="Segoe Condensed" pitchFamily="34" charset="0"/>
              </a:rPr>
              <a:t>ear</a:t>
            </a:r>
            <a:br>
              <a:rPr lang="en-US" sz="2400" dirty="0" smtClean="0">
                <a:solidFill>
                  <a:prstClr val="white">
                    <a:lumMod val="95000"/>
                  </a:prstClr>
                </a:solidFill>
                <a:latin typeface="Segoe Condensed" pitchFamily="34" charset="0"/>
              </a:rPr>
            </a:br>
            <a:r>
              <a:rPr lang="en-US" sz="2400" dirty="0" smtClean="0">
                <a:solidFill>
                  <a:prstClr val="white">
                    <a:lumMod val="95000"/>
                  </a:prstClr>
                </a:solidFill>
                <a:latin typeface="Segoe Condensed" pitchFamily="34" charset="0"/>
              </a:rPr>
              <a:t>thermostat</a:t>
            </a:r>
          </a:p>
        </p:txBody>
      </p:sp>
      <p:sp>
        <p:nvSpPr>
          <p:cNvPr id="26" name="TextBox 25"/>
          <p:cNvSpPr txBox="1"/>
          <p:nvPr/>
        </p:nvSpPr>
        <p:spPr>
          <a:xfrm>
            <a:off x="-771079" y="4239398"/>
            <a:ext cx="2330457" cy="830997"/>
          </a:xfrm>
          <a:prstGeom prst="rect">
            <a:avLst/>
          </a:prstGeom>
          <a:noFill/>
        </p:spPr>
        <p:txBody>
          <a:bodyPr wrap="square" rtlCol="0">
            <a:spAutoFit/>
          </a:bodyPr>
          <a:lstStyle/>
          <a:p>
            <a:pPr algn="r"/>
            <a:r>
              <a:rPr lang="en-US" sz="2400" dirty="0" smtClean="0">
                <a:solidFill>
                  <a:prstClr val="white">
                    <a:lumMod val="95000"/>
                  </a:prstClr>
                </a:solidFill>
                <a:latin typeface="Segoe Condensed" pitchFamily="34" charset="0"/>
              </a:rPr>
              <a:t>high traffic </a:t>
            </a:r>
            <a:br>
              <a:rPr lang="en-US" sz="2400" dirty="0" smtClean="0">
                <a:solidFill>
                  <a:prstClr val="white">
                    <a:lumMod val="95000"/>
                  </a:prstClr>
                </a:solidFill>
                <a:latin typeface="Segoe Condensed" pitchFamily="34" charset="0"/>
              </a:rPr>
            </a:br>
            <a:r>
              <a:rPr lang="en-US" sz="2400" dirty="0" smtClean="0">
                <a:solidFill>
                  <a:prstClr val="white">
                    <a:lumMod val="95000"/>
                  </a:prstClr>
                </a:solidFill>
                <a:latin typeface="Segoe Condensed" pitchFamily="34" charset="0"/>
              </a:rPr>
              <a:t>areas</a:t>
            </a:r>
          </a:p>
        </p:txBody>
      </p:sp>
      <p:sp>
        <p:nvSpPr>
          <p:cNvPr id="27" name="TextBox 26"/>
          <p:cNvSpPr txBox="1"/>
          <p:nvPr/>
        </p:nvSpPr>
        <p:spPr>
          <a:xfrm>
            <a:off x="-711070" y="5462842"/>
            <a:ext cx="2330457" cy="830997"/>
          </a:xfrm>
          <a:prstGeom prst="rect">
            <a:avLst/>
          </a:prstGeom>
          <a:noFill/>
        </p:spPr>
        <p:txBody>
          <a:bodyPr wrap="square" rtlCol="0">
            <a:spAutoFit/>
          </a:bodyPr>
          <a:lstStyle/>
          <a:p>
            <a:pPr algn="r"/>
            <a:r>
              <a:rPr lang="en-US" sz="2400" dirty="0" smtClean="0">
                <a:solidFill>
                  <a:prstClr val="white">
                    <a:lumMod val="95000"/>
                  </a:prstClr>
                </a:solidFill>
                <a:latin typeface="Segoe Condensed" pitchFamily="34" charset="0"/>
              </a:rPr>
              <a:t>accessible </a:t>
            </a:r>
            <a:br>
              <a:rPr lang="en-US" sz="2400" dirty="0" smtClean="0">
                <a:solidFill>
                  <a:prstClr val="white">
                    <a:lumMod val="95000"/>
                  </a:prstClr>
                </a:solidFill>
                <a:latin typeface="Segoe Condensed" pitchFamily="34" charset="0"/>
              </a:rPr>
            </a:br>
            <a:r>
              <a:rPr lang="en-US" sz="2400" dirty="0" smtClean="0">
                <a:solidFill>
                  <a:prstClr val="white">
                    <a:lumMod val="95000"/>
                  </a:prstClr>
                </a:solidFill>
                <a:latin typeface="Segoe Condensed" pitchFamily="34" charset="0"/>
              </a:rPr>
              <a:t>when needed</a:t>
            </a:r>
          </a:p>
        </p:txBody>
      </p:sp>
    </p:spTree>
    <p:extLst>
      <p:ext uri="{BB962C8B-B14F-4D97-AF65-F5344CB8AC3E}">
        <p14:creationId xmlns:p14="http://schemas.microsoft.com/office/powerpoint/2010/main" val="269293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P spid="2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9800" y="140306"/>
            <a:ext cx="8284401"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Primary </a:t>
            </a:r>
            <a:r>
              <a:rPr lang="en-US" sz="4400" dirty="0" smtClean="0">
                <a:solidFill>
                  <a:schemeClr val="bg1"/>
                </a:solidFill>
                <a:latin typeface="Segoe UI Light" pitchFamily="34" charset="0"/>
              </a:rPr>
              <a:t>Contributions</a:t>
            </a:r>
          </a:p>
        </p:txBody>
      </p:sp>
      <p:sp>
        <p:nvSpPr>
          <p:cNvPr id="6" name="TextBox 5"/>
          <p:cNvSpPr txBox="1"/>
          <p:nvPr/>
        </p:nvSpPr>
        <p:spPr>
          <a:xfrm>
            <a:off x="1424235" y="1379835"/>
            <a:ext cx="7321990" cy="4154941"/>
          </a:xfrm>
          <a:prstGeom prst="rect">
            <a:avLst/>
          </a:prstGeom>
          <a:noFill/>
        </p:spPr>
        <p:txBody>
          <a:bodyPr wrap="square" lIns="91395" tIns="45699" rIns="91395" bIns="45699" rtlCol="0">
            <a:spAutoFit/>
          </a:bodyPr>
          <a:lstStyle/>
          <a:p>
            <a:pPr>
              <a:spcAft>
                <a:spcPts val="2400"/>
              </a:spcAft>
            </a:pPr>
            <a:r>
              <a:rPr lang="en-US" sz="3200" dirty="0" smtClean="0">
                <a:solidFill>
                  <a:schemeClr val="bg1">
                    <a:lumMod val="85000"/>
                  </a:schemeClr>
                </a:solidFill>
                <a:latin typeface="Segoe UI Semibold" pitchFamily="34" charset="0"/>
              </a:rPr>
              <a:t>First work </a:t>
            </a:r>
            <a:r>
              <a:rPr lang="en-US" sz="3200" dirty="0" smtClean="0">
                <a:solidFill>
                  <a:schemeClr val="bg1">
                    <a:lumMod val="85000"/>
                  </a:schemeClr>
                </a:solidFill>
                <a:latin typeface="Segoe UI Light" pitchFamily="34" charset="0"/>
              </a:rPr>
              <a:t>to design and evaluate feedback visualizations for disaggregated water data</a:t>
            </a:r>
          </a:p>
          <a:p>
            <a:pPr>
              <a:spcAft>
                <a:spcPts val="2400"/>
              </a:spcAft>
            </a:pPr>
            <a:r>
              <a:rPr lang="en-US" sz="3200" dirty="0" smtClean="0">
                <a:solidFill>
                  <a:schemeClr val="bg1">
                    <a:lumMod val="85000"/>
                  </a:schemeClr>
                </a:solidFill>
                <a:latin typeface="Segoe UI Semibold" pitchFamily="34" charset="0"/>
              </a:rPr>
              <a:t>An iterative design roadmap </a:t>
            </a:r>
            <a:r>
              <a:rPr lang="en-US" sz="3200" dirty="0" smtClean="0">
                <a:solidFill>
                  <a:schemeClr val="bg1">
                    <a:lumMod val="85000"/>
                  </a:schemeClr>
                </a:solidFill>
                <a:latin typeface="Segoe UI Light" pitchFamily="34" charset="0"/>
              </a:rPr>
              <a:t>for others working in the space of eco-feedback or other behavior change technologies</a:t>
            </a:r>
          </a:p>
          <a:p>
            <a:pPr>
              <a:spcAft>
                <a:spcPts val="2400"/>
              </a:spcAft>
            </a:pPr>
            <a:endParaRPr lang="en-US" sz="3200" dirty="0">
              <a:solidFill>
                <a:schemeClr val="bg1">
                  <a:lumMod val="85000"/>
                </a:schemeClr>
              </a:solidFill>
              <a:latin typeface="Segoe UI Light" pitchFamily="34" charset="0"/>
            </a:endParaRPr>
          </a:p>
        </p:txBody>
      </p:sp>
      <p:sp>
        <p:nvSpPr>
          <p:cNvPr id="7" name="Oval 6"/>
          <p:cNvSpPr>
            <a:spLocks noChangeAspect="1"/>
          </p:cNvSpPr>
          <p:nvPr/>
        </p:nvSpPr>
        <p:spPr>
          <a:xfrm>
            <a:off x="883320" y="1446180"/>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1</a:t>
            </a:r>
          </a:p>
        </p:txBody>
      </p:sp>
      <p:sp>
        <p:nvSpPr>
          <p:cNvPr id="8" name="Oval 7"/>
          <p:cNvSpPr>
            <a:spLocks noChangeAspect="1"/>
          </p:cNvSpPr>
          <p:nvPr/>
        </p:nvSpPr>
        <p:spPr>
          <a:xfrm>
            <a:off x="883320" y="3199485"/>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2</a:t>
            </a:r>
          </a:p>
        </p:txBody>
      </p:sp>
    </p:spTree>
    <p:extLst>
      <p:ext uri="{BB962C8B-B14F-4D97-AF65-F5344CB8AC3E}">
        <p14:creationId xmlns:p14="http://schemas.microsoft.com/office/powerpoint/2010/main" val="11314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18626" y="2520491"/>
            <a:ext cx="6506748" cy="1754326"/>
            <a:chOff x="1328738" y="2190750"/>
            <a:chExt cx="6506748" cy="1754326"/>
          </a:xfrm>
        </p:grpSpPr>
        <p:pic>
          <p:nvPicPr>
            <p:cNvPr id="28674" name="Picture 2" descr="D:\Dropbox\CHI2012-WaterVis\images\BackingSlideImages\DrinkingPollutedWa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2290575"/>
              <a:ext cx="1953048" cy="1617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33575" y="2190750"/>
              <a:ext cx="4401911" cy="1754326"/>
            </a:xfrm>
            <a:prstGeom prst="rect">
              <a:avLst/>
            </a:prstGeom>
            <a:noFill/>
          </p:spPr>
          <p:txBody>
            <a:bodyPr wrap="square" rtlCol="0">
              <a:spAutoFit/>
            </a:bodyPr>
            <a:lstStyle/>
            <a:p>
              <a:r>
                <a:rPr lang="en-US" sz="3600" dirty="0" smtClean="0">
                  <a:solidFill>
                    <a:schemeClr val="bg1"/>
                  </a:solidFill>
                  <a:latin typeface="Segoe UI Light" pitchFamily="34" charset="0"/>
                </a:rPr>
                <a:t>Sensing and feedback for water </a:t>
              </a:r>
              <a:r>
                <a:rPr lang="en-US" sz="3600" dirty="0" smtClean="0">
                  <a:solidFill>
                    <a:schemeClr val="bg1"/>
                  </a:solidFill>
                  <a:latin typeface="Segoe UI Semibold" pitchFamily="34" charset="0"/>
                </a:rPr>
                <a:t>quality</a:t>
              </a:r>
              <a:r>
                <a:rPr lang="en-US" sz="3600" dirty="0" smtClean="0">
                  <a:solidFill>
                    <a:schemeClr val="bg1"/>
                  </a:solidFill>
                  <a:latin typeface="Segoe UI Light" pitchFamily="34" charset="0"/>
                </a:rPr>
                <a:t> not just consumption</a:t>
              </a:r>
            </a:p>
          </p:txBody>
        </p:sp>
      </p:grpSp>
    </p:spTree>
    <p:extLst>
      <p:ext uri="{BB962C8B-B14F-4D97-AF65-F5344CB8AC3E}">
        <p14:creationId xmlns:p14="http://schemas.microsoft.com/office/powerpoint/2010/main" val="764142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on\Dropbox\CHI2012-WaterVis\images\BackingSlideImages\a96926_a574_8-subw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6135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solidFill>
            <a:schemeClr val="tx1">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58833" y="2689791"/>
            <a:ext cx="7826334" cy="1481368"/>
          </a:xfrm>
          <a:prstGeom prst="rect">
            <a:avLst/>
          </a:prstGeom>
        </p:spPr>
        <p:txBody>
          <a:bodyPr wrap="square">
            <a:spAutoFit/>
          </a:bodyPr>
          <a:lstStyle/>
          <a:p>
            <a:pPr>
              <a:lnSpc>
                <a:spcPts val="5440"/>
              </a:lnSpc>
            </a:pPr>
            <a:r>
              <a:rPr lang="en-US" sz="3200" dirty="0">
                <a:solidFill>
                  <a:prstClr val="white"/>
                </a:solidFill>
                <a:latin typeface="Segoe UI Light" pitchFamily="34" charset="0"/>
              </a:rPr>
              <a:t>w</a:t>
            </a:r>
            <a:r>
              <a:rPr lang="en-US" sz="3200" dirty="0" smtClean="0">
                <a:solidFill>
                  <a:prstClr val="white"/>
                </a:solidFill>
                <a:latin typeface="Segoe UI Light" pitchFamily="34" charset="0"/>
              </a:rPr>
              <a:t>ater availability disproportionately felt in</a:t>
            </a:r>
            <a:br>
              <a:rPr lang="en-US" sz="3200" dirty="0" smtClean="0">
                <a:solidFill>
                  <a:prstClr val="white"/>
                </a:solidFill>
                <a:latin typeface="Segoe UI Light" pitchFamily="34" charset="0"/>
              </a:rPr>
            </a:br>
            <a:r>
              <a:rPr lang="en-US" sz="6100" dirty="0" smtClean="0">
                <a:solidFill>
                  <a:prstClr val="white"/>
                </a:solidFill>
                <a:latin typeface="Segoe UI Semibold" pitchFamily="34" charset="0"/>
              </a:rPr>
              <a:t>urban environments</a:t>
            </a:r>
          </a:p>
        </p:txBody>
      </p:sp>
      <p:sp>
        <p:nvSpPr>
          <p:cNvPr id="9" name="TextBox 8"/>
          <p:cNvSpPr txBox="1"/>
          <p:nvPr/>
        </p:nvSpPr>
        <p:spPr>
          <a:xfrm>
            <a:off x="-2" y="6474028"/>
            <a:ext cx="9144001" cy="307734"/>
          </a:xfrm>
          <a:prstGeom prst="rect">
            <a:avLst/>
          </a:prstGeom>
          <a:noFill/>
        </p:spPr>
        <p:txBody>
          <a:bodyPr wrap="square" lIns="91395" tIns="45699" rIns="91395" bIns="45699" rtlCol="0">
            <a:spAutoFit/>
          </a:bodyPr>
          <a:lstStyle/>
          <a:p>
            <a:pPr defTabSz="913945"/>
            <a:r>
              <a:rPr lang="en-US" sz="1400" dirty="0" smtClean="0">
                <a:solidFill>
                  <a:prstClr val="white">
                    <a:lumMod val="50000"/>
                  </a:prstClr>
                </a:solidFill>
                <a:latin typeface="Segoe UI Light" pitchFamily="34" charset="0"/>
              </a:rPr>
              <a:t>[Barlow, 2007]</a:t>
            </a:r>
            <a:endParaRPr lang="en-US" sz="1400" dirty="0">
              <a:solidFill>
                <a:prstClr val="white">
                  <a:lumMod val="50000"/>
                </a:prstClr>
              </a:solidFill>
              <a:latin typeface="Segoe UI Light" pitchFamily="34" charset="0"/>
            </a:endParaRPr>
          </a:p>
        </p:txBody>
      </p:sp>
    </p:spTree>
    <p:extLst>
      <p:ext uri="{BB962C8B-B14F-4D97-AF65-F5344CB8AC3E}">
        <p14:creationId xmlns:p14="http://schemas.microsoft.com/office/powerpoint/2010/main" val="229318378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ropbox\CHI2012-WaterVis\images\ReflectDesigns\Commercial\starbuc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57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Dropbox\CHI2012-WaterVis\images\ReflectDesigns\Commercial\maps-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731"/>
            <a:ext cx="9144000" cy="571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06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18" name="Group 17"/>
          <p:cNvGrpSpPr/>
          <p:nvPr/>
        </p:nvGrpSpPr>
        <p:grpSpPr>
          <a:xfrm>
            <a:off x="334033" y="2627380"/>
            <a:ext cx="15470427" cy="1539505"/>
            <a:chOff x="334033" y="2627380"/>
            <a:chExt cx="15470427" cy="1539505"/>
          </a:xfrm>
        </p:grpSpPr>
        <p:sp>
          <p:nvSpPr>
            <p:cNvPr id="4" name="TextBox 3"/>
            <p:cNvSpPr txBox="1"/>
            <p:nvPr/>
          </p:nvSpPr>
          <p:spPr>
            <a:xfrm>
              <a:off x="334033" y="3216937"/>
              <a:ext cx="1290215" cy="369332"/>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rPr>
                <a:t>Ideation</a:t>
              </a:r>
            </a:p>
          </p:txBody>
        </p:sp>
        <p:sp>
          <p:nvSpPr>
            <p:cNvPr id="5" name="TextBox 4"/>
            <p:cNvSpPr txBox="1"/>
            <p:nvPr/>
          </p:nvSpPr>
          <p:spPr>
            <a:xfrm>
              <a:off x="1712019" y="310187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Data</a:t>
              </a:r>
              <a:br>
                <a:rPr lang="en-US" dirty="0" smtClean="0">
                  <a:solidFill>
                    <a:schemeClr val="bg1">
                      <a:lumMod val="85000"/>
                    </a:schemeClr>
                  </a:solidFill>
                  <a:latin typeface="Segoe UI Light" pitchFamily="34" charset="0"/>
                </a:rPr>
              </a:br>
              <a:r>
                <a:rPr lang="en-US" dirty="0" smtClean="0">
                  <a:solidFill>
                    <a:schemeClr val="bg1">
                      <a:lumMod val="85000"/>
                    </a:schemeClr>
                  </a:solidFill>
                  <a:latin typeface="Segoe UI Light" pitchFamily="34" charset="0"/>
                </a:rPr>
                <a:t>Gathering</a:t>
              </a:r>
            </a:p>
          </p:txBody>
        </p:sp>
        <p:sp>
          <p:nvSpPr>
            <p:cNvPr id="6" name="TextBox 5"/>
            <p:cNvSpPr txBox="1"/>
            <p:nvPr/>
          </p:nvSpPr>
          <p:spPr>
            <a:xfrm>
              <a:off x="3046722" y="310187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Ideation / Sketch</a:t>
              </a:r>
            </a:p>
          </p:txBody>
        </p:sp>
        <p:sp>
          <p:nvSpPr>
            <p:cNvPr id="7" name="TextBox 6"/>
            <p:cNvSpPr txBox="1"/>
            <p:nvPr/>
          </p:nvSpPr>
          <p:spPr>
            <a:xfrm>
              <a:off x="4451413" y="3106613"/>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Pilot Studies</a:t>
              </a:r>
            </a:p>
          </p:txBody>
        </p:sp>
        <p:sp>
          <p:nvSpPr>
            <p:cNvPr id="8" name="TextBox 7"/>
            <p:cNvSpPr txBox="1"/>
            <p:nvPr/>
          </p:nvSpPr>
          <p:spPr>
            <a:xfrm>
              <a:off x="5760373" y="3216537"/>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Refinement</a:t>
              </a:r>
            </a:p>
          </p:txBody>
        </p:sp>
        <p:cxnSp>
          <p:nvCxnSpPr>
            <p:cNvPr id="15" name="Straight Arrow Connector 14"/>
            <p:cNvCxnSpPr/>
            <p:nvPr/>
          </p:nvCxnSpPr>
          <p:spPr>
            <a:xfrm flipV="1">
              <a:off x="1320667" y="3417078"/>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307300" y="2718545"/>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304555" y="2715800"/>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4223728" y="3417078"/>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5021997" y="2697448"/>
              <a:ext cx="1444752" cy="1444752"/>
            </a:xfrm>
            <a:prstGeom prst="arc">
              <a:avLst>
                <a:gd name="adj1" fmla="val 12194422"/>
                <a:gd name="adj2" fmla="val 20671428"/>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5019252" y="2694703"/>
              <a:ext cx="1444752" cy="1444752"/>
            </a:xfrm>
            <a:prstGeom prst="arc">
              <a:avLst>
                <a:gd name="adj1" fmla="val 11576244"/>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7062553" y="3401202"/>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71250" y="3080005"/>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Formative</a:t>
              </a:r>
            </a:p>
            <a:p>
              <a:pPr algn="ctr"/>
              <a:r>
                <a:rPr lang="en-US" dirty="0" smtClean="0">
                  <a:solidFill>
                    <a:schemeClr val="bg1">
                      <a:lumMod val="85000"/>
                    </a:schemeClr>
                  </a:solidFill>
                  <a:latin typeface="Segoe UI Light" pitchFamily="34" charset="0"/>
                </a:rPr>
                <a:t>Evaluation</a:t>
              </a:r>
            </a:p>
          </p:txBody>
        </p:sp>
        <p:sp>
          <p:nvSpPr>
            <p:cNvPr id="34" name="TextBox 33"/>
            <p:cNvSpPr txBox="1"/>
            <p:nvPr/>
          </p:nvSpPr>
          <p:spPr>
            <a:xfrm>
              <a:off x="9231770"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36" name="Straight Arrow Connector 35"/>
            <p:cNvCxnSpPr/>
            <p:nvPr/>
          </p:nvCxnSpPr>
          <p:spPr>
            <a:xfrm flipV="1">
              <a:off x="10528418" y="3417077"/>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0855740" y="3093911"/>
              <a:ext cx="1669690" cy="646331"/>
            </a:xfrm>
            <a:prstGeom prst="rect">
              <a:avLst/>
            </a:prstGeom>
            <a:noFill/>
          </p:spPr>
          <p:txBody>
            <a:bodyPr wrap="square" rtlCol="0">
              <a:spAutoFit/>
            </a:bodyPr>
            <a:lstStyle/>
            <a:p>
              <a:pPr algn="ctr"/>
              <a:r>
                <a:rPr lang="en-US" dirty="0" smtClean="0">
                  <a:solidFill>
                    <a:srgbClr val="0090FF"/>
                  </a:solidFill>
                  <a:latin typeface="Segoe UI Light" pitchFamily="34" charset="0"/>
                </a:rPr>
                <a:t>Small Field Deployment(s)</a:t>
              </a:r>
            </a:p>
          </p:txBody>
        </p:sp>
        <p:sp>
          <p:nvSpPr>
            <p:cNvPr id="38" name="Arc 37"/>
            <p:cNvSpPr/>
            <p:nvPr/>
          </p:nvSpPr>
          <p:spPr>
            <a:xfrm>
              <a:off x="11618964" y="2627380"/>
              <a:ext cx="1444752" cy="1444752"/>
            </a:xfrm>
            <a:prstGeom prst="arc">
              <a:avLst>
                <a:gd name="adj1" fmla="val 12194422"/>
                <a:gd name="adj2" fmla="val 20671428"/>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H="1" flipV="1">
              <a:off x="11616219" y="2722133"/>
              <a:ext cx="1444752" cy="1444752"/>
            </a:xfrm>
            <a:prstGeom prst="arc">
              <a:avLst>
                <a:gd name="adj1" fmla="val 11576244"/>
                <a:gd name="adj2" fmla="val 20105433"/>
              </a:avLst>
            </a:prstGeom>
            <a:ln>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12380922" y="3213963"/>
              <a:ext cx="1290215" cy="369332"/>
            </a:xfrm>
            <a:prstGeom prst="rect">
              <a:avLst/>
            </a:prstGeom>
            <a:noFill/>
            <a:ln>
              <a:noFill/>
            </a:ln>
          </p:spPr>
          <p:txBody>
            <a:bodyPr wrap="square" rtlCol="0">
              <a:spAutoFit/>
            </a:bodyPr>
            <a:lstStyle/>
            <a:p>
              <a:pPr algn="ctr"/>
              <a:r>
                <a:rPr lang="en-US" dirty="0" smtClean="0">
                  <a:solidFill>
                    <a:srgbClr val="0090FF"/>
                  </a:solidFill>
                  <a:latin typeface="Segoe UI Light" pitchFamily="34" charset="0"/>
                </a:rPr>
                <a:t>Refinement</a:t>
              </a:r>
            </a:p>
          </p:txBody>
        </p:sp>
        <p:cxnSp>
          <p:nvCxnSpPr>
            <p:cNvPr id="41" name="Straight Arrow Connector 40"/>
            <p:cNvCxnSpPr/>
            <p:nvPr/>
          </p:nvCxnSpPr>
          <p:spPr>
            <a:xfrm flipV="1">
              <a:off x="13677570" y="3417077"/>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8731290" y="3401202"/>
              <a:ext cx="457200" cy="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4058875" y="3093911"/>
              <a:ext cx="1745585" cy="646331"/>
            </a:xfrm>
            <a:prstGeom prst="rect">
              <a:avLst/>
            </a:prstGeom>
            <a:noFill/>
          </p:spPr>
          <p:txBody>
            <a:bodyPr wrap="square" rtlCol="0">
              <a:spAutoFit/>
            </a:bodyPr>
            <a:lstStyle/>
            <a:p>
              <a:pPr algn="ctr"/>
              <a:r>
                <a:rPr lang="en-US" dirty="0" smtClean="0">
                  <a:solidFill>
                    <a:srgbClr val="0090FF"/>
                  </a:solidFill>
                  <a:latin typeface="Segoe UI Light" pitchFamily="34" charset="0"/>
                </a:rPr>
                <a:t>Large Behavioral Trial</a:t>
              </a:r>
            </a:p>
          </p:txBody>
        </p:sp>
      </p:grpSp>
    </p:spTree>
    <p:extLst>
      <p:ext uri="{BB962C8B-B14F-4D97-AF65-F5344CB8AC3E}">
        <p14:creationId xmlns:p14="http://schemas.microsoft.com/office/powerpoint/2010/main" val="324856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72222E-6 -2.96296E-6 L -0.80573 -2.96296E-6 " pathEditMode="relative" rAng="0" ptsTypes="AA">
                                      <p:cBhvr>
                                        <p:cTn id="6" dur="2000" fill="hold"/>
                                        <p:tgtEl>
                                          <p:spTgt spid="18"/>
                                        </p:tgtEl>
                                        <p:attrNameLst>
                                          <p:attrName>ppt_x</p:attrName>
                                          <p:attrName>ppt_y</p:attrName>
                                        </p:attrNameLst>
                                      </p:cBhvr>
                                      <p:rCtr x="-402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9800" y="1672924"/>
            <a:ext cx="8284401"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Closing </a:t>
            </a:r>
            <a:r>
              <a:rPr lang="en-US" sz="4400" dirty="0" smtClean="0">
                <a:solidFill>
                  <a:schemeClr val="bg1"/>
                </a:solidFill>
                <a:latin typeface="Segoe UI Light" pitchFamily="34" charset="0"/>
              </a:rPr>
              <a:t>Thought</a:t>
            </a:r>
          </a:p>
        </p:txBody>
      </p:sp>
      <p:sp>
        <p:nvSpPr>
          <p:cNvPr id="5" name="Rectangle 4"/>
          <p:cNvSpPr/>
          <p:nvPr/>
        </p:nvSpPr>
        <p:spPr>
          <a:xfrm>
            <a:off x="566926" y="2951947"/>
            <a:ext cx="8010149" cy="954107"/>
          </a:xfrm>
          <a:prstGeom prst="rect">
            <a:avLst/>
          </a:prstGeom>
        </p:spPr>
        <p:txBody>
          <a:bodyPr wrap="square">
            <a:spAutoFit/>
          </a:bodyPr>
          <a:lstStyle/>
          <a:p>
            <a:pPr algn="ctr"/>
            <a:r>
              <a:rPr lang="en-US" sz="2800" dirty="0" smtClean="0">
                <a:solidFill>
                  <a:schemeClr val="bg1"/>
                </a:solidFill>
                <a:latin typeface="Segoe UI Light" pitchFamily="34" charset="0"/>
              </a:rPr>
              <a:t>Eco-feedback </a:t>
            </a:r>
            <a:r>
              <a:rPr lang="en-US" sz="2800" dirty="0">
                <a:solidFill>
                  <a:schemeClr val="bg1"/>
                </a:solidFill>
                <a:latin typeface="Segoe UI Light" pitchFamily="34" charset="0"/>
              </a:rPr>
              <a:t>displays do not just visualize consumption, they document household activities</a:t>
            </a:r>
          </a:p>
        </p:txBody>
      </p:sp>
    </p:spTree>
    <p:extLst>
      <p:ext uri="{BB962C8B-B14F-4D97-AF65-F5344CB8AC3E}">
        <p14:creationId xmlns:p14="http://schemas.microsoft.com/office/powerpoint/2010/main" val="46891307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talks\CHI2012-WaterVisExplorations\images\Collaborators\2IMG_067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5174" y="782294"/>
            <a:ext cx="13714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research\talks\CHI2012-WaterVisExplorations\images\Collaborators\DSC0020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310" t="18405" r="26065" b="23505"/>
          <a:stretch/>
        </p:blipFill>
        <p:spPr bwMode="auto">
          <a:xfrm>
            <a:off x="6560963" y="782294"/>
            <a:ext cx="137556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esearch\talks\CHI2012-WaterVisExplorations\images\Collaborators\Eric Larson.jpg"/>
          <p:cNvPicPr>
            <a:picLocks noChangeAspect="1" noChangeArrowheads="1"/>
          </p:cNvPicPr>
          <p:nvPr/>
        </p:nvPicPr>
        <p:blipFill rotWithShape="1">
          <a:blip r:embed="rId5">
            <a:extLst>
              <a:ext uri="{28A0092B-C50C-407E-A947-70E740481C1C}">
                <a14:useLocalDpi xmlns:a14="http://schemas.microsoft.com/office/drawing/2010/main" val="0"/>
              </a:ext>
            </a:extLst>
          </a:blip>
          <a:srcRect l="23154" t="3106" r="6147" b="24845"/>
          <a:stretch/>
        </p:blipFill>
        <p:spPr bwMode="auto">
          <a:xfrm>
            <a:off x="2292140" y="2639998"/>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research\talks\CHI2012-WaterVisExplorations\images\Collaborators\Fabia01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852"/>
          <a:stretch/>
        </p:blipFill>
        <p:spPr bwMode="auto">
          <a:xfrm>
            <a:off x="5133966" y="782294"/>
            <a:ext cx="137556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esearch\talks\CHI2012-WaterVisExplorations\images\Collaborators\landay-IRS-07-cropped.gif"/>
          <p:cNvPicPr>
            <a:picLocks noChangeAspect="1" noChangeArrowheads="1"/>
          </p:cNvPicPr>
          <p:nvPr/>
        </p:nvPicPr>
        <p:blipFill rotWithShape="1">
          <a:blip r:embed="rId7">
            <a:extLst>
              <a:ext uri="{28A0092B-C50C-407E-A947-70E740481C1C}">
                <a14:useLocalDpi xmlns:a14="http://schemas.microsoft.com/office/drawing/2010/main" val="0"/>
              </a:ext>
            </a:extLst>
          </a:blip>
          <a:srcRect l="14698" r="14698"/>
          <a:stretch/>
        </p:blipFill>
        <p:spPr bwMode="auto">
          <a:xfrm>
            <a:off x="6560963" y="2639998"/>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research\talks\CHI2012-WaterVisExplorations\images\Collaborators\MarilynOstergren.png"/>
          <p:cNvPicPr>
            <a:picLocks noChangeAspect="1" noChangeArrowheads="1"/>
          </p:cNvPicPr>
          <p:nvPr/>
        </p:nvPicPr>
        <p:blipFill rotWithShape="1">
          <a:blip r:embed="rId8">
            <a:extLst>
              <a:ext uri="{28A0092B-C50C-407E-A947-70E740481C1C}">
                <a14:useLocalDpi xmlns:a14="http://schemas.microsoft.com/office/drawing/2010/main" val="0"/>
              </a:ext>
            </a:extLst>
          </a:blip>
          <a:srcRect l="11545" r="11545"/>
          <a:stretch/>
        </p:blipFill>
        <p:spPr bwMode="auto">
          <a:xfrm>
            <a:off x="861182" y="2639998"/>
            <a:ext cx="137556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research\talks\CHI2012-WaterVisExplorations\images\Collaborators\PATEL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225" t="16372" r="32887" b="17304"/>
          <a:stretch/>
        </p:blipFill>
        <p:spPr bwMode="auto">
          <a:xfrm>
            <a:off x="5137928" y="2639998"/>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research\talks\CHI2012-WaterVisExplorations\images\Collaborators\Profile 3.png"/>
          <p:cNvPicPr>
            <a:picLocks noChangeAspect="1" noChangeArrowheads="1"/>
          </p:cNvPicPr>
          <p:nvPr/>
        </p:nvPicPr>
        <p:blipFill rotWithShape="1">
          <a:blip r:embed="rId10">
            <a:extLst>
              <a:ext uri="{28A0092B-C50C-407E-A947-70E740481C1C}">
                <a14:useLocalDpi xmlns:a14="http://schemas.microsoft.com/office/drawing/2010/main" val="0"/>
              </a:ext>
            </a:extLst>
          </a:blip>
          <a:srcRect r="3275"/>
          <a:stretch/>
        </p:blipFill>
        <p:spPr bwMode="auto">
          <a:xfrm>
            <a:off x="861182" y="782294"/>
            <a:ext cx="13714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ead shot"/>
          <p:cNvPicPr>
            <a:picLocks noChangeAspect="1" noChangeArrowheads="1"/>
          </p:cNvPicPr>
          <p:nvPr/>
        </p:nvPicPr>
        <p:blipFill rotWithShape="1">
          <a:blip r:embed="rId11">
            <a:extLst>
              <a:ext uri="{28A0092B-C50C-407E-A947-70E740481C1C}">
                <a14:useLocalDpi xmlns:a14="http://schemas.microsoft.com/office/drawing/2010/main" val="0"/>
              </a:ext>
            </a:extLst>
          </a:blip>
          <a:srcRect l="11854" r="11854"/>
          <a:stretch/>
        </p:blipFill>
        <p:spPr bwMode="auto">
          <a:xfrm>
            <a:off x="-2362200" y="3276600"/>
            <a:ext cx="1375562"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821917" y="286406"/>
            <a:ext cx="1371600" cy="1847194"/>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research\talks\UMDCS_HighSchoolProgrammingCoaches\images\255012_10150268180955850_606235849_9019386_423007_n.jpg"/>
          <p:cNvPicPr>
            <a:picLocks noChangeAspect="1" noChangeArrowheads="1"/>
          </p:cNvPicPr>
          <p:nvPr/>
        </p:nvPicPr>
        <p:blipFill rotWithShape="1">
          <a:blip r:embed="rId12">
            <a:extLst>
              <a:ext uri="{28A0092B-C50C-407E-A947-70E740481C1C}">
                <a14:useLocalDpi xmlns:a14="http://schemas.microsoft.com/office/drawing/2010/main" val="0"/>
              </a:ext>
            </a:extLst>
          </a:blip>
          <a:srcRect l="26527" t="21490" r="37956" b="7471"/>
          <a:stretch/>
        </p:blipFill>
        <p:spPr bwMode="auto">
          <a:xfrm>
            <a:off x="2292280" y="782294"/>
            <a:ext cx="13714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research\talks\CHI2012-WaterVisExplorations\images\Collaborators\20120113_LeahFindlater19.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153" t="18268" r="18095" b="28743"/>
          <a:stretch/>
        </p:blipFill>
        <p:spPr bwMode="auto">
          <a:xfrm>
            <a:off x="3715173" y="2639998"/>
            <a:ext cx="1372089"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8762" y="241410"/>
            <a:ext cx="5084966" cy="523220"/>
          </a:xfrm>
          <a:prstGeom prst="rect">
            <a:avLst/>
          </a:prstGeom>
          <a:noFill/>
        </p:spPr>
        <p:txBody>
          <a:bodyPr wrap="square" rtlCol="0">
            <a:spAutoFit/>
          </a:bodyPr>
          <a:lstStyle/>
          <a:p>
            <a:r>
              <a:rPr lang="en-US" sz="2800" dirty="0" smtClean="0">
                <a:solidFill>
                  <a:schemeClr val="bg1"/>
                </a:solidFill>
                <a:latin typeface="Segoe UI Light" pitchFamily="34" charset="0"/>
              </a:rPr>
              <a:t>The </a:t>
            </a:r>
            <a:r>
              <a:rPr lang="en-US" sz="2800" dirty="0" smtClean="0">
                <a:solidFill>
                  <a:schemeClr val="bg1"/>
                </a:solidFill>
                <a:latin typeface="Segoe UI Semibold" pitchFamily="34" charset="0"/>
              </a:rPr>
              <a:t>Eco-Feedback</a:t>
            </a:r>
            <a:r>
              <a:rPr lang="en-US" sz="2800" dirty="0" smtClean="0">
                <a:solidFill>
                  <a:schemeClr val="bg1"/>
                </a:solidFill>
                <a:latin typeface="Segoe UI Light" pitchFamily="34" charset="0"/>
              </a:rPr>
              <a:t> Team!</a:t>
            </a:r>
          </a:p>
        </p:txBody>
      </p:sp>
      <p:sp>
        <p:nvSpPr>
          <p:cNvPr id="16" name="TextBox 15"/>
          <p:cNvSpPr txBox="1"/>
          <p:nvPr/>
        </p:nvSpPr>
        <p:spPr>
          <a:xfrm>
            <a:off x="750547" y="4751743"/>
            <a:ext cx="5084966" cy="461665"/>
          </a:xfrm>
          <a:prstGeom prst="rect">
            <a:avLst/>
          </a:prstGeom>
          <a:noFill/>
        </p:spPr>
        <p:txBody>
          <a:bodyPr wrap="square" rtlCol="0">
            <a:spAutoFit/>
          </a:bodyPr>
          <a:lstStyle/>
          <a:p>
            <a:r>
              <a:rPr lang="en-US" sz="2400" dirty="0" smtClean="0">
                <a:solidFill>
                  <a:schemeClr val="bg1"/>
                </a:solidFill>
                <a:latin typeface="Segoe UI Light" pitchFamily="34" charset="0"/>
              </a:rPr>
              <a:t>Acknowledgements:</a:t>
            </a:r>
          </a:p>
        </p:txBody>
      </p:sp>
      <p:sp>
        <p:nvSpPr>
          <p:cNvPr id="5" name="TextBox 4"/>
          <p:cNvSpPr txBox="1"/>
          <p:nvPr/>
        </p:nvSpPr>
        <p:spPr>
          <a:xfrm>
            <a:off x="861182" y="2341218"/>
            <a:ext cx="1371460" cy="292608"/>
          </a:xfrm>
          <a:prstGeom prst="rect">
            <a:avLst/>
          </a:prstGeom>
          <a:solidFill>
            <a:srgbClr val="000000">
              <a:alpha val="70000"/>
            </a:srgbClr>
          </a:solidFill>
        </p:spPr>
        <p:txBody>
          <a:bodyPr wrap="square" lIns="0" tIns="0" rIns="0" rtlCol="0">
            <a:noAutofit/>
          </a:bodyPr>
          <a:lstStyle/>
          <a:p>
            <a:pPr algn="ctr"/>
            <a:r>
              <a:rPr lang="en-US" sz="1600" dirty="0" err="1" smtClean="0">
                <a:solidFill>
                  <a:schemeClr val="bg1"/>
                </a:solidFill>
                <a:latin typeface="Segoe UI Light" pitchFamily="34" charset="0"/>
              </a:rPr>
              <a:t>Solai</a:t>
            </a:r>
            <a:endParaRPr lang="en-US" dirty="0" smtClean="0">
              <a:solidFill>
                <a:schemeClr val="bg1"/>
              </a:solidFill>
              <a:latin typeface="Segoe UI Light" pitchFamily="34" charset="0"/>
            </a:endParaRPr>
          </a:p>
        </p:txBody>
      </p:sp>
      <p:sp>
        <p:nvSpPr>
          <p:cNvPr id="18" name="TextBox 17"/>
          <p:cNvSpPr txBox="1"/>
          <p:nvPr/>
        </p:nvSpPr>
        <p:spPr>
          <a:xfrm>
            <a:off x="2292280" y="2341218"/>
            <a:ext cx="1371460" cy="292608"/>
          </a:xfrm>
          <a:prstGeom prst="rect">
            <a:avLst/>
          </a:prstGeom>
          <a:solidFill>
            <a:srgbClr val="000000">
              <a:alpha val="70000"/>
            </a:srgbClr>
          </a:solidFill>
        </p:spPr>
        <p:txBody>
          <a:bodyPr wrap="square" lIns="0" tIns="0" rIns="0" rtlCol="0">
            <a:noAutofit/>
          </a:bodyPr>
          <a:lstStyle/>
          <a:p>
            <a:pPr algn="ctr"/>
            <a:r>
              <a:rPr lang="en-US" sz="1600" dirty="0" smtClean="0">
                <a:solidFill>
                  <a:schemeClr val="bg1"/>
                </a:solidFill>
                <a:latin typeface="Segoe UI Light" pitchFamily="34" charset="0"/>
              </a:rPr>
              <a:t>Josh</a:t>
            </a:r>
            <a:endParaRPr lang="en-US" dirty="0" smtClean="0">
              <a:solidFill>
                <a:schemeClr val="bg1"/>
              </a:solidFill>
              <a:latin typeface="Segoe UI Light" pitchFamily="34" charset="0"/>
            </a:endParaRPr>
          </a:p>
        </p:txBody>
      </p:sp>
      <p:sp>
        <p:nvSpPr>
          <p:cNvPr id="19" name="TextBox 18"/>
          <p:cNvSpPr txBox="1"/>
          <p:nvPr/>
        </p:nvSpPr>
        <p:spPr>
          <a:xfrm>
            <a:off x="3715174" y="2341218"/>
            <a:ext cx="1371460" cy="292608"/>
          </a:xfrm>
          <a:prstGeom prst="rect">
            <a:avLst/>
          </a:prstGeom>
          <a:solidFill>
            <a:srgbClr val="000000">
              <a:alpha val="70000"/>
            </a:srgbClr>
          </a:solidFill>
        </p:spPr>
        <p:txBody>
          <a:bodyPr wrap="square" lIns="0" tIns="0" rIns="0" rtlCol="0">
            <a:noAutofit/>
          </a:bodyPr>
          <a:lstStyle/>
          <a:p>
            <a:pPr algn="ctr"/>
            <a:r>
              <a:rPr lang="en-US" sz="1600" dirty="0" smtClean="0">
                <a:solidFill>
                  <a:schemeClr val="bg1"/>
                </a:solidFill>
                <a:latin typeface="Segoe UI Light" pitchFamily="34" charset="0"/>
              </a:rPr>
              <a:t>Inness</a:t>
            </a:r>
            <a:endParaRPr lang="en-US" dirty="0" smtClean="0">
              <a:solidFill>
                <a:schemeClr val="bg1"/>
              </a:solidFill>
              <a:latin typeface="Segoe UI Light" pitchFamily="34" charset="0"/>
            </a:endParaRPr>
          </a:p>
        </p:txBody>
      </p:sp>
      <p:sp>
        <p:nvSpPr>
          <p:cNvPr id="20" name="TextBox 19"/>
          <p:cNvSpPr txBox="1"/>
          <p:nvPr/>
        </p:nvSpPr>
        <p:spPr>
          <a:xfrm>
            <a:off x="5133966" y="2341218"/>
            <a:ext cx="1375562" cy="292608"/>
          </a:xfrm>
          <a:prstGeom prst="rect">
            <a:avLst/>
          </a:prstGeom>
          <a:solidFill>
            <a:srgbClr val="000000">
              <a:alpha val="70000"/>
            </a:srgbClr>
          </a:solidFill>
        </p:spPr>
        <p:txBody>
          <a:bodyPr wrap="square" lIns="0" tIns="0" rIns="0" rtlCol="0">
            <a:noAutofit/>
          </a:bodyPr>
          <a:lstStyle/>
          <a:p>
            <a:pPr algn="ctr"/>
            <a:r>
              <a:rPr lang="en-US" sz="1600" dirty="0" err="1" smtClean="0">
                <a:solidFill>
                  <a:schemeClr val="bg1"/>
                </a:solidFill>
                <a:latin typeface="Segoe UI Light" pitchFamily="34" charset="0"/>
              </a:rPr>
              <a:t>Fabia</a:t>
            </a:r>
            <a:endParaRPr lang="en-US" dirty="0" smtClean="0">
              <a:solidFill>
                <a:schemeClr val="bg1"/>
              </a:solidFill>
              <a:latin typeface="Segoe UI Light" pitchFamily="34" charset="0"/>
            </a:endParaRPr>
          </a:p>
        </p:txBody>
      </p:sp>
      <p:sp>
        <p:nvSpPr>
          <p:cNvPr id="21" name="TextBox 20"/>
          <p:cNvSpPr txBox="1"/>
          <p:nvPr/>
        </p:nvSpPr>
        <p:spPr>
          <a:xfrm>
            <a:off x="6557001" y="2341218"/>
            <a:ext cx="1375562" cy="292608"/>
          </a:xfrm>
          <a:prstGeom prst="rect">
            <a:avLst/>
          </a:prstGeom>
          <a:solidFill>
            <a:srgbClr val="000000">
              <a:alpha val="70000"/>
            </a:srgbClr>
          </a:solidFill>
        </p:spPr>
        <p:txBody>
          <a:bodyPr wrap="square" lIns="0" tIns="0" rIns="0" rtlCol="0">
            <a:noAutofit/>
          </a:bodyPr>
          <a:lstStyle/>
          <a:p>
            <a:pPr algn="ctr"/>
            <a:r>
              <a:rPr lang="en-US" sz="1600" dirty="0" err="1" smtClean="0">
                <a:solidFill>
                  <a:schemeClr val="bg1"/>
                </a:solidFill>
                <a:latin typeface="Segoe UI Light" pitchFamily="34" charset="0"/>
              </a:rPr>
              <a:t>Mazhengmin</a:t>
            </a:r>
            <a:endParaRPr lang="en-US" dirty="0" smtClean="0">
              <a:solidFill>
                <a:schemeClr val="bg1"/>
              </a:solidFill>
              <a:latin typeface="Segoe UI Light" pitchFamily="34" charset="0"/>
            </a:endParaRPr>
          </a:p>
        </p:txBody>
      </p:sp>
      <p:sp>
        <p:nvSpPr>
          <p:cNvPr id="23" name="TextBox 22"/>
          <p:cNvSpPr txBox="1"/>
          <p:nvPr/>
        </p:nvSpPr>
        <p:spPr>
          <a:xfrm>
            <a:off x="805646" y="4198922"/>
            <a:ext cx="1431098" cy="292608"/>
          </a:xfrm>
          <a:prstGeom prst="rect">
            <a:avLst/>
          </a:prstGeom>
          <a:solidFill>
            <a:srgbClr val="000000">
              <a:alpha val="70000"/>
            </a:srgbClr>
          </a:solidFill>
        </p:spPr>
        <p:txBody>
          <a:bodyPr wrap="square" lIns="0" tIns="0" rIns="0" rtlCol="0">
            <a:noAutofit/>
          </a:bodyPr>
          <a:lstStyle/>
          <a:p>
            <a:pPr algn="ctr"/>
            <a:r>
              <a:rPr lang="en-US" sz="1600" dirty="0" smtClean="0">
                <a:solidFill>
                  <a:schemeClr val="bg1"/>
                </a:solidFill>
                <a:latin typeface="Segoe UI Light" pitchFamily="34" charset="0"/>
              </a:rPr>
              <a:t>Marilyn</a:t>
            </a:r>
            <a:endParaRPr lang="en-US" dirty="0" smtClean="0">
              <a:solidFill>
                <a:schemeClr val="bg1"/>
              </a:solidFill>
              <a:latin typeface="Segoe UI Light" pitchFamily="34" charset="0"/>
            </a:endParaRPr>
          </a:p>
        </p:txBody>
      </p:sp>
      <p:sp>
        <p:nvSpPr>
          <p:cNvPr id="24" name="TextBox 23"/>
          <p:cNvSpPr txBox="1"/>
          <p:nvPr/>
        </p:nvSpPr>
        <p:spPr>
          <a:xfrm>
            <a:off x="2236744" y="4198922"/>
            <a:ext cx="1422894" cy="269876"/>
          </a:xfrm>
          <a:prstGeom prst="rect">
            <a:avLst/>
          </a:prstGeom>
          <a:solidFill>
            <a:srgbClr val="000000">
              <a:alpha val="70000"/>
            </a:srgbClr>
          </a:solidFill>
        </p:spPr>
        <p:txBody>
          <a:bodyPr wrap="square" lIns="0" tIns="0" rIns="0" rtlCol="0">
            <a:noAutofit/>
          </a:bodyPr>
          <a:lstStyle/>
          <a:p>
            <a:pPr algn="ctr"/>
            <a:r>
              <a:rPr lang="en-US" sz="1600" dirty="0" smtClean="0">
                <a:solidFill>
                  <a:schemeClr val="bg1"/>
                </a:solidFill>
                <a:latin typeface="Segoe UI Light" pitchFamily="34" charset="0"/>
              </a:rPr>
              <a:t>Eric</a:t>
            </a:r>
            <a:endParaRPr lang="en-US" dirty="0" smtClean="0">
              <a:solidFill>
                <a:schemeClr val="bg1"/>
              </a:solidFill>
              <a:latin typeface="Segoe UI Light" pitchFamily="34" charset="0"/>
            </a:endParaRPr>
          </a:p>
        </p:txBody>
      </p:sp>
      <p:sp>
        <p:nvSpPr>
          <p:cNvPr id="25" name="TextBox 24"/>
          <p:cNvSpPr txBox="1"/>
          <p:nvPr/>
        </p:nvSpPr>
        <p:spPr>
          <a:xfrm>
            <a:off x="3659638" y="4198922"/>
            <a:ext cx="1418792" cy="292608"/>
          </a:xfrm>
          <a:prstGeom prst="rect">
            <a:avLst/>
          </a:prstGeom>
          <a:solidFill>
            <a:srgbClr val="000000">
              <a:alpha val="70000"/>
            </a:srgbClr>
          </a:solidFill>
        </p:spPr>
        <p:txBody>
          <a:bodyPr wrap="square" lIns="0" tIns="0" rIns="0" rtlCol="0">
            <a:noAutofit/>
          </a:bodyPr>
          <a:lstStyle/>
          <a:p>
            <a:pPr algn="ctr"/>
            <a:r>
              <a:rPr lang="en-US" sz="1600" dirty="0" smtClean="0">
                <a:solidFill>
                  <a:schemeClr val="bg1"/>
                </a:solidFill>
                <a:latin typeface="Segoe UI Light" pitchFamily="34" charset="0"/>
              </a:rPr>
              <a:t>Leah</a:t>
            </a:r>
            <a:endParaRPr lang="en-US" dirty="0" smtClean="0">
              <a:solidFill>
                <a:schemeClr val="bg1"/>
              </a:solidFill>
              <a:latin typeface="Segoe UI Light" pitchFamily="34" charset="0"/>
            </a:endParaRPr>
          </a:p>
        </p:txBody>
      </p:sp>
      <p:sp>
        <p:nvSpPr>
          <p:cNvPr id="26" name="TextBox 25"/>
          <p:cNvSpPr txBox="1"/>
          <p:nvPr/>
        </p:nvSpPr>
        <p:spPr>
          <a:xfrm>
            <a:off x="5078429" y="4198922"/>
            <a:ext cx="1423035" cy="292608"/>
          </a:xfrm>
          <a:prstGeom prst="rect">
            <a:avLst/>
          </a:prstGeom>
          <a:solidFill>
            <a:srgbClr val="000000">
              <a:alpha val="70000"/>
            </a:srgbClr>
          </a:solidFill>
        </p:spPr>
        <p:txBody>
          <a:bodyPr wrap="square" lIns="0" tIns="0" rIns="0" rtlCol="0">
            <a:noAutofit/>
          </a:bodyPr>
          <a:lstStyle/>
          <a:p>
            <a:pPr algn="ctr"/>
            <a:r>
              <a:rPr lang="en-US" sz="1600" dirty="0" err="1" smtClean="0">
                <a:solidFill>
                  <a:schemeClr val="bg1"/>
                </a:solidFill>
                <a:latin typeface="Segoe UI Light" pitchFamily="34" charset="0"/>
              </a:rPr>
              <a:t>Shwetak</a:t>
            </a:r>
            <a:endParaRPr lang="en-US" dirty="0" smtClean="0">
              <a:solidFill>
                <a:schemeClr val="bg1"/>
              </a:solidFill>
              <a:latin typeface="Segoe UI Light" pitchFamily="34" charset="0"/>
            </a:endParaRPr>
          </a:p>
        </p:txBody>
      </p:sp>
      <p:sp>
        <p:nvSpPr>
          <p:cNvPr id="27" name="TextBox 26"/>
          <p:cNvSpPr txBox="1"/>
          <p:nvPr/>
        </p:nvSpPr>
        <p:spPr>
          <a:xfrm>
            <a:off x="6501465" y="4198922"/>
            <a:ext cx="1435060" cy="292608"/>
          </a:xfrm>
          <a:prstGeom prst="rect">
            <a:avLst/>
          </a:prstGeom>
          <a:solidFill>
            <a:srgbClr val="000000">
              <a:alpha val="70000"/>
            </a:srgbClr>
          </a:solidFill>
        </p:spPr>
        <p:txBody>
          <a:bodyPr wrap="square" lIns="0" tIns="0" rIns="0" rtlCol="0">
            <a:noAutofit/>
          </a:bodyPr>
          <a:lstStyle/>
          <a:p>
            <a:pPr algn="ctr"/>
            <a:r>
              <a:rPr lang="en-US" sz="1600" dirty="0" smtClean="0">
                <a:solidFill>
                  <a:schemeClr val="bg1"/>
                </a:solidFill>
                <a:latin typeface="Segoe UI Light" pitchFamily="34" charset="0"/>
              </a:rPr>
              <a:t>James</a:t>
            </a:r>
            <a:endParaRPr lang="en-US" dirty="0" smtClean="0">
              <a:solidFill>
                <a:schemeClr val="bg1"/>
              </a:solidFill>
              <a:latin typeface="Segoe UI Light" pitchFamily="34" charset="0"/>
            </a:endParaRPr>
          </a:p>
        </p:txBody>
      </p:sp>
      <p:sp>
        <p:nvSpPr>
          <p:cNvPr id="8" name="TextBox 7"/>
          <p:cNvSpPr txBox="1"/>
          <p:nvPr/>
        </p:nvSpPr>
        <p:spPr>
          <a:xfrm>
            <a:off x="750547" y="5131218"/>
            <a:ext cx="7995678" cy="1169551"/>
          </a:xfrm>
          <a:prstGeom prst="rect">
            <a:avLst/>
          </a:prstGeom>
          <a:noFill/>
        </p:spPr>
        <p:txBody>
          <a:bodyPr wrap="square" rtlCol="0">
            <a:spAutoFit/>
          </a:bodyPr>
          <a:lstStyle/>
          <a:p>
            <a:r>
              <a:rPr lang="en-US" sz="1400" dirty="0" smtClean="0">
                <a:solidFill>
                  <a:schemeClr val="bg1"/>
                </a:solidFill>
                <a:latin typeface="Segoe UI Light" pitchFamily="34" charset="0"/>
              </a:rPr>
              <a:t>Seattle Public Utilities: Ray Hoffman, Director; Al </a:t>
            </a:r>
            <a:r>
              <a:rPr lang="en-US" sz="1400" dirty="0" err="1" smtClean="0">
                <a:solidFill>
                  <a:schemeClr val="bg1"/>
                </a:solidFill>
                <a:latin typeface="Segoe UI Light" pitchFamily="34" charset="0"/>
              </a:rPr>
              <a:t>Diettemann</a:t>
            </a:r>
            <a:r>
              <a:rPr lang="en-US" sz="1400" dirty="0" smtClean="0">
                <a:solidFill>
                  <a:schemeClr val="bg1"/>
                </a:solidFill>
                <a:latin typeface="Segoe UI Light" pitchFamily="34" charset="0"/>
              </a:rPr>
              <a:t>, Water Conservation Expert; Bob </a:t>
            </a:r>
            <a:r>
              <a:rPr lang="en-US" sz="1400" dirty="0" err="1" smtClean="0">
                <a:solidFill>
                  <a:schemeClr val="bg1"/>
                </a:solidFill>
                <a:latin typeface="Segoe UI Light" pitchFamily="34" charset="0"/>
              </a:rPr>
              <a:t>Alpers</a:t>
            </a:r>
            <a:r>
              <a:rPr lang="en-US" sz="1400" dirty="0" smtClean="0">
                <a:solidFill>
                  <a:schemeClr val="bg1"/>
                </a:solidFill>
                <a:latin typeface="Segoe UI Light" pitchFamily="34" charset="0"/>
              </a:rPr>
              <a:t/>
            </a:r>
            <a:br>
              <a:rPr lang="en-US" sz="1400" dirty="0" smtClean="0">
                <a:solidFill>
                  <a:schemeClr val="bg1"/>
                </a:solidFill>
                <a:latin typeface="Segoe UI Light" pitchFamily="34" charset="0"/>
              </a:rPr>
            </a:br>
            <a:r>
              <a:rPr lang="en-US" sz="1400" dirty="0" smtClean="0">
                <a:solidFill>
                  <a:schemeClr val="bg1"/>
                </a:solidFill>
                <a:latin typeface="Segoe UI Light" pitchFamily="34" charset="0"/>
              </a:rPr>
              <a:t>Amy Vickers, Water Conservation Expert</a:t>
            </a:r>
          </a:p>
          <a:p>
            <a:r>
              <a:rPr lang="en-US" sz="1400" dirty="0" smtClean="0">
                <a:solidFill>
                  <a:schemeClr val="bg1"/>
                </a:solidFill>
                <a:latin typeface="Segoe UI Light" pitchFamily="34" charset="0"/>
              </a:rPr>
              <a:t>Austin </a:t>
            </a:r>
            <a:r>
              <a:rPr lang="en-US" sz="1400" dirty="0" err="1" smtClean="0">
                <a:solidFill>
                  <a:schemeClr val="bg1"/>
                </a:solidFill>
                <a:latin typeface="Segoe UI Light" pitchFamily="34" charset="0"/>
              </a:rPr>
              <a:t>Polebitski</a:t>
            </a:r>
            <a:r>
              <a:rPr lang="en-US" sz="1400" dirty="0" smtClean="0">
                <a:solidFill>
                  <a:schemeClr val="bg1"/>
                </a:solidFill>
                <a:latin typeface="Segoe UI Light" pitchFamily="34" charset="0"/>
              </a:rPr>
              <a:t>, Assistant Professor of Civil and Environmental Engineering, UMass</a:t>
            </a:r>
          </a:p>
          <a:p>
            <a:r>
              <a:rPr lang="en-US" sz="1400" dirty="0" smtClean="0">
                <a:solidFill>
                  <a:schemeClr val="bg1"/>
                </a:solidFill>
                <a:latin typeface="Segoe UI Light" pitchFamily="34" charset="0"/>
              </a:rPr>
              <a:t>David Hsu, Assistant Professor City and Regional Planning, </a:t>
            </a:r>
            <a:r>
              <a:rPr lang="en-US" sz="1400" dirty="0" err="1" smtClean="0">
                <a:solidFill>
                  <a:schemeClr val="bg1"/>
                </a:solidFill>
                <a:latin typeface="Segoe UI Light" pitchFamily="34" charset="0"/>
              </a:rPr>
              <a:t>UPenn</a:t>
            </a:r>
            <a:r>
              <a:rPr lang="en-US" sz="1400" dirty="0" smtClean="0">
                <a:solidFill>
                  <a:schemeClr val="bg1"/>
                </a:solidFill>
                <a:latin typeface="Segoe UI Light" pitchFamily="34" charset="0"/>
              </a:rPr>
              <a:t> </a:t>
            </a:r>
          </a:p>
          <a:p>
            <a:r>
              <a:rPr lang="en-US" sz="1400" dirty="0" smtClean="0">
                <a:solidFill>
                  <a:schemeClr val="bg1"/>
                </a:solidFill>
                <a:latin typeface="Segoe UI Light" pitchFamily="34" charset="0"/>
              </a:rPr>
              <a:t>Sara Sheridan for her early design work</a:t>
            </a:r>
          </a:p>
        </p:txBody>
      </p:sp>
    </p:spTree>
    <p:extLst>
      <p:ext uri="{BB962C8B-B14F-4D97-AF65-F5344CB8AC3E}">
        <p14:creationId xmlns:p14="http://schemas.microsoft.com/office/powerpoint/2010/main" val="35151295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ropbox\CHI2012-WaterVis\images\InterviewPictures\2011_09_01 - Interviews - Household 10\IMG_63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494" y="133983"/>
            <a:ext cx="9183295" cy="1446550"/>
          </a:xfrm>
          <a:prstGeom prst="rect">
            <a:avLst/>
          </a:prstGeom>
        </p:spPr>
        <p:txBody>
          <a:bodyPr wrap="square">
            <a:spAutoFit/>
          </a:bodyPr>
          <a:lstStyle/>
          <a:p>
            <a:pPr algn="ctr"/>
            <a:r>
              <a:rPr lang="en-US" sz="8800" dirty="0" smtClean="0">
                <a:solidFill>
                  <a:schemeClr val="bg1"/>
                </a:solidFill>
                <a:latin typeface="Segoe UI Light" pitchFamily="34" charset="0"/>
              </a:rPr>
              <a:t>Questions?</a:t>
            </a:r>
            <a:endParaRPr lang="en-US" sz="8800" dirty="0">
              <a:solidFill>
                <a:schemeClr val="bg1"/>
              </a:solidFill>
              <a:latin typeface="Segoe UI Light" pitchFamily="34" charset="0"/>
            </a:endParaRPr>
          </a:p>
        </p:txBody>
      </p:sp>
      <p:sp>
        <p:nvSpPr>
          <p:cNvPr id="2" name="TextBox 1"/>
          <p:cNvSpPr txBox="1"/>
          <p:nvPr/>
        </p:nvSpPr>
        <p:spPr>
          <a:xfrm>
            <a:off x="3319733" y="1759310"/>
            <a:ext cx="2504535" cy="523220"/>
          </a:xfrm>
          <a:prstGeom prst="rect">
            <a:avLst/>
          </a:prstGeom>
          <a:noFill/>
        </p:spPr>
        <p:txBody>
          <a:bodyPr wrap="square" rtlCol="0">
            <a:spAutoFit/>
          </a:bodyPr>
          <a:lstStyle/>
          <a:p>
            <a:pPr algn="ctr"/>
            <a:r>
              <a:rPr lang="en-US" sz="2800" dirty="0" smtClean="0">
                <a:solidFill>
                  <a:schemeClr val="bg1"/>
                </a:solidFill>
                <a:latin typeface="Segoe UI Light" pitchFamily="34" charset="0"/>
              </a:rPr>
              <a:t>@</a:t>
            </a:r>
            <a:r>
              <a:rPr lang="en-US" sz="2800" dirty="0" err="1" smtClean="0">
                <a:solidFill>
                  <a:schemeClr val="bg1"/>
                </a:solidFill>
                <a:latin typeface="Segoe UI Light" pitchFamily="34" charset="0"/>
              </a:rPr>
              <a:t>jonfroehlich</a:t>
            </a:r>
            <a:endParaRPr lang="en-US" sz="2800" dirty="0" smtClean="0">
              <a:solidFill>
                <a:schemeClr val="bg1"/>
              </a:solidFill>
              <a:latin typeface="Segoe UI Light" pitchFamily="34" charset="0"/>
            </a:endParaRPr>
          </a:p>
        </p:txBody>
      </p:sp>
      <p:sp>
        <p:nvSpPr>
          <p:cNvPr id="6" name="Rectangle 5"/>
          <p:cNvSpPr/>
          <p:nvPr/>
        </p:nvSpPr>
        <p:spPr>
          <a:xfrm>
            <a:off x="-170346" y="6248400"/>
            <a:ext cx="9327994" cy="61624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4" descr="C:\research\Posters\Affiliates2009-HydroSense\dub logo.png"/>
          <p:cNvPicPr>
            <a:picLocks noChangeAspect="1" noChangeArrowheads="1"/>
          </p:cNvPicPr>
          <p:nvPr/>
        </p:nvPicPr>
        <p:blipFill>
          <a:blip r:embed="rId3" cstate="print">
            <a:lum bright="90000"/>
          </a:blip>
          <a:srcRect/>
          <a:stretch>
            <a:fillRect/>
          </a:stretch>
        </p:blipFill>
        <p:spPr bwMode="auto">
          <a:xfrm>
            <a:off x="99235" y="6364244"/>
            <a:ext cx="723900" cy="370258"/>
          </a:xfrm>
          <a:prstGeom prst="rect">
            <a:avLst/>
          </a:prstGeom>
          <a:noFill/>
          <a:effectLst/>
        </p:spPr>
      </p:pic>
      <p:pic>
        <p:nvPicPr>
          <p:cNvPr id="8" name="Picture 7" descr="C:\Users\Jon and Leah\Documents\My Dropbox\HCIL Logos\hcil-logo_hir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0" y="6309563"/>
            <a:ext cx="577700" cy="5098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research\talks\VirginiaTech2012_SeminarSeries\umd_logo.png"/>
          <p:cNvPicPr>
            <a:picLocks noChangeAspect="1" noChangeArrowheads="1"/>
          </p:cNvPicPr>
          <p:nvPr/>
        </p:nvPicPr>
        <p:blipFill rotWithShape="1">
          <a:blip r:embed="rId5">
            <a:extLst>
              <a:ext uri="{28A0092B-C50C-407E-A947-70E740481C1C}">
                <a14:useLocalDpi xmlns:a14="http://schemas.microsoft.com/office/drawing/2010/main" val="0"/>
              </a:ext>
            </a:extLst>
          </a:blip>
          <a:srcRect l="20170"/>
          <a:stretch/>
        </p:blipFill>
        <p:spPr bwMode="auto">
          <a:xfrm>
            <a:off x="6891326" y="6421981"/>
            <a:ext cx="1545608" cy="3155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5799" y="6327627"/>
            <a:ext cx="1028700" cy="477054"/>
          </a:xfrm>
          <a:prstGeom prst="rect">
            <a:avLst/>
          </a:prstGeom>
          <a:noFill/>
        </p:spPr>
        <p:txBody>
          <a:bodyPr wrap="square" rtlCol="0">
            <a:spAutoFit/>
          </a:bodyPr>
          <a:lstStyle/>
          <a:p>
            <a:pPr>
              <a:lnSpc>
                <a:spcPts val="1000"/>
              </a:lnSpc>
            </a:pPr>
            <a:r>
              <a:rPr lang="en-US" sz="1000" dirty="0" smtClean="0">
                <a:solidFill>
                  <a:schemeClr val="bg1"/>
                </a:solidFill>
                <a:latin typeface="Segoe UI Light" pitchFamily="34" charset="0"/>
              </a:rPr>
              <a:t>design:</a:t>
            </a:r>
          </a:p>
          <a:p>
            <a:pPr>
              <a:lnSpc>
                <a:spcPts val="1000"/>
              </a:lnSpc>
            </a:pPr>
            <a:r>
              <a:rPr lang="en-US" sz="1000" dirty="0" smtClean="0">
                <a:solidFill>
                  <a:schemeClr val="bg1"/>
                </a:solidFill>
                <a:latin typeface="Segoe UI Light" pitchFamily="34" charset="0"/>
              </a:rPr>
              <a:t>use:</a:t>
            </a:r>
          </a:p>
          <a:p>
            <a:pPr>
              <a:lnSpc>
                <a:spcPts val="1000"/>
              </a:lnSpc>
            </a:pPr>
            <a:r>
              <a:rPr lang="en-US" sz="1000" dirty="0" smtClean="0">
                <a:solidFill>
                  <a:schemeClr val="bg1"/>
                </a:solidFill>
                <a:latin typeface="Segoe UI Light" pitchFamily="34" charset="0"/>
              </a:rPr>
              <a:t>build:</a:t>
            </a:r>
          </a:p>
        </p:txBody>
      </p:sp>
      <p:sp>
        <p:nvSpPr>
          <p:cNvPr id="11" name="TextBox 10"/>
          <p:cNvSpPr txBox="1"/>
          <p:nvPr/>
        </p:nvSpPr>
        <p:spPr>
          <a:xfrm>
            <a:off x="1222851" y="6291071"/>
            <a:ext cx="2093779" cy="553998"/>
          </a:xfrm>
          <a:prstGeom prst="rect">
            <a:avLst/>
          </a:prstGeom>
          <a:noFill/>
        </p:spPr>
        <p:txBody>
          <a:bodyPr wrap="square" rtlCol="0">
            <a:spAutoFit/>
          </a:bodyPr>
          <a:lstStyle/>
          <a:p>
            <a:r>
              <a:rPr lang="en-US" sz="1400" spc="80" dirty="0" smtClean="0">
                <a:solidFill>
                  <a:schemeClr val="bg1">
                    <a:lumMod val="85000"/>
                  </a:schemeClr>
                </a:solidFill>
                <a:latin typeface="Times New Roman" pitchFamily="18" charset="0"/>
                <a:cs typeface="Times New Roman" pitchFamily="18" charset="0"/>
              </a:rPr>
              <a:t>UNIVERSITY</a:t>
            </a:r>
            <a:r>
              <a:rPr lang="en-US" sz="1400" spc="30" dirty="0" smtClean="0">
                <a:solidFill>
                  <a:schemeClr val="bg1">
                    <a:lumMod val="85000"/>
                  </a:schemeClr>
                </a:solidFill>
                <a:latin typeface="Times New Roman" pitchFamily="18" charset="0"/>
                <a:cs typeface="Times New Roman" pitchFamily="18" charset="0"/>
              </a:rPr>
              <a:t> </a:t>
            </a:r>
            <a:r>
              <a:rPr lang="en-US" sz="1400" i="1" spc="50" dirty="0" smtClean="0">
                <a:solidFill>
                  <a:schemeClr val="bg1">
                    <a:lumMod val="85000"/>
                  </a:schemeClr>
                </a:solidFill>
                <a:latin typeface="Times New Roman" pitchFamily="18" charset="0"/>
                <a:cs typeface="Times New Roman" pitchFamily="18" charset="0"/>
              </a:rPr>
              <a:t>of</a:t>
            </a:r>
            <a:endParaRPr lang="en-US" sz="1400" spc="50" dirty="0">
              <a:solidFill>
                <a:schemeClr val="bg1">
                  <a:lumMod val="85000"/>
                </a:schemeClr>
              </a:solidFill>
              <a:latin typeface="Times New Roman" pitchFamily="18" charset="0"/>
              <a:cs typeface="Times New Roman" pitchFamily="18" charset="0"/>
            </a:endParaRPr>
          </a:p>
          <a:p>
            <a:r>
              <a:rPr lang="en-US" sz="1600" b="1" dirty="0" smtClean="0">
                <a:solidFill>
                  <a:schemeClr val="bg1">
                    <a:lumMod val="85000"/>
                  </a:schemeClr>
                </a:solidFill>
                <a:latin typeface="Times New Roman" pitchFamily="18" charset="0"/>
                <a:cs typeface="Times New Roman" pitchFamily="18" charset="0"/>
              </a:rPr>
              <a:t>WASHINGTON</a:t>
            </a:r>
          </a:p>
        </p:txBody>
      </p:sp>
    </p:spTree>
    <p:extLst>
      <p:ext uri="{BB962C8B-B14F-4D97-AF65-F5344CB8AC3E}">
        <p14:creationId xmlns:p14="http://schemas.microsoft.com/office/powerpoint/2010/main" val="38182809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7990" y="2951947"/>
            <a:ext cx="5843915" cy="954107"/>
          </a:xfrm>
          <a:prstGeom prst="rect">
            <a:avLst/>
          </a:prstGeom>
          <a:noFill/>
        </p:spPr>
        <p:txBody>
          <a:bodyPr wrap="square" rtlCol="0">
            <a:spAutoFit/>
          </a:bodyPr>
          <a:lstStyle/>
          <a:p>
            <a:pPr algn="ctr"/>
            <a:r>
              <a:rPr lang="en-US" sz="2800" dirty="0" smtClean="0">
                <a:solidFill>
                  <a:prstClr val="white">
                    <a:lumMod val="85000"/>
                  </a:prstClr>
                </a:solidFill>
                <a:latin typeface="Segoe UI Light" pitchFamily="34" charset="0"/>
              </a:rPr>
              <a:t>This places an enormous strain on drinkable </a:t>
            </a:r>
            <a:r>
              <a:rPr lang="en-US" sz="2800" dirty="0" smtClean="0">
                <a:solidFill>
                  <a:srgbClr val="00B0F0"/>
                </a:solidFill>
                <a:latin typeface="Segoe UI Light" pitchFamily="34" charset="0"/>
              </a:rPr>
              <a:t>water</a:t>
            </a:r>
            <a:r>
              <a:rPr lang="en-US" sz="2800" dirty="0" smtClean="0">
                <a:solidFill>
                  <a:prstClr val="white">
                    <a:lumMod val="85000"/>
                  </a:prstClr>
                </a:solidFill>
                <a:latin typeface="Segoe UI Light" pitchFamily="34" charset="0"/>
              </a:rPr>
              <a:t> supplies </a:t>
            </a:r>
          </a:p>
        </p:txBody>
      </p:sp>
      <p:sp>
        <p:nvSpPr>
          <p:cNvPr id="3" name="TextBox 2"/>
          <p:cNvSpPr txBox="1"/>
          <p:nvPr/>
        </p:nvSpPr>
        <p:spPr>
          <a:xfrm>
            <a:off x="-2" y="6474028"/>
            <a:ext cx="9144001" cy="307734"/>
          </a:xfrm>
          <a:prstGeom prst="rect">
            <a:avLst/>
          </a:prstGeom>
          <a:noFill/>
        </p:spPr>
        <p:txBody>
          <a:bodyPr wrap="square" lIns="91395" tIns="45699" rIns="91395" bIns="45699" rtlCol="0">
            <a:spAutoFit/>
          </a:bodyPr>
          <a:lstStyle/>
          <a:p>
            <a:pPr defTabSz="913945"/>
            <a:r>
              <a:rPr lang="en-US" sz="1400" dirty="0">
                <a:solidFill>
                  <a:prstClr val="white">
                    <a:lumMod val="50000"/>
                  </a:prstClr>
                </a:solidFill>
                <a:latin typeface="Segoe UI Light" pitchFamily="34" charset="0"/>
              </a:rPr>
              <a:t>[Inman and Jeffery, 2006; </a:t>
            </a:r>
            <a:r>
              <a:rPr lang="en-US" sz="1400" dirty="0" err="1">
                <a:solidFill>
                  <a:prstClr val="white">
                    <a:lumMod val="50000"/>
                  </a:prstClr>
                </a:solidFill>
                <a:latin typeface="Segoe UI Light" pitchFamily="34" charset="0"/>
              </a:rPr>
              <a:t>Gleick</a:t>
            </a:r>
            <a:r>
              <a:rPr lang="en-US" sz="1400" dirty="0">
                <a:solidFill>
                  <a:prstClr val="white">
                    <a:lumMod val="50000"/>
                  </a:prstClr>
                </a:solidFill>
                <a:latin typeface="Segoe UI Light" pitchFamily="34" charset="0"/>
              </a:rPr>
              <a:t> </a:t>
            </a:r>
            <a:r>
              <a:rPr lang="en-US" sz="1400" i="1" dirty="0">
                <a:solidFill>
                  <a:prstClr val="white">
                    <a:lumMod val="50000"/>
                  </a:prstClr>
                </a:solidFill>
                <a:latin typeface="Segoe UI Light" pitchFamily="34" charset="0"/>
              </a:rPr>
              <a:t>et al., </a:t>
            </a:r>
            <a:r>
              <a:rPr lang="en-US" sz="1400" dirty="0">
                <a:solidFill>
                  <a:prstClr val="white">
                    <a:lumMod val="50000"/>
                  </a:prstClr>
                </a:solidFill>
                <a:latin typeface="Segoe UI Light" pitchFamily="34" charset="0"/>
              </a:rPr>
              <a:t>2008 </a:t>
            </a:r>
            <a:r>
              <a:rPr lang="en-US" sz="1400" dirty="0" err="1">
                <a:solidFill>
                  <a:prstClr val="white">
                    <a:lumMod val="50000"/>
                  </a:prstClr>
                </a:solidFill>
                <a:latin typeface="Segoe UI Light" pitchFamily="34" charset="0"/>
              </a:rPr>
              <a:t>Vairavmoorthy</a:t>
            </a:r>
            <a:r>
              <a:rPr lang="en-US" sz="1400" dirty="0">
                <a:solidFill>
                  <a:prstClr val="white">
                    <a:lumMod val="50000"/>
                  </a:prstClr>
                </a:solidFill>
                <a:latin typeface="Segoe UI Light" pitchFamily="34" charset="0"/>
              </a:rPr>
              <a:t>, </a:t>
            </a:r>
            <a:r>
              <a:rPr lang="en-US" sz="1400" dirty="0" smtClean="0">
                <a:solidFill>
                  <a:prstClr val="white">
                    <a:lumMod val="50000"/>
                  </a:prstClr>
                </a:solidFill>
                <a:latin typeface="Segoe UI Light" pitchFamily="34" charset="0"/>
              </a:rPr>
              <a:t>2006]</a:t>
            </a:r>
            <a:endParaRPr lang="en-US" sz="1400" dirty="0">
              <a:solidFill>
                <a:prstClr val="white">
                  <a:lumMod val="50000"/>
                </a:prstClr>
              </a:solidFill>
              <a:latin typeface="Segoe UI Light" pitchFamily="34" charset="0"/>
            </a:endParaRPr>
          </a:p>
        </p:txBody>
      </p:sp>
    </p:spTree>
    <p:extLst>
      <p:ext uri="{BB962C8B-B14F-4D97-AF65-F5344CB8AC3E}">
        <p14:creationId xmlns:p14="http://schemas.microsoft.com/office/powerpoint/2010/main" val="2193508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research\thesis\JobTalk\images\lots_of_people_china\3034979914_5238723171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3648"/>
            <a:ext cx="12254819" cy="68816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9305" y="-304800"/>
            <a:ext cx="9677400" cy="74676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8"/>
          <p:cNvSpPr txBox="1">
            <a:spLocks/>
          </p:cNvSpPr>
          <p:nvPr/>
        </p:nvSpPr>
        <p:spPr>
          <a:xfrm>
            <a:off x="762000" y="-152400"/>
            <a:ext cx="7696200" cy="4452430"/>
          </a:xfrm>
          <a:prstGeom prst="rect">
            <a:avLst/>
          </a:prstGeom>
        </p:spPr>
        <p:txBody>
          <a:bodyPr vert="horz" wrap="square" lIns="91369" tIns="45685" rIns="91369" bIns="45685" rtlCol="0" anchor="ctr">
            <a:spAutoFit/>
          </a:bodyPr>
          <a:lstStyle/>
          <a:p>
            <a:pPr>
              <a:lnSpc>
                <a:spcPts val="17000"/>
              </a:lnSpc>
              <a:spcBef>
                <a:spcPct val="0"/>
              </a:spcBef>
              <a:defRPr/>
            </a:pPr>
            <a:r>
              <a:rPr lang="en-US" sz="16600" dirty="0" smtClean="0">
                <a:solidFill>
                  <a:prstClr val="white"/>
                </a:solidFill>
                <a:latin typeface="Segoe UI Light" pitchFamily="34" charset="0"/>
                <a:ea typeface="Segoe UI" pitchFamily="34" charset="0"/>
                <a:cs typeface="Segoe UI" pitchFamily="34" charset="0"/>
              </a:rPr>
              <a:t>growing</a:t>
            </a:r>
          </a:p>
          <a:p>
            <a:pPr>
              <a:lnSpc>
                <a:spcPts val="17000"/>
              </a:lnSpc>
              <a:spcBef>
                <a:spcPct val="0"/>
              </a:spcBef>
              <a:defRPr/>
            </a:pPr>
            <a:r>
              <a:rPr lang="en-US" sz="16600" dirty="0" smtClean="0">
                <a:solidFill>
                  <a:prstClr val="white"/>
                </a:solidFill>
                <a:latin typeface="Segoe UI Light" pitchFamily="34" charset="0"/>
                <a:ea typeface="Segoe UI" pitchFamily="34" charset="0"/>
                <a:cs typeface="Segoe UI" pitchFamily="34" charset="0"/>
              </a:rPr>
              <a:t>demand</a:t>
            </a:r>
            <a:endParaRPr lang="en-US" sz="16600" dirty="0">
              <a:solidFill>
                <a:prstClr val="white"/>
              </a:solidFill>
              <a:latin typeface="Segoe UI Light" pitchFamily="34" charset="0"/>
              <a:ea typeface="Segoe UI" pitchFamily="34" charset="0"/>
              <a:cs typeface="Segoe UI" pitchFamily="34" charset="0"/>
            </a:endParaRPr>
          </a:p>
        </p:txBody>
      </p:sp>
      <p:sp>
        <p:nvSpPr>
          <p:cNvPr id="6" name="Rectangle 5"/>
          <p:cNvSpPr/>
          <p:nvPr/>
        </p:nvSpPr>
        <p:spPr>
          <a:xfrm>
            <a:off x="927538" y="3919030"/>
            <a:ext cx="7276348" cy="1323439"/>
          </a:xfrm>
          <a:prstGeom prst="rect">
            <a:avLst/>
          </a:prstGeom>
        </p:spPr>
        <p:txBody>
          <a:bodyPr wrap="square">
            <a:spAutoFit/>
          </a:bodyPr>
          <a:lstStyle/>
          <a:p>
            <a:pPr>
              <a:spcBef>
                <a:spcPct val="0"/>
              </a:spcBef>
              <a:defRPr/>
            </a:pPr>
            <a:r>
              <a:rPr lang="en-US" sz="4000" dirty="0">
                <a:solidFill>
                  <a:prstClr val="white"/>
                </a:solidFill>
                <a:latin typeface="Segoe UI Light" pitchFamily="34" charset="0"/>
                <a:ea typeface="Segoe UI" pitchFamily="34" charset="0"/>
                <a:cs typeface="Segoe UI" pitchFamily="34" charset="0"/>
              </a:rPr>
              <a:t>i</a:t>
            </a:r>
            <a:r>
              <a:rPr lang="en-US" sz="4000" dirty="0" smtClean="0">
                <a:solidFill>
                  <a:prstClr val="white"/>
                </a:solidFill>
                <a:latin typeface="Segoe UI Light" pitchFamily="34" charset="0"/>
                <a:ea typeface="Segoe UI" pitchFamily="34" charset="0"/>
                <a:cs typeface="Segoe UI" pitchFamily="34" charset="0"/>
              </a:rPr>
              <a:t>n 2010, water consumption rose </a:t>
            </a:r>
            <a:r>
              <a:rPr lang="en-US" sz="4000" spc="120" dirty="0" smtClean="0">
                <a:solidFill>
                  <a:prstClr val="white"/>
                </a:solidFill>
                <a:latin typeface="Segoe UI Light" pitchFamily="34" charset="0"/>
                <a:ea typeface="Segoe UI" pitchFamily="34" charset="0"/>
                <a:cs typeface="Segoe UI" pitchFamily="34" charset="0"/>
              </a:rPr>
              <a:t>to 938 billion gallons in </a:t>
            </a:r>
            <a:r>
              <a:rPr lang="en-US" sz="4000" spc="120" dirty="0" err="1" smtClean="0">
                <a:solidFill>
                  <a:prstClr val="white"/>
                </a:solidFill>
                <a:latin typeface="Segoe UI Light" pitchFamily="34" charset="0"/>
                <a:ea typeface="Segoe UI" pitchFamily="34" charset="0"/>
                <a:cs typeface="Segoe UI" pitchFamily="34" charset="0"/>
              </a:rPr>
              <a:t>beijing</a:t>
            </a:r>
            <a:endParaRPr lang="en-US" sz="5400" spc="120" dirty="0">
              <a:solidFill>
                <a:prstClr val="white"/>
              </a:solidFill>
              <a:latin typeface="Segoe UI Light" pitchFamily="34" charset="0"/>
              <a:ea typeface="Segoe UI" pitchFamily="34" charset="0"/>
              <a:cs typeface="Segoe UI" pitchFamily="34" charset="0"/>
            </a:endParaRPr>
          </a:p>
        </p:txBody>
      </p:sp>
      <p:sp>
        <p:nvSpPr>
          <p:cNvPr id="7" name="Rectangle 6"/>
          <p:cNvSpPr/>
          <p:nvPr/>
        </p:nvSpPr>
        <p:spPr>
          <a:xfrm>
            <a:off x="936640" y="5181598"/>
            <a:ext cx="7267246" cy="646331"/>
          </a:xfrm>
          <a:prstGeom prst="rect">
            <a:avLst/>
          </a:prstGeom>
        </p:spPr>
        <p:txBody>
          <a:bodyPr wrap="none">
            <a:spAutoFit/>
          </a:bodyPr>
          <a:lstStyle/>
          <a:p>
            <a:pPr>
              <a:spcBef>
                <a:spcPct val="0"/>
              </a:spcBef>
              <a:defRPr/>
            </a:pPr>
            <a:r>
              <a:rPr lang="en-US" sz="3550" dirty="0" smtClean="0">
                <a:solidFill>
                  <a:prstClr val="white"/>
                </a:solidFill>
                <a:latin typeface="Segoe UI Semibold" pitchFamily="34" charset="0"/>
                <a:ea typeface="Segoe UI" pitchFamily="34" charset="0"/>
                <a:cs typeface="Segoe UI" pitchFamily="34" charset="0"/>
              </a:rPr>
              <a:t>water supply = 576 billion gallons</a:t>
            </a:r>
            <a:endParaRPr lang="en-US" sz="3550" dirty="0">
              <a:solidFill>
                <a:prstClr val="white"/>
              </a:solidFill>
              <a:latin typeface="Segoe UI Semibold" pitchFamily="34" charset="0"/>
              <a:ea typeface="Segoe UI" pitchFamily="34" charset="0"/>
              <a:cs typeface="Segoe UI" pitchFamily="34" charset="0"/>
            </a:endParaRPr>
          </a:p>
        </p:txBody>
      </p:sp>
      <p:sp>
        <p:nvSpPr>
          <p:cNvPr id="8" name="TextBox 7"/>
          <p:cNvSpPr txBox="1"/>
          <p:nvPr/>
        </p:nvSpPr>
        <p:spPr>
          <a:xfrm>
            <a:off x="76200" y="6324600"/>
            <a:ext cx="3657600" cy="369332"/>
          </a:xfrm>
          <a:prstGeom prst="rect">
            <a:avLst/>
          </a:prstGeom>
          <a:noFill/>
        </p:spPr>
        <p:txBody>
          <a:bodyPr wrap="square" rtlCol="0">
            <a:spAutoFit/>
          </a:bodyPr>
          <a:lstStyle/>
          <a:p>
            <a:r>
              <a:rPr lang="en-US" dirty="0" smtClean="0">
                <a:solidFill>
                  <a:prstClr val="white"/>
                </a:solidFill>
                <a:latin typeface="Segoe UI Light" pitchFamily="34" charset="0"/>
              </a:rPr>
              <a:t>[Guardian, Dec 2010]</a:t>
            </a:r>
          </a:p>
        </p:txBody>
      </p:sp>
    </p:spTree>
    <p:extLst>
      <p:ext uri="{BB962C8B-B14F-4D97-AF65-F5344CB8AC3E}">
        <p14:creationId xmlns:p14="http://schemas.microsoft.com/office/powerpoint/2010/main" val="22257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esearch\thesis\JobTalk\images\china_water\Lassen Peak and Snowmelt in Lake Helen, Lassen Volcanic National Park, Californ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09232" y="3048000"/>
            <a:ext cx="5906168" cy="1200329"/>
          </a:xfrm>
          <a:prstGeom prst="rect">
            <a:avLst/>
          </a:prstGeom>
        </p:spPr>
        <p:txBody>
          <a:bodyPr wrap="none">
            <a:spAutoFit/>
          </a:bodyPr>
          <a:lstStyle/>
          <a:p>
            <a:pPr algn="r">
              <a:spcBef>
                <a:spcPct val="0"/>
              </a:spcBef>
              <a:defRPr/>
            </a:pPr>
            <a:r>
              <a:rPr lang="en-US" sz="3600" dirty="0" smtClean="0">
                <a:solidFill>
                  <a:prstClr val="black">
                    <a:lumMod val="75000"/>
                    <a:lumOff val="25000"/>
                  </a:prstClr>
                </a:solidFill>
                <a:latin typeface="Segoe UI Light" pitchFamily="34" charset="0"/>
                <a:ea typeface="Segoe UI" pitchFamily="34" charset="0"/>
                <a:cs typeface="Segoe UI" pitchFamily="34" charset="0"/>
              </a:rPr>
              <a:t>“china melting snow to meet </a:t>
            </a:r>
          </a:p>
          <a:p>
            <a:pPr algn="r">
              <a:spcBef>
                <a:spcPct val="0"/>
              </a:spcBef>
              <a:defRPr/>
            </a:pPr>
            <a:r>
              <a:rPr lang="en-US" sz="3600" dirty="0">
                <a:solidFill>
                  <a:prstClr val="black">
                    <a:lumMod val="75000"/>
                    <a:lumOff val="25000"/>
                  </a:prstClr>
                </a:solidFill>
                <a:latin typeface="Segoe UI Light" pitchFamily="34" charset="0"/>
                <a:ea typeface="Segoe UI" pitchFamily="34" charset="0"/>
                <a:cs typeface="Segoe UI" pitchFamily="34" charset="0"/>
              </a:rPr>
              <a:t>	</a:t>
            </a:r>
            <a:r>
              <a:rPr lang="en-US" sz="3600" dirty="0" smtClean="0">
                <a:solidFill>
                  <a:prstClr val="black">
                    <a:lumMod val="75000"/>
                    <a:lumOff val="25000"/>
                  </a:prstClr>
                </a:solidFill>
                <a:latin typeface="Segoe UI Light" pitchFamily="34" charset="0"/>
                <a:ea typeface="Segoe UI" pitchFamily="34" charset="0"/>
                <a:cs typeface="Segoe UI" pitchFamily="34" charset="0"/>
              </a:rPr>
              <a:t>	freshwater demand”</a:t>
            </a:r>
            <a:endParaRPr lang="en-US" sz="48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Box 7"/>
          <p:cNvSpPr txBox="1"/>
          <p:nvPr/>
        </p:nvSpPr>
        <p:spPr>
          <a:xfrm>
            <a:off x="76200" y="6324600"/>
            <a:ext cx="3657600" cy="369332"/>
          </a:xfrm>
          <a:prstGeom prst="rect">
            <a:avLst/>
          </a:prstGeom>
          <a:noFill/>
        </p:spPr>
        <p:txBody>
          <a:bodyPr wrap="square" rtlCol="0">
            <a:spAutoFit/>
          </a:bodyPr>
          <a:lstStyle/>
          <a:p>
            <a:r>
              <a:rPr lang="en-US" dirty="0" smtClean="0">
                <a:solidFill>
                  <a:prstClr val="black">
                    <a:lumMod val="75000"/>
                    <a:lumOff val="25000"/>
                  </a:prstClr>
                </a:solidFill>
                <a:latin typeface="Segoe UI Light" pitchFamily="34" charset="0"/>
              </a:rPr>
              <a:t>[Guardian, Dec 2010]</a:t>
            </a:r>
          </a:p>
        </p:txBody>
      </p:sp>
    </p:spTree>
    <p:extLst>
      <p:ext uri="{BB962C8B-B14F-4D97-AF65-F5344CB8AC3E}">
        <p14:creationId xmlns:p14="http://schemas.microsoft.com/office/powerpoint/2010/main" val="2672588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search\thesis\ThesisProposalTalk\3729032802_dd519811c7_b.jpg"/>
          <p:cNvPicPr>
            <a:picLocks noChangeAspect="1" noChangeArrowheads="1"/>
          </p:cNvPicPr>
          <p:nvPr/>
        </p:nvPicPr>
        <p:blipFill>
          <a:blip r:embed="rId3" cstate="print"/>
          <a:srcRect/>
          <a:stretch>
            <a:fillRect/>
          </a:stretch>
        </p:blipFill>
        <p:spPr bwMode="auto">
          <a:xfrm>
            <a:off x="-184794" y="-230652"/>
            <a:ext cx="10624194" cy="7107048"/>
          </a:xfrm>
          <a:prstGeom prst="rect">
            <a:avLst/>
          </a:prstGeom>
          <a:noFill/>
        </p:spPr>
      </p:pic>
      <p:sp>
        <p:nvSpPr>
          <p:cNvPr id="5" name="Rectangle 4"/>
          <p:cNvSpPr/>
          <p:nvPr/>
        </p:nvSpPr>
        <p:spPr>
          <a:xfrm>
            <a:off x="4076701" y="2674230"/>
            <a:ext cx="3733799" cy="1384995"/>
          </a:xfrm>
          <a:prstGeom prst="rect">
            <a:avLst/>
          </a:prstGeom>
        </p:spPr>
        <p:txBody>
          <a:bodyPr wrap="square">
            <a:spAutoFit/>
          </a:bodyPr>
          <a:lstStyle/>
          <a:p>
            <a:pPr>
              <a:spcBef>
                <a:spcPct val="0"/>
              </a:spcBef>
              <a:defRPr/>
            </a:pPr>
            <a:r>
              <a:rPr lang="en-US" sz="2800" dirty="0" smtClean="0">
                <a:solidFill>
                  <a:prstClr val="white"/>
                </a:solidFill>
                <a:latin typeface="Segoe UI Light" pitchFamily="34" charset="0"/>
                <a:ea typeface="Segoe UI" pitchFamily="34" charset="0"/>
                <a:cs typeface="Segoe UI" pitchFamily="34" charset="0"/>
              </a:rPr>
              <a:t>lake mead expected to drop below intake pipes in next five years</a:t>
            </a:r>
            <a:endParaRPr lang="en-US" sz="4000" dirty="0">
              <a:solidFill>
                <a:prstClr val="white"/>
              </a:solidFill>
              <a:latin typeface="Segoe UI Light" pitchFamily="34" charset="0"/>
              <a:ea typeface="Segoe UI" pitchFamily="34" charset="0"/>
              <a:cs typeface="Segoe UI" pitchFamily="34" charset="0"/>
            </a:endParaRPr>
          </a:p>
        </p:txBody>
      </p:sp>
      <p:sp>
        <p:nvSpPr>
          <p:cNvPr id="6" name="TextBox 5"/>
          <p:cNvSpPr txBox="1"/>
          <p:nvPr/>
        </p:nvSpPr>
        <p:spPr>
          <a:xfrm>
            <a:off x="76200" y="5943600"/>
            <a:ext cx="3657600" cy="369332"/>
          </a:xfrm>
          <a:prstGeom prst="rect">
            <a:avLst/>
          </a:prstGeom>
          <a:noFill/>
        </p:spPr>
        <p:txBody>
          <a:bodyPr wrap="square" rtlCol="0">
            <a:spAutoFit/>
          </a:bodyPr>
          <a:lstStyle/>
          <a:p>
            <a:r>
              <a:rPr lang="en-US" dirty="0" smtClean="0">
                <a:solidFill>
                  <a:prstClr val="white"/>
                </a:solidFill>
                <a:latin typeface="Segoe UI Light" pitchFamily="34" charset="0"/>
              </a:rPr>
              <a:t>[Bloomberg News, Feb 2009]</a:t>
            </a:r>
          </a:p>
        </p:txBody>
      </p:sp>
    </p:spTree>
    <p:extLst>
      <p:ext uri="{BB962C8B-B14F-4D97-AF65-F5344CB8AC3E}">
        <p14:creationId xmlns:p14="http://schemas.microsoft.com/office/powerpoint/2010/main" val="8849109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n\Dropbox\CHI2012-WaterVis\images\BackingSlideImages\1-27-11 Peace River Manasota Regional Water Supply Authority Reservo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85" y="-289856"/>
            <a:ext cx="11221700" cy="75136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1240000">
            <a:off x="2257606" y="4219702"/>
            <a:ext cx="6906445" cy="1041311"/>
          </a:xfrm>
          <a:prstGeom prst="rect">
            <a:avLst/>
          </a:prstGeom>
          <a:noFill/>
        </p:spPr>
        <p:txBody>
          <a:bodyPr wrap="square" rtlCol="0">
            <a:spAutoFit/>
          </a:bodyPr>
          <a:lstStyle/>
          <a:p>
            <a:pPr>
              <a:lnSpc>
                <a:spcPts val="3700"/>
              </a:lnSpc>
            </a:pPr>
            <a:r>
              <a:rPr lang="en-US" sz="4000" dirty="0" smtClean="0">
                <a:solidFill>
                  <a:prstClr val="white"/>
                </a:solidFill>
                <a:latin typeface="Segoe UI Semibold" pitchFamily="34" charset="0"/>
              </a:rPr>
              <a:t>new sources of water</a:t>
            </a:r>
            <a:endParaRPr lang="en-US" sz="3700" dirty="0" smtClean="0">
              <a:solidFill>
                <a:prstClr val="white"/>
              </a:solidFill>
              <a:latin typeface="Segoe UI Semibold" pitchFamily="34" charset="0"/>
            </a:endParaRPr>
          </a:p>
          <a:p>
            <a:pPr>
              <a:lnSpc>
                <a:spcPts val="3700"/>
              </a:lnSpc>
            </a:pPr>
            <a:r>
              <a:rPr lang="en-US" sz="3900" spc="200" dirty="0" smtClean="0">
                <a:solidFill>
                  <a:prstClr val="white"/>
                </a:solidFill>
                <a:latin typeface="Segoe UI Light" pitchFamily="34" charset="0"/>
              </a:rPr>
              <a:t>more </a:t>
            </a:r>
            <a:r>
              <a:rPr lang="en-US" sz="3900" spc="100" dirty="0" smtClean="0">
                <a:solidFill>
                  <a:prstClr val="white"/>
                </a:solidFill>
                <a:latin typeface="Segoe UI Light" pitchFamily="34" charset="0"/>
              </a:rPr>
              <a:t>costly to extract</a:t>
            </a:r>
          </a:p>
        </p:txBody>
      </p:sp>
    </p:spTree>
    <p:extLst>
      <p:ext uri="{BB962C8B-B14F-4D97-AF65-F5344CB8AC3E}">
        <p14:creationId xmlns:p14="http://schemas.microsoft.com/office/powerpoint/2010/main" val="2027832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0305" y="2951947"/>
            <a:ext cx="6223390" cy="954107"/>
          </a:xfrm>
          <a:prstGeom prst="rect">
            <a:avLst/>
          </a:prstGeom>
          <a:noFill/>
        </p:spPr>
        <p:txBody>
          <a:bodyPr wrap="square" rtlCol="0">
            <a:spAutoFit/>
          </a:bodyPr>
          <a:lstStyle/>
          <a:p>
            <a:pPr algn="ctr"/>
            <a:r>
              <a:rPr lang="en-US" sz="2800" dirty="0" smtClean="0">
                <a:solidFill>
                  <a:schemeClr val="bg1"/>
                </a:solidFill>
                <a:latin typeface="Segoe UI Light" pitchFamily="34" charset="0"/>
              </a:rPr>
              <a:t>This talk is about eco-feedback displays for </a:t>
            </a:r>
            <a:r>
              <a:rPr lang="en-US" sz="2800" dirty="0" smtClean="0">
                <a:solidFill>
                  <a:srgbClr val="0090FF"/>
                </a:solidFill>
                <a:latin typeface="Segoe UI Light" pitchFamily="34" charset="0"/>
              </a:rPr>
              <a:t>water</a:t>
            </a:r>
            <a:r>
              <a:rPr lang="en-US" sz="2800" dirty="0" smtClean="0">
                <a:solidFill>
                  <a:schemeClr val="bg1"/>
                </a:solidFill>
                <a:latin typeface="Segoe UI Light" pitchFamily="34" charset="0"/>
              </a:rPr>
              <a:t> usage in the home </a:t>
            </a:r>
          </a:p>
        </p:txBody>
      </p:sp>
    </p:spTree>
    <p:extLst>
      <p:ext uri="{BB962C8B-B14F-4D97-AF65-F5344CB8AC3E}">
        <p14:creationId xmlns:p14="http://schemas.microsoft.com/office/powerpoint/2010/main" val="611129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ages.icnetwork.co.uk/upl/nebusiness/feb2010/9/9/northumbrian-water-9858818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9305" y="0"/>
            <a:ext cx="9677400"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3205890" y="97200"/>
            <a:ext cx="7134130" cy="3016210"/>
          </a:xfrm>
          <a:prstGeom prst="rect">
            <a:avLst/>
          </a:prstGeom>
          <a:noFill/>
        </p:spPr>
        <p:txBody>
          <a:bodyPr wrap="square" rtlCol="0">
            <a:spAutoFit/>
          </a:bodyPr>
          <a:lstStyle/>
          <a:p>
            <a:pPr>
              <a:lnSpc>
                <a:spcPts val="7600"/>
              </a:lnSpc>
            </a:pPr>
            <a:r>
              <a:rPr lang="en-US" sz="7200" dirty="0" smtClean="0">
                <a:solidFill>
                  <a:prstClr val="white"/>
                </a:solidFill>
                <a:latin typeface="Segoe UI Semibold" pitchFamily="34" charset="0"/>
              </a:rPr>
              <a:t>water utilities  </a:t>
            </a:r>
            <a:r>
              <a:rPr lang="en-US" sz="7200" spc="110" dirty="0" smtClean="0">
                <a:solidFill>
                  <a:prstClr val="white"/>
                </a:solidFill>
                <a:latin typeface="Segoe UI Semibold" pitchFamily="34" charset="0"/>
              </a:rPr>
              <a:t>governments</a:t>
            </a:r>
          </a:p>
          <a:p>
            <a:pPr>
              <a:lnSpc>
                <a:spcPts val="7600"/>
              </a:lnSpc>
            </a:pPr>
            <a:r>
              <a:rPr lang="en-US" sz="7200" spc="1400" dirty="0">
                <a:solidFill>
                  <a:prstClr val="white"/>
                </a:solidFill>
                <a:latin typeface="Segoe UI Light" pitchFamily="34" charset="0"/>
              </a:rPr>
              <a:t>s</a:t>
            </a:r>
            <a:r>
              <a:rPr lang="en-US" sz="7200" spc="1400" dirty="0" smtClean="0">
                <a:solidFill>
                  <a:prstClr val="white"/>
                </a:solidFill>
                <a:latin typeface="Segoe UI Light" pitchFamily="34" charset="0"/>
              </a:rPr>
              <a:t>hift focus</a:t>
            </a:r>
          </a:p>
        </p:txBody>
      </p:sp>
    </p:spTree>
    <p:extLst>
      <p:ext uri="{BB962C8B-B14F-4D97-AF65-F5344CB8AC3E}">
        <p14:creationId xmlns:p14="http://schemas.microsoft.com/office/powerpoint/2010/main" val="1726089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038" y="3013502"/>
            <a:ext cx="8727925" cy="461665"/>
          </a:xfrm>
          <a:prstGeom prst="rect">
            <a:avLst/>
          </a:prstGeom>
          <a:noFill/>
        </p:spPr>
        <p:txBody>
          <a:bodyPr wrap="square" rtlCol="0">
            <a:spAutoFit/>
          </a:bodyPr>
          <a:lstStyle/>
          <a:p>
            <a:pPr algn="ctr"/>
            <a:r>
              <a:rPr lang="en-US" sz="2400" dirty="0" smtClean="0">
                <a:solidFill>
                  <a:schemeClr val="bg1"/>
                </a:solidFill>
                <a:latin typeface="Segoe UI Light" pitchFamily="34" charset="0"/>
              </a:rPr>
              <a:t>This is an area where HCI researchers and designers can help</a:t>
            </a:r>
          </a:p>
        </p:txBody>
      </p:sp>
    </p:spTree>
    <p:extLst>
      <p:ext uri="{BB962C8B-B14F-4D97-AF65-F5344CB8AC3E}">
        <p14:creationId xmlns:p14="http://schemas.microsoft.com/office/powerpoint/2010/main" val="1399250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694" y="1549765"/>
            <a:ext cx="8490612" cy="2638185"/>
            <a:chOff x="571500" y="413537"/>
            <a:chExt cx="8490612" cy="2638185"/>
          </a:xfrm>
        </p:grpSpPr>
        <p:pic>
          <p:nvPicPr>
            <p:cNvPr id="5125" name="Picture 5" descr="C:\research\projects\Sustain\design\LeafWithStem.png"/>
            <p:cNvPicPr>
              <a:picLocks noChangeAspect="1" noChangeArrowheads="1"/>
            </p:cNvPicPr>
            <p:nvPr/>
          </p:nvPicPr>
          <p:blipFill rotWithShape="1">
            <a:blip r:embed="rId4" cstate="print"/>
            <a:srcRect b="7201"/>
            <a:stretch/>
          </p:blipFill>
          <p:spPr bwMode="auto">
            <a:xfrm rot="517293">
              <a:off x="5387690" y="413537"/>
              <a:ext cx="1617954" cy="2218665"/>
            </a:xfrm>
            <a:prstGeom prst="rect">
              <a:avLst/>
            </a:prstGeom>
            <a:noFill/>
          </p:spPr>
        </p:pic>
        <p:sp>
          <p:nvSpPr>
            <p:cNvPr id="4" name="TextBox 3"/>
            <p:cNvSpPr txBox="1"/>
            <p:nvPr/>
          </p:nvSpPr>
          <p:spPr>
            <a:xfrm>
              <a:off x="571500" y="1449051"/>
              <a:ext cx="8382000" cy="1508105"/>
            </a:xfrm>
            <a:prstGeom prst="rect">
              <a:avLst/>
            </a:prstGeom>
            <a:noFill/>
          </p:spPr>
          <p:txBody>
            <a:bodyPr wrap="square" rtlCol="0">
              <a:spAutoFit/>
            </a:bodyPr>
            <a:lstStyle/>
            <a:p>
              <a:pPr algn="ctr"/>
              <a:r>
                <a:rPr lang="en-US" sz="9100" dirty="0" smtClean="0">
                  <a:solidFill>
                    <a:prstClr val="white">
                      <a:lumMod val="75000"/>
                    </a:prstClr>
                  </a:solidFill>
                  <a:latin typeface="Segoe UI Light" pitchFamily="34" charset="0"/>
                  <a:ea typeface="Segoe UI" pitchFamily="34" charset="0"/>
                  <a:cs typeface="Segoe UI" pitchFamily="34" charset="0"/>
                </a:rPr>
                <a:t>eco-feedback</a:t>
              </a:r>
              <a:endParaRPr lang="en-US" sz="9100" dirty="0">
                <a:solidFill>
                  <a:prstClr val="white">
                    <a:lumMod val="75000"/>
                  </a:prstClr>
                </a:solidFill>
                <a:latin typeface="Segoe UI Light" pitchFamily="34" charset="0"/>
                <a:ea typeface="Segoe UI" pitchFamily="34" charset="0"/>
                <a:cs typeface="Segoe UI" pitchFamily="34" charset="0"/>
              </a:endParaRPr>
            </a:p>
          </p:txBody>
        </p:sp>
        <p:sp>
          <p:nvSpPr>
            <p:cNvPr id="6" name="Rectangle 5"/>
            <p:cNvSpPr/>
            <p:nvPr/>
          </p:nvSpPr>
          <p:spPr>
            <a:xfrm>
              <a:off x="1436424" y="2667001"/>
              <a:ext cx="7625688" cy="384721"/>
            </a:xfrm>
            <a:prstGeom prst="rect">
              <a:avLst/>
            </a:prstGeom>
          </p:spPr>
          <p:txBody>
            <a:bodyPr wrap="square">
              <a:spAutoFit/>
            </a:bodyPr>
            <a:lstStyle/>
            <a:p>
              <a:r>
                <a:rPr lang="en-US" sz="1890" dirty="0" smtClean="0">
                  <a:solidFill>
                    <a:prstClr val="white">
                      <a:lumMod val="75000"/>
                    </a:prstClr>
                  </a:solidFill>
                  <a:latin typeface="Segoe UI Light" pitchFamily="34" charset="0"/>
                </a:rPr>
                <a:t>sensing and visualizing behavior to reduce environmental impact</a:t>
              </a:r>
              <a:endParaRPr lang="en-US" sz="1890" dirty="0">
                <a:solidFill>
                  <a:prstClr val="white">
                    <a:lumMod val="75000"/>
                  </a:prstClr>
                </a:solidFill>
                <a:latin typeface="Segoe UI Light" pitchFamily="34" charset="0"/>
              </a:endParaRPr>
            </a:p>
          </p:txBody>
        </p:sp>
      </p:grpSp>
    </p:spTree>
    <p:custDataLst>
      <p:tags r:id="rId1"/>
    </p:custDataLst>
    <p:extLst>
      <p:ext uri="{BB962C8B-B14F-4D97-AF65-F5344CB8AC3E}">
        <p14:creationId xmlns:p14="http://schemas.microsoft.com/office/powerpoint/2010/main" val="3168759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595" y="6404554"/>
            <a:ext cx="4035510" cy="338554"/>
          </a:xfrm>
          <a:prstGeom prst="rect">
            <a:avLst/>
          </a:prstGeom>
          <a:noFill/>
        </p:spPr>
        <p:txBody>
          <a:bodyPr wrap="square" rtlCol="0">
            <a:spAutoFit/>
          </a:bodyPr>
          <a:lstStyle/>
          <a:p>
            <a:r>
              <a:rPr lang="en-US" sz="1600" dirty="0" smtClean="0">
                <a:solidFill>
                  <a:schemeClr val="bg1"/>
                </a:solidFill>
                <a:latin typeface="Segoe UI Light" pitchFamily="34" charset="0"/>
                <a:cs typeface="Arial" pitchFamily="34" charset="0"/>
              </a:rPr>
              <a:t>[Erickson </a:t>
            </a:r>
            <a:r>
              <a:rPr lang="en-US" sz="1600" i="1" dirty="0" smtClean="0">
                <a:solidFill>
                  <a:schemeClr val="bg1"/>
                </a:solidFill>
                <a:latin typeface="Segoe UI Light" pitchFamily="34" charset="0"/>
                <a:cs typeface="Arial" pitchFamily="34" charset="0"/>
              </a:rPr>
              <a:t>et al</a:t>
            </a:r>
            <a:r>
              <a:rPr lang="en-US" sz="1600" dirty="0" smtClean="0">
                <a:solidFill>
                  <a:schemeClr val="bg1"/>
                </a:solidFill>
                <a:latin typeface="Segoe UI Light" pitchFamily="34" charset="0"/>
                <a:cs typeface="Arial" pitchFamily="34" charset="0"/>
              </a:rPr>
              <a:t>., CHI 2012]</a:t>
            </a:r>
            <a:endParaRPr lang="en-US" sz="1600" dirty="0">
              <a:solidFill>
                <a:schemeClr val="bg1"/>
              </a:solidFill>
              <a:latin typeface="Segoe UI Light" pitchFamily="34" charset="0"/>
              <a:cs typeface="Arial"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135" y="552310"/>
            <a:ext cx="3478440" cy="4582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jon\Dropbox\CHI2012-WaterVis\images\BackingSlideImages\Fig1_An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3479"/>
            <a:ext cx="9144000" cy="5851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495" y="64525"/>
            <a:ext cx="4477805" cy="400110"/>
          </a:xfrm>
          <a:prstGeom prst="rect">
            <a:avLst/>
          </a:prstGeom>
          <a:noFill/>
        </p:spPr>
        <p:txBody>
          <a:bodyPr wrap="square" rtlCol="0">
            <a:spAutoFit/>
          </a:bodyPr>
          <a:lstStyle/>
          <a:p>
            <a:r>
              <a:rPr lang="en-US" sz="2000" dirty="0" smtClean="0">
                <a:solidFill>
                  <a:schemeClr val="bg1"/>
                </a:solidFill>
                <a:latin typeface="Segoe UI Semibold" pitchFamily="34" charset="0"/>
              </a:rPr>
              <a:t>Dubuque </a:t>
            </a:r>
            <a:r>
              <a:rPr lang="en-US" sz="2000" dirty="0" smtClean="0">
                <a:solidFill>
                  <a:schemeClr val="bg1"/>
                </a:solidFill>
                <a:latin typeface="Segoe UI Light" pitchFamily="34" charset="0"/>
              </a:rPr>
              <a:t>Water Portal: </a:t>
            </a:r>
          </a:p>
        </p:txBody>
      </p:sp>
    </p:spTree>
    <p:extLst>
      <p:ext uri="{BB962C8B-B14F-4D97-AF65-F5344CB8AC3E}">
        <p14:creationId xmlns:p14="http://schemas.microsoft.com/office/powerpoint/2010/main" val="860378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research\projects\HomeSensing\Water\Prototyping\WaterVolumeIcons\MilkJugOutline_v2_Fu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1070" y="1407522"/>
            <a:ext cx="2355850" cy="34655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33453" y="1911100"/>
            <a:ext cx="3591048" cy="2800767"/>
          </a:xfrm>
          <a:prstGeom prst="rect">
            <a:avLst/>
          </a:prstGeom>
        </p:spPr>
        <p:txBody>
          <a:bodyPr wrap="none">
            <a:spAutoFit/>
          </a:bodyPr>
          <a:lstStyle/>
          <a:p>
            <a:pPr algn="r"/>
            <a:r>
              <a:rPr lang="en-US" sz="8800" dirty="0" smtClean="0">
                <a:solidFill>
                  <a:prstClr val="white"/>
                </a:solidFill>
                <a:latin typeface="Segoe UI Semibold" pitchFamily="34" charset="0"/>
              </a:rPr>
              <a:t>10,230</a:t>
            </a:r>
          </a:p>
          <a:p>
            <a:pPr algn="r"/>
            <a:r>
              <a:rPr lang="en-US" sz="8800" dirty="0" smtClean="0">
                <a:solidFill>
                  <a:prstClr val="white"/>
                </a:solidFill>
                <a:latin typeface="Segoe UI Light" pitchFamily="34" charset="0"/>
              </a:rPr>
              <a:t>gallons</a:t>
            </a:r>
            <a:endParaRPr lang="en-US" sz="8800" dirty="0">
              <a:solidFill>
                <a:prstClr val="white"/>
              </a:solidFill>
              <a:latin typeface="Segoe UI Light" pitchFamily="34" charset="0"/>
            </a:endParaRPr>
          </a:p>
        </p:txBody>
      </p:sp>
      <p:pic>
        <p:nvPicPr>
          <p:cNvPr id="6" name="Picture 3" descr="D:\research\projects\HomeSensing\Water\Prototyping\WaterVolumeIcons\MilkJugOutline_v2_Full_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6658" y="1994736"/>
            <a:ext cx="1773890" cy="2609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1070" y="-1021661"/>
            <a:ext cx="5718175"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1070" y="2428717"/>
            <a:ext cx="6019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8797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research\projects\HomeSensing\Water\Prototyping\WaterVolumeIcons\MilkJugOutline_v2_Fu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1070" y="1407522"/>
            <a:ext cx="2355850" cy="34655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33453" y="1911100"/>
            <a:ext cx="3591048" cy="2800767"/>
          </a:xfrm>
          <a:prstGeom prst="rect">
            <a:avLst/>
          </a:prstGeom>
        </p:spPr>
        <p:txBody>
          <a:bodyPr wrap="none">
            <a:spAutoFit/>
          </a:bodyPr>
          <a:lstStyle/>
          <a:p>
            <a:pPr algn="r"/>
            <a:r>
              <a:rPr lang="en-US" sz="8800" dirty="0" smtClean="0">
                <a:solidFill>
                  <a:prstClr val="white"/>
                </a:solidFill>
                <a:latin typeface="Segoe UI Semibold" pitchFamily="34" charset="0"/>
              </a:rPr>
              <a:t>10,230</a:t>
            </a:r>
          </a:p>
          <a:p>
            <a:pPr algn="r"/>
            <a:r>
              <a:rPr lang="en-US" sz="8800" dirty="0" smtClean="0">
                <a:solidFill>
                  <a:prstClr val="white"/>
                </a:solidFill>
                <a:latin typeface="Segoe UI Light" pitchFamily="34" charset="0"/>
              </a:rPr>
              <a:t>gallons</a:t>
            </a:r>
            <a:endParaRPr lang="en-US" sz="8800" dirty="0">
              <a:solidFill>
                <a:prstClr val="white"/>
              </a:solidFill>
              <a:latin typeface="Segoe UI Light" pitchFamily="34" charset="0"/>
            </a:endParaRPr>
          </a:p>
        </p:txBody>
      </p:sp>
      <p:pic>
        <p:nvPicPr>
          <p:cNvPr id="6" name="Picture 3" descr="D:\research\projects\HomeSensing\Water\Prototyping\WaterVolumeIcons\MilkJugOutline_v2_Full_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6658" y="1994736"/>
            <a:ext cx="1773890" cy="26094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research\projects\HomeSensing\Water\Prototyping\WaterVolumeIcons\MilkJugOutline_v2_Full_White.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63229" b="-1"/>
          <a:stretch/>
        </p:blipFill>
        <p:spPr bwMode="auto">
          <a:xfrm>
            <a:off x="5636658" y="3656685"/>
            <a:ext cx="1773890" cy="959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research\projects\HomeSensing\Water\Prototyping\WaterVolumeIcons\MilkJugOutline_v2_Full_White.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t="50002" b="36770"/>
          <a:stretch/>
        </p:blipFill>
        <p:spPr bwMode="auto">
          <a:xfrm>
            <a:off x="5636658" y="3311484"/>
            <a:ext cx="1773890" cy="345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81070" y="-1021661"/>
            <a:ext cx="5718175"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165795" y="2428717"/>
            <a:ext cx="2173834" cy="2173834"/>
          </a:xfrm>
          <a:prstGeom prst="rect">
            <a:avLst/>
          </a:prstGeom>
        </p:spPr>
        <p:txBody>
          <a:bodyPr wrap="none" rtlCol="0" anchor="ctr">
            <a:spAutoFit/>
          </a:bodyPr>
          <a:lstStyle/>
          <a:p>
            <a:pPr algn="ctr"/>
            <a:endParaRPr lang="en-US" sz="2800" dirty="0">
              <a:solidFill>
                <a:prstClr val="white"/>
              </a:solidFill>
              <a:latin typeface="Segoe UI Light" pitchFamily="34" charset="0"/>
            </a:endParaRPr>
          </a:p>
        </p:txBody>
      </p:sp>
      <p:pic>
        <p:nvPicPr>
          <p:cNvPr id="11" name="Picture 3" descr="D:\research\projects\HomeSensing\Water\Prototyping\WaterVolumeIcons\MilkJugOutline_v2_Full_White.png"/>
          <p:cNvPicPr>
            <a:picLocks noChangeAspect="1" noChangeArrowheads="1"/>
          </p:cNvPicPr>
          <p:nvPr/>
        </p:nvPicPr>
        <p:blipFill rotWithShape="1">
          <a:blip r:embed="rId10"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38184" b="50002"/>
          <a:stretch/>
        </p:blipFill>
        <p:spPr bwMode="auto">
          <a:xfrm>
            <a:off x="5636658" y="3003284"/>
            <a:ext cx="1773890" cy="30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research\projects\HomeSensing\Water\Prototyping\WaterVolumeIcons\MilkJugOutline_v2_Full_White.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t="31696" b="61351"/>
          <a:stretch/>
        </p:blipFill>
        <p:spPr bwMode="auto">
          <a:xfrm>
            <a:off x="5636658" y="2821840"/>
            <a:ext cx="1773890" cy="181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research\projects\HomeSensing\Water\Prototyping\WaterVolumeIcons\MilkJugOutline_v2_Full_White.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t="25376" b="68301"/>
          <a:stretch/>
        </p:blipFill>
        <p:spPr bwMode="auto">
          <a:xfrm>
            <a:off x="5636658" y="2656878"/>
            <a:ext cx="1773890" cy="16496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252712" y="4075029"/>
            <a:ext cx="1734571" cy="742814"/>
            <a:chOff x="7252712" y="4075029"/>
            <a:chExt cx="1734571" cy="742814"/>
          </a:xfrm>
        </p:grpSpPr>
        <p:cxnSp>
          <p:nvCxnSpPr>
            <p:cNvPr id="15" name="Straight Connector 14"/>
            <p:cNvCxnSpPr/>
            <p:nvPr/>
          </p:nvCxnSpPr>
          <p:spPr>
            <a:xfrm>
              <a:off x="7252712" y="4075029"/>
              <a:ext cx="608398" cy="3741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30558" y="4263845"/>
              <a:ext cx="1156725" cy="553998"/>
            </a:xfrm>
            <a:prstGeom prst="rect">
              <a:avLst/>
            </a:prstGeom>
            <a:noFill/>
          </p:spPr>
          <p:txBody>
            <a:bodyPr wrap="square" rtlCol="0">
              <a:spAutoFit/>
            </a:bodyPr>
            <a:lstStyle/>
            <a:p>
              <a:r>
                <a:rPr lang="en-US" dirty="0" smtClean="0">
                  <a:solidFill>
                    <a:srgbClr val="1F497D">
                      <a:lumMod val="20000"/>
                      <a:lumOff val="80000"/>
                    </a:srgbClr>
                  </a:solidFill>
                  <a:latin typeface="Segoe UI Light" pitchFamily="34" charset="0"/>
                </a:rPr>
                <a:t>Outdoor</a:t>
              </a:r>
            </a:p>
            <a:p>
              <a:r>
                <a:rPr lang="en-US" sz="1200" dirty="0" smtClean="0">
                  <a:solidFill>
                    <a:srgbClr val="1F497D">
                      <a:lumMod val="20000"/>
                      <a:lumOff val="80000"/>
                    </a:srgbClr>
                  </a:solidFill>
                  <a:latin typeface="Segoe UI Light" pitchFamily="34" charset="0"/>
                </a:rPr>
                <a:t>3,212 gals</a:t>
              </a:r>
              <a:endParaRPr lang="en-US" sz="1600" dirty="0" smtClean="0">
                <a:solidFill>
                  <a:srgbClr val="1F497D">
                    <a:lumMod val="20000"/>
                    <a:lumOff val="80000"/>
                  </a:srgbClr>
                </a:solidFill>
                <a:latin typeface="Segoe UI Light" pitchFamily="34" charset="0"/>
              </a:endParaRPr>
            </a:p>
          </p:txBody>
        </p:sp>
      </p:grpSp>
      <p:grpSp>
        <p:nvGrpSpPr>
          <p:cNvPr id="17" name="Group 16"/>
          <p:cNvGrpSpPr/>
          <p:nvPr/>
        </p:nvGrpSpPr>
        <p:grpSpPr>
          <a:xfrm>
            <a:off x="7279177" y="3496827"/>
            <a:ext cx="1604070" cy="691123"/>
            <a:chOff x="7279177" y="3496827"/>
            <a:chExt cx="1604070" cy="691123"/>
          </a:xfrm>
        </p:grpSpPr>
        <p:cxnSp>
          <p:nvCxnSpPr>
            <p:cNvPr id="18" name="Straight Connector 17"/>
            <p:cNvCxnSpPr/>
            <p:nvPr/>
          </p:nvCxnSpPr>
          <p:spPr>
            <a:xfrm>
              <a:off x="7279177" y="3496827"/>
              <a:ext cx="568286" cy="29725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30558" y="3633952"/>
              <a:ext cx="1052689" cy="553998"/>
            </a:xfrm>
            <a:prstGeom prst="rect">
              <a:avLst/>
            </a:prstGeom>
            <a:noFill/>
          </p:spPr>
          <p:txBody>
            <a:bodyPr wrap="square" rtlCol="0">
              <a:spAutoFit/>
            </a:bodyPr>
            <a:lstStyle/>
            <a:p>
              <a:r>
                <a:rPr lang="en-US" dirty="0" smtClean="0">
                  <a:solidFill>
                    <a:srgbClr val="1F497D">
                      <a:lumMod val="20000"/>
                      <a:lumOff val="80000"/>
                    </a:srgbClr>
                  </a:solidFill>
                  <a:latin typeface="Segoe UI Light" pitchFamily="34" charset="0"/>
                </a:rPr>
                <a:t>Toilets</a:t>
              </a:r>
            </a:p>
            <a:p>
              <a:r>
                <a:rPr lang="en-US" sz="1200" dirty="0" smtClean="0">
                  <a:solidFill>
                    <a:srgbClr val="1F497D">
                      <a:lumMod val="20000"/>
                      <a:lumOff val="80000"/>
                    </a:srgbClr>
                  </a:solidFill>
                  <a:latin typeface="Segoe UI Light" pitchFamily="34" charset="0"/>
                </a:rPr>
                <a:t>1,872 gals</a:t>
              </a:r>
            </a:p>
          </p:txBody>
        </p:sp>
      </p:grpSp>
      <p:grpSp>
        <p:nvGrpSpPr>
          <p:cNvPr id="20" name="Group 19"/>
          <p:cNvGrpSpPr/>
          <p:nvPr/>
        </p:nvGrpSpPr>
        <p:grpSpPr>
          <a:xfrm>
            <a:off x="7186658" y="3035877"/>
            <a:ext cx="1800625" cy="553998"/>
            <a:chOff x="7186658" y="3035877"/>
            <a:chExt cx="1800625" cy="553998"/>
          </a:xfrm>
        </p:grpSpPr>
        <p:cxnSp>
          <p:nvCxnSpPr>
            <p:cNvPr id="21" name="Straight Connector 20"/>
            <p:cNvCxnSpPr/>
            <p:nvPr/>
          </p:nvCxnSpPr>
          <p:spPr>
            <a:xfrm>
              <a:off x="7186658" y="3160359"/>
              <a:ext cx="578918" cy="741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30558" y="3035877"/>
              <a:ext cx="1156725" cy="553998"/>
            </a:xfrm>
            <a:prstGeom prst="rect">
              <a:avLst/>
            </a:prstGeom>
            <a:noFill/>
          </p:spPr>
          <p:txBody>
            <a:bodyPr wrap="square" rtlCol="0">
              <a:spAutoFit/>
            </a:bodyPr>
            <a:lstStyle/>
            <a:p>
              <a:r>
                <a:rPr lang="en-US" dirty="0" smtClean="0">
                  <a:solidFill>
                    <a:srgbClr val="1F497D">
                      <a:lumMod val="20000"/>
                      <a:lumOff val="80000"/>
                    </a:srgbClr>
                  </a:solidFill>
                  <a:latin typeface="Segoe UI Light" pitchFamily="34" charset="0"/>
                </a:rPr>
                <a:t>Laundry</a:t>
              </a:r>
            </a:p>
            <a:p>
              <a:r>
                <a:rPr lang="en-US" sz="1200" dirty="0" smtClean="0">
                  <a:solidFill>
                    <a:srgbClr val="1F497D">
                      <a:lumMod val="20000"/>
                      <a:lumOff val="80000"/>
                    </a:srgbClr>
                  </a:solidFill>
                  <a:latin typeface="Segoe UI Light" pitchFamily="34" charset="0"/>
                </a:rPr>
                <a:t>1,524 gals</a:t>
              </a:r>
              <a:endParaRPr lang="en-US" dirty="0" smtClean="0">
                <a:solidFill>
                  <a:srgbClr val="1F497D">
                    <a:lumMod val="20000"/>
                    <a:lumOff val="80000"/>
                  </a:srgbClr>
                </a:solidFill>
                <a:latin typeface="Segoe UI Light" pitchFamily="34" charset="0"/>
              </a:endParaRPr>
            </a:p>
          </p:txBody>
        </p:sp>
      </p:grpSp>
      <p:grpSp>
        <p:nvGrpSpPr>
          <p:cNvPr id="23" name="Group 22"/>
          <p:cNvGrpSpPr/>
          <p:nvPr/>
        </p:nvGrpSpPr>
        <p:grpSpPr>
          <a:xfrm>
            <a:off x="7222678" y="2491434"/>
            <a:ext cx="1764605" cy="553998"/>
            <a:chOff x="7222678" y="2491434"/>
            <a:chExt cx="1764605" cy="553998"/>
          </a:xfrm>
        </p:grpSpPr>
        <p:cxnSp>
          <p:nvCxnSpPr>
            <p:cNvPr id="24" name="Straight Connector 23"/>
            <p:cNvCxnSpPr/>
            <p:nvPr/>
          </p:nvCxnSpPr>
          <p:spPr>
            <a:xfrm flipV="1">
              <a:off x="7222678" y="2739359"/>
              <a:ext cx="542898" cy="1732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830558" y="2491434"/>
              <a:ext cx="1156725" cy="553998"/>
            </a:xfrm>
            <a:prstGeom prst="rect">
              <a:avLst/>
            </a:prstGeom>
            <a:noFill/>
          </p:spPr>
          <p:txBody>
            <a:bodyPr wrap="square" rtlCol="0">
              <a:spAutoFit/>
            </a:bodyPr>
            <a:lstStyle/>
            <a:p>
              <a:r>
                <a:rPr lang="en-US" dirty="0" smtClean="0">
                  <a:solidFill>
                    <a:srgbClr val="1F497D">
                      <a:lumMod val="20000"/>
                      <a:lumOff val="80000"/>
                    </a:srgbClr>
                  </a:solidFill>
                  <a:latin typeface="Segoe UI Light" pitchFamily="34" charset="0"/>
                </a:rPr>
                <a:t>Showers</a:t>
              </a:r>
              <a:endParaRPr lang="en-US" sz="1200" dirty="0" smtClean="0">
                <a:solidFill>
                  <a:srgbClr val="1F497D">
                    <a:lumMod val="20000"/>
                    <a:lumOff val="80000"/>
                  </a:srgbClr>
                </a:solidFill>
                <a:latin typeface="Segoe UI Light" pitchFamily="34" charset="0"/>
              </a:endParaRPr>
            </a:p>
            <a:p>
              <a:r>
                <a:rPr lang="en-US" sz="1200" dirty="0" smtClean="0">
                  <a:solidFill>
                    <a:srgbClr val="1F497D">
                      <a:lumMod val="20000"/>
                      <a:lumOff val="80000"/>
                    </a:srgbClr>
                  </a:solidFill>
                  <a:latin typeface="Segoe UI Light" pitchFamily="34" charset="0"/>
                </a:rPr>
                <a:t>1176 gals</a:t>
              </a:r>
              <a:endParaRPr lang="en-US" dirty="0" smtClean="0">
                <a:solidFill>
                  <a:srgbClr val="1F497D">
                    <a:lumMod val="20000"/>
                    <a:lumOff val="80000"/>
                  </a:srgbClr>
                </a:solidFill>
                <a:latin typeface="Segoe UI Light" pitchFamily="34" charset="0"/>
              </a:endParaRPr>
            </a:p>
          </p:txBody>
        </p:sp>
      </p:grpSp>
      <p:grpSp>
        <p:nvGrpSpPr>
          <p:cNvPr id="26" name="Group 25"/>
          <p:cNvGrpSpPr/>
          <p:nvPr/>
        </p:nvGrpSpPr>
        <p:grpSpPr>
          <a:xfrm>
            <a:off x="7165840" y="1937436"/>
            <a:ext cx="1821443" cy="811827"/>
            <a:chOff x="7165840" y="1937436"/>
            <a:chExt cx="1821443" cy="811827"/>
          </a:xfrm>
        </p:grpSpPr>
        <p:cxnSp>
          <p:nvCxnSpPr>
            <p:cNvPr id="27" name="Straight Connector 26"/>
            <p:cNvCxnSpPr/>
            <p:nvPr/>
          </p:nvCxnSpPr>
          <p:spPr>
            <a:xfrm flipV="1">
              <a:off x="7165840" y="2214435"/>
              <a:ext cx="599736" cy="5348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830558" y="1937436"/>
              <a:ext cx="1156725" cy="553998"/>
            </a:xfrm>
            <a:prstGeom prst="rect">
              <a:avLst/>
            </a:prstGeom>
            <a:noFill/>
          </p:spPr>
          <p:txBody>
            <a:bodyPr wrap="square" rtlCol="0">
              <a:spAutoFit/>
            </a:bodyPr>
            <a:lstStyle/>
            <a:p>
              <a:r>
                <a:rPr lang="en-US" dirty="0" smtClean="0">
                  <a:solidFill>
                    <a:srgbClr val="1F497D">
                      <a:lumMod val="20000"/>
                      <a:lumOff val="80000"/>
                    </a:srgbClr>
                  </a:solidFill>
                  <a:latin typeface="Segoe UI Light" pitchFamily="34" charset="0"/>
                </a:rPr>
                <a:t>Faucets</a:t>
              </a:r>
              <a:endParaRPr lang="en-US" sz="1200" dirty="0" smtClean="0">
                <a:solidFill>
                  <a:srgbClr val="1F497D">
                    <a:lumMod val="20000"/>
                    <a:lumOff val="80000"/>
                  </a:srgbClr>
                </a:solidFill>
                <a:latin typeface="Segoe UI Light" pitchFamily="34" charset="0"/>
              </a:endParaRPr>
            </a:p>
            <a:p>
              <a:r>
                <a:rPr lang="en-US" sz="1200" dirty="0" smtClean="0">
                  <a:solidFill>
                    <a:srgbClr val="1F497D">
                      <a:lumMod val="20000"/>
                      <a:lumOff val="80000"/>
                    </a:srgbClr>
                  </a:solidFill>
                  <a:latin typeface="Segoe UI Light" pitchFamily="34" charset="0"/>
                </a:rPr>
                <a:t>1105 gals</a:t>
              </a:r>
              <a:endParaRPr lang="en-US" dirty="0" smtClean="0">
                <a:solidFill>
                  <a:srgbClr val="1F497D">
                    <a:lumMod val="20000"/>
                    <a:lumOff val="80000"/>
                  </a:srgbClr>
                </a:solidFill>
                <a:latin typeface="Segoe UI Light" pitchFamily="34" charset="0"/>
              </a:endParaRPr>
            </a:p>
          </p:txBody>
        </p:sp>
      </p:grpSp>
      <p:pic>
        <p:nvPicPr>
          <p:cNvPr id="29" name="Picture 3" descr="D:\research\projects\HomeSensing\Water\Prototyping\WaterVolumeIcons\MilkJugOutline_v2_Full_White.p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t="24500" b="73748"/>
          <a:stretch/>
        </p:blipFill>
        <p:spPr bwMode="auto">
          <a:xfrm>
            <a:off x="5636658" y="2634019"/>
            <a:ext cx="1773890" cy="45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81070" y="2428717"/>
            <a:ext cx="6019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7222678" y="1399276"/>
            <a:ext cx="2054812" cy="1234743"/>
            <a:chOff x="7222678" y="1399276"/>
            <a:chExt cx="2054812" cy="1234743"/>
          </a:xfrm>
        </p:grpSpPr>
        <p:cxnSp>
          <p:nvCxnSpPr>
            <p:cNvPr id="32" name="Straight Connector 31"/>
            <p:cNvCxnSpPr>
              <a:endCxn id="33" idx="1"/>
            </p:cNvCxnSpPr>
            <p:nvPr/>
          </p:nvCxnSpPr>
          <p:spPr>
            <a:xfrm flipV="1">
              <a:off x="7222678" y="1676275"/>
              <a:ext cx="607880" cy="9577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30558" y="1399276"/>
              <a:ext cx="1446932" cy="553998"/>
            </a:xfrm>
            <a:prstGeom prst="rect">
              <a:avLst/>
            </a:prstGeom>
            <a:noFill/>
          </p:spPr>
          <p:txBody>
            <a:bodyPr wrap="square" rtlCol="0">
              <a:spAutoFit/>
            </a:bodyPr>
            <a:lstStyle/>
            <a:p>
              <a:r>
                <a:rPr lang="en-US" dirty="0" smtClean="0">
                  <a:solidFill>
                    <a:srgbClr val="1F497D">
                      <a:lumMod val="20000"/>
                      <a:lumOff val="80000"/>
                    </a:srgbClr>
                  </a:solidFill>
                  <a:latin typeface="Segoe UI Light" pitchFamily="34" charset="0"/>
                </a:rPr>
                <a:t>Dishwasher</a:t>
              </a:r>
              <a:endParaRPr lang="en-US" sz="1200" dirty="0" smtClean="0">
                <a:solidFill>
                  <a:srgbClr val="1F497D">
                    <a:lumMod val="20000"/>
                    <a:lumOff val="80000"/>
                  </a:srgbClr>
                </a:solidFill>
                <a:latin typeface="Segoe UI Light" pitchFamily="34" charset="0"/>
              </a:endParaRPr>
            </a:p>
            <a:p>
              <a:r>
                <a:rPr lang="en-US" sz="1200" dirty="0" smtClean="0">
                  <a:solidFill>
                    <a:srgbClr val="1F497D">
                      <a:lumMod val="20000"/>
                      <a:lumOff val="80000"/>
                    </a:srgbClr>
                  </a:solidFill>
                  <a:latin typeface="Segoe UI Light" pitchFamily="34" charset="0"/>
                </a:rPr>
                <a:t>102 gals</a:t>
              </a:r>
              <a:endParaRPr lang="en-US" dirty="0" smtClean="0">
                <a:solidFill>
                  <a:srgbClr val="1F497D">
                    <a:lumMod val="20000"/>
                    <a:lumOff val="80000"/>
                  </a:srgbClr>
                </a:solidFill>
                <a:latin typeface="Segoe UI Light" pitchFamily="34" charset="0"/>
              </a:endParaRPr>
            </a:p>
          </p:txBody>
        </p:sp>
      </p:grpSp>
      <p:grpSp>
        <p:nvGrpSpPr>
          <p:cNvPr id="34" name="Group 33"/>
          <p:cNvGrpSpPr/>
          <p:nvPr/>
        </p:nvGrpSpPr>
        <p:grpSpPr>
          <a:xfrm>
            <a:off x="7071138" y="863003"/>
            <a:ext cx="2206352" cy="1628432"/>
            <a:chOff x="7071138" y="863003"/>
            <a:chExt cx="2206352" cy="1628432"/>
          </a:xfrm>
        </p:grpSpPr>
        <p:cxnSp>
          <p:nvCxnSpPr>
            <p:cNvPr id="35" name="Straight Connector 34"/>
            <p:cNvCxnSpPr/>
            <p:nvPr/>
          </p:nvCxnSpPr>
          <p:spPr>
            <a:xfrm flipV="1">
              <a:off x="7071138" y="1146412"/>
              <a:ext cx="721734" cy="134502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830558" y="863003"/>
              <a:ext cx="1446932" cy="553998"/>
            </a:xfrm>
            <a:prstGeom prst="rect">
              <a:avLst/>
            </a:prstGeom>
            <a:noFill/>
          </p:spPr>
          <p:txBody>
            <a:bodyPr wrap="square" rtlCol="0">
              <a:spAutoFit/>
            </a:bodyPr>
            <a:lstStyle/>
            <a:p>
              <a:r>
                <a:rPr lang="en-US" dirty="0" smtClean="0">
                  <a:solidFill>
                    <a:srgbClr val="1F497D">
                      <a:lumMod val="20000"/>
                      <a:lumOff val="80000"/>
                    </a:srgbClr>
                  </a:solidFill>
                  <a:latin typeface="Segoe UI Light" pitchFamily="34" charset="0"/>
                </a:rPr>
                <a:t>Other</a:t>
              </a:r>
              <a:endParaRPr lang="en-US" sz="1200" dirty="0" smtClean="0">
                <a:solidFill>
                  <a:srgbClr val="1F497D">
                    <a:lumMod val="20000"/>
                    <a:lumOff val="80000"/>
                  </a:srgbClr>
                </a:solidFill>
                <a:latin typeface="Segoe UI Light" pitchFamily="34" charset="0"/>
              </a:endParaRPr>
            </a:p>
            <a:p>
              <a:r>
                <a:rPr lang="en-US" sz="1200" dirty="0" smtClean="0">
                  <a:solidFill>
                    <a:srgbClr val="1F497D">
                      <a:lumMod val="20000"/>
                      <a:lumOff val="80000"/>
                    </a:srgbClr>
                  </a:solidFill>
                  <a:latin typeface="Segoe UI Light" pitchFamily="34" charset="0"/>
                </a:rPr>
                <a:t>1248 gals</a:t>
              </a:r>
              <a:endParaRPr lang="en-US" dirty="0" smtClean="0">
                <a:solidFill>
                  <a:srgbClr val="1F497D">
                    <a:lumMod val="20000"/>
                    <a:lumOff val="80000"/>
                  </a:srgbClr>
                </a:solidFill>
                <a:latin typeface="Segoe UI Light" pitchFamily="34" charset="0"/>
              </a:endParaRPr>
            </a:p>
          </p:txBody>
        </p:sp>
      </p:grpSp>
    </p:spTree>
    <p:extLst>
      <p:ext uri="{BB962C8B-B14F-4D97-AF65-F5344CB8AC3E}">
        <p14:creationId xmlns:p14="http://schemas.microsoft.com/office/powerpoint/2010/main" val="1268090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research\thesis\RelatedWork\Water_Feedback_and_BehaviorChange\waterbot_short_movie_0001 002 _1__00012.jpg"/>
          <p:cNvPicPr>
            <a:picLocks noChangeAspect="1" noChangeArrowheads="1"/>
          </p:cNvPicPr>
          <p:nvPr/>
        </p:nvPicPr>
        <p:blipFill rotWithShape="1">
          <a:blip r:embed="rId3">
            <a:extLst>
              <a:ext uri="{28A0092B-C50C-407E-A947-70E740481C1C}">
                <a14:useLocalDpi xmlns:a14="http://schemas.microsoft.com/office/drawing/2010/main" val="0"/>
              </a:ext>
            </a:extLst>
          </a:blip>
          <a:srcRect t="1394" b="13198"/>
          <a:stretch/>
        </p:blipFill>
        <p:spPr bwMode="auto">
          <a:xfrm>
            <a:off x="-821559" y="0"/>
            <a:ext cx="107062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296844" y="696769"/>
            <a:ext cx="3578630"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itle 7"/>
          <p:cNvSpPr txBox="1">
            <a:spLocks/>
          </p:cNvSpPr>
          <p:nvPr/>
        </p:nvSpPr>
        <p:spPr>
          <a:xfrm>
            <a:off x="190500" y="685800"/>
            <a:ext cx="65913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a:lstStyle>
          <a:p>
            <a:pPr algn="l"/>
            <a:r>
              <a:rPr lang="en-US" dirty="0" err="1" smtClean="0">
                <a:latin typeface="Segoe UI Semibold" pitchFamily="34" charset="0"/>
              </a:rPr>
              <a:t>water</a:t>
            </a:r>
            <a:r>
              <a:rPr lang="en-US" dirty="0" err="1" smtClean="0"/>
              <a:t>bot</a:t>
            </a:r>
            <a:endParaRPr lang="en-US" dirty="0"/>
          </a:p>
        </p:txBody>
      </p:sp>
      <p:sp>
        <p:nvSpPr>
          <p:cNvPr id="6" name="Right Arrow 5"/>
          <p:cNvSpPr/>
          <p:nvPr/>
        </p:nvSpPr>
        <p:spPr>
          <a:xfrm flipH="1">
            <a:off x="6626834" y="6002984"/>
            <a:ext cx="3598440" cy="4572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683985" y="6047225"/>
            <a:ext cx="4035510" cy="338554"/>
          </a:xfrm>
          <a:prstGeom prst="rect">
            <a:avLst/>
          </a:prstGeom>
          <a:noFill/>
        </p:spPr>
        <p:txBody>
          <a:bodyPr wrap="square" rtlCol="0">
            <a:spAutoFit/>
          </a:bodyPr>
          <a:lstStyle/>
          <a:p>
            <a:r>
              <a:rPr lang="en-US" sz="1600" dirty="0" smtClean="0">
                <a:solidFill>
                  <a:schemeClr val="bg1"/>
                </a:solidFill>
                <a:latin typeface="Segoe UI Light" pitchFamily="34" charset="0"/>
                <a:cs typeface="Arial" pitchFamily="34" charset="0"/>
              </a:rPr>
              <a:t>[Arroyo </a:t>
            </a:r>
            <a:r>
              <a:rPr lang="en-US" sz="1600" i="1" dirty="0" smtClean="0">
                <a:solidFill>
                  <a:schemeClr val="bg1"/>
                </a:solidFill>
                <a:latin typeface="Segoe UI Light" pitchFamily="34" charset="0"/>
                <a:cs typeface="Arial" pitchFamily="34" charset="0"/>
              </a:rPr>
              <a:t>et al., </a:t>
            </a:r>
            <a:r>
              <a:rPr lang="en-US" sz="1600" dirty="0" smtClean="0">
                <a:solidFill>
                  <a:schemeClr val="bg1"/>
                </a:solidFill>
                <a:latin typeface="Segoe UI Light" pitchFamily="34" charset="0"/>
                <a:cs typeface="Arial" pitchFamily="34" charset="0"/>
              </a:rPr>
              <a:t>CHI 2005]</a:t>
            </a:r>
            <a:endParaRPr lang="en-US" sz="1600" dirty="0">
              <a:solidFill>
                <a:schemeClr val="bg1"/>
              </a:solidFill>
              <a:latin typeface="Segoe UI Light" pitchFamily="34" charset="0"/>
              <a:cs typeface="Arial" pitchFamily="34" charset="0"/>
            </a:endParaRPr>
          </a:p>
        </p:txBody>
      </p:sp>
    </p:spTree>
    <p:extLst>
      <p:ext uri="{BB962C8B-B14F-4D97-AF65-F5344CB8AC3E}">
        <p14:creationId xmlns:p14="http://schemas.microsoft.com/office/powerpoint/2010/main" val="15283413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6736355" y="848570"/>
            <a:ext cx="4283215" cy="3172968"/>
          </a:xfrm>
          <a:prstGeom prst="rect">
            <a:avLst/>
          </a:prstGeom>
          <a:noFill/>
          <a:ln w="9525">
            <a:noFill/>
            <a:miter lim="800000"/>
            <a:headEnd/>
            <a:tailEnd/>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125" y="914"/>
            <a:ext cx="11416170" cy="685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296844" y="696769"/>
            <a:ext cx="3350944"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itle 7"/>
          <p:cNvSpPr txBox="1">
            <a:spLocks/>
          </p:cNvSpPr>
          <p:nvPr/>
        </p:nvSpPr>
        <p:spPr>
          <a:xfrm>
            <a:off x="190500" y="685800"/>
            <a:ext cx="65913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a:lstStyle>
          <a:p>
            <a:pPr algn="l"/>
            <a:r>
              <a:rPr lang="en-US" dirty="0" err="1" smtClean="0">
                <a:latin typeface="Segoe UI Semibold" pitchFamily="34" charset="0"/>
              </a:rPr>
              <a:t>show</a:t>
            </a:r>
            <a:r>
              <a:rPr lang="en-US" dirty="0" err="1" smtClean="0"/>
              <a:t>me</a:t>
            </a:r>
            <a:endParaRPr lang="en-US" dirty="0"/>
          </a:p>
        </p:txBody>
      </p:sp>
      <p:sp>
        <p:nvSpPr>
          <p:cNvPr id="11" name="Right Arrow 10"/>
          <p:cNvSpPr/>
          <p:nvPr/>
        </p:nvSpPr>
        <p:spPr>
          <a:xfrm flipH="1">
            <a:off x="5545559" y="6002984"/>
            <a:ext cx="3598440" cy="4572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5602710" y="6047225"/>
            <a:ext cx="4035510" cy="338554"/>
          </a:xfrm>
          <a:prstGeom prst="rect">
            <a:avLst/>
          </a:prstGeom>
          <a:noFill/>
        </p:spPr>
        <p:txBody>
          <a:bodyPr wrap="square" rtlCol="0">
            <a:spAutoFit/>
          </a:bodyPr>
          <a:lstStyle/>
          <a:p>
            <a:r>
              <a:rPr lang="en-US" sz="1600" dirty="0" smtClean="0">
                <a:solidFill>
                  <a:schemeClr val="bg1"/>
                </a:solidFill>
                <a:latin typeface="Segoe UI Light" pitchFamily="34" charset="0"/>
                <a:cs typeface="Arial" pitchFamily="34" charset="0"/>
              </a:rPr>
              <a:t>[</a:t>
            </a:r>
            <a:r>
              <a:rPr lang="en-US" sz="1600" dirty="0" err="1" smtClean="0">
                <a:solidFill>
                  <a:schemeClr val="bg1"/>
                </a:solidFill>
                <a:latin typeface="Segoe UI Light" pitchFamily="34" charset="0"/>
                <a:cs typeface="Arial" pitchFamily="34" charset="0"/>
              </a:rPr>
              <a:t>Kappel</a:t>
            </a:r>
            <a:r>
              <a:rPr lang="en-US" sz="1600" dirty="0" smtClean="0">
                <a:solidFill>
                  <a:schemeClr val="bg1"/>
                </a:solidFill>
                <a:latin typeface="Segoe UI Light" pitchFamily="34" charset="0"/>
                <a:cs typeface="Arial" pitchFamily="34" charset="0"/>
              </a:rPr>
              <a:t> &amp; </a:t>
            </a:r>
            <a:r>
              <a:rPr lang="en-US" sz="1600" dirty="0" err="1" smtClean="0">
                <a:solidFill>
                  <a:schemeClr val="bg1"/>
                </a:solidFill>
                <a:latin typeface="Segoe UI Light" pitchFamily="34" charset="0"/>
                <a:cs typeface="Arial" pitchFamily="34" charset="0"/>
              </a:rPr>
              <a:t>Grechenig</a:t>
            </a:r>
            <a:r>
              <a:rPr lang="en-US" sz="1600" dirty="0" smtClean="0">
                <a:solidFill>
                  <a:schemeClr val="bg1"/>
                </a:solidFill>
                <a:latin typeface="Segoe UI Light" pitchFamily="34" charset="0"/>
                <a:cs typeface="Arial" pitchFamily="34" charset="0"/>
              </a:rPr>
              <a:t>, Persuasive 2009]</a:t>
            </a:r>
            <a:endParaRPr lang="en-US" sz="1600" dirty="0">
              <a:solidFill>
                <a:schemeClr val="bg1"/>
              </a:solidFill>
              <a:latin typeface="Segoe UI Light" pitchFamily="34" charset="0"/>
              <a:cs typeface="Arial" pitchFamily="34" charset="0"/>
            </a:endParaRPr>
          </a:p>
        </p:txBody>
      </p:sp>
    </p:spTree>
    <p:extLst>
      <p:ext uri="{BB962C8B-B14F-4D97-AF65-F5344CB8AC3E}">
        <p14:creationId xmlns:p14="http://schemas.microsoft.com/office/powerpoint/2010/main" val="35374214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8418" y="5818730"/>
            <a:ext cx="2276850" cy="338554"/>
          </a:xfrm>
          <a:prstGeom prst="rect">
            <a:avLst/>
          </a:prstGeom>
          <a:noFill/>
        </p:spPr>
        <p:txBody>
          <a:bodyPr wrap="square" rtlCol="0">
            <a:spAutoFit/>
          </a:bodyPr>
          <a:lstStyle/>
          <a:p>
            <a:r>
              <a:rPr lang="en-US" sz="1600" dirty="0" smtClean="0">
                <a:solidFill>
                  <a:prstClr val="white">
                    <a:lumMod val="75000"/>
                  </a:prstClr>
                </a:solidFill>
                <a:latin typeface="Segoe UI Light" pitchFamily="34" charset="0"/>
                <a:cs typeface="Arial" pitchFamily="34" charset="0"/>
              </a:rPr>
              <a:t>[Arroyo </a:t>
            </a:r>
            <a:r>
              <a:rPr lang="en-US" sz="1600" i="1" dirty="0" smtClean="0">
                <a:solidFill>
                  <a:prstClr val="white">
                    <a:lumMod val="75000"/>
                  </a:prstClr>
                </a:solidFill>
                <a:latin typeface="Segoe UI Light" pitchFamily="34" charset="0"/>
                <a:cs typeface="Arial" pitchFamily="34" charset="0"/>
              </a:rPr>
              <a:t>et al., </a:t>
            </a:r>
            <a:r>
              <a:rPr lang="en-US" sz="1600" dirty="0" smtClean="0">
                <a:solidFill>
                  <a:prstClr val="white">
                    <a:lumMod val="75000"/>
                  </a:prstClr>
                </a:solidFill>
                <a:latin typeface="Segoe UI Light" pitchFamily="34" charset="0"/>
                <a:cs typeface="Arial" pitchFamily="34" charset="0"/>
              </a:rPr>
              <a:t>CHI2005]</a:t>
            </a:r>
            <a:endParaRPr lang="en-US" sz="1600" dirty="0">
              <a:solidFill>
                <a:prstClr val="white">
                  <a:lumMod val="75000"/>
                </a:prstClr>
              </a:solidFill>
              <a:latin typeface="Segoe UI Light" pitchFamily="34" charset="0"/>
              <a:cs typeface="Arial" pitchFamily="34" charset="0"/>
            </a:endParaRPr>
          </a:p>
        </p:txBody>
      </p:sp>
      <p:sp>
        <p:nvSpPr>
          <p:cNvPr id="5" name="Title 7"/>
          <p:cNvSpPr txBox="1">
            <a:spLocks/>
          </p:cNvSpPr>
          <p:nvPr/>
        </p:nvSpPr>
        <p:spPr>
          <a:xfrm>
            <a:off x="7531905" y="-1256505"/>
            <a:ext cx="65913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a:lstStyle>
          <a:p>
            <a:pPr algn="l"/>
            <a:r>
              <a:rPr lang="en-US" sz="7200" dirty="0" smtClean="0">
                <a:latin typeface="Segoe UI Semibold" pitchFamily="34" charset="0"/>
              </a:rPr>
              <a:t>up</a:t>
            </a:r>
            <a:r>
              <a:rPr lang="en-US" sz="7200" dirty="0" smtClean="0"/>
              <a:t>stream</a:t>
            </a:r>
            <a:endParaRPr lang="en-US" sz="7200" dirty="0"/>
          </a:p>
        </p:txBody>
      </p:sp>
      <p:pic>
        <p:nvPicPr>
          <p:cNvPr id="11266" name="Picture 2" descr="C:\Users\jon\Dropbox\CHI2012-WaterVis\images\BackingSlideImages\IMG_19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Arrow 14"/>
          <p:cNvSpPr/>
          <p:nvPr/>
        </p:nvSpPr>
        <p:spPr>
          <a:xfrm>
            <a:off x="-296844" y="696769"/>
            <a:ext cx="3516294" cy="914400"/>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itle 7"/>
          <p:cNvSpPr txBox="1">
            <a:spLocks/>
          </p:cNvSpPr>
          <p:nvPr/>
        </p:nvSpPr>
        <p:spPr>
          <a:xfrm>
            <a:off x="190500" y="685800"/>
            <a:ext cx="65913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a:lstStyle>
          <a:p>
            <a:pPr algn="l"/>
            <a:r>
              <a:rPr lang="en-US" dirty="0" smtClean="0">
                <a:latin typeface="Segoe UI Semibold" pitchFamily="34" charset="0"/>
              </a:rPr>
              <a:t>up</a:t>
            </a:r>
            <a:r>
              <a:rPr lang="en-US" dirty="0" smtClean="0"/>
              <a:t>stream</a:t>
            </a:r>
            <a:endParaRPr lang="en-US" dirty="0"/>
          </a:p>
        </p:txBody>
      </p:sp>
      <p:sp>
        <p:nvSpPr>
          <p:cNvPr id="17" name="Right Arrow 16"/>
          <p:cNvSpPr/>
          <p:nvPr/>
        </p:nvSpPr>
        <p:spPr>
          <a:xfrm flipH="1">
            <a:off x="5943779" y="6002984"/>
            <a:ext cx="3598440" cy="4572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6000930" y="6047225"/>
            <a:ext cx="4035510" cy="338554"/>
          </a:xfrm>
          <a:prstGeom prst="rect">
            <a:avLst/>
          </a:prstGeom>
          <a:noFill/>
        </p:spPr>
        <p:txBody>
          <a:bodyPr wrap="square" rtlCol="0">
            <a:spAutoFit/>
          </a:bodyPr>
          <a:lstStyle/>
          <a:p>
            <a:r>
              <a:rPr lang="en-US" sz="1600" dirty="0" smtClean="0">
                <a:solidFill>
                  <a:schemeClr val="bg1"/>
                </a:solidFill>
                <a:latin typeface="Segoe UI Light" pitchFamily="34" charset="0"/>
                <a:cs typeface="Arial" pitchFamily="34" charset="0"/>
              </a:rPr>
              <a:t>[</a:t>
            </a:r>
            <a:r>
              <a:rPr lang="en-US" sz="1600" dirty="0" err="1" smtClean="0">
                <a:solidFill>
                  <a:schemeClr val="bg1"/>
                </a:solidFill>
                <a:latin typeface="Segoe UI Light" pitchFamily="34" charset="0"/>
                <a:cs typeface="Arial" pitchFamily="34" charset="0"/>
              </a:rPr>
              <a:t>Kuznetsov</a:t>
            </a:r>
            <a:r>
              <a:rPr lang="en-US" sz="1600" dirty="0" smtClean="0">
                <a:solidFill>
                  <a:schemeClr val="bg1"/>
                </a:solidFill>
                <a:latin typeface="Segoe UI Light" pitchFamily="34" charset="0"/>
                <a:cs typeface="Arial" pitchFamily="34" charset="0"/>
              </a:rPr>
              <a:t> &amp; </a:t>
            </a:r>
            <a:r>
              <a:rPr lang="en-US" sz="1600" dirty="0" err="1" smtClean="0">
                <a:solidFill>
                  <a:schemeClr val="bg1"/>
                </a:solidFill>
                <a:latin typeface="Segoe UI Light" pitchFamily="34" charset="0"/>
                <a:cs typeface="Arial" pitchFamily="34" charset="0"/>
              </a:rPr>
              <a:t>Paulos</a:t>
            </a:r>
            <a:r>
              <a:rPr lang="en-US" sz="1600" dirty="0" smtClean="0">
                <a:solidFill>
                  <a:schemeClr val="bg1"/>
                </a:solidFill>
                <a:latin typeface="Segoe UI Light" pitchFamily="34" charset="0"/>
                <a:cs typeface="Arial" pitchFamily="34" charset="0"/>
              </a:rPr>
              <a:t>, CHI 2010]</a:t>
            </a:r>
            <a:endParaRPr lang="en-US" sz="1600" dirty="0">
              <a:solidFill>
                <a:schemeClr val="bg1"/>
              </a:solidFill>
              <a:latin typeface="Segoe UI Light" pitchFamily="34" charset="0"/>
              <a:cs typeface="Arial" pitchFamily="34" charset="0"/>
            </a:endParaRPr>
          </a:p>
        </p:txBody>
      </p:sp>
    </p:spTree>
    <p:extLst>
      <p:ext uri="{BB962C8B-B14F-4D97-AF65-F5344CB8AC3E}">
        <p14:creationId xmlns:p14="http://schemas.microsoft.com/office/powerpoint/2010/main" val="4095266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JonsThesis\Thesis\ImagesAndFigures\Waitek_Combin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038"/>
            <a:ext cx="9144000" cy="6263925"/>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411144" y="800099"/>
            <a:ext cx="5969779" cy="753919"/>
          </a:xfrm>
          <a:prstGeom prst="rightArrow">
            <a:avLst>
              <a:gd name="adj1" fmla="val 100000"/>
              <a:gd name="adj2" fmla="val 15533"/>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itle 7"/>
          <p:cNvSpPr txBox="1">
            <a:spLocks/>
          </p:cNvSpPr>
          <p:nvPr/>
        </p:nvSpPr>
        <p:spPr>
          <a:xfrm>
            <a:off x="152400" y="704850"/>
            <a:ext cx="6591300"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bg1">
                    <a:lumMod val="95000"/>
                  </a:schemeClr>
                </a:solidFill>
                <a:latin typeface="Segoe UI Light" pitchFamily="34" charset="0"/>
                <a:ea typeface="+mj-ea"/>
                <a:cs typeface="+mj-cs"/>
              </a:defRPr>
            </a:lvl1pPr>
          </a:lstStyle>
          <a:p>
            <a:pPr algn="l"/>
            <a:r>
              <a:rPr lang="en-US" sz="4000" dirty="0" err="1" smtClean="0">
                <a:latin typeface="Segoe UI Semibold" pitchFamily="34" charset="0"/>
              </a:rPr>
              <a:t>waitek</a:t>
            </a:r>
            <a:r>
              <a:rPr lang="en-US" sz="4000" dirty="0" smtClean="0">
                <a:latin typeface="Segoe UI Semibold" pitchFamily="34" charset="0"/>
              </a:rPr>
              <a:t> </a:t>
            </a:r>
            <a:r>
              <a:rPr lang="en-US" sz="4000" dirty="0" smtClean="0"/>
              <a:t>shower monitor</a:t>
            </a:r>
            <a:endParaRPr lang="en-US" sz="4000" dirty="0"/>
          </a:p>
        </p:txBody>
      </p:sp>
      <p:sp>
        <p:nvSpPr>
          <p:cNvPr id="7" name="Right Arrow 6"/>
          <p:cNvSpPr/>
          <p:nvPr/>
        </p:nvSpPr>
        <p:spPr>
          <a:xfrm>
            <a:off x="-518264" y="5794390"/>
            <a:ext cx="2977709" cy="3810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38100" y="5817786"/>
            <a:ext cx="2516595" cy="338554"/>
          </a:xfrm>
          <a:prstGeom prst="rect">
            <a:avLst/>
          </a:prstGeom>
          <a:noFill/>
        </p:spPr>
        <p:txBody>
          <a:bodyPr wrap="square" rtlCol="0">
            <a:spAutoFit/>
          </a:bodyPr>
          <a:lstStyle/>
          <a:p>
            <a:r>
              <a:rPr lang="en-US" sz="1600" dirty="0" smtClean="0">
                <a:solidFill>
                  <a:schemeClr val="bg1"/>
                </a:solidFill>
                <a:latin typeface="Segoe UI Light" pitchFamily="34" charset="0"/>
                <a:cs typeface="Arial" pitchFamily="34" charset="0"/>
              </a:rPr>
              <a:t>http</a:t>
            </a:r>
            <a:r>
              <a:rPr lang="en-US" sz="1600" dirty="0">
                <a:solidFill>
                  <a:schemeClr val="bg1"/>
                </a:solidFill>
                <a:latin typeface="Segoe UI Light" pitchFamily="34" charset="0"/>
                <a:cs typeface="Arial" pitchFamily="34" charset="0"/>
              </a:rPr>
              <a:t>://www.waitek.co.nz</a:t>
            </a:r>
            <a:r>
              <a:rPr lang="en-US" sz="1600" dirty="0" smtClean="0">
                <a:solidFill>
                  <a:schemeClr val="bg1"/>
                </a:solidFill>
                <a:latin typeface="Segoe UI Light" pitchFamily="34" charset="0"/>
                <a:cs typeface="Arial" pitchFamily="34" charset="0"/>
              </a:rPr>
              <a:t>/</a:t>
            </a:r>
            <a:endParaRPr lang="en-US" sz="1600" dirty="0">
              <a:solidFill>
                <a:schemeClr val="bg1"/>
              </a:solidFill>
              <a:latin typeface="Segoe UI Light" pitchFamily="34" charset="0"/>
              <a:cs typeface="Arial" pitchFamily="34" charset="0"/>
            </a:endParaRPr>
          </a:p>
        </p:txBody>
      </p:sp>
    </p:spTree>
    <p:extLst>
      <p:ext uri="{BB962C8B-B14F-4D97-AF65-F5344CB8AC3E}">
        <p14:creationId xmlns:p14="http://schemas.microsoft.com/office/powerpoint/2010/main" val="495673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n\Dropbox\CHI2012-WaterVis\images\ReflectDesigns\Spatial\Eco_07IW-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027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research\thesis\RelatedWork\Water_Feedback_and_BehaviorChange\waterbot_short_movie_0001 002 _1__00012.jpg"/>
          <p:cNvPicPr>
            <a:picLocks noChangeAspect="1" noChangeArrowheads="1"/>
          </p:cNvPicPr>
          <p:nvPr/>
        </p:nvPicPr>
        <p:blipFill rotWithShape="1">
          <a:blip r:embed="rId3">
            <a:extLst>
              <a:ext uri="{28A0092B-C50C-407E-A947-70E740481C1C}">
                <a14:useLocalDpi xmlns:a14="http://schemas.microsoft.com/office/drawing/2010/main" val="0"/>
              </a:ext>
            </a:extLst>
          </a:blip>
          <a:srcRect t="1394" b="13198"/>
          <a:stretch/>
        </p:blipFill>
        <p:spPr bwMode="auto">
          <a:xfrm>
            <a:off x="-101988" y="2442365"/>
            <a:ext cx="3169038" cy="20299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87"/>
          <a:stretch/>
        </p:blipFill>
        <p:spPr bwMode="auto">
          <a:xfrm>
            <a:off x="3067050" y="2442365"/>
            <a:ext cx="3031998" cy="202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jon\Dropbox\CHI2012-WaterVis\images\BackingSlideImages\IMG_19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9048" y="2452884"/>
            <a:ext cx="3044952" cy="20299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7775" y="1629905"/>
            <a:ext cx="8348450" cy="584775"/>
          </a:xfrm>
          <a:prstGeom prst="rect">
            <a:avLst/>
          </a:prstGeom>
          <a:noFill/>
        </p:spPr>
        <p:txBody>
          <a:bodyPr wrap="square" rtlCol="0">
            <a:spAutoFit/>
          </a:bodyPr>
          <a:lstStyle/>
          <a:p>
            <a:pPr algn="ctr"/>
            <a:r>
              <a:rPr lang="en-US" sz="3200" dirty="0" smtClean="0">
                <a:solidFill>
                  <a:schemeClr val="bg1"/>
                </a:solidFill>
                <a:latin typeface="Segoe UI Semibold" pitchFamily="34" charset="0"/>
              </a:rPr>
              <a:t>Point-of-Consumption</a:t>
            </a:r>
            <a:r>
              <a:rPr lang="en-US" sz="3200" dirty="0" smtClean="0">
                <a:solidFill>
                  <a:schemeClr val="bg1"/>
                </a:solidFill>
                <a:latin typeface="Segoe UI Light" pitchFamily="34" charset="0"/>
              </a:rPr>
              <a:t> Eco-Feedback Displays</a:t>
            </a:r>
          </a:p>
        </p:txBody>
      </p:sp>
      <p:grpSp>
        <p:nvGrpSpPr>
          <p:cNvPr id="19" name="Group 18"/>
          <p:cNvGrpSpPr/>
          <p:nvPr/>
        </p:nvGrpSpPr>
        <p:grpSpPr>
          <a:xfrm>
            <a:off x="1592435" y="3808475"/>
            <a:ext cx="379475" cy="1290215"/>
            <a:chOff x="1592435" y="3808475"/>
            <a:chExt cx="379475" cy="1290215"/>
          </a:xfrm>
        </p:grpSpPr>
        <p:cxnSp>
          <p:nvCxnSpPr>
            <p:cNvPr id="9" name="Straight Arrow Connector 8"/>
            <p:cNvCxnSpPr/>
            <p:nvPr/>
          </p:nvCxnSpPr>
          <p:spPr>
            <a:xfrm flipH="1" flipV="1">
              <a:off x="1592435" y="3808475"/>
              <a:ext cx="379475" cy="12902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71910" y="3808475"/>
              <a:ext cx="0" cy="12902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264425" y="5152316"/>
            <a:ext cx="3478220" cy="830997"/>
          </a:xfrm>
          <a:prstGeom prst="rect">
            <a:avLst/>
          </a:prstGeom>
          <a:noFill/>
        </p:spPr>
        <p:txBody>
          <a:bodyPr wrap="square" rtlCol="0">
            <a:spAutoFit/>
          </a:bodyPr>
          <a:lstStyle/>
          <a:p>
            <a:pPr algn="ctr"/>
            <a:r>
              <a:rPr lang="en-US" sz="2400" dirty="0" smtClean="0">
                <a:solidFill>
                  <a:srgbClr val="FF0000"/>
                </a:solidFill>
                <a:latin typeface="Segoe UI Light" pitchFamily="34" charset="0"/>
              </a:rPr>
              <a:t>sensing and feedback unit co-located at fixture</a:t>
            </a:r>
          </a:p>
        </p:txBody>
      </p:sp>
      <p:sp>
        <p:nvSpPr>
          <p:cNvPr id="14" name="TextBox 13"/>
          <p:cNvSpPr txBox="1"/>
          <p:nvPr/>
        </p:nvSpPr>
        <p:spPr>
          <a:xfrm>
            <a:off x="5482740" y="5152316"/>
            <a:ext cx="3478220" cy="830997"/>
          </a:xfrm>
          <a:prstGeom prst="rect">
            <a:avLst/>
          </a:prstGeom>
          <a:noFill/>
        </p:spPr>
        <p:txBody>
          <a:bodyPr wrap="square" rtlCol="0">
            <a:spAutoFit/>
          </a:bodyPr>
          <a:lstStyle/>
          <a:p>
            <a:pPr algn="ctr"/>
            <a:r>
              <a:rPr lang="en-US" sz="2400" dirty="0" smtClean="0">
                <a:solidFill>
                  <a:srgbClr val="FF0000"/>
                </a:solidFill>
                <a:latin typeface="Segoe UI Light" pitchFamily="34" charset="0"/>
              </a:rPr>
              <a:t>provides real-time feedback on water usage</a:t>
            </a:r>
          </a:p>
        </p:txBody>
      </p:sp>
      <p:grpSp>
        <p:nvGrpSpPr>
          <p:cNvPr id="20" name="Group 19"/>
          <p:cNvGrpSpPr/>
          <p:nvPr/>
        </p:nvGrpSpPr>
        <p:grpSpPr>
          <a:xfrm>
            <a:off x="4572000" y="3719328"/>
            <a:ext cx="3002134" cy="1432988"/>
            <a:chOff x="4572000" y="3719328"/>
            <a:chExt cx="3002134" cy="1432988"/>
          </a:xfrm>
        </p:grpSpPr>
        <p:cxnSp>
          <p:nvCxnSpPr>
            <p:cNvPr id="13" name="Straight Arrow Connector 12"/>
            <p:cNvCxnSpPr>
              <a:stCxn id="14" idx="0"/>
            </p:cNvCxnSpPr>
            <p:nvPr/>
          </p:nvCxnSpPr>
          <p:spPr>
            <a:xfrm flipV="1">
              <a:off x="7221850" y="3719328"/>
              <a:ext cx="352284" cy="14329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0"/>
            </p:cNvCxnSpPr>
            <p:nvPr/>
          </p:nvCxnSpPr>
          <p:spPr>
            <a:xfrm flipH="1" flipV="1">
              <a:off x="4572000" y="4263846"/>
              <a:ext cx="2649850" cy="8884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558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JonsThesis\Thesis\ImagesAndFigures\water_gauge2.jpg"/>
          <p:cNvPicPr>
            <a:picLocks noChangeAspect="1" noChangeArrowheads="1"/>
          </p:cNvPicPr>
          <p:nvPr/>
        </p:nvPicPr>
        <p:blipFill rotWithShape="1">
          <a:blip r:embed="rId3">
            <a:extLst>
              <a:ext uri="{28A0092B-C50C-407E-A947-70E740481C1C}">
                <a14:useLocalDpi xmlns:a14="http://schemas.microsoft.com/office/drawing/2010/main" val="0"/>
              </a:ext>
            </a:extLst>
          </a:blip>
          <a:srcRect l="38445" t="25008" b="37717"/>
          <a:stretch/>
        </p:blipFill>
        <p:spPr bwMode="auto">
          <a:xfrm>
            <a:off x="2842" y="4842809"/>
            <a:ext cx="2176272" cy="18646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Jon and Leah\Documents\My Dropbox\Reflect\OnlineSurvey2-InterfaceEval\Displays\TypeOfDisplay\adamkereliuk-ISIM-small-1024x6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0" t="-339"/>
          <a:stretch/>
        </p:blipFill>
        <p:spPr bwMode="auto">
          <a:xfrm>
            <a:off x="4452948" y="83092"/>
            <a:ext cx="2194560" cy="17028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descr="C:\research\thesis\RelatedWork\Images\isave1.jpg"/>
          <p:cNvPicPr>
            <a:picLocks noChangeAspect="1" noChangeArrowheads="1"/>
          </p:cNvPicPr>
          <p:nvPr/>
        </p:nvPicPr>
        <p:blipFill>
          <a:blip r:embed="rId5" cstate="print"/>
          <a:srcRect/>
          <a:stretch>
            <a:fillRect/>
          </a:stretch>
        </p:blipFill>
        <p:spPr bwMode="auto">
          <a:xfrm>
            <a:off x="4357698" y="1760357"/>
            <a:ext cx="2453085" cy="1614130"/>
          </a:xfrm>
          <a:prstGeom prst="rect">
            <a:avLst/>
          </a:prstGeom>
          <a:noFill/>
        </p:spPr>
      </p:pic>
      <p:pic>
        <p:nvPicPr>
          <p:cNvPr id="4" name="Picture 8" descr="C:\research\thesis\Thesis\ImagesAndFigures\TapMeter2.png"/>
          <p:cNvPicPr>
            <a:picLocks noChangeAspect="1" noChangeArrowheads="1"/>
          </p:cNvPicPr>
          <p:nvPr/>
        </p:nvPicPr>
        <p:blipFill rotWithShape="1">
          <a:blip r:embed="rId6">
            <a:extLst>
              <a:ext uri="{28A0092B-C50C-407E-A947-70E740481C1C}">
                <a14:useLocalDpi xmlns:a14="http://schemas.microsoft.com/office/drawing/2010/main" val="0"/>
              </a:ext>
            </a:extLst>
          </a:blip>
          <a:srcRect l="12558" t="13137" r="16825" b="12754"/>
          <a:stretch/>
        </p:blipFill>
        <p:spPr bwMode="auto">
          <a:xfrm>
            <a:off x="780" y="1750331"/>
            <a:ext cx="2176970" cy="16241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research\thesis\RelatedWork\Water_Feedback_and_BehaviorChange\waterbot_short_movie_0001 002 _1__00012.jpg"/>
          <p:cNvPicPr>
            <a:picLocks noChangeAspect="1" noChangeArrowheads="1"/>
          </p:cNvPicPr>
          <p:nvPr/>
        </p:nvPicPr>
        <p:blipFill rotWithShape="1">
          <a:blip r:embed="rId7">
            <a:extLst>
              <a:ext uri="{28A0092B-C50C-407E-A947-70E740481C1C}">
                <a14:useLocalDpi xmlns:a14="http://schemas.microsoft.com/office/drawing/2010/main" val="0"/>
              </a:ext>
            </a:extLst>
          </a:blip>
          <a:srcRect t="1394" b="13198"/>
          <a:stretch/>
        </p:blipFill>
        <p:spPr bwMode="auto">
          <a:xfrm>
            <a:off x="2233903" y="3403103"/>
            <a:ext cx="2176970" cy="1394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8" cstate="print"/>
          <a:srcRect/>
          <a:stretch>
            <a:fillRect/>
          </a:stretch>
        </p:blipFill>
        <p:spPr bwMode="auto">
          <a:xfrm>
            <a:off x="2144" y="3403103"/>
            <a:ext cx="2176970" cy="1394485"/>
          </a:xfrm>
          <a:prstGeom prst="rect">
            <a:avLst/>
          </a:prstGeom>
          <a:noFill/>
          <a:ln w="9525">
            <a:noFill/>
            <a:miter lim="800000"/>
            <a:headEnd/>
            <a:tailEnd/>
          </a:ln>
        </p:spPr>
      </p:pic>
      <p:pic>
        <p:nvPicPr>
          <p:cNvPr id="8" name="Picture 4"/>
          <p:cNvPicPr>
            <a:picLocks noChangeAspect="1" noChangeArrowheads="1"/>
          </p:cNvPicPr>
          <p:nvPr/>
        </p:nvPicPr>
        <p:blipFill rotWithShape="1">
          <a:blip r:embed="rId9" cstate="print"/>
          <a:srcRect t="4820"/>
          <a:stretch/>
        </p:blipFill>
        <p:spPr bwMode="auto">
          <a:xfrm>
            <a:off x="2233903" y="73080"/>
            <a:ext cx="2176970" cy="1666846"/>
          </a:xfrm>
          <a:prstGeom prst="rect">
            <a:avLst/>
          </a:prstGeom>
          <a:noFill/>
          <a:ln w="9525">
            <a:noFill/>
            <a:miter lim="800000"/>
            <a:headEnd/>
            <a:tailEnd/>
          </a:ln>
        </p:spPr>
      </p:pic>
      <p:grpSp>
        <p:nvGrpSpPr>
          <p:cNvPr id="9" name="Group 8"/>
          <p:cNvGrpSpPr>
            <a:grpSpLocks noChangeAspect="1"/>
          </p:cNvGrpSpPr>
          <p:nvPr/>
        </p:nvGrpSpPr>
        <p:grpSpPr>
          <a:xfrm>
            <a:off x="6090" y="95380"/>
            <a:ext cx="2176970" cy="1638906"/>
            <a:chOff x="5717005" y="-4741327"/>
            <a:chExt cx="4286250" cy="3226852"/>
          </a:xfrm>
        </p:grpSpPr>
        <p:pic>
          <p:nvPicPr>
            <p:cNvPr id="10" name="Picture 2" descr="Squirt, by Meghana Vaidyanathan"/>
            <p:cNvPicPr>
              <a:picLocks noChangeAspect="1" noChangeArrowheads="1"/>
            </p:cNvPicPr>
            <p:nvPr/>
          </p:nvPicPr>
          <p:blipFill>
            <a:blip r:embed="rId10" cstate="print"/>
            <a:srcRect b="33202"/>
            <a:stretch>
              <a:fillRect/>
            </a:stretch>
          </p:blipFill>
          <p:spPr bwMode="auto">
            <a:xfrm>
              <a:off x="5717005" y="-4733925"/>
              <a:ext cx="4286250" cy="3219450"/>
            </a:xfrm>
            <a:prstGeom prst="rect">
              <a:avLst/>
            </a:prstGeom>
            <a:noFill/>
          </p:spPr>
        </p:pic>
        <p:pic>
          <p:nvPicPr>
            <p:cNvPr id="11" name="Picture 4" descr="Squirt, by Meghana Vaidyanathan"/>
            <p:cNvPicPr>
              <a:picLocks noChangeAspect="1" noChangeArrowheads="1"/>
            </p:cNvPicPr>
            <p:nvPr/>
          </p:nvPicPr>
          <p:blipFill>
            <a:blip r:embed="rId10" cstate="print"/>
            <a:srcRect l="63926" t="66864"/>
            <a:stretch>
              <a:fillRect/>
            </a:stretch>
          </p:blipFill>
          <p:spPr bwMode="auto">
            <a:xfrm>
              <a:off x="8449259" y="-4741327"/>
              <a:ext cx="1546225" cy="1597025"/>
            </a:xfrm>
            <a:prstGeom prst="rect">
              <a:avLst/>
            </a:prstGeom>
            <a:noFill/>
          </p:spPr>
        </p:pic>
      </p:grpSp>
      <p:grpSp>
        <p:nvGrpSpPr>
          <p:cNvPr id="12" name="Group 11"/>
          <p:cNvGrpSpPr>
            <a:grpSpLocks noChangeAspect="1"/>
          </p:cNvGrpSpPr>
          <p:nvPr/>
        </p:nvGrpSpPr>
        <p:grpSpPr>
          <a:xfrm>
            <a:off x="2233904" y="1750332"/>
            <a:ext cx="2176970" cy="1624156"/>
            <a:chOff x="9759123" y="9886194"/>
            <a:chExt cx="4902538" cy="3657600"/>
          </a:xfrm>
        </p:grpSpPr>
        <p:pic>
          <p:nvPicPr>
            <p:cNvPr id="13" name="Picture 2" descr="http://www-staff.lboro.ac.uk/~cddl/domestic%20water%20meter2.gif"/>
            <p:cNvPicPr>
              <a:picLocks noChangeAspect="1" noChangeArrowheads="1"/>
            </p:cNvPicPr>
            <p:nvPr/>
          </p:nvPicPr>
          <p:blipFill>
            <a:blip r:embed="rId11" cstate="print"/>
            <a:srcRect/>
            <a:stretch>
              <a:fillRect/>
            </a:stretch>
          </p:blipFill>
          <p:spPr bwMode="auto">
            <a:xfrm>
              <a:off x="9759123" y="12327642"/>
              <a:ext cx="1216152" cy="1216152"/>
            </a:xfrm>
            <a:prstGeom prst="rect">
              <a:avLst/>
            </a:prstGeom>
            <a:noFill/>
          </p:spPr>
        </p:pic>
        <p:pic>
          <p:nvPicPr>
            <p:cNvPr id="14" name="Picture 5"/>
            <p:cNvPicPr>
              <a:picLocks noChangeAspect="1" noChangeArrowheads="1"/>
            </p:cNvPicPr>
            <p:nvPr/>
          </p:nvPicPr>
          <p:blipFill>
            <a:blip r:embed="rId12" cstate="print"/>
            <a:srcRect/>
            <a:stretch>
              <a:fillRect/>
            </a:stretch>
          </p:blipFill>
          <p:spPr bwMode="auto">
            <a:xfrm>
              <a:off x="9759123" y="9886194"/>
              <a:ext cx="1216152" cy="1216152"/>
            </a:xfrm>
            <a:prstGeom prst="rect">
              <a:avLst/>
            </a:prstGeom>
            <a:noFill/>
            <a:ln w="9525">
              <a:noFill/>
              <a:miter lim="800000"/>
              <a:headEnd/>
              <a:tailEnd/>
            </a:ln>
          </p:spPr>
        </p:pic>
        <p:pic>
          <p:nvPicPr>
            <p:cNvPr id="15" name="Picture 6"/>
            <p:cNvPicPr>
              <a:picLocks noChangeAspect="1" noChangeArrowheads="1"/>
            </p:cNvPicPr>
            <p:nvPr/>
          </p:nvPicPr>
          <p:blipFill>
            <a:blip r:embed="rId13" cstate="print"/>
            <a:srcRect/>
            <a:stretch>
              <a:fillRect/>
            </a:stretch>
          </p:blipFill>
          <p:spPr bwMode="auto">
            <a:xfrm>
              <a:off x="9759123" y="11106918"/>
              <a:ext cx="1216152" cy="1216152"/>
            </a:xfrm>
            <a:prstGeom prst="rect">
              <a:avLst/>
            </a:prstGeom>
            <a:noFill/>
            <a:ln w="9525">
              <a:noFill/>
              <a:miter lim="800000"/>
              <a:headEnd/>
              <a:tailEnd/>
            </a:ln>
          </p:spPr>
        </p:pic>
        <p:pic>
          <p:nvPicPr>
            <p:cNvPr id="16" name="Picture 4" descr="http://www-staff.lboro.ac.uk/~cddl/domestic%20water%20meter1.gif"/>
            <p:cNvPicPr>
              <a:picLocks noChangeAspect="1" noChangeArrowheads="1"/>
            </p:cNvPicPr>
            <p:nvPr/>
          </p:nvPicPr>
          <p:blipFill>
            <a:blip r:embed="rId14" cstate="print"/>
            <a:srcRect/>
            <a:stretch>
              <a:fillRect/>
            </a:stretch>
          </p:blipFill>
          <p:spPr bwMode="auto">
            <a:xfrm>
              <a:off x="11004061" y="9886194"/>
              <a:ext cx="3657600" cy="3657600"/>
            </a:xfrm>
            <a:prstGeom prst="rect">
              <a:avLst/>
            </a:prstGeom>
            <a:noFill/>
          </p:spPr>
        </p:pic>
      </p:grpSp>
      <p:grpSp>
        <p:nvGrpSpPr>
          <p:cNvPr id="18" name="Group 17"/>
          <p:cNvGrpSpPr>
            <a:grpSpLocks noChangeAspect="1"/>
          </p:cNvGrpSpPr>
          <p:nvPr/>
        </p:nvGrpSpPr>
        <p:grpSpPr>
          <a:xfrm>
            <a:off x="5756570" y="99139"/>
            <a:ext cx="864862" cy="368126"/>
            <a:chOff x="-6396106" y="428290"/>
            <a:chExt cx="1756911" cy="747825"/>
          </a:xfrm>
        </p:grpSpPr>
        <p:pic>
          <p:nvPicPr>
            <p:cNvPr id="19" name="Picture 18" descr="C:\Users\Jon and Leah\Documents\My Dropbox\Reflect\OnlineSurvey2-InterfaceEval\Displays\TypeOfDisplay\InsightInMindShowe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67629" y="428290"/>
              <a:ext cx="1028434" cy="7478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C:\Users\Jon and Leah\Documents\My Dropbox\Reflect\OnlineSurvey2-InterfaceEval\Displays\TypeOfDisplay\InsightInMindFaucet.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7639"/>
            <a:stretch/>
          </p:blipFill>
          <p:spPr bwMode="auto">
            <a:xfrm>
              <a:off x="-6396106" y="428290"/>
              <a:ext cx="705975" cy="745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a:grpSpLocks noChangeAspect="1"/>
          </p:cNvGrpSpPr>
          <p:nvPr/>
        </p:nvGrpSpPr>
        <p:grpSpPr>
          <a:xfrm>
            <a:off x="4452949" y="3403103"/>
            <a:ext cx="2176970" cy="1394486"/>
            <a:chOff x="3848100" y="2942547"/>
            <a:chExt cx="1874520" cy="1200748"/>
          </a:xfrm>
        </p:grpSpPr>
        <p:pic>
          <p:nvPicPr>
            <p:cNvPr id="23" name="Picture 2"/>
            <p:cNvPicPr>
              <a:picLocks noChangeAspect="1" noChangeArrowheads="1"/>
            </p:cNvPicPr>
            <p:nvPr/>
          </p:nvPicPr>
          <p:blipFill rotWithShape="1">
            <a:blip r:embed="rId17" cstate="print"/>
            <a:srcRect l="2303" t="13989" r="59860" b="17324"/>
            <a:stretch/>
          </p:blipFill>
          <p:spPr bwMode="auto">
            <a:xfrm>
              <a:off x="3848100" y="2942547"/>
              <a:ext cx="892869" cy="1200748"/>
            </a:xfrm>
            <a:prstGeom prst="rect">
              <a:avLst/>
            </a:prstGeom>
            <a:noFill/>
            <a:ln w="9525">
              <a:noFill/>
              <a:miter lim="800000"/>
              <a:headEnd/>
              <a:tailEnd/>
            </a:ln>
          </p:spPr>
        </p:pic>
        <p:pic>
          <p:nvPicPr>
            <p:cNvPr id="24" name="Picture 2"/>
            <p:cNvPicPr>
              <a:picLocks noChangeAspect="1" noChangeArrowheads="1"/>
            </p:cNvPicPr>
            <p:nvPr/>
          </p:nvPicPr>
          <p:blipFill rotWithShape="1">
            <a:blip r:embed="rId17" cstate="print"/>
            <a:srcRect l="53987" t="13637" r="4061" b="17425"/>
            <a:stretch/>
          </p:blipFill>
          <p:spPr bwMode="auto">
            <a:xfrm>
              <a:off x="4736219" y="2942547"/>
              <a:ext cx="986401" cy="1200748"/>
            </a:xfrm>
            <a:prstGeom prst="rect">
              <a:avLst/>
            </a:prstGeom>
            <a:noFill/>
            <a:ln w="9525">
              <a:noFill/>
              <a:miter lim="800000"/>
              <a:headEnd/>
              <a:tailEnd/>
            </a:ln>
          </p:spPr>
        </p:pic>
      </p:grpSp>
      <p:grpSp>
        <p:nvGrpSpPr>
          <p:cNvPr id="25" name="Group 24"/>
          <p:cNvGrpSpPr>
            <a:grpSpLocks noChangeAspect="1"/>
          </p:cNvGrpSpPr>
          <p:nvPr/>
        </p:nvGrpSpPr>
        <p:grpSpPr>
          <a:xfrm>
            <a:off x="-3786037" y="1892711"/>
            <a:ext cx="2177750" cy="1883489"/>
            <a:chOff x="13806" y="4149066"/>
            <a:chExt cx="1875192" cy="1621813"/>
          </a:xfrm>
        </p:grpSpPr>
        <p:pic>
          <p:nvPicPr>
            <p:cNvPr id="26" name="Picture 4"/>
            <p:cNvPicPr>
              <a:picLocks noChangeAspect="1" noChangeArrowheads="1"/>
            </p:cNvPicPr>
            <p:nvPr/>
          </p:nvPicPr>
          <p:blipFill rotWithShape="1">
            <a:blip r:embed="rId18" cstate="print"/>
            <a:srcRect l="14604" t="16443" r="8915" b="10211"/>
            <a:stretch/>
          </p:blipFill>
          <p:spPr bwMode="auto">
            <a:xfrm>
              <a:off x="13806" y="4149066"/>
              <a:ext cx="1874520" cy="1210333"/>
            </a:xfrm>
            <a:prstGeom prst="rect">
              <a:avLst/>
            </a:prstGeom>
            <a:noFill/>
            <a:ln w="9525">
              <a:noFill/>
              <a:miter lim="800000"/>
              <a:headEnd/>
              <a:tailEnd/>
            </a:ln>
          </p:spPr>
        </p:pic>
        <p:pic>
          <p:nvPicPr>
            <p:cNvPr id="27" name="Picture 6" descr="http://gallery.me.com/epaulos/100180/IMG_1923/web.jpg?ver=12500185420001"/>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6317" t="9782" r="19169" b="27461"/>
            <a:stretch/>
          </p:blipFill>
          <p:spPr bwMode="auto">
            <a:xfrm>
              <a:off x="13806" y="5359399"/>
              <a:ext cx="634507" cy="4114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gallery.me.com/epaulos/100180/IMG_1927/web.jpg?ver=12500185430001"/>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8182" t="10234" r="18094" b="29141"/>
            <a:stretch/>
          </p:blipFill>
          <p:spPr bwMode="auto">
            <a:xfrm>
              <a:off x="648798" y="5359399"/>
              <a:ext cx="648765" cy="4114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gallery.me.com/epaulos/100180/IMG_1933/web.jpg?ver=12500185440001"/>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2307" t="11091" r="13797" b="15236"/>
            <a:stretch/>
          </p:blipFill>
          <p:spPr bwMode="auto">
            <a:xfrm>
              <a:off x="1269901" y="5359399"/>
              <a:ext cx="619097" cy="41148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9"/>
          <p:cNvPicPr>
            <a:picLocks noChangeAspect="1" noChangeArrowheads="1"/>
          </p:cNvPicPr>
          <p:nvPr/>
        </p:nvPicPr>
        <p:blipFill rotWithShape="1">
          <a:blip r:embed="rId22">
            <a:extLst>
              <a:ext uri="{28A0092B-C50C-407E-A947-70E740481C1C}">
                <a14:useLocalDpi xmlns:a14="http://schemas.microsoft.com/office/drawing/2010/main" val="0"/>
              </a:ext>
            </a:extLst>
          </a:blip>
          <a:srcRect l="17665" r="81" b="46173"/>
          <a:stretch/>
        </p:blipFill>
        <p:spPr bwMode="auto">
          <a:xfrm>
            <a:off x="4452949" y="4831753"/>
            <a:ext cx="2176970" cy="187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AutoShape 4" descr="banner-02"/>
          <p:cNvSpPr>
            <a:spLocks noChangeAspect="1" noChangeArrowheads="1"/>
          </p:cNvSpPr>
          <p:nvPr/>
        </p:nvSpPr>
        <p:spPr bwMode="auto">
          <a:xfrm>
            <a:off x="164643" y="-135171"/>
            <a:ext cx="353979" cy="353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5" name="Group 44"/>
          <p:cNvGrpSpPr>
            <a:grpSpLocks noChangeAspect="1"/>
          </p:cNvGrpSpPr>
          <p:nvPr/>
        </p:nvGrpSpPr>
        <p:grpSpPr>
          <a:xfrm>
            <a:off x="2233904" y="4826413"/>
            <a:ext cx="2176970" cy="1884966"/>
            <a:chOff x="1937350" y="4127800"/>
            <a:chExt cx="1874520" cy="1623085"/>
          </a:xfrm>
        </p:grpSpPr>
        <p:pic>
          <p:nvPicPr>
            <p:cNvPr id="46" name="Picture 7"/>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50705" t="15589" r="1426" b="3613"/>
            <a:stretch/>
          </p:blipFill>
          <p:spPr bwMode="auto">
            <a:xfrm>
              <a:off x="2872622" y="4960310"/>
              <a:ext cx="939248" cy="78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7"/>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733" t="7399" r="51234" b="11674"/>
            <a:stretch/>
          </p:blipFill>
          <p:spPr bwMode="auto">
            <a:xfrm>
              <a:off x="1937350" y="4960309"/>
              <a:ext cx="942467" cy="79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889" t="21579" r="53054" b="2693"/>
            <a:stretch/>
          </p:blipFill>
          <p:spPr bwMode="auto">
            <a:xfrm>
              <a:off x="1937350" y="4127800"/>
              <a:ext cx="942467" cy="83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6">
              <a:extLst>
                <a:ext uri="{28A0092B-C50C-407E-A947-70E740481C1C}">
                  <a14:useLocalDpi xmlns:a14="http://schemas.microsoft.com/office/drawing/2010/main" val="0"/>
                </a:ext>
              </a:extLst>
            </a:blip>
            <a:srcRect l="50000" b="56639"/>
            <a:stretch/>
          </p:blipFill>
          <p:spPr bwMode="auto">
            <a:xfrm>
              <a:off x="2880232" y="4127800"/>
              <a:ext cx="931638" cy="83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 name="Picture 4" descr="http://www.yankodesign.com/images/design_news/2008/01/15/faucet_buddy.jpg"/>
          <p:cNvPicPr>
            <a:picLocks noChangeAspect="1" noChangeArrowheads="1"/>
          </p:cNvPicPr>
          <p:nvPr/>
        </p:nvPicPr>
        <p:blipFill rotWithShape="1">
          <a:blip r:embed="rId27" cstate="print"/>
          <a:srcRect t="21645" r="3607" b="10351"/>
          <a:stretch/>
        </p:blipFill>
        <p:spPr bwMode="auto">
          <a:xfrm>
            <a:off x="6659069" y="73080"/>
            <a:ext cx="2484931" cy="1666938"/>
          </a:xfrm>
          <a:prstGeom prst="rect">
            <a:avLst/>
          </a:prstGeom>
          <a:noFill/>
        </p:spPr>
      </p:pic>
      <p:pic>
        <p:nvPicPr>
          <p:cNvPr id="52" name="Picture 2" descr="Water &amp; Energy Saving Tap, by Stefan Grosvenor "/>
          <p:cNvPicPr>
            <a:picLocks noChangeAspect="1" noChangeArrowheads="1"/>
          </p:cNvPicPr>
          <p:nvPr/>
        </p:nvPicPr>
        <p:blipFill rotWithShape="1">
          <a:blip r:embed="rId28">
            <a:extLst>
              <a:ext uri="{28A0092B-C50C-407E-A947-70E740481C1C}">
                <a14:useLocalDpi xmlns:a14="http://schemas.microsoft.com/office/drawing/2010/main" val="0"/>
              </a:ext>
            </a:extLst>
          </a:blip>
          <a:srcRect t="19072" b="2353"/>
          <a:stretch/>
        </p:blipFill>
        <p:spPr bwMode="auto">
          <a:xfrm>
            <a:off x="6659069" y="1760357"/>
            <a:ext cx="2484931" cy="161413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research\thesis\Thesis\ImagesAndFigures\Waitek_Combined.png"/>
          <p:cNvPicPr>
            <a:picLocks noChangeAspect="1"/>
          </p:cNvPicPr>
          <p:nvPr/>
        </p:nvPicPr>
        <p:blipFill rotWithShape="1">
          <a:blip r:embed="rId29" cstate="print">
            <a:extLst>
              <a:ext uri="{28A0092B-C50C-407E-A947-70E740481C1C}">
                <a14:useLocalDpi xmlns:a14="http://schemas.microsoft.com/office/drawing/2010/main" val="0"/>
              </a:ext>
            </a:extLst>
          </a:blip>
          <a:srcRect l="4023" r="6563"/>
          <a:stretch/>
        </p:blipFill>
        <p:spPr bwMode="auto">
          <a:xfrm>
            <a:off x="9417774" y="6707422"/>
            <a:ext cx="2484931" cy="1900060"/>
          </a:xfrm>
          <a:prstGeom prst="rect">
            <a:avLst/>
          </a:prstGeom>
          <a:noFill/>
          <a:ln>
            <a:noFill/>
          </a:ln>
        </p:spPr>
      </p:pic>
      <p:pic>
        <p:nvPicPr>
          <p:cNvPr id="54" name="Picture 53"/>
          <p:cNvPicPr>
            <a:picLocks noChangeAspect="1"/>
          </p:cNvPicPr>
          <p:nvPr/>
        </p:nvPicPr>
        <p:blipFill rotWithShape="1">
          <a:blip r:embed="rId30">
            <a:extLst>
              <a:ext uri="{28A0092B-C50C-407E-A947-70E740481C1C}">
                <a14:useLocalDpi xmlns:a14="http://schemas.microsoft.com/office/drawing/2010/main" val="0"/>
              </a:ext>
            </a:extLst>
          </a:blip>
          <a:srcRect b="18741"/>
          <a:stretch/>
        </p:blipFill>
        <p:spPr bwMode="auto">
          <a:xfrm>
            <a:off x="6659069" y="3403103"/>
            <a:ext cx="2484931" cy="1406754"/>
          </a:xfrm>
          <a:prstGeom prst="rect">
            <a:avLst/>
          </a:prstGeom>
          <a:noFill/>
          <a:ln>
            <a:noFill/>
          </a:ln>
        </p:spPr>
      </p:pic>
      <p:pic>
        <p:nvPicPr>
          <p:cNvPr id="56" name="Picture 9"/>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419167" y="7223750"/>
            <a:ext cx="1874520" cy="247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69300" y="-296617"/>
            <a:ext cx="9779860" cy="7754509"/>
            <a:chOff x="-369300" y="-296617"/>
            <a:chExt cx="9779860" cy="7754509"/>
          </a:xfrm>
        </p:grpSpPr>
        <p:cxnSp>
          <p:nvCxnSpPr>
            <p:cNvPr id="59" name="Straight Connector 58"/>
            <p:cNvCxnSpPr/>
            <p:nvPr/>
          </p:nvCxnSpPr>
          <p:spPr>
            <a:xfrm>
              <a:off x="-247815" y="3374487"/>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28435" y="4794805"/>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160835" y="-296617"/>
              <a:ext cx="54019" cy="77480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6604941" y="-290160"/>
              <a:ext cx="54019" cy="77480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47815" y="1734286"/>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90640" y="70875"/>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69300" y="6707422"/>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434623" y="-135171"/>
              <a:ext cx="0" cy="735892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6" name="Picture 2" descr="C:\Users\jon\Dropbox\CHI2012-WaterVis\images\ReflectDesigns\REFLECTDESIGNSEXPORTED\Slide63.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732860" y="1077335"/>
            <a:ext cx="6772378" cy="507899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jon\Dropbox\CHI2012-WaterVis\images\ReflectDesigns\REFLECTDESIGNSEXPORTED\Slide63.PNG"/>
          <p:cNvPicPr>
            <a:picLocks noChangeAspect="1" noChangeArrowheads="1"/>
          </p:cNvPicPr>
          <p:nvPr/>
        </p:nvPicPr>
        <p:blipFill rotWithShape="1">
          <a:blip r:embed="rId32">
            <a:extLst>
              <a:ext uri="{28A0092B-C50C-407E-A947-70E740481C1C}">
                <a14:useLocalDpi xmlns:a14="http://schemas.microsoft.com/office/drawing/2010/main" val="0"/>
              </a:ext>
            </a:extLst>
          </a:blip>
          <a:srcRect l="39813" t="29333" r="3727" b="24344"/>
          <a:stretch/>
        </p:blipFill>
        <p:spPr bwMode="auto">
          <a:xfrm>
            <a:off x="6660737" y="4834268"/>
            <a:ext cx="2483263" cy="187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6393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JonsThesis\Thesis\ImagesAndFigures\water_gauge2.jpg"/>
          <p:cNvPicPr>
            <a:picLocks noChangeAspect="1" noChangeArrowheads="1"/>
          </p:cNvPicPr>
          <p:nvPr/>
        </p:nvPicPr>
        <p:blipFill rotWithShape="1">
          <a:blip r:embed="rId3">
            <a:extLst>
              <a:ext uri="{28A0092B-C50C-407E-A947-70E740481C1C}">
                <a14:useLocalDpi xmlns:a14="http://schemas.microsoft.com/office/drawing/2010/main" val="0"/>
              </a:ext>
            </a:extLst>
          </a:blip>
          <a:srcRect l="38445" t="25008" b="37717"/>
          <a:stretch/>
        </p:blipFill>
        <p:spPr bwMode="auto">
          <a:xfrm>
            <a:off x="2842" y="4842809"/>
            <a:ext cx="2176272" cy="18646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Jon and Leah\Documents\My Dropbox\Reflect\OnlineSurvey2-InterfaceEval\Displays\TypeOfDisplay\adamkereliuk-ISIM-small-1024x6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0" t="-339"/>
          <a:stretch/>
        </p:blipFill>
        <p:spPr bwMode="auto">
          <a:xfrm>
            <a:off x="4452948" y="83092"/>
            <a:ext cx="2194560" cy="17028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descr="C:\research\thesis\RelatedWork\Images\isave1.jpg"/>
          <p:cNvPicPr>
            <a:picLocks noChangeAspect="1" noChangeArrowheads="1"/>
          </p:cNvPicPr>
          <p:nvPr/>
        </p:nvPicPr>
        <p:blipFill>
          <a:blip r:embed="rId5" cstate="print"/>
          <a:srcRect/>
          <a:stretch>
            <a:fillRect/>
          </a:stretch>
        </p:blipFill>
        <p:spPr bwMode="auto">
          <a:xfrm>
            <a:off x="4357698" y="1760357"/>
            <a:ext cx="2453085" cy="1614130"/>
          </a:xfrm>
          <a:prstGeom prst="rect">
            <a:avLst/>
          </a:prstGeom>
          <a:noFill/>
        </p:spPr>
      </p:pic>
      <p:pic>
        <p:nvPicPr>
          <p:cNvPr id="4" name="Picture 8" descr="C:\research\thesis\Thesis\ImagesAndFigures\TapMeter2.png"/>
          <p:cNvPicPr>
            <a:picLocks noChangeAspect="1" noChangeArrowheads="1"/>
          </p:cNvPicPr>
          <p:nvPr/>
        </p:nvPicPr>
        <p:blipFill rotWithShape="1">
          <a:blip r:embed="rId6">
            <a:extLst>
              <a:ext uri="{28A0092B-C50C-407E-A947-70E740481C1C}">
                <a14:useLocalDpi xmlns:a14="http://schemas.microsoft.com/office/drawing/2010/main" val="0"/>
              </a:ext>
            </a:extLst>
          </a:blip>
          <a:srcRect l="12558" t="13137" r="16825" b="12754"/>
          <a:stretch/>
        </p:blipFill>
        <p:spPr bwMode="auto">
          <a:xfrm>
            <a:off x="780" y="1750331"/>
            <a:ext cx="2176970" cy="16241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research\thesis\RelatedWork\Water_Feedback_and_BehaviorChange\waterbot_short_movie_0001 002 _1__00012.jpg"/>
          <p:cNvPicPr>
            <a:picLocks noChangeAspect="1" noChangeArrowheads="1"/>
          </p:cNvPicPr>
          <p:nvPr/>
        </p:nvPicPr>
        <p:blipFill rotWithShape="1">
          <a:blip r:embed="rId7">
            <a:extLst>
              <a:ext uri="{28A0092B-C50C-407E-A947-70E740481C1C}">
                <a14:useLocalDpi xmlns:a14="http://schemas.microsoft.com/office/drawing/2010/main" val="0"/>
              </a:ext>
            </a:extLst>
          </a:blip>
          <a:srcRect t="1394" b="13198"/>
          <a:stretch/>
        </p:blipFill>
        <p:spPr bwMode="auto">
          <a:xfrm>
            <a:off x="2233903" y="3403103"/>
            <a:ext cx="2176970" cy="1394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8" cstate="print"/>
          <a:srcRect/>
          <a:stretch>
            <a:fillRect/>
          </a:stretch>
        </p:blipFill>
        <p:spPr bwMode="auto">
          <a:xfrm>
            <a:off x="2144" y="3403103"/>
            <a:ext cx="2176970" cy="1394485"/>
          </a:xfrm>
          <a:prstGeom prst="rect">
            <a:avLst/>
          </a:prstGeom>
          <a:noFill/>
          <a:ln w="9525">
            <a:noFill/>
            <a:miter lim="800000"/>
            <a:headEnd/>
            <a:tailEnd/>
          </a:ln>
        </p:spPr>
      </p:pic>
      <p:pic>
        <p:nvPicPr>
          <p:cNvPr id="8" name="Picture 4"/>
          <p:cNvPicPr>
            <a:picLocks noChangeAspect="1" noChangeArrowheads="1"/>
          </p:cNvPicPr>
          <p:nvPr/>
        </p:nvPicPr>
        <p:blipFill rotWithShape="1">
          <a:blip r:embed="rId9" cstate="print"/>
          <a:srcRect t="4820"/>
          <a:stretch/>
        </p:blipFill>
        <p:spPr bwMode="auto">
          <a:xfrm>
            <a:off x="2233903" y="73080"/>
            <a:ext cx="2176970" cy="1666846"/>
          </a:xfrm>
          <a:prstGeom prst="rect">
            <a:avLst/>
          </a:prstGeom>
          <a:noFill/>
          <a:ln w="9525">
            <a:noFill/>
            <a:miter lim="800000"/>
            <a:headEnd/>
            <a:tailEnd/>
          </a:ln>
        </p:spPr>
      </p:pic>
      <p:grpSp>
        <p:nvGrpSpPr>
          <p:cNvPr id="9" name="Group 8"/>
          <p:cNvGrpSpPr>
            <a:grpSpLocks noChangeAspect="1"/>
          </p:cNvGrpSpPr>
          <p:nvPr/>
        </p:nvGrpSpPr>
        <p:grpSpPr>
          <a:xfrm>
            <a:off x="6090" y="95380"/>
            <a:ext cx="2176970" cy="1638906"/>
            <a:chOff x="5717005" y="-4741327"/>
            <a:chExt cx="4286250" cy="3226852"/>
          </a:xfrm>
        </p:grpSpPr>
        <p:pic>
          <p:nvPicPr>
            <p:cNvPr id="10" name="Picture 2" descr="Squirt, by Meghana Vaidyanathan"/>
            <p:cNvPicPr>
              <a:picLocks noChangeAspect="1" noChangeArrowheads="1"/>
            </p:cNvPicPr>
            <p:nvPr/>
          </p:nvPicPr>
          <p:blipFill>
            <a:blip r:embed="rId10" cstate="print"/>
            <a:srcRect b="33202"/>
            <a:stretch>
              <a:fillRect/>
            </a:stretch>
          </p:blipFill>
          <p:spPr bwMode="auto">
            <a:xfrm>
              <a:off x="5717005" y="-4733925"/>
              <a:ext cx="4286250" cy="3219450"/>
            </a:xfrm>
            <a:prstGeom prst="rect">
              <a:avLst/>
            </a:prstGeom>
            <a:noFill/>
          </p:spPr>
        </p:pic>
        <p:pic>
          <p:nvPicPr>
            <p:cNvPr id="11" name="Picture 4" descr="Squirt, by Meghana Vaidyanathan"/>
            <p:cNvPicPr>
              <a:picLocks noChangeAspect="1" noChangeArrowheads="1"/>
            </p:cNvPicPr>
            <p:nvPr/>
          </p:nvPicPr>
          <p:blipFill>
            <a:blip r:embed="rId10" cstate="print"/>
            <a:srcRect l="63926" t="66864"/>
            <a:stretch>
              <a:fillRect/>
            </a:stretch>
          </p:blipFill>
          <p:spPr bwMode="auto">
            <a:xfrm>
              <a:off x="8449259" y="-4741327"/>
              <a:ext cx="1546225" cy="1597025"/>
            </a:xfrm>
            <a:prstGeom prst="rect">
              <a:avLst/>
            </a:prstGeom>
            <a:noFill/>
          </p:spPr>
        </p:pic>
      </p:grpSp>
      <p:grpSp>
        <p:nvGrpSpPr>
          <p:cNvPr id="12" name="Group 11"/>
          <p:cNvGrpSpPr>
            <a:grpSpLocks noChangeAspect="1"/>
          </p:cNvGrpSpPr>
          <p:nvPr/>
        </p:nvGrpSpPr>
        <p:grpSpPr>
          <a:xfrm>
            <a:off x="2233904" y="1750332"/>
            <a:ext cx="2176970" cy="1624156"/>
            <a:chOff x="9759123" y="9886194"/>
            <a:chExt cx="4902538" cy="3657600"/>
          </a:xfrm>
        </p:grpSpPr>
        <p:pic>
          <p:nvPicPr>
            <p:cNvPr id="13" name="Picture 2" descr="http://www-staff.lboro.ac.uk/~cddl/domestic%20water%20meter2.gif"/>
            <p:cNvPicPr>
              <a:picLocks noChangeAspect="1" noChangeArrowheads="1"/>
            </p:cNvPicPr>
            <p:nvPr/>
          </p:nvPicPr>
          <p:blipFill>
            <a:blip r:embed="rId11" cstate="print"/>
            <a:srcRect/>
            <a:stretch>
              <a:fillRect/>
            </a:stretch>
          </p:blipFill>
          <p:spPr bwMode="auto">
            <a:xfrm>
              <a:off x="9759123" y="12327642"/>
              <a:ext cx="1216152" cy="1216152"/>
            </a:xfrm>
            <a:prstGeom prst="rect">
              <a:avLst/>
            </a:prstGeom>
            <a:noFill/>
          </p:spPr>
        </p:pic>
        <p:pic>
          <p:nvPicPr>
            <p:cNvPr id="14" name="Picture 5"/>
            <p:cNvPicPr>
              <a:picLocks noChangeAspect="1" noChangeArrowheads="1"/>
            </p:cNvPicPr>
            <p:nvPr/>
          </p:nvPicPr>
          <p:blipFill>
            <a:blip r:embed="rId12" cstate="print"/>
            <a:srcRect/>
            <a:stretch>
              <a:fillRect/>
            </a:stretch>
          </p:blipFill>
          <p:spPr bwMode="auto">
            <a:xfrm>
              <a:off x="9759123" y="9886194"/>
              <a:ext cx="1216152" cy="1216152"/>
            </a:xfrm>
            <a:prstGeom prst="rect">
              <a:avLst/>
            </a:prstGeom>
            <a:noFill/>
            <a:ln w="9525">
              <a:noFill/>
              <a:miter lim="800000"/>
              <a:headEnd/>
              <a:tailEnd/>
            </a:ln>
          </p:spPr>
        </p:pic>
        <p:pic>
          <p:nvPicPr>
            <p:cNvPr id="15" name="Picture 6"/>
            <p:cNvPicPr>
              <a:picLocks noChangeAspect="1" noChangeArrowheads="1"/>
            </p:cNvPicPr>
            <p:nvPr/>
          </p:nvPicPr>
          <p:blipFill>
            <a:blip r:embed="rId13" cstate="print"/>
            <a:srcRect/>
            <a:stretch>
              <a:fillRect/>
            </a:stretch>
          </p:blipFill>
          <p:spPr bwMode="auto">
            <a:xfrm>
              <a:off x="9759123" y="11106918"/>
              <a:ext cx="1216152" cy="1216152"/>
            </a:xfrm>
            <a:prstGeom prst="rect">
              <a:avLst/>
            </a:prstGeom>
            <a:noFill/>
            <a:ln w="9525">
              <a:noFill/>
              <a:miter lim="800000"/>
              <a:headEnd/>
              <a:tailEnd/>
            </a:ln>
          </p:spPr>
        </p:pic>
        <p:pic>
          <p:nvPicPr>
            <p:cNvPr id="16" name="Picture 4" descr="http://www-staff.lboro.ac.uk/~cddl/domestic%20water%20meter1.gif"/>
            <p:cNvPicPr>
              <a:picLocks noChangeAspect="1" noChangeArrowheads="1"/>
            </p:cNvPicPr>
            <p:nvPr/>
          </p:nvPicPr>
          <p:blipFill>
            <a:blip r:embed="rId14" cstate="print"/>
            <a:srcRect/>
            <a:stretch>
              <a:fillRect/>
            </a:stretch>
          </p:blipFill>
          <p:spPr bwMode="auto">
            <a:xfrm>
              <a:off x="11004061" y="9886194"/>
              <a:ext cx="3657600" cy="3657600"/>
            </a:xfrm>
            <a:prstGeom prst="rect">
              <a:avLst/>
            </a:prstGeom>
            <a:noFill/>
          </p:spPr>
        </p:pic>
      </p:grpSp>
      <p:grpSp>
        <p:nvGrpSpPr>
          <p:cNvPr id="18" name="Group 17"/>
          <p:cNvGrpSpPr>
            <a:grpSpLocks noChangeAspect="1"/>
          </p:cNvGrpSpPr>
          <p:nvPr/>
        </p:nvGrpSpPr>
        <p:grpSpPr>
          <a:xfrm>
            <a:off x="5756570" y="99139"/>
            <a:ext cx="864862" cy="368126"/>
            <a:chOff x="-6396106" y="428290"/>
            <a:chExt cx="1756911" cy="747825"/>
          </a:xfrm>
        </p:grpSpPr>
        <p:pic>
          <p:nvPicPr>
            <p:cNvPr id="19" name="Picture 18" descr="C:\Users\Jon and Leah\Documents\My Dropbox\Reflect\OnlineSurvey2-InterfaceEval\Displays\TypeOfDisplay\InsightInMindShower.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67629" y="428290"/>
              <a:ext cx="1028434" cy="7478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C:\Users\Jon and Leah\Documents\My Dropbox\Reflect\OnlineSurvey2-InterfaceEval\Displays\TypeOfDisplay\InsightInMindFaucet.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7639"/>
            <a:stretch/>
          </p:blipFill>
          <p:spPr bwMode="auto">
            <a:xfrm>
              <a:off x="-6396106" y="428290"/>
              <a:ext cx="705975" cy="745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a:grpSpLocks noChangeAspect="1"/>
          </p:cNvGrpSpPr>
          <p:nvPr/>
        </p:nvGrpSpPr>
        <p:grpSpPr>
          <a:xfrm>
            <a:off x="4452949" y="3403103"/>
            <a:ext cx="2176970" cy="1394486"/>
            <a:chOff x="3848100" y="2942547"/>
            <a:chExt cx="1874520" cy="1200748"/>
          </a:xfrm>
        </p:grpSpPr>
        <p:pic>
          <p:nvPicPr>
            <p:cNvPr id="23" name="Picture 2"/>
            <p:cNvPicPr>
              <a:picLocks noChangeAspect="1" noChangeArrowheads="1"/>
            </p:cNvPicPr>
            <p:nvPr/>
          </p:nvPicPr>
          <p:blipFill rotWithShape="1">
            <a:blip r:embed="rId17" cstate="print"/>
            <a:srcRect l="2303" t="13989" r="59860" b="17324"/>
            <a:stretch/>
          </p:blipFill>
          <p:spPr bwMode="auto">
            <a:xfrm>
              <a:off x="3848100" y="2942547"/>
              <a:ext cx="892869" cy="1200748"/>
            </a:xfrm>
            <a:prstGeom prst="rect">
              <a:avLst/>
            </a:prstGeom>
            <a:noFill/>
            <a:ln w="9525">
              <a:noFill/>
              <a:miter lim="800000"/>
              <a:headEnd/>
              <a:tailEnd/>
            </a:ln>
          </p:spPr>
        </p:pic>
        <p:pic>
          <p:nvPicPr>
            <p:cNvPr id="24" name="Picture 2"/>
            <p:cNvPicPr>
              <a:picLocks noChangeAspect="1" noChangeArrowheads="1"/>
            </p:cNvPicPr>
            <p:nvPr/>
          </p:nvPicPr>
          <p:blipFill rotWithShape="1">
            <a:blip r:embed="rId17" cstate="print"/>
            <a:srcRect l="53987" t="13637" r="4061" b="17425"/>
            <a:stretch/>
          </p:blipFill>
          <p:spPr bwMode="auto">
            <a:xfrm>
              <a:off x="4736219" y="2942547"/>
              <a:ext cx="986401" cy="1200748"/>
            </a:xfrm>
            <a:prstGeom prst="rect">
              <a:avLst/>
            </a:prstGeom>
            <a:noFill/>
            <a:ln w="9525">
              <a:noFill/>
              <a:miter lim="800000"/>
              <a:headEnd/>
              <a:tailEnd/>
            </a:ln>
          </p:spPr>
        </p:pic>
      </p:grpSp>
      <p:grpSp>
        <p:nvGrpSpPr>
          <p:cNvPr id="25" name="Group 24"/>
          <p:cNvGrpSpPr>
            <a:grpSpLocks noChangeAspect="1"/>
          </p:cNvGrpSpPr>
          <p:nvPr/>
        </p:nvGrpSpPr>
        <p:grpSpPr>
          <a:xfrm>
            <a:off x="-3786037" y="1892711"/>
            <a:ext cx="2177750" cy="1883489"/>
            <a:chOff x="13806" y="4149066"/>
            <a:chExt cx="1875192" cy="1621813"/>
          </a:xfrm>
        </p:grpSpPr>
        <p:pic>
          <p:nvPicPr>
            <p:cNvPr id="26" name="Picture 4"/>
            <p:cNvPicPr>
              <a:picLocks noChangeAspect="1" noChangeArrowheads="1"/>
            </p:cNvPicPr>
            <p:nvPr/>
          </p:nvPicPr>
          <p:blipFill rotWithShape="1">
            <a:blip r:embed="rId18" cstate="print"/>
            <a:srcRect l="14604" t="16443" r="8915" b="10211"/>
            <a:stretch/>
          </p:blipFill>
          <p:spPr bwMode="auto">
            <a:xfrm>
              <a:off x="13806" y="4149066"/>
              <a:ext cx="1874520" cy="1210333"/>
            </a:xfrm>
            <a:prstGeom prst="rect">
              <a:avLst/>
            </a:prstGeom>
            <a:noFill/>
            <a:ln w="9525">
              <a:noFill/>
              <a:miter lim="800000"/>
              <a:headEnd/>
              <a:tailEnd/>
            </a:ln>
          </p:spPr>
        </p:pic>
        <p:pic>
          <p:nvPicPr>
            <p:cNvPr id="27" name="Picture 6" descr="http://gallery.me.com/epaulos/100180/IMG_1923/web.jpg?ver=12500185420001"/>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6317" t="9782" r="19169" b="27461"/>
            <a:stretch/>
          </p:blipFill>
          <p:spPr bwMode="auto">
            <a:xfrm>
              <a:off x="13806" y="5359399"/>
              <a:ext cx="634507" cy="4114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gallery.me.com/epaulos/100180/IMG_1927/web.jpg?ver=12500185430001"/>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8182" t="10234" r="18094" b="29141"/>
            <a:stretch/>
          </p:blipFill>
          <p:spPr bwMode="auto">
            <a:xfrm>
              <a:off x="648798" y="5359399"/>
              <a:ext cx="648765" cy="4114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gallery.me.com/epaulos/100180/IMG_1933/web.jpg?ver=12500185440001"/>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2307" t="11091" r="13797" b="15236"/>
            <a:stretch/>
          </p:blipFill>
          <p:spPr bwMode="auto">
            <a:xfrm>
              <a:off x="1269901" y="5359399"/>
              <a:ext cx="619097" cy="41148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9"/>
          <p:cNvPicPr>
            <a:picLocks noChangeAspect="1" noChangeArrowheads="1"/>
          </p:cNvPicPr>
          <p:nvPr/>
        </p:nvPicPr>
        <p:blipFill rotWithShape="1">
          <a:blip r:embed="rId22">
            <a:extLst>
              <a:ext uri="{28A0092B-C50C-407E-A947-70E740481C1C}">
                <a14:useLocalDpi xmlns:a14="http://schemas.microsoft.com/office/drawing/2010/main" val="0"/>
              </a:ext>
            </a:extLst>
          </a:blip>
          <a:srcRect l="17665" r="81" b="46173"/>
          <a:stretch/>
        </p:blipFill>
        <p:spPr bwMode="auto">
          <a:xfrm>
            <a:off x="4452949" y="4831753"/>
            <a:ext cx="2176970" cy="187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AutoShape 4" descr="banner-02"/>
          <p:cNvSpPr>
            <a:spLocks noChangeAspect="1" noChangeArrowheads="1"/>
          </p:cNvSpPr>
          <p:nvPr/>
        </p:nvSpPr>
        <p:spPr bwMode="auto">
          <a:xfrm>
            <a:off x="164643" y="-135171"/>
            <a:ext cx="353979" cy="353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5" name="Group 44"/>
          <p:cNvGrpSpPr>
            <a:grpSpLocks noChangeAspect="1"/>
          </p:cNvGrpSpPr>
          <p:nvPr/>
        </p:nvGrpSpPr>
        <p:grpSpPr>
          <a:xfrm>
            <a:off x="2233904" y="4826413"/>
            <a:ext cx="2176970" cy="1884966"/>
            <a:chOff x="1937350" y="4127800"/>
            <a:chExt cx="1874520" cy="1623085"/>
          </a:xfrm>
        </p:grpSpPr>
        <p:pic>
          <p:nvPicPr>
            <p:cNvPr id="46" name="Picture 7"/>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50705" t="15589" r="1426" b="3613"/>
            <a:stretch/>
          </p:blipFill>
          <p:spPr bwMode="auto">
            <a:xfrm>
              <a:off x="2872622" y="4960310"/>
              <a:ext cx="939248" cy="78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7"/>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733" t="7399" r="51234" b="11674"/>
            <a:stretch/>
          </p:blipFill>
          <p:spPr bwMode="auto">
            <a:xfrm>
              <a:off x="1937350" y="4960309"/>
              <a:ext cx="942467" cy="79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889" t="21579" r="53054" b="2693"/>
            <a:stretch/>
          </p:blipFill>
          <p:spPr bwMode="auto">
            <a:xfrm>
              <a:off x="1937350" y="4127800"/>
              <a:ext cx="942467" cy="83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6">
              <a:extLst>
                <a:ext uri="{28A0092B-C50C-407E-A947-70E740481C1C}">
                  <a14:useLocalDpi xmlns:a14="http://schemas.microsoft.com/office/drawing/2010/main" val="0"/>
                </a:ext>
              </a:extLst>
            </a:blip>
            <a:srcRect l="50000" b="56639"/>
            <a:stretch/>
          </p:blipFill>
          <p:spPr bwMode="auto">
            <a:xfrm>
              <a:off x="2880232" y="4127800"/>
              <a:ext cx="931638" cy="83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 name="Picture 4" descr="http://www.yankodesign.com/images/design_news/2008/01/15/faucet_buddy.jpg"/>
          <p:cNvPicPr>
            <a:picLocks noChangeAspect="1" noChangeArrowheads="1"/>
          </p:cNvPicPr>
          <p:nvPr/>
        </p:nvPicPr>
        <p:blipFill rotWithShape="1">
          <a:blip r:embed="rId27" cstate="print"/>
          <a:srcRect t="21645" r="3607" b="10351"/>
          <a:stretch/>
        </p:blipFill>
        <p:spPr bwMode="auto">
          <a:xfrm>
            <a:off x="6659069" y="73080"/>
            <a:ext cx="2484931" cy="1666938"/>
          </a:xfrm>
          <a:prstGeom prst="rect">
            <a:avLst/>
          </a:prstGeom>
          <a:noFill/>
        </p:spPr>
      </p:pic>
      <p:pic>
        <p:nvPicPr>
          <p:cNvPr id="52" name="Picture 2" descr="Water &amp; Energy Saving Tap, by Stefan Grosvenor "/>
          <p:cNvPicPr>
            <a:picLocks noChangeAspect="1" noChangeArrowheads="1"/>
          </p:cNvPicPr>
          <p:nvPr/>
        </p:nvPicPr>
        <p:blipFill rotWithShape="1">
          <a:blip r:embed="rId28">
            <a:extLst>
              <a:ext uri="{28A0092B-C50C-407E-A947-70E740481C1C}">
                <a14:useLocalDpi xmlns:a14="http://schemas.microsoft.com/office/drawing/2010/main" val="0"/>
              </a:ext>
            </a:extLst>
          </a:blip>
          <a:srcRect t="19072" b="2353"/>
          <a:stretch/>
        </p:blipFill>
        <p:spPr bwMode="auto">
          <a:xfrm>
            <a:off x="6659069" y="1760357"/>
            <a:ext cx="2484931" cy="161413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research\thesis\Thesis\ImagesAndFigures\Waitek_Combined.png"/>
          <p:cNvPicPr>
            <a:picLocks noChangeAspect="1"/>
          </p:cNvPicPr>
          <p:nvPr/>
        </p:nvPicPr>
        <p:blipFill rotWithShape="1">
          <a:blip r:embed="rId29" cstate="print">
            <a:extLst>
              <a:ext uri="{28A0092B-C50C-407E-A947-70E740481C1C}">
                <a14:useLocalDpi xmlns:a14="http://schemas.microsoft.com/office/drawing/2010/main" val="0"/>
              </a:ext>
            </a:extLst>
          </a:blip>
          <a:srcRect l="4023" r="6563"/>
          <a:stretch/>
        </p:blipFill>
        <p:spPr bwMode="auto">
          <a:xfrm>
            <a:off x="9417774" y="6707422"/>
            <a:ext cx="2484931" cy="1900060"/>
          </a:xfrm>
          <a:prstGeom prst="rect">
            <a:avLst/>
          </a:prstGeom>
          <a:noFill/>
          <a:ln>
            <a:noFill/>
          </a:ln>
        </p:spPr>
      </p:pic>
      <p:pic>
        <p:nvPicPr>
          <p:cNvPr id="54" name="Picture 53"/>
          <p:cNvPicPr>
            <a:picLocks noChangeAspect="1"/>
          </p:cNvPicPr>
          <p:nvPr/>
        </p:nvPicPr>
        <p:blipFill rotWithShape="1">
          <a:blip r:embed="rId30">
            <a:extLst>
              <a:ext uri="{28A0092B-C50C-407E-A947-70E740481C1C}">
                <a14:useLocalDpi xmlns:a14="http://schemas.microsoft.com/office/drawing/2010/main" val="0"/>
              </a:ext>
            </a:extLst>
          </a:blip>
          <a:srcRect b="18741"/>
          <a:stretch/>
        </p:blipFill>
        <p:spPr bwMode="auto">
          <a:xfrm>
            <a:off x="6659069" y="3403103"/>
            <a:ext cx="2484931" cy="1406754"/>
          </a:xfrm>
          <a:prstGeom prst="rect">
            <a:avLst/>
          </a:prstGeom>
          <a:noFill/>
          <a:ln>
            <a:noFill/>
          </a:ln>
        </p:spPr>
      </p:pic>
      <p:pic>
        <p:nvPicPr>
          <p:cNvPr id="56" name="Picture 9"/>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419167" y="7223750"/>
            <a:ext cx="1874520" cy="247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69300" y="-296617"/>
            <a:ext cx="9779860" cy="7754509"/>
            <a:chOff x="-369300" y="-296617"/>
            <a:chExt cx="9779860" cy="7754509"/>
          </a:xfrm>
        </p:grpSpPr>
        <p:cxnSp>
          <p:nvCxnSpPr>
            <p:cNvPr id="59" name="Straight Connector 58"/>
            <p:cNvCxnSpPr/>
            <p:nvPr/>
          </p:nvCxnSpPr>
          <p:spPr>
            <a:xfrm>
              <a:off x="-247815" y="3374487"/>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28435" y="4794805"/>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160835" y="-296617"/>
              <a:ext cx="54019" cy="77480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6604941" y="-290160"/>
              <a:ext cx="54019" cy="77480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47815" y="1734286"/>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90640" y="70875"/>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69300" y="6707422"/>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434623" y="-135171"/>
              <a:ext cx="0" cy="735892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6" name="Picture 2" descr="C:\Users\jon\Dropbox\CHI2012-WaterVis\images\ReflectDesigns\REFLECTDESIGNSEXPORTED\Slide63.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732860" y="1077335"/>
            <a:ext cx="6772378" cy="507899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jon\Dropbox\CHI2012-WaterVis\images\ReflectDesigns\REFLECTDESIGNSEXPORTED\Slide63.PNG"/>
          <p:cNvPicPr>
            <a:picLocks noChangeAspect="1" noChangeArrowheads="1"/>
          </p:cNvPicPr>
          <p:nvPr/>
        </p:nvPicPr>
        <p:blipFill rotWithShape="1">
          <a:blip r:embed="rId32">
            <a:extLst>
              <a:ext uri="{28A0092B-C50C-407E-A947-70E740481C1C}">
                <a14:useLocalDpi xmlns:a14="http://schemas.microsoft.com/office/drawing/2010/main" val="0"/>
              </a:ext>
            </a:extLst>
          </a:blip>
          <a:srcRect l="39813" t="29333" r="3727" b="24344"/>
          <a:stretch/>
        </p:blipFill>
        <p:spPr bwMode="auto">
          <a:xfrm>
            <a:off x="6660737" y="4834268"/>
            <a:ext cx="2483263" cy="1873153"/>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0" y="0"/>
            <a:ext cx="9144000" cy="6858000"/>
          </a:xfrm>
          <a:prstGeom prst="rect">
            <a:avLst/>
          </a:prstGeom>
          <a:solidFill>
            <a:schemeClr val="tx1">
              <a:alpha val="81000"/>
            </a:schemeClr>
          </a:solidFill>
          <a:ln>
            <a:solidFill>
              <a:schemeClr val="tx1"/>
            </a:solidFill>
          </a:ln>
        </p:spPr>
        <p:txBody>
          <a:bodyPr wrap="none" rtlCol="0" anchor="ctr">
            <a:spAutoFit/>
          </a:bodyPr>
          <a:lstStyle/>
          <a:p>
            <a:pPr algn="ctr"/>
            <a:endParaRPr lang="en-US" sz="2800" dirty="0">
              <a:solidFill>
                <a:schemeClr val="bg1"/>
              </a:solidFill>
              <a:latin typeface="Segoe UI Light" pitchFamily="34" charset="0"/>
            </a:endParaRPr>
          </a:p>
        </p:txBody>
      </p:sp>
      <p:sp>
        <p:nvSpPr>
          <p:cNvPr id="62" name="TextBox 61"/>
          <p:cNvSpPr txBox="1"/>
          <p:nvPr/>
        </p:nvSpPr>
        <p:spPr>
          <a:xfrm>
            <a:off x="838540" y="2551837"/>
            <a:ext cx="7466920" cy="1754326"/>
          </a:xfrm>
          <a:prstGeom prst="rect">
            <a:avLst/>
          </a:prstGeom>
          <a:noFill/>
        </p:spPr>
        <p:txBody>
          <a:bodyPr wrap="square" rtlCol="0">
            <a:spAutoFit/>
          </a:bodyPr>
          <a:lstStyle/>
          <a:p>
            <a:pPr algn="ctr"/>
            <a:r>
              <a:rPr lang="en-US" sz="3600" dirty="0" smtClean="0">
                <a:solidFill>
                  <a:schemeClr val="bg1"/>
                </a:solidFill>
                <a:latin typeface="Segoe UI Light" pitchFamily="34" charset="0"/>
              </a:rPr>
              <a:t>Point-of-consumption feedback is the prevailing method for providing water usage feedback at the </a:t>
            </a:r>
            <a:r>
              <a:rPr lang="en-US" sz="3600" dirty="0" smtClean="0">
                <a:solidFill>
                  <a:schemeClr val="bg1"/>
                </a:solidFill>
                <a:latin typeface="Segoe UI Semibold" pitchFamily="34" charset="0"/>
              </a:rPr>
              <a:t>fixture-level</a:t>
            </a:r>
            <a:endParaRPr lang="en-US" sz="3600" dirty="0" smtClean="0">
              <a:solidFill>
                <a:schemeClr val="bg1"/>
              </a:solidFill>
              <a:latin typeface="Segoe UI Light" pitchFamily="34" charset="0"/>
            </a:endParaRPr>
          </a:p>
        </p:txBody>
      </p:sp>
    </p:spTree>
    <p:extLst>
      <p:ext uri="{BB962C8B-B14F-4D97-AF65-F5344CB8AC3E}">
        <p14:creationId xmlns:p14="http://schemas.microsoft.com/office/powerpoint/2010/main" val="970147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descr="http://labs.teague.com/wp-content/uploads/2010/11/IMG_3431_bu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070" y="6189928"/>
            <a:ext cx="8458200" cy="307777"/>
          </a:xfrm>
          <a:prstGeom prst="rect">
            <a:avLst/>
          </a:prstGeom>
          <a:noFill/>
        </p:spPr>
        <p:txBody>
          <a:bodyPr wrap="square" rtlCol="0">
            <a:spAutoFit/>
          </a:bodyPr>
          <a:lstStyle/>
          <a:p>
            <a:r>
              <a:rPr lang="en-US" sz="1400" dirty="0" smtClean="0">
                <a:solidFill>
                  <a:prstClr val="white"/>
                </a:solidFill>
                <a:latin typeface="Segoe UI Light" pitchFamily="34" charset="0"/>
              </a:rPr>
              <a:t>[Teague Labs, </a:t>
            </a:r>
            <a:r>
              <a:rPr lang="en-US" sz="1400" dirty="0" err="1" smtClean="0">
                <a:solidFill>
                  <a:prstClr val="white"/>
                </a:solidFill>
                <a:latin typeface="Segoe UI Light" pitchFamily="34" charset="0"/>
              </a:rPr>
              <a:t>Arduino</a:t>
            </a:r>
            <a:r>
              <a:rPr lang="en-US" sz="1400" dirty="0" smtClean="0">
                <a:solidFill>
                  <a:prstClr val="white"/>
                </a:solidFill>
                <a:latin typeface="Segoe UI Light" pitchFamily="34" charset="0"/>
              </a:rPr>
              <a:t> </a:t>
            </a:r>
            <a:r>
              <a:rPr lang="en-US" sz="1400" dirty="0">
                <a:solidFill>
                  <a:prstClr val="white"/>
                </a:solidFill>
                <a:latin typeface="Segoe UI Light" pitchFamily="34" charset="0"/>
              </a:rPr>
              <a:t>Water Meter, </a:t>
            </a:r>
            <a:r>
              <a:rPr lang="en-US" sz="1400" dirty="0" smtClean="0">
                <a:solidFill>
                  <a:prstClr val="white"/>
                </a:solidFill>
                <a:latin typeface="Segoe UI Light" pitchFamily="34" charset="0"/>
              </a:rPr>
              <a:t>http</a:t>
            </a:r>
            <a:r>
              <a:rPr lang="en-US" sz="1400" dirty="0">
                <a:solidFill>
                  <a:prstClr val="white"/>
                </a:solidFill>
                <a:latin typeface="Segoe UI Light" pitchFamily="34" charset="0"/>
              </a:rPr>
              <a:t>://labs.teague.com/?</a:t>
            </a:r>
            <a:r>
              <a:rPr lang="en-US" sz="1400" dirty="0" smtClean="0">
                <a:solidFill>
                  <a:prstClr val="white"/>
                </a:solidFill>
                <a:latin typeface="Segoe UI Light" pitchFamily="34" charset="0"/>
              </a:rPr>
              <a:t>p=722]</a:t>
            </a:r>
          </a:p>
        </p:txBody>
      </p:sp>
      <p:sp>
        <p:nvSpPr>
          <p:cNvPr id="7" name="Title 8"/>
          <p:cNvSpPr txBox="1">
            <a:spLocks/>
          </p:cNvSpPr>
          <p:nvPr/>
        </p:nvSpPr>
        <p:spPr>
          <a:xfrm>
            <a:off x="0" y="289560"/>
            <a:ext cx="5486400" cy="868362"/>
          </a:xfrm>
          <a:prstGeom prst="rect">
            <a:avLst/>
          </a:prstGeom>
        </p:spPr>
        <p:txBody>
          <a:bodyPr vert="horz" lIns="91369" tIns="45685" rIns="91369" bIns="45685" rtlCol="0" anchor="ctr">
            <a:noAutofit/>
          </a:bodyPr>
          <a:lstStyle/>
          <a:p>
            <a:pPr>
              <a:spcBef>
                <a:spcPct val="0"/>
              </a:spcBef>
              <a:defRPr/>
            </a:pPr>
            <a:r>
              <a:rPr lang="en-US" sz="5400" b="1" dirty="0" smtClean="0">
                <a:solidFill>
                  <a:prstClr val="white">
                    <a:lumMod val="95000"/>
                  </a:prstClr>
                </a:solidFill>
                <a:latin typeface="Segoe UI Semibold" pitchFamily="34" charset="0"/>
                <a:ea typeface="Segoe UI" pitchFamily="34" charset="0"/>
                <a:cs typeface="Segoe UI" pitchFamily="34" charset="0"/>
              </a:rPr>
              <a:t>direct</a:t>
            </a:r>
            <a:r>
              <a:rPr lang="en-US" sz="5400" b="1" dirty="0" smtClean="0">
                <a:solidFill>
                  <a:prstClr val="white">
                    <a:lumMod val="95000"/>
                  </a:prstClr>
                </a:solidFill>
                <a:latin typeface="Segoe WP Semibold" pitchFamily="34" charset="0"/>
                <a:ea typeface="Segoe UI" pitchFamily="34" charset="0"/>
                <a:cs typeface="Segoe UI" pitchFamily="34" charset="0"/>
              </a:rPr>
              <a:t> </a:t>
            </a:r>
            <a:r>
              <a:rPr lang="en-US" sz="5400" dirty="0" smtClean="0">
                <a:solidFill>
                  <a:prstClr val="white">
                    <a:lumMod val="95000"/>
                  </a:prstClr>
                </a:solidFill>
                <a:latin typeface="Segoe UI Light" pitchFamily="34" charset="0"/>
                <a:ea typeface="Segoe UI" pitchFamily="34" charset="0"/>
                <a:cs typeface="Segoe UI" pitchFamily="34" charset="0"/>
              </a:rPr>
              <a:t>sensing</a:t>
            </a:r>
            <a:endParaRPr lang="en-US" sz="7200" dirty="0">
              <a:solidFill>
                <a:prstClr val="white">
                  <a:lumMod val="95000"/>
                </a:prstClr>
              </a:solidFill>
              <a:latin typeface="Segoe UI Light" pitchFamily="34" charset="0"/>
              <a:ea typeface="Segoe UI" pitchFamily="34" charset="0"/>
              <a:cs typeface="Segoe UI" pitchFamily="34" charset="0"/>
            </a:endParaRPr>
          </a:p>
        </p:txBody>
      </p:sp>
      <p:pic>
        <p:nvPicPr>
          <p:cNvPr id="4100" name="Picture 4" descr="http://labs.teague.com/wp-content/uploads/2010/11/IMG_0844_faucet3.jpg"/>
          <p:cNvPicPr>
            <a:picLocks noChangeAspect="1" noChangeArrowheads="1"/>
          </p:cNvPicPr>
          <p:nvPr/>
        </p:nvPicPr>
        <p:blipFill rotWithShape="1">
          <a:blip r:embed="rId4">
            <a:extLst>
              <a:ext uri="{28A0092B-C50C-407E-A947-70E740481C1C}">
                <a14:useLocalDpi xmlns:a14="http://schemas.microsoft.com/office/drawing/2010/main" val="0"/>
              </a:ext>
            </a:extLst>
          </a:blip>
          <a:srcRect r="63198"/>
          <a:stretch/>
        </p:blipFill>
        <p:spPr bwMode="auto">
          <a:xfrm>
            <a:off x="7239000" y="533400"/>
            <a:ext cx="1724139" cy="2510794"/>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464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talks\Dorkbot2010_HydroSense2.0\iStock_000008523065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
            <a:ext cx="10311274"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00288" y="5001768"/>
            <a:ext cx="2157688" cy="1386681"/>
            <a:chOff x="-100288" y="5001768"/>
            <a:chExt cx="2157688" cy="1386681"/>
          </a:xfrm>
        </p:grpSpPr>
        <p:sp>
          <p:nvSpPr>
            <p:cNvPr id="6" name="Rounded Rectangular Callout 5"/>
            <p:cNvSpPr/>
            <p:nvPr/>
          </p:nvSpPr>
          <p:spPr>
            <a:xfrm>
              <a:off x="914400" y="5001768"/>
              <a:ext cx="1143000" cy="457200"/>
            </a:xfrm>
            <a:prstGeom prst="wedgeRoundRectCallout">
              <a:avLst>
                <a:gd name="adj1" fmla="val -109994"/>
                <a:gd name="adj2" fmla="val 202657"/>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toilet</a:t>
              </a:r>
            </a:p>
            <a:p>
              <a:pPr algn="ctr"/>
              <a:r>
                <a:rPr lang="en-US" sz="1400" dirty="0" smtClean="0">
                  <a:solidFill>
                    <a:prstClr val="white"/>
                  </a:solidFill>
                  <a:latin typeface="Segoe Condensed" pitchFamily="34" charset="0"/>
                </a:rPr>
                <a:t>78.4 gallons</a:t>
              </a:r>
              <a:endParaRPr lang="en-US" sz="1400" dirty="0">
                <a:solidFill>
                  <a:prstClr val="white"/>
                </a:solidFill>
                <a:latin typeface="Segoe Condensed" pitchFamily="34" charset="0"/>
              </a:endParaRPr>
            </a:p>
          </p:txBody>
        </p:sp>
        <p:pic>
          <p:nvPicPr>
            <p:cNvPr id="5122"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8" y="5458968"/>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2057400" y="3352800"/>
            <a:ext cx="1447800" cy="1386681"/>
            <a:chOff x="2057400" y="3352800"/>
            <a:chExt cx="1447800" cy="1386681"/>
          </a:xfrm>
        </p:grpSpPr>
        <p:sp>
          <p:nvSpPr>
            <p:cNvPr id="10" name="Rounded Rectangular Callout 9"/>
            <p:cNvSpPr/>
            <p:nvPr/>
          </p:nvSpPr>
          <p:spPr>
            <a:xfrm>
              <a:off x="2590800" y="3352800"/>
              <a:ext cx="914400" cy="495498"/>
            </a:xfrm>
            <a:prstGeom prst="wedgeRoundRectCallout">
              <a:avLst>
                <a:gd name="adj1" fmla="val -48521"/>
                <a:gd name="adj2" fmla="val 168586"/>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bath</a:t>
              </a:r>
            </a:p>
            <a:p>
              <a:pPr algn="ctr"/>
              <a:r>
                <a:rPr lang="en-US" sz="1400" dirty="0" smtClean="0">
                  <a:solidFill>
                    <a:prstClr val="white"/>
                  </a:solidFill>
                  <a:latin typeface="Segoe Condensed" pitchFamily="34" charset="0"/>
                </a:rPr>
                <a:t>6.5 gallons</a:t>
              </a:r>
              <a:endParaRPr lang="en-US" sz="1400" dirty="0">
                <a:solidFill>
                  <a:prstClr val="white"/>
                </a:solidFill>
                <a:latin typeface="Segoe Condensed" pitchFamily="34" charset="0"/>
              </a:endParaRPr>
            </a:p>
          </p:txBody>
        </p:sp>
        <p:pic>
          <p:nvPicPr>
            <p:cNvPr id="11"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810000"/>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5029200" y="2714526"/>
            <a:ext cx="1447800" cy="1715744"/>
            <a:chOff x="5029200" y="2714526"/>
            <a:chExt cx="1447800" cy="1715744"/>
          </a:xfrm>
        </p:grpSpPr>
        <p:sp>
          <p:nvSpPr>
            <p:cNvPr id="13" name="Rounded Rectangular Callout 12"/>
            <p:cNvSpPr/>
            <p:nvPr/>
          </p:nvSpPr>
          <p:spPr>
            <a:xfrm>
              <a:off x="5029200" y="2714526"/>
              <a:ext cx="1447800" cy="533400"/>
            </a:xfrm>
            <a:prstGeom prst="wedgeRoundRectCallout">
              <a:avLst>
                <a:gd name="adj1" fmla="val 15991"/>
                <a:gd name="adj2" fmla="val 218284"/>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Segoe Condensed" pitchFamily="34" charset="0"/>
                </a:rPr>
                <a:t>b</a:t>
              </a:r>
              <a:r>
                <a:rPr lang="en-US" sz="1600" dirty="0" smtClean="0">
                  <a:solidFill>
                    <a:prstClr val="white"/>
                  </a:solidFill>
                  <a:latin typeface="Segoe Condensed" pitchFamily="34" charset="0"/>
                </a:rPr>
                <a:t>athroom sink 1</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4.2 gallons</a:t>
              </a:r>
              <a:endParaRPr lang="en-US" sz="1400" dirty="0">
                <a:solidFill>
                  <a:prstClr val="white"/>
                </a:solidFill>
                <a:latin typeface="Segoe Condensed" pitchFamily="34" charset="0"/>
              </a:endParaRPr>
            </a:p>
          </p:txBody>
        </p:sp>
        <p:pic>
          <p:nvPicPr>
            <p:cNvPr id="12"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4501" y="3500789"/>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7467600" y="2723670"/>
            <a:ext cx="1447800" cy="2291841"/>
            <a:chOff x="7467600" y="2723670"/>
            <a:chExt cx="1447800" cy="2291841"/>
          </a:xfrm>
        </p:grpSpPr>
        <p:sp>
          <p:nvSpPr>
            <p:cNvPr id="16" name="Rounded Rectangular Callout 15"/>
            <p:cNvSpPr/>
            <p:nvPr/>
          </p:nvSpPr>
          <p:spPr>
            <a:xfrm>
              <a:off x="7467600" y="2723670"/>
              <a:ext cx="1447800" cy="533400"/>
            </a:xfrm>
            <a:prstGeom prst="wedgeRoundRectCallout">
              <a:avLst>
                <a:gd name="adj1" fmla="val 26098"/>
                <a:gd name="adj2" fmla="val 305712"/>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Segoe Condensed" pitchFamily="34" charset="0"/>
                </a:rPr>
                <a:t>b</a:t>
              </a:r>
              <a:r>
                <a:rPr lang="en-US" sz="1600" dirty="0" smtClean="0">
                  <a:solidFill>
                    <a:prstClr val="white"/>
                  </a:solidFill>
                  <a:latin typeface="Segoe Condensed" pitchFamily="34" charset="0"/>
                </a:rPr>
                <a:t>athroom sink 2</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0.8 gallons</a:t>
              </a:r>
              <a:endParaRPr lang="en-US" sz="1400" dirty="0">
                <a:solidFill>
                  <a:prstClr val="white"/>
                </a:solidFill>
                <a:latin typeface="Segoe Condensed" pitchFamily="34" charset="0"/>
              </a:endParaRPr>
            </a:p>
          </p:txBody>
        </p:sp>
        <p:pic>
          <p:nvPicPr>
            <p:cNvPr id="14"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9967" y="4086030"/>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48316" y="2457252"/>
            <a:ext cx="1756684" cy="1352748"/>
            <a:chOff x="148316" y="2457252"/>
            <a:chExt cx="1756684" cy="1352748"/>
          </a:xfrm>
        </p:grpSpPr>
        <p:sp>
          <p:nvSpPr>
            <p:cNvPr id="9" name="Rounded Rectangular Callout 8"/>
            <p:cNvSpPr/>
            <p:nvPr/>
          </p:nvSpPr>
          <p:spPr>
            <a:xfrm>
              <a:off x="914400" y="2457252"/>
              <a:ext cx="990600" cy="514548"/>
            </a:xfrm>
            <a:prstGeom prst="wedgeRoundRectCallout">
              <a:avLst>
                <a:gd name="adj1" fmla="val -73061"/>
                <a:gd name="adj2" fmla="val 137713"/>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shower</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62.4 gallons</a:t>
              </a:r>
              <a:endParaRPr lang="en-US" sz="1400" dirty="0">
                <a:solidFill>
                  <a:prstClr val="white"/>
                </a:solidFill>
                <a:latin typeface="Segoe Condensed" pitchFamily="34" charset="0"/>
              </a:endParaRPr>
            </a:p>
          </p:txBody>
        </p:sp>
        <p:pic>
          <p:nvPicPr>
            <p:cNvPr id="15"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316" y="2880519"/>
              <a:ext cx="766084" cy="92948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ight Arrow 19"/>
          <p:cNvSpPr/>
          <p:nvPr/>
        </p:nvSpPr>
        <p:spPr>
          <a:xfrm>
            <a:off x="-773761" y="406413"/>
            <a:ext cx="5421961" cy="818506"/>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solidFill>
                <a:prstClr val="white"/>
              </a:solidFill>
            </a:endParaRPr>
          </a:p>
        </p:txBody>
      </p:sp>
      <p:sp>
        <p:nvSpPr>
          <p:cNvPr id="21" name="Title 8"/>
          <p:cNvSpPr txBox="1">
            <a:spLocks/>
          </p:cNvSpPr>
          <p:nvPr/>
        </p:nvSpPr>
        <p:spPr>
          <a:xfrm>
            <a:off x="228600" y="316523"/>
            <a:ext cx="5486400" cy="868362"/>
          </a:xfrm>
          <a:prstGeom prst="rect">
            <a:avLst/>
          </a:prstGeom>
        </p:spPr>
        <p:txBody>
          <a:bodyPr vert="horz" lIns="91369" tIns="45685" rIns="91369" bIns="45685" rtlCol="0" anchor="ctr">
            <a:noAutofit/>
          </a:bodyPr>
          <a:lstStyle/>
          <a:p>
            <a:pPr>
              <a:spcBef>
                <a:spcPct val="0"/>
              </a:spcBef>
              <a:defRPr/>
            </a:pPr>
            <a:r>
              <a:rPr lang="en-US" sz="5400" b="1" dirty="0" smtClean="0">
                <a:solidFill>
                  <a:prstClr val="white">
                    <a:lumMod val="95000"/>
                  </a:prstClr>
                </a:solidFill>
                <a:latin typeface="Segoe UI Semibold" pitchFamily="34" charset="0"/>
                <a:ea typeface="Segoe UI" pitchFamily="34" charset="0"/>
                <a:cs typeface="Segoe UI" pitchFamily="34" charset="0"/>
              </a:rPr>
              <a:t>direct</a:t>
            </a:r>
            <a:r>
              <a:rPr lang="en-US" sz="5400" b="1" dirty="0" smtClean="0">
                <a:solidFill>
                  <a:prstClr val="white">
                    <a:lumMod val="95000"/>
                  </a:prstClr>
                </a:solidFill>
                <a:latin typeface="Segoe WP Semibold" pitchFamily="34" charset="0"/>
                <a:ea typeface="Segoe UI" pitchFamily="34" charset="0"/>
                <a:cs typeface="Segoe UI" pitchFamily="34" charset="0"/>
              </a:rPr>
              <a:t> </a:t>
            </a:r>
            <a:r>
              <a:rPr lang="en-US" sz="5400" dirty="0" smtClean="0">
                <a:solidFill>
                  <a:prstClr val="white">
                    <a:lumMod val="95000"/>
                  </a:prstClr>
                </a:solidFill>
                <a:latin typeface="Segoe UI Light" pitchFamily="34" charset="0"/>
                <a:ea typeface="Segoe UI" pitchFamily="34" charset="0"/>
                <a:cs typeface="Segoe UI" pitchFamily="34" charset="0"/>
              </a:rPr>
              <a:t>sensing</a:t>
            </a:r>
            <a:endParaRPr lang="en-US" sz="7200" dirty="0">
              <a:solidFill>
                <a:prstClr val="white">
                  <a:lumMod val="95000"/>
                </a:prst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28371992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talks\Dorkbot2010_HydroSense2.0\iStock_000008523065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
            <a:ext cx="10311274"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00288" y="5001768"/>
            <a:ext cx="2157688" cy="1386681"/>
            <a:chOff x="-565108" y="5001768"/>
            <a:chExt cx="2157688" cy="1386681"/>
          </a:xfrm>
        </p:grpSpPr>
        <p:sp>
          <p:nvSpPr>
            <p:cNvPr id="6" name="Rounded Rectangular Callout 5"/>
            <p:cNvSpPr/>
            <p:nvPr/>
          </p:nvSpPr>
          <p:spPr>
            <a:xfrm>
              <a:off x="449580" y="5001768"/>
              <a:ext cx="1143000" cy="457200"/>
            </a:xfrm>
            <a:prstGeom prst="wedgeRoundRectCallout">
              <a:avLst>
                <a:gd name="adj1" fmla="val -109994"/>
                <a:gd name="adj2" fmla="val 202657"/>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toilet</a:t>
              </a:r>
            </a:p>
            <a:p>
              <a:pPr algn="ctr"/>
              <a:r>
                <a:rPr lang="en-US" sz="1400" dirty="0" smtClean="0">
                  <a:solidFill>
                    <a:prstClr val="white"/>
                  </a:solidFill>
                  <a:latin typeface="Segoe Condensed" pitchFamily="34" charset="0"/>
                </a:rPr>
                <a:t>78.4 gallons</a:t>
              </a:r>
              <a:endParaRPr lang="en-US" sz="1400" dirty="0">
                <a:solidFill>
                  <a:prstClr val="white"/>
                </a:solidFill>
                <a:latin typeface="Segoe Condensed" pitchFamily="34" charset="0"/>
              </a:endParaRPr>
            </a:p>
          </p:txBody>
        </p:sp>
        <p:pic>
          <p:nvPicPr>
            <p:cNvPr id="5122"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108" y="5458968"/>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057400" y="3352800"/>
            <a:ext cx="1447800" cy="1386681"/>
            <a:chOff x="2057400" y="3352800"/>
            <a:chExt cx="1447800" cy="1386681"/>
          </a:xfrm>
        </p:grpSpPr>
        <p:sp>
          <p:nvSpPr>
            <p:cNvPr id="10" name="Rounded Rectangular Callout 9"/>
            <p:cNvSpPr/>
            <p:nvPr/>
          </p:nvSpPr>
          <p:spPr>
            <a:xfrm>
              <a:off x="2590800" y="3352800"/>
              <a:ext cx="914400" cy="495498"/>
            </a:xfrm>
            <a:prstGeom prst="wedgeRoundRectCallout">
              <a:avLst>
                <a:gd name="adj1" fmla="val -48521"/>
                <a:gd name="adj2" fmla="val 168586"/>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bath</a:t>
              </a:r>
            </a:p>
            <a:p>
              <a:pPr algn="ctr"/>
              <a:r>
                <a:rPr lang="en-US" sz="1400" dirty="0" smtClean="0">
                  <a:solidFill>
                    <a:prstClr val="white"/>
                  </a:solidFill>
                  <a:latin typeface="Segoe Condensed" pitchFamily="34" charset="0"/>
                </a:rPr>
                <a:t>6.5 gallons</a:t>
              </a:r>
              <a:endParaRPr lang="en-US" sz="1400" dirty="0">
                <a:solidFill>
                  <a:prstClr val="white"/>
                </a:solidFill>
                <a:latin typeface="Segoe Condensed" pitchFamily="34" charset="0"/>
              </a:endParaRPr>
            </a:p>
          </p:txBody>
        </p:sp>
        <p:pic>
          <p:nvPicPr>
            <p:cNvPr id="11"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810000"/>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467600" y="2723670"/>
            <a:ext cx="1447800" cy="2291841"/>
            <a:chOff x="7467600" y="2723670"/>
            <a:chExt cx="1447800" cy="2291841"/>
          </a:xfrm>
        </p:grpSpPr>
        <p:sp>
          <p:nvSpPr>
            <p:cNvPr id="16" name="Rounded Rectangular Callout 15"/>
            <p:cNvSpPr/>
            <p:nvPr/>
          </p:nvSpPr>
          <p:spPr>
            <a:xfrm>
              <a:off x="7467600" y="2723670"/>
              <a:ext cx="1447800" cy="533400"/>
            </a:xfrm>
            <a:prstGeom prst="wedgeRoundRectCallout">
              <a:avLst>
                <a:gd name="adj1" fmla="val 26098"/>
                <a:gd name="adj2" fmla="val 305712"/>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Segoe Condensed" pitchFamily="34" charset="0"/>
                </a:rPr>
                <a:t>b</a:t>
              </a:r>
              <a:r>
                <a:rPr lang="en-US" sz="1600" dirty="0" smtClean="0">
                  <a:solidFill>
                    <a:prstClr val="white"/>
                  </a:solidFill>
                  <a:latin typeface="Segoe Condensed" pitchFamily="34" charset="0"/>
                </a:rPr>
                <a:t>athroom sink 2</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0.8 gallons</a:t>
              </a:r>
              <a:endParaRPr lang="en-US" sz="1400" dirty="0">
                <a:solidFill>
                  <a:prstClr val="white"/>
                </a:solidFill>
                <a:latin typeface="Segoe Condensed" pitchFamily="34" charset="0"/>
              </a:endParaRPr>
            </a:p>
          </p:txBody>
        </p:sp>
        <p:pic>
          <p:nvPicPr>
            <p:cNvPr id="14"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9967" y="4086030"/>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48316" y="2457252"/>
            <a:ext cx="1756684" cy="1352748"/>
            <a:chOff x="148316" y="2457252"/>
            <a:chExt cx="1756684" cy="1352748"/>
          </a:xfrm>
        </p:grpSpPr>
        <p:sp>
          <p:nvSpPr>
            <p:cNvPr id="9" name="Rounded Rectangular Callout 8"/>
            <p:cNvSpPr/>
            <p:nvPr/>
          </p:nvSpPr>
          <p:spPr>
            <a:xfrm>
              <a:off x="914400" y="2457252"/>
              <a:ext cx="990600" cy="514548"/>
            </a:xfrm>
            <a:prstGeom prst="wedgeRoundRectCallout">
              <a:avLst>
                <a:gd name="adj1" fmla="val -73061"/>
                <a:gd name="adj2" fmla="val 137713"/>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shower</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62.4 gallons</a:t>
              </a:r>
              <a:endParaRPr lang="en-US" sz="1400" dirty="0">
                <a:solidFill>
                  <a:prstClr val="white"/>
                </a:solidFill>
                <a:latin typeface="Segoe Condensed" pitchFamily="34" charset="0"/>
              </a:endParaRPr>
            </a:p>
          </p:txBody>
        </p:sp>
        <p:pic>
          <p:nvPicPr>
            <p:cNvPr id="15"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316" y="2880519"/>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366827" y="1905000"/>
            <a:ext cx="1807007" cy="1907042"/>
            <a:chOff x="-366827" y="1905000"/>
            <a:chExt cx="1807007" cy="1907042"/>
          </a:xfrm>
        </p:grpSpPr>
        <p:sp>
          <p:nvSpPr>
            <p:cNvPr id="20" name="Rounded Rectangular Callout 19"/>
            <p:cNvSpPr/>
            <p:nvPr/>
          </p:nvSpPr>
          <p:spPr>
            <a:xfrm>
              <a:off x="449580" y="1905000"/>
              <a:ext cx="990600" cy="514548"/>
            </a:xfrm>
            <a:prstGeom prst="wedgeRoundRectCallout">
              <a:avLst>
                <a:gd name="adj1" fmla="val -48137"/>
                <a:gd name="adj2" fmla="val 239007"/>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solidFill>
                    <a:prstClr val="white"/>
                  </a:solidFill>
                  <a:latin typeface="Segoe Condensed" pitchFamily="34" charset="0"/>
                </a:rPr>
                <a:t>shower</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52.4 gallons</a:t>
              </a:r>
              <a:endParaRPr lang="en-US" sz="1400" dirty="0">
                <a:solidFill>
                  <a:prstClr val="white"/>
                </a:solidFill>
                <a:latin typeface="Segoe Condensed" pitchFamily="34" charset="0"/>
              </a:endParaRPr>
            </a:p>
          </p:txBody>
        </p:sp>
        <p:pic>
          <p:nvPicPr>
            <p:cNvPr id="26"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02751">
              <a:off x="-285128" y="2964259"/>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1592580" y="3352800"/>
            <a:ext cx="1381261" cy="2085935"/>
            <a:chOff x="1592580" y="3352800"/>
            <a:chExt cx="1381261" cy="2085935"/>
          </a:xfrm>
        </p:grpSpPr>
        <p:sp>
          <p:nvSpPr>
            <p:cNvPr id="21" name="Rounded Rectangular Callout 20"/>
            <p:cNvSpPr/>
            <p:nvPr/>
          </p:nvSpPr>
          <p:spPr>
            <a:xfrm>
              <a:off x="1592580" y="3352800"/>
              <a:ext cx="914400" cy="495498"/>
            </a:xfrm>
            <a:prstGeom prst="wedgeRoundRectCallout">
              <a:avLst>
                <a:gd name="adj1" fmla="val 57479"/>
                <a:gd name="adj2" fmla="val 170431"/>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white"/>
                  </a:solidFill>
                  <a:latin typeface="Segoe Condensed" pitchFamily="34" charset="0"/>
                </a:rPr>
                <a:t>bath</a:t>
              </a:r>
            </a:p>
            <a:p>
              <a:pPr algn="ctr"/>
              <a:r>
                <a:rPr lang="en-US" sz="1400" dirty="0">
                  <a:solidFill>
                    <a:prstClr val="white"/>
                  </a:solidFill>
                  <a:latin typeface="Segoe Condensed" pitchFamily="34" charset="0"/>
                </a:rPr>
                <a:t>6.5 gallons</a:t>
              </a:r>
            </a:p>
          </p:txBody>
        </p:sp>
        <p:pic>
          <p:nvPicPr>
            <p:cNvPr id="27"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134896">
              <a:off x="2207757" y="4509254"/>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3520440" y="2701092"/>
            <a:ext cx="2432052" cy="1505754"/>
            <a:chOff x="3520440" y="2701092"/>
            <a:chExt cx="2432052" cy="1505754"/>
          </a:xfrm>
        </p:grpSpPr>
        <p:sp>
          <p:nvSpPr>
            <p:cNvPr id="22" name="Rounded Rectangular Callout 21"/>
            <p:cNvSpPr/>
            <p:nvPr/>
          </p:nvSpPr>
          <p:spPr>
            <a:xfrm>
              <a:off x="3520440" y="2701092"/>
              <a:ext cx="1447800" cy="533400"/>
            </a:xfrm>
            <a:prstGeom prst="wedgeRoundRectCallout">
              <a:avLst>
                <a:gd name="adj1" fmla="val 95570"/>
                <a:gd name="adj2" fmla="val 202855"/>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white"/>
                  </a:solidFill>
                  <a:latin typeface="Segoe Condensed" pitchFamily="34" charset="0"/>
                </a:rPr>
                <a:t>bathroom sink 1</a:t>
              </a:r>
              <a:br>
                <a:rPr lang="en-US" sz="1600" dirty="0">
                  <a:solidFill>
                    <a:prstClr val="white"/>
                  </a:solidFill>
                  <a:latin typeface="Segoe Condensed" pitchFamily="34" charset="0"/>
                </a:rPr>
              </a:br>
              <a:r>
                <a:rPr lang="en-US" sz="1400" dirty="0">
                  <a:solidFill>
                    <a:prstClr val="white"/>
                  </a:solidFill>
                  <a:latin typeface="Segoe Condensed" pitchFamily="34" charset="0"/>
                </a:rPr>
                <a:t>3.2 gallons</a:t>
              </a:r>
            </a:p>
          </p:txBody>
        </p:sp>
        <p:pic>
          <p:nvPicPr>
            <p:cNvPr id="28"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01014">
              <a:off x="5186408" y="3277365"/>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5029200" y="2714526"/>
            <a:ext cx="1447800" cy="1715744"/>
            <a:chOff x="5029200" y="2714526"/>
            <a:chExt cx="1447800" cy="1715744"/>
          </a:xfrm>
        </p:grpSpPr>
        <p:sp>
          <p:nvSpPr>
            <p:cNvPr id="13" name="Rounded Rectangular Callout 12"/>
            <p:cNvSpPr/>
            <p:nvPr/>
          </p:nvSpPr>
          <p:spPr>
            <a:xfrm>
              <a:off x="5029200" y="2714526"/>
              <a:ext cx="1447800" cy="533400"/>
            </a:xfrm>
            <a:prstGeom prst="wedgeRoundRectCallout">
              <a:avLst>
                <a:gd name="adj1" fmla="val 15991"/>
                <a:gd name="adj2" fmla="val 218284"/>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Segoe Condensed" pitchFamily="34" charset="0"/>
                </a:rPr>
                <a:t>b</a:t>
              </a:r>
              <a:r>
                <a:rPr lang="en-US" sz="1600" dirty="0" smtClean="0">
                  <a:solidFill>
                    <a:prstClr val="white"/>
                  </a:solidFill>
                  <a:latin typeface="Segoe Condensed" pitchFamily="34" charset="0"/>
                </a:rPr>
                <a:t>athroom sink 1</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4.2 gallons</a:t>
              </a:r>
              <a:endParaRPr lang="en-US" sz="1400" dirty="0">
                <a:solidFill>
                  <a:prstClr val="white"/>
                </a:solidFill>
                <a:latin typeface="Segoe Condensed" pitchFamily="34" charset="0"/>
              </a:endParaRPr>
            </a:p>
          </p:txBody>
        </p:sp>
        <p:pic>
          <p:nvPicPr>
            <p:cNvPr id="12"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4501" y="3500789"/>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629400" y="3438144"/>
            <a:ext cx="1716515" cy="1388225"/>
            <a:chOff x="6629400" y="3438144"/>
            <a:chExt cx="1716515" cy="1388225"/>
          </a:xfrm>
        </p:grpSpPr>
        <p:sp>
          <p:nvSpPr>
            <p:cNvPr id="23" name="Rounded Rectangular Callout 22"/>
            <p:cNvSpPr/>
            <p:nvPr/>
          </p:nvSpPr>
          <p:spPr>
            <a:xfrm>
              <a:off x="6629400" y="3438144"/>
              <a:ext cx="1447800" cy="533400"/>
            </a:xfrm>
            <a:prstGeom prst="wedgeRoundRectCallout">
              <a:avLst>
                <a:gd name="adj1" fmla="val 24203"/>
                <a:gd name="adj2" fmla="val 147998"/>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white"/>
                  </a:solidFill>
                  <a:latin typeface="Segoe Condensed" pitchFamily="34" charset="0"/>
                </a:rPr>
                <a:t>bathroom sink 2</a:t>
              </a:r>
              <a:br>
                <a:rPr lang="en-US" sz="1600" dirty="0">
                  <a:solidFill>
                    <a:prstClr val="white"/>
                  </a:solidFill>
                  <a:latin typeface="Segoe Condensed" pitchFamily="34" charset="0"/>
                </a:rPr>
              </a:br>
              <a:r>
                <a:rPr lang="en-US" sz="1400" dirty="0">
                  <a:solidFill>
                    <a:prstClr val="white"/>
                  </a:solidFill>
                  <a:latin typeface="Segoe Condensed" pitchFamily="34" charset="0"/>
                </a:rPr>
                <a:t>2.4 gallons</a:t>
              </a:r>
            </a:p>
          </p:txBody>
        </p:sp>
        <p:pic>
          <p:nvPicPr>
            <p:cNvPr id="29" name="Picture 2" descr="C:\research\talks\VirginiaTech2012_SeminarSeries\ins-fm17_p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02689">
              <a:off x="7498133" y="3978586"/>
              <a:ext cx="766084" cy="92948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ight Arrow 31"/>
          <p:cNvSpPr/>
          <p:nvPr/>
        </p:nvSpPr>
        <p:spPr>
          <a:xfrm>
            <a:off x="-773761" y="406413"/>
            <a:ext cx="5421961" cy="818506"/>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solidFill>
                <a:prstClr val="white"/>
              </a:solidFill>
            </a:endParaRPr>
          </a:p>
        </p:txBody>
      </p:sp>
      <p:sp>
        <p:nvSpPr>
          <p:cNvPr id="33" name="Title 8"/>
          <p:cNvSpPr txBox="1">
            <a:spLocks/>
          </p:cNvSpPr>
          <p:nvPr/>
        </p:nvSpPr>
        <p:spPr>
          <a:xfrm>
            <a:off x="228600" y="316523"/>
            <a:ext cx="5486400" cy="868362"/>
          </a:xfrm>
          <a:prstGeom prst="rect">
            <a:avLst/>
          </a:prstGeom>
        </p:spPr>
        <p:txBody>
          <a:bodyPr vert="horz" lIns="91369" tIns="45685" rIns="91369" bIns="45685" rtlCol="0" anchor="ctr">
            <a:noAutofit/>
          </a:bodyPr>
          <a:lstStyle/>
          <a:p>
            <a:pPr>
              <a:spcBef>
                <a:spcPct val="0"/>
              </a:spcBef>
              <a:defRPr/>
            </a:pPr>
            <a:r>
              <a:rPr lang="en-US" sz="5400" b="1" dirty="0" smtClean="0">
                <a:solidFill>
                  <a:prstClr val="white">
                    <a:lumMod val="95000"/>
                  </a:prstClr>
                </a:solidFill>
                <a:latin typeface="Segoe UI Semibold" pitchFamily="34" charset="0"/>
                <a:ea typeface="Segoe UI" pitchFamily="34" charset="0"/>
                <a:cs typeface="Segoe UI" pitchFamily="34" charset="0"/>
              </a:rPr>
              <a:t>direct</a:t>
            </a:r>
            <a:r>
              <a:rPr lang="en-US" sz="5400" b="1" dirty="0" smtClean="0">
                <a:solidFill>
                  <a:prstClr val="white">
                    <a:lumMod val="95000"/>
                  </a:prstClr>
                </a:solidFill>
                <a:latin typeface="Segoe WP Semibold" pitchFamily="34" charset="0"/>
                <a:ea typeface="Segoe UI" pitchFamily="34" charset="0"/>
                <a:cs typeface="Segoe UI" pitchFamily="34" charset="0"/>
              </a:rPr>
              <a:t> </a:t>
            </a:r>
            <a:r>
              <a:rPr lang="en-US" sz="5400" dirty="0" smtClean="0">
                <a:solidFill>
                  <a:prstClr val="white">
                    <a:lumMod val="95000"/>
                  </a:prstClr>
                </a:solidFill>
                <a:latin typeface="Segoe UI Light" pitchFamily="34" charset="0"/>
                <a:ea typeface="Segoe UI" pitchFamily="34" charset="0"/>
                <a:cs typeface="Segoe UI" pitchFamily="34" charset="0"/>
              </a:rPr>
              <a:t>sensing</a:t>
            </a:r>
            <a:endParaRPr lang="en-US" sz="7200" dirty="0">
              <a:solidFill>
                <a:prstClr val="white">
                  <a:lumMod val="95000"/>
                </a:prst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76949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research\talks\BECC2009-HomeSensing\00257478.jpg"/>
          <p:cNvPicPr>
            <a:picLocks noChangeAspect="1" noChangeArrowheads="1"/>
          </p:cNvPicPr>
          <p:nvPr/>
        </p:nvPicPr>
        <p:blipFill>
          <a:blip r:embed="rId3" cstate="print"/>
          <a:srcRect l="14932" b="63438"/>
          <a:stretch>
            <a:fillRect/>
          </a:stretch>
        </p:blipFill>
        <p:spPr bwMode="auto">
          <a:xfrm>
            <a:off x="-968334" y="79832"/>
            <a:ext cx="3491170" cy="2347597"/>
          </a:xfrm>
          <a:prstGeom prst="rect">
            <a:avLst/>
          </a:prstGeom>
          <a:noFill/>
        </p:spPr>
      </p:pic>
      <p:pic>
        <p:nvPicPr>
          <p:cNvPr id="16388" name="Picture 4" descr="http://www.affordablefaucets.com/imagez/Delta/Bath/Lavatory/Centerset/FoundationsWindemere/B2596LF/B2596L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732860" y="3255915"/>
            <a:ext cx="3146185" cy="268134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watersourcepacific.com/cart/images/products/faucet_hunley_b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6518" y="4719214"/>
            <a:ext cx="1290646" cy="2138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95150" y="2442365"/>
            <a:ext cx="6318709" cy="1754326"/>
          </a:xfrm>
          <a:prstGeom prst="rect">
            <a:avLst/>
          </a:prstGeom>
          <a:noFill/>
        </p:spPr>
        <p:txBody>
          <a:bodyPr wrap="square" rtlCol="0">
            <a:spAutoFit/>
          </a:bodyPr>
          <a:lstStyle/>
          <a:p>
            <a:r>
              <a:rPr lang="en-US" sz="3600" dirty="0" smtClean="0">
                <a:solidFill>
                  <a:schemeClr val="tx1">
                    <a:lumMod val="75000"/>
                    <a:lumOff val="25000"/>
                  </a:schemeClr>
                </a:solidFill>
                <a:latin typeface="Segoe UI Semibold" pitchFamily="34" charset="0"/>
              </a:rPr>
              <a:t>Showers</a:t>
            </a:r>
            <a:r>
              <a:rPr lang="en-US" sz="3600" dirty="0" smtClean="0">
                <a:solidFill>
                  <a:schemeClr val="tx1">
                    <a:lumMod val="75000"/>
                    <a:lumOff val="25000"/>
                  </a:schemeClr>
                </a:solidFill>
                <a:latin typeface="Segoe UI Light" pitchFamily="34" charset="0"/>
              </a:rPr>
              <a:t> and </a:t>
            </a:r>
            <a:r>
              <a:rPr lang="en-US" sz="3600" dirty="0" smtClean="0">
                <a:solidFill>
                  <a:schemeClr val="tx1">
                    <a:lumMod val="75000"/>
                    <a:lumOff val="25000"/>
                  </a:schemeClr>
                </a:solidFill>
                <a:latin typeface="Segoe UI Semibold" pitchFamily="34" charset="0"/>
              </a:rPr>
              <a:t>faucets</a:t>
            </a:r>
            <a:r>
              <a:rPr lang="en-US" sz="3600" dirty="0" smtClean="0">
                <a:solidFill>
                  <a:schemeClr val="tx1">
                    <a:lumMod val="75000"/>
                    <a:lumOff val="25000"/>
                  </a:schemeClr>
                </a:solidFill>
                <a:latin typeface="Segoe UI Light" pitchFamily="34" charset="0"/>
              </a:rPr>
              <a:t> account for </a:t>
            </a:r>
            <a:r>
              <a:rPr lang="en-US" sz="3600" dirty="0" smtClean="0">
                <a:solidFill>
                  <a:schemeClr val="tx1">
                    <a:lumMod val="75000"/>
                    <a:lumOff val="25000"/>
                  </a:schemeClr>
                </a:solidFill>
                <a:latin typeface="Segoe UI Semibold" pitchFamily="34" charset="0"/>
              </a:rPr>
              <a:t>~22% of water use </a:t>
            </a:r>
            <a:r>
              <a:rPr lang="en-US" sz="3600" dirty="0" smtClean="0">
                <a:solidFill>
                  <a:schemeClr val="tx1">
                    <a:lumMod val="75000"/>
                    <a:lumOff val="25000"/>
                  </a:schemeClr>
                </a:solidFill>
                <a:latin typeface="Segoe UI Light" pitchFamily="34" charset="0"/>
              </a:rPr>
              <a:t>in the average North American home</a:t>
            </a:r>
          </a:p>
        </p:txBody>
      </p:sp>
      <p:sp>
        <p:nvSpPr>
          <p:cNvPr id="9" name="TextBox 8"/>
          <p:cNvSpPr txBox="1"/>
          <p:nvPr/>
        </p:nvSpPr>
        <p:spPr>
          <a:xfrm>
            <a:off x="18300" y="6399048"/>
            <a:ext cx="3657600" cy="369332"/>
          </a:xfrm>
          <a:prstGeom prst="rect">
            <a:avLst/>
          </a:prstGeom>
          <a:noFill/>
        </p:spPr>
        <p:txBody>
          <a:bodyPr wrap="square" rtlCol="0">
            <a:spAutoFit/>
          </a:bodyPr>
          <a:lstStyle/>
          <a:p>
            <a:r>
              <a:rPr lang="en-US" dirty="0" smtClean="0">
                <a:solidFill>
                  <a:prstClr val="black">
                    <a:lumMod val="75000"/>
                    <a:lumOff val="25000"/>
                  </a:prstClr>
                </a:solidFill>
                <a:latin typeface="Segoe UI Light" pitchFamily="34" charset="0"/>
              </a:rPr>
              <a:t>[Vickers, 2001]</a:t>
            </a:r>
          </a:p>
        </p:txBody>
      </p:sp>
    </p:spTree>
    <p:extLst>
      <p:ext uri="{BB962C8B-B14F-4D97-AF65-F5344CB8AC3E}">
        <p14:creationId xmlns:p14="http://schemas.microsoft.com/office/powerpoint/2010/main" val="19188326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talks\Dorkbot2010_HydroSense2.0\iStock_000008523065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
            <a:ext cx="10311274"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on\Dropbox\CHI2012-WaterVis\images\BackingSlideImages\Hydro_IMG_5007 (1024x7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5863" y="1514740"/>
            <a:ext cx="4052669" cy="303981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00288" y="5001768"/>
            <a:ext cx="2157688" cy="1386681"/>
            <a:chOff x="-565108" y="5001768"/>
            <a:chExt cx="2157688" cy="1386681"/>
          </a:xfrm>
        </p:grpSpPr>
        <p:sp>
          <p:nvSpPr>
            <p:cNvPr id="6" name="Rounded Rectangular Callout 5"/>
            <p:cNvSpPr/>
            <p:nvPr/>
          </p:nvSpPr>
          <p:spPr>
            <a:xfrm>
              <a:off x="449580" y="5001768"/>
              <a:ext cx="1143000" cy="457200"/>
            </a:xfrm>
            <a:prstGeom prst="wedgeRoundRectCallout">
              <a:avLst>
                <a:gd name="adj1" fmla="val -109994"/>
                <a:gd name="adj2" fmla="val 202657"/>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toilet</a:t>
              </a:r>
            </a:p>
            <a:p>
              <a:pPr algn="ctr"/>
              <a:r>
                <a:rPr lang="en-US" sz="1400" dirty="0" smtClean="0">
                  <a:solidFill>
                    <a:prstClr val="white"/>
                  </a:solidFill>
                  <a:latin typeface="Segoe Condensed" pitchFamily="34" charset="0"/>
                </a:rPr>
                <a:t>78.4 gallons</a:t>
              </a:r>
              <a:endParaRPr lang="en-US" sz="1400" dirty="0">
                <a:solidFill>
                  <a:prstClr val="white"/>
                </a:solidFill>
                <a:latin typeface="Segoe Condensed" pitchFamily="34" charset="0"/>
              </a:endParaRPr>
            </a:p>
          </p:txBody>
        </p:sp>
        <p:pic>
          <p:nvPicPr>
            <p:cNvPr id="5122" name="Picture 2" descr="C:\research\talks\VirginiaTech2012_SeminarSeries\ins-fm17_p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08" y="5458968"/>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057400" y="3352800"/>
            <a:ext cx="1447800" cy="1386681"/>
            <a:chOff x="2057400" y="3352800"/>
            <a:chExt cx="1447800" cy="1386681"/>
          </a:xfrm>
        </p:grpSpPr>
        <p:sp>
          <p:nvSpPr>
            <p:cNvPr id="10" name="Rounded Rectangular Callout 9"/>
            <p:cNvSpPr/>
            <p:nvPr/>
          </p:nvSpPr>
          <p:spPr>
            <a:xfrm>
              <a:off x="2590800" y="3352800"/>
              <a:ext cx="914400" cy="495498"/>
            </a:xfrm>
            <a:prstGeom prst="wedgeRoundRectCallout">
              <a:avLst>
                <a:gd name="adj1" fmla="val -48521"/>
                <a:gd name="adj2" fmla="val 168586"/>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bath</a:t>
              </a:r>
            </a:p>
            <a:p>
              <a:pPr algn="ctr"/>
              <a:r>
                <a:rPr lang="en-US" sz="1400" dirty="0" smtClean="0">
                  <a:solidFill>
                    <a:prstClr val="white"/>
                  </a:solidFill>
                  <a:latin typeface="Segoe Condensed" pitchFamily="34" charset="0"/>
                </a:rPr>
                <a:t>6.5 gallons</a:t>
              </a:r>
              <a:endParaRPr lang="en-US" sz="1400" dirty="0">
                <a:solidFill>
                  <a:prstClr val="white"/>
                </a:solidFill>
                <a:latin typeface="Segoe Condensed" pitchFamily="34" charset="0"/>
              </a:endParaRPr>
            </a:p>
          </p:txBody>
        </p:sp>
        <p:pic>
          <p:nvPicPr>
            <p:cNvPr id="11" name="Picture 2" descr="C:\research\talks\VirginiaTech2012_SeminarSeries\ins-fm17_p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3810000"/>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467600" y="2723670"/>
            <a:ext cx="1447800" cy="2291841"/>
            <a:chOff x="7467600" y="2723670"/>
            <a:chExt cx="1447800" cy="2291841"/>
          </a:xfrm>
        </p:grpSpPr>
        <p:sp>
          <p:nvSpPr>
            <p:cNvPr id="16" name="Rounded Rectangular Callout 15"/>
            <p:cNvSpPr/>
            <p:nvPr/>
          </p:nvSpPr>
          <p:spPr>
            <a:xfrm>
              <a:off x="7467600" y="2723670"/>
              <a:ext cx="1447800" cy="533400"/>
            </a:xfrm>
            <a:prstGeom prst="wedgeRoundRectCallout">
              <a:avLst>
                <a:gd name="adj1" fmla="val 26098"/>
                <a:gd name="adj2" fmla="val 305712"/>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Segoe Condensed" pitchFamily="34" charset="0"/>
                </a:rPr>
                <a:t>b</a:t>
              </a:r>
              <a:r>
                <a:rPr lang="en-US" sz="1600" dirty="0" smtClean="0">
                  <a:solidFill>
                    <a:prstClr val="white"/>
                  </a:solidFill>
                  <a:latin typeface="Segoe Condensed" pitchFamily="34" charset="0"/>
                </a:rPr>
                <a:t>athroom sink 2</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0.8 gallons</a:t>
              </a:r>
              <a:endParaRPr lang="en-US" sz="1400" dirty="0">
                <a:solidFill>
                  <a:prstClr val="white"/>
                </a:solidFill>
                <a:latin typeface="Segoe Condensed" pitchFamily="34" charset="0"/>
              </a:endParaRPr>
            </a:p>
          </p:txBody>
        </p:sp>
        <p:pic>
          <p:nvPicPr>
            <p:cNvPr id="14" name="Picture 2" descr="C:\research\talks\VirginiaTech2012_SeminarSeries\ins-fm17_p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9967" y="4086030"/>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48316" y="2457252"/>
            <a:ext cx="1756684" cy="1352748"/>
            <a:chOff x="148316" y="2457252"/>
            <a:chExt cx="1756684" cy="1352748"/>
          </a:xfrm>
        </p:grpSpPr>
        <p:sp>
          <p:nvSpPr>
            <p:cNvPr id="9" name="Rounded Rectangular Callout 8"/>
            <p:cNvSpPr/>
            <p:nvPr/>
          </p:nvSpPr>
          <p:spPr>
            <a:xfrm>
              <a:off x="914400" y="2457252"/>
              <a:ext cx="990600" cy="514548"/>
            </a:xfrm>
            <a:prstGeom prst="wedgeRoundRectCallout">
              <a:avLst>
                <a:gd name="adj1" fmla="val -73061"/>
                <a:gd name="adj2" fmla="val 137713"/>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shower</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62.4 gallons</a:t>
              </a:r>
              <a:endParaRPr lang="en-US" sz="1400" dirty="0">
                <a:solidFill>
                  <a:prstClr val="white"/>
                </a:solidFill>
                <a:latin typeface="Segoe Condensed" pitchFamily="34" charset="0"/>
              </a:endParaRPr>
            </a:p>
          </p:txBody>
        </p:sp>
        <p:pic>
          <p:nvPicPr>
            <p:cNvPr id="15" name="Picture 2" descr="C:\research\talks\VirginiaTech2012_SeminarSeries\ins-fm17_p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316" y="2880519"/>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366827" y="1905000"/>
            <a:ext cx="1807007" cy="1907042"/>
            <a:chOff x="-366827" y="1905000"/>
            <a:chExt cx="1807007" cy="1907042"/>
          </a:xfrm>
        </p:grpSpPr>
        <p:sp>
          <p:nvSpPr>
            <p:cNvPr id="20" name="Rounded Rectangular Callout 19"/>
            <p:cNvSpPr/>
            <p:nvPr/>
          </p:nvSpPr>
          <p:spPr>
            <a:xfrm>
              <a:off x="449580" y="1905000"/>
              <a:ext cx="990600" cy="514548"/>
            </a:xfrm>
            <a:prstGeom prst="wedgeRoundRectCallout">
              <a:avLst>
                <a:gd name="adj1" fmla="val -48137"/>
                <a:gd name="adj2" fmla="val 239007"/>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solidFill>
                    <a:prstClr val="white"/>
                  </a:solidFill>
                  <a:latin typeface="Segoe Condensed" pitchFamily="34" charset="0"/>
                </a:rPr>
                <a:t>shower</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52.4 gallons</a:t>
              </a:r>
              <a:endParaRPr lang="en-US" sz="1400" dirty="0">
                <a:solidFill>
                  <a:prstClr val="white"/>
                </a:solidFill>
                <a:latin typeface="Segoe Condensed" pitchFamily="34" charset="0"/>
              </a:endParaRPr>
            </a:p>
          </p:txBody>
        </p:sp>
        <p:pic>
          <p:nvPicPr>
            <p:cNvPr id="26" name="Picture 2" descr="C:\research\talks\VirginiaTech2012_SeminarSeries\ins-fm17_p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402751">
              <a:off x="-285128" y="2964259"/>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1592580" y="3352800"/>
            <a:ext cx="1381261" cy="2085935"/>
            <a:chOff x="1592580" y="3352800"/>
            <a:chExt cx="1381261" cy="2085935"/>
          </a:xfrm>
        </p:grpSpPr>
        <p:sp>
          <p:nvSpPr>
            <p:cNvPr id="21" name="Rounded Rectangular Callout 20"/>
            <p:cNvSpPr/>
            <p:nvPr/>
          </p:nvSpPr>
          <p:spPr>
            <a:xfrm>
              <a:off x="1592580" y="3352800"/>
              <a:ext cx="914400" cy="495498"/>
            </a:xfrm>
            <a:prstGeom prst="wedgeRoundRectCallout">
              <a:avLst>
                <a:gd name="adj1" fmla="val 57479"/>
                <a:gd name="adj2" fmla="val 170431"/>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white"/>
                  </a:solidFill>
                  <a:latin typeface="Segoe Condensed" pitchFamily="34" charset="0"/>
                </a:rPr>
                <a:t>bath</a:t>
              </a:r>
            </a:p>
            <a:p>
              <a:pPr algn="ctr"/>
              <a:r>
                <a:rPr lang="en-US" sz="1400" dirty="0">
                  <a:solidFill>
                    <a:prstClr val="white"/>
                  </a:solidFill>
                  <a:latin typeface="Segoe Condensed" pitchFamily="34" charset="0"/>
                </a:rPr>
                <a:t>6.5 gallons</a:t>
              </a:r>
            </a:p>
          </p:txBody>
        </p:sp>
        <p:pic>
          <p:nvPicPr>
            <p:cNvPr id="27" name="Picture 2" descr="C:\research\talks\VirginiaTech2012_SeminarSeries\ins-fm17_p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134896">
              <a:off x="2207757" y="4509254"/>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3520440" y="2701092"/>
            <a:ext cx="2432052" cy="1505754"/>
            <a:chOff x="3520440" y="2701092"/>
            <a:chExt cx="2432052" cy="1505754"/>
          </a:xfrm>
        </p:grpSpPr>
        <p:sp>
          <p:nvSpPr>
            <p:cNvPr id="22" name="Rounded Rectangular Callout 21"/>
            <p:cNvSpPr/>
            <p:nvPr/>
          </p:nvSpPr>
          <p:spPr>
            <a:xfrm>
              <a:off x="3520440" y="2701092"/>
              <a:ext cx="1447800" cy="533400"/>
            </a:xfrm>
            <a:prstGeom prst="wedgeRoundRectCallout">
              <a:avLst>
                <a:gd name="adj1" fmla="val 95570"/>
                <a:gd name="adj2" fmla="val 202855"/>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white"/>
                  </a:solidFill>
                  <a:latin typeface="Segoe Condensed" pitchFamily="34" charset="0"/>
                </a:rPr>
                <a:t>bathroom sink 1</a:t>
              </a:r>
              <a:br>
                <a:rPr lang="en-US" sz="1600" dirty="0">
                  <a:solidFill>
                    <a:prstClr val="white"/>
                  </a:solidFill>
                  <a:latin typeface="Segoe Condensed" pitchFamily="34" charset="0"/>
                </a:rPr>
              </a:br>
              <a:r>
                <a:rPr lang="en-US" sz="1400" dirty="0">
                  <a:solidFill>
                    <a:prstClr val="white"/>
                  </a:solidFill>
                  <a:latin typeface="Segoe Condensed" pitchFamily="34" charset="0"/>
                </a:rPr>
                <a:t>3.2 gallons</a:t>
              </a:r>
            </a:p>
          </p:txBody>
        </p:sp>
        <p:pic>
          <p:nvPicPr>
            <p:cNvPr id="28" name="Picture 2" descr="C:\research\talks\VirginiaTech2012_SeminarSeries\ins-fm17_p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01014">
              <a:off x="5186408" y="3277365"/>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5029200" y="2714526"/>
            <a:ext cx="1447800" cy="1715744"/>
            <a:chOff x="5029200" y="2714526"/>
            <a:chExt cx="1447800" cy="1715744"/>
          </a:xfrm>
        </p:grpSpPr>
        <p:sp>
          <p:nvSpPr>
            <p:cNvPr id="13" name="Rounded Rectangular Callout 12"/>
            <p:cNvSpPr/>
            <p:nvPr/>
          </p:nvSpPr>
          <p:spPr>
            <a:xfrm>
              <a:off x="5029200" y="2714526"/>
              <a:ext cx="1447800" cy="533400"/>
            </a:xfrm>
            <a:prstGeom prst="wedgeRoundRectCallout">
              <a:avLst>
                <a:gd name="adj1" fmla="val 15991"/>
                <a:gd name="adj2" fmla="val 218284"/>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Segoe Condensed" pitchFamily="34" charset="0"/>
                </a:rPr>
                <a:t>b</a:t>
              </a:r>
              <a:r>
                <a:rPr lang="en-US" sz="1600" dirty="0" smtClean="0">
                  <a:solidFill>
                    <a:prstClr val="white"/>
                  </a:solidFill>
                  <a:latin typeface="Segoe Condensed" pitchFamily="34" charset="0"/>
                </a:rPr>
                <a:t>athroom sink 1</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4.2 gallons</a:t>
              </a:r>
              <a:endParaRPr lang="en-US" sz="1400" dirty="0">
                <a:solidFill>
                  <a:prstClr val="white"/>
                </a:solidFill>
                <a:latin typeface="Segoe Condensed" pitchFamily="34" charset="0"/>
              </a:endParaRPr>
            </a:p>
          </p:txBody>
        </p:sp>
        <p:pic>
          <p:nvPicPr>
            <p:cNvPr id="12" name="Picture 2" descr="C:\research\talks\VirginiaTech2012_SeminarSeries\ins-fm17_p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4501" y="3500789"/>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629400" y="3438144"/>
            <a:ext cx="1716515" cy="1388225"/>
            <a:chOff x="6629400" y="3438144"/>
            <a:chExt cx="1716515" cy="1388225"/>
          </a:xfrm>
        </p:grpSpPr>
        <p:sp>
          <p:nvSpPr>
            <p:cNvPr id="23" name="Rounded Rectangular Callout 22"/>
            <p:cNvSpPr/>
            <p:nvPr/>
          </p:nvSpPr>
          <p:spPr>
            <a:xfrm>
              <a:off x="6629400" y="3438144"/>
              <a:ext cx="1447800" cy="533400"/>
            </a:xfrm>
            <a:prstGeom prst="wedgeRoundRectCallout">
              <a:avLst>
                <a:gd name="adj1" fmla="val 24203"/>
                <a:gd name="adj2" fmla="val 147998"/>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white"/>
                  </a:solidFill>
                  <a:latin typeface="Segoe Condensed" pitchFamily="34" charset="0"/>
                </a:rPr>
                <a:t>bathroom sink 2</a:t>
              </a:r>
              <a:br>
                <a:rPr lang="en-US" sz="1600" dirty="0">
                  <a:solidFill>
                    <a:prstClr val="white"/>
                  </a:solidFill>
                  <a:latin typeface="Segoe Condensed" pitchFamily="34" charset="0"/>
                </a:rPr>
              </a:br>
              <a:r>
                <a:rPr lang="en-US" sz="1400" dirty="0">
                  <a:solidFill>
                    <a:prstClr val="white"/>
                  </a:solidFill>
                  <a:latin typeface="Segoe Condensed" pitchFamily="34" charset="0"/>
                </a:rPr>
                <a:t>2.4 gallons</a:t>
              </a:r>
            </a:p>
          </p:txBody>
        </p:sp>
        <p:pic>
          <p:nvPicPr>
            <p:cNvPr id="29" name="Picture 2" descr="C:\research\talks\VirginiaTech2012_SeminarSeries\ins-fm17_p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02689">
              <a:off x="7498133" y="3978586"/>
              <a:ext cx="766084" cy="92948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ight Arrow 31"/>
          <p:cNvSpPr/>
          <p:nvPr/>
        </p:nvSpPr>
        <p:spPr>
          <a:xfrm>
            <a:off x="-773761" y="406413"/>
            <a:ext cx="5472198" cy="818506"/>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solidFill>
                <a:prstClr val="white"/>
              </a:solidFill>
            </a:endParaRPr>
          </a:p>
        </p:txBody>
      </p:sp>
      <p:sp>
        <p:nvSpPr>
          <p:cNvPr id="33" name="Title 8"/>
          <p:cNvSpPr txBox="1">
            <a:spLocks/>
          </p:cNvSpPr>
          <p:nvPr/>
        </p:nvSpPr>
        <p:spPr>
          <a:xfrm>
            <a:off x="228600" y="316523"/>
            <a:ext cx="5486400" cy="868362"/>
          </a:xfrm>
          <a:prstGeom prst="rect">
            <a:avLst/>
          </a:prstGeom>
        </p:spPr>
        <p:txBody>
          <a:bodyPr vert="horz" lIns="91369" tIns="45685" rIns="91369" bIns="45685" rtlCol="0" anchor="ctr">
            <a:noAutofit/>
          </a:bodyPr>
          <a:lstStyle/>
          <a:p>
            <a:pPr>
              <a:spcBef>
                <a:spcPct val="0"/>
              </a:spcBef>
              <a:defRPr/>
            </a:pPr>
            <a:r>
              <a:rPr lang="en-US" sz="5400" b="1" dirty="0" smtClean="0">
                <a:solidFill>
                  <a:prstClr val="white">
                    <a:lumMod val="95000"/>
                  </a:prstClr>
                </a:solidFill>
                <a:latin typeface="Segoe UI Semibold" pitchFamily="34" charset="0"/>
                <a:ea typeface="Segoe UI" pitchFamily="34" charset="0"/>
                <a:cs typeface="Segoe UI" pitchFamily="34" charset="0"/>
              </a:rPr>
              <a:t>direct</a:t>
            </a:r>
            <a:r>
              <a:rPr lang="en-US" sz="5400" b="1" dirty="0" smtClean="0">
                <a:solidFill>
                  <a:prstClr val="white">
                    <a:lumMod val="95000"/>
                  </a:prstClr>
                </a:solidFill>
                <a:latin typeface="Segoe WP Semibold" pitchFamily="34" charset="0"/>
                <a:ea typeface="Segoe UI" pitchFamily="34" charset="0"/>
                <a:cs typeface="Segoe UI" pitchFamily="34" charset="0"/>
              </a:rPr>
              <a:t> </a:t>
            </a:r>
            <a:r>
              <a:rPr lang="en-US" sz="5400" dirty="0" smtClean="0">
                <a:solidFill>
                  <a:prstClr val="white">
                    <a:lumMod val="95000"/>
                  </a:prstClr>
                </a:solidFill>
                <a:latin typeface="Segoe UI Light" pitchFamily="34" charset="0"/>
                <a:ea typeface="Segoe UI" pitchFamily="34" charset="0"/>
                <a:cs typeface="Segoe UI" pitchFamily="34" charset="0"/>
              </a:rPr>
              <a:t>sensing</a:t>
            </a:r>
            <a:endParaRPr lang="en-US" sz="7200" dirty="0">
              <a:solidFill>
                <a:prstClr val="white">
                  <a:lumMod val="95000"/>
                </a:prst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23039014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search\talks\Dorkbot2010_HydroSense2.0\iStock_000008523065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
            <a:ext cx="10311274"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research\projects\HomeSensing\Water\Pictures\2009_04_14 - Jon's Home Deployment\IMG_93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63" b="11827"/>
          <a:stretch/>
        </p:blipFill>
        <p:spPr bwMode="auto">
          <a:xfrm>
            <a:off x="5486357" y="0"/>
            <a:ext cx="3657643" cy="24572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on\Dropbox\CHI2012-WaterVis\images\BackingSlideImages\Hydro_IMG_5007 (1024x7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5863" y="1514740"/>
            <a:ext cx="4052669" cy="303981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00288" y="5001768"/>
            <a:ext cx="2157688" cy="1386681"/>
            <a:chOff x="-565108" y="5001768"/>
            <a:chExt cx="2157688" cy="1386681"/>
          </a:xfrm>
        </p:grpSpPr>
        <p:sp>
          <p:nvSpPr>
            <p:cNvPr id="6" name="Rounded Rectangular Callout 5"/>
            <p:cNvSpPr/>
            <p:nvPr/>
          </p:nvSpPr>
          <p:spPr>
            <a:xfrm>
              <a:off x="449580" y="5001768"/>
              <a:ext cx="1143000" cy="457200"/>
            </a:xfrm>
            <a:prstGeom prst="wedgeRoundRectCallout">
              <a:avLst>
                <a:gd name="adj1" fmla="val -109994"/>
                <a:gd name="adj2" fmla="val 202657"/>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toilet</a:t>
              </a:r>
            </a:p>
            <a:p>
              <a:pPr algn="ctr"/>
              <a:r>
                <a:rPr lang="en-US" sz="1400" dirty="0" smtClean="0">
                  <a:solidFill>
                    <a:prstClr val="white"/>
                  </a:solidFill>
                  <a:latin typeface="Segoe Condensed" pitchFamily="34" charset="0"/>
                </a:rPr>
                <a:t>78.4 gallons</a:t>
              </a:r>
              <a:endParaRPr lang="en-US" sz="1400" dirty="0">
                <a:solidFill>
                  <a:prstClr val="white"/>
                </a:solidFill>
                <a:latin typeface="Segoe Condensed" pitchFamily="34" charset="0"/>
              </a:endParaRPr>
            </a:p>
          </p:txBody>
        </p:sp>
        <p:pic>
          <p:nvPicPr>
            <p:cNvPr id="5122" name="Picture 2" descr="C:\research\talks\VirginiaTech2012_SeminarSeries\ins-fm17_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108" y="5458968"/>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057400" y="3352800"/>
            <a:ext cx="1447800" cy="1386681"/>
            <a:chOff x="2057400" y="3352800"/>
            <a:chExt cx="1447800" cy="1386681"/>
          </a:xfrm>
        </p:grpSpPr>
        <p:sp>
          <p:nvSpPr>
            <p:cNvPr id="10" name="Rounded Rectangular Callout 9"/>
            <p:cNvSpPr/>
            <p:nvPr/>
          </p:nvSpPr>
          <p:spPr>
            <a:xfrm>
              <a:off x="2590800" y="3352800"/>
              <a:ext cx="914400" cy="495498"/>
            </a:xfrm>
            <a:prstGeom prst="wedgeRoundRectCallout">
              <a:avLst>
                <a:gd name="adj1" fmla="val -48521"/>
                <a:gd name="adj2" fmla="val 168586"/>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bath</a:t>
              </a:r>
            </a:p>
            <a:p>
              <a:pPr algn="ctr"/>
              <a:r>
                <a:rPr lang="en-US" sz="1400" dirty="0" smtClean="0">
                  <a:solidFill>
                    <a:prstClr val="white"/>
                  </a:solidFill>
                  <a:latin typeface="Segoe Condensed" pitchFamily="34" charset="0"/>
                </a:rPr>
                <a:t>6.5 gallons</a:t>
              </a:r>
              <a:endParaRPr lang="en-US" sz="1400" dirty="0">
                <a:solidFill>
                  <a:prstClr val="white"/>
                </a:solidFill>
                <a:latin typeface="Segoe Condensed" pitchFamily="34" charset="0"/>
              </a:endParaRPr>
            </a:p>
          </p:txBody>
        </p:sp>
        <p:pic>
          <p:nvPicPr>
            <p:cNvPr id="11" name="Picture 2" descr="C:\research\talks\VirginiaTech2012_SeminarSeries\ins-fm17_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3810000"/>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467600" y="2723670"/>
            <a:ext cx="1447800" cy="2291841"/>
            <a:chOff x="7467600" y="2723670"/>
            <a:chExt cx="1447800" cy="2291841"/>
          </a:xfrm>
        </p:grpSpPr>
        <p:sp>
          <p:nvSpPr>
            <p:cNvPr id="16" name="Rounded Rectangular Callout 15"/>
            <p:cNvSpPr/>
            <p:nvPr/>
          </p:nvSpPr>
          <p:spPr>
            <a:xfrm>
              <a:off x="7467600" y="2723670"/>
              <a:ext cx="1447800" cy="533400"/>
            </a:xfrm>
            <a:prstGeom prst="wedgeRoundRectCallout">
              <a:avLst>
                <a:gd name="adj1" fmla="val 26098"/>
                <a:gd name="adj2" fmla="val 305712"/>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Segoe Condensed" pitchFamily="34" charset="0"/>
                </a:rPr>
                <a:t>b</a:t>
              </a:r>
              <a:r>
                <a:rPr lang="en-US" sz="1600" dirty="0" smtClean="0">
                  <a:solidFill>
                    <a:prstClr val="white"/>
                  </a:solidFill>
                  <a:latin typeface="Segoe Condensed" pitchFamily="34" charset="0"/>
                </a:rPr>
                <a:t>athroom sink 2</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0.8 gallons</a:t>
              </a:r>
              <a:endParaRPr lang="en-US" sz="1400" dirty="0">
                <a:solidFill>
                  <a:prstClr val="white"/>
                </a:solidFill>
                <a:latin typeface="Segoe Condensed" pitchFamily="34" charset="0"/>
              </a:endParaRPr>
            </a:p>
          </p:txBody>
        </p:sp>
        <p:pic>
          <p:nvPicPr>
            <p:cNvPr id="14" name="Picture 2" descr="C:\research\talks\VirginiaTech2012_SeminarSeries\ins-fm17_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9967" y="4086030"/>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48316" y="2457252"/>
            <a:ext cx="1756684" cy="1352748"/>
            <a:chOff x="148316" y="2457252"/>
            <a:chExt cx="1756684" cy="1352748"/>
          </a:xfrm>
        </p:grpSpPr>
        <p:sp>
          <p:nvSpPr>
            <p:cNvPr id="9" name="Rounded Rectangular Callout 8"/>
            <p:cNvSpPr/>
            <p:nvPr/>
          </p:nvSpPr>
          <p:spPr>
            <a:xfrm>
              <a:off x="914400" y="2457252"/>
              <a:ext cx="990600" cy="514548"/>
            </a:xfrm>
            <a:prstGeom prst="wedgeRoundRectCallout">
              <a:avLst>
                <a:gd name="adj1" fmla="val -73061"/>
                <a:gd name="adj2" fmla="val 137713"/>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Segoe Condensed" pitchFamily="34" charset="0"/>
                </a:rPr>
                <a:t>shower</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62.4 gallons</a:t>
              </a:r>
              <a:endParaRPr lang="en-US" sz="1400" dirty="0">
                <a:solidFill>
                  <a:prstClr val="white"/>
                </a:solidFill>
                <a:latin typeface="Segoe Condensed" pitchFamily="34" charset="0"/>
              </a:endParaRPr>
            </a:p>
          </p:txBody>
        </p:sp>
        <p:pic>
          <p:nvPicPr>
            <p:cNvPr id="15" name="Picture 2" descr="C:\research\talks\VirginiaTech2012_SeminarSeries\ins-fm17_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316" y="2880519"/>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366827" y="1905000"/>
            <a:ext cx="1807007" cy="1907042"/>
            <a:chOff x="-366827" y="1905000"/>
            <a:chExt cx="1807007" cy="1907042"/>
          </a:xfrm>
        </p:grpSpPr>
        <p:sp>
          <p:nvSpPr>
            <p:cNvPr id="20" name="Rounded Rectangular Callout 19"/>
            <p:cNvSpPr/>
            <p:nvPr/>
          </p:nvSpPr>
          <p:spPr>
            <a:xfrm>
              <a:off x="449580" y="1905000"/>
              <a:ext cx="990600" cy="514548"/>
            </a:xfrm>
            <a:prstGeom prst="wedgeRoundRectCallout">
              <a:avLst>
                <a:gd name="adj1" fmla="val -48137"/>
                <a:gd name="adj2" fmla="val 239007"/>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smtClean="0">
                  <a:solidFill>
                    <a:prstClr val="white"/>
                  </a:solidFill>
                  <a:latin typeface="Segoe Condensed" pitchFamily="34" charset="0"/>
                </a:rPr>
                <a:t>shower</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52.4 gallons</a:t>
              </a:r>
              <a:endParaRPr lang="en-US" sz="1400" dirty="0">
                <a:solidFill>
                  <a:prstClr val="white"/>
                </a:solidFill>
                <a:latin typeface="Segoe Condensed" pitchFamily="34" charset="0"/>
              </a:endParaRPr>
            </a:p>
          </p:txBody>
        </p:sp>
        <p:pic>
          <p:nvPicPr>
            <p:cNvPr id="26" name="Picture 2" descr="C:\research\talks\VirginiaTech2012_SeminarSeries\ins-fm17_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402751">
              <a:off x="-285128" y="2964259"/>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1592580" y="3352800"/>
            <a:ext cx="1381261" cy="2085935"/>
            <a:chOff x="1592580" y="3352800"/>
            <a:chExt cx="1381261" cy="2085935"/>
          </a:xfrm>
        </p:grpSpPr>
        <p:sp>
          <p:nvSpPr>
            <p:cNvPr id="21" name="Rounded Rectangular Callout 20"/>
            <p:cNvSpPr/>
            <p:nvPr/>
          </p:nvSpPr>
          <p:spPr>
            <a:xfrm>
              <a:off x="1592580" y="3352800"/>
              <a:ext cx="914400" cy="495498"/>
            </a:xfrm>
            <a:prstGeom prst="wedgeRoundRectCallout">
              <a:avLst>
                <a:gd name="adj1" fmla="val 57479"/>
                <a:gd name="adj2" fmla="val 170431"/>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white"/>
                  </a:solidFill>
                  <a:latin typeface="Segoe Condensed" pitchFamily="34" charset="0"/>
                </a:rPr>
                <a:t>bath</a:t>
              </a:r>
            </a:p>
            <a:p>
              <a:pPr algn="ctr"/>
              <a:r>
                <a:rPr lang="en-US" sz="1400" dirty="0">
                  <a:solidFill>
                    <a:prstClr val="white"/>
                  </a:solidFill>
                  <a:latin typeface="Segoe Condensed" pitchFamily="34" charset="0"/>
                </a:rPr>
                <a:t>6.5 gallons</a:t>
              </a:r>
            </a:p>
          </p:txBody>
        </p:sp>
        <p:pic>
          <p:nvPicPr>
            <p:cNvPr id="27" name="Picture 2" descr="C:\research\talks\VirginiaTech2012_SeminarSeries\ins-fm17_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134896">
              <a:off x="2207757" y="4509254"/>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3520440" y="2701092"/>
            <a:ext cx="2432052" cy="1505754"/>
            <a:chOff x="3520440" y="2701092"/>
            <a:chExt cx="2432052" cy="1505754"/>
          </a:xfrm>
        </p:grpSpPr>
        <p:sp>
          <p:nvSpPr>
            <p:cNvPr id="22" name="Rounded Rectangular Callout 21"/>
            <p:cNvSpPr/>
            <p:nvPr/>
          </p:nvSpPr>
          <p:spPr>
            <a:xfrm>
              <a:off x="3520440" y="2701092"/>
              <a:ext cx="1447800" cy="533400"/>
            </a:xfrm>
            <a:prstGeom prst="wedgeRoundRectCallout">
              <a:avLst>
                <a:gd name="adj1" fmla="val 95570"/>
                <a:gd name="adj2" fmla="val 202855"/>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white"/>
                  </a:solidFill>
                  <a:latin typeface="Segoe Condensed" pitchFamily="34" charset="0"/>
                </a:rPr>
                <a:t>bathroom sink 1</a:t>
              </a:r>
              <a:br>
                <a:rPr lang="en-US" sz="1600" dirty="0">
                  <a:solidFill>
                    <a:prstClr val="white"/>
                  </a:solidFill>
                  <a:latin typeface="Segoe Condensed" pitchFamily="34" charset="0"/>
                </a:rPr>
              </a:br>
              <a:r>
                <a:rPr lang="en-US" sz="1400" dirty="0">
                  <a:solidFill>
                    <a:prstClr val="white"/>
                  </a:solidFill>
                  <a:latin typeface="Segoe Condensed" pitchFamily="34" charset="0"/>
                </a:rPr>
                <a:t>3.2 gallons</a:t>
              </a:r>
            </a:p>
          </p:txBody>
        </p:sp>
        <p:pic>
          <p:nvPicPr>
            <p:cNvPr id="28" name="Picture 2" descr="C:\research\talks\VirginiaTech2012_SeminarSeries\ins-fm17_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01014">
              <a:off x="5186408" y="3277365"/>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5029200" y="2714526"/>
            <a:ext cx="1447800" cy="1715744"/>
            <a:chOff x="5029200" y="2714526"/>
            <a:chExt cx="1447800" cy="1715744"/>
          </a:xfrm>
        </p:grpSpPr>
        <p:sp>
          <p:nvSpPr>
            <p:cNvPr id="13" name="Rounded Rectangular Callout 12"/>
            <p:cNvSpPr/>
            <p:nvPr/>
          </p:nvSpPr>
          <p:spPr>
            <a:xfrm>
              <a:off x="5029200" y="2714526"/>
              <a:ext cx="1447800" cy="533400"/>
            </a:xfrm>
            <a:prstGeom prst="wedgeRoundRectCallout">
              <a:avLst>
                <a:gd name="adj1" fmla="val 15991"/>
                <a:gd name="adj2" fmla="val 218284"/>
                <a:gd name="adj3" fmla="val 16667"/>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Segoe Condensed" pitchFamily="34" charset="0"/>
                </a:rPr>
                <a:t>b</a:t>
              </a:r>
              <a:r>
                <a:rPr lang="en-US" sz="1600" dirty="0" smtClean="0">
                  <a:solidFill>
                    <a:prstClr val="white"/>
                  </a:solidFill>
                  <a:latin typeface="Segoe Condensed" pitchFamily="34" charset="0"/>
                </a:rPr>
                <a:t>athroom sink 1</a:t>
              </a:r>
              <a:br>
                <a:rPr lang="en-US" sz="1600" dirty="0" smtClean="0">
                  <a:solidFill>
                    <a:prstClr val="white"/>
                  </a:solidFill>
                  <a:latin typeface="Segoe Condensed" pitchFamily="34" charset="0"/>
                </a:rPr>
              </a:br>
              <a:r>
                <a:rPr lang="en-US" sz="1400" dirty="0" smtClean="0">
                  <a:solidFill>
                    <a:prstClr val="white"/>
                  </a:solidFill>
                  <a:latin typeface="Segoe Condensed" pitchFamily="34" charset="0"/>
                </a:rPr>
                <a:t>4.2 gallons</a:t>
              </a:r>
              <a:endParaRPr lang="en-US" sz="1400" dirty="0">
                <a:solidFill>
                  <a:prstClr val="white"/>
                </a:solidFill>
                <a:latin typeface="Segoe Condensed" pitchFamily="34" charset="0"/>
              </a:endParaRPr>
            </a:p>
          </p:txBody>
        </p:sp>
        <p:pic>
          <p:nvPicPr>
            <p:cNvPr id="12" name="Picture 2" descr="C:\research\talks\VirginiaTech2012_SeminarSeries\ins-fm17_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4501" y="3500789"/>
              <a:ext cx="766084" cy="92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629400" y="3438144"/>
            <a:ext cx="1716515" cy="1388225"/>
            <a:chOff x="6629400" y="3438144"/>
            <a:chExt cx="1716515" cy="1388225"/>
          </a:xfrm>
        </p:grpSpPr>
        <p:sp>
          <p:nvSpPr>
            <p:cNvPr id="23" name="Rounded Rectangular Callout 22"/>
            <p:cNvSpPr/>
            <p:nvPr/>
          </p:nvSpPr>
          <p:spPr>
            <a:xfrm>
              <a:off x="6629400" y="3438144"/>
              <a:ext cx="1447800" cy="533400"/>
            </a:xfrm>
            <a:prstGeom prst="wedgeRoundRectCallout">
              <a:avLst>
                <a:gd name="adj1" fmla="val 24203"/>
                <a:gd name="adj2" fmla="val 147998"/>
                <a:gd name="adj3" fmla="val 16667"/>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white"/>
                  </a:solidFill>
                  <a:latin typeface="Segoe Condensed" pitchFamily="34" charset="0"/>
                </a:rPr>
                <a:t>bathroom sink 2</a:t>
              </a:r>
              <a:br>
                <a:rPr lang="en-US" sz="1600" dirty="0">
                  <a:solidFill>
                    <a:prstClr val="white"/>
                  </a:solidFill>
                  <a:latin typeface="Segoe Condensed" pitchFamily="34" charset="0"/>
                </a:rPr>
              </a:br>
              <a:r>
                <a:rPr lang="en-US" sz="1400" dirty="0">
                  <a:solidFill>
                    <a:prstClr val="white"/>
                  </a:solidFill>
                  <a:latin typeface="Segoe Condensed" pitchFamily="34" charset="0"/>
                </a:rPr>
                <a:t>2.4 gallons</a:t>
              </a:r>
            </a:p>
          </p:txBody>
        </p:sp>
        <p:pic>
          <p:nvPicPr>
            <p:cNvPr id="29" name="Picture 2" descr="C:\research\talks\VirginiaTech2012_SeminarSeries\ins-fm17_p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902689">
              <a:off x="7498133" y="3978586"/>
              <a:ext cx="766084" cy="929481"/>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ight Arrow 31"/>
          <p:cNvSpPr/>
          <p:nvPr/>
        </p:nvSpPr>
        <p:spPr>
          <a:xfrm>
            <a:off x="-773761" y="406413"/>
            <a:ext cx="6028816" cy="818506"/>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solidFill>
                <a:prstClr val="white"/>
              </a:solidFill>
            </a:endParaRPr>
          </a:p>
        </p:txBody>
      </p:sp>
      <p:sp>
        <p:nvSpPr>
          <p:cNvPr id="33" name="Title 8"/>
          <p:cNvSpPr txBox="1">
            <a:spLocks/>
          </p:cNvSpPr>
          <p:nvPr/>
        </p:nvSpPr>
        <p:spPr>
          <a:xfrm>
            <a:off x="228600" y="316523"/>
            <a:ext cx="5486400" cy="868362"/>
          </a:xfrm>
          <a:prstGeom prst="rect">
            <a:avLst/>
          </a:prstGeom>
        </p:spPr>
        <p:txBody>
          <a:bodyPr vert="horz" lIns="91369" tIns="45685" rIns="91369" bIns="45685" rtlCol="0" anchor="ctr">
            <a:noAutofit/>
          </a:bodyPr>
          <a:lstStyle/>
          <a:p>
            <a:pPr>
              <a:spcBef>
                <a:spcPct val="0"/>
              </a:spcBef>
              <a:defRPr/>
            </a:pPr>
            <a:r>
              <a:rPr lang="en-US" sz="5400" b="1" dirty="0" smtClean="0">
                <a:solidFill>
                  <a:prstClr val="white">
                    <a:lumMod val="95000"/>
                  </a:prstClr>
                </a:solidFill>
                <a:latin typeface="Segoe UI Semibold" pitchFamily="34" charset="0"/>
                <a:ea typeface="Segoe UI" pitchFamily="34" charset="0"/>
                <a:cs typeface="Segoe UI" pitchFamily="34" charset="0"/>
              </a:rPr>
              <a:t>indirect</a:t>
            </a:r>
            <a:r>
              <a:rPr lang="en-US" sz="5400" b="1" dirty="0" smtClean="0">
                <a:solidFill>
                  <a:prstClr val="white">
                    <a:lumMod val="95000"/>
                  </a:prstClr>
                </a:solidFill>
                <a:latin typeface="Segoe WP Semibold" pitchFamily="34" charset="0"/>
                <a:ea typeface="Segoe UI" pitchFamily="34" charset="0"/>
                <a:cs typeface="Segoe UI" pitchFamily="34" charset="0"/>
              </a:rPr>
              <a:t> </a:t>
            </a:r>
            <a:r>
              <a:rPr lang="en-US" sz="5400" dirty="0" smtClean="0">
                <a:solidFill>
                  <a:prstClr val="white">
                    <a:lumMod val="95000"/>
                  </a:prstClr>
                </a:solidFill>
                <a:latin typeface="Segoe UI Light" pitchFamily="34" charset="0"/>
                <a:ea typeface="Segoe UI" pitchFamily="34" charset="0"/>
                <a:cs typeface="Segoe UI" pitchFamily="34" charset="0"/>
              </a:rPr>
              <a:t>sensing</a:t>
            </a:r>
            <a:endParaRPr lang="en-US" sz="7200" dirty="0">
              <a:solidFill>
                <a:prstClr val="white">
                  <a:lumMod val="95000"/>
                </a:prstClr>
              </a:solidFill>
              <a:latin typeface="Segoe UI Light" pitchFamily="34" charset="0"/>
              <a:ea typeface="Segoe UI" pitchFamily="34" charset="0"/>
              <a:cs typeface="Segoe UI" pitchFamily="34" charset="0"/>
            </a:endParaRPr>
          </a:p>
        </p:txBody>
      </p:sp>
      <p:sp>
        <p:nvSpPr>
          <p:cNvPr id="35" name="Right Arrow 34"/>
          <p:cNvSpPr/>
          <p:nvPr/>
        </p:nvSpPr>
        <p:spPr>
          <a:xfrm flipH="1">
            <a:off x="6171464" y="6002984"/>
            <a:ext cx="3598440" cy="4572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TextBox 35"/>
          <p:cNvSpPr txBox="1"/>
          <p:nvPr/>
        </p:nvSpPr>
        <p:spPr>
          <a:xfrm>
            <a:off x="6228615" y="6047225"/>
            <a:ext cx="4035510" cy="338554"/>
          </a:xfrm>
          <a:prstGeom prst="rect">
            <a:avLst/>
          </a:prstGeom>
          <a:noFill/>
        </p:spPr>
        <p:txBody>
          <a:bodyPr wrap="square" rtlCol="0">
            <a:spAutoFit/>
          </a:bodyPr>
          <a:lstStyle/>
          <a:p>
            <a:r>
              <a:rPr lang="en-US" sz="1600" dirty="0" smtClean="0">
                <a:solidFill>
                  <a:schemeClr val="bg1"/>
                </a:solidFill>
                <a:latin typeface="Segoe UI Light" pitchFamily="34" charset="0"/>
                <a:cs typeface="Arial" pitchFamily="34" charset="0"/>
              </a:rPr>
              <a:t>[</a:t>
            </a:r>
            <a:r>
              <a:rPr lang="en-US" sz="1600" dirty="0" err="1" smtClean="0">
                <a:solidFill>
                  <a:schemeClr val="bg1"/>
                </a:solidFill>
                <a:latin typeface="Segoe UI Light" pitchFamily="34" charset="0"/>
                <a:cs typeface="Arial" pitchFamily="34" charset="0"/>
              </a:rPr>
              <a:t>HydroSense</a:t>
            </a:r>
            <a:r>
              <a:rPr lang="en-US" sz="1600" dirty="0" smtClean="0">
                <a:solidFill>
                  <a:schemeClr val="bg1"/>
                </a:solidFill>
                <a:latin typeface="Segoe UI Light" pitchFamily="34" charset="0"/>
                <a:cs typeface="Arial" pitchFamily="34" charset="0"/>
              </a:rPr>
              <a:t>, </a:t>
            </a:r>
            <a:r>
              <a:rPr lang="en-US" sz="1600" dirty="0" err="1" smtClean="0">
                <a:solidFill>
                  <a:schemeClr val="bg1"/>
                </a:solidFill>
                <a:latin typeface="Segoe UI Light" pitchFamily="34" charset="0"/>
                <a:cs typeface="Arial" pitchFamily="34" charset="0"/>
              </a:rPr>
              <a:t>UbiComp</a:t>
            </a:r>
            <a:r>
              <a:rPr lang="en-US" sz="1600" dirty="0" smtClean="0">
                <a:solidFill>
                  <a:schemeClr val="bg1"/>
                </a:solidFill>
                <a:latin typeface="Segoe UI Light" pitchFamily="34" charset="0"/>
                <a:cs typeface="Arial" pitchFamily="34" charset="0"/>
              </a:rPr>
              <a:t> 2009]</a:t>
            </a:r>
            <a:endParaRPr lang="en-US" sz="1600" dirty="0">
              <a:solidFill>
                <a:schemeClr val="bg1"/>
              </a:solidFill>
              <a:latin typeface="Segoe UI Light" pitchFamily="34" charset="0"/>
              <a:cs typeface="Arial" pitchFamily="34" charset="0"/>
            </a:endParaRPr>
          </a:p>
        </p:txBody>
      </p:sp>
    </p:spTree>
    <p:extLst>
      <p:ext uri="{BB962C8B-B14F-4D97-AF65-F5344CB8AC3E}">
        <p14:creationId xmlns:p14="http://schemas.microsoft.com/office/powerpoint/2010/main" val="158643867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3.33333E-6 L 0.74844 -0.22662 " pathEditMode="relative" rAng="0" ptsTypes="AA">
                                      <p:cBhvr>
                                        <p:cTn id="6" dur="2000" fill="hold"/>
                                        <p:tgtEl>
                                          <p:spTgt spid="31"/>
                                        </p:tgtEl>
                                        <p:attrNameLst>
                                          <p:attrName>ppt_x</p:attrName>
                                          <p:attrName>ppt_y</p:attrName>
                                        </p:attrNameLst>
                                      </p:cBhvr>
                                      <p:rCtr x="37413" y="-11343"/>
                                    </p:animMotion>
                                  </p:childTnLst>
                                </p:cTn>
                              </p:par>
                              <p:par>
                                <p:cTn id="7" presetID="42" presetClass="path" presetSubtype="0" accel="50000" decel="50000" fill="hold" nodeType="withEffect">
                                  <p:stCondLst>
                                    <p:cond delay="0"/>
                                  </p:stCondLst>
                                  <p:childTnLst>
                                    <p:animMotion origin="layout" path="M -2.77778E-6 -2.22222E-6 L 0.54913 -0.41759 " pathEditMode="relative" rAng="0" ptsTypes="AA">
                                      <p:cBhvr>
                                        <p:cTn id="8" dur="2000" fill="hold"/>
                                        <p:tgtEl>
                                          <p:spTgt spid="30"/>
                                        </p:tgtEl>
                                        <p:attrNameLst>
                                          <p:attrName>ppt_x</p:attrName>
                                          <p:attrName>ppt_y</p:attrName>
                                        </p:attrNameLst>
                                      </p:cBhvr>
                                      <p:rCtr x="27448" y="-20880"/>
                                    </p:animMotion>
                                  </p:childTnLst>
                                </p:cTn>
                              </p:par>
                              <p:par>
                                <p:cTn id="9" presetID="42" presetClass="path" presetSubtype="0" accel="50000" decel="50000" fill="hold" nodeType="withEffect">
                                  <p:stCondLst>
                                    <p:cond delay="0"/>
                                  </p:stCondLst>
                                  <p:childTnLst>
                                    <p:animMotion origin="layout" path="M 4.44444E-6 -2.22222E-6 L 0.27239 -0.2912 " pathEditMode="relative" rAng="0" ptsTypes="AA">
                                      <p:cBhvr>
                                        <p:cTn id="10" dur="2000" fill="hold"/>
                                        <p:tgtEl>
                                          <p:spTgt spid="17"/>
                                        </p:tgtEl>
                                        <p:attrNameLst>
                                          <p:attrName>ppt_x</p:attrName>
                                          <p:attrName>ppt_y</p:attrName>
                                        </p:attrNameLst>
                                      </p:cBhvr>
                                      <p:rCtr x="13611" y="-14560"/>
                                    </p:animMotion>
                                  </p:childTnLst>
                                </p:cTn>
                              </p:par>
                              <p:par>
                                <p:cTn id="11" presetID="42" presetClass="path" presetSubtype="0" accel="50000" decel="50000" fill="hold" nodeType="withEffect">
                                  <p:stCondLst>
                                    <p:cond delay="0"/>
                                  </p:stCondLst>
                                  <p:childTnLst>
                                    <p:animMotion origin="layout" path="M 1.11022E-16 3.7037E-6 L -0.0033 -0.39028 " pathEditMode="relative" rAng="0" ptsTypes="AA">
                                      <p:cBhvr>
                                        <p:cTn id="12" dur="2000" fill="hold"/>
                                        <p:tgtEl>
                                          <p:spTgt spid="8"/>
                                        </p:tgtEl>
                                        <p:attrNameLst>
                                          <p:attrName>ppt_x</p:attrName>
                                          <p:attrName>ppt_y</p:attrName>
                                        </p:attrNameLst>
                                      </p:cBhvr>
                                      <p:rCtr x="-174" y="-19514"/>
                                    </p:animMotion>
                                  </p:childTnLst>
                                </p:cTn>
                              </p:par>
                              <p:par>
                                <p:cTn id="13" presetID="42" presetClass="path" presetSubtype="0" accel="50000" decel="50000" fill="hold" nodeType="withEffect">
                                  <p:stCondLst>
                                    <p:cond delay="0"/>
                                  </p:stCondLst>
                                  <p:childTnLst>
                                    <p:animMotion origin="layout" path="M 3.33333E-6 -3.33333E-6 L 0.16961 -0.30856 " pathEditMode="relative" rAng="0" ptsTypes="AA">
                                      <p:cBhvr>
                                        <p:cTn id="14" dur="2000" fill="hold"/>
                                        <p:tgtEl>
                                          <p:spTgt spid="5"/>
                                        </p:tgtEl>
                                        <p:attrNameLst>
                                          <p:attrName>ppt_x</p:attrName>
                                          <p:attrName>ppt_y</p:attrName>
                                        </p:attrNameLst>
                                      </p:cBhvr>
                                      <p:rCtr x="8472" y="-15440"/>
                                    </p:animMotion>
                                  </p:childTnLst>
                                </p:cTn>
                              </p:par>
                              <p:par>
                                <p:cTn id="15" presetID="42" presetClass="path" presetSubtype="0" accel="50000" decel="50000" fill="hold" nodeType="withEffect">
                                  <p:stCondLst>
                                    <p:cond delay="0"/>
                                  </p:stCondLst>
                                  <p:childTnLst>
                                    <p:animMotion origin="layout" path="M -3.33333E-6 -3.7037E-7 L -0.08871 -0.36296 " pathEditMode="relative" rAng="0" ptsTypes="AA">
                                      <p:cBhvr>
                                        <p:cTn id="16" dur="2000" fill="hold"/>
                                        <p:tgtEl>
                                          <p:spTgt spid="7"/>
                                        </p:tgtEl>
                                        <p:attrNameLst>
                                          <p:attrName>ppt_x</p:attrName>
                                          <p:attrName>ppt_y</p:attrName>
                                        </p:attrNameLst>
                                      </p:cBhvr>
                                      <p:rCtr x="-4444" y="-18148"/>
                                    </p:animMotion>
                                  </p:childTnLst>
                                </p:cTn>
                              </p:par>
                              <p:par>
                                <p:cTn id="17" presetID="42" presetClass="path" presetSubtype="0" accel="50000" decel="50000" fill="hold" nodeType="withEffect">
                                  <p:stCondLst>
                                    <p:cond delay="0"/>
                                  </p:stCondLst>
                                  <p:childTnLst>
                                    <p:animMotion origin="layout" path="M 3.33333E-6 -4.81481E-6 L 0.49461 -0.38865 " pathEditMode="relative" rAng="0" ptsTypes="AA">
                                      <p:cBhvr>
                                        <p:cTn id="18" dur="2000" fill="hold"/>
                                        <p:tgtEl>
                                          <p:spTgt spid="4"/>
                                        </p:tgtEl>
                                        <p:attrNameLst>
                                          <p:attrName>ppt_x</p:attrName>
                                          <p:attrName>ppt_y</p:attrName>
                                        </p:attrNameLst>
                                      </p:cBhvr>
                                      <p:rCtr x="24722" y="-19444"/>
                                    </p:animMotion>
                                  </p:childTnLst>
                                </p:cTn>
                              </p:par>
                              <p:par>
                                <p:cTn id="19" presetID="42" presetClass="path" presetSubtype="0" accel="50000" decel="50000" fill="hold" nodeType="withEffect">
                                  <p:stCondLst>
                                    <p:cond delay="0"/>
                                  </p:stCondLst>
                                  <p:childTnLst>
                                    <p:animMotion origin="layout" path="M -4.44444E-6 -4.07407E-6 L 0.70018 -0.62916 " pathEditMode="relative" rAng="0" ptsTypes="AA">
                                      <p:cBhvr>
                                        <p:cTn id="20" dur="2000" fill="hold"/>
                                        <p:tgtEl>
                                          <p:spTgt spid="3"/>
                                        </p:tgtEl>
                                        <p:attrNameLst>
                                          <p:attrName>ppt_x</p:attrName>
                                          <p:attrName>ppt_y</p:attrName>
                                        </p:attrNameLst>
                                      </p:cBhvr>
                                      <p:rCtr x="35000" y="-31458"/>
                                    </p:animMotion>
                                  </p:childTnLst>
                                </p:cTn>
                              </p:par>
                              <p:par>
                                <p:cTn id="21" presetID="42" presetClass="path" presetSubtype="0" accel="50000" decel="50000" fill="hold" nodeType="withEffect">
                                  <p:stCondLst>
                                    <p:cond delay="0"/>
                                  </p:stCondLst>
                                  <p:childTnLst>
                                    <p:animMotion origin="layout" path="M -2.77778E-6 -4.44444E-6 L 0.68663 -0.25578 " pathEditMode="relative" rAng="0" ptsTypes="AA">
                                      <p:cBhvr>
                                        <p:cTn id="22" dur="2000" fill="hold"/>
                                        <p:tgtEl>
                                          <p:spTgt spid="2"/>
                                        </p:tgtEl>
                                        <p:attrNameLst>
                                          <p:attrName>ppt_x</p:attrName>
                                          <p:attrName>ppt_y</p:attrName>
                                        </p:attrNameLst>
                                      </p:cBhvr>
                                      <p:rCtr x="34323" y="-12801"/>
                                    </p:animMotion>
                                  </p:childTnLst>
                                </p:cTn>
                              </p:par>
                              <p:par>
                                <p:cTn id="23" presetID="6" presetClass="emph" presetSubtype="0" fill="hold" nodeType="withEffect">
                                  <p:stCondLst>
                                    <p:cond delay="0"/>
                                  </p:stCondLst>
                                  <p:childTnLst>
                                    <p:animScale>
                                      <p:cBhvr>
                                        <p:cTn id="24" dur="2000" fill="hold"/>
                                        <p:tgtEl>
                                          <p:spTgt spid="31"/>
                                        </p:tgtEl>
                                      </p:cBhvr>
                                      <p:by x="50000" y="50000"/>
                                    </p:animScale>
                                  </p:childTnLst>
                                </p:cTn>
                              </p:par>
                              <p:par>
                                <p:cTn id="25" presetID="6" presetClass="emph" presetSubtype="0" fill="hold" nodeType="withEffect">
                                  <p:stCondLst>
                                    <p:cond delay="0"/>
                                  </p:stCondLst>
                                  <p:childTnLst>
                                    <p:animScale>
                                      <p:cBhvr>
                                        <p:cTn id="26" dur="2000" fill="hold"/>
                                        <p:tgtEl>
                                          <p:spTgt spid="30"/>
                                        </p:tgtEl>
                                      </p:cBhvr>
                                      <p:by x="50000" y="50000"/>
                                    </p:animScale>
                                  </p:childTnLst>
                                </p:cTn>
                              </p:par>
                              <p:par>
                                <p:cTn id="27" presetID="6" presetClass="emph" presetSubtype="0" fill="hold" nodeType="withEffect">
                                  <p:stCondLst>
                                    <p:cond delay="0"/>
                                  </p:stCondLst>
                                  <p:childTnLst>
                                    <p:animScale>
                                      <p:cBhvr>
                                        <p:cTn id="28" dur="2000" fill="hold"/>
                                        <p:tgtEl>
                                          <p:spTgt spid="17"/>
                                        </p:tgtEl>
                                      </p:cBhvr>
                                      <p:by x="50000" y="50000"/>
                                    </p:animScale>
                                  </p:childTnLst>
                                </p:cTn>
                              </p:par>
                              <p:par>
                                <p:cTn id="29" presetID="6" presetClass="emph" presetSubtype="0" fill="hold" nodeType="withEffect">
                                  <p:stCondLst>
                                    <p:cond delay="0"/>
                                  </p:stCondLst>
                                  <p:childTnLst>
                                    <p:animScale>
                                      <p:cBhvr>
                                        <p:cTn id="30" dur="2000" fill="hold"/>
                                        <p:tgtEl>
                                          <p:spTgt spid="8"/>
                                        </p:tgtEl>
                                      </p:cBhvr>
                                      <p:by x="50000" y="50000"/>
                                    </p:animScale>
                                  </p:childTnLst>
                                </p:cTn>
                              </p:par>
                              <p:par>
                                <p:cTn id="31" presetID="6" presetClass="emph" presetSubtype="0" fill="hold" nodeType="withEffect">
                                  <p:stCondLst>
                                    <p:cond delay="0"/>
                                  </p:stCondLst>
                                  <p:childTnLst>
                                    <p:animScale>
                                      <p:cBhvr>
                                        <p:cTn id="32" dur="2000" fill="hold"/>
                                        <p:tgtEl>
                                          <p:spTgt spid="5"/>
                                        </p:tgtEl>
                                      </p:cBhvr>
                                      <p:by x="50000" y="50000"/>
                                    </p:animScale>
                                  </p:childTnLst>
                                </p:cTn>
                              </p:par>
                              <p:par>
                                <p:cTn id="33" presetID="6" presetClass="emph" presetSubtype="0" fill="hold" nodeType="withEffect">
                                  <p:stCondLst>
                                    <p:cond delay="0"/>
                                  </p:stCondLst>
                                  <p:childTnLst>
                                    <p:animScale>
                                      <p:cBhvr>
                                        <p:cTn id="34" dur="2000" fill="hold"/>
                                        <p:tgtEl>
                                          <p:spTgt spid="7"/>
                                        </p:tgtEl>
                                      </p:cBhvr>
                                      <p:by x="50000" y="50000"/>
                                    </p:animScale>
                                  </p:childTnLst>
                                </p:cTn>
                              </p:par>
                              <p:par>
                                <p:cTn id="35" presetID="6" presetClass="emph" presetSubtype="0" fill="hold" nodeType="withEffect">
                                  <p:stCondLst>
                                    <p:cond delay="0"/>
                                  </p:stCondLst>
                                  <p:childTnLst>
                                    <p:animScale>
                                      <p:cBhvr>
                                        <p:cTn id="36" dur="2000" fill="hold"/>
                                        <p:tgtEl>
                                          <p:spTgt spid="4"/>
                                        </p:tgtEl>
                                      </p:cBhvr>
                                      <p:by x="50000" y="50000"/>
                                    </p:animScale>
                                  </p:childTnLst>
                                </p:cTn>
                              </p:par>
                              <p:par>
                                <p:cTn id="37" presetID="6" presetClass="emph" presetSubtype="0" fill="hold" nodeType="withEffect">
                                  <p:stCondLst>
                                    <p:cond delay="0"/>
                                  </p:stCondLst>
                                  <p:childTnLst>
                                    <p:animScale>
                                      <p:cBhvr>
                                        <p:cTn id="38" dur="2000" fill="hold"/>
                                        <p:tgtEl>
                                          <p:spTgt spid="3"/>
                                        </p:tgtEl>
                                      </p:cBhvr>
                                      <p:by x="50000" y="50000"/>
                                    </p:animScale>
                                  </p:childTnLst>
                                </p:cTn>
                              </p:par>
                              <p:par>
                                <p:cTn id="39" presetID="6" presetClass="emph" presetSubtype="0" fill="hold" nodeType="withEffect">
                                  <p:stCondLst>
                                    <p:cond delay="0"/>
                                  </p:stCondLst>
                                  <p:childTnLst>
                                    <p:animScale>
                                      <p:cBhvr>
                                        <p:cTn id="40" dur="20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5035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964839" y="2649016"/>
            <a:ext cx="4705491" cy="951534"/>
            <a:chOff x="4966090" y="2649015"/>
            <a:chExt cx="3701529" cy="1463040"/>
          </a:xfrm>
        </p:grpSpPr>
        <p:sp>
          <p:nvSpPr>
            <p:cNvPr id="6" name="Rectangular Callout 5"/>
            <p:cNvSpPr/>
            <p:nvPr/>
          </p:nvSpPr>
          <p:spPr>
            <a:xfrm rot="10800000">
              <a:off x="4966090" y="2649015"/>
              <a:ext cx="3582123" cy="1463040"/>
            </a:xfrm>
            <a:prstGeom prst="wedgeRectCallout">
              <a:avLst>
                <a:gd name="adj1" fmla="val -20099"/>
                <a:gd name="adj2" fmla="val 140693"/>
              </a:avLst>
            </a:prstGeom>
            <a:solidFill>
              <a:schemeClr val="tx1">
                <a:alpha val="70000"/>
              </a:schemeClr>
            </a:solidFill>
            <a:ln>
              <a:solidFill>
                <a:schemeClr val="bg1"/>
              </a:solidFill>
            </a:ln>
          </p:spPr>
          <p:txBody>
            <a:bodyPr wrap="square" rtlCol="0" anchor="ctr">
              <a:spAutoFit/>
            </a:bodyPr>
            <a:lstStyle/>
            <a:p>
              <a:pPr algn="ctr"/>
              <a:endParaRPr lang="en-US" sz="2800" dirty="0">
                <a:solidFill>
                  <a:schemeClr val="bg1"/>
                </a:solidFill>
                <a:latin typeface="Segoe UI Light" pitchFamily="34" charset="0"/>
              </a:endParaRPr>
            </a:p>
          </p:txBody>
        </p:sp>
        <p:sp>
          <p:nvSpPr>
            <p:cNvPr id="7" name="TextBox 6"/>
            <p:cNvSpPr txBox="1"/>
            <p:nvPr/>
          </p:nvSpPr>
          <p:spPr>
            <a:xfrm>
              <a:off x="4976083" y="2745944"/>
              <a:ext cx="3691536" cy="1277707"/>
            </a:xfrm>
            <a:prstGeom prst="rect">
              <a:avLst/>
            </a:prstGeom>
            <a:noFill/>
          </p:spPr>
          <p:txBody>
            <a:bodyPr wrap="square" rtlCol="0">
              <a:spAutoFit/>
            </a:bodyPr>
            <a:lstStyle/>
            <a:p>
              <a:r>
                <a:rPr lang="en-US" sz="2400" dirty="0" smtClean="0">
                  <a:solidFill>
                    <a:schemeClr val="bg1"/>
                  </a:solidFill>
                  <a:latin typeface="Segoe UI Light" pitchFamily="34" charset="0"/>
                </a:rPr>
                <a:t>A</a:t>
              </a:r>
              <a:r>
                <a:rPr lang="en-US" sz="2400" dirty="0" smtClean="0">
                  <a:solidFill>
                    <a:schemeClr val="bg1"/>
                  </a:solidFill>
                  <a:latin typeface="Segoe UI Semibold" pitchFamily="34" charset="0"/>
                </a:rPr>
                <a:t> single </a:t>
              </a:r>
              <a:r>
                <a:rPr lang="en-US" sz="2400" dirty="0" smtClean="0">
                  <a:solidFill>
                    <a:schemeClr val="bg1"/>
                  </a:solidFill>
                  <a:latin typeface="Segoe UI Light" pitchFamily="34" charset="0"/>
                </a:rPr>
                <a:t>sensor infers fixture-level usage for the entire home</a:t>
              </a:r>
            </a:p>
          </p:txBody>
        </p:sp>
      </p:grpSp>
      <p:sp>
        <p:nvSpPr>
          <p:cNvPr id="8" name="Right Arrow 7"/>
          <p:cNvSpPr/>
          <p:nvPr/>
        </p:nvSpPr>
        <p:spPr>
          <a:xfrm flipH="1">
            <a:off x="6171464" y="6002984"/>
            <a:ext cx="3598440" cy="457200"/>
          </a:xfrm>
          <a:prstGeom prst="rightArrow">
            <a:avLst>
              <a:gd name="adj1" fmla="val 100000"/>
              <a:gd name="adj2" fmla="val 15533"/>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228615" y="6047225"/>
            <a:ext cx="4035510" cy="338554"/>
          </a:xfrm>
          <a:prstGeom prst="rect">
            <a:avLst/>
          </a:prstGeom>
          <a:noFill/>
        </p:spPr>
        <p:txBody>
          <a:bodyPr wrap="square" rtlCol="0">
            <a:spAutoFit/>
          </a:bodyPr>
          <a:lstStyle/>
          <a:p>
            <a:r>
              <a:rPr lang="en-US" sz="1600" dirty="0" smtClean="0">
                <a:solidFill>
                  <a:schemeClr val="bg1"/>
                </a:solidFill>
                <a:latin typeface="Segoe UI Light" pitchFamily="34" charset="0"/>
                <a:cs typeface="Arial" pitchFamily="34" charset="0"/>
              </a:rPr>
              <a:t>[</a:t>
            </a:r>
            <a:r>
              <a:rPr lang="en-US" sz="1600" dirty="0" err="1" smtClean="0">
                <a:solidFill>
                  <a:schemeClr val="bg1"/>
                </a:solidFill>
                <a:latin typeface="Segoe UI Light" pitchFamily="34" charset="0"/>
                <a:cs typeface="Arial" pitchFamily="34" charset="0"/>
              </a:rPr>
              <a:t>HydroSense</a:t>
            </a:r>
            <a:r>
              <a:rPr lang="en-US" sz="1600" dirty="0" smtClean="0">
                <a:solidFill>
                  <a:schemeClr val="bg1"/>
                </a:solidFill>
                <a:latin typeface="Segoe UI Light" pitchFamily="34" charset="0"/>
                <a:cs typeface="Arial" pitchFamily="34" charset="0"/>
              </a:rPr>
              <a:t>, </a:t>
            </a:r>
            <a:r>
              <a:rPr lang="en-US" sz="1600" dirty="0" err="1" smtClean="0">
                <a:solidFill>
                  <a:schemeClr val="bg1"/>
                </a:solidFill>
                <a:latin typeface="Segoe UI Light" pitchFamily="34" charset="0"/>
                <a:cs typeface="Arial" pitchFamily="34" charset="0"/>
              </a:rPr>
              <a:t>UbiComp</a:t>
            </a:r>
            <a:r>
              <a:rPr lang="en-US" sz="1600" dirty="0" smtClean="0">
                <a:solidFill>
                  <a:schemeClr val="bg1"/>
                </a:solidFill>
                <a:latin typeface="Segoe UI Light" pitchFamily="34" charset="0"/>
                <a:cs typeface="Arial" pitchFamily="34" charset="0"/>
              </a:rPr>
              <a:t> 2009]</a:t>
            </a:r>
            <a:endParaRPr lang="en-US" sz="1600" dirty="0">
              <a:solidFill>
                <a:schemeClr val="bg1"/>
              </a:solidFill>
              <a:latin typeface="Segoe UI Light" pitchFamily="34" charset="0"/>
              <a:cs typeface="Arial" pitchFamily="34" charset="0"/>
            </a:endParaRPr>
          </a:p>
        </p:txBody>
      </p:sp>
    </p:spTree>
    <p:extLst>
      <p:ext uri="{BB962C8B-B14F-4D97-AF65-F5344CB8AC3E}">
        <p14:creationId xmlns:p14="http://schemas.microsoft.com/office/powerpoint/2010/main" val="185939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n\Dropbox\CHI2012-WaterVis\images\InterviewDisplays\PrivacyProbe\privacyprovoke-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2563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5035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9525"/>
            <a:ext cx="9144000" cy="6851650"/>
          </a:xfrm>
          <a:custGeom>
            <a:avLst/>
            <a:gdLst/>
            <a:ahLst/>
            <a:cxnLst/>
            <a:rect l="l" t="t" r="r" b="b"/>
            <a:pathLst>
              <a:path w="9144000" h="6851650">
                <a:moveTo>
                  <a:pt x="0" y="0"/>
                </a:moveTo>
                <a:lnTo>
                  <a:pt x="5495135" y="0"/>
                </a:lnTo>
                <a:lnTo>
                  <a:pt x="5495135" y="2451890"/>
                </a:lnTo>
                <a:lnTo>
                  <a:pt x="9144000" y="2451890"/>
                </a:lnTo>
                <a:lnTo>
                  <a:pt x="9144000" y="6851650"/>
                </a:lnTo>
                <a:lnTo>
                  <a:pt x="0" y="6851650"/>
                </a:lnTo>
                <a:close/>
              </a:path>
            </a:pathLst>
          </a:custGeom>
          <a:solidFill>
            <a:schemeClr val="tx1">
              <a:alpha val="80000"/>
            </a:schemeClr>
          </a:solidFill>
          <a:ln>
            <a:solidFill>
              <a:schemeClr val="tx1"/>
            </a:solidFill>
          </a:ln>
        </p:spPr>
        <p:txBody>
          <a:bodyPr wrap="none" rtlCol="0" anchor="ctr">
            <a:spAutoFit/>
          </a:bodyPr>
          <a:lstStyle/>
          <a:p>
            <a:pPr algn="ctr"/>
            <a:endParaRPr lang="en-US" sz="2800" dirty="0">
              <a:solidFill>
                <a:schemeClr val="bg1"/>
              </a:solidFill>
              <a:latin typeface="Segoe UI Light" pitchFamily="34" charset="0"/>
            </a:endParaRPr>
          </a:p>
        </p:txBody>
      </p:sp>
      <p:grpSp>
        <p:nvGrpSpPr>
          <p:cNvPr id="5" name="Group 4"/>
          <p:cNvGrpSpPr/>
          <p:nvPr/>
        </p:nvGrpSpPr>
        <p:grpSpPr>
          <a:xfrm>
            <a:off x="3964839" y="2649016"/>
            <a:ext cx="4705491" cy="951534"/>
            <a:chOff x="4966090" y="2649015"/>
            <a:chExt cx="3701529" cy="1463040"/>
          </a:xfrm>
        </p:grpSpPr>
        <p:sp>
          <p:nvSpPr>
            <p:cNvPr id="6" name="Rectangular Callout 5"/>
            <p:cNvSpPr/>
            <p:nvPr/>
          </p:nvSpPr>
          <p:spPr>
            <a:xfrm rot="10800000">
              <a:off x="4966090" y="2649015"/>
              <a:ext cx="3582123" cy="1463040"/>
            </a:xfrm>
            <a:prstGeom prst="wedgeRectCallout">
              <a:avLst>
                <a:gd name="adj1" fmla="val -20099"/>
                <a:gd name="adj2" fmla="val 140693"/>
              </a:avLst>
            </a:prstGeom>
            <a:solidFill>
              <a:schemeClr val="tx1">
                <a:alpha val="70000"/>
              </a:schemeClr>
            </a:solidFill>
            <a:ln>
              <a:solidFill>
                <a:schemeClr val="bg1"/>
              </a:solidFill>
            </a:ln>
          </p:spPr>
          <p:txBody>
            <a:bodyPr wrap="square" rtlCol="0" anchor="ctr">
              <a:spAutoFit/>
            </a:bodyPr>
            <a:lstStyle/>
            <a:p>
              <a:pPr algn="ctr"/>
              <a:endParaRPr lang="en-US" sz="2800" dirty="0">
                <a:solidFill>
                  <a:schemeClr val="bg1"/>
                </a:solidFill>
                <a:latin typeface="Segoe UI Light" pitchFamily="34" charset="0"/>
              </a:endParaRPr>
            </a:p>
          </p:txBody>
        </p:sp>
        <p:sp>
          <p:nvSpPr>
            <p:cNvPr id="7" name="TextBox 6"/>
            <p:cNvSpPr txBox="1"/>
            <p:nvPr/>
          </p:nvSpPr>
          <p:spPr>
            <a:xfrm>
              <a:off x="4976083" y="2745944"/>
              <a:ext cx="3691536" cy="1277707"/>
            </a:xfrm>
            <a:prstGeom prst="rect">
              <a:avLst/>
            </a:prstGeom>
            <a:noFill/>
          </p:spPr>
          <p:txBody>
            <a:bodyPr wrap="square" rtlCol="0">
              <a:spAutoFit/>
            </a:bodyPr>
            <a:lstStyle/>
            <a:p>
              <a:r>
                <a:rPr lang="en-US" sz="2400" dirty="0" smtClean="0">
                  <a:solidFill>
                    <a:schemeClr val="bg1"/>
                  </a:solidFill>
                  <a:latin typeface="Segoe UI Light" pitchFamily="34" charset="0"/>
                </a:rPr>
                <a:t>A</a:t>
              </a:r>
              <a:r>
                <a:rPr lang="en-US" sz="2400" dirty="0" smtClean="0">
                  <a:solidFill>
                    <a:schemeClr val="bg1"/>
                  </a:solidFill>
                  <a:latin typeface="Segoe UI Semibold" pitchFamily="34" charset="0"/>
                </a:rPr>
                <a:t> single </a:t>
              </a:r>
              <a:r>
                <a:rPr lang="en-US" sz="2400" dirty="0" smtClean="0">
                  <a:solidFill>
                    <a:schemeClr val="bg1"/>
                  </a:solidFill>
                  <a:latin typeface="Segoe UI Light" pitchFamily="34" charset="0"/>
                </a:rPr>
                <a:t>sensor infers fixture-level usage for the entire home</a:t>
              </a:r>
            </a:p>
          </p:txBody>
        </p:sp>
      </p:grpSp>
      <p:sp>
        <p:nvSpPr>
          <p:cNvPr id="4" name="Freeform 3"/>
          <p:cNvSpPr/>
          <p:nvPr/>
        </p:nvSpPr>
        <p:spPr>
          <a:xfrm>
            <a:off x="3822700" y="2578100"/>
            <a:ext cx="4889500" cy="1879600"/>
          </a:xfrm>
          <a:custGeom>
            <a:avLst/>
            <a:gdLst>
              <a:gd name="connsiteX0" fmla="*/ 3797300 w 4889500"/>
              <a:gd name="connsiteY0" fmla="*/ 228600 h 1879600"/>
              <a:gd name="connsiteX1" fmla="*/ 3606800 w 4889500"/>
              <a:gd name="connsiteY1" fmla="*/ 203200 h 1879600"/>
              <a:gd name="connsiteX2" fmla="*/ 3454400 w 4889500"/>
              <a:gd name="connsiteY2" fmla="*/ 177800 h 1879600"/>
              <a:gd name="connsiteX3" fmla="*/ 3048000 w 4889500"/>
              <a:gd name="connsiteY3" fmla="*/ 165100 h 1879600"/>
              <a:gd name="connsiteX4" fmla="*/ 2755900 w 4889500"/>
              <a:gd name="connsiteY4" fmla="*/ 139700 h 1879600"/>
              <a:gd name="connsiteX5" fmla="*/ 2400300 w 4889500"/>
              <a:gd name="connsiteY5" fmla="*/ 127000 h 1879600"/>
              <a:gd name="connsiteX6" fmla="*/ 2273300 w 4889500"/>
              <a:gd name="connsiteY6" fmla="*/ 114300 h 1879600"/>
              <a:gd name="connsiteX7" fmla="*/ 2032000 w 4889500"/>
              <a:gd name="connsiteY7" fmla="*/ 101600 h 1879600"/>
              <a:gd name="connsiteX8" fmla="*/ 1892300 w 4889500"/>
              <a:gd name="connsiteY8" fmla="*/ 76200 h 1879600"/>
              <a:gd name="connsiteX9" fmla="*/ 1295400 w 4889500"/>
              <a:gd name="connsiteY9" fmla="*/ 63500 h 1879600"/>
              <a:gd name="connsiteX10" fmla="*/ 698500 w 4889500"/>
              <a:gd name="connsiteY10" fmla="*/ 76200 h 1879600"/>
              <a:gd name="connsiteX11" fmla="*/ 584200 w 4889500"/>
              <a:gd name="connsiteY11" fmla="*/ 127000 h 1879600"/>
              <a:gd name="connsiteX12" fmla="*/ 508000 w 4889500"/>
              <a:gd name="connsiteY12" fmla="*/ 152400 h 1879600"/>
              <a:gd name="connsiteX13" fmla="*/ 419100 w 4889500"/>
              <a:gd name="connsiteY13" fmla="*/ 190500 h 1879600"/>
              <a:gd name="connsiteX14" fmla="*/ 304800 w 4889500"/>
              <a:gd name="connsiteY14" fmla="*/ 254000 h 1879600"/>
              <a:gd name="connsiteX15" fmla="*/ 266700 w 4889500"/>
              <a:gd name="connsiteY15" fmla="*/ 292100 h 1879600"/>
              <a:gd name="connsiteX16" fmla="*/ 228600 w 4889500"/>
              <a:gd name="connsiteY16" fmla="*/ 304800 h 1879600"/>
              <a:gd name="connsiteX17" fmla="*/ 190500 w 4889500"/>
              <a:gd name="connsiteY17" fmla="*/ 355600 h 1879600"/>
              <a:gd name="connsiteX18" fmla="*/ 177800 w 4889500"/>
              <a:gd name="connsiteY18" fmla="*/ 393700 h 1879600"/>
              <a:gd name="connsiteX19" fmla="*/ 190500 w 4889500"/>
              <a:gd name="connsiteY19" fmla="*/ 622300 h 1879600"/>
              <a:gd name="connsiteX20" fmla="*/ 215900 w 4889500"/>
              <a:gd name="connsiteY20" fmla="*/ 711200 h 1879600"/>
              <a:gd name="connsiteX21" fmla="*/ 228600 w 4889500"/>
              <a:gd name="connsiteY21" fmla="*/ 762000 h 1879600"/>
              <a:gd name="connsiteX22" fmla="*/ 266700 w 4889500"/>
              <a:gd name="connsiteY22" fmla="*/ 800100 h 1879600"/>
              <a:gd name="connsiteX23" fmla="*/ 279400 w 4889500"/>
              <a:gd name="connsiteY23" fmla="*/ 838200 h 1879600"/>
              <a:gd name="connsiteX24" fmla="*/ 355600 w 4889500"/>
              <a:gd name="connsiteY24" fmla="*/ 901700 h 1879600"/>
              <a:gd name="connsiteX25" fmla="*/ 406400 w 4889500"/>
              <a:gd name="connsiteY25" fmla="*/ 927100 h 1879600"/>
              <a:gd name="connsiteX26" fmla="*/ 495300 w 4889500"/>
              <a:gd name="connsiteY26" fmla="*/ 939800 h 1879600"/>
              <a:gd name="connsiteX27" fmla="*/ 660400 w 4889500"/>
              <a:gd name="connsiteY27" fmla="*/ 1003300 h 1879600"/>
              <a:gd name="connsiteX28" fmla="*/ 749300 w 4889500"/>
              <a:gd name="connsiteY28" fmla="*/ 1041400 h 1879600"/>
              <a:gd name="connsiteX29" fmla="*/ 787400 w 4889500"/>
              <a:gd name="connsiteY29" fmla="*/ 1079500 h 1879600"/>
              <a:gd name="connsiteX30" fmla="*/ 914400 w 4889500"/>
              <a:gd name="connsiteY30" fmla="*/ 1117600 h 1879600"/>
              <a:gd name="connsiteX31" fmla="*/ 990600 w 4889500"/>
              <a:gd name="connsiteY31" fmla="*/ 1143000 h 1879600"/>
              <a:gd name="connsiteX32" fmla="*/ 1066800 w 4889500"/>
              <a:gd name="connsiteY32" fmla="*/ 1155700 h 1879600"/>
              <a:gd name="connsiteX33" fmla="*/ 1143000 w 4889500"/>
              <a:gd name="connsiteY33" fmla="*/ 1181100 h 1879600"/>
              <a:gd name="connsiteX34" fmla="*/ 1181100 w 4889500"/>
              <a:gd name="connsiteY34" fmla="*/ 1193800 h 1879600"/>
              <a:gd name="connsiteX35" fmla="*/ 1308100 w 4889500"/>
              <a:gd name="connsiteY35" fmla="*/ 1219200 h 1879600"/>
              <a:gd name="connsiteX36" fmla="*/ 1397000 w 4889500"/>
              <a:gd name="connsiteY36" fmla="*/ 1244600 h 1879600"/>
              <a:gd name="connsiteX37" fmla="*/ 2006600 w 4889500"/>
              <a:gd name="connsiteY37" fmla="*/ 1270000 h 1879600"/>
              <a:gd name="connsiteX38" fmla="*/ 2425700 w 4889500"/>
              <a:gd name="connsiteY38" fmla="*/ 1295400 h 1879600"/>
              <a:gd name="connsiteX39" fmla="*/ 3530600 w 4889500"/>
              <a:gd name="connsiteY39" fmla="*/ 1282700 h 1879600"/>
              <a:gd name="connsiteX40" fmla="*/ 3721100 w 4889500"/>
              <a:gd name="connsiteY40" fmla="*/ 1270000 h 1879600"/>
              <a:gd name="connsiteX41" fmla="*/ 3822700 w 4889500"/>
              <a:gd name="connsiteY41" fmla="*/ 1231900 h 1879600"/>
              <a:gd name="connsiteX42" fmla="*/ 3873500 w 4889500"/>
              <a:gd name="connsiteY42" fmla="*/ 1219200 h 1879600"/>
              <a:gd name="connsiteX43" fmla="*/ 3962400 w 4889500"/>
              <a:gd name="connsiteY43" fmla="*/ 1206500 h 1879600"/>
              <a:gd name="connsiteX44" fmla="*/ 4038600 w 4889500"/>
              <a:gd name="connsiteY44" fmla="*/ 1193800 h 1879600"/>
              <a:gd name="connsiteX45" fmla="*/ 4152900 w 4889500"/>
              <a:gd name="connsiteY45" fmla="*/ 1181100 h 1879600"/>
              <a:gd name="connsiteX46" fmla="*/ 4216400 w 4889500"/>
              <a:gd name="connsiteY46" fmla="*/ 1168400 h 1879600"/>
              <a:gd name="connsiteX47" fmla="*/ 4305300 w 4889500"/>
              <a:gd name="connsiteY47" fmla="*/ 1155700 h 1879600"/>
              <a:gd name="connsiteX48" fmla="*/ 4381500 w 4889500"/>
              <a:gd name="connsiteY48" fmla="*/ 1117600 h 1879600"/>
              <a:gd name="connsiteX49" fmla="*/ 4419600 w 4889500"/>
              <a:gd name="connsiteY49" fmla="*/ 1092200 h 1879600"/>
              <a:gd name="connsiteX50" fmla="*/ 4508500 w 4889500"/>
              <a:gd name="connsiteY50" fmla="*/ 1054100 h 1879600"/>
              <a:gd name="connsiteX51" fmla="*/ 4597400 w 4889500"/>
              <a:gd name="connsiteY51" fmla="*/ 1016000 h 1879600"/>
              <a:gd name="connsiteX52" fmla="*/ 4635500 w 4889500"/>
              <a:gd name="connsiteY52" fmla="*/ 965200 h 1879600"/>
              <a:gd name="connsiteX53" fmla="*/ 4711700 w 4889500"/>
              <a:gd name="connsiteY53" fmla="*/ 914400 h 1879600"/>
              <a:gd name="connsiteX54" fmla="*/ 4749800 w 4889500"/>
              <a:gd name="connsiteY54" fmla="*/ 876300 h 1879600"/>
              <a:gd name="connsiteX55" fmla="*/ 4762500 w 4889500"/>
              <a:gd name="connsiteY55" fmla="*/ 838200 h 1879600"/>
              <a:gd name="connsiteX56" fmla="*/ 4813300 w 4889500"/>
              <a:gd name="connsiteY56" fmla="*/ 762000 h 1879600"/>
              <a:gd name="connsiteX57" fmla="*/ 4851400 w 4889500"/>
              <a:gd name="connsiteY57" fmla="*/ 673100 h 1879600"/>
              <a:gd name="connsiteX58" fmla="*/ 4876800 w 4889500"/>
              <a:gd name="connsiteY58" fmla="*/ 596900 h 1879600"/>
              <a:gd name="connsiteX59" fmla="*/ 4889500 w 4889500"/>
              <a:gd name="connsiteY59" fmla="*/ 558800 h 1879600"/>
              <a:gd name="connsiteX60" fmla="*/ 4876800 w 4889500"/>
              <a:gd name="connsiteY60" fmla="*/ 469900 h 1879600"/>
              <a:gd name="connsiteX61" fmla="*/ 4787900 w 4889500"/>
              <a:gd name="connsiteY61" fmla="*/ 368300 h 1879600"/>
              <a:gd name="connsiteX62" fmla="*/ 4749800 w 4889500"/>
              <a:gd name="connsiteY62" fmla="*/ 355600 h 1879600"/>
              <a:gd name="connsiteX63" fmla="*/ 4660900 w 4889500"/>
              <a:gd name="connsiteY63" fmla="*/ 292100 h 1879600"/>
              <a:gd name="connsiteX64" fmla="*/ 4622800 w 4889500"/>
              <a:gd name="connsiteY64" fmla="*/ 279400 h 1879600"/>
              <a:gd name="connsiteX65" fmla="*/ 4521200 w 4889500"/>
              <a:gd name="connsiteY65" fmla="*/ 254000 h 1879600"/>
              <a:gd name="connsiteX66" fmla="*/ 4368800 w 4889500"/>
              <a:gd name="connsiteY66" fmla="*/ 228600 h 1879600"/>
              <a:gd name="connsiteX67" fmla="*/ 3898900 w 4889500"/>
              <a:gd name="connsiteY67" fmla="*/ 203200 h 1879600"/>
              <a:gd name="connsiteX68" fmla="*/ 3644900 w 4889500"/>
              <a:gd name="connsiteY68" fmla="*/ 177800 h 1879600"/>
              <a:gd name="connsiteX69" fmla="*/ 3606800 w 4889500"/>
              <a:gd name="connsiteY69" fmla="*/ 152400 h 1879600"/>
              <a:gd name="connsiteX70" fmla="*/ 3467100 w 4889500"/>
              <a:gd name="connsiteY70" fmla="*/ 139700 h 1879600"/>
              <a:gd name="connsiteX71" fmla="*/ 3390900 w 4889500"/>
              <a:gd name="connsiteY71" fmla="*/ 127000 h 1879600"/>
              <a:gd name="connsiteX72" fmla="*/ 3162300 w 4889500"/>
              <a:gd name="connsiteY72" fmla="*/ 101600 h 1879600"/>
              <a:gd name="connsiteX73" fmla="*/ 2692400 w 4889500"/>
              <a:gd name="connsiteY73" fmla="*/ 88900 h 1879600"/>
              <a:gd name="connsiteX74" fmla="*/ 2438400 w 4889500"/>
              <a:gd name="connsiteY74" fmla="*/ 76200 h 1879600"/>
              <a:gd name="connsiteX75" fmla="*/ 1714500 w 4889500"/>
              <a:gd name="connsiteY75" fmla="*/ 50800 h 1879600"/>
              <a:gd name="connsiteX76" fmla="*/ 1612900 w 4889500"/>
              <a:gd name="connsiteY76" fmla="*/ 25400 h 1879600"/>
              <a:gd name="connsiteX77" fmla="*/ 787400 w 4889500"/>
              <a:gd name="connsiteY77" fmla="*/ 0 h 1879600"/>
              <a:gd name="connsiteX78" fmla="*/ 520700 w 4889500"/>
              <a:gd name="connsiteY78" fmla="*/ 25400 h 1879600"/>
              <a:gd name="connsiteX79" fmla="*/ 406400 w 4889500"/>
              <a:gd name="connsiteY79" fmla="*/ 76200 h 1879600"/>
              <a:gd name="connsiteX80" fmla="*/ 330200 w 4889500"/>
              <a:gd name="connsiteY80" fmla="*/ 88900 h 1879600"/>
              <a:gd name="connsiteX81" fmla="*/ 228600 w 4889500"/>
              <a:gd name="connsiteY81" fmla="*/ 152400 h 1879600"/>
              <a:gd name="connsiteX82" fmla="*/ 177800 w 4889500"/>
              <a:gd name="connsiteY82" fmla="*/ 203200 h 1879600"/>
              <a:gd name="connsiteX83" fmla="*/ 127000 w 4889500"/>
              <a:gd name="connsiteY83" fmla="*/ 241300 h 1879600"/>
              <a:gd name="connsiteX84" fmla="*/ 63500 w 4889500"/>
              <a:gd name="connsiteY84" fmla="*/ 304800 h 1879600"/>
              <a:gd name="connsiteX85" fmla="*/ 25400 w 4889500"/>
              <a:gd name="connsiteY85" fmla="*/ 381000 h 1879600"/>
              <a:gd name="connsiteX86" fmla="*/ 0 w 4889500"/>
              <a:gd name="connsiteY86" fmla="*/ 419100 h 1879600"/>
              <a:gd name="connsiteX87" fmla="*/ 12700 w 4889500"/>
              <a:gd name="connsiteY87" fmla="*/ 584200 h 1879600"/>
              <a:gd name="connsiteX88" fmla="*/ 76200 w 4889500"/>
              <a:gd name="connsiteY88" fmla="*/ 647700 h 1879600"/>
              <a:gd name="connsiteX89" fmla="*/ 139700 w 4889500"/>
              <a:gd name="connsiteY89" fmla="*/ 698500 h 1879600"/>
              <a:gd name="connsiteX90" fmla="*/ 177800 w 4889500"/>
              <a:gd name="connsiteY90" fmla="*/ 736600 h 1879600"/>
              <a:gd name="connsiteX91" fmla="*/ 254000 w 4889500"/>
              <a:gd name="connsiteY91" fmla="*/ 762000 h 1879600"/>
              <a:gd name="connsiteX92" fmla="*/ 292100 w 4889500"/>
              <a:gd name="connsiteY92" fmla="*/ 774700 h 1879600"/>
              <a:gd name="connsiteX93" fmla="*/ 330200 w 4889500"/>
              <a:gd name="connsiteY93" fmla="*/ 800100 h 1879600"/>
              <a:gd name="connsiteX94" fmla="*/ 406400 w 4889500"/>
              <a:gd name="connsiteY94" fmla="*/ 825500 h 1879600"/>
              <a:gd name="connsiteX95" fmla="*/ 520700 w 4889500"/>
              <a:gd name="connsiteY95" fmla="*/ 901700 h 1879600"/>
              <a:gd name="connsiteX96" fmla="*/ 596900 w 4889500"/>
              <a:gd name="connsiteY96" fmla="*/ 977900 h 1879600"/>
              <a:gd name="connsiteX97" fmla="*/ 635000 w 4889500"/>
              <a:gd name="connsiteY97" fmla="*/ 1003300 h 1879600"/>
              <a:gd name="connsiteX98" fmla="*/ 736600 w 4889500"/>
              <a:gd name="connsiteY98" fmla="*/ 1079500 h 1879600"/>
              <a:gd name="connsiteX99" fmla="*/ 812800 w 4889500"/>
              <a:gd name="connsiteY99" fmla="*/ 1130300 h 1879600"/>
              <a:gd name="connsiteX100" fmla="*/ 850900 w 4889500"/>
              <a:gd name="connsiteY100" fmla="*/ 1206500 h 1879600"/>
              <a:gd name="connsiteX101" fmla="*/ 876300 w 4889500"/>
              <a:gd name="connsiteY101" fmla="*/ 1295400 h 1879600"/>
              <a:gd name="connsiteX102" fmla="*/ 901700 w 4889500"/>
              <a:gd name="connsiteY102" fmla="*/ 1333500 h 1879600"/>
              <a:gd name="connsiteX103" fmla="*/ 889000 w 4889500"/>
              <a:gd name="connsiteY103" fmla="*/ 1549400 h 1879600"/>
              <a:gd name="connsiteX104" fmla="*/ 863600 w 4889500"/>
              <a:gd name="connsiteY104" fmla="*/ 1651000 h 1879600"/>
              <a:gd name="connsiteX105" fmla="*/ 838200 w 4889500"/>
              <a:gd name="connsiteY105" fmla="*/ 1739900 h 1879600"/>
              <a:gd name="connsiteX106" fmla="*/ 787400 w 4889500"/>
              <a:gd name="connsiteY106" fmla="*/ 1816100 h 1879600"/>
              <a:gd name="connsiteX107" fmla="*/ 711200 w 4889500"/>
              <a:gd name="connsiteY107" fmla="*/ 1841500 h 1879600"/>
              <a:gd name="connsiteX108" fmla="*/ 673100 w 4889500"/>
              <a:gd name="connsiteY108" fmla="*/ 1854200 h 1879600"/>
              <a:gd name="connsiteX109" fmla="*/ 647700 w 4889500"/>
              <a:gd name="connsiteY109" fmla="*/ 187960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889500" h="1879600">
                <a:moveTo>
                  <a:pt x="3797300" y="228600"/>
                </a:moveTo>
                <a:cubicBezTo>
                  <a:pt x="3649034" y="198947"/>
                  <a:pt x="3840124" y="235017"/>
                  <a:pt x="3606800" y="203200"/>
                </a:cubicBezTo>
                <a:cubicBezTo>
                  <a:pt x="3555772" y="196242"/>
                  <a:pt x="3505876" y="179409"/>
                  <a:pt x="3454400" y="177800"/>
                </a:cubicBezTo>
                <a:lnTo>
                  <a:pt x="3048000" y="165100"/>
                </a:lnTo>
                <a:cubicBezTo>
                  <a:pt x="2953965" y="155696"/>
                  <a:pt x="2849398" y="144261"/>
                  <a:pt x="2755900" y="139700"/>
                </a:cubicBezTo>
                <a:cubicBezTo>
                  <a:pt x="2637432" y="133921"/>
                  <a:pt x="2518833" y="131233"/>
                  <a:pt x="2400300" y="127000"/>
                </a:cubicBezTo>
                <a:cubicBezTo>
                  <a:pt x="2357967" y="122767"/>
                  <a:pt x="2315744" y="117227"/>
                  <a:pt x="2273300" y="114300"/>
                </a:cubicBezTo>
                <a:cubicBezTo>
                  <a:pt x="2192946" y="108758"/>
                  <a:pt x="2112266" y="108289"/>
                  <a:pt x="2032000" y="101600"/>
                </a:cubicBezTo>
                <a:cubicBezTo>
                  <a:pt x="1947256" y="94538"/>
                  <a:pt x="1985013" y="79699"/>
                  <a:pt x="1892300" y="76200"/>
                </a:cubicBezTo>
                <a:cubicBezTo>
                  <a:pt x="1693430" y="68695"/>
                  <a:pt x="1494367" y="67733"/>
                  <a:pt x="1295400" y="63500"/>
                </a:cubicBezTo>
                <a:cubicBezTo>
                  <a:pt x="1096433" y="67733"/>
                  <a:pt x="897194" y="64953"/>
                  <a:pt x="698500" y="76200"/>
                </a:cubicBezTo>
                <a:cubicBezTo>
                  <a:pt x="611838" y="81105"/>
                  <a:pt x="642286" y="101184"/>
                  <a:pt x="584200" y="127000"/>
                </a:cubicBezTo>
                <a:cubicBezTo>
                  <a:pt x="559734" y="137874"/>
                  <a:pt x="530277" y="137548"/>
                  <a:pt x="508000" y="152400"/>
                </a:cubicBezTo>
                <a:cubicBezTo>
                  <a:pt x="455377" y="187482"/>
                  <a:pt x="484708" y="174098"/>
                  <a:pt x="419100" y="190500"/>
                </a:cubicBezTo>
                <a:cubicBezTo>
                  <a:pt x="331761" y="248726"/>
                  <a:pt x="371860" y="231647"/>
                  <a:pt x="304800" y="254000"/>
                </a:cubicBezTo>
                <a:cubicBezTo>
                  <a:pt x="292100" y="266700"/>
                  <a:pt x="281644" y="282137"/>
                  <a:pt x="266700" y="292100"/>
                </a:cubicBezTo>
                <a:cubicBezTo>
                  <a:pt x="255561" y="299526"/>
                  <a:pt x="238884" y="296230"/>
                  <a:pt x="228600" y="304800"/>
                </a:cubicBezTo>
                <a:cubicBezTo>
                  <a:pt x="212339" y="318351"/>
                  <a:pt x="203200" y="338667"/>
                  <a:pt x="190500" y="355600"/>
                </a:cubicBezTo>
                <a:cubicBezTo>
                  <a:pt x="186267" y="368300"/>
                  <a:pt x="177800" y="380313"/>
                  <a:pt x="177800" y="393700"/>
                </a:cubicBezTo>
                <a:cubicBezTo>
                  <a:pt x="177800" y="470018"/>
                  <a:pt x="183591" y="546296"/>
                  <a:pt x="190500" y="622300"/>
                </a:cubicBezTo>
                <a:cubicBezTo>
                  <a:pt x="193147" y="651415"/>
                  <a:pt x="207881" y="683134"/>
                  <a:pt x="215900" y="711200"/>
                </a:cubicBezTo>
                <a:cubicBezTo>
                  <a:pt x="220695" y="727983"/>
                  <a:pt x="219940" y="746845"/>
                  <a:pt x="228600" y="762000"/>
                </a:cubicBezTo>
                <a:cubicBezTo>
                  <a:pt x="237511" y="777594"/>
                  <a:pt x="254000" y="787400"/>
                  <a:pt x="266700" y="800100"/>
                </a:cubicBezTo>
                <a:cubicBezTo>
                  <a:pt x="270933" y="812800"/>
                  <a:pt x="271974" y="827061"/>
                  <a:pt x="279400" y="838200"/>
                </a:cubicBezTo>
                <a:cubicBezTo>
                  <a:pt x="295564" y="862446"/>
                  <a:pt x="330370" y="887283"/>
                  <a:pt x="355600" y="901700"/>
                </a:cubicBezTo>
                <a:cubicBezTo>
                  <a:pt x="372038" y="911093"/>
                  <a:pt x="388135" y="922119"/>
                  <a:pt x="406400" y="927100"/>
                </a:cubicBezTo>
                <a:cubicBezTo>
                  <a:pt x="435279" y="934976"/>
                  <a:pt x="465667" y="935567"/>
                  <a:pt x="495300" y="939800"/>
                </a:cubicBezTo>
                <a:cubicBezTo>
                  <a:pt x="596407" y="1007204"/>
                  <a:pt x="541280" y="986283"/>
                  <a:pt x="660400" y="1003300"/>
                </a:cubicBezTo>
                <a:cubicBezTo>
                  <a:pt x="691492" y="1013664"/>
                  <a:pt x="721837" y="1021783"/>
                  <a:pt x="749300" y="1041400"/>
                </a:cubicBezTo>
                <a:cubicBezTo>
                  <a:pt x="763915" y="1051839"/>
                  <a:pt x="771700" y="1070778"/>
                  <a:pt x="787400" y="1079500"/>
                </a:cubicBezTo>
                <a:cubicBezTo>
                  <a:pt x="822540" y="1099022"/>
                  <a:pt x="875188" y="1105836"/>
                  <a:pt x="914400" y="1117600"/>
                </a:cubicBezTo>
                <a:cubicBezTo>
                  <a:pt x="940045" y="1125293"/>
                  <a:pt x="964190" y="1138598"/>
                  <a:pt x="990600" y="1143000"/>
                </a:cubicBezTo>
                <a:cubicBezTo>
                  <a:pt x="1016000" y="1147233"/>
                  <a:pt x="1041818" y="1149455"/>
                  <a:pt x="1066800" y="1155700"/>
                </a:cubicBezTo>
                <a:cubicBezTo>
                  <a:pt x="1092775" y="1162194"/>
                  <a:pt x="1117600" y="1172633"/>
                  <a:pt x="1143000" y="1181100"/>
                </a:cubicBezTo>
                <a:cubicBezTo>
                  <a:pt x="1155700" y="1185333"/>
                  <a:pt x="1167895" y="1191599"/>
                  <a:pt x="1181100" y="1193800"/>
                </a:cubicBezTo>
                <a:cubicBezTo>
                  <a:pt x="1240977" y="1203780"/>
                  <a:pt x="1255053" y="1204044"/>
                  <a:pt x="1308100" y="1219200"/>
                </a:cubicBezTo>
                <a:cubicBezTo>
                  <a:pt x="1334982" y="1226881"/>
                  <a:pt x="1369429" y="1242394"/>
                  <a:pt x="1397000" y="1244600"/>
                </a:cubicBezTo>
                <a:cubicBezTo>
                  <a:pt x="1498034" y="1252683"/>
                  <a:pt x="1934490" y="1266931"/>
                  <a:pt x="2006600" y="1270000"/>
                </a:cubicBezTo>
                <a:cubicBezTo>
                  <a:pt x="2248750" y="1280304"/>
                  <a:pt x="2219687" y="1279553"/>
                  <a:pt x="2425700" y="1295400"/>
                </a:cubicBezTo>
                <a:lnTo>
                  <a:pt x="3530600" y="1282700"/>
                </a:lnTo>
                <a:cubicBezTo>
                  <a:pt x="3594229" y="1281452"/>
                  <a:pt x="3657809" y="1276662"/>
                  <a:pt x="3721100" y="1270000"/>
                </a:cubicBezTo>
                <a:cubicBezTo>
                  <a:pt x="3781527" y="1263639"/>
                  <a:pt x="3765768" y="1253250"/>
                  <a:pt x="3822700" y="1231900"/>
                </a:cubicBezTo>
                <a:cubicBezTo>
                  <a:pt x="3839043" y="1225771"/>
                  <a:pt x="3856327" y="1222322"/>
                  <a:pt x="3873500" y="1219200"/>
                </a:cubicBezTo>
                <a:cubicBezTo>
                  <a:pt x="3902951" y="1213845"/>
                  <a:pt x="3932814" y="1211052"/>
                  <a:pt x="3962400" y="1206500"/>
                </a:cubicBezTo>
                <a:cubicBezTo>
                  <a:pt x="3987851" y="1202584"/>
                  <a:pt x="4013076" y="1197203"/>
                  <a:pt x="4038600" y="1193800"/>
                </a:cubicBezTo>
                <a:cubicBezTo>
                  <a:pt x="4076598" y="1188734"/>
                  <a:pt x="4114951" y="1186521"/>
                  <a:pt x="4152900" y="1181100"/>
                </a:cubicBezTo>
                <a:cubicBezTo>
                  <a:pt x="4174269" y="1178047"/>
                  <a:pt x="4195108" y="1171949"/>
                  <a:pt x="4216400" y="1168400"/>
                </a:cubicBezTo>
                <a:cubicBezTo>
                  <a:pt x="4245927" y="1163479"/>
                  <a:pt x="4275667" y="1159933"/>
                  <a:pt x="4305300" y="1155700"/>
                </a:cubicBezTo>
                <a:cubicBezTo>
                  <a:pt x="4414489" y="1082907"/>
                  <a:pt x="4276340" y="1170180"/>
                  <a:pt x="4381500" y="1117600"/>
                </a:cubicBezTo>
                <a:cubicBezTo>
                  <a:pt x="4395152" y="1110774"/>
                  <a:pt x="4406348" y="1099773"/>
                  <a:pt x="4419600" y="1092200"/>
                </a:cubicBezTo>
                <a:cubicBezTo>
                  <a:pt x="4503841" y="1044062"/>
                  <a:pt x="4437260" y="1084632"/>
                  <a:pt x="4508500" y="1054100"/>
                </a:cubicBezTo>
                <a:cubicBezTo>
                  <a:pt x="4618354" y="1007020"/>
                  <a:pt x="4508049" y="1045784"/>
                  <a:pt x="4597400" y="1016000"/>
                </a:cubicBezTo>
                <a:cubicBezTo>
                  <a:pt x="4610100" y="999067"/>
                  <a:pt x="4619680" y="979262"/>
                  <a:pt x="4635500" y="965200"/>
                </a:cubicBezTo>
                <a:cubicBezTo>
                  <a:pt x="4658316" y="944919"/>
                  <a:pt x="4690114" y="935986"/>
                  <a:pt x="4711700" y="914400"/>
                </a:cubicBezTo>
                <a:lnTo>
                  <a:pt x="4749800" y="876300"/>
                </a:lnTo>
                <a:cubicBezTo>
                  <a:pt x="4754033" y="863600"/>
                  <a:pt x="4755999" y="849902"/>
                  <a:pt x="4762500" y="838200"/>
                </a:cubicBezTo>
                <a:cubicBezTo>
                  <a:pt x="4777325" y="811515"/>
                  <a:pt x="4803647" y="790960"/>
                  <a:pt x="4813300" y="762000"/>
                </a:cubicBezTo>
                <a:cubicBezTo>
                  <a:pt x="4854181" y="639358"/>
                  <a:pt x="4788626" y="830034"/>
                  <a:pt x="4851400" y="673100"/>
                </a:cubicBezTo>
                <a:cubicBezTo>
                  <a:pt x="4861344" y="648241"/>
                  <a:pt x="4868333" y="622300"/>
                  <a:pt x="4876800" y="596900"/>
                </a:cubicBezTo>
                <a:lnTo>
                  <a:pt x="4889500" y="558800"/>
                </a:lnTo>
                <a:cubicBezTo>
                  <a:pt x="4885267" y="529167"/>
                  <a:pt x="4887546" y="497839"/>
                  <a:pt x="4876800" y="469900"/>
                </a:cubicBezTo>
                <a:cubicBezTo>
                  <a:pt x="4858657" y="422729"/>
                  <a:pt x="4830838" y="389769"/>
                  <a:pt x="4787900" y="368300"/>
                </a:cubicBezTo>
                <a:cubicBezTo>
                  <a:pt x="4775926" y="362313"/>
                  <a:pt x="4761774" y="361587"/>
                  <a:pt x="4749800" y="355600"/>
                </a:cubicBezTo>
                <a:cubicBezTo>
                  <a:pt x="4710488" y="335944"/>
                  <a:pt x="4701169" y="315111"/>
                  <a:pt x="4660900" y="292100"/>
                </a:cubicBezTo>
                <a:cubicBezTo>
                  <a:pt x="4649277" y="285458"/>
                  <a:pt x="4635715" y="282922"/>
                  <a:pt x="4622800" y="279400"/>
                </a:cubicBezTo>
                <a:cubicBezTo>
                  <a:pt x="4589121" y="270215"/>
                  <a:pt x="4555067" y="262467"/>
                  <a:pt x="4521200" y="254000"/>
                </a:cubicBezTo>
                <a:cubicBezTo>
                  <a:pt x="4456640" y="237860"/>
                  <a:pt x="4449882" y="234005"/>
                  <a:pt x="4368800" y="228600"/>
                </a:cubicBezTo>
                <a:cubicBezTo>
                  <a:pt x="4212285" y="218166"/>
                  <a:pt x="3898900" y="203200"/>
                  <a:pt x="3898900" y="203200"/>
                </a:cubicBezTo>
                <a:cubicBezTo>
                  <a:pt x="3771236" y="160645"/>
                  <a:pt x="3988183" y="229292"/>
                  <a:pt x="3644900" y="177800"/>
                </a:cubicBezTo>
                <a:cubicBezTo>
                  <a:pt x="3629805" y="175536"/>
                  <a:pt x="3621725" y="155598"/>
                  <a:pt x="3606800" y="152400"/>
                </a:cubicBezTo>
                <a:cubicBezTo>
                  <a:pt x="3561079" y="142603"/>
                  <a:pt x="3513538" y="145163"/>
                  <a:pt x="3467100" y="139700"/>
                </a:cubicBezTo>
                <a:cubicBezTo>
                  <a:pt x="3441526" y="136691"/>
                  <a:pt x="3416392" y="130642"/>
                  <a:pt x="3390900" y="127000"/>
                </a:cubicBezTo>
                <a:cubicBezTo>
                  <a:pt x="3346642" y="120677"/>
                  <a:pt x="3199158" y="103168"/>
                  <a:pt x="3162300" y="101600"/>
                </a:cubicBezTo>
                <a:cubicBezTo>
                  <a:pt x="3005751" y="94938"/>
                  <a:pt x="2848994" y="94395"/>
                  <a:pt x="2692400" y="88900"/>
                </a:cubicBezTo>
                <a:cubicBezTo>
                  <a:pt x="2607680" y="85927"/>
                  <a:pt x="2523067" y="80433"/>
                  <a:pt x="2438400" y="76200"/>
                </a:cubicBezTo>
                <a:cubicBezTo>
                  <a:pt x="2093948" y="37928"/>
                  <a:pt x="2511681" y="80882"/>
                  <a:pt x="1714500" y="50800"/>
                </a:cubicBezTo>
                <a:cubicBezTo>
                  <a:pt x="1483602" y="42087"/>
                  <a:pt x="1767153" y="40825"/>
                  <a:pt x="1612900" y="25400"/>
                </a:cubicBezTo>
                <a:cubicBezTo>
                  <a:pt x="1411931" y="5303"/>
                  <a:pt x="854970" y="1408"/>
                  <a:pt x="787400" y="0"/>
                </a:cubicBezTo>
                <a:lnTo>
                  <a:pt x="520700" y="25400"/>
                </a:lnTo>
                <a:cubicBezTo>
                  <a:pt x="278623" y="70789"/>
                  <a:pt x="553087" y="27304"/>
                  <a:pt x="406400" y="76200"/>
                </a:cubicBezTo>
                <a:cubicBezTo>
                  <a:pt x="381971" y="84343"/>
                  <a:pt x="355600" y="84667"/>
                  <a:pt x="330200" y="88900"/>
                </a:cubicBezTo>
                <a:cubicBezTo>
                  <a:pt x="225447" y="193653"/>
                  <a:pt x="372917" y="56189"/>
                  <a:pt x="228600" y="152400"/>
                </a:cubicBezTo>
                <a:cubicBezTo>
                  <a:pt x="208675" y="165684"/>
                  <a:pt x="195822" y="187431"/>
                  <a:pt x="177800" y="203200"/>
                </a:cubicBezTo>
                <a:cubicBezTo>
                  <a:pt x="161870" y="217138"/>
                  <a:pt x="141967" y="226333"/>
                  <a:pt x="127000" y="241300"/>
                </a:cubicBezTo>
                <a:cubicBezTo>
                  <a:pt x="42333" y="325967"/>
                  <a:pt x="165100" y="237067"/>
                  <a:pt x="63500" y="304800"/>
                </a:cubicBezTo>
                <a:cubicBezTo>
                  <a:pt x="-9293" y="413989"/>
                  <a:pt x="77980" y="275840"/>
                  <a:pt x="25400" y="381000"/>
                </a:cubicBezTo>
                <a:cubicBezTo>
                  <a:pt x="18574" y="394652"/>
                  <a:pt x="8467" y="406400"/>
                  <a:pt x="0" y="419100"/>
                </a:cubicBezTo>
                <a:cubicBezTo>
                  <a:pt x="4233" y="474133"/>
                  <a:pt x="2528" y="529949"/>
                  <a:pt x="12700" y="584200"/>
                </a:cubicBezTo>
                <a:cubicBezTo>
                  <a:pt x="19165" y="618682"/>
                  <a:pt x="52801" y="630151"/>
                  <a:pt x="76200" y="647700"/>
                </a:cubicBezTo>
                <a:cubicBezTo>
                  <a:pt x="97885" y="663964"/>
                  <a:pt x="119300" y="680650"/>
                  <a:pt x="139700" y="698500"/>
                </a:cubicBezTo>
                <a:cubicBezTo>
                  <a:pt x="153217" y="710327"/>
                  <a:pt x="162100" y="727878"/>
                  <a:pt x="177800" y="736600"/>
                </a:cubicBezTo>
                <a:cubicBezTo>
                  <a:pt x="201205" y="749603"/>
                  <a:pt x="228600" y="753533"/>
                  <a:pt x="254000" y="762000"/>
                </a:cubicBezTo>
                <a:cubicBezTo>
                  <a:pt x="266700" y="766233"/>
                  <a:pt x="280961" y="767274"/>
                  <a:pt x="292100" y="774700"/>
                </a:cubicBezTo>
                <a:cubicBezTo>
                  <a:pt x="304800" y="783167"/>
                  <a:pt x="316252" y="793901"/>
                  <a:pt x="330200" y="800100"/>
                </a:cubicBezTo>
                <a:cubicBezTo>
                  <a:pt x="354666" y="810974"/>
                  <a:pt x="383442" y="811725"/>
                  <a:pt x="406400" y="825500"/>
                </a:cubicBezTo>
                <a:cubicBezTo>
                  <a:pt x="513760" y="889916"/>
                  <a:pt x="428106" y="835562"/>
                  <a:pt x="520700" y="901700"/>
                </a:cubicBezTo>
                <a:cubicBezTo>
                  <a:pt x="625455" y="976525"/>
                  <a:pt x="481631" y="862631"/>
                  <a:pt x="596900" y="977900"/>
                </a:cubicBezTo>
                <a:cubicBezTo>
                  <a:pt x="607693" y="988693"/>
                  <a:pt x="622656" y="994322"/>
                  <a:pt x="635000" y="1003300"/>
                </a:cubicBezTo>
                <a:cubicBezTo>
                  <a:pt x="669236" y="1028199"/>
                  <a:pt x="701377" y="1056018"/>
                  <a:pt x="736600" y="1079500"/>
                </a:cubicBezTo>
                <a:lnTo>
                  <a:pt x="812800" y="1130300"/>
                </a:lnTo>
                <a:cubicBezTo>
                  <a:pt x="844722" y="1226065"/>
                  <a:pt x="801661" y="1108023"/>
                  <a:pt x="850900" y="1206500"/>
                </a:cubicBezTo>
                <a:cubicBezTo>
                  <a:pt x="875614" y="1255928"/>
                  <a:pt x="851885" y="1238433"/>
                  <a:pt x="876300" y="1295400"/>
                </a:cubicBezTo>
                <a:cubicBezTo>
                  <a:pt x="882313" y="1309429"/>
                  <a:pt x="893233" y="1320800"/>
                  <a:pt x="901700" y="1333500"/>
                </a:cubicBezTo>
                <a:cubicBezTo>
                  <a:pt x="897467" y="1405467"/>
                  <a:pt x="895527" y="1477605"/>
                  <a:pt x="889000" y="1549400"/>
                </a:cubicBezTo>
                <a:cubicBezTo>
                  <a:pt x="883836" y="1606205"/>
                  <a:pt x="876824" y="1604715"/>
                  <a:pt x="863600" y="1651000"/>
                </a:cubicBezTo>
                <a:cubicBezTo>
                  <a:pt x="859731" y="1664540"/>
                  <a:pt x="847156" y="1723779"/>
                  <a:pt x="838200" y="1739900"/>
                </a:cubicBezTo>
                <a:cubicBezTo>
                  <a:pt x="823375" y="1766585"/>
                  <a:pt x="816360" y="1806447"/>
                  <a:pt x="787400" y="1816100"/>
                </a:cubicBezTo>
                <a:lnTo>
                  <a:pt x="711200" y="1841500"/>
                </a:lnTo>
                <a:cubicBezTo>
                  <a:pt x="698500" y="1845733"/>
                  <a:pt x="682566" y="1844734"/>
                  <a:pt x="673100" y="1854200"/>
                </a:cubicBezTo>
                <a:lnTo>
                  <a:pt x="647700" y="1879600"/>
                </a:lnTo>
              </a:path>
            </a:pathLst>
          </a:custGeom>
          <a:noFill/>
          <a:ln w="38100">
            <a:solidFill>
              <a:srgbClr val="FF0000"/>
            </a:solidFill>
          </a:ln>
        </p:spPr>
        <p:txBody>
          <a:bodyPr rtlCol="0" anchor="ctr"/>
          <a:lstStyle/>
          <a:p>
            <a:pPr algn="ctr"/>
            <a:endParaRPr lang="en-US"/>
          </a:p>
        </p:txBody>
      </p:sp>
      <p:sp>
        <p:nvSpPr>
          <p:cNvPr id="8" name="TextBox 7"/>
          <p:cNvSpPr txBox="1"/>
          <p:nvPr/>
        </p:nvSpPr>
        <p:spPr>
          <a:xfrm rot="211348">
            <a:off x="2320446" y="4470290"/>
            <a:ext cx="4250120" cy="954107"/>
          </a:xfrm>
          <a:prstGeom prst="rect">
            <a:avLst/>
          </a:prstGeom>
          <a:noFill/>
        </p:spPr>
        <p:txBody>
          <a:bodyPr wrap="square" rtlCol="0">
            <a:spAutoFit/>
          </a:bodyPr>
          <a:lstStyle/>
          <a:p>
            <a:pPr algn="ctr"/>
            <a:r>
              <a:rPr lang="en-US" sz="2800" dirty="0" smtClean="0">
                <a:solidFill>
                  <a:srgbClr val="FF0000"/>
                </a:solidFill>
                <a:latin typeface="Segoe Print" pitchFamily="2" charset="0"/>
              </a:rPr>
              <a:t>This is often called disaggregated sensing</a:t>
            </a:r>
          </a:p>
        </p:txBody>
      </p:sp>
    </p:spTree>
    <p:extLst>
      <p:ext uri="{BB962C8B-B14F-4D97-AF65-F5344CB8AC3E}">
        <p14:creationId xmlns:p14="http://schemas.microsoft.com/office/powerpoint/2010/main" val="409399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209385" y="2626771"/>
            <a:ext cx="975519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4017" y="1186006"/>
            <a:ext cx="3383899" cy="1999733"/>
            <a:chOff x="24017" y="882426"/>
            <a:chExt cx="3383899" cy="1999733"/>
          </a:xfrm>
        </p:grpSpPr>
        <p:cxnSp>
          <p:nvCxnSpPr>
            <p:cNvPr id="8" name="Straight Connector 7"/>
            <p:cNvCxnSpPr/>
            <p:nvPr/>
          </p:nvCxnSpPr>
          <p:spPr>
            <a:xfrm flipH="1">
              <a:off x="456270" y="2426789"/>
              <a:ext cx="1" cy="4553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342428" y="2209349"/>
              <a:ext cx="227685" cy="227685"/>
            </a:xfrm>
            <a:prstGeom prst="ellipse">
              <a:avLst/>
            </a:prstGeom>
            <a:solidFill>
              <a:schemeClr val="tx1"/>
            </a:solidFill>
            <a:ln>
              <a:solidFill>
                <a:schemeClr val="bg1">
                  <a:lumMod val="95000"/>
                </a:schemeClr>
              </a:solidFill>
            </a:ln>
          </p:spPr>
          <p:txBody>
            <a:bodyPr wrap="square" rtlCol="0" anchor="ctr">
              <a:spAutoFit/>
            </a:bodyPr>
            <a:lstStyle/>
            <a:p>
              <a:pPr algn="ctr"/>
              <a:endParaRPr lang="en-US" sz="2800" dirty="0">
                <a:solidFill>
                  <a:schemeClr val="bg1"/>
                </a:solidFill>
                <a:latin typeface="Segoe UI Light" pitchFamily="34" charset="0"/>
              </a:endParaRPr>
            </a:p>
          </p:txBody>
        </p:sp>
        <p:sp>
          <p:nvSpPr>
            <p:cNvPr id="6" name="TextBox 5"/>
            <p:cNvSpPr txBox="1"/>
            <p:nvPr/>
          </p:nvSpPr>
          <p:spPr>
            <a:xfrm rot="18900000">
              <a:off x="24017" y="882426"/>
              <a:ext cx="3383899" cy="338554"/>
            </a:xfrm>
            <a:prstGeom prst="rect">
              <a:avLst/>
            </a:prstGeom>
            <a:noFill/>
          </p:spPr>
          <p:txBody>
            <a:bodyPr wrap="square" rtlCol="0">
              <a:spAutoFit/>
            </a:bodyPr>
            <a:lstStyle/>
            <a:p>
              <a:r>
                <a:rPr lang="en-US" sz="1600" dirty="0" err="1" smtClean="0">
                  <a:solidFill>
                    <a:schemeClr val="bg1">
                      <a:lumMod val="85000"/>
                    </a:schemeClr>
                  </a:solidFill>
                  <a:latin typeface="Segoe Condensed" pitchFamily="34" charset="0"/>
                </a:rPr>
                <a:t>DeOreo</a:t>
              </a:r>
              <a:r>
                <a:rPr lang="en-US" sz="1600" dirty="0" smtClean="0">
                  <a:solidFill>
                    <a:schemeClr val="bg1">
                      <a:lumMod val="85000"/>
                    </a:schemeClr>
                  </a:solidFill>
                  <a:latin typeface="Segoe Condensed" pitchFamily="34" charset="0"/>
                </a:rPr>
                <a:t> </a:t>
              </a:r>
              <a:r>
                <a:rPr lang="en-US" sz="1600" i="1" dirty="0" smtClean="0">
                  <a:solidFill>
                    <a:schemeClr val="bg1">
                      <a:lumMod val="85000"/>
                    </a:schemeClr>
                  </a:solidFill>
                  <a:latin typeface="Segoe Condensed" pitchFamily="34" charset="0"/>
                </a:rPr>
                <a:t>et al., </a:t>
              </a:r>
              <a:r>
                <a:rPr lang="en-US" sz="1600" dirty="0" smtClean="0">
                  <a:solidFill>
                    <a:schemeClr val="bg1">
                      <a:lumMod val="85000"/>
                    </a:schemeClr>
                  </a:solidFill>
                  <a:latin typeface="Segoe Condensed" pitchFamily="34" charset="0"/>
                </a:rPr>
                <a:t>AWWA 1996 </a:t>
              </a:r>
            </a:p>
          </p:txBody>
        </p:sp>
      </p:grpSp>
      <p:grpSp>
        <p:nvGrpSpPr>
          <p:cNvPr id="12" name="Group 11"/>
          <p:cNvGrpSpPr/>
          <p:nvPr/>
        </p:nvGrpSpPr>
        <p:grpSpPr>
          <a:xfrm>
            <a:off x="962232" y="1186006"/>
            <a:ext cx="3383899" cy="1999733"/>
            <a:chOff x="962232" y="882426"/>
            <a:chExt cx="3383899" cy="1999733"/>
          </a:xfrm>
        </p:grpSpPr>
        <p:cxnSp>
          <p:nvCxnSpPr>
            <p:cNvPr id="32" name="Straight Connector 31"/>
            <p:cNvCxnSpPr/>
            <p:nvPr/>
          </p:nvCxnSpPr>
          <p:spPr>
            <a:xfrm flipH="1">
              <a:off x="1385759" y="2426789"/>
              <a:ext cx="1" cy="4553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271917" y="2209348"/>
              <a:ext cx="227685" cy="227685"/>
            </a:xfrm>
            <a:prstGeom prst="ellipse">
              <a:avLst/>
            </a:prstGeom>
            <a:solidFill>
              <a:schemeClr val="tx1"/>
            </a:solidFill>
            <a:ln>
              <a:solidFill>
                <a:schemeClr val="bg1">
                  <a:lumMod val="95000"/>
                </a:schemeClr>
              </a:solidFill>
            </a:ln>
          </p:spPr>
          <p:txBody>
            <a:bodyPr wrap="square" rtlCol="0" anchor="ctr">
              <a:spAutoFit/>
            </a:bodyPr>
            <a:lstStyle/>
            <a:p>
              <a:pPr algn="ctr"/>
              <a:endParaRPr lang="en-US" sz="2800" dirty="0">
                <a:solidFill>
                  <a:schemeClr val="bg1"/>
                </a:solidFill>
                <a:latin typeface="Segoe UI Light" pitchFamily="34" charset="0"/>
              </a:endParaRPr>
            </a:p>
          </p:txBody>
        </p:sp>
        <p:sp>
          <p:nvSpPr>
            <p:cNvPr id="22" name="TextBox 21"/>
            <p:cNvSpPr txBox="1"/>
            <p:nvPr/>
          </p:nvSpPr>
          <p:spPr>
            <a:xfrm rot="18900000">
              <a:off x="962232" y="882426"/>
              <a:ext cx="3383899" cy="338554"/>
            </a:xfrm>
            <a:prstGeom prst="rect">
              <a:avLst/>
            </a:prstGeom>
            <a:noFill/>
          </p:spPr>
          <p:txBody>
            <a:bodyPr wrap="square" rtlCol="0">
              <a:spAutoFit/>
            </a:bodyPr>
            <a:lstStyle/>
            <a:p>
              <a:r>
                <a:rPr lang="en-US" sz="1600" dirty="0" smtClean="0">
                  <a:solidFill>
                    <a:schemeClr val="bg1">
                      <a:lumMod val="85000"/>
                    </a:schemeClr>
                  </a:solidFill>
                  <a:latin typeface="Segoe Condensed" pitchFamily="34" charset="0"/>
                </a:rPr>
                <a:t>Fogarty </a:t>
              </a:r>
              <a:r>
                <a:rPr lang="en-US" sz="1600" i="1" dirty="0" smtClean="0">
                  <a:solidFill>
                    <a:schemeClr val="bg1">
                      <a:lumMod val="85000"/>
                    </a:schemeClr>
                  </a:solidFill>
                  <a:latin typeface="Segoe Condensed" pitchFamily="34" charset="0"/>
                </a:rPr>
                <a:t>et al., </a:t>
              </a:r>
              <a:r>
                <a:rPr lang="en-US" sz="1600" dirty="0" smtClean="0">
                  <a:solidFill>
                    <a:schemeClr val="bg1">
                      <a:lumMod val="85000"/>
                    </a:schemeClr>
                  </a:solidFill>
                  <a:latin typeface="Segoe Condensed" pitchFamily="34" charset="0"/>
                </a:rPr>
                <a:t>UIST 2006</a:t>
              </a:r>
            </a:p>
          </p:txBody>
        </p:sp>
      </p:grpSp>
      <p:grpSp>
        <p:nvGrpSpPr>
          <p:cNvPr id="13" name="Group 12"/>
          <p:cNvGrpSpPr/>
          <p:nvPr/>
        </p:nvGrpSpPr>
        <p:grpSpPr>
          <a:xfrm>
            <a:off x="1894685" y="1186006"/>
            <a:ext cx="3383899" cy="1999733"/>
            <a:chOff x="1894685" y="882426"/>
            <a:chExt cx="3383899" cy="1999733"/>
          </a:xfrm>
        </p:grpSpPr>
        <p:cxnSp>
          <p:nvCxnSpPr>
            <p:cNvPr id="33" name="Straight Connector 32"/>
            <p:cNvCxnSpPr/>
            <p:nvPr/>
          </p:nvCxnSpPr>
          <p:spPr>
            <a:xfrm flipH="1">
              <a:off x="2318034" y="2426789"/>
              <a:ext cx="1" cy="4553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2201406" y="2209347"/>
              <a:ext cx="227685" cy="227685"/>
            </a:xfrm>
            <a:prstGeom prst="ellipse">
              <a:avLst/>
            </a:prstGeom>
            <a:solidFill>
              <a:schemeClr val="tx1"/>
            </a:solidFill>
            <a:ln>
              <a:solidFill>
                <a:schemeClr val="bg1">
                  <a:lumMod val="95000"/>
                </a:schemeClr>
              </a:solidFill>
            </a:ln>
          </p:spPr>
          <p:txBody>
            <a:bodyPr wrap="square" rtlCol="0" anchor="ctr">
              <a:spAutoFit/>
            </a:bodyPr>
            <a:lstStyle/>
            <a:p>
              <a:pPr algn="ctr"/>
              <a:endParaRPr lang="en-US" sz="2800" dirty="0">
                <a:solidFill>
                  <a:schemeClr val="bg1"/>
                </a:solidFill>
                <a:latin typeface="Segoe UI Light" pitchFamily="34" charset="0"/>
              </a:endParaRPr>
            </a:p>
          </p:txBody>
        </p:sp>
        <p:sp>
          <p:nvSpPr>
            <p:cNvPr id="24" name="TextBox 23"/>
            <p:cNvSpPr txBox="1"/>
            <p:nvPr/>
          </p:nvSpPr>
          <p:spPr>
            <a:xfrm rot="18900000">
              <a:off x="1894685" y="882426"/>
              <a:ext cx="3383899" cy="338554"/>
            </a:xfrm>
            <a:prstGeom prst="rect">
              <a:avLst/>
            </a:prstGeom>
            <a:noFill/>
          </p:spPr>
          <p:txBody>
            <a:bodyPr wrap="square" rtlCol="0">
              <a:spAutoFit/>
            </a:bodyPr>
            <a:lstStyle/>
            <a:p>
              <a:r>
                <a:rPr lang="en-US" sz="1600" dirty="0" smtClean="0">
                  <a:solidFill>
                    <a:schemeClr val="bg1">
                      <a:lumMod val="85000"/>
                    </a:schemeClr>
                  </a:solidFill>
                  <a:latin typeface="Segoe Condensed" pitchFamily="34" charset="0"/>
                </a:rPr>
                <a:t>Kim </a:t>
              </a:r>
              <a:r>
                <a:rPr lang="en-US" sz="1600" i="1" dirty="0" smtClean="0">
                  <a:solidFill>
                    <a:schemeClr val="bg1">
                      <a:lumMod val="85000"/>
                    </a:schemeClr>
                  </a:solidFill>
                  <a:latin typeface="Segoe Condensed" pitchFamily="34" charset="0"/>
                </a:rPr>
                <a:t>et al., </a:t>
              </a:r>
              <a:r>
                <a:rPr lang="en-US" sz="1600" dirty="0" err="1" smtClean="0">
                  <a:solidFill>
                    <a:schemeClr val="bg1">
                      <a:lumMod val="85000"/>
                    </a:schemeClr>
                  </a:solidFill>
                  <a:latin typeface="Segoe Condensed" pitchFamily="34" charset="0"/>
                </a:rPr>
                <a:t>SenSys</a:t>
              </a:r>
              <a:r>
                <a:rPr lang="en-US" sz="1600" dirty="0" smtClean="0">
                  <a:solidFill>
                    <a:schemeClr val="bg1">
                      <a:lumMod val="85000"/>
                    </a:schemeClr>
                  </a:solidFill>
                  <a:latin typeface="Segoe Condensed" pitchFamily="34" charset="0"/>
                </a:rPr>
                <a:t> 2008</a:t>
              </a:r>
            </a:p>
          </p:txBody>
        </p:sp>
      </p:grpSp>
      <p:grpSp>
        <p:nvGrpSpPr>
          <p:cNvPr id="21" name="Group 20"/>
          <p:cNvGrpSpPr/>
          <p:nvPr/>
        </p:nvGrpSpPr>
        <p:grpSpPr>
          <a:xfrm>
            <a:off x="2804673" y="1186006"/>
            <a:ext cx="3383899" cy="1999733"/>
            <a:chOff x="2804673" y="882426"/>
            <a:chExt cx="3383899" cy="1999733"/>
          </a:xfrm>
        </p:grpSpPr>
        <p:cxnSp>
          <p:nvCxnSpPr>
            <p:cNvPr id="34" name="Straight Connector 33"/>
            <p:cNvCxnSpPr/>
            <p:nvPr/>
          </p:nvCxnSpPr>
          <p:spPr>
            <a:xfrm flipH="1">
              <a:off x="3247523" y="2426789"/>
              <a:ext cx="1" cy="4553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130895" y="2209346"/>
              <a:ext cx="227685" cy="227685"/>
            </a:xfrm>
            <a:prstGeom prst="ellipse">
              <a:avLst/>
            </a:prstGeom>
            <a:solidFill>
              <a:schemeClr val="tx1"/>
            </a:solidFill>
            <a:ln>
              <a:solidFill>
                <a:schemeClr val="bg1">
                  <a:lumMod val="95000"/>
                </a:schemeClr>
              </a:solidFill>
            </a:ln>
          </p:spPr>
          <p:txBody>
            <a:bodyPr wrap="square" rtlCol="0" anchor="ctr">
              <a:spAutoFit/>
            </a:bodyPr>
            <a:lstStyle/>
            <a:p>
              <a:pPr algn="ctr"/>
              <a:endParaRPr lang="en-US" sz="2800" dirty="0">
                <a:solidFill>
                  <a:schemeClr val="bg1"/>
                </a:solidFill>
                <a:latin typeface="Segoe UI Light" pitchFamily="34" charset="0"/>
              </a:endParaRPr>
            </a:p>
          </p:txBody>
        </p:sp>
        <p:sp>
          <p:nvSpPr>
            <p:cNvPr id="25" name="TextBox 24"/>
            <p:cNvSpPr txBox="1"/>
            <p:nvPr/>
          </p:nvSpPr>
          <p:spPr>
            <a:xfrm rot="18900000">
              <a:off x="2804673" y="882426"/>
              <a:ext cx="3383899" cy="338554"/>
            </a:xfrm>
            <a:prstGeom prst="rect">
              <a:avLst/>
            </a:prstGeom>
            <a:noFill/>
          </p:spPr>
          <p:txBody>
            <a:bodyPr wrap="square" rtlCol="0">
              <a:spAutoFit/>
            </a:bodyPr>
            <a:lstStyle/>
            <a:p>
              <a:r>
                <a:rPr lang="en-US" sz="1600" dirty="0" smtClean="0">
                  <a:solidFill>
                    <a:schemeClr val="bg1">
                      <a:lumMod val="85000"/>
                    </a:schemeClr>
                  </a:solidFill>
                  <a:latin typeface="Segoe Condensed" pitchFamily="34" charset="0"/>
                </a:rPr>
                <a:t>Froehlich </a:t>
              </a:r>
              <a:r>
                <a:rPr lang="en-US" sz="1600" i="1" dirty="0" smtClean="0">
                  <a:solidFill>
                    <a:schemeClr val="bg1">
                      <a:lumMod val="85000"/>
                    </a:schemeClr>
                  </a:solidFill>
                  <a:latin typeface="Segoe Condensed" pitchFamily="34" charset="0"/>
                </a:rPr>
                <a:t>et al., </a:t>
              </a:r>
              <a:r>
                <a:rPr lang="en-US" sz="1600" dirty="0" err="1" smtClean="0">
                  <a:solidFill>
                    <a:schemeClr val="bg1">
                      <a:lumMod val="85000"/>
                    </a:schemeClr>
                  </a:solidFill>
                  <a:latin typeface="Segoe Condensed" pitchFamily="34" charset="0"/>
                </a:rPr>
                <a:t>UbiComp</a:t>
              </a:r>
              <a:r>
                <a:rPr lang="en-US" sz="1600" dirty="0" smtClean="0">
                  <a:solidFill>
                    <a:schemeClr val="bg1">
                      <a:lumMod val="85000"/>
                    </a:schemeClr>
                  </a:solidFill>
                  <a:latin typeface="Segoe Condensed" pitchFamily="34" charset="0"/>
                </a:rPr>
                <a:t> 2009</a:t>
              </a:r>
            </a:p>
          </p:txBody>
        </p:sp>
      </p:grpSp>
      <p:grpSp>
        <p:nvGrpSpPr>
          <p:cNvPr id="23" name="Group 22"/>
          <p:cNvGrpSpPr/>
          <p:nvPr/>
        </p:nvGrpSpPr>
        <p:grpSpPr>
          <a:xfrm>
            <a:off x="3758494" y="1186006"/>
            <a:ext cx="3383899" cy="1999733"/>
            <a:chOff x="3758494" y="882426"/>
            <a:chExt cx="3383899" cy="1999733"/>
          </a:xfrm>
        </p:grpSpPr>
        <p:cxnSp>
          <p:nvCxnSpPr>
            <p:cNvPr id="35" name="Straight Connector 34"/>
            <p:cNvCxnSpPr/>
            <p:nvPr/>
          </p:nvCxnSpPr>
          <p:spPr>
            <a:xfrm flipH="1">
              <a:off x="4172237" y="2426789"/>
              <a:ext cx="1" cy="4553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060384" y="2209349"/>
              <a:ext cx="227685" cy="227685"/>
            </a:xfrm>
            <a:prstGeom prst="ellipse">
              <a:avLst/>
            </a:prstGeom>
            <a:solidFill>
              <a:schemeClr val="tx1"/>
            </a:solidFill>
            <a:ln>
              <a:solidFill>
                <a:schemeClr val="bg1">
                  <a:lumMod val="95000"/>
                </a:schemeClr>
              </a:solidFill>
            </a:ln>
          </p:spPr>
          <p:txBody>
            <a:bodyPr wrap="square" rtlCol="0" anchor="ctr">
              <a:spAutoFit/>
            </a:bodyPr>
            <a:lstStyle/>
            <a:p>
              <a:pPr algn="ctr"/>
              <a:endParaRPr lang="en-US" sz="2800" dirty="0">
                <a:solidFill>
                  <a:schemeClr val="bg1"/>
                </a:solidFill>
                <a:latin typeface="Segoe UI Light" pitchFamily="34" charset="0"/>
              </a:endParaRPr>
            </a:p>
          </p:txBody>
        </p:sp>
        <p:sp>
          <p:nvSpPr>
            <p:cNvPr id="26" name="TextBox 25"/>
            <p:cNvSpPr txBox="1"/>
            <p:nvPr/>
          </p:nvSpPr>
          <p:spPr>
            <a:xfrm rot="18900000">
              <a:off x="3758494" y="882426"/>
              <a:ext cx="3383899" cy="338554"/>
            </a:xfrm>
            <a:prstGeom prst="rect">
              <a:avLst/>
            </a:prstGeom>
            <a:noFill/>
          </p:spPr>
          <p:txBody>
            <a:bodyPr wrap="square" rtlCol="0">
              <a:spAutoFit/>
            </a:bodyPr>
            <a:lstStyle/>
            <a:p>
              <a:r>
                <a:rPr lang="en-US" sz="1600" dirty="0" smtClean="0">
                  <a:solidFill>
                    <a:schemeClr val="bg1">
                      <a:lumMod val="85000"/>
                    </a:schemeClr>
                  </a:solidFill>
                  <a:latin typeface="Segoe Condensed" pitchFamily="34" charset="0"/>
                </a:rPr>
                <a:t>Campbell </a:t>
              </a:r>
              <a:r>
                <a:rPr lang="en-US" sz="1600" i="1" dirty="0" smtClean="0">
                  <a:solidFill>
                    <a:schemeClr val="bg1">
                      <a:lumMod val="85000"/>
                    </a:schemeClr>
                  </a:solidFill>
                  <a:latin typeface="Segoe Condensed" pitchFamily="34" charset="0"/>
                </a:rPr>
                <a:t>et al., </a:t>
              </a:r>
              <a:r>
                <a:rPr lang="en-US" sz="1600" dirty="0" err="1" smtClean="0">
                  <a:solidFill>
                    <a:schemeClr val="bg1">
                      <a:lumMod val="85000"/>
                    </a:schemeClr>
                  </a:solidFill>
                  <a:latin typeface="Segoe Condensed" pitchFamily="34" charset="0"/>
                </a:rPr>
                <a:t>UbiComp</a:t>
              </a:r>
              <a:r>
                <a:rPr lang="en-US" sz="1600" dirty="0" smtClean="0">
                  <a:solidFill>
                    <a:schemeClr val="bg1">
                      <a:lumMod val="85000"/>
                    </a:schemeClr>
                  </a:solidFill>
                  <a:latin typeface="Segoe Condensed" pitchFamily="34" charset="0"/>
                </a:rPr>
                <a:t> 2010</a:t>
              </a:r>
            </a:p>
          </p:txBody>
        </p:sp>
      </p:grpSp>
      <p:grpSp>
        <p:nvGrpSpPr>
          <p:cNvPr id="30" name="Group 29"/>
          <p:cNvGrpSpPr/>
          <p:nvPr/>
        </p:nvGrpSpPr>
        <p:grpSpPr>
          <a:xfrm>
            <a:off x="4680688" y="1186006"/>
            <a:ext cx="3383899" cy="1999733"/>
            <a:chOff x="4680688" y="882426"/>
            <a:chExt cx="3383899" cy="1999733"/>
          </a:xfrm>
        </p:grpSpPr>
        <p:cxnSp>
          <p:nvCxnSpPr>
            <p:cNvPr id="37" name="Straight Connector 36"/>
            <p:cNvCxnSpPr/>
            <p:nvPr/>
          </p:nvCxnSpPr>
          <p:spPr>
            <a:xfrm flipH="1">
              <a:off x="5106501" y="2426789"/>
              <a:ext cx="1" cy="4553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989873" y="2209349"/>
              <a:ext cx="227685" cy="227685"/>
            </a:xfrm>
            <a:prstGeom prst="ellipse">
              <a:avLst/>
            </a:prstGeom>
            <a:solidFill>
              <a:schemeClr val="tx1"/>
            </a:solidFill>
            <a:ln>
              <a:solidFill>
                <a:schemeClr val="bg1">
                  <a:lumMod val="95000"/>
                </a:schemeClr>
              </a:solidFill>
            </a:ln>
          </p:spPr>
          <p:txBody>
            <a:bodyPr wrap="square" rtlCol="0" anchor="ctr">
              <a:spAutoFit/>
            </a:bodyPr>
            <a:lstStyle/>
            <a:p>
              <a:pPr algn="ctr"/>
              <a:endParaRPr lang="en-US" sz="2800" dirty="0">
                <a:solidFill>
                  <a:schemeClr val="bg1"/>
                </a:solidFill>
                <a:latin typeface="Segoe UI Light" pitchFamily="34" charset="0"/>
              </a:endParaRPr>
            </a:p>
          </p:txBody>
        </p:sp>
        <p:sp>
          <p:nvSpPr>
            <p:cNvPr id="27" name="TextBox 26"/>
            <p:cNvSpPr txBox="1"/>
            <p:nvPr/>
          </p:nvSpPr>
          <p:spPr>
            <a:xfrm rot="18900000">
              <a:off x="4680688" y="882426"/>
              <a:ext cx="3383899" cy="338554"/>
            </a:xfrm>
            <a:prstGeom prst="rect">
              <a:avLst/>
            </a:prstGeom>
            <a:noFill/>
          </p:spPr>
          <p:txBody>
            <a:bodyPr wrap="square" rtlCol="0">
              <a:spAutoFit/>
            </a:bodyPr>
            <a:lstStyle/>
            <a:p>
              <a:r>
                <a:rPr lang="en-US" sz="1600" dirty="0" smtClean="0">
                  <a:solidFill>
                    <a:schemeClr val="bg1">
                      <a:lumMod val="85000"/>
                    </a:schemeClr>
                  </a:solidFill>
                  <a:latin typeface="Segoe Condensed" pitchFamily="34" charset="0"/>
                </a:rPr>
                <a:t>Froehlich </a:t>
              </a:r>
              <a:r>
                <a:rPr lang="en-US" sz="1600" i="1" dirty="0" smtClean="0">
                  <a:solidFill>
                    <a:schemeClr val="bg1">
                      <a:lumMod val="85000"/>
                    </a:schemeClr>
                  </a:solidFill>
                  <a:latin typeface="Segoe Condensed" pitchFamily="34" charset="0"/>
                </a:rPr>
                <a:t>et al., </a:t>
              </a:r>
              <a:r>
                <a:rPr lang="en-US" sz="1600" dirty="0" smtClean="0">
                  <a:solidFill>
                    <a:schemeClr val="bg1">
                      <a:lumMod val="85000"/>
                    </a:schemeClr>
                  </a:solidFill>
                  <a:latin typeface="Segoe Condensed" pitchFamily="34" charset="0"/>
                </a:rPr>
                <a:t>Pervasive 2011</a:t>
              </a:r>
            </a:p>
          </p:txBody>
        </p:sp>
      </p:grpSp>
      <p:grpSp>
        <p:nvGrpSpPr>
          <p:cNvPr id="31" name="Group 30"/>
          <p:cNvGrpSpPr/>
          <p:nvPr/>
        </p:nvGrpSpPr>
        <p:grpSpPr>
          <a:xfrm>
            <a:off x="5624120" y="1186006"/>
            <a:ext cx="3383899" cy="1999733"/>
            <a:chOff x="5624120" y="882426"/>
            <a:chExt cx="3383899" cy="1999733"/>
          </a:xfrm>
        </p:grpSpPr>
        <p:cxnSp>
          <p:nvCxnSpPr>
            <p:cNvPr id="38" name="Straight Connector 37"/>
            <p:cNvCxnSpPr/>
            <p:nvPr/>
          </p:nvCxnSpPr>
          <p:spPr>
            <a:xfrm flipH="1">
              <a:off x="6029166" y="2426789"/>
              <a:ext cx="1" cy="4553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919362" y="2209349"/>
              <a:ext cx="227685" cy="227685"/>
            </a:xfrm>
            <a:prstGeom prst="ellipse">
              <a:avLst/>
            </a:prstGeom>
            <a:solidFill>
              <a:schemeClr val="tx1"/>
            </a:solidFill>
            <a:ln>
              <a:solidFill>
                <a:schemeClr val="bg1">
                  <a:lumMod val="95000"/>
                </a:schemeClr>
              </a:solidFill>
            </a:ln>
          </p:spPr>
          <p:txBody>
            <a:bodyPr wrap="square" rtlCol="0" anchor="ctr">
              <a:spAutoFit/>
            </a:bodyPr>
            <a:lstStyle/>
            <a:p>
              <a:pPr algn="ctr"/>
              <a:endParaRPr lang="en-US" sz="2800" dirty="0">
                <a:solidFill>
                  <a:schemeClr val="bg1"/>
                </a:solidFill>
                <a:latin typeface="Segoe UI Light" pitchFamily="34" charset="0"/>
              </a:endParaRPr>
            </a:p>
          </p:txBody>
        </p:sp>
        <p:sp>
          <p:nvSpPr>
            <p:cNvPr id="28" name="TextBox 27"/>
            <p:cNvSpPr txBox="1"/>
            <p:nvPr/>
          </p:nvSpPr>
          <p:spPr>
            <a:xfrm rot="18900000">
              <a:off x="5624120" y="882426"/>
              <a:ext cx="3383899" cy="338554"/>
            </a:xfrm>
            <a:prstGeom prst="rect">
              <a:avLst/>
            </a:prstGeom>
            <a:noFill/>
          </p:spPr>
          <p:txBody>
            <a:bodyPr wrap="square" rtlCol="0">
              <a:spAutoFit/>
            </a:bodyPr>
            <a:lstStyle/>
            <a:p>
              <a:r>
                <a:rPr lang="en-US" sz="1600" dirty="0" smtClean="0">
                  <a:solidFill>
                    <a:schemeClr val="bg1">
                      <a:lumMod val="85000"/>
                    </a:schemeClr>
                  </a:solidFill>
                  <a:latin typeface="Segoe Condensed" pitchFamily="34" charset="0"/>
                </a:rPr>
                <a:t>Beal </a:t>
              </a:r>
              <a:r>
                <a:rPr lang="en-US" sz="1600" i="1" dirty="0" smtClean="0">
                  <a:solidFill>
                    <a:schemeClr val="bg1">
                      <a:lumMod val="85000"/>
                    </a:schemeClr>
                  </a:solidFill>
                  <a:latin typeface="Segoe Condensed" pitchFamily="34" charset="0"/>
                </a:rPr>
                <a:t>et al., </a:t>
              </a:r>
              <a:r>
                <a:rPr lang="en-US" sz="1600" dirty="0" smtClean="0">
                  <a:solidFill>
                    <a:schemeClr val="bg1">
                      <a:lumMod val="85000"/>
                    </a:schemeClr>
                  </a:solidFill>
                  <a:latin typeface="Segoe Condensed" pitchFamily="34" charset="0"/>
                </a:rPr>
                <a:t>Smart Water Sys 2011</a:t>
              </a:r>
            </a:p>
          </p:txBody>
        </p:sp>
      </p:grpSp>
      <p:grpSp>
        <p:nvGrpSpPr>
          <p:cNvPr id="40" name="Group 39"/>
          <p:cNvGrpSpPr/>
          <p:nvPr/>
        </p:nvGrpSpPr>
        <p:grpSpPr>
          <a:xfrm>
            <a:off x="6548651" y="1186006"/>
            <a:ext cx="3383899" cy="1999733"/>
            <a:chOff x="6548651" y="882426"/>
            <a:chExt cx="3383899" cy="1999733"/>
          </a:xfrm>
        </p:grpSpPr>
        <p:cxnSp>
          <p:nvCxnSpPr>
            <p:cNvPr id="39" name="Straight Connector 38"/>
            <p:cNvCxnSpPr/>
            <p:nvPr/>
          </p:nvCxnSpPr>
          <p:spPr>
            <a:xfrm flipH="1">
              <a:off x="6965478" y="2426789"/>
              <a:ext cx="1" cy="45537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848850" y="2209349"/>
              <a:ext cx="227685" cy="227685"/>
            </a:xfrm>
            <a:prstGeom prst="ellipse">
              <a:avLst/>
            </a:prstGeom>
            <a:solidFill>
              <a:schemeClr val="tx1"/>
            </a:solidFill>
            <a:ln>
              <a:solidFill>
                <a:schemeClr val="bg1">
                  <a:lumMod val="95000"/>
                </a:schemeClr>
              </a:solidFill>
            </a:ln>
          </p:spPr>
          <p:txBody>
            <a:bodyPr wrap="square" rtlCol="0" anchor="ctr">
              <a:spAutoFit/>
            </a:bodyPr>
            <a:lstStyle/>
            <a:p>
              <a:pPr algn="ctr"/>
              <a:endParaRPr lang="en-US" sz="2800" dirty="0">
                <a:solidFill>
                  <a:schemeClr val="bg1"/>
                </a:solidFill>
                <a:latin typeface="Segoe UI Light" pitchFamily="34" charset="0"/>
              </a:endParaRPr>
            </a:p>
          </p:txBody>
        </p:sp>
        <p:sp>
          <p:nvSpPr>
            <p:cNvPr id="29" name="TextBox 28"/>
            <p:cNvSpPr txBox="1"/>
            <p:nvPr/>
          </p:nvSpPr>
          <p:spPr>
            <a:xfrm rot="18900000">
              <a:off x="6548651" y="882426"/>
              <a:ext cx="3383899" cy="338554"/>
            </a:xfrm>
            <a:prstGeom prst="rect">
              <a:avLst/>
            </a:prstGeom>
            <a:noFill/>
          </p:spPr>
          <p:txBody>
            <a:bodyPr wrap="square" rtlCol="0">
              <a:spAutoFit/>
            </a:bodyPr>
            <a:lstStyle/>
            <a:p>
              <a:r>
                <a:rPr lang="en-US" sz="1600" dirty="0" smtClean="0">
                  <a:solidFill>
                    <a:schemeClr val="bg1">
                      <a:lumMod val="85000"/>
                    </a:schemeClr>
                  </a:solidFill>
                  <a:latin typeface="Segoe Condensed" pitchFamily="34" charset="0"/>
                </a:rPr>
                <a:t>Chen </a:t>
              </a:r>
              <a:r>
                <a:rPr lang="en-US" sz="1600" i="1" dirty="0" smtClean="0">
                  <a:solidFill>
                    <a:schemeClr val="bg1">
                      <a:lumMod val="85000"/>
                    </a:schemeClr>
                  </a:solidFill>
                  <a:latin typeface="Segoe Condensed" pitchFamily="34" charset="0"/>
                </a:rPr>
                <a:t>et al., </a:t>
              </a:r>
              <a:r>
                <a:rPr lang="en-US" sz="1600" dirty="0" smtClean="0">
                  <a:solidFill>
                    <a:schemeClr val="bg1">
                      <a:lumMod val="85000"/>
                    </a:schemeClr>
                  </a:solidFill>
                  <a:latin typeface="Segoe Condensed" pitchFamily="34" charset="0"/>
                </a:rPr>
                <a:t>KDD 2011</a:t>
              </a:r>
            </a:p>
          </p:txBody>
        </p:sp>
      </p:gr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95" y="3195984"/>
            <a:ext cx="2046197" cy="2834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391" b="4627"/>
          <a:stretch/>
        </p:blipFill>
        <p:spPr bwMode="auto">
          <a:xfrm>
            <a:off x="824389" y="3195984"/>
            <a:ext cx="2473626" cy="2834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623" y="3195984"/>
            <a:ext cx="2317546" cy="2834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084"/>
          <a:stretch/>
        </p:blipFill>
        <p:spPr bwMode="auto">
          <a:xfrm>
            <a:off x="2517951" y="3195985"/>
            <a:ext cx="2499458" cy="2834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527" b="5866"/>
          <a:stretch/>
        </p:blipFill>
        <p:spPr bwMode="auto">
          <a:xfrm>
            <a:off x="3467305" y="3195985"/>
            <a:ext cx="2432586" cy="2834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450" b="11182"/>
          <a:stretch/>
        </p:blipFill>
        <p:spPr bwMode="auto">
          <a:xfrm>
            <a:off x="4447231" y="3195985"/>
            <a:ext cx="2212846" cy="2834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50445" y="3195985"/>
            <a:ext cx="1992347" cy="2834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580" b="5223"/>
          <a:stretch/>
        </p:blipFill>
        <p:spPr bwMode="auto">
          <a:xfrm>
            <a:off x="6479329" y="3195984"/>
            <a:ext cx="2439954" cy="2834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9720" y="2620266"/>
            <a:ext cx="4953069" cy="6045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66295" y="165515"/>
            <a:ext cx="9276590" cy="584775"/>
          </a:xfrm>
          <a:prstGeom prst="rect">
            <a:avLst/>
          </a:prstGeom>
          <a:noFill/>
        </p:spPr>
        <p:txBody>
          <a:bodyPr wrap="square" rtlCol="0">
            <a:spAutoFit/>
          </a:bodyPr>
          <a:lstStyle/>
          <a:p>
            <a:pPr algn="ctr"/>
            <a:r>
              <a:rPr lang="en-US" sz="3200" dirty="0" smtClean="0">
                <a:solidFill>
                  <a:srgbClr val="00B0F0"/>
                </a:solidFill>
                <a:latin typeface="Segoe UI Light" pitchFamily="34" charset="0"/>
              </a:rPr>
              <a:t>Emerging Water Sensing </a:t>
            </a:r>
            <a:r>
              <a:rPr lang="en-US" sz="3200" dirty="0" smtClean="0">
                <a:solidFill>
                  <a:srgbClr val="00B0F0"/>
                </a:solidFill>
                <a:latin typeface="Segoe UI Semibold" pitchFamily="34" charset="0"/>
              </a:rPr>
              <a:t>Disaggregation</a:t>
            </a:r>
            <a:r>
              <a:rPr lang="en-US" sz="3200" dirty="0" smtClean="0">
                <a:solidFill>
                  <a:srgbClr val="00B0F0"/>
                </a:solidFill>
                <a:latin typeface="Segoe UI Light" pitchFamily="34" charset="0"/>
              </a:rPr>
              <a:t> Methods</a:t>
            </a:r>
          </a:p>
        </p:txBody>
      </p:sp>
    </p:spTree>
    <p:extLst>
      <p:ext uri="{BB962C8B-B14F-4D97-AF65-F5344CB8AC3E}">
        <p14:creationId xmlns:p14="http://schemas.microsoft.com/office/powerpoint/2010/main" val="4027056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270"/>
                                        </p:tgtEl>
                                        <p:attrNameLst>
                                          <p:attrName>style.visibility</p:attrName>
                                        </p:attrNameLst>
                                      </p:cBhvr>
                                      <p:to>
                                        <p:strVal val="visible"/>
                                      </p:to>
                                    </p:set>
                                    <p:animEffect transition="in" filter="fade">
                                      <p:cBhvr>
                                        <p:cTn id="15" dur="500"/>
                                        <p:tgtEl>
                                          <p:spTgt spid="11270"/>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500"/>
                                        <p:tgtEl>
                                          <p:spTgt spid="12290"/>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1271"/>
                                        </p:tgtEl>
                                        <p:attrNameLst>
                                          <p:attrName>style.visibility</p:attrName>
                                        </p:attrNameLst>
                                      </p:cBhvr>
                                      <p:to>
                                        <p:strVal val="visible"/>
                                      </p:to>
                                    </p:set>
                                    <p:animEffect transition="in" filter="fade">
                                      <p:cBhvr>
                                        <p:cTn id="29" dur="500"/>
                                        <p:tgtEl>
                                          <p:spTgt spid="11271"/>
                                        </p:tgtEl>
                                      </p:cBhvr>
                                    </p:animEffect>
                                  </p:childTnLst>
                                </p:cTn>
                              </p:par>
                              <p:par>
                                <p:cTn id="30" presetID="22" presetClass="entr" presetSubtype="4"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1268"/>
                                        </p:tgtEl>
                                        <p:attrNameLst>
                                          <p:attrName>style.visibility</p:attrName>
                                        </p:attrNameLst>
                                      </p:cBhvr>
                                      <p:to>
                                        <p:strVal val="visible"/>
                                      </p:to>
                                    </p:set>
                                    <p:animEffect transition="in" filter="fade">
                                      <p:cBhvr>
                                        <p:cTn id="36" dur="500"/>
                                        <p:tgtEl>
                                          <p:spTgt spid="11268"/>
                                        </p:tgtEl>
                                      </p:cBhvr>
                                    </p:animEffect>
                                  </p:childTnLst>
                                </p:cTn>
                              </p:par>
                              <p:par>
                                <p:cTn id="37" presetID="2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11272"/>
                                        </p:tgtEl>
                                        <p:attrNameLst>
                                          <p:attrName>style.visibility</p:attrName>
                                        </p:attrNameLst>
                                      </p:cBhvr>
                                      <p:to>
                                        <p:strVal val="visible"/>
                                      </p:to>
                                    </p:set>
                                    <p:animEffect transition="in" filter="fade">
                                      <p:cBhvr>
                                        <p:cTn id="43" dur="500"/>
                                        <p:tgtEl>
                                          <p:spTgt spid="11272"/>
                                        </p:tgtEl>
                                      </p:cBhvr>
                                    </p:animEffect>
                                  </p:childTnLst>
                                </p:cTn>
                              </p:par>
                              <p:par>
                                <p:cTn id="44" presetID="22" presetClass="entr" presetSubtype="4"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00"/>
                                        <p:tgtEl>
                                          <p:spTgt spid="30"/>
                                        </p:tgtEl>
                                      </p:cBhvr>
                                    </p:animEffect>
                                  </p:childTnLst>
                                </p:cTn>
                              </p:par>
                            </p:childTnLst>
                          </p:cTn>
                        </p:par>
                        <p:par>
                          <p:cTn id="47" fill="hold">
                            <p:stCondLst>
                              <p:cond delay="3500"/>
                            </p:stCondLst>
                            <p:childTnLst>
                              <p:par>
                                <p:cTn id="48" presetID="10" presetClass="entr" presetSubtype="0" fill="hold" nodeType="afterEffect">
                                  <p:stCondLst>
                                    <p:cond delay="0"/>
                                  </p:stCondLst>
                                  <p:childTnLst>
                                    <p:set>
                                      <p:cBhvr>
                                        <p:cTn id="49" dur="1" fill="hold">
                                          <p:stCondLst>
                                            <p:cond delay="0"/>
                                          </p:stCondLst>
                                        </p:cTn>
                                        <p:tgtEl>
                                          <p:spTgt spid="11266"/>
                                        </p:tgtEl>
                                        <p:attrNameLst>
                                          <p:attrName>style.visibility</p:attrName>
                                        </p:attrNameLst>
                                      </p:cBhvr>
                                      <p:to>
                                        <p:strVal val="visible"/>
                                      </p:to>
                                    </p:set>
                                    <p:animEffect transition="in" filter="fade">
                                      <p:cBhvr>
                                        <p:cTn id="50" dur="500"/>
                                        <p:tgtEl>
                                          <p:spTgt spid="11266"/>
                                        </p:tgtEl>
                                      </p:cBhvr>
                                    </p:animEffect>
                                  </p:childTnLst>
                                </p:cTn>
                              </p:par>
                              <p:par>
                                <p:cTn id="51" presetID="22" presetClass="entr" presetSubtype="4"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11269"/>
                                        </p:tgtEl>
                                        <p:attrNameLst>
                                          <p:attrName>style.visibility</p:attrName>
                                        </p:attrNameLst>
                                      </p:cBhvr>
                                      <p:to>
                                        <p:strVal val="visible"/>
                                      </p:to>
                                    </p:set>
                                    <p:animEffect transition="in" filter="fade">
                                      <p:cBhvr>
                                        <p:cTn id="57" dur="500"/>
                                        <p:tgtEl>
                                          <p:spTgt spid="11269"/>
                                        </p:tgtEl>
                                      </p:cBhvr>
                                    </p:animEffect>
                                  </p:childTnLst>
                                </p:cTn>
                              </p:par>
                              <p:par>
                                <p:cTn id="58" presetID="22" presetClass="entr" presetSubtype="4"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694" y="1549765"/>
            <a:ext cx="8490612" cy="2638185"/>
            <a:chOff x="571500" y="413537"/>
            <a:chExt cx="8490612" cy="2638185"/>
          </a:xfrm>
        </p:grpSpPr>
        <p:pic>
          <p:nvPicPr>
            <p:cNvPr id="5125" name="Picture 5" descr="C:\research\projects\Sustain\design\LeafWithStem.png"/>
            <p:cNvPicPr>
              <a:picLocks noChangeAspect="1" noChangeArrowheads="1"/>
            </p:cNvPicPr>
            <p:nvPr/>
          </p:nvPicPr>
          <p:blipFill rotWithShape="1">
            <a:blip r:embed="rId4" cstate="print"/>
            <a:srcRect b="7201"/>
            <a:stretch/>
          </p:blipFill>
          <p:spPr bwMode="auto">
            <a:xfrm rot="517293">
              <a:off x="5387690" y="413537"/>
              <a:ext cx="1617954" cy="2218665"/>
            </a:xfrm>
            <a:prstGeom prst="rect">
              <a:avLst/>
            </a:prstGeom>
            <a:noFill/>
          </p:spPr>
        </p:pic>
        <p:sp>
          <p:nvSpPr>
            <p:cNvPr id="4" name="TextBox 3"/>
            <p:cNvSpPr txBox="1"/>
            <p:nvPr/>
          </p:nvSpPr>
          <p:spPr>
            <a:xfrm>
              <a:off x="571500" y="1449051"/>
              <a:ext cx="8382000" cy="1508105"/>
            </a:xfrm>
            <a:prstGeom prst="rect">
              <a:avLst/>
            </a:prstGeom>
            <a:noFill/>
          </p:spPr>
          <p:txBody>
            <a:bodyPr wrap="square" rtlCol="0">
              <a:spAutoFit/>
            </a:bodyPr>
            <a:lstStyle/>
            <a:p>
              <a:pPr algn="ctr"/>
              <a:r>
                <a:rPr lang="en-US" sz="9100" dirty="0" smtClean="0">
                  <a:solidFill>
                    <a:prstClr val="white">
                      <a:lumMod val="75000"/>
                    </a:prstClr>
                  </a:solidFill>
                  <a:latin typeface="Segoe UI Light" pitchFamily="34" charset="0"/>
                  <a:ea typeface="Segoe UI" pitchFamily="34" charset="0"/>
                  <a:cs typeface="Segoe UI" pitchFamily="34" charset="0"/>
                </a:rPr>
                <a:t>eco-feedback</a:t>
              </a:r>
              <a:endParaRPr lang="en-US" sz="9100" dirty="0">
                <a:solidFill>
                  <a:prstClr val="white">
                    <a:lumMod val="75000"/>
                  </a:prstClr>
                </a:solidFill>
                <a:latin typeface="Segoe UI Light" pitchFamily="34" charset="0"/>
                <a:ea typeface="Segoe UI" pitchFamily="34" charset="0"/>
                <a:cs typeface="Segoe UI" pitchFamily="34" charset="0"/>
              </a:endParaRPr>
            </a:p>
          </p:txBody>
        </p:sp>
        <p:sp>
          <p:nvSpPr>
            <p:cNvPr id="6" name="Rectangle 5"/>
            <p:cNvSpPr/>
            <p:nvPr/>
          </p:nvSpPr>
          <p:spPr>
            <a:xfrm>
              <a:off x="1436424" y="2667001"/>
              <a:ext cx="7625688" cy="384721"/>
            </a:xfrm>
            <a:prstGeom prst="rect">
              <a:avLst/>
            </a:prstGeom>
          </p:spPr>
          <p:txBody>
            <a:bodyPr wrap="square">
              <a:spAutoFit/>
            </a:bodyPr>
            <a:lstStyle/>
            <a:p>
              <a:r>
                <a:rPr lang="en-US" sz="1890" dirty="0" smtClean="0">
                  <a:solidFill>
                    <a:prstClr val="white">
                      <a:lumMod val="75000"/>
                    </a:prstClr>
                  </a:solidFill>
                  <a:latin typeface="Segoe UI Light" pitchFamily="34" charset="0"/>
                </a:rPr>
                <a:t>sensing and visualizing behavior to reduce environmental impact</a:t>
              </a:r>
              <a:endParaRPr lang="en-US" sz="1890" dirty="0">
                <a:solidFill>
                  <a:prstClr val="white">
                    <a:lumMod val="75000"/>
                  </a:prstClr>
                </a:solidFill>
                <a:latin typeface="Segoe UI Light" pitchFamily="34" charset="0"/>
              </a:endParaRPr>
            </a:p>
          </p:txBody>
        </p:sp>
      </p:grpSp>
      <p:sp>
        <p:nvSpPr>
          <p:cNvPr id="3" name="TextBox 2"/>
          <p:cNvSpPr txBox="1"/>
          <p:nvPr/>
        </p:nvSpPr>
        <p:spPr>
          <a:xfrm rot="21207950">
            <a:off x="327946" y="963975"/>
            <a:ext cx="4174225" cy="954107"/>
          </a:xfrm>
          <a:prstGeom prst="rect">
            <a:avLst/>
          </a:prstGeom>
          <a:noFill/>
          <a:ln>
            <a:solidFill>
              <a:srgbClr val="00B0F0"/>
            </a:solidFill>
          </a:ln>
        </p:spPr>
        <p:txBody>
          <a:bodyPr wrap="square" rtlCol="0">
            <a:spAutoFit/>
          </a:bodyPr>
          <a:lstStyle/>
          <a:p>
            <a:pPr algn="ctr"/>
            <a:r>
              <a:rPr lang="en-US" sz="2800" dirty="0">
                <a:solidFill>
                  <a:srgbClr val="00B0F0"/>
                </a:solidFill>
                <a:latin typeface="Segoe UI Light" pitchFamily="34" charset="0"/>
              </a:rPr>
              <a:t>T</a:t>
            </a:r>
            <a:r>
              <a:rPr lang="en-US" sz="2800" dirty="0" smtClean="0">
                <a:solidFill>
                  <a:srgbClr val="00B0F0"/>
                </a:solidFill>
                <a:latin typeface="Segoe UI Light" pitchFamily="34" charset="0"/>
              </a:rPr>
              <a:t>his data presents new, rich opportunities for… </a:t>
            </a:r>
          </a:p>
        </p:txBody>
      </p:sp>
    </p:spTree>
    <p:custDataLst>
      <p:tags r:id="rId1"/>
    </p:custDataLst>
    <p:extLst>
      <p:ext uri="{BB962C8B-B14F-4D97-AF65-F5344CB8AC3E}">
        <p14:creationId xmlns:p14="http://schemas.microsoft.com/office/powerpoint/2010/main" val="2928337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9780" y="3198168"/>
            <a:ext cx="5464440" cy="461665"/>
          </a:xfrm>
          <a:prstGeom prst="rect">
            <a:avLst/>
          </a:prstGeom>
          <a:noFill/>
        </p:spPr>
        <p:txBody>
          <a:bodyPr wrap="square" rtlCol="0">
            <a:spAutoFit/>
          </a:bodyPr>
          <a:lstStyle/>
          <a:p>
            <a:pPr algn="ctr"/>
            <a:r>
              <a:rPr lang="en-US" sz="2400" dirty="0" smtClean="0">
                <a:solidFill>
                  <a:schemeClr val="bg1"/>
                </a:solidFill>
                <a:latin typeface="Segoe UI Light" pitchFamily="34" charset="0"/>
              </a:rPr>
              <a:t>What do we do with all this data?</a:t>
            </a:r>
          </a:p>
        </p:txBody>
      </p:sp>
    </p:spTree>
    <p:extLst>
      <p:ext uri="{BB962C8B-B14F-4D97-AF65-F5344CB8AC3E}">
        <p14:creationId xmlns:p14="http://schemas.microsoft.com/office/powerpoint/2010/main" val="4697868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jon\Pictures\Picasa\Exports\Collages\PictureColl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3529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94060" y="1835205"/>
            <a:ext cx="7321990" cy="3693276"/>
          </a:xfrm>
          <a:prstGeom prst="rect">
            <a:avLst/>
          </a:prstGeom>
          <a:noFill/>
        </p:spPr>
        <p:txBody>
          <a:bodyPr wrap="square" lIns="91395" tIns="45699" rIns="91395" bIns="45699" rtlCol="0">
            <a:spAutoFit/>
          </a:bodyPr>
          <a:lstStyle/>
          <a:p>
            <a:pPr>
              <a:spcAft>
                <a:spcPts val="3600"/>
              </a:spcAft>
            </a:pPr>
            <a:r>
              <a:rPr lang="en-US" sz="2400" dirty="0" smtClean="0">
                <a:solidFill>
                  <a:schemeClr val="bg1">
                    <a:lumMod val="85000"/>
                  </a:schemeClr>
                </a:solidFill>
                <a:latin typeface="Segoe UI Semibold" pitchFamily="34" charset="0"/>
              </a:rPr>
              <a:t>What</a:t>
            </a:r>
            <a:r>
              <a:rPr lang="en-US" sz="2400" dirty="0" smtClean="0">
                <a:solidFill>
                  <a:schemeClr val="bg1">
                    <a:lumMod val="85000"/>
                  </a:schemeClr>
                </a:solidFill>
                <a:latin typeface="Segoe UI Light" pitchFamily="34" charset="0"/>
              </a:rPr>
              <a:t> are the key gaps in water usage understanding?</a:t>
            </a:r>
          </a:p>
          <a:p>
            <a:pPr>
              <a:spcAft>
                <a:spcPts val="3600"/>
              </a:spcAft>
            </a:pPr>
            <a:r>
              <a:rPr lang="en-US" sz="2400" dirty="0" smtClean="0">
                <a:solidFill>
                  <a:schemeClr val="bg1">
                    <a:lumMod val="85000"/>
                  </a:schemeClr>
                </a:solidFill>
                <a:latin typeface="Segoe UI Semibold" pitchFamily="34" charset="0"/>
              </a:rPr>
              <a:t>What</a:t>
            </a:r>
            <a:r>
              <a:rPr lang="en-US" sz="2400" dirty="0" smtClean="0">
                <a:solidFill>
                  <a:schemeClr val="bg1">
                    <a:lumMod val="85000"/>
                  </a:schemeClr>
                </a:solidFill>
                <a:latin typeface="Segoe UI Light" pitchFamily="34" charset="0"/>
              </a:rPr>
              <a:t> aspects of disaggregated data are potential users interested in and what sort of reactions do the visualizations provoke?</a:t>
            </a:r>
          </a:p>
          <a:p>
            <a:pPr>
              <a:spcAft>
                <a:spcPts val="3600"/>
              </a:spcAft>
            </a:pPr>
            <a:r>
              <a:rPr lang="en-US" sz="2400" dirty="0" smtClean="0">
                <a:solidFill>
                  <a:schemeClr val="bg1">
                    <a:lumMod val="85000"/>
                  </a:schemeClr>
                </a:solidFill>
                <a:latin typeface="Segoe UI Semibold" pitchFamily="34" charset="0"/>
              </a:rPr>
              <a:t>How</a:t>
            </a:r>
            <a:r>
              <a:rPr lang="en-US" sz="2400" dirty="0" smtClean="0">
                <a:solidFill>
                  <a:schemeClr val="bg1">
                    <a:lumMod val="85000"/>
                  </a:schemeClr>
                </a:solidFill>
                <a:latin typeface="Segoe UI Light" pitchFamily="34" charset="0"/>
              </a:rPr>
              <a:t> might these visualizations impact behavior?</a:t>
            </a:r>
          </a:p>
          <a:p>
            <a:pPr>
              <a:spcAft>
                <a:spcPts val="2400"/>
              </a:spcAft>
            </a:pPr>
            <a:endParaRPr lang="en-US" sz="2400" dirty="0">
              <a:solidFill>
                <a:schemeClr val="bg1">
                  <a:lumMod val="85000"/>
                </a:schemeClr>
              </a:solidFill>
              <a:latin typeface="Segoe UI Light" pitchFamily="34" charset="0"/>
            </a:endParaRPr>
          </a:p>
        </p:txBody>
      </p:sp>
      <p:sp>
        <p:nvSpPr>
          <p:cNvPr id="7" name="Oval 6"/>
          <p:cNvSpPr>
            <a:spLocks noChangeAspect="1"/>
          </p:cNvSpPr>
          <p:nvPr/>
        </p:nvSpPr>
        <p:spPr>
          <a:xfrm>
            <a:off x="853145" y="1843130"/>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1</a:t>
            </a:r>
          </a:p>
        </p:txBody>
      </p:sp>
      <p:sp>
        <p:nvSpPr>
          <p:cNvPr id="8" name="Oval 7"/>
          <p:cNvSpPr>
            <a:spLocks noChangeAspect="1"/>
          </p:cNvSpPr>
          <p:nvPr/>
        </p:nvSpPr>
        <p:spPr>
          <a:xfrm>
            <a:off x="853145" y="2667305"/>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2</a:t>
            </a:r>
          </a:p>
        </p:txBody>
      </p:sp>
      <p:sp>
        <p:nvSpPr>
          <p:cNvPr id="9" name="Oval 8"/>
          <p:cNvSpPr>
            <a:spLocks noChangeAspect="1"/>
          </p:cNvSpPr>
          <p:nvPr/>
        </p:nvSpPr>
        <p:spPr>
          <a:xfrm>
            <a:off x="853145" y="4262015"/>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3</a:t>
            </a:r>
          </a:p>
        </p:txBody>
      </p:sp>
      <p:sp>
        <p:nvSpPr>
          <p:cNvPr id="13" name="TextBox 12"/>
          <p:cNvSpPr txBox="1"/>
          <p:nvPr/>
        </p:nvSpPr>
        <p:spPr>
          <a:xfrm>
            <a:off x="1877728" y="686289"/>
            <a:ext cx="5388545"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Key</a:t>
            </a:r>
            <a:r>
              <a:rPr lang="en-US" sz="4400" dirty="0" smtClean="0">
                <a:solidFill>
                  <a:schemeClr val="bg1"/>
                </a:solidFill>
                <a:latin typeface="Segoe UI Light" pitchFamily="34" charset="0"/>
              </a:rPr>
              <a:t> Questions</a:t>
            </a:r>
          </a:p>
        </p:txBody>
      </p:sp>
    </p:spTree>
    <p:extLst>
      <p:ext uri="{BB962C8B-B14F-4D97-AF65-F5344CB8AC3E}">
        <p14:creationId xmlns:p14="http://schemas.microsoft.com/office/powerpoint/2010/main" val="394593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94060" y="1835205"/>
            <a:ext cx="7321990" cy="3693276"/>
          </a:xfrm>
          <a:prstGeom prst="rect">
            <a:avLst/>
          </a:prstGeom>
          <a:noFill/>
        </p:spPr>
        <p:txBody>
          <a:bodyPr wrap="square" lIns="91395" tIns="45699" rIns="91395" bIns="45699" rtlCol="0">
            <a:spAutoFit/>
          </a:bodyPr>
          <a:lstStyle/>
          <a:p>
            <a:pPr>
              <a:spcAft>
                <a:spcPts val="3600"/>
              </a:spcAft>
            </a:pPr>
            <a:r>
              <a:rPr lang="en-US" sz="2400" dirty="0" smtClean="0">
                <a:solidFill>
                  <a:schemeClr val="bg1">
                    <a:lumMod val="85000"/>
                  </a:schemeClr>
                </a:solidFill>
                <a:latin typeface="Segoe UI Semibold" pitchFamily="34" charset="0"/>
              </a:rPr>
              <a:t>What</a:t>
            </a:r>
            <a:r>
              <a:rPr lang="en-US" sz="2400" dirty="0" smtClean="0">
                <a:solidFill>
                  <a:schemeClr val="bg1">
                    <a:lumMod val="85000"/>
                  </a:schemeClr>
                </a:solidFill>
                <a:latin typeface="Segoe UI Light" pitchFamily="34" charset="0"/>
              </a:rPr>
              <a:t> are the key gaps in water usage understanding?</a:t>
            </a:r>
          </a:p>
          <a:p>
            <a:pPr>
              <a:spcAft>
                <a:spcPts val="3600"/>
              </a:spcAft>
            </a:pPr>
            <a:r>
              <a:rPr lang="en-US" sz="2400" dirty="0" smtClean="0">
                <a:solidFill>
                  <a:schemeClr val="bg1">
                    <a:lumMod val="85000"/>
                  </a:schemeClr>
                </a:solidFill>
                <a:latin typeface="Segoe UI Semibold" pitchFamily="34" charset="0"/>
              </a:rPr>
              <a:t>What</a:t>
            </a:r>
            <a:r>
              <a:rPr lang="en-US" sz="2400" dirty="0" smtClean="0">
                <a:solidFill>
                  <a:schemeClr val="bg1">
                    <a:lumMod val="85000"/>
                  </a:schemeClr>
                </a:solidFill>
                <a:latin typeface="Segoe UI Light" pitchFamily="34" charset="0"/>
              </a:rPr>
              <a:t> aspects of disaggregated data are potential users interested in and what sort of reactions do the visualizations provoke?</a:t>
            </a:r>
          </a:p>
          <a:p>
            <a:pPr>
              <a:spcAft>
                <a:spcPts val="3600"/>
              </a:spcAft>
            </a:pPr>
            <a:r>
              <a:rPr lang="en-US" sz="2400" dirty="0" smtClean="0">
                <a:solidFill>
                  <a:schemeClr val="bg1">
                    <a:lumMod val="85000"/>
                  </a:schemeClr>
                </a:solidFill>
                <a:latin typeface="Segoe UI Semibold" pitchFamily="34" charset="0"/>
              </a:rPr>
              <a:t>How</a:t>
            </a:r>
            <a:r>
              <a:rPr lang="en-US" sz="2400" dirty="0" smtClean="0">
                <a:solidFill>
                  <a:schemeClr val="bg1">
                    <a:lumMod val="85000"/>
                  </a:schemeClr>
                </a:solidFill>
                <a:latin typeface="Segoe UI Light" pitchFamily="34" charset="0"/>
              </a:rPr>
              <a:t> might these visualizations impact behavior?</a:t>
            </a:r>
          </a:p>
          <a:p>
            <a:pPr>
              <a:spcAft>
                <a:spcPts val="2400"/>
              </a:spcAft>
            </a:pPr>
            <a:endParaRPr lang="en-US" sz="2400" dirty="0">
              <a:solidFill>
                <a:schemeClr val="bg1">
                  <a:lumMod val="85000"/>
                </a:schemeClr>
              </a:solidFill>
              <a:latin typeface="Segoe UI Light" pitchFamily="34" charset="0"/>
            </a:endParaRPr>
          </a:p>
        </p:txBody>
      </p:sp>
      <p:sp>
        <p:nvSpPr>
          <p:cNvPr id="7" name="Oval 6"/>
          <p:cNvSpPr>
            <a:spLocks noChangeAspect="1"/>
          </p:cNvSpPr>
          <p:nvPr/>
        </p:nvSpPr>
        <p:spPr>
          <a:xfrm>
            <a:off x="853145" y="1843130"/>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1</a:t>
            </a:r>
          </a:p>
        </p:txBody>
      </p:sp>
      <p:sp>
        <p:nvSpPr>
          <p:cNvPr id="8" name="Oval 7"/>
          <p:cNvSpPr>
            <a:spLocks noChangeAspect="1"/>
          </p:cNvSpPr>
          <p:nvPr/>
        </p:nvSpPr>
        <p:spPr>
          <a:xfrm>
            <a:off x="853145" y="2667305"/>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2</a:t>
            </a:r>
          </a:p>
        </p:txBody>
      </p:sp>
      <p:sp>
        <p:nvSpPr>
          <p:cNvPr id="9" name="Oval 8"/>
          <p:cNvSpPr>
            <a:spLocks noChangeAspect="1"/>
          </p:cNvSpPr>
          <p:nvPr/>
        </p:nvSpPr>
        <p:spPr>
          <a:xfrm>
            <a:off x="853145" y="4262015"/>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3</a:t>
            </a:r>
          </a:p>
        </p:txBody>
      </p:sp>
      <p:sp>
        <p:nvSpPr>
          <p:cNvPr id="13" name="TextBox 12"/>
          <p:cNvSpPr txBox="1"/>
          <p:nvPr/>
        </p:nvSpPr>
        <p:spPr>
          <a:xfrm>
            <a:off x="1877728" y="686289"/>
            <a:ext cx="5388545"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Key</a:t>
            </a:r>
            <a:r>
              <a:rPr lang="en-US" sz="4400" dirty="0" smtClean="0">
                <a:solidFill>
                  <a:schemeClr val="bg1"/>
                </a:solidFill>
                <a:latin typeface="Segoe UI Light" pitchFamily="34" charset="0"/>
              </a:rPr>
              <a:t> Questions</a:t>
            </a:r>
          </a:p>
        </p:txBody>
      </p:sp>
      <p:sp>
        <p:nvSpPr>
          <p:cNvPr id="10" name="Rectangle 9"/>
          <p:cNvSpPr/>
          <p:nvPr/>
        </p:nvSpPr>
        <p:spPr>
          <a:xfrm>
            <a:off x="701355" y="1683415"/>
            <a:ext cx="8120765" cy="822960"/>
          </a:xfrm>
          <a:prstGeom prst="rect">
            <a:avLst/>
          </a:prstGeom>
          <a:solidFill>
            <a:srgbClr val="000000">
              <a:alpha val="80000"/>
            </a:srgbClr>
          </a:solidFill>
          <a:ln>
            <a:solidFill>
              <a:schemeClr val="tx1"/>
            </a:solidFill>
          </a:ln>
        </p:spPr>
        <p:txBody>
          <a:bodyPr wrap="none" rtlCol="0" anchor="ctr">
            <a:spAutoFit/>
          </a:bodyPr>
          <a:lstStyle/>
          <a:p>
            <a:pPr algn="ctr"/>
            <a:endParaRPr lang="en-US" sz="2800" dirty="0">
              <a:solidFill>
                <a:schemeClr val="bg1"/>
              </a:solidFill>
              <a:latin typeface="Segoe UI Light" pitchFamily="34" charset="0"/>
            </a:endParaRPr>
          </a:p>
        </p:txBody>
      </p:sp>
      <p:sp>
        <p:nvSpPr>
          <p:cNvPr id="12" name="Rectangle 11"/>
          <p:cNvSpPr/>
          <p:nvPr/>
        </p:nvSpPr>
        <p:spPr>
          <a:xfrm>
            <a:off x="701355" y="4187950"/>
            <a:ext cx="8120765" cy="1062530"/>
          </a:xfrm>
          <a:prstGeom prst="rect">
            <a:avLst/>
          </a:prstGeom>
          <a:solidFill>
            <a:srgbClr val="000000">
              <a:alpha val="80000"/>
            </a:srgbClr>
          </a:solidFill>
          <a:ln>
            <a:solidFill>
              <a:schemeClr val="tx1"/>
            </a:solidFill>
          </a:ln>
        </p:spPr>
        <p:txBody>
          <a:bodyPr wrap="none" rtlCol="0" anchor="ctr">
            <a:spAutoFit/>
          </a:bodyPr>
          <a:lstStyle/>
          <a:p>
            <a:pPr algn="ctr"/>
            <a:endParaRPr lang="en-US" sz="2800" dirty="0">
              <a:solidFill>
                <a:schemeClr val="bg1"/>
              </a:solidFill>
              <a:latin typeface="Segoe UI Light" pitchFamily="34" charset="0"/>
            </a:endParaRPr>
          </a:p>
        </p:txBody>
      </p:sp>
    </p:spTree>
    <p:extLst>
      <p:ext uri="{BB962C8B-B14F-4D97-AF65-F5344CB8AC3E}">
        <p14:creationId xmlns:p14="http://schemas.microsoft.com/office/powerpoint/2010/main" val="27003220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775" y="1683415"/>
            <a:ext cx="8458200" cy="461665"/>
          </a:xfrm>
          <a:prstGeom prst="rect">
            <a:avLst/>
          </a:prstGeom>
          <a:noFill/>
        </p:spPr>
        <p:txBody>
          <a:bodyPr wrap="square" rtlCol="0">
            <a:spAutoFit/>
          </a:bodyPr>
          <a:lstStyle/>
          <a:p>
            <a:r>
              <a:rPr lang="en-US" sz="2400" dirty="0" smtClean="0">
                <a:solidFill>
                  <a:schemeClr val="bg1">
                    <a:lumMod val="95000"/>
                  </a:schemeClr>
                </a:solidFill>
                <a:latin typeface="Segoe UI Light" pitchFamily="34" charset="0"/>
              </a:rPr>
              <a:t>Two sets of designs:</a:t>
            </a:r>
            <a:endParaRPr lang="en-US" sz="2400" dirty="0">
              <a:solidFill>
                <a:schemeClr val="bg1">
                  <a:lumMod val="95000"/>
                </a:schemeClr>
              </a:solidFill>
              <a:latin typeface="Segoe UI Light" pitchFamily="34" charset="0"/>
            </a:endParaRPr>
          </a:p>
        </p:txBody>
      </p:sp>
      <p:grpSp>
        <p:nvGrpSpPr>
          <p:cNvPr id="9" name="Group 8"/>
          <p:cNvGrpSpPr/>
          <p:nvPr/>
        </p:nvGrpSpPr>
        <p:grpSpPr>
          <a:xfrm>
            <a:off x="397775" y="2449880"/>
            <a:ext cx="8505825" cy="923330"/>
            <a:chOff x="397775" y="2650177"/>
            <a:chExt cx="8505825" cy="923330"/>
          </a:xfrm>
        </p:grpSpPr>
        <p:sp>
          <p:nvSpPr>
            <p:cNvPr id="5" name="TextBox 4"/>
            <p:cNvSpPr txBox="1"/>
            <p:nvPr/>
          </p:nvSpPr>
          <p:spPr>
            <a:xfrm>
              <a:off x="931175" y="2727121"/>
              <a:ext cx="7972425" cy="769441"/>
            </a:xfrm>
            <a:prstGeom prst="rect">
              <a:avLst/>
            </a:prstGeom>
            <a:noFill/>
          </p:spPr>
          <p:txBody>
            <a:bodyPr wrap="square" rtlCol="0">
              <a:spAutoFit/>
            </a:bodyPr>
            <a:lstStyle/>
            <a:p>
              <a:r>
                <a:rPr lang="en-US" sz="2400" dirty="0" smtClean="0">
                  <a:solidFill>
                    <a:schemeClr val="bg1">
                      <a:lumMod val="95000"/>
                    </a:schemeClr>
                  </a:solidFill>
                  <a:latin typeface="Segoe UI Semibold" pitchFamily="34" charset="0"/>
                </a:rPr>
                <a:t>Design Dimensions</a:t>
              </a:r>
            </a:p>
            <a:p>
              <a:r>
                <a:rPr lang="en-US" sz="2000" dirty="0" smtClean="0">
                  <a:solidFill>
                    <a:schemeClr val="bg1">
                      <a:lumMod val="95000"/>
                    </a:schemeClr>
                  </a:solidFill>
                  <a:latin typeface="Segoe UI Light" pitchFamily="34" charset="0"/>
                </a:rPr>
                <a:t>Isolate eco-feedback design dimensions in the context of water usage</a:t>
              </a:r>
              <a:endParaRPr lang="en-US" sz="2000" dirty="0">
                <a:solidFill>
                  <a:schemeClr val="bg1">
                    <a:lumMod val="95000"/>
                  </a:schemeClr>
                </a:solidFill>
                <a:latin typeface="Segoe UI Light" pitchFamily="34" charset="0"/>
              </a:endParaRPr>
            </a:p>
          </p:txBody>
        </p:sp>
        <p:sp>
          <p:nvSpPr>
            <p:cNvPr id="7" name="TextBox 6"/>
            <p:cNvSpPr txBox="1"/>
            <p:nvPr/>
          </p:nvSpPr>
          <p:spPr>
            <a:xfrm>
              <a:off x="397775" y="2650177"/>
              <a:ext cx="569387" cy="923330"/>
            </a:xfrm>
            <a:prstGeom prst="rect">
              <a:avLst/>
            </a:prstGeom>
            <a:noFill/>
          </p:spPr>
          <p:txBody>
            <a:bodyPr wrap="none" rtlCol="0">
              <a:spAutoFit/>
            </a:bodyPr>
            <a:lstStyle/>
            <a:p>
              <a:r>
                <a:rPr lang="en-US" sz="5400" dirty="0" smtClean="0">
                  <a:solidFill>
                    <a:schemeClr val="bg1">
                      <a:lumMod val="95000"/>
                    </a:schemeClr>
                  </a:solidFill>
                  <a:latin typeface="Segoe UI Semibold" pitchFamily="34" charset="0"/>
                </a:rPr>
                <a:t>1</a:t>
              </a:r>
              <a:endParaRPr lang="en-US" sz="5400" dirty="0">
                <a:solidFill>
                  <a:schemeClr val="bg1">
                    <a:lumMod val="95000"/>
                  </a:schemeClr>
                </a:solidFill>
                <a:latin typeface="Segoe UI Semibold" pitchFamily="34" charset="0"/>
              </a:endParaRPr>
            </a:p>
          </p:txBody>
        </p:sp>
      </p:grpSp>
      <p:grpSp>
        <p:nvGrpSpPr>
          <p:cNvPr id="10" name="Group 9"/>
          <p:cNvGrpSpPr/>
          <p:nvPr/>
        </p:nvGrpSpPr>
        <p:grpSpPr>
          <a:xfrm>
            <a:off x="397775" y="3613270"/>
            <a:ext cx="8505825" cy="1209228"/>
            <a:chOff x="397775" y="3813567"/>
            <a:chExt cx="8505825" cy="1209228"/>
          </a:xfrm>
        </p:grpSpPr>
        <p:sp>
          <p:nvSpPr>
            <p:cNvPr id="6" name="TextBox 5"/>
            <p:cNvSpPr txBox="1"/>
            <p:nvPr/>
          </p:nvSpPr>
          <p:spPr>
            <a:xfrm>
              <a:off x="931175" y="3945577"/>
              <a:ext cx="7972425" cy="1077218"/>
            </a:xfrm>
            <a:prstGeom prst="rect">
              <a:avLst/>
            </a:prstGeom>
            <a:noFill/>
          </p:spPr>
          <p:txBody>
            <a:bodyPr wrap="square" rtlCol="0">
              <a:spAutoFit/>
            </a:bodyPr>
            <a:lstStyle/>
            <a:p>
              <a:r>
                <a:rPr lang="en-US" sz="2400" dirty="0" smtClean="0">
                  <a:solidFill>
                    <a:schemeClr val="bg1">
                      <a:lumMod val="95000"/>
                    </a:schemeClr>
                  </a:solidFill>
                  <a:latin typeface="Segoe UI Semibold" pitchFamily="34" charset="0"/>
                </a:rPr>
                <a:t>Design Probes</a:t>
              </a:r>
            </a:p>
            <a:p>
              <a:r>
                <a:rPr lang="en-US" sz="2000" dirty="0" smtClean="0">
                  <a:solidFill>
                    <a:schemeClr val="bg1">
                      <a:lumMod val="95000"/>
                    </a:schemeClr>
                  </a:solidFill>
                  <a:latin typeface="Segoe UI Light" pitchFamily="34" charset="0"/>
                </a:rPr>
                <a:t>Meant to elicit reactions about how displays would fit within a household and investigate issues such as privacy, competition, family dynamics.</a:t>
              </a:r>
              <a:endParaRPr lang="en-US" sz="2000" dirty="0">
                <a:solidFill>
                  <a:schemeClr val="bg1">
                    <a:lumMod val="95000"/>
                  </a:schemeClr>
                </a:solidFill>
                <a:latin typeface="Segoe UI Light" pitchFamily="34" charset="0"/>
              </a:endParaRPr>
            </a:p>
          </p:txBody>
        </p:sp>
        <p:sp>
          <p:nvSpPr>
            <p:cNvPr id="8" name="TextBox 7"/>
            <p:cNvSpPr txBox="1"/>
            <p:nvPr/>
          </p:nvSpPr>
          <p:spPr>
            <a:xfrm>
              <a:off x="397775" y="3813567"/>
              <a:ext cx="569387" cy="923330"/>
            </a:xfrm>
            <a:prstGeom prst="rect">
              <a:avLst/>
            </a:prstGeom>
            <a:noFill/>
          </p:spPr>
          <p:txBody>
            <a:bodyPr wrap="none" rtlCol="0">
              <a:spAutoFit/>
            </a:bodyPr>
            <a:lstStyle/>
            <a:p>
              <a:r>
                <a:rPr lang="en-US" sz="5400" dirty="0">
                  <a:solidFill>
                    <a:schemeClr val="bg1">
                      <a:lumMod val="95000"/>
                    </a:schemeClr>
                  </a:solidFill>
                  <a:latin typeface="Segoe UI Semibold" pitchFamily="34" charset="0"/>
                </a:rPr>
                <a:t>2</a:t>
              </a:r>
            </a:p>
          </p:txBody>
        </p:sp>
      </p:grpSp>
    </p:spTree>
    <p:extLst>
      <p:ext uri="{BB962C8B-B14F-4D97-AF65-F5344CB8AC3E}">
        <p14:creationId xmlns:p14="http://schemas.microsoft.com/office/powerpoint/2010/main" val="4839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77489" y="4659422"/>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Survey</a:t>
            </a:r>
          </a:p>
        </p:txBody>
      </p:sp>
      <p:sp>
        <p:nvSpPr>
          <p:cNvPr id="14" name="TextBox 13"/>
          <p:cNvSpPr txBox="1"/>
          <p:nvPr/>
        </p:nvSpPr>
        <p:spPr>
          <a:xfrm>
            <a:off x="9615884" y="378551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In-Home Interviews</a:t>
            </a:r>
          </a:p>
        </p:txBody>
      </p:sp>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9" name="Group 8"/>
          <p:cNvGrpSpPr/>
          <p:nvPr/>
        </p:nvGrpSpPr>
        <p:grpSpPr>
          <a:xfrm>
            <a:off x="334033" y="2694703"/>
            <a:ext cx="8475935" cy="1468594"/>
            <a:chOff x="94195" y="1996026"/>
            <a:chExt cx="8475935" cy="1468594"/>
          </a:xfrm>
        </p:grpSpPr>
        <p:sp>
          <p:nvSpPr>
            <p:cNvPr id="4" name="TextBox 3"/>
            <p:cNvSpPr txBox="1"/>
            <p:nvPr/>
          </p:nvSpPr>
          <p:spPr>
            <a:xfrm>
              <a:off x="94195" y="2518260"/>
              <a:ext cx="1290215" cy="369332"/>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rPr>
                <a:t>Ideation</a:t>
              </a:r>
            </a:p>
          </p:txBody>
        </p:sp>
        <p:sp>
          <p:nvSpPr>
            <p:cNvPr id="5" name="TextBox 4"/>
            <p:cNvSpPr txBox="1"/>
            <p:nvPr/>
          </p:nvSpPr>
          <p:spPr>
            <a:xfrm>
              <a:off x="1472181" y="2403194"/>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Data</a:t>
              </a:r>
              <a:br>
                <a:rPr lang="en-US" dirty="0" smtClean="0">
                  <a:solidFill>
                    <a:schemeClr val="bg1">
                      <a:lumMod val="85000"/>
                    </a:schemeClr>
                  </a:solidFill>
                  <a:latin typeface="Segoe UI Light" pitchFamily="34" charset="0"/>
                </a:rPr>
              </a:br>
              <a:r>
                <a:rPr lang="en-US" dirty="0" smtClean="0">
                  <a:solidFill>
                    <a:schemeClr val="bg1">
                      <a:lumMod val="85000"/>
                    </a:schemeClr>
                  </a:solidFill>
                  <a:latin typeface="Segoe UI Light" pitchFamily="34" charset="0"/>
                </a:rPr>
                <a:t>Gathering</a:t>
              </a:r>
            </a:p>
          </p:txBody>
        </p:sp>
        <p:sp>
          <p:nvSpPr>
            <p:cNvPr id="6" name="TextBox 5"/>
            <p:cNvSpPr txBox="1"/>
            <p:nvPr/>
          </p:nvSpPr>
          <p:spPr>
            <a:xfrm>
              <a:off x="2806884" y="2403194"/>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Ideation / Sketch</a:t>
              </a:r>
            </a:p>
          </p:txBody>
        </p:sp>
        <p:sp>
          <p:nvSpPr>
            <p:cNvPr id="7" name="TextBox 6"/>
            <p:cNvSpPr txBox="1"/>
            <p:nvPr/>
          </p:nvSpPr>
          <p:spPr>
            <a:xfrm>
              <a:off x="4211575" y="2407936"/>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Pilot Studies</a:t>
              </a:r>
            </a:p>
          </p:txBody>
        </p:sp>
        <p:sp>
          <p:nvSpPr>
            <p:cNvPr id="8" name="TextBox 7"/>
            <p:cNvSpPr txBox="1"/>
            <p:nvPr/>
          </p:nvSpPr>
          <p:spPr>
            <a:xfrm>
              <a:off x="5520535" y="2517860"/>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Refinement</a:t>
              </a:r>
            </a:p>
          </p:txBody>
        </p:sp>
        <p:cxnSp>
          <p:nvCxnSpPr>
            <p:cNvPr id="15" name="Straight Arrow Connector 14"/>
            <p:cNvCxnSpPr/>
            <p:nvPr/>
          </p:nvCxnSpPr>
          <p:spPr>
            <a:xfrm flipV="1">
              <a:off x="1080829"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067462" y="2019868"/>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064717" y="2017123"/>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3983890"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4782159" y="1998771"/>
              <a:ext cx="1444752" cy="1444752"/>
            </a:xfrm>
            <a:prstGeom prst="arc">
              <a:avLst>
                <a:gd name="adj1" fmla="val 12194422"/>
                <a:gd name="adj2" fmla="val 20671428"/>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4779414" y="1996026"/>
              <a:ext cx="1444752" cy="1444752"/>
            </a:xfrm>
            <a:prstGeom prst="arc">
              <a:avLst>
                <a:gd name="adj1" fmla="val 11576244"/>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6822715" y="2702525"/>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279915" y="2515286"/>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Evaluation</a:t>
              </a:r>
            </a:p>
          </p:txBody>
        </p:sp>
      </p:grpSp>
      <p:grpSp>
        <p:nvGrpSpPr>
          <p:cNvPr id="10" name="Group 9"/>
          <p:cNvGrpSpPr/>
          <p:nvPr/>
        </p:nvGrpSpPr>
        <p:grpSpPr>
          <a:xfrm>
            <a:off x="334033" y="469095"/>
            <a:ext cx="7349662" cy="2666475"/>
            <a:chOff x="334033" y="469095"/>
            <a:chExt cx="7349662" cy="2666475"/>
          </a:xfrm>
        </p:grpSpPr>
        <p:sp>
          <p:nvSpPr>
            <p:cNvPr id="3" name="TextBox 2"/>
            <p:cNvSpPr txBox="1"/>
            <p:nvPr/>
          </p:nvSpPr>
          <p:spPr>
            <a:xfrm>
              <a:off x="334033" y="469095"/>
              <a:ext cx="7349662" cy="1077218"/>
            </a:xfrm>
            <a:prstGeom prst="rect">
              <a:avLst/>
            </a:prstGeom>
            <a:noFill/>
            <a:ln>
              <a:solidFill>
                <a:srgbClr val="0090FF"/>
              </a:solidFill>
            </a:ln>
          </p:spPr>
          <p:txBody>
            <a:bodyPr wrap="square" rtlCol="0">
              <a:spAutoFit/>
            </a:bodyPr>
            <a:lstStyle/>
            <a:p>
              <a:r>
                <a:rPr lang="en-US" sz="1600" dirty="0" smtClean="0">
                  <a:solidFill>
                    <a:srgbClr val="00B0F0"/>
                  </a:solidFill>
                  <a:latin typeface="Segoe UI Light" pitchFamily="34" charset="0"/>
                </a:rPr>
                <a:t>Informal interviews with water experts (e.g., SPU, Amy Vickers)</a:t>
              </a:r>
            </a:p>
            <a:p>
              <a:r>
                <a:rPr lang="en-US" sz="1600" dirty="0" smtClean="0">
                  <a:solidFill>
                    <a:srgbClr val="00B0F0"/>
                  </a:solidFill>
                  <a:latin typeface="Segoe UI Light" pitchFamily="34" charset="0"/>
                </a:rPr>
                <a:t>UW Environmental Practicum on water</a:t>
              </a:r>
            </a:p>
            <a:p>
              <a:r>
                <a:rPr lang="en-US" sz="1600" dirty="0" smtClean="0">
                  <a:solidFill>
                    <a:srgbClr val="00B0F0"/>
                  </a:solidFill>
                  <a:latin typeface="Segoe UI Light" pitchFamily="34" charset="0"/>
                </a:rPr>
                <a:t>Literature review of water resource management, environmental psychology</a:t>
              </a:r>
            </a:p>
            <a:p>
              <a:r>
                <a:rPr lang="en-US" sz="1600" dirty="0" smtClean="0">
                  <a:solidFill>
                    <a:srgbClr val="00B0F0"/>
                  </a:solidFill>
                  <a:latin typeface="Segoe UI Light" pitchFamily="34" charset="0"/>
                </a:rPr>
                <a:t>Our own online survey of water usage attitudes &amp; knowledge (N=656 respondents)</a:t>
              </a:r>
            </a:p>
          </p:txBody>
        </p:sp>
        <p:cxnSp>
          <p:nvCxnSpPr>
            <p:cNvPr id="11" name="Straight Connector 10"/>
            <p:cNvCxnSpPr/>
            <p:nvPr/>
          </p:nvCxnSpPr>
          <p:spPr>
            <a:xfrm>
              <a:off x="2190860" y="1546313"/>
              <a:ext cx="0" cy="1589257"/>
            </a:xfrm>
            <a:prstGeom prst="line">
              <a:avLst/>
            </a:prstGeom>
            <a:ln>
              <a:solidFill>
                <a:srgbClr val="0090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89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3377" y="772675"/>
            <a:ext cx="8857246" cy="954107"/>
          </a:xfrm>
          <a:prstGeom prst="rect">
            <a:avLst/>
          </a:prstGeom>
          <a:noFill/>
        </p:spPr>
        <p:txBody>
          <a:bodyPr wrap="square" rtlCol="0">
            <a:spAutoFit/>
          </a:bodyPr>
          <a:lstStyle/>
          <a:p>
            <a:pPr algn="ctr"/>
            <a:r>
              <a:rPr lang="en-US" sz="2800" dirty="0" smtClean="0">
                <a:solidFill>
                  <a:schemeClr val="bg1"/>
                </a:solidFill>
                <a:latin typeface="Segoe UI Light" pitchFamily="34" charset="0"/>
              </a:rPr>
              <a:t>Respondents (N=651) dramatically </a:t>
            </a:r>
            <a:r>
              <a:rPr lang="en-US" sz="2800" dirty="0" smtClean="0">
                <a:solidFill>
                  <a:schemeClr val="bg1"/>
                </a:solidFill>
                <a:latin typeface="Segoe UI Semibold" pitchFamily="34" charset="0"/>
              </a:rPr>
              <a:t>underestimated</a:t>
            </a:r>
            <a:r>
              <a:rPr lang="en-US" sz="2800" dirty="0" smtClean="0">
                <a:solidFill>
                  <a:schemeClr val="bg1"/>
                </a:solidFill>
                <a:latin typeface="Segoe UI Light" pitchFamily="34" charset="0"/>
              </a:rPr>
              <a:t> the amount of water used in common everyday activities. </a:t>
            </a:r>
          </a:p>
        </p:txBody>
      </p:sp>
      <p:grpSp>
        <p:nvGrpSpPr>
          <p:cNvPr id="19" name="Group 18"/>
          <p:cNvGrpSpPr/>
          <p:nvPr/>
        </p:nvGrpSpPr>
        <p:grpSpPr>
          <a:xfrm>
            <a:off x="286754" y="1683415"/>
            <a:ext cx="8155891" cy="4022435"/>
            <a:chOff x="286754" y="1531625"/>
            <a:chExt cx="8155891" cy="4022435"/>
          </a:xfrm>
        </p:grpSpPr>
        <p:grpSp>
          <p:nvGrpSpPr>
            <p:cNvPr id="12" name="Group 11"/>
            <p:cNvGrpSpPr/>
            <p:nvPr/>
          </p:nvGrpSpPr>
          <p:grpSpPr>
            <a:xfrm>
              <a:off x="286754" y="2429079"/>
              <a:ext cx="6941571" cy="3124981"/>
              <a:chOff x="-310722" y="2070935"/>
              <a:chExt cx="6941571" cy="3124981"/>
            </a:xfrm>
          </p:grpSpPr>
          <p:sp>
            <p:nvSpPr>
              <p:cNvPr id="9" name="TextBox 8"/>
              <p:cNvSpPr txBox="1"/>
              <p:nvPr/>
            </p:nvSpPr>
            <p:spPr>
              <a:xfrm>
                <a:off x="-310722" y="2518260"/>
                <a:ext cx="4401910" cy="2677656"/>
              </a:xfrm>
              <a:prstGeom prst="rect">
                <a:avLst/>
              </a:prstGeom>
              <a:noFill/>
            </p:spPr>
            <p:txBody>
              <a:bodyPr wrap="square" rtlCol="0">
                <a:spAutoFit/>
              </a:bodyPr>
              <a:lstStyle/>
              <a:p>
                <a:pPr algn="r"/>
                <a:r>
                  <a:rPr lang="en-US" sz="2800" dirty="0" smtClean="0">
                    <a:solidFill>
                      <a:schemeClr val="bg1"/>
                    </a:solidFill>
                    <a:latin typeface="Segoe UI Light" pitchFamily="34" charset="0"/>
                  </a:rPr>
                  <a:t>toilet : </a:t>
                </a:r>
              </a:p>
              <a:p>
                <a:pPr algn="r"/>
                <a:r>
                  <a:rPr lang="en-US" sz="2800" dirty="0">
                    <a:solidFill>
                      <a:schemeClr val="bg1"/>
                    </a:solidFill>
                    <a:latin typeface="Segoe UI Light" pitchFamily="34" charset="0"/>
                  </a:rPr>
                  <a:t>shower : </a:t>
                </a:r>
                <a:endParaRPr lang="en-US" sz="2800" dirty="0" smtClean="0">
                  <a:solidFill>
                    <a:schemeClr val="bg1"/>
                  </a:solidFill>
                  <a:latin typeface="Segoe UI Light" pitchFamily="34" charset="0"/>
                </a:endParaRPr>
              </a:p>
              <a:p>
                <a:pPr algn="r"/>
                <a:r>
                  <a:rPr lang="en-US" sz="2800" dirty="0" smtClean="0">
                    <a:solidFill>
                      <a:schemeClr val="bg1"/>
                    </a:solidFill>
                    <a:latin typeface="Segoe UI Light" pitchFamily="34" charset="0"/>
                  </a:rPr>
                  <a:t>bath : </a:t>
                </a:r>
              </a:p>
              <a:p>
                <a:pPr algn="r"/>
                <a:r>
                  <a:rPr lang="en-US" sz="2800" dirty="0" smtClean="0">
                    <a:solidFill>
                      <a:schemeClr val="bg1"/>
                    </a:solidFill>
                    <a:latin typeface="Segoe UI Light" pitchFamily="34" charset="0"/>
                  </a:rPr>
                  <a:t>low-flow shower :</a:t>
                </a:r>
              </a:p>
              <a:p>
                <a:pPr algn="r"/>
                <a:r>
                  <a:rPr lang="en-US" sz="2800" dirty="0" smtClean="0">
                    <a:solidFill>
                      <a:schemeClr val="bg1"/>
                    </a:solidFill>
                    <a:latin typeface="Segoe UI Light" pitchFamily="34" charset="0"/>
                  </a:rPr>
                  <a:t>outdoor yard watering : </a:t>
                </a:r>
              </a:p>
              <a:p>
                <a:pPr algn="ctr"/>
                <a:endParaRPr lang="en-US" sz="2800" dirty="0" smtClean="0">
                  <a:solidFill>
                    <a:schemeClr val="bg1"/>
                  </a:solidFill>
                  <a:latin typeface="Segoe UI Light" pitchFamily="34" charset="0"/>
                </a:endParaRPr>
              </a:p>
            </p:txBody>
          </p:sp>
          <p:sp>
            <p:nvSpPr>
              <p:cNvPr id="10" name="Rectangle 9"/>
              <p:cNvSpPr/>
              <p:nvPr/>
            </p:nvSpPr>
            <p:spPr>
              <a:xfrm>
                <a:off x="4065788" y="2530960"/>
                <a:ext cx="2550698" cy="2246769"/>
              </a:xfrm>
              <a:prstGeom prst="rect">
                <a:avLst/>
              </a:prstGeom>
            </p:spPr>
            <p:txBody>
              <a:bodyPr wrap="none">
                <a:spAutoFit/>
              </a:bodyPr>
              <a:lstStyle/>
              <a:p>
                <a:r>
                  <a:rPr lang="en-US" sz="2800" dirty="0" smtClean="0">
                    <a:solidFill>
                      <a:schemeClr val="bg1"/>
                    </a:solidFill>
                    <a:latin typeface="Segoe UI Light" pitchFamily="34" charset="0"/>
                  </a:rPr>
                  <a:t>by 15%</a:t>
                </a:r>
              </a:p>
              <a:p>
                <a:r>
                  <a:rPr lang="en-US" sz="2800" dirty="0" smtClean="0">
                    <a:solidFill>
                      <a:schemeClr val="bg1"/>
                    </a:solidFill>
                    <a:latin typeface="Segoe UI Light" pitchFamily="34" charset="0"/>
                  </a:rPr>
                  <a:t>by 30%</a:t>
                </a:r>
              </a:p>
              <a:p>
                <a:r>
                  <a:rPr lang="en-US" sz="2800" dirty="0" smtClean="0">
                    <a:solidFill>
                      <a:schemeClr val="bg1"/>
                    </a:solidFill>
                    <a:latin typeface="Segoe UI Light" pitchFamily="34" charset="0"/>
                  </a:rPr>
                  <a:t>by 55%</a:t>
                </a:r>
              </a:p>
              <a:p>
                <a:r>
                  <a:rPr lang="en-US" sz="2800" dirty="0" smtClean="0">
                    <a:solidFill>
                      <a:schemeClr val="bg1"/>
                    </a:solidFill>
                    <a:latin typeface="Segoe UI Light" pitchFamily="34" charset="0"/>
                  </a:rPr>
                  <a:t>by 60%</a:t>
                </a:r>
              </a:p>
              <a:p>
                <a:r>
                  <a:rPr lang="en-US" sz="2800" dirty="0" smtClean="0">
                    <a:solidFill>
                      <a:schemeClr val="bg1"/>
                    </a:solidFill>
                    <a:latin typeface="Segoe UI Light" pitchFamily="34" charset="0"/>
                  </a:rPr>
                  <a:t>by 83% to 95% </a:t>
                </a:r>
                <a:endParaRPr lang="en-US" sz="2800" dirty="0">
                  <a:solidFill>
                    <a:schemeClr val="bg1"/>
                  </a:solidFill>
                  <a:latin typeface="Segoe UI Light" pitchFamily="34" charset="0"/>
                </a:endParaRPr>
              </a:p>
            </p:txBody>
          </p:sp>
          <p:sp>
            <p:nvSpPr>
              <p:cNvPr id="11" name="Rectangle 10"/>
              <p:cNvSpPr/>
              <p:nvPr/>
            </p:nvSpPr>
            <p:spPr>
              <a:xfrm>
                <a:off x="4095027" y="2070935"/>
                <a:ext cx="2535822" cy="523220"/>
              </a:xfrm>
              <a:prstGeom prst="rect">
                <a:avLst/>
              </a:prstGeom>
            </p:spPr>
            <p:txBody>
              <a:bodyPr wrap="none">
                <a:spAutoFit/>
              </a:bodyPr>
              <a:lstStyle/>
              <a:p>
                <a:r>
                  <a:rPr lang="en-US" sz="2800" dirty="0" smtClean="0">
                    <a:solidFill>
                      <a:schemeClr val="bg1"/>
                    </a:solidFill>
                    <a:latin typeface="Segoe UI Semibold" pitchFamily="34" charset="0"/>
                  </a:rPr>
                  <a:t>underestimate</a:t>
                </a:r>
                <a:endParaRPr lang="en-US" sz="2800" dirty="0">
                  <a:latin typeface="Segoe UI Semibold" pitchFamily="34" charset="0"/>
                </a:endParaRPr>
              </a:p>
            </p:txBody>
          </p:sp>
        </p:grpSp>
        <p:cxnSp>
          <p:nvCxnSpPr>
            <p:cNvPr id="15" name="Straight Connector 14"/>
            <p:cNvCxnSpPr/>
            <p:nvPr/>
          </p:nvCxnSpPr>
          <p:spPr>
            <a:xfrm>
              <a:off x="5710425" y="1531625"/>
              <a:ext cx="0" cy="89745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11618" y="2455675"/>
              <a:ext cx="7931027" cy="2834640"/>
            </a:xfrm>
            <a:prstGeom prst="rect">
              <a:avLst/>
            </a:prstGeom>
            <a:ln>
              <a:solidFill>
                <a:schemeClr val="bg1">
                  <a:lumMod val="95000"/>
                </a:schemeClr>
              </a:solidFill>
            </a:ln>
          </p:spPr>
          <p:txBody>
            <a:bodyPr wrap="square" rtlCol="0" anchor="ctr">
              <a:spAutoFit/>
            </a:bodyPr>
            <a:lstStyle/>
            <a:p>
              <a:pPr algn="ctr"/>
              <a:endParaRPr lang="en-US" sz="2800" dirty="0">
                <a:solidFill>
                  <a:schemeClr val="bg1"/>
                </a:solidFill>
                <a:latin typeface="Segoe UI Light" pitchFamily="34" charset="0"/>
              </a:endParaRPr>
            </a:p>
          </p:txBody>
        </p:sp>
      </p:grpSp>
      <p:sp>
        <p:nvSpPr>
          <p:cNvPr id="17" name="TextBox 16"/>
          <p:cNvSpPr txBox="1"/>
          <p:nvPr/>
        </p:nvSpPr>
        <p:spPr>
          <a:xfrm>
            <a:off x="12108" y="6388905"/>
            <a:ext cx="4629595" cy="369332"/>
          </a:xfrm>
          <a:prstGeom prst="rect">
            <a:avLst/>
          </a:prstGeom>
          <a:noFill/>
        </p:spPr>
        <p:txBody>
          <a:bodyPr wrap="square" rtlCol="0">
            <a:spAutoFit/>
          </a:bodyPr>
          <a:lstStyle/>
          <a:p>
            <a:r>
              <a:rPr lang="en-US" dirty="0" smtClean="0">
                <a:solidFill>
                  <a:schemeClr val="tx1">
                    <a:lumMod val="50000"/>
                    <a:lumOff val="50000"/>
                  </a:schemeClr>
                </a:solidFill>
                <a:latin typeface="Segoe UI Light" pitchFamily="34" charset="0"/>
              </a:rPr>
              <a:t>[Froehlich, UW PhD Dissertation, 2011]</a:t>
            </a:r>
          </a:p>
        </p:txBody>
      </p:sp>
      <p:sp>
        <p:nvSpPr>
          <p:cNvPr id="13" name="TextBox 12"/>
          <p:cNvSpPr txBox="1"/>
          <p:nvPr/>
        </p:nvSpPr>
        <p:spPr>
          <a:xfrm>
            <a:off x="1782858" y="-972910"/>
            <a:ext cx="5388545"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Poor </a:t>
            </a:r>
            <a:r>
              <a:rPr lang="en-US" sz="4400" dirty="0" smtClean="0">
                <a:solidFill>
                  <a:schemeClr val="bg1"/>
                </a:solidFill>
                <a:latin typeface="Segoe UI Light" pitchFamily="34" charset="0"/>
              </a:rPr>
              <a:t>Water Literacy</a:t>
            </a:r>
          </a:p>
        </p:txBody>
      </p:sp>
    </p:spTree>
    <p:extLst>
      <p:ext uri="{BB962C8B-B14F-4D97-AF65-F5344CB8AC3E}">
        <p14:creationId xmlns:p14="http://schemas.microsoft.com/office/powerpoint/2010/main" val="38977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n\Dropbox\CHI2012-WaterVis\images\SurveyDisplays\DataGranularity\datagranularity_fixturecategory_widescre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9744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77489" y="4659422"/>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Survey</a:t>
            </a:r>
          </a:p>
        </p:txBody>
      </p:sp>
      <p:sp>
        <p:nvSpPr>
          <p:cNvPr id="14" name="TextBox 13"/>
          <p:cNvSpPr txBox="1"/>
          <p:nvPr/>
        </p:nvSpPr>
        <p:spPr>
          <a:xfrm>
            <a:off x="9615884" y="378551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In-Home Interviews</a:t>
            </a:r>
          </a:p>
        </p:txBody>
      </p:sp>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9" name="Group 8"/>
          <p:cNvGrpSpPr/>
          <p:nvPr/>
        </p:nvGrpSpPr>
        <p:grpSpPr>
          <a:xfrm>
            <a:off x="334033" y="2694703"/>
            <a:ext cx="7185720" cy="1468594"/>
            <a:chOff x="94195" y="1996026"/>
            <a:chExt cx="7185720" cy="1468594"/>
          </a:xfrm>
        </p:grpSpPr>
        <p:sp>
          <p:nvSpPr>
            <p:cNvPr id="4" name="TextBox 3"/>
            <p:cNvSpPr txBox="1"/>
            <p:nvPr/>
          </p:nvSpPr>
          <p:spPr>
            <a:xfrm>
              <a:off x="94195" y="2518260"/>
              <a:ext cx="1290215" cy="369332"/>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rPr>
                <a:t>Ideation</a:t>
              </a:r>
            </a:p>
          </p:txBody>
        </p:sp>
        <p:sp>
          <p:nvSpPr>
            <p:cNvPr id="5" name="TextBox 4"/>
            <p:cNvSpPr txBox="1"/>
            <p:nvPr/>
          </p:nvSpPr>
          <p:spPr>
            <a:xfrm>
              <a:off x="1472181" y="2403194"/>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Data</a:t>
              </a:r>
              <a:br>
                <a:rPr lang="en-US" dirty="0" smtClean="0">
                  <a:solidFill>
                    <a:schemeClr val="bg1">
                      <a:lumMod val="85000"/>
                    </a:schemeClr>
                  </a:solidFill>
                  <a:latin typeface="Segoe UI Light" pitchFamily="34" charset="0"/>
                </a:rPr>
              </a:br>
              <a:r>
                <a:rPr lang="en-US" dirty="0" smtClean="0">
                  <a:solidFill>
                    <a:schemeClr val="bg1">
                      <a:lumMod val="85000"/>
                    </a:schemeClr>
                  </a:solidFill>
                  <a:latin typeface="Segoe UI Light" pitchFamily="34" charset="0"/>
                </a:rPr>
                <a:t>Gathering</a:t>
              </a:r>
            </a:p>
          </p:txBody>
        </p:sp>
        <p:sp>
          <p:nvSpPr>
            <p:cNvPr id="6" name="TextBox 5"/>
            <p:cNvSpPr txBox="1"/>
            <p:nvPr/>
          </p:nvSpPr>
          <p:spPr>
            <a:xfrm>
              <a:off x="2806884" y="2403194"/>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Ideation / Sketch</a:t>
              </a:r>
            </a:p>
          </p:txBody>
        </p:sp>
        <p:sp>
          <p:nvSpPr>
            <p:cNvPr id="7" name="TextBox 6"/>
            <p:cNvSpPr txBox="1"/>
            <p:nvPr/>
          </p:nvSpPr>
          <p:spPr>
            <a:xfrm>
              <a:off x="4211575" y="2407936"/>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Pilot Studies</a:t>
              </a:r>
            </a:p>
          </p:txBody>
        </p:sp>
        <p:sp>
          <p:nvSpPr>
            <p:cNvPr id="8" name="TextBox 7"/>
            <p:cNvSpPr txBox="1"/>
            <p:nvPr/>
          </p:nvSpPr>
          <p:spPr>
            <a:xfrm>
              <a:off x="5520535" y="2517860"/>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Refinement</a:t>
              </a:r>
            </a:p>
          </p:txBody>
        </p:sp>
        <p:cxnSp>
          <p:nvCxnSpPr>
            <p:cNvPr id="15" name="Straight Arrow Connector 14"/>
            <p:cNvCxnSpPr/>
            <p:nvPr/>
          </p:nvCxnSpPr>
          <p:spPr>
            <a:xfrm flipV="1">
              <a:off x="1080829"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067462" y="2019868"/>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064717" y="2017123"/>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3983890"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4782159" y="1998771"/>
              <a:ext cx="1444752" cy="1444752"/>
            </a:xfrm>
            <a:prstGeom prst="arc">
              <a:avLst>
                <a:gd name="adj1" fmla="val 12194422"/>
                <a:gd name="adj2" fmla="val 20671428"/>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4779414" y="1996026"/>
              <a:ext cx="1444752" cy="1444752"/>
            </a:xfrm>
            <a:prstGeom prst="arc">
              <a:avLst>
                <a:gd name="adj1" fmla="val 11576244"/>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6822715" y="2702525"/>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34033" y="469095"/>
            <a:ext cx="7349662" cy="2666475"/>
            <a:chOff x="334033" y="469095"/>
            <a:chExt cx="7349662" cy="2666475"/>
          </a:xfrm>
        </p:grpSpPr>
        <p:sp>
          <p:nvSpPr>
            <p:cNvPr id="3" name="TextBox 2"/>
            <p:cNvSpPr txBox="1"/>
            <p:nvPr/>
          </p:nvSpPr>
          <p:spPr>
            <a:xfrm>
              <a:off x="334033" y="469095"/>
              <a:ext cx="7349662" cy="1077218"/>
            </a:xfrm>
            <a:prstGeom prst="rect">
              <a:avLst/>
            </a:prstGeom>
            <a:noFill/>
            <a:ln>
              <a:solidFill>
                <a:srgbClr val="0090FF"/>
              </a:solidFill>
            </a:ln>
          </p:spPr>
          <p:txBody>
            <a:bodyPr wrap="square" rtlCol="0">
              <a:spAutoFit/>
            </a:bodyPr>
            <a:lstStyle/>
            <a:p>
              <a:r>
                <a:rPr lang="en-US" sz="1600" dirty="0" smtClean="0">
                  <a:solidFill>
                    <a:srgbClr val="00B0F0"/>
                  </a:solidFill>
                  <a:latin typeface="Segoe UI Light" pitchFamily="34" charset="0"/>
                </a:rPr>
                <a:t>Informal interviews with water experts (e.g., SPU, Amy Vickers)</a:t>
              </a:r>
            </a:p>
            <a:p>
              <a:r>
                <a:rPr lang="en-US" sz="1600" dirty="0" smtClean="0">
                  <a:solidFill>
                    <a:srgbClr val="00B0F0"/>
                  </a:solidFill>
                  <a:latin typeface="Segoe UI Light" pitchFamily="34" charset="0"/>
                </a:rPr>
                <a:t>UW Environmental Practicum on water</a:t>
              </a:r>
            </a:p>
            <a:p>
              <a:r>
                <a:rPr lang="en-US" sz="1600" dirty="0" smtClean="0">
                  <a:solidFill>
                    <a:srgbClr val="00B0F0"/>
                  </a:solidFill>
                  <a:latin typeface="Segoe UI Light" pitchFamily="34" charset="0"/>
                </a:rPr>
                <a:t>Literature review of water resource management, environmental psychology</a:t>
              </a:r>
            </a:p>
            <a:p>
              <a:r>
                <a:rPr lang="en-US" sz="1600" dirty="0" smtClean="0">
                  <a:solidFill>
                    <a:srgbClr val="00B0F0"/>
                  </a:solidFill>
                  <a:latin typeface="Segoe UI Light" pitchFamily="34" charset="0"/>
                </a:rPr>
                <a:t>Our own online survey of water usage attitudes &amp; knowledge (N=656 respondents)</a:t>
              </a:r>
            </a:p>
          </p:txBody>
        </p:sp>
        <p:cxnSp>
          <p:nvCxnSpPr>
            <p:cNvPr id="11" name="Straight Connector 10"/>
            <p:cNvCxnSpPr/>
            <p:nvPr/>
          </p:nvCxnSpPr>
          <p:spPr>
            <a:xfrm>
              <a:off x="2190860" y="1546313"/>
              <a:ext cx="0" cy="1589257"/>
            </a:xfrm>
            <a:prstGeom prst="line">
              <a:avLst/>
            </a:prstGeom>
            <a:ln>
              <a:solidFill>
                <a:srgbClr val="0090FF"/>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7471250" y="3080005"/>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Formative</a:t>
            </a:r>
          </a:p>
          <a:p>
            <a:pPr algn="ctr"/>
            <a:r>
              <a:rPr lang="en-US" dirty="0" smtClean="0">
                <a:solidFill>
                  <a:schemeClr val="bg1">
                    <a:lumMod val="85000"/>
                  </a:schemeClr>
                </a:solidFill>
                <a:latin typeface="Segoe UI Light" pitchFamily="34" charset="0"/>
              </a:rPr>
              <a:t>Evaluation</a:t>
            </a:r>
          </a:p>
        </p:txBody>
      </p:sp>
    </p:spTree>
    <p:extLst>
      <p:ext uri="{BB962C8B-B14F-4D97-AF65-F5344CB8AC3E}">
        <p14:creationId xmlns:p14="http://schemas.microsoft.com/office/powerpoint/2010/main" val="313001838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77489" y="4659422"/>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Survey</a:t>
            </a:r>
          </a:p>
        </p:txBody>
      </p:sp>
      <p:sp>
        <p:nvSpPr>
          <p:cNvPr id="14" name="TextBox 13"/>
          <p:cNvSpPr txBox="1"/>
          <p:nvPr/>
        </p:nvSpPr>
        <p:spPr>
          <a:xfrm>
            <a:off x="9615884" y="378551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In-Home Interviews</a:t>
            </a:r>
          </a:p>
        </p:txBody>
      </p:sp>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9" name="Group 8"/>
          <p:cNvGrpSpPr/>
          <p:nvPr/>
        </p:nvGrpSpPr>
        <p:grpSpPr>
          <a:xfrm>
            <a:off x="334033" y="2694703"/>
            <a:ext cx="7185720" cy="1468594"/>
            <a:chOff x="94195" y="1996026"/>
            <a:chExt cx="7185720" cy="1468594"/>
          </a:xfrm>
        </p:grpSpPr>
        <p:sp>
          <p:nvSpPr>
            <p:cNvPr id="4" name="TextBox 3"/>
            <p:cNvSpPr txBox="1"/>
            <p:nvPr/>
          </p:nvSpPr>
          <p:spPr>
            <a:xfrm>
              <a:off x="94195" y="2518260"/>
              <a:ext cx="1290215" cy="369332"/>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rPr>
                <a:t>Ideation</a:t>
              </a:r>
            </a:p>
          </p:txBody>
        </p:sp>
        <p:sp>
          <p:nvSpPr>
            <p:cNvPr id="5" name="TextBox 4"/>
            <p:cNvSpPr txBox="1"/>
            <p:nvPr/>
          </p:nvSpPr>
          <p:spPr>
            <a:xfrm>
              <a:off x="1472181" y="2403194"/>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Data</a:t>
              </a:r>
              <a:br>
                <a:rPr lang="en-US" dirty="0" smtClean="0">
                  <a:solidFill>
                    <a:schemeClr val="bg1">
                      <a:lumMod val="85000"/>
                    </a:schemeClr>
                  </a:solidFill>
                  <a:latin typeface="Segoe UI Light" pitchFamily="34" charset="0"/>
                </a:rPr>
              </a:br>
              <a:r>
                <a:rPr lang="en-US" dirty="0" smtClean="0">
                  <a:solidFill>
                    <a:schemeClr val="bg1">
                      <a:lumMod val="85000"/>
                    </a:schemeClr>
                  </a:solidFill>
                  <a:latin typeface="Segoe UI Light" pitchFamily="34" charset="0"/>
                </a:rPr>
                <a:t>Gathering</a:t>
              </a:r>
            </a:p>
          </p:txBody>
        </p:sp>
        <p:sp>
          <p:nvSpPr>
            <p:cNvPr id="6" name="TextBox 5"/>
            <p:cNvSpPr txBox="1"/>
            <p:nvPr/>
          </p:nvSpPr>
          <p:spPr>
            <a:xfrm>
              <a:off x="2806884" y="2403194"/>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Ideation / Sketch</a:t>
              </a:r>
            </a:p>
          </p:txBody>
        </p:sp>
        <p:sp>
          <p:nvSpPr>
            <p:cNvPr id="7" name="TextBox 6"/>
            <p:cNvSpPr txBox="1"/>
            <p:nvPr/>
          </p:nvSpPr>
          <p:spPr>
            <a:xfrm>
              <a:off x="4211575" y="2407936"/>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Pilot Studies</a:t>
              </a:r>
            </a:p>
          </p:txBody>
        </p:sp>
        <p:sp>
          <p:nvSpPr>
            <p:cNvPr id="8" name="TextBox 7"/>
            <p:cNvSpPr txBox="1"/>
            <p:nvPr/>
          </p:nvSpPr>
          <p:spPr>
            <a:xfrm>
              <a:off x="5520535" y="2517860"/>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Refinement</a:t>
              </a:r>
            </a:p>
          </p:txBody>
        </p:sp>
        <p:cxnSp>
          <p:nvCxnSpPr>
            <p:cNvPr id="15" name="Straight Arrow Connector 14"/>
            <p:cNvCxnSpPr/>
            <p:nvPr/>
          </p:nvCxnSpPr>
          <p:spPr>
            <a:xfrm flipV="1">
              <a:off x="1080829"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067462" y="2019868"/>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064717" y="2017123"/>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3983890"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4782159" y="1998771"/>
              <a:ext cx="1444752" cy="1444752"/>
            </a:xfrm>
            <a:prstGeom prst="arc">
              <a:avLst>
                <a:gd name="adj1" fmla="val 12194422"/>
                <a:gd name="adj2" fmla="val 20671428"/>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4779414" y="1996026"/>
              <a:ext cx="1444752" cy="1444752"/>
            </a:xfrm>
            <a:prstGeom prst="arc">
              <a:avLst>
                <a:gd name="adj1" fmla="val 11576244"/>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6822715" y="2702525"/>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34033" y="469095"/>
            <a:ext cx="7349662" cy="2666475"/>
            <a:chOff x="334033" y="469095"/>
            <a:chExt cx="7349662" cy="2666475"/>
          </a:xfrm>
        </p:grpSpPr>
        <p:sp>
          <p:nvSpPr>
            <p:cNvPr id="3" name="TextBox 2"/>
            <p:cNvSpPr txBox="1"/>
            <p:nvPr/>
          </p:nvSpPr>
          <p:spPr>
            <a:xfrm>
              <a:off x="334033" y="469095"/>
              <a:ext cx="7349662" cy="1077218"/>
            </a:xfrm>
            <a:prstGeom prst="rect">
              <a:avLst/>
            </a:prstGeom>
            <a:noFill/>
            <a:ln>
              <a:solidFill>
                <a:schemeClr val="tx1">
                  <a:lumMod val="75000"/>
                  <a:lumOff val="25000"/>
                </a:schemeClr>
              </a:solidFill>
            </a:ln>
          </p:spPr>
          <p:txBody>
            <a:bodyPr wrap="square" rtlCol="0">
              <a:spAutoFit/>
            </a:bodyPr>
            <a:lstStyle/>
            <a:p>
              <a:r>
                <a:rPr lang="en-US" sz="1600" dirty="0" smtClean="0">
                  <a:solidFill>
                    <a:schemeClr val="tx1">
                      <a:lumMod val="75000"/>
                      <a:lumOff val="25000"/>
                    </a:schemeClr>
                  </a:solidFill>
                  <a:latin typeface="Segoe UI Light" pitchFamily="34" charset="0"/>
                </a:rPr>
                <a:t>Informal interviews with water experts (e.g., SPU, Amy Vickers)</a:t>
              </a:r>
            </a:p>
            <a:p>
              <a:r>
                <a:rPr lang="en-US" sz="1600" dirty="0" smtClean="0">
                  <a:solidFill>
                    <a:schemeClr val="tx1">
                      <a:lumMod val="75000"/>
                      <a:lumOff val="25000"/>
                    </a:schemeClr>
                  </a:solidFill>
                  <a:latin typeface="Segoe UI Light" pitchFamily="34" charset="0"/>
                </a:rPr>
                <a:t>UW Environmental Practicum on water</a:t>
              </a:r>
            </a:p>
            <a:p>
              <a:r>
                <a:rPr lang="en-US" sz="1600" dirty="0" smtClean="0">
                  <a:solidFill>
                    <a:schemeClr val="tx1">
                      <a:lumMod val="75000"/>
                      <a:lumOff val="25000"/>
                    </a:schemeClr>
                  </a:solidFill>
                  <a:latin typeface="Segoe UI Light" pitchFamily="34" charset="0"/>
                </a:rPr>
                <a:t>Literature review of water resource management, environmental psychology</a:t>
              </a:r>
            </a:p>
            <a:p>
              <a:r>
                <a:rPr lang="en-US" sz="1600" dirty="0" smtClean="0">
                  <a:solidFill>
                    <a:schemeClr val="tx1">
                      <a:lumMod val="75000"/>
                      <a:lumOff val="25000"/>
                    </a:schemeClr>
                  </a:solidFill>
                  <a:latin typeface="Segoe UI Light" pitchFamily="34" charset="0"/>
                </a:rPr>
                <a:t>Our own online survey of water usage attitudes &amp; knowledge (N=656 respondents)</a:t>
              </a:r>
            </a:p>
          </p:txBody>
        </p:sp>
        <p:cxnSp>
          <p:nvCxnSpPr>
            <p:cNvPr id="11" name="Straight Connector 10"/>
            <p:cNvCxnSpPr/>
            <p:nvPr/>
          </p:nvCxnSpPr>
          <p:spPr>
            <a:xfrm>
              <a:off x="2190860" y="1546313"/>
              <a:ext cx="0" cy="158925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080831" y="3673583"/>
            <a:ext cx="3491170" cy="1402722"/>
            <a:chOff x="1080831" y="3673583"/>
            <a:chExt cx="3491170" cy="1402722"/>
          </a:xfrm>
        </p:grpSpPr>
        <p:sp>
          <p:nvSpPr>
            <p:cNvPr id="29" name="TextBox 28"/>
            <p:cNvSpPr txBox="1"/>
            <p:nvPr/>
          </p:nvSpPr>
          <p:spPr>
            <a:xfrm>
              <a:off x="1080831" y="4491530"/>
              <a:ext cx="3491170" cy="584775"/>
            </a:xfrm>
            <a:prstGeom prst="rect">
              <a:avLst/>
            </a:prstGeom>
            <a:noFill/>
            <a:ln>
              <a:solidFill>
                <a:srgbClr val="CC0797"/>
              </a:solidFill>
            </a:ln>
          </p:spPr>
          <p:txBody>
            <a:bodyPr wrap="square" rtlCol="0">
              <a:spAutoFit/>
            </a:bodyPr>
            <a:lstStyle/>
            <a:p>
              <a:r>
                <a:rPr lang="en-US" sz="1600" dirty="0" smtClean="0">
                  <a:solidFill>
                    <a:srgbClr val="CC0797"/>
                  </a:solidFill>
                  <a:latin typeface="Segoe UI Light" pitchFamily="34" charset="0"/>
                </a:rPr>
                <a:t>Informed by gathered data</a:t>
              </a:r>
            </a:p>
            <a:p>
              <a:r>
                <a:rPr lang="en-US" sz="1600" dirty="0" smtClean="0">
                  <a:solidFill>
                    <a:srgbClr val="CC0797"/>
                  </a:solidFill>
                  <a:latin typeface="Segoe UI Light" pitchFamily="34" charset="0"/>
                </a:rPr>
                <a:t>Guided by eco-feedback design space</a:t>
              </a:r>
            </a:p>
          </p:txBody>
        </p:sp>
        <p:cxnSp>
          <p:nvCxnSpPr>
            <p:cNvPr id="30" name="Straight Connector 29"/>
            <p:cNvCxnSpPr/>
            <p:nvPr/>
          </p:nvCxnSpPr>
          <p:spPr>
            <a:xfrm>
              <a:off x="3888945" y="3673583"/>
              <a:ext cx="0" cy="817947"/>
            </a:xfrm>
            <a:prstGeom prst="line">
              <a:avLst/>
            </a:prstGeom>
            <a:noFill/>
            <a:ln>
              <a:solidFill>
                <a:srgbClr val="CC0797"/>
              </a:solidFill>
            </a:ln>
          </p:spPr>
        </p:cxnSp>
      </p:grpSp>
      <p:sp>
        <p:nvSpPr>
          <p:cNvPr id="27" name="TextBox 26"/>
          <p:cNvSpPr txBox="1"/>
          <p:nvPr/>
        </p:nvSpPr>
        <p:spPr>
          <a:xfrm>
            <a:off x="7471250" y="3080005"/>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Formative</a:t>
            </a:r>
          </a:p>
          <a:p>
            <a:pPr algn="ctr"/>
            <a:r>
              <a:rPr lang="en-US" dirty="0" smtClean="0">
                <a:solidFill>
                  <a:schemeClr val="bg1">
                    <a:lumMod val="85000"/>
                  </a:schemeClr>
                </a:solidFill>
                <a:latin typeface="Segoe UI Light" pitchFamily="34" charset="0"/>
              </a:rPr>
              <a:t>Evaluation</a:t>
            </a:r>
          </a:p>
        </p:txBody>
      </p:sp>
    </p:spTree>
    <p:extLst>
      <p:ext uri="{BB962C8B-B14F-4D97-AF65-F5344CB8AC3E}">
        <p14:creationId xmlns:p14="http://schemas.microsoft.com/office/powerpoint/2010/main" val="319453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6384" y="1824112"/>
            <a:ext cx="2809281" cy="2523513"/>
            <a:chOff x="113120" y="-595100"/>
            <a:chExt cx="9293714" cy="8348323"/>
          </a:xfrm>
        </p:grpSpPr>
        <p:pic>
          <p:nvPicPr>
            <p:cNvPr id="5" name="Picture 2" descr="C:\Users\jon\Dropbox\CHI2012-WaterVis\images\ReflectDesigns\Sketches\img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42916">
              <a:off x="220319" y="-595100"/>
              <a:ext cx="3734819" cy="5000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3" descr="C:\Users\jon\Dropbox\CHI2012-WaterVis\images\ReflectDesigns\Sketches\img005 (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80114">
              <a:off x="4219353" y="1563684"/>
              <a:ext cx="4088899" cy="34969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4" descr="C:\Users\jon\Dropbox\CHI2012-WaterVis\images\ReflectDesigns\Sketches\img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32117">
              <a:off x="942619" y="4829463"/>
              <a:ext cx="4083625" cy="29237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5" descr="C:\Users\jon\Dropbox\CHI2012-WaterVis\images\ReflectDesigns\Sketches\InnessWragg_WaterVisMockups_Page_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0000"/>
            <a:stretch/>
          </p:blipFill>
          <p:spPr bwMode="auto">
            <a:xfrm rot="21374494">
              <a:off x="4985531" y="4028693"/>
              <a:ext cx="3781053" cy="25990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Picture 6" descr="C:\Users\jon\Dropbox\CHI2012-WaterVis\images\ReflectDesigns\Sketches\InnessWragg_WaterVisMockups_Page_6.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6088"/>
            <a:stretch/>
          </p:blipFill>
          <p:spPr bwMode="auto">
            <a:xfrm rot="293798">
              <a:off x="2175294" y="-317769"/>
              <a:ext cx="3657599" cy="22080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 name="Picture 7" descr="C:\Users\jon\Dropbox\CHI2012-WaterVis\images\ReflectDesigns\Sketches\img00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886"/>
            <a:stretch/>
          </p:blipFill>
          <p:spPr bwMode="auto">
            <a:xfrm rot="588717">
              <a:off x="5054351" y="-521214"/>
              <a:ext cx="4352483" cy="2308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 name="Picture 8" descr="C:\Users\jon\Dropbox\CHI2012-WaterVis\images\ReflectDesigns\Sketches\img00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48593">
              <a:off x="113120" y="1729189"/>
              <a:ext cx="3691438" cy="27047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sp>
        <p:nvSpPr>
          <p:cNvPr id="13" name="TextBox 12"/>
          <p:cNvSpPr txBox="1"/>
          <p:nvPr/>
        </p:nvSpPr>
        <p:spPr>
          <a:xfrm>
            <a:off x="9505175" y="5165606"/>
            <a:ext cx="1669690" cy="1384995"/>
          </a:xfrm>
          <a:prstGeom prst="rect">
            <a:avLst/>
          </a:prstGeom>
          <a:noFill/>
        </p:spPr>
        <p:txBody>
          <a:bodyPr wrap="square" rtlCol="0">
            <a:spAutoFit/>
          </a:bodyPr>
          <a:lstStyle/>
          <a:p>
            <a:pPr algn="ctr"/>
            <a:r>
              <a:rPr lang="en-US" sz="2800" dirty="0" smtClean="0">
                <a:solidFill>
                  <a:schemeClr val="bg1"/>
                </a:solidFill>
                <a:latin typeface="Segoe UI Light" pitchFamily="34" charset="0"/>
              </a:rPr>
              <a:t>Higher fidelity mockups</a:t>
            </a:r>
          </a:p>
        </p:txBody>
      </p:sp>
      <p:sp>
        <p:nvSpPr>
          <p:cNvPr id="14" name="TextBox 13"/>
          <p:cNvSpPr txBox="1"/>
          <p:nvPr/>
        </p:nvSpPr>
        <p:spPr>
          <a:xfrm>
            <a:off x="-2410340" y="4687530"/>
            <a:ext cx="1669690" cy="523220"/>
          </a:xfrm>
          <a:prstGeom prst="rect">
            <a:avLst/>
          </a:prstGeom>
          <a:noFill/>
        </p:spPr>
        <p:txBody>
          <a:bodyPr wrap="square" rtlCol="0">
            <a:spAutoFit/>
          </a:bodyPr>
          <a:lstStyle/>
          <a:p>
            <a:pPr algn="ctr"/>
            <a:r>
              <a:rPr lang="en-US" sz="2800" dirty="0" smtClean="0">
                <a:solidFill>
                  <a:schemeClr val="bg1"/>
                </a:solidFill>
                <a:latin typeface="Segoe UI Light" pitchFamily="34" charset="0"/>
              </a:rPr>
              <a:t>Sketches</a:t>
            </a:r>
          </a:p>
        </p:txBody>
      </p:sp>
      <p:pic>
        <p:nvPicPr>
          <p:cNvPr id="1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28240" y="2031263"/>
            <a:ext cx="2534396" cy="152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55925" y="123865"/>
            <a:ext cx="3281785" cy="1442005"/>
          </a:xfrm>
          <a:prstGeom prst="rect">
            <a:avLst/>
          </a:prstGeom>
          <a:ln>
            <a:solidFill>
              <a:schemeClr val="bg1">
                <a:lumMod val="95000"/>
              </a:schemeClr>
            </a:solidFill>
          </a:ln>
        </p:spPr>
        <p:txBody>
          <a:bodyPr wrap="none" rtlCol="0" anchor="ctr">
            <a:spAutoFit/>
          </a:bodyPr>
          <a:lstStyle/>
          <a:p>
            <a:pPr algn="ctr"/>
            <a:endParaRPr lang="en-US" sz="2800" dirty="0">
              <a:solidFill>
                <a:schemeClr val="bg1"/>
              </a:solidFill>
              <a:latin typeface="Segoe UI Light" pitchFamily="34" charset="0"/>
            </a:endParaRPr>
          </a:p>
        </p:txBody>
      </p:sp>
      <p:pic>
        <p:nvPicPr>
          <p:cNvPr id="21" name="Picture 7" descr="C:\Users\jon\Dropbox\CHI2012-WaterVis\images\InterviewDisplays\Timeseries\maps-29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223643">
            <a:off x="10769298" y="1409453"/>
            <a:ext cx="1600200" cy="9993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20200" y="304410"/>
            <a:ext cx="6020200" cy="523220"/>
          </a:xfrm>
          <a:prstGeom prst="rect">
            <a:avLst/>
          </a:prstGeom>
          <a:noFill/>
        </p:spPr>
        <p:txBody>
          <a:bodyPr wrap="square" rtlCol="0">
            <a:spAutoFit/>
          </a:bodyPr>
          <a:lstStyle/>
          <a:p>
            <a:pPr algn="ctr"/>
            <a:r>
              <a:rPr lang="en-US" sz="2800" dirty="0" smtClean="0">
                <a:solidFill>
                  <a:schemeClr val="bg1"/>
                </a:solidFill>
                <a:latin typeface="Segoe UI Light" pitchFamily="34" charset="0"/>
              </a:rPr>
              <a:t>Iterative Design Fidelities</a:t>
            </a:r>
          </a:p>
        </p:txBody>
      </p:sp>
      <p:sp>
        <p:nvSpPr>
          <p:cNvPr id="30" name="TextBox 29"/>
          <p:cNvSpPr txBox="1"/>
          <p:nvPr/>
        </p:nvSpPr>
        <p:spPr>
          <a:xfrm>
            <a:off x="1432949" y="393200"/>
            <a:ext cx="6278102" cy="707886"/>
          </a:xfrm>
          <a:prstGeom prst="rect">
            <a:avLst/>
          </a:prstGeom>
          <a:noFill/>
        </p:spPr>
        <p:txBody>
          <a:bodyPr wrap="square" rtlCol="0">
            <a:spAutoFit/>
          </a:bodyPr>
          <a:lstStyle/>
          <a:p>
            <a:pPr algn="ctr"/>
            <a:r>
              <a:rPr lang="en-US" sz="4000" dirty="0" smtClean="0">
                <a:solidFill>
                  <a:schemeClr val="bg1">
                    <a:lumMod val="95000"/>
                  </a:schemeClr>
                </a:solidFill>
                <a:latin typeface="Segoe UI Semibold" pitchFamily="34" charset="0"/>
              </a:rPr>
              <a:t>Iterative </a:t>
            </a:r>
            <a:r>
              <a:rPr lang="en-US" sz="4000" dirty="0" smtClean="0">
                <a:solidFill>
                  <a:schemeClr val="bg1">
                    <a:lumMod val="95000"/>
                  </a:schemeClr>
                </a:solidFill>
                <a:latin typeface="Segoe UI Light" pitchFamily="34" charset="0"/>
              </a:rPr>
              <a:t>Design Process</a:t>
            </a:r>
          </a:p>
        </p:txBody>
      </p:sp>
      <p:cxnSp>
        <p:nvCxnSpPr>
          <p:cNvPr id="19" name="Straight Arrow Connector 18"/>
          <p:cNvCxnSpPr/>
          <p:nvPr/>
        </p:nvCxnSpPr>
        <p:spPr>
          <a:xfrm>
            <a:off x="480076" y="5079955"/>
            <a:ext cx="8207807" cy="0"/>
          </a:xfrm>
          <a:prstGeom prst="straightConnector1">
            <a:avLst/>
          </a:prstGeom>
          <a:ln w="38100">
            <a:solidFill>
              <a:schemeClr val="tx1">
                <a:lumMod val="65000"/>
                <a:lumOff val="3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31" name="Straight Connector 1030"/>
          <p:cNvCxnSpPr/>
          <p:nvPr/>
        </p:nvCxnSpPr>
        <p:spPr>
          <a:xfrm flipV="1">
            <a:off x="1420673" y="4616469"/>
            <a:ext cx="0" cy="70881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32" name="TextBox 1031"/>
          <p:cNvSpPr txBox="1"/>
          <p:nvPr/>
        </p:nvSpPr>
        <p:spPr>
          <a:xfrm>
            <a:off x="403876" y="5325283"/>
            <a:ext cx="2036990" cy="400110"/>
          </a:xfrm>
          <a:prstGeom prst="rect">
            <a:avLst/>
          </a:prstGeom>
          <a:noFill/>
        </p:spPr>
        <p:txBody>
          <a:bodyPr wrap="square" rtlCol="0">
            <a:spAutoFit/>
          </a:bodyPr>
          <a:lstStyle/>
          <a:p>
            <a:pPr algn="ctr"/>
            <a:r>
              <a:rPr lang="en-US" sz="2000" dirty="0" smtClean="0">
                <a:solidFill>
                  <a:schemeClr val="bg1"/>
                </a:solidFill>
                <a:latin typeface="Segoe UI Light" pitchFamily="34" charset="0"/>
              </a:rPr>
              <a:t>Sketch</a:t>
            </a:r>
          </a:p>
        </p:txBody>
      </p:sp>
      <p:grpSp>
        <p:nvGrpSpPr>
          <p:cNvPr id="1034" name="Group 1033"/>
          <p:cNvGrpSpPr/>
          <p:nvPr/>
        </p:nvGrpSpPr>
        <p:grpSpPr>
          <a:xfrm>
            <a:off x="3294485" y="1588785"/>
            <a:ext cx="3012863" cy="4444384"/>
            <a:chOff x="3294485" y="1588785"/>
            <a:chExt cx="3012863" cy="4444384"/>
          </a:xfrm>
        </p:grpSpPr>
        <p:pic>
          <p:nvPicPr>
            <p:cNvPr id="16" name="Picture 2" descr="C:\research\HydroSense\Prototyping\ReflectDesigns\ShowerFlow.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337540">
              <a:off x="3471621" y="1750371"/>
              <a:ext cx="1745585" cy="10642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on\Dropbox\CHI2012-WaterVis\images\ReflectDesigns\Spatial\Slide18.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77492" y="1588785"/>
              <a:ext cx="1629856" cy="12223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747989">
              <a:off x="4139315" y="2323901"/>
              <a:ext cx="2139602" cy="122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jon\Dropbox\CHI2012-WaterVis\images\ReflectDesigns\Spatial\Slide13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316804">
              <a:off x="3567190" y="2736858"/>
              <a:ext cx="1627004" cy="12201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on\Dropbox\CHI2012-WaterVis\images\ReflectDesigns\TimeSeries\Slide158.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937" t="22389" r="7362" b="14424"/>
            <a:stretch/>
          </p:blipFill>
          <p:spPr bwMode="auto">
            <a:xfrm>
              <a:off x="4643647" y="3185168"/>
              <a:ext cx="1663701" cy="9199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on\Dropbox\CHI2012-WaterVis\images\ReflectDesigns\TimeSeries\Slide14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96611" y="3554353"/>
              <a:ext cx="1246892" cy="935115"/>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p:cNvCxnSpPr/>
            <p:nvPr/>
          </p:nvCxnSpPr>
          <p:spPr>
            <a:xfrm flipV="1">
              <a:off x="4589242" y="4616469"/>
              <a:ext cx="0" cy="70881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294485" y="5325283"/>
              <a:ext cx="2593350" cy="707886"/>
            </a:xfrm>
            <a:prstGeom prst="rect">
              <a:avLst/>
            </a:prstGeom>
            <a:noFill/>
          </p:spPr>
          <p:txBody>
            <a:bodyPr wrap="square" rtlCol="0">
              <a:spAutoFit/>
            </a:bodyPr>
            <a:lstStyle/>
            <a:p>
              <a:pPr algn="ctr"/>
              <a:r>
                <a:rPr lang="en-US" sz="2000" dirty="0" smtClean="0">
                  <a:solidFill>
                    <a:schemeClr val="bg1"/>
                  </a:solidFill>
                  <a:latin typeface="Segoe UI Light" pitchFamily="34" charset="0"/>
                </a:rPr>
                <a:t>Lo-to-Mid Fidelity Mockup</a:t>
              </a:r>
            </a:p>
          </p:txBody>
        </p:sp>
      </p:grpSp>
      <p:grpSp>
        <p:nvGrpSpPr>
          <p:cNvPr id="1035" name="Group 1034"/>
          <p:cNvGrpSpPr/>
          <p:nvPr/>
        </p:nvGrpSpPr>
        <p:grpSpPr>
          <a:xfrm>
            <a:off x="6546905" y="1477792"/>
            <a:ext cx="2787506" cy="4555377"/>
            <a:chOff x="6546905" y="1477792"/>
            <a:chExt cx="2787506" cy="4555377"/>
          </a:xfrm>
        </p:grpSpPr>
        <p:pic>
          <p:nvPicPr>
            <p:cNvPr id="23" name="Picture 5" descr="C:\Users\jon\Dropbox\CHI2012-WaterVis\images\InterviewDisplays\PrivacyProbe\privacyprovoke-29.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1160373">
              <a:off x="6557518" y="1477792"/>
              <a:ext cx="16002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jon\Dropbox\CHI2012-WaterVis\images\InterviewDisplays\Map-World\maps-3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30828" y="1998761"/>
              <a:ext cx="1857055" cy="11597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C:\Users\jon\Dropbox\CHI2012-WaterVis\images\InterviewDisplays\Timeseries\theme_temporal-08.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21164" y="2614477"/>
              <a:ext cx="16002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C:\Users\jon\Dropbox\CHI2012-WaterVis\images\ReflectDesigns\Spatial\Eco_07-Spatial-03.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1141625">
              <a:off x="7378644" y="3448877"/>
              <a:ext cx="16002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Users\jon\Dropbox\CHI2012-WaterVis\images\InterviewDisplays\Volumetric\VolumetricWithVerticalGradientLines.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626" t="-1" r="2028" b="2439"/>
            <a:stretch/>
          </p:blipFill>
          <p:spPr bwMode="auto">
            <a:xfrm rot="378391">
              <a:off x="7734211" y="1579261"/>
              <a:ext cx="1600200" cy="1007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C:\Users\jon\Dropbox\CHI2012-WaterVis\images\SurveyDisplays\DataGranularity\datagranularity_fixturecategory_widescreen.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283229">
              <a:off x="7421264" y="2753990"/>
              <a:ext cx="16002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Dropbox\CHI2012-WaterVis\images\ReflectDesigns\Rainflow\Rainflow.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578545" y="3158514"/>
              <a:ext cx="1600200" cy="96456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44" name="Straight Connector 43"/>
            <p:cNvCxnSpPr/>
            <p:nvPr/>
          </p:nvCxnSpPr>
          <p:spPr>
            <a:xfrm flipV="1">
              <a:off x="7841662" y="4616469"/>
              <a:ext cx="0" cy="70881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546905" y="5325283"/>
              <a:ext cx="2593350" cy="707886"/>
            </a:xfrm>
            <a:prstGeom prst="rect">
              <a:avLst/>
            </a:prstGeom>
            <a:noFill/>
          </p:spPr>
          <p:txBody>
            <a:bodyPr wrap="square" rtlCol="0">
              <a:spAutoFit/>
            </a:bodyPr>
            <a:lstStyle/>
            <a:p>
              <a:pPr algn="ctr"/>
              <a:r>
                <a:rPr lang="en-US" sz="2000" dirty="0" smtClean="0">
                  <a:solidFill>
                    <a:schemeClr val="bg1"/>
                  </a:solidFill>
                  <a:latin typeface="Segoe UI Light" pitchFamily="34" charset="0"/>
                </a:rPr>
                <a:t>Higher Fidelity Mockup</a:t>
              </a:r>
            </a:p>
          </p:txBody>
        </p:sp>
      </p:grpSp>
    </p:spTree>
    <p:extLst>
      <p:ext uri="{BB962C8B-B14F-4D97-AF65-F5344CB8AC3E}">
        <p14:creationId xmlns:p14="http://schemas.microsoft.com/office/powerpoint/2010/main" val="35977872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77489" y="4659422"/>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Survey</a:t>
            </a:r>
          </a:p>
        </p:txBody>
      </p:sp>
      <p:sp>
        <p:nvSpPr>
          <p:cNvPr id="14" name="TextBox 13"/>
          <p:cNvSpPr txBox="1"/>
          <p:nvPr/>
        </p:nvSpPr>
        <p:spPr>
          <a:xfrm>
            <a:off x="9615884" y="378551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In-Home Interviews</a:t>
            </a:r>
          </a:p>
        </p:txBody>
      </p:sp>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9" name="Group 8"/>
          <p:cNvGrpSpPr/>
          <p:nvPr/>
        </p:nvGrpSpPr>
        <p:grpSpPr>
          <a:xfrm>
            <a:off x="334033" y="2694703"/>
            <a:ext cx="7185720" cy="1468594"/>
            <a:chOff x="94195" y="1996026"/>
            <a:chExt cx="7185720" cy="1468594"/>
          </a:xfrm>
        </p:grpSpPr>
        <p:sp>
          <p:nvSpPr>
            <p:cNvPr id="4" name="TextBox 3"/>
            <p:cNvSpPr txBox="1"/>
            <p:nvPr/>
          </p:nvSpPr>
          <p:spPr>
            <a:xfrm>
              <a:off x="94195" y="2518260"/>
              <a:ext cx="1290215" cy="369332"/>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rPr>
                <a:t>Ideation</a:t>
              </a:r>
            </a:p>
          </p:txBody>
        </p:sp>
        <p:sp>
          <p:nvSpPr>
            <p:cNvPr id="5" name="TextBox 4"/>
            <p:cNvSpPr txBox="1"/>
            <p:nvPr/>
          </p:nvSpPr>
          <p:spPr>
            <a:xfrm>
              <a:off x="1472181" y="2403194"/>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Data</a:t>
              </a:r>
              <a:br>
                <a:rPr lang="en-US" dirty="0" smtClean="0">
                  <a:solidFill>
                    <a:schemeClr val="bg1">
                      <a:lumMod val="85000"/>
                    </a:schemeClr>
                  </a:solidFill>
                  <a:latin typeface="Segoe UI Light" pitchFamily="34" charset="0"/>
                </a:rPr>
              </a:br>
              <a:r>
                <a:rPr lang="en-US" dirty="0" smtClean="0">
                  <a:solidFill>
                    <a:schemeClr val="bg1">
                      <a:lumMod val="85000"/>
                    </a:schemeClr>
                  </a:solidFill>
                  <a:latin typeface="Segoe UI Light" pitchFamily="34" charset="0"/>
                </a:rPr>
                <a:t>Gathering</a:t>
              </a:r>
            </a:p>
          </p:txBody>
        </p:sp>
        <p:sp>
          <p:nvSpPr>
            <p:cNvPr id="6" name="TextBox 5"/>
            <p:cNvSpPr txBox="1"/>
            <p:nvPr/>
          </p:nvSpPr>
          <p:spPr>
            <a:xfrm>
              <a:off x="2806884" y="2403194"/>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Ideation / Sketch</a:t>
              </a:r>
            </a:p>
          </p:txBody>
        </p:sp>
        <p:sp>
          <p:nvSpPr>
            <p:cNvPr id="7" name="TextBox 6"/>
            <p:cNvSpPr txBox="1"/>
            <p:nvPr/>
          </p:nvSpPr>
          <p:spPr>
            <a:xfrm>
              <a:off x="4211575" y="2407936"/>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Pilot Studies</a:t>
              </a:r>
            </a:p>
          </p:txBody>
        </p:sp>
        <p:sp>
          <p:nvSpPr>
            <p:cNvPr id="8" name="TextBox 7"/>
            <p:cNvSpPr txBox="1"/>
            <p:nvPr/>
          </p:nvSpPr>
          <p:spPr>
            <a:xfrm>
              <a:off x="5520535" y="2517860"/>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Refinement</a:t>
              </a:r>
            </a:p>
          </p:txBody>
        </p:sp>
        <p:cxnSp>
          <p:nvCxnSpPr>
            <p:cNvPr id="15" name="Straight Arrow Connector 14"/>
            <p:cNvCxnSpPr/>
            <p:nvPr/>
          </p:nvCxnSpPr>
          <p:spPr>
            <a:xfrm flipV="1">
              <a:off x="1080829"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067462" y="2019868"/>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064717" y="2017123"/>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3983890"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4782159" y="1998771"/>
              <a:ext cx="1444752" cy="1444752"/>
            </a:xfrm>
            <a:prstGeom prst="arc">
              <a:avLst>
                <a:gd name="adj1" fmla="val 12194422"/>
                <a:gd name="adj2" fmla="val 20671428"/>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4779414" y="1996026"/>
              <a:ext cx="1444752" cy="1444752"/>
            </a:xfrm>
            <a:prstGeom prst="arc">
              <a:avLst>
                <a:gd name="adj1" fmla="val 11576244"/>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6822715" y="2702525"/>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34033" y="469095"/>
            <a:ext cx="7349662" cy="2666475"/>
            <a:chOff x="334033" y="469095"/>
            <a:chExt cx="7349662" cy="2666475"/>
          </a:xfrm>
        </p:grpSpPr>
        <p:sp>
          <p:nvSpPr>
            <p:cNvPr id="3" name="TextBox 2"/>
            <p:cNvSpPr txBox="1"/>
            <p:nvPr/>
          </p:nvSpPr>
          <p:spPr>
            <a:xfrm>
              <a:off x="334033" y="469095"/>
              <a:ext cx="7349662" cy="1077218"/>
            </a:xfrm>
            <a:prstGeom prst="rect">
              <a:avLst/>
            </a:prstGeom>
            <a:noFill/>
            <a:ln>
              <a:solidFill>
                <a:schemeClr val="tx1">
                  <a:lumMod val="75000"/>
                  <a:lumOff val="25000"/>
                </a:schemeClr>
              </a:solidFill>
            </a:ln>
          </p:spPr>
          <p:txBody>
            <a:bodyPr wrap="square" rtlCol="0">
              <a:spAutoFit/>
            </a:bodyPr>
            <a:lstStyle/>
            <a:p>
              <a:r>
                <a:rPr lang="en-US" sz="1600" dirty="0" smtClean="0">
                  <a:solidFill>
                    <a:schemeClr val="tx1">
                      <a:lumMod val="75000"/>
                      <a:lumOff val="25000"/>
                    </a:schemeClr>
                  </a:solidFill>
                  <a:latin typeface="Segoe UI Light" pitchFamily="34" charset="0"/>
                </a:rPr>
                <a:t>Informal interviews with water experts (e.g., SPU, Amy Vickers)</a:t>
              </a:r>
            </a:p>
            <a:p>
              <a:r>
                <a:rPr lang="en-US" sz="1600" dirty="0" smtClean="0">
                  <a:solidFill>
                    <a:schemeClr val="tx1">
                      <a:lumMod val="75000"/>
                      <a:lumOff val="25000"/>
                    </a:schemeClr>
                  </a:solidFill>
                  <a:latin typeface="Segoe UI Light" pitchFamily="34" charset="0"/>
                </a:rPr>
                <a:t>UW Environmental Practicum on water</a:t>
              </a:r>
            </a:p>
            <a:p>
              <a:r>
                <a:rPr lang="en-US" sz="1600" dirty="0" smtClean="0">
                  <a:solidFill>
                    <a:schemeClr val="tx1">
                      <a:lumMod val="75000"/>
                      <a:lumOff val="25000"/>
                    </a:schemeClr>
                  </a:solidFill>
                  <a:latin typeface="Segoe UI Light" pitchFamily="34" charset="0"/>
                </a:rPr>
                <a:t>Literature review of water resource management, environmental psychology</a:t>
              </a:r>
            </a:p>
            <a:p>
              <a:r>
                <a:rPr lang="en-US" sz="1600" dirty="0" smtClean="0">
                  <a:solidFill>
                    <a:schemeClr val="tx1">
                      <a:lumMod val="75000"/>
                      <a:lumOff val="25000"/>
                    </a:schemeClr>
                  </a:solidFill>
                  <a:latin typeface="Segoe UI Light" pitchFamily="34" charset="0"/>
                </a:rPr>
                <a:t>Our own online survey of water usage attitudes &amp; knowledge (N=656 respondents)</a:t>
              </a:r>
            </a:p>
          </p:txBody>
        </p:sp>
        <p:cxnSp>
          <p:nvCxnSpPr>
            <p:cNvPr id="11" name="Straight Connector 10"/>
            <p:cNvCxnSpPr/>
            <p:nvPr/>
          </p:nvCxnSpPr>
          <p:spPr>
            <a:xfrm>
              <a:off x="2190860" y="1546313"/>
              <a:ext cx="0" cy="158925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080831" y="3673583"/>
            <a:ext cx="3491170" cy="1402722"/>
            <a:chOff x="1080831" y="3673583"/>
            <a:chExt cx="3491170" cy="1402722"/>
          </a:xfrm>
        </p:grpSpPr>
        <p:sp>
          <p:nvSpPr>
            <p:cNvPr id="29" name="TextBox 28"/>
            <p:cNvSpPr txBox="1"/>
            <p:nvPr/>
          </p:nvSpPr>
          <p:spPr>
            <a:xfrm>
              <a:off x="1080831" y="4491530"/>
              <a:ext cx="3491170" cy="584775"/>
            </a:xfrm>
            <a:prstGeom prst="rect">
              <a:avLst/>
            </a:prstGeom>
            <a:noFill/>
            <a:ln>
              <a:solidFill>
                <a:schemeClr val="tx1">
                  <a:lumMod val="75000"/>
                  <a:lumOff val="25000"/>
                </a:schemeClr>
              </a:solidFill>
            </a:ln>
          </p:spPr>
          <p:txBody>
            <a:bodyPr wrap="square" rtlCol="0">
              <a:spAutoFit/>
            </a:bodyPr>
            <a:lstStyle/>
            <a:p>
              <a:r>
                <a:rPr lang="en-US" sz="1600" dirty="0" smtClean="0">
                  <a:solidFill>
                    <a:schemeClr val="tx1">
                      <a:lumMod val="75000"/>
                      <a:lumOff val="25000"/>
                    </a:schemeClr>
                  </a:solidFill>
                  <a:latin typeface="Segoe UI Light" pitchFamily="34" charset="0"/>
                </a:rPr>
                <a:t>Informed by gathered data</a:t>
              </a:r>
            </a:p>
            <a:p>
              <a:r>
                <a:rPr lang="en-US" sz="1600" dirty="0" smtClean="0">
                  <a:solidFill>
                    <a:schemeClr val="tx1">
                      <a:lumMod val="75000"/>
                      <a:lumOff val="25000"/>
                    </a:schemeClr>
                  </a:solidFill>
                  <a:latin typeface="Segoe UI Light" pitchFamily="34" charset="0"/>
                </a:rPr>
                <a:t>Guided by eco-feedback design space</a:t>
              </a:r>
            </a:p>
          </p:txBody>
        </p:sp>
        <p:cxnSp>
          <p:nvCxnSpPr>
            <p:cNvPr id="30" name="Straight Connector 29"/>
            <p:cNvCxnSpPr/>
            <p:nvPr/>
          </p:nvCxnSpPr>
          <p:spPr>
            <a:xfrm>
              <a:off x="3888945" y="3673583"/>
              <a:ext cx="0" cy="817947"/>
            </a:xfrm>
            <a:prstGeom prst="line">
              <a:avLst/>
            </a:prstGeom>
            <a:noFill/>
            <a:ln>
              <a:solidFill>
                <a:schemeClr val="tx1">
                  <a:lumMod val="75000"/>
                  <a:lumOff val="25000"/>
                </a:schemeClr>
              </a:solidFill>
            </a:ln>
          </p:spPr>
        </p:cxnSp>
      </p:grpSp>
      <p:grpSp>
        <p:nvGrpSpPr>
          <p:cNvPr id="12" name="Group 11"/>
          <p:cNvGrpSpPr/>
          <p:nvPr/>
        </p:nvGrpSpPr>
        <p:grpSpPr>
          <a:xfrm>
            <a:off x="4451413" y="1835205"/>
            <a:ext cx="3491170" cy="1323683"/>
            <a:chOff x="4451413" y="1835205"/>
            <a:chExt cx="3491170" cy="1323683"/>
          </a:xfrm>
        </p:grpSpPr>
        <p:cxnSp>
          <p:nvCxnSpPr>
            <p:cNvPr id="33" name="Straight Connector 32"/>
            <p:cNvCxnSpPr/>
            <p:nvPr/>
          </p:nvCxnSpPr>
          <p:spPr>
            <a:xfrm>
              <a:off x="5011111" y="2419980"/>
              <a:ext cx="0" cy="738908"/>
            </a:xfrm>
            <a:prstGeom prst="line">
              <a:avLst/>
            </a:prstGeom>
            <a:noFill/>
            <a:ln>
              <a:solidFill>
                <a:srgbClr val="97CB16"/>
              </a:solidFill>
            </a:ln>
          </p:spPr>
        </p:cxnSp>
        <p:sp>
          <p:nvSpPr>
            <p:cNvPr id="35" name="TextBox 34"/>
            <p:cNvSpPr txBox="1"/>
            <p:nvPr/>
          </p:nvSpPr>
          <p:spPr>
            <a:xfrm>
              <a:off x="4451413" y="1835205"/>
              <a:ext cx="3491170" cy="584775"/>
            </a:xfrm>
            <a:prstGeom prst="rect">
              <a:avLst/>
            </a:prstGeom>
            <a:noFill/>
            <a:ln>
              <a:solidFill>
                <a:srgbClr val="97CB16"/>
              </a:solidFill>
            </a:ln>
          </p:spPr>
          <p:txBody>
            <a:bodyPr wrap="square" rtlCol="0">
              <a:spAutoFit/>
            </a:bodyPr>
            <a:lstStyle/>
            <a:p>
              <a:r>
                <a:rPr lang="en-US" sz="1600" dirty="0" smtClean="0">
                  <a:solidFill>
                    <a:srgbClr val="97CB16"/>
                  </a:solidFill>
                  <a:latin typeface="Segoe UI Light" pitchFamily="34" charset="0"/>
                </a:rPr>
                <a:t>Design critique sessions with team</a:t>
              </a:r>
            </a:p>
            <a:p>
              <a:r>
                <a:rPr lang="en-US" sz="1600" dirty="0" smtClean="0">
                  <a:solidFill>
                    <a:srgbClr val="97CB16"/>
                  </a:solidFill>
                  <a:latin typeface="Segoe UI Light" pitchFamily="34" charset="0"/>
                </a:rPr>
                <a:t>Three sets of pilot studies</a:t>
              </a:r>
            </a:p>
          </p:txBody>
        </p:sp>
      </p:grpSp>
      <p:sp>
        <p:nvSpPr>
          <p:cNvPr id="31" name="TextBox 30"/>
          <p:cNvSpPr txBox="1"/>
          <p:nvPr/>
        </p:nvSpPr>
        <p:spPr>
          <a:xfrm>
            <a:off x="7471250" y="3080005"/>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Formative</a:t>
            </a:r>
          </a:p>
          <a:p>
            <a:pPr algn="ctr"/>
            <a:r>
              <a:rPr lang="en-US" dirty="0" smtClean="0">
                <a:solidFill>
                  <a:schemeClr val="bg1">
                    <a:lumMod val="85000"/>
                  </a:schemeClr>
                </a:solidFill>
                <a:latin typeface="Segoe UI Light" pitchFamily="34" charset="0"/>
              </a:rPr>
              <a:t>Evaluation</a:t>
            </a:r>
          </a:p>
        </p:txBody>
      </p:sp>
    </p:spTree>
    <p:extLst>
      <p:ext uri="{BB962C8B-B14F-4D97-AF65-F5344CB8AC3E}">
        <p14:creationId xmlns:p14="http://schemas.microsoft.com/office/powerpoint/2010/main" val="42010321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77489" y="4659422"/>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Survey</a:t>
            </a:r>
          </a:p>
        </p:txBody>
      </p:sp>
      <p:sp>
        <p:nvSpPr>
          <p:cNvPr id="14" name="TextBox 13"/>
          <p:cNvSpPr txBox="1"/>
          <p:nvPr/>
        </p:nvSpPr>
        <p:spPr>
          <a:xfrm>
            <a:off x="9615884" y="3785511"/>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In-Home Interviews</a:t>
            </a:r>
          </a:p>
        </p:txBody>
      </p:sp>
      <p:sp>
        <p:nvSpPr>
          <p:cNvPr id="2" name="Oval 1" hidden="1"/>
          <p:cNvSpPr/>
          <p:nvPr/>
        </p:nvSpPr>
        <p:spPr>
          <a:xfrm>
            <a:off x="2067462" y="2019868"/>
            <a:ext cx="1442007" cy="1442007"/>
          </a:xfrm>
          <a:prstGeom prst="ellipse">
            <a:avLst/>
          </a:prstGeom>
          <a:ln>
            <a:solidFill>
              <a:schemeClr val="bg1">
                <a:lumMod val="9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2800" dirty="0">
              <a:solidFill>
                <a:schemeClr val="bg1"/>
              </a:solidFill>
              <a:latin typeface="Segoe UI Light" pitchFamily="34" charset="0"/>
            </a:endParaRPr>
          </a:p>
        </p:txBody>
      </p:sp>
      <p:grpSp>
        <p:nvGrpSpPr>
          <p:cNvPr id="9" name="Group 8"/>
          <p:cNvGrpSpPr/>
          <p:nvPr/>
        </p:nvGrpSpPr>
        <p:grpSpPr>
          <a:xfrm>
            <a:off x="334033" y="2694703"/>
            <a:ext cx="7185720" cy="1468594"/>
            <a:chOff x="94195" y="1996026"/>
            <a:chExt cx="7185720" cy="1468594"/>
          </a:xfrm>
        </p:grpSpPr>
        <p:sp>
          <p:nvSpPr>
            <p:cNvPr id="4" name="TextBox 3"/>
            <p:cNvSpPr txBox="1"/>
            <p:nvPr/>
          </p:nvSpPr>
          <p:spPr>
            <a:xfrm>
              <a:off x="94195" y="2518260"/>
              <a:ext cx="1290215" cy="369332"/>
            </a:xfrm>
            <a:prstGeom prst="rect">
              <a:avLst/>
            </a:prstGeom>
            <a:noFill/>
          </p:spPr>
          <p:txBody>
            <a:bodyPr wrap="square" rtlCol="0">
              <a:spAutoFit/>
            </a:bodyPr>
            <a:lstStyle/>
            <a:p>
              <a:r>
                <a:rPr lang="en-US" dirty="0" smtClean="0">
                  <a:solidFill>
                    <a:schemeClr val="bg1">
                      <a:lumMod val="85000"/>
                    </a:schemeClr>
                  </a:solidFill>
                  <a:latin typeface="Segoe UI Light" pitchFamily="34" charset="0"/>
                </a:rPr>
                <a:t>Ideation</a:t>
              </a:r>
            </a:p>
          </p:txBody>
        </p:sp>
        <p:sp>
          <p:nvSpPr>
            <p:cNvPr id="5" name="TextBox 4"/>
            <p:cNvSpPr txBox="1"/>
            <p:nvPr/>
          </p:nvSpPr>
          <p:spPr>
            <a:xfrm>
              <a:off x="1472181" y="2403194"/>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Data</a:t>
              </a:r>
              <a:br>
                <a:rPr lang="en-US" dirty="0" smtClean="0">
                  <a:solidFill>
                    <a:schemeClr val="bg1">
                      <a:lumMod val="85000"/>
                    </a:schemeClr>
                  </a:solidFill>
                  <a:latin typeface="Segoe UI Light" pitchFamily="34" charset="0"/>
                </a:rPr>
              </a:br>
              <a:r>
                <a:rPr lang="en-US" dirty="0" smtClean="0">
                  <a:solidFill>
                    <a:schemeClr val="bg1">
                      <a:lumMod val="85000"/>
                    </a:schemeClr>
                  </a:solidFill>
                  <a:latin typeface="Segoe UI Light" pitchFamily="34" charset="0"/>
                </a:rPr>
                <a:t>Gathering</a:t>
              </a:r>
            </a:p>
          </p:txBody>
        </p:sp>
        <p:sp>
          <p:nvSpPr>
            <p:cNvPr id="6" name="TextBox 5"/>
            <p:cNvSpPr txBox="1"/>
            <p:nvPr/>
          </p:nvSpPr>
          <p:spPr>
            <a:xfrm>
              <a:off x="2806884" y="2403194"/>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Ideation / Sketch</a:t>
              </a:r>
            </a:p>
          </p:txBody>
        </p:sp>
        <p:sp>
          <p:nvSpPr>
            <p:cNvPr id="7" name="TextBox 6"/>
            <p:cNvSpPr txBox="1"/>
            <p:nvPr/>
          </p:nvSpPr>
          <p:spPr>
            <a:xfrm>
              <a:off x="4211575" y="2407936"/>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Pilot Studies</a:t>
              </a:r>
            </a:p>
          </p:txBody>
        </p:sp>
        <p:sp>
          <p:nvSpPr>
            <p:cNvPr id="8" name="TextBox 7"/>
            <p:cNvSpPr txBox="1"/>
            <p:nvPr/>
          </p:nvSpPr>
          <p:spPr>
            <a:xfrm>
              <a:off x="5520535" y="2517860"/>
              <a:ext cx="1290215" cy="369332"/>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Refinement</a:t>
              </a:r>
            </a:p>
          </p:txBody>
        </p:sp>
        <p:cxnSp>
          <p:nvCxnSpPr>
            <p:cNvPr id="15" name="Straight Arrow Connector 14"/>
            <p:cNvCxnSpPr/>
            <p:nvPr/>
          </p:nvCxnSpPr>
          <p:spPr>
            <a:xfrm flipV="1">
              <a:off x="1080829"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067462" y="2019868"/>
              <a:ext cx="1444752" cy="1444752"/>
            </a:xfrm>
            <a:prstGeom prst="arc">
              <a:avLst>
                <a:gd name="adj1" fmla="val 12194422"/>
                <a:gd name="adj2" fmla="val 20088636"/>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2064717" y="2017123"/>
              <a:ext cx="1444752" cy="1444752"/>
            </a:xfrm>
            <a:prstGeom prst="arc">
              <a:avLst>
                <a:gd name="adj1" fmla="val 12129058"/>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V="1">
              <a:off x="3983890" y="2718401"/>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Arc 22"/>
            <p:cNvSpPr/>
            <p:nvPr/>
          </p:nvSpPr>
          <p:spPr>
            <a:xfrm>
              <a:off x="4782159" y="1998771"/>
              <a:ext cx="1444752" cy="1444752"/>
            </a:xfrm>
            <a:prstGeom prst="arc">
              <a:avLst>
                <a:gd name="adj1" fmla="val 12194422"/>
                <a:gd name="adj2" fmla="val 20671428"/>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H="1" flipV="1">
              <a:off x="4779414" y="1996026"/>
              <a:ext cx="1444752" cy="1444752"/>
            </a:xfrm>
            <a:prstGeom prst="arc">
              <a:avLst>
                <a:gd name="adj1" fmla="val 11576244"/>
                <a:gd name="adj2" fmla="val 20105433"/>
              </a:avLst>
            </a:prstGeom>
            <a:ln>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6822715" y="2702525"/>
              <a:ext cx="457200" cy="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334033" y="469095"/>
            <a:ext cx="7349662" cy="2666475"/>
            <a:chOff x="334033" y="469095"/>
            <a:chExt cx="7349662" cy="2666475"/>
          </a:xfrm>
        </p:grpSpPr>
        <p:sp>
          <p:nvSpPr>
            <p:cNvPr id="3" name="TextBox 2"/>
            <p:cNvSpPr txBox="1"/>
            <p:nvPr/>
          </p:nvSpPr>
          <p:spPr>
            <a:xfrm>
              <a:off x="334033" y="469095"/>
              <a:ext cx="7349662" cy="1077218"/>
            </a:xfrm>
            <a:prstGeom prst="rect">
              <a:avLst/>
            </a:prstGeom>
            <a:noFill/>
            <a:ln>
              <a:solidFill>
                <a:schemeClr val="tx1">
                  <a:lumMod val="75000"/>
                  <a:lumOff val="25000"/>
                </a:schemeClr>
              </a:solidFill>
            </a:ln>
          </p:spPr>
          <p:txBody>
            <a:bodyPr wrap="square" rtlCol="0">
              <a:spAutoFit/>
            </a:bodyPr>
            <a:lstStyle/>
            <a:p>
              <a:r>
                <a:rPr lang="en-US" sz="1600" dirty="0" smtClean="0">
                  <a:solidFill>
                    <a:schemeClr val="tx1">
                      <a:lumMod val="75000"/>
                      <a:lumOff val="25000"/>
                    </a:schemeClr>
                  </a:solidFill>
                  <a:latin typeface="Segoe UI Light" pitchFamily="34" charset="0"/>
                </a:rPr>
                <a:t>Informal interviews with water experts (e.g., SPU, Amy Vickers)</a:t>
              </a:r>
            </a:p>
            <a:p>
              <a:r>
                <a:rPr lang="en-US" sz="1600" dirty="0" smtClean="0">
                  <a:solidFill>
                    <a:schemeClr val="tx1">
                      <a:lumMod val="75000"/>
                      <a:lumOff val="25000"/>
                    </a:schemeClr>
                  </a:solidFill>
                  <a:latin typeface="Segoe UI Light" pitchFamily="34" charset="0"/>
                </a:rPr>
                <a:t>UW Environmental Practicum on water</a:t>
              </a:r>
            </a:p>
            <a:p>
              <a:r>
                <a:rPr lang="en-US" sz="1600" dirty="0" smtClean="0">
                  <a:solidFill>
                    <a:schemeClr val="tx1">
                      <a:lumMod val="75000"/>
                      <a:lumOff val="25000"/>
                    </a:schemeClr>
                  </a:solidFill>
                  <a:latin typeface="Segoe UI Light" pitchFamily="34" charset="0"/>
                </a:rPr>
                <a:t>Literature review of water resource management, environmental psychology</a:t>
              </a:r>
            </a:p>
            <a:p>
              <a:r>
                <a:rPr lang="en-US" sz="1600" dirty="0" smtClean="0">
                  <a:solidFill>
                    <a:schemeClr val="tx1">
                      <a:lumMod val="75000"/>
                      <a:lumOff val="25000"/>
                    </a:schemeClr>
                  </a:solidFill>
                  <a:latin typeface="Segoe UI Light" pitchFamily="34" charset="0"/>
                </a:rPr>
                <a:t>Our own online survey of water usage attitudes &amp; knowledge (N=656 respondents)</a:t>
              </a:r>
            </a:p>
          </p:txBody>
        </p:sp>
        <p:cxnSp>
          <p:nvCxnSpPr>
            <p:cNvPr id="11" name="Straight Connector 10"/>
            <p:cNvCxnSpPr/>
            <p:nvPr/>
          </p:nvCxnSpPr>
          <p:spPr>
            <a:xfrm>
              <a:off x="2190860" y="1546313"/>
              <a:ext cx="0" cy="158925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433575" y="3748202"/>
            <a:ext cx="5146082" cy="2390633"/>
            <a:chOff x="3433575" y="3748202"/>
            <a:chExt cx="5146082" cy="2390633"/>
          </a:xfrm>
        </p:grpSpPr>
        <p:sp>
          <p:nvSpPr>
            <p:cNvPr id="27" name="TextBox 26"/>
            <p:cNvSpPr txBox="1"/>
            <p:nvPr/>
          </p:nvSpPr>
          <p:spPr>
            <a:xfrm>
              <a:off x="3433575" y="5554060"/>
              <a:ext cx="5146082" cy="584775"/>
            </a:xfrm>
            <a:prstGeom prst="rect">
              <a:avLst/>
            </a:prstGeom>
            <a:noFill/>
            <a:ln>
              <a:solidFill>
                <a:schemeClr val="accent6"/>
              </a:solidFill>
            </a:ln>
          </p:spPr>
          <p:txBody>
            <a:bodyPr wrap="square" rtlCol="0">
              <a:spAutoFit/>
            </a:bodyPr>
            <a:lstStyle/>
            <a:p>
              <a:r>
                <a:rPr lang="en-US" sz="1600" dirty="0" smtClean="0">
                  <a:solidFill>
                    <a:schemeClr val="accent6"/>
                  </a:solidFill>
                  <a:latin typeface="Segoe UI Light" pitchFamily="34" charset="0"/>
                </a:rPr>
                <a:t>Online interactive survey of designs (N=651 respondents)</a:t>
              </a:r>
            </a:p>
            <a:p>
              <a:r>
                <a:rPr lang="en-US" sz="1600" dirty="0" smtClean="0">
                  <a:solidFill>
                    <a:schemeClr val="accent6"/>
                  </a:solidFill>
                  <a:latin typeface="Segoe UI Light" pitchFamily="34" charset="0"/>
                </a:rPr>
                <a:t>In-home interviews (10 households, 20 adults) </a:t>
              </a:r>
            </a:p>
          </p:txBody>
        </p:sp>
        <p:cxnSp>
          <p:nvCxnSpPr>
            <p:cNvPr id="28" name="Straight Connector 27"/>
            <p:cNvCxnSpPr/>
            <p:nvPr/>
          </p:nvCxnSpPr>
          <p:spPr>
            <a:xfrm>
              <a:off x="8018060" y="3748202"/>
              <a:ext cx="0" cy="180585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080831" y="3673583"/>
            <a:ext cx="3491170" cy="1402722"/>
            <a:chOff x="1080831" y="3673583"/>
            <a:chExt cx="3491170" cy="1402722"/>
          </a:xfrm>
        </p:grpSpPr>
        <p:sp>
          <p:nvSpPr>
            <p:cNvPr id="29" name="TextBox 28"/>
            <p:cNvSpPr txBox="1"/>
            <p:nvPr/>
          </p:nvSpPr>
          <p:spPr>
            <a:xfrm>
              <a:off x="1080831" y="4491530"/>
              <a:ext cx="3491170" cy="584775"/>
            </a:xfrm>
            <a:prstGeom prst="rect">
              <a:avLst/>
            </a:prstGeom>
            <a:noFill/>
            <a:ln>
              <a:solidFill>
                <a:schemeClr val="tx1">
                  <a:lumMod val="75000"/>
                  <a:lumOff val="25000"/>
                </a:schemeClr>
              </a:solidFill>
            </a:ln>
          </p:spPr>
          <p:txBody>
            <a:bodyPr wrap="square" rtlCol="0">
              <a:spAutoFit/>
            </a:bodyPr>
            <a:lstStyle/>
            <a:p>
              <a:r>
                <a:rPr lang="en-US" sz="1600" dirty="0" smtClean="0">
                  <a:solidFill>
                    <a:schemeClr val="tx1">
                      <a:lumMod val="75000"/>
                      <a:lumOff val="25000"/>
                    </a:schemeClr>
                  </a:solidFill>
                  <a:latin typeface="Segoe UI Light" pitchFamily="34" charset="0"/>
                </a:rPr>
                <a:t>Informed by gathered data</a:t>
              </a:r>
            </a:p>
            <a:p>
              <a:r>
                <a:rPr lang="en-US" sz="1600" dirty="0" smtClean="0">
                  <a:solidFill>
                    <a:schemeClr val="tx1">
                      <a:lumMod val="75000"/>
                      <a:lumOff val="25000"/>
                    </a:schemeClr>
                  </a:solidFill>
                  <a:latin typeface="Segoe UI Light" pitchFamily="34" charset="0"/>
                </a:rPr>
                <a:t>Guided by eco-feedback design space</a:t>
              </a:r>
            </a:p>
          </p:txBody>
        </p:sp>
        <p:cxnSp>
          <p:nvCxnSpPr>
            <p:cNvPr id="30" name="Straight Connector 29"/>
            <p:cNvCxnSpPr/>
            <p:nvPr/>
          </p:nvCxnSpPr>
          <p:spPr>
            <a:xfrm>
              <a:off x="3888945" y="3673583"/>
              <a:ext cx="0" cy="817947"/>
            </a:xfrm>
            <a:prstGeom prst="line">
              <a:avLst/>
            </a:prstGeom>
            <a:noFill/>
            <a:ln>
              <a:solidFill>
                <a:schemeClr val="tx1">
                  <a:lumMod val="75000"/>
                  <a:lumOff val="25000"/>
                </a:schemeClr>
              </a:solidFill>
            </a:ln>
          </p:spPr>
        </p:cxnSp>
      </p:grpSp>
      <p:grpSp>
        <p:nvGrpSpPr>
          <p:cNvPr id="12" name="Group 11"/>
          <p:cNvGrpSpPr/>
          <p:nvPr/>
        </p:nvGrpSpPr>
        <p:grpSpPr>
          <a:xfrm>
            <a:off x="4451413" y="1835205"/>
            <a:ext cx="3491170" cy="1323683"/>
            <a:chOff x="4451413" y="1835205"/>
            <a:chExt cx="3491170" cy="1323683"/>
          </a:xfrm>
        </p:grpSpPr>
        <p:cxnSp>
          <p:nvCxnSpPr>
            <p:cNvPr id="33" name="Straight Connector 32"/>
            <p:cNvCxnSpPr/>
            <p:nvPr/>
          </p:nvCxnSpPr>
          <p:spPr>
            <a:xfrm>
              <a:off x="5011111" y="2419980"/>
              <a:ext cx="0" cy="738908"/>
            </a:xfrm>
            <a:prstGeom prst="line">
              <a:avLst/>
            </a:prstGeom>
            <a:noFill/>
            <a:ln>
              <a:solidFill>
                <a:schemeClr val="tx1">
                  <a:lumMod val="75000"/>
                  <a:lumOff val="25000"/>
                </a:schemeClr>
              </a:solidFill>
            </a:ln>
          </p:spPr>
        </p:cxnSp>
        <p:sp>
          <p:nvSpPr>
            <p:cNvPr id="35" name="TextBox 34"/>
            <p:cNvSpPr txBox="1"/>
            <p:nvPr/>
          </p:nvSpPr>
          <p:spPr>
            <a:xfrm>
              <a:off x="4451413" y="1835205"/>
              <a:ext cx="3491170" cy="584775"/>
            </a:xfrm>
            <a:prstGeom prst="rect">
              <a:avLst/>
            </a:prstGeom>
            <a:noFill/>
            <a:ln>
              <a:solidFill>
                <a:schemeClr val="tx1">
                  <a:lumMod val="75000"/>
                  <a:lumOff val="25000"/>
                </a:schemeClr>
              </a:solidFill>
            </a:ln>
          </p:spPr>
          <p:txBody>
            <a:bodyPr wrap="square" rtlCol="0">
              <a:spAutoFit/>
            </a:bodyPr>
            <a:lstStyle/>
            <a:p>
              <a:r>
                <a:rPr lang="en-US" sz="1600" dirty="0" smtClean="0">
                  <a:solidFill>
                    <a:schemeClr val="tx1">
                      <a:lumMod val="75000"/>
                      <a:lumOff val="25000"/>
                    </a:schemeClr>
                  </a:solidFill>
                  <a:latin typeface="Segoe UI Light" pitchFamily="34" charset="0"/>
                </a:rPr>
                <a:t>Design critique sessions with team</a:t>
              </a:r>
            </a:p>
            <a:p>
              <a:r>
                <a:rPr lang="en-US" sz="1600" dirty="0" smtClean="0">
                  <a:solidFill>
                    <a:schemeClr val="tx1">
                      <a:lumMod val="75000"/>
                      <a:lumOff val="25000"/>
                    </a:schemeClr>
                  </a:solidFill>
                  <a:latin typeface="Segoe UI Light" pitchFamily="34" charset="0"/>
                </a:rPr>
                <a:t>Three sets of pilot studies</a:t>
              </a:r>
            </a:p>
          </p:txBody>
        </p:sp>
      </p:grpSp>
      <p:sp>
        <p:nvSpPr>
          <p:cNvPr id="34" name="TextBox 33"/>
          <p:cNvSpPr txBox="1"/>
          <p:nvPr/>
        </p:nvSpPr>
        <p:spPr>
          <a:xfrm>
            <a:off x="7471250" y="3080005"/>
            <a:ext cx="1290215" cy="646331"/>
          </a:xfrm>
          <a:prstGeom prst="rect">
            <a:avLst/>
          </a:prstGeom>
          <a:noFill/>
        </p:spPr>
        <p:txBody>
          <a:bodyPr wrap="square" rtlCol="0">
            <a:spAutoFit/>
          </a:bodyPr>
          <a:lstStyle/>
          <a:p>
            <a:pPr algn="ctr"/>
            <a:r>
              <a:rPr lang="en-US" dirty="0" smtClean="0">
                <a:solidFill>
                  <a:schemeClr val="bg1">
                    <a:lumMod val="85000"/>
                  </a:schemeClr>
                </a:solidFill>
                <a:latin typeface="Segoe UI Light" pitchFamily="34" charset="0"/>
              </a:rPr>
              <a:t>Formative</a:t>
            </a:r>
          </a:p>
          <a:p>
            <a:pPr algn="ctr"/>
            <a:r>
              <a:rPr lang="en-US" dirty="0" smtClean="0">
                <a:solidFill>
                  <a:schemeClr val="bg1">
                    <a:lumMod val="85000"/>
                  </a:schemeClr>
                </a:solidFill>
                <a:latin typeface="Segoe UI Light" pitchFamily="34" charset="0"/>
              </a:rPr>
              <a:t>Evaluation</a:t>
            </a:r>
          </a:p>
        </p:txBody>
      </p:sp>
    </p:spTree>
    <p:extLst>
      <p:ext uri="{BB962C8B-B14F-4D97-AF65-F5344CB8AC3E}">
        <p14:creationId xmlns:p14="http://schemas.microsoft.com/office/powerpoint/2010/main" val="389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n\Dropbox\CHI2012-WaterVis\images\ReflectDesigns\Sketches\2010-06-09 17.0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58000"/>
          </a:xfrm>
          <a:prstGeom prst="rect">
            <a:avLst/>
          </a:prstGeom>
          <a:solidFill>
            <a:srgbClr val="000000">
              <a:alpha val="75000"/>
            </a:srgbClr>
          </a:solidFill>
          <a:ln>
            <a:noFill/>
          </a:ln>
        </p:spPr>
        <p:txBody>
          <a:bodyPr wrap="none" rtlCol="0" anchor="ctr">
            <a:spAutoFit/>
          </a:bodyPr>
          <a:lstStyle/>
          <a:p>
            <a:pPr algn="ctr"/>
            <a:endParaRPr lang="en-US" sz="2800" dirty="0">
              <a:solidFill>
                <a:schemeClr val="bg1"/>
              </a:solidFill>
              <a:latin typeface="Segoe UI Light" pitchFamily="34" charset="0"/>
            </a:endParaRPr>
          </a:p>
        </p:txBody>
      </p:sp>
      <p:sp>
        <p:nvSpPr>
          <p:cNvPr id="6" name="TextBox 5"/>
          <p:cNvSpPr txBox="1"/>
          <p:nvPr/>
        </p:nvSpPr>
        <p:spPr>
          <a:xfrm>
            <a:off x="-512796" y="3136613"/>
            <a:ext cx="10169593" cy="646331"/>
          </a:xfrm>
          <a:prstGeom prst="rect">
            <a:avLst/>
          </a:prstGeom>
          <a:noFill/>
        </p:spPr>
        <p:txBody>
          <a:bodyPr wrap="square" rtlCol="0">
            <a:spAutoFit/>
          </a:bodyPr>
          <a:lstStyle/>
          <a:p>
            <a:pPr algn="ctr"/>
            <a:r>
              <a:rPr lang="en-US" sz="3600" dirty="0" smtClean="0">
                <a:solidFill>
                  <a:schemeClr val="bg1"/>
                </a:solidFill>
                <a:latin typeface="Segoe UI Light" pitchFamily="34" charset="0"/>
              </a:rPr>
              <a:t>Designing the Eco-Feedback Interfaces</a:t>
            </a:r>
          </a:p>
        </p:txBody>
      </p:sp>
    </p:spTree>
    <p:extLst>
      <p:ext uri="{BB962C8B-B14F-4D97-AF65-F5344CB8AC3E}">
        <p14:creationId xmlns:p14="http://schemas.microsoft.com/office/powerpoint/2010/main" val="42010220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0305" y="2951947"/>
            <a:ext cx="6223390" cy="954107"/>
          </a:xfrm>
          <a:prstGeom prst="rect">
            <a:avLst/>
          </a:prstGeom>
          <a:noFill/>
        </p:spPr>
        <p:txBody>
          <a:bodyPr wrap="square" rtlCol="0">
            <a:spAutoFit/>
          </a:bodyPr>
          <a:lstStyle/>
          <a:p>
            <a:pPr algn="ctr"/>
            <a:r>
              <a:rPr lang="en-US" sz="2800" dirty="0" smtClean="0">
                <a:solidFill>
                  <a:prstClr val="white"/>
                </a:solidFill>
                <a:latin typeface="Segoe UI Light" pitchFamily="34" charset="0"/>
              </a:rPr>
              <a:t>How does one go about the process of designing interfaces for eco-feedback?</a:t>
            </a:r>
          </a:p>
        </p:txBody>
      </p:sp>
    </p:spTree>
    <p:extLst>
      <p:ext uri="{BB962C8B-B14F-4D97-AF65-F5344CB8AC3E}">
        <p14:creationId xmlns:p14="http://schemas.microsoft.com/office/powerpoint/2010/main" val="8609759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79"/>
          <p:cNvGrpSpPr/>
          <p:nvPr/>
        </p:nvGrpSpPr>
        <p:grpSpPr>
          <a:xfrm>
            <a:off x="-26907" y="3674082"/>
            <a:ext cx="2840872" cy="1211139"/>
            <a:chOff x="-26907" y="1619256"/>
            <a:chExt cx="2840872" cy="1211139"/>
          </a:xfrm>
        </p:grpSpPr>
        <p:sp>
          <p:nvSpPr>
            <p:cNvPr id="81" name="Rectangle 80"/>
            <p:cNvSpPr/>
            <p:nvPr/>
          </p:nvSpPr>
          <p:spPr>
            <a:xfrm>
              <a:off x="15901" y="18154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2" name="Group 81"/>
            <p:cNvGrpSpPr/>
            <p:nvPr/>
          </p:nvGrpSpPr>
          <p:grpSpPr>
            <a:xfrm>
              <a:off x="731950" y="1836987"/>
              <a:ext cx="2003393" cy="299615"/>
              <a:chOff x="2200859" y="4232420"/>
              <a:chExt cx="2003393" cy="299615"/>
            </a:xfrm>
          </p:grpSpPr>
          <p:cxnSp>
            <p:nvCxnSpPr>
              <p:cNvPr id="96" name="Straight Arrow Connector 95"/>
              <p:cNvCxnSpPr/>
              <p:nvPr/>
            </p:nvCxnSpPr>
            <p:spPr>
              <a:xfrm>
                <a:off x="2200859" y="42672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2201287"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webpage</a:t>
                </a:r>
                <a:endParaRPr lang="en-US" dirty="0">
                  <a:solidFill>
                    <a:prstClr val="black"/>
                  </a:solidFill>
                </a:endParaRPr>
              </a:p>
            </p:txBody>
          </p:sp>
          <p:sp>
            <p:nvSpPr>
              <p:cNvPr id="98" name="TextBox 97"/>
              <p:cNvSpPr txBox="1"/>
              <p:nvPr/>
            </p:nvSpPr>
            <p:spPr>
              <a:xfrm>
                <a:off x="3518452"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in-home</a:t>
                </a:r>
                <a:br>
                  <a:rPr lang="en-US" dirty="0" smtClean="0">
                    <a:solidFill>
                      <a:prstClr val="black"/>
                    </a:solidFill>
                  </a:rPr>
                </a:br>
                <a:r>
                  <a:rPr lang="en-US" dirty="0" smtClean="0">
                    <a:solidFill>
                      <a:prstClr val="black"/>
                    </a:solidFill>
                  </a:rPr>
                  <a:t>display</a:t>
                </a:r>
                <a:endParaRPr lang="en-US" dirty="0">
                  <a:solidFill>
                    <a:prstClr val="black"/>
                  </a:solidFill>
                </a:endParaRPr>
              </a:p>
            </p:txBody>
          </p:sp>
          <p:sp>
            <p:nvSpPr>
              <p:cNvPr id="99" name="Oval 98"/>
              <p:cNvSpPr/>
              <p:nvPr/>
            </p:nvSpPr>
            <p:spPr>
              <a:xfrm>
                <a:off x="2204234"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0" name="TextBox 99"/>
              <p:cNvSpPr txBox="1"/>
              <p:nvPr/>
            </p:nvSpPr>
            <p:spPr>
              <a:xfrm>
                <a:off x="2377186"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mobile </a:t>
                </a:r>
                <a:br>
                  <a:rPr lang="en-US" dirty="0">
                    <a:solidFill>
                      <a:prstClr val="black"/>
                    </a:solidFill>
                  </a:rPr>
                </a:br>
                <a:r>
                  <a:rPr lang="en-US" dirty="0">
                    <a:solidFill>
                      <a:prstClr val="black"/>
                    </a:solidFill>
                  </a:rPr>
                  <a:t>phone </a:t>
                </a:r>
                <a:r>
                  <a:rPr lang="en-US" dirty="0" smtClean="0">
                    <a:solidFill>
                      <a:prstClr val="black"/>
                    </a:solidFill>
                  </a:rPr>
                  <a:t>app</a:t>
                </a:r>
                <a:endParaRPr lang="en-US" dirty="0">
                  <a:solidFill>
                    <a:prstClr val="black"/>
                  </a:solidFill>
                </a:endParaRPr>
              </a:p>
            </p:txBody>
          </p:sp>
          <p:sp>
            <p:nvSpPr>
              <p:cNvPr id="101" name="Oval 100"/>
              <p:cNvSpPr/>
              <p:nvPr/>
            </p:nvSpPr>
            <p:spPr>
              <a:xfrm>
                <a:off x="2688150"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2" name="Oval 101"/>
              <p:cNvSpPr/>
              <p:nvPr/>
            </p:nvSpPr>
            <p:spPr>
              <a:xfrm>
                <a:off x="4139899"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3" name="TextBox 102"/>
              <p:cNvSpPr txBox="1"/>
              <p:nvPr/>
            </p:nvSpPr>
            <p:spPr>
              <a:xfrm>
                <a:off x="2859368" y="4326851"/>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wearable </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interface</a:t>
                </a:r>
                <a:endParaRPr lang="en-US" sz="800" dirty="0">
                  <a:solidFill>
                    <a:prstClr val="black"/>
                  </a:solidFill>
                  <a:latin typeface="Segoe Condensed" pitchFamily="34" charset="0"/>
                </a:endParaRPr>
              </a:p>
            </p:txBody>
          </p:sp>
          <p:sp>
            <p:nvSpPr>
              <p:cNvPr id="104" name="Oval 103"/>
              <p:cNvSpPr/>
              <p:nvPr/>
            </p:nvSpPr>
            <p:spPr>
              <a:xfrm>
                <a:off x="3172066"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5" name="TextBox 104"/>
              <p:cNvSpPr txBox="1"/>
              <p:nvPr/>
            </p:nvSpPr>
            <p:spPr>
              <a:xfrm>
                <a:off x="3347806"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custom</a:t>
                </a:r>
                <a:br>
                  <a:rPr lang="en-US" dirty="0" smtClean="0">
                    <a:solidFill>
                      <a:prstClr val="black"/>
                    </a:solidFill>
                  </a:rPr>
                </a:br>
                <a:r>
                  <a:rPr lang="en-US" dirty="0" smtClean="0">
                    <a:solidFill>
                      <a:prstClr val="black"/>
                    </a:solidFill>
                  </a:rPr>
                  <a:t>display</a:t>
                </a:r>
                <a:endParaRPr lang="en-US" dirty="0">
                  <a:solidFill>
                    <a:prstClr val="black"/>
                  </a:solidFill>
                </a:endParaRPr>
              </a:p>
            </p:txBody>
          </p:sp>
          <p:sp>
            <p:nvSpPr>
              <p:cNvPr id="106" name="Oval 105"/>
              <p:cNvSpPr/>
              <p:nvPr/>
            </p:nvSpPr>
            <p:spPr>
              <a:xfrm>
                <a:off x="3655982" y="42324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83" name="Rectangle 82"/>
            <p:cNvSpPr/>
            <p:nvPr/>
          </p:nvSpPr>
          <p:spPr>
            <a:xfrm>
              <a:off x="15901" y="21537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Rectangle 83"/>
            <p:cNvSpPr/>
            <p:nvPr/>
          </p:nvSpPr>
          <p:spPr>
            <a:xfrm>
              <a:off x="15901" y="2492066"/>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p:nvSpPr>
          <p:spPr>
            <a:xfrm>
              <a:off x="-24173" y="1768582"/>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manifestation</a:t>
              </a:r>
              <a:endParaRPr lang="en-US" sz="800" b="1" dirty="0">
                <a:solidFill>
                  <a:prstClr val="black"/>
                </a:solidFill>
                <a:latin typeface="Segoe Condensed" pitchFamily="34" charset="0"/>
              </a:endParaRPr>
            </a:p>
          </p:txBody>
        </p:sp>
        <p:sp>
          <p:nvSpPr>
            <p:cNvPr id="86" name="TextBox 85"/>
            <p:cNvSpPr txBox="1"/>
            <p:nvPr/>
          </p:nvSpPr>
          <p:spPr>
            <a:xfrm>
              <a:off x="-26907" y="2480843"/>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size</a:t>
              </a:r>
              <a:endParaRPr lang="en-US" sz="800" b="1" dirty="0">
                <a:solidFill>
                  <a:prstClr val="black"/>
                </a:solidFill>
                <a:latin typeface="Segoe Condensed" pitchFamily="34" charset="0"/>
              </a:endParaRPr>
            </a:p>
          </p:txBody>
        </p:sp>
        <p:sp>
          <p:nvSpPr>
            <p:cNvPr id="87" name="TextBox 86"/>
            <p:cNvSpPr txBox="1"/>
            <p:nvPr/>
          </p:nvSpPr>
          <p:spPr>
            <a:xfrm>
              <a:off x="728809" y="264866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small</a:t>
              </a:r>
              <a:endParaRPr lang="en-US" sz="800" dirty="0">
                <a:solidFill>
                  <a:prstClr val="black"/>
                </a:solidFill>
                <a:latin typeface="Segoe Condensed" pitchFamily="34" charset="0"/>
              </a:endParaRPr>
            </a:p>
          </p:txBody>
        </p:sp>
        <p:sp>
          <p:nvSpPr>
            <p:cNvPr id="88" name="TextBox 87"/>
            <p:cNvSpPr txBox="1"/>
            <p:nvPr/>
          </p:nvSpPr>
          <p:spPr>
            <a:xfrm>
              <a:off x="1722922" y="264866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large</a:t>
              </a:r>
              <a:endParaRPr lang="en-US" sz="800" dirty="0">
                <a:solidFill>
                  <a:prstClr val="black"/>
                </a:solidFill>
                <a:latin typeface="Segoe Condensed" pitchFamily="34" charset="0"/>
              </a:endParaRPr>
            </a:p>
          </p:txBody>
        </p:sp>
        <p:sp>
          <p:nvSpPr>
            <p:cNvPr id="89" name="TextBox 88"/>
            <p:cNvSpPr txBox="1"/>
            <p:nvPr/>
          </p:nvSpPr>
          <p:spPr>
            <a:xfrm>
              <a:off x="-26907" y="2145666"/>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ambience</a:t>
              </a:r>
              <a:endParaRPr lang="en-US" sz="800" b="1" dirty="0">
                <a:solidFill>
                  <a:prstClr val="black"/>
                </a:solidFill>
                <a:latin typeface="Segoe Condensed" pitchFamily="34" charset="0"/>
              </a:endParaRPr>
            </a:p>
          </p:txBody>
        </p:sp>
        <p:cxnSp>
          <p:nvCxnSpPr>
            <p:cNvPr id="90" name="Straight Arrow Connector 89"/>
            <p:cNvCxnSpPr/>
            <p:nvPr/>
          </p:nvCxnSpPr>
          <p:spPr>
            <a:xfrm>
              <a:off x="731115" y="258307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31115" y="2247896"/>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28809" y="2313485"/>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not-ambient</a:t>
              </a:r>
              <a:endParaRPr lang="en-US" sz="800" dirty="0">
                <a:solidFill>
                  <a:prstClr val="black"/>
                </a:solidFill>
                <a:latin typeface="Segoe Condensed" pitchFamily="34" charset="0"/>
              </a:endParaRPr>
            </a:p>
          </p:txBody>
        </p:sp>
        <p:sp>
          <p:nvSpPr>
            <p:cNvPr id="93" name="TextBox 92"/>
            <p:cNvSpPr txBox="1"/>
            <p:nvPr/>
          </p:nvSpPr>
          <p:spPr>
            <a:xfrm>
              <a:off x="1722922" y="2313485"/>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ambient</a:t>
              </a:r>
              <a:endParaRPr lang="en-US" sz="800" dirty="0">
                <a:solidFill>
                  <a:prstClr val="black"/>
                </a:solidFill>
                <a:latin typeface="Segoe Condensed" pitchFamily="34" charset="0"/>
              </a:endParaRPr>
            </a:p>
          </p:txBody>
        </p:sp>
        <p:sp>
          <p:nvSpPr>
            <p:cNvPr id="94" name="TextBox 93"/>
            <p:cNvSpPr txBox="1"/>
            <p:nvPr/>
          </p:nvSpPr>
          <p:spPr>
            <a:xfrm>
              <a:off x="12050" y="1619256"/>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Display Medium</a:t>
              </a:r>
            </a:p>
          </p:txBody>
        </p:sp>
        <p:sp>
          <p:nvSpPr>
            <p:cNvPr id="95" name="Rectangle 94"/>
            <p:cNvSpPr/>
            <p:nvPr/>
          </p:nvSpPr>
          <p:spPr>
            <a:xfrm>
              <a:off x="12591" y="1804591"/>
              <a:ext cx="54250" cy="10258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7" name="Group 106"/>
          <p:cNvGrpSpPr/>
          <p:nvPr/>
        </p:nvGrpSpPr>
        <p:grpSpPr>
          <a:xfrm>
            <a:off x="-26907" y="924465"/>
            <a:ext cx="2840872" cy="1549466"/>
            <a:chOff x="-26907" y="76200"/>
            <a:chExt cx="2840872" cy="1549466"/>
          </a:xfrm>
        </p:grpSpPr>
        <p:sp>
          <p:nvSpPr>
            <p:cNvPr id="108" name="Rectangle 107"/>
            <p:cNvSpPr/>
            <p:nvPr/>
          </p:nvSpPr>
          <p:spPr>
            <a:xfrm>
              <a:off x="15901" y="2723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15901" y="6106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Rectangle 109"/>
            <p:cNvSpPr/>
            <p:nvPr/>
          </p:nvSpPr>
          <p:spPr>
            <a:xfrm>
              <a:off x="15901" y="12873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TextBox 110"/>
            <p:cNvSpPr txBox="1"/>
            <p:nvPr/>
          </p:nvSpPr>
          <p:spPr>
            <a:xfrm>
              <a:off x="-24173" y="29083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update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frequency</a:t>
              </a:r>
              <a:endParaRPr lang="en-US" sz="800" b="1" dirty="0">
                <a:solidFill>
                  <a:prstClr val="black"/>
                </a:solidFill>
                <a:latin typeface="Segoe Condensed" pitchFamily="34" charset="0"/>
              </a:endParaRPr>
            </a:p>
          </p:txBody>
        </p:sp>
        <p:sp>
          <p:nvSpPr>
            <p:cNvPr id="112" name="TextBox 111"/>
            <p:cNvSpPr txBox="1"/>
            <p:nvPr/>
          </p:nvSpPr>
          <p:spPr>
            <a:xfrm>
              <a:off x="731543" y="449132"/>
              <a:ext cx="100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r</a:t>
              </a:r>
              <a:r>
                <a:rPr lang="en-US" sz="800" dirty="0" smtClean="0">
                  <a:solidFill>
                    <a:prstClr val="black"/>
                  </a:solidFill>
                  <a:latin typeface="Segoe Condensed" pitchFamily="34" charset="0"/>
                </a:rPr>
                <a:t>eal-time</a:t>
              </a:r>
              <a:endParaRPr lang="en-US" sz="800" dirty="0">
                <a:solidFill>
                  <a:prstClr val="black"/>
                </a:solidFill>
                <a:latin typeface="Segoe Condensed" pitchFamily="34" charset="0"/>
              </a:endParaRPr>
            </a:p>
          </p:txBody>
        </p:sp>
        <p:sp>
          <p:nvSpPr>
            <p:cNvPr id="113" name="TextBox 112"/>
            <p:cNvSpPr txBox="1"/>
            <p:nvPr/>
          </p:nvSpPr>
          <p:spPr>
            <a:xfrm>
              <a:off x="1241398" y="44913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monthly or less</a:t>
              </a:r>
              <a:endParaRPr lang="en-US" sz="800" dirty="0">
                <a:solidFill>
                  <a:prstClr val="black"/>
                </a:solidFill>
                <a:latin typeface="Segoe Condensed" pitchFamily="34" charset="0"/>
              </a:endParaRPr>
            </a:p>
          </p:txBody>
        </p:sp>
        <p:sp>
          <p:nvSpPr>
            <p:cNvPr id="114" name="TextBox 113"/>
            <p:cNvSpPr txBox="1"/>
            <p:nvPr/>
          </p:nvSpPr>
          <p:spPr>
            <a:xfrm>
              <a:off x="-24173" y="127335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effort to </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access</a:t>
              </a:r>
              <a:endParaRPr lang="en-US" sz="800" b="1" dirty="0">
                <a:solidFill>
                  <a:prstClr val="black"/>
                </a:solidFill>
                <a:latin typeface="Segoe Condensed" pitchFamily="34" charset="0"/>
              </a:endParaRPr>
            </a:p>
          </p:txBody>
        </p:sp>
        <p:sp>
          <p:nvSpPr>
            <p:cNvPr id="115" name="TextBox 114"/>
            <p:cNvSpPr txBox="1"/>
            <p:nvPr/>
          </p:nvSpPr>
          <p:spPr>
            <a:xfrm>
              <a:off x="731543" y="144117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low</a:t>
              </a:r>
              <a:endParaRPr lang="en-US" sz="800" dirty="0">
                <a:solidFill>
                  <a:prstClr val="black"/>
                </a:solidFill>
                <a:latin typeface="Segoe Condensed" pitchFamily="34" charset="0"/>
              </a:endParaRPr>
            </a:p>
          </p:txBody>
        </p:sp>
        <p:sp>
          <p:nvSpPr>
            <p:cNvPr id="116" name="TextBox 115"/>
            <p:cNvSpPr txBox="1"/>
            <p:nvPr/>
          </p:nvSpPr>
          <p:spPr>
            <a:xfrm>
              <a:off x="1725656" y="144117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17" name="TextBox 116"/>
            <p:cNvSpPr txBox="1"/>
            <p:nvPr/>
          </p:nvSpPr>
          <p:spPr>
            <a:xfrm>
              <a:off x="-26907" y="602610"/>
              <a:ext cx="777071" cy="317010"/>
            </a:xfrm>
            <a:prstGeom prst="rect">
              <a:avLst/>
            </a:prstGeom>
            <a:noFill/>
          </p:spPr>
          <p:txBody>
            <a:bodyPr wrap="square" rtlCol="0">
              <a:spAutoFit/>
            </a:bodyPr>
            <a:lstStyle/>
            <a:p>
              <a:pPr algn="r"/>
              <a:r>
                <a:rPr lang="en-US" sz="730" b="1" dirty="0" smtClean="0">
                  <a:solidFill>
                    <a:prstClr val="black"/>
                  </a:solidFill>
                  <a:latin typeface="Segoe Condensed" pitchFamily="34" charset="0"/>
                </a:rPr>
                <a:t>spatial proximity </a:t>
              </a:r>
              <a:br>
                <a:rPr lang="en-US" sz="730" b="1" dirty="0" smtClean="0">
                  <a:solidFill>
                    <a:prstClr val="black"/>
                  </a:solidFill>
                  <a:latin typeface="Segoe Condensed" pitchFamily="34" charset="0"/>
                </a:rPr>
              </a:br>
              <a:r>
                <a:rPr lang="en-US" sz="730" b="1" dirty="0" smtClean="0">
                  <a:solidFill>
                    <a:prstClr val="black"/>
                  </a:solidFill>
                  <a:latin typeface="Segoe Condensed" pitchFamily="34" charset="0"/>
                </a:rPr>
                <a:t>to behavior</a:t>
              </a:r>
              <a:endParaRPr lang="en-US" sz="730" b="1" dirty="0">
                <a:solidFill>
                  <a:prstClr val="black"/>
                </a:solidFill>
                <a:latin typeface="Segoe Condensed" pitchFamily="34" charset="0"/>
              </a:endParaRPr>
            </a:p>
          </p:txBody>
        </p:sp>
        <p:cxnSp>
          <p:nvCxnSpPr>
            <p:cNvPr id="118" name="Straight Arrow Connector 117"/>
            <p:cNvCxnSpPr/>
            <p:nvPr/>
          </p:nvCxnSpPr>
          <p:spPr>
            <a:xfrm>
              <a:off x="733571" y="383543"/>
              <a:ext cx="151751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733571" y="137558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6907" y="937787"/>
              <a:ext cx="2840872" cy="349551"/>
              <a:chOff x="-26907" y="937787"/>
              <a:chExt cx="2840872" cy="349551"/>
            </a:xfrm>
          </p:grpSpPr>
          <p:sp>
            <p:nvSpPr>
              <p:cNvPr id="129" name="Rectangle 128"/>
              <p:cNvSpPr/>
              <p:nvPr/>
            </p:nvSpPr>
            <p:spPr>
              <a:xfrm>
                <a:off x="15901" y="9490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TextBox 129"/>
              <p:cNvSpPr txBox="1"/>
              <p:nvPr/>
            </p:nvSpPr>
            <p:spPr>
              <a:xfrm>
                <a:off x="-26907" y="93778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attentional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demand</a:t>
                </a:r>
                <a:endParaRPr lang="en-US" sz="800" b="1" dirty="0">
                  <a:solidFill>
                    <a:prstClr val="black"/>
                  </a:solidFill>
                  <a:latin typeface="Segoe Condensed" pitchFamily="34" charset="0"/>
                </a:endParaRPr>
              </a:p>
            </p:txBody>
          </p:sp>
          <p:sp>
            <p:nvSpPr>
              <p:cNvPr id="131" name="TextBox 130"/>
              <p:cNvSpPr txBox="1"/>
              <p:nvPr/>
            </p:nvSpPr>
            <p:spPr>
              <a:xfrm>
                <a:off x="728809" y="11056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glanceable</a:t>
                </a:r>
                <a:endParaRPr lang="en-US" sz="800" dirty="0">
                  <a:solidFill>
                    <a:prstClr val="black"/>
                  </a:solidFill>
                  <a:latin typeface="Segoe Condensed" pitchFamily="34" charset="0"/>
                </a:endParaRPr>
              </a:p>
            </p:txBody>
          </p:sp>
          <p:sp>
            <p:nvSpPr>
              <p:cNvPr id="132" name="TextBox 131"/>
              <p:cNvSpPr txBox="1"/>
              <p:nvPr/>
            </p:nvSpPr>
            <p:spPr>
              <a:xfrm>
                <a:off x="1722922" y="11056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 attention</a:t>
                </a:r>
                <a:endParaRPr lang="en-US" sz="800" dirty="0">
                  <a:solidFill>
                    <a:prstClr val="black"/>
                  </a:solidFill>
                  <a:latin typeface="Segoe Condensed" pitchFamily="34" charset="0"/>
                </a:endParaRPr>
              </a:p>
            </p:txBody>
          </p:sp>
          <p:cxnSp>
            <p:nvCxnSpPr>
              <p:cNvPr id="133" name="Straight Arrow Connector 132"/>
              <p:cNvCxnSpPr/>
              <p:nvPr/>
            </p:nvCxnSpPr>
            <p:spPr>
              <a:xfrm>
                <a:off x="731115" y="10400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21" name="Straight Arrow Connector 120"/>
            <p:cNvCxnSpPr/>
            <p:nvPr/>
          </p:nvCxnSpPr>
          <p:spPr>
            <a:xfrm>
              <a:off x="731115" y="704840"/>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28809" y="770429"/>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co-located</a:t>
              </a:r>
              <a:endParaRPr lang="en-US" sz="800" dirty="0">
                <a:solidFill>
                  <a:prstClr val="black"/>
                </a:solidFill>
                <a:latin typeface="Segoe Condensed" pitchFamily="34" charset="0"/>
              </a:endParaRPr>
            </a:p>
          </p:txBody>
        </p:sp>
        <p:sp>
          <p:nvSpPr>
            <p:cNvPr id="123" name="TextBox 122"/>
            <p:cNvSpPr txBox="1"/>
            <p:nvPr/>
          </p:nvSpPr>
          <p:spPr>
            <a:xfrm>
              <a:off x="1722922" y="770429"/>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remote</a:t>
              </a:r>
              <a:endParaRPr lang="en-US" sz="800" dirty="0">
                <a:solidFill>
                  <a:prstClr val="black"/>
                </a:solidFill>
                <a:latin typeface="Segoe Condensed" pitchFamily="34" charset="0"/>
              </a:endParaRPr>
            </a:p>
          </p:txBody>
        </p:sp>
        <p:sp>
          <p:nvSpPr>
            <p:cNvPr id="124" name="TextBox 123"/>
            <p:cNvSpPr txBox="1"/>
            <p:nvPr/>
          </p:nvSpPr>
          <p:spPr>
            <a:xfrm>
              <a:off x="12050" y="7620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Information Access</a:t>
              </a:r>
            </a:p>
          </p:txBody>
        </p:sp>
        <p:cxnSp>
          <p:nvCxnSpPr>
            <p:cNvPr id="125" name="Straight Arrow Connector 124"/>
            <p:cNvCxnSpPr/>
            <p:nvPr/>
          </p:nvCxnSpPr>
          <p:spPr>
            <a:xfrm>
              <a:off x="2251081" y="393068"/>
              <a:ext cx="45720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6" name="Oval 125"/>
            <p:cNvSpPr/>
            <p:nvPr/>
          </p:nvSpPr>
          <p:spPr>
            <a:xfrm>
              <a:off x="2670634" y="357147"/>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7" name="TextBox 126"/>
            <p:cNvSpPr txBox="1"/>
            <p:nvPr/>
          </p:nvSpPr>
          <p:spPr>
            <a:xfrm>
              <a:off x="2109316" y="449132"/>
              <a:ext cx="642847" cy="123111"/>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u</a:t>
              </a:r>
              <a:r>
                <a:rPr lang="en-US" sz="800" dirty="0" smtClean="0">
                  <a:solidFill>
                    <a:prstClr val="black"/>
                  </a:solidFill>
                  <a:latin typeface="Segoe Condensed" pitchFamily="34" charset="0"/>
                </a:rPr>
                <a:t>ser poll</a:t>
              </a:r>
              <a:endParaRPr lang="en-US" sz="800" dirty="0">
                <a:solidFill>
                  <a:prstClr val="black"/>
                </a:solidFill>
                <a:latin typeface="Segoe Condensed" pitchFamily="34" charset="0"/>
              </a:endParaRPr>
            </a:p>
          </p:txBody>
        </p:sp>
        <p:sp>
          <p:nvSpPr>
            <p:cNvPr id="128" name="Rectangle 127"/>
            <p:cNvSpPr/>
            <p:nvPr/>
          </p:nvSpPr>
          <p:spPr>
            <a:xfrm>
              <a:off x="12591" y="273586"/>
              <a:ext cx="54250" cy="135208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4" name="Group 133"/>
          <p:cNvGrpSpPr/>
          <p:nvPr/>
        </p:nvGrpSpPr>
        <p:grpSpPr>
          <a:xfrm>
            <a:off x="-29977" y="2472215"/>
            <a:ext cx="2840872" cy="1231293"/>
            <a:chOff x="-3191343" y="812809"/>
            <a:chExt cx="2840872" cy="1231293"/>
          </a:xfrm>
        </p:grpSpPr>
        <p:sp>
          <p:nvSpPr>
            <p:cNvPr id="135" name="Rectangle 134"/>
            <p:cNvSpPr/>
            <p:nvPr/>
          </p:nvSpPr>
          <p:spPr>
            <a:xfrm>
              <a:off x="-3148535" y="1008963"/>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6" name="Rectangle 135"/>
            <p:cNvSpPr/>
            <p:nvPr/>
          </p:nvSpPr>
          <p:spPr>
            <a:xfrm>
              <a:off x="-3148535" y="1347291"/>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7" name="Rectangle 136"/>
            <p:cNvSpPr/>
            <p:nvPr/>
          </p:nvSpPr>
          <p:spPr>
            <a:xfrm>
              <a:off x="-3148535" y="16856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TextBox 137"/>
            <p:cNvSpPr txBox="1"/>
            <p:nvPr/>
          </p:nvSpPr>
          <p:spPr>
            <a:xfrm>
              <a:off x="-3191343" y="1343831"/>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interface customizability</a:t>
              </a:r>
              <a:endParaRPr lang="en-US" sz="800" b="1" dirty="0">
                <a:solidFill>
                  <a:prstClr val="black"/>
                </a:solidFill>
                <a:latin typeface="Segoe Condensed" pitchFamily="34" charset="0"/>
              </a:endParaRPr>
            </a:p>
          </p:txBody>
        </p:sp>
        <p:sp>
          <p:nvSpPr>
            <p:cNvPr id="139" name="TextBox 138"/>
            <p:cNvSpPr txBox="1"/>
            <p:nvPr/>
          </p:nvSpPr>
          <p:spPr>
            <a:xfrm>
              <a:off x="-2435627" y="1511650"/>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140" name="TextBox 139"/>
            <p:cNvSpPr txBox="1"/>
            <p:nvPr/>
          </p:nvSpPr>
          <p:spPr>
            <a:xfrm>
              <a:off x="-1441514" y="1511650"/>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41" name="TextBox 140"/>
            <p:cNvSpPr txBox="1"/>
            <p:nvPr/>
          </p:nvSpPr>
          <p:spPr>
            <a:xfrm>
              <a:off x="-3191343" y="100865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degree of</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interactivity</a:t>
              </a:r>
              <a:endParaRPr lang="en-US" sz="800" b="1" dirty="0">
                <a:solidFill>
                  <a:prstClr val="black"/>
                </a:solidFill>
                <a:latin typeface="Segoe Condensed" pitchFamily="34" charset="0"/>
              </a:endParaRPr>
            </a:p>
          </p:txBody>
        </p:sp>
        <p:cxnSp>
          <p:nvCxnSpPr>
            <p:cNvPr id="142" name="Straight Arrow Connector 141"/>
            <p:cNvCxnSpPr/>
            <p:nvPr/>
          </p:nvCxnSpPr>
          <p:spPr>
            <a:xfrm>
              <a:off x="-2433321" y="1446061"/>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2433321" y="111088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2435627" y="117647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145" name="TextBox 144"/>
            <p:cNvSpPr txBox="1"/>
            <p:nvPr/>
          </p:nvSpPr>
          <p:spPr>
            <a:xfrm>
              <a:off x="-1441514" y="117647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46" name="TextBox 145"/>
            <p:cNvSpPr txBox="1"/>
            <p:nvPr/>
          </p:nvSpPr>
          <p:spPr>
            <a:xfrm>
              <a:off x="-3152386" y="812809"/>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Interactivity</a:t>
              </a:r>
            </a:p>
          </p:txBody>
        </p:sp>
        <p:sp>
          <p:nvSpPr>
            <p:cNvPr id="147" name="Rectangle 146"/>
            <p:cNvSpPr/>
            <p:nvPr/>
          </p:nvSpPr>
          <p:spPr>
            <a:xfrm>
              <a:off x="-3151845" y="998144"/>
              <a:ext cx="54250" cy="10258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48" name="Group 147"/>
            <p:cNvGrpSpPr/>
            <p:nvPr/>
          </p:nvGrpSpPr>
          <p:grpSpPr>
            <a:xfrm>
              <a:off x="-2434803" y="1776729"/>
              <a:ext cx="2003393" cy="194247"/>
              <a:chOff x="2200859" y="4235196"/>
              <a:chExt cx="2003393" cy="194247"/>
            </a:xfrm>
          </p:grpSpPr>
          <p:cxnSp>
            <p:nvCxnSpPr>
              <p:cNvPr id="150" name="Straight Arrow Connector 149"/>
              <p:cNvCxnSpPr/>
              <p:nvPr/>
            </p:nvCxnSpPr>
            <p:spPr>
              <a:xfrm>
                <a:off x="2200859" y="42672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2201287"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user annotations</a:t>
                </a:r>
                <a:endParaRPr lang="en-US" dirty="0">
                  <a:solidFill>
                    <a:prstClr val="black"/>
                  </a:solidFill>
                </a:endParaRPr>
              </a:p>
            </p:txBody>
          </p:sp>
          <p:sp>
            <p:nvSpPr>
              <p:cNvPr id="152" name="TextBox 151"/>
              <p:cNvSpPr txBox="1"/>
              <p:nvPr/>
            </p:nvSpPr>
            <p:spPr>
              <a:xfrm>
                <a:off x="3518452"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user corrections</a:t>
                </a:r>
                <a:endParaRPr lang="en-US" dirty="0">
                  <a:solidFill>
                    <a:prstClr val="black"/>
                  </a:solidFill>
                </a:endParaRPr>
              </a:p>
            </p:txBody>
          </p:sp>
          <p:sp>
            <p:nvSpPr>
              <p:cNvPr id="153" name="Oval 152"/>
              <p:cNvSpPr/>
              <p:nvPr/>
            </p:nvSpPr>
            <p:spPr>
              <a:xfrm>
                <a:off x="2204234"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4" name="Oval 153"/>
              <p:cNvSpPr/>
              <p:nvPr/>
            </p:nvSpPr>
            <p:spPr>
              <a:xfrm>
                <a:off x="4139899"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149" name="TextBox 148"/>
            <p:cNvSpPr txBox="1"/>
            <p:nvPr/>
          </p:nvSpPr>
          <p:spPr>
            <a:xfrm>
              <a:off x="-3191343" y="170554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user</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additions</a:t>
              </a:r>
              <a:endParaRPr lang="en-US" sz="800" b="1" dirty="0">
                <a:solidFill>
                  <a:prstClr val="black"/>
                </a:solidFill>
                <a:latin typeface="Segoe Condensed" pitchFamily="34" charset="0"/>
              </a:endParaRPr>
            </a:p>
          </p:txBody>
        </p:sp>
      </p:grpSp>
      <p:grpSp>
        <p:nvGrpSpPr>
          <p:cNvPr id="4" name="Group 3"/>
          <p:cNvGrpSpPr/>
          <p:nvPr/>
        </p:nvGrpSpPr>
        <p:grpSpPr>
          <a:xfrm>
            <a:off x="2868807" y="924465"/>
            <a:ext cx="2843048" cy="3259395"/>
            <a:chOff x="2868807" y="0"/>
            <a:chExt cx="2843048" cy="3259395"/>
          </a:xfrm>
        </p:grpSpPr>
        <p:sp>
          <p:nvSpPr>
            <p:cNvPr id="155" name="Rectangle 154"/>
            <p:cNvSpPr/>
            <p:nvPr/>
          </p:nvSpPr>
          <p:spPr>
            <a:xfrm>
              <a:off x="2913791" y="186969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Rectangle 155"/>
            <p:cNvSpPr/>
            <p:nvPr/>
          </p:nvSpPr>
          <p:spPr>
            <a:xfrm>
              <a:off x="2913791" y="1961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ectangle 156"/>
            <p:cNvSpPr/>
            <p:nvPr/>
          </p:nvSpPr>
          <p:spPr>
            <a:xfrm>
              <a:off x="2913791" y="5344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8" name="Rectangle 157"/>
            <p:cNvSpPr/>
            <p:nvPr/>
          </p:nvSpPr>
          <p:spPr>
            <a:xfrm>
              <a:off x="2913791" y="8728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2913791" y="119303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13791" y="153136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TextBox 160"/>
            <p:cNvSpPr txBox="1"/>
            <p:nvPr/>
          </p:nvSpPr>
          <p:spPr>
            <a:xfrm>
              <a:off x="2871541" y="214638"/>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aesthetic</a:t>
              </a:r>
              <a:endParaRPr lang="en-US" sz="800" b="1" dirty="0">
                <a:solidFill>
                  <a:prstClr val="black"/>
                </a:solidFill>
                <a:latin typeface="Segoe Condensed" pitchFamily="34" charset="0"/>
              </a:endParaRPr>
            </a:p>
          </p:txBody>
        </p:sp>
        <p:sp>
          <p:nvSpPr>
            <p:cNvPr id="162" name="TextBox 161"/>
            <p:cNvSpPr txBox="1"/>
            <p:nvPr/>
          </p:nvSpPr>
          <p:spPr>
            <a:xfrm>
              <a:off x="3627257" y="38245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pragmatic</a:t>
              </a:r>
              <a:endParaRPr lang="en-US" sz="800" dirty="0">
                <a:solidFill>
                  <a:prstClr val="black"/>
                </a:solidFill>
                <a:latin typeface="Segoe Condensed" pitchFamily="34" charset="0"/>
              </a:endParaRPr>
            </a:p>
          </p:txBody>
        </p:sp>
        <p:sp>
          <p:nvSpPr>
            <p:cNvPr id="163" name="TextBox 162"/>
            <p:cNvSpPr txBox="1"/>
            <p:nvPr/>
          </p:nvSpPr>
          <p:spPr>
            <a:xfrm>
              <a:off x="4621370" y="382457"/>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artistic</a:t>
              </a:r>
              <a:endParaRPr lang="en-US" sz="800" dirty="0">
                <a:solidFill>
                  <a:prstClr val="black"/>
                </a:solidFill>
                <a:latin typeface="Segoe Condensed" pitchFamily="34" charset="0"/>
              </a:endParaRPr>
            </a:p>
          </p:txBody>
        </p:sp>
        <p:sp>
          <p:nvSpPr>
            <p:cNvPr id="164" name="TextBox 163"/>
            <p:cNvSpPr txBox="1"/>
            <p:nvPr/>
          </p:nvSpPr>
          <p:spPr>
            <a:xfrm>
              <a:off x="2871541" y="153052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visual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complexity</a:t>
              </a:r>
              <a:endParaRPr lang="en-US" sz="800" b="1" dirty="0">
                <a:solidFill>
                  <a:prstClr val="black"/>
                </a:solidFill>
                <a:latin typeface="Segoe Condensed" pitchFamily="34" charset="0"/>
              </a:endParaRPr>
            </a:p>
          </p:txBody>
        </p:sp>
        <p:sp>
          <p:nvSpPr>
            <p:cNvPr id="165" name="TextBox 164"/>
            <p:cNvSpPr txBox="1"/>
            <p:nvPr/>
          </p:nvSpPr>
          <p:spPr>
            <a:xfrm>
              <a:off x="3627257" y="169834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simple</a:t>
              </a:r>
              <a:endParaRPr lang="en-US" sz="800" dirty="0">
                <a:solidFill>
                  <a:prstClr val="black"/>
                </a:solidFill>
                <a:latin typeface="Segoe Condensed" pitchFamily="34" charset="0"/>
              </a:endParaRPr>
            </a:p>
          </p:txBody>
        </p:sp>
        <p:sp>
          <p:nvSpPr>
            <p:cNvPr id="166" name="TextBox 165"/>
            <p:cNvSpPr txBox="1"/>
            <p:nvPr/>
          </p:nvSpPr>
          <p:spPr>
            <a:xfrm>
              <a:off x="4621370" y="1698347"/>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complex</a:t>
              </a:r>
              <a:endParaRPr lang="en-US" sz="800" dirty="0">
                <a:solidFill>
                  <a:prstClr val="black"/>
                </a:solidFill>
                <a:latin typeface="Segoe Condensed" pitchFamily="34" charset="0"/>
              </a:endParaRPr>
            </a:p>
          </p:txBody>
        </p:sp>
        <p:sp>
          <p:nvSpPr>
            <p:cNvPr id="167" name="TextBox 166"/>
            <p:cNvSpPr txBox="1"/>
            <p:nvPr/>
          </p:nvSpPr>
          <p:spPr>
            <a:xfrm>
              <a:off x="2871541" y="186609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primary visual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encoding</a:t>
              </a:r>
              <a:endParaRPr lang="en-US" sz="800" b="1" dirty="0">
                <a:solidFill>
                  <a:prstClr val="black"/>
                </a:solidFill>
                <a:latin typeface="Segoe Condensed" pitchFamily="34" charset="0"/>
              </a:endParaRPr>
            </a:p>
          </p:txBody>
        </p:sp>
        <p:sp>
          <p:nvSpPr>
            <p:cNvPr id="168" name="TextBox 167"/>
            <p:cNvSpPr txBox="1"/>
            <p:nvPr/>
          </p:nvSpPr>
          <p:spPr>
            <a:xfrm>
              <a:off x="3627257" y="203391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textual</a:t>
              </a:r>
              <a:endParaRPr lang="en-US" sz="800" dirty="0">
                <a:solidFill>
                  <a:prstClr val="black"/>
                </a:solidFill>
                <a:latin typeface="Segoe Condensed" pitchFamily="34" charset="0"/>
              </a:endParaRPr>
            </a:p>
          </p:txBody>
        </p:sp>
        <p:sp>
          <p:nvSpPr>
            <p:cNvPr id="169" name="TextBox 168"/>
            <p:cNvSpPr txBox="1"/>
            <p:nvPr/>
          </p:nvSpPr>
          <p:spPr>
            <a:xfrm>
              <a:off x="4621370" y="203391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graphical</a:t>
              </a:r>
              <a:endParaRPr lang="en-US" sz="800" dirty="0">
                <a:solidFill>
                  <a:prstClr val="black"/>
                </a:solidFill>
                <a:latin typeface="Segoe Condensed" pitchFamily="34" charset="0"/>
              </a:endParaRPr>
            </a:p>
          </p:txBody>
        </p:sp>
        <p:cxnSp>
          <p:nvCxnSpPr>
            <p:cNvPr id="170" name="Straight Arrow Connector 169"/>
            <p:cNvCxnSpPr/>
            <p:nvPr/>
          </p:nvCxnSpPr>
          <p:spPr>
            <a:xfrm>
              <a:off x="3629285" y="31686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3629285" y="163275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3629285" y="196832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2868807" y="119496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granularity</a:t>
              </a:r>
              <a:endParaRPr lang="en-US" sz="800" b="1" dirty="0">
                <a:solidFill>
                  <a:prstClr val="black"/>
                </a:solidFill>
                <a:latin typeface="Segoe Condensed" pitchFamily="34" charset="0"/>
              </a:endParaRPr>
            </a:p>
          </p:txBody>
        </p:sp>
        <p:sp>
          <p:nvSpPr>
            <p:cNvPr id="174" name="TextBox 173"/>
            <p:cNvSpPr txBox="1"/>
            <p:nvPr/>
          </p:nvSpPr>
          <p:spPr>
            <a:xfrm>
              <a:off x="3624523" y="1362781"/>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coarse-grain</a:t>
              </a:r>
              <a:endParaRPr lang="en-US" sz="800" dirty="0">
                <a:solidFill>
                  <a:prstClr val="black"/>
                </a:solidFill>
                <a:latin typeface="Segoe Condensed" pitchFamily="34" charset="0"/>
              </a:endParaRPr>
            </a:p>
          </p:txBody>
        </p:sp>
        <p:sp>
          <p:nvSpPr>
            <p:cNvPr id="175" name="TextBox 174"/>
            <p:cNvSpPr txBox="1"/>
            <p:nvPr/>
          </p:nvSpPr>
          <p:spPr>
            <a:xfrm>
              <a:off x="4618636" y="1362781"/>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fine-grain</a:t>
              </a:r>
              <a:endParaRPr lang="en-US" sz="800" dirty="0">
                <a:solidFill>
                  <a:prstClr val="black"/>
                </a:solidFill>
                <a:latin typeface="Segoe Condensed" pitchFamily="34" charset="0"/>
              </a:endParaRPr>
            </a:p>
          </p:txBody>
        </p:sp>
        <p:cxnSp>
          <p:nvCxnSpPr>
            <p:cNvPr id="176" name="Straight Arrow Connector 175"/>
            <p:cNvCxnSpPr/>
            <p:nvPr/>
          </p:nvCxnSpPr>
          <p:spPr>
            <a:xfrm>
              <a:off x="3626829" y="1297192"/>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2868807" y="526410"/>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time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window</a:t>
              </a:r>
              <a:endParaRPr lang="en-US" sz="800" b="1" dirty="0">
                <a:solidFill>
                  <a:prstClr val="black"/>
                </a:solidFill>
                <a:latin typeface="Segoe Condensed" pitchFamily="34" charset="0"/>
              </a:endParaRPr>
            </a:p>
          </p:txBody>
        </p:sp>
        <p:cxnSp>
          <p:nvCxnSpPr>
            <p:cNvPr id="178" name="Straight Arrow Connector 177"/>
            <p:cNvCxnSpPr/>
            <p:nvPr/>
          </p:nvCxnSpPr>
          <p:spPr>
            <a:xfrm>
              <a:off x="3626829" y="628640"/>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3624523" y="694229"/>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&lt;hour</a:t>
              </a:r>
              <a:endParaRPr lang="en-US" sz="800" dirty="0">
                <a:solidFill>
                  <a:prstClr val="black"/>
                </a:solidFill>
                <a:latin typeface="Segoe Condensed" pitchFamily="34" charset="0"/>
              </a:endParaRPr>
            </a:p>
          </p:txBody>
        </p:sp>
        <p:sp>
          <p:nvSpPr>
            <p:cNvPr id="180" name="TextBox 179"/>
            <p:cNvSpPr txBox="1"/>
            <p:nvPr/>
          </p:nvSpPr>
          <p:spPr>
            <a:xfrm>
              <a:off x="4618636" y="694229"/>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&gt;year</a:t>
              </a:r>
              <a:endParaRPr lang="en-US" sz="800" dirty="0">
                <a:solidFill>
                  <a:prstClr val="black"/>
                </a:solidFill>
                <a:latin typeface="Segoe Condensed" pitchFamily="34" charset="0"/>
              </a:endParaRPr>
            </a:p>
          </p:txBody>
        </p:sp>
        <p:sp>
          <p:nvSpPr>
            <p:cNvPr id="181" name="TextBox 180"/>
            <p:cNvSpPr txBox="1"/>
            <p:nvPr/>
          </p:nvSpPr>
          <p:spPr>
            <a:xfrm>
              <a:off x="2895600" y="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Data Representation</a:t>
              </a:r>
            </a:p>
          </p:txBody>
        </p:sp>
        <p:sp>
          <p:nvSpPr>
            <p:cNvPr id="182" name="Rectangle 181"/>
            <p:cNvSpPr/>
            <p:nvPr/>
          </p:nvSpPr>
          <p:spPr>
            <a:xfrm>
              <a:off x="2913791" y="254497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TextBox 182"/>
            <p:cNvSpPr txBox="1"/>
            <p:nvPr/>
          </p:nvSpPr>
          <p:spPr>
            <a:xfrm>
              <a:off x="2877433" y="253979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primary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view</a:t>
              </a:r>
              <a:endParaRPr lang="en-US" sz="800" b="1" dirty="0">
                <a:solidFill>
                  <a:prstClr val="black"/>
                </a:solidFill>
                <a:latin typeface="Segoe Condensed" pitchFamily="34" charset="0"/>
              </a:endParaRPr>
            </a:p>
          </p:txBody>
        </p:sp>
        <p:cxnSp>
          <p:nvCxnSpPr>
            <p:cNvPr id="184" name="Straight Arrow Connector 183"/>
            <p:cNvCxnSpPr/>
            <p:nvPr/>
          </p:nvCxnSpPr>
          <p:spPr>
            <a:xfrm>
              <a:off x="3635455" y="2642024"/>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5" name="TextBox 184"/>
            <p:cNvSpPr txBox="1"/>
            <p:nvPr/>
          </p:nvSpPr>
          <p:spPr>
            <a:xfrm>
              <a:off x="3633149" y="2707613"/>
              <a:ext cx="685800"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temporal</a:t>
              </a:r>
              <a:endParaRPr lang="en-US" sz="800" dirty="0">
                <a:solidFill>
                  <a:prstClr val="black"/>
                </a:solidFill>
                <a:latin typeface="Segoe Condensed" pitchFamily="34" charset="0"/>
              </a:endParaRPr>
            </a:p>
          </p:txBody>
        </p:sp>
        <p:sp>
          <p:nvSpPr>
            <p:cNvPr id="186" name="TextBox 185"/>
            <p:cNvSpPr txBox="1"/>
            <p:nvPr/>
          </p:nvSpPr>
          <p:spPr>
            <a:xfrm>
              <a:off x="4297026" y="2707613"/>
              <a:ext cx="685800"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spatial</a:t>
              </a:r>
              <a:endParaRPr lang="en-US" sz="800" dirty="0">
                <a:solidFill>
                  <a:prstClr val="black"/>
                </a:solidFill>
                <a:latin typeface="Segoe Condensed" pitchFamily="34" charset="0"/>
              </a:endParaRPr>
            </a:p>
          </p:txBody>
        </p:sp>
        <p:sp>
          <p:nvSpPr>
            <p:cNvPr id="187" name="TextBox 186"/>
            <p:cNvSpPr txBox="1"/>
            <p:nvPr/>
          </p:nvSpPr>
          <p:spPr>
            <a:xfrm>
              <a:off x="4950314" y="2707613"/>
              <a:ext cx="685800"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categorical</a:t>
              </a:r>
              <a:endParaRPr lang="en-US" sz="800" dirty="0">
                <a:solidFill>
                  <a:prstClr val="black"/>
                </a:solidFill>
                <a:latin typeface="Segoe Condensed" pitchFamily="34" charset="0"/>
              </a:endParaRPr>
            </a:p>
          </p:txBody>
        </p:sp>
        <p:sp>
          <p:nvSpPr>
            <p:cNvPr id="188" name="Oval 187"/>
            <p:cNvSpPr/>
            <p:nvPr/>
          </p:nvSpPr>
          <p:spPr>
            <a:xfrm>
              <a:off x="3638830" y="26100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89" name="Oval 188"/>
            <p:cNvSpPr/>
            <p:nvPr/>
          </p:nvSpPr>
          <p:spPr>
            <a:xfrm>
              <a:off x="4605295" y="2613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0" name="Oval 189"/>
            <p:cNvSpPr/>
            <p:nvPr/>
          </p:nvSpPr>
          <p:spPr>
            <a:xfrm>
              <a:off x="5571761" y="2613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1" name="Rectangle 190"/>
            <p:cNvSpPr/>
            <p:nvPr/>
          </p:nvSpPr>
          <p:spPr>
            <a:xfrm>
              <a:off x="2913791" y="220802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2" name="TextBox 191"/>
            <p:cNvSpPr txBox="1"/>
            <p:nvPr/>
          </p:nvSpPr>
          <p:spPr>
            <a:xfrm>
              <a:off x="2880167" y="218973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measurement unit</a:t>
              </a:r>
              <a:endParaRPr lang="en-US" sz="800" b="1" dirty="0">
                <a:solidFill>
                  <a:prstClr val="black"/>
                </a:solidFill>
                <a:latin typeface="Segoe Condensed" pitchFamily="34" charset="0"/>
              </a:endParaRPr>
            </a:p>
          </p:txBody>
        </p:sp>
        <p:cxnSp>
          <p:nvCxnSpPr>
            <p:cNvPr id="193" name="Straight Arrow Connector 192"/>
            <p:cNvCxnSpPr/>
            <p:nvPr/>
          </p:nvCxnSpPr>
          <p:spPr>
            <a:xfrm>
              <a:off x="3635455" y="22919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3635883"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resource</a:t>
              </a:r>
            </a:p>
          </p:txBody>
        </p:sp>
        <p:sp>
          <p:nvSpPr>
            <p:cNvPr id="195" name="TextBox 194"/>
            <p:cNvSpPr txBox="1"/>
            <p:nvPr/>
          </p:nvSpPr>
          <p:spPr>
            <a:xfrm>
              <a:off x="4953048"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a:solidFill>
                    <a:prstClr val="black"/>
                  </a:solidFill>
                </a:rPr>
                <a:t>metaphor</a:t>
              </a:r>
            </a:p>
          </p:txBody>
        </p:sp>
        <p:sp>
          <p:nvSpPr>
            <p:cNvPr id="196" name="Oval 195"/>
            <p:cNvSpPr/>
            <p:nvPr/>
          </p:nvSpPr>
          <p:spPr>
            <a:xfrm>
              <a:off x="3638830" y="22599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7" name="TextBox 196"/>
            <p:cNvSpPr txBox="1"/>
            <p:nvPr/>
          </p:nvSpPr>
          <p:spPr>
            <a:xfrm>
              <a:off x="3721270"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cost</a:t>
              </a:r>
            </a:p>
          </p:txBody>
        </p:sp>
        <p:sp>
          <p:nvSpPr>
            <p:cNvPr id="198" name="Oval 197"/>
            <p:cNvSpPr/>
            <p:nvPr/>
          </p:nvSpPr>
          <p:spPr>
            <a:xfrm>
              <a:off x="4025963" y="22631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9" name="Oval 198"/>
            <p:cNvSpPr/>
            <p:nvPr/>
          </p:nvSpPr>
          <p:spPr>
            <a:xfrm>
              <a:off x="5574495" y="22631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0" name="TextBox 199"/>
            <p:cNvSpPr txBox="1"/>
            <p:nvPr/>
          </p:nvSpPr>
          <p:spPr>
            <a:xfrm>
              <a:off x="4103996" y="2344721"/>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environmental</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impact</a:t>
              </a:r>
              <a:endParaRPr lang="en-US" sz="800" dirty="0">
                <a:solidFill>
                  <a:prstClr val="black"/>
                </a:solidFill>
                <a:latin typeface="Segoe Condensed" pitchFamily="34" charset="0"/>
              </a:endParaRPr>
            </a:p>
          </p:txBody>
        </p:sp>
        <p:sp>
          <p:nvSpPr>
            <p:cNvPr id="201" name="Oval 200"/>
            <p:cNvSpPr/>
            <p:nvPr/>
          </p:nvSpPr>
          <p:spPr>
            <a:xfrm>
              <a:off x="4413096" y="22599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2" name="TextBox 201"/>
            <p:cNvSpPr txBox="1"/>
            <p:nvPr/>
          </p:nvSpPr>
          <p:spPr>
            <a:xfrm>
              <a:off x="4811404"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time</a:t>
              </a:r>
            </a:p>
          </p:txBody>
        </p:sp>
        <p:sp>
          <p:nvSpPr>
            <p:cNvPr id="203" name="Oval 202"/>
            <p:cNvSpPr/>
            <p:nvPr/>
          </p:nvSpPr>
          <p:spPr>
            <a:xfrm>
              <a:off x="4841640" y="2257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4" name="TextBox 203"/>
            <p:cNvSpPr txBox="1"/>
            <p:nvPr/>
          </p:nvSpPr>
          <p:spPr>
            <a:xfrm>
              <a:off x="2868807" y="88064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temporal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grouping</a:t>
              </a:r>
              <a:endParaRPr lang="en-US" sz="800" b="1" dirty="0">
                <a:solidFill>
                  <a:prstClr val="black"/>
                </a:solidFill>
                <a:latin typeface="Segoe Condensed" pitchFamily="34" charset="0"/>
              </a:endParaRPr>
            </a:p>
          </p:txBody>
        </p:sp>
        <p:cxnSp>
          <p:nvCxnSpPr>
            <p:cNvPr id="205" name="Straight Arrow Connector 204"/>
            <p:cNvCxnSpPr/>
            <p:nvPr/>
          </p:nvCxnSpPr>
          <p:spPr>
            <a:xfrm>
              <a:off x="3626829" y="982876"/>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6" name="TextBox 205"/>
            <p:cNvSpPr txBox="1"/>
            <p:nvPr/>
          </p:nvSpPr>
          <p:spPr>
            <a:xfrm>
              <a:off x="3624523" y="1041510"/>
              <a:ext cx="1008852" cy="123111"/>
            </a:xfrm>
            <a:prstGeom prst="rect">
              <a:avLst/>
            </a:prstGeom>
            <a:noFill/>
          </p:spPr>
          <p:txBody>
            <a:bodyPr wrap="square" lIns="0" tIns="0" rIns="0" bIns="0" rtlCol="0">
              <a:spAutoFit/>
            </a:bodyPr>
            <a:lstStyle>
              <a:defPPr>
                <a:defRPr lang="en-US"/>
              </a:defPPr>
              <a:lvl1pPr algn="ctr">
                <a:defRPr sz="800">
                  <a:latin typeface="Segoe Condensed" pitchFamily="34" charset="0"/>
                </a:defRPr>
              </a:lvl1pPr>
            </a:lstStyle>
            <a:p>
              <a:pPr algn="l"/>
              <a:r>
                <a:rPr lang="en-US" dirty="0" smtClean="0">
                  <a:solidFill>
                    <a:prstClr val="black"/>
                  </a:solidFill>
                </a:rPr>
                <a:t>≤sec</a:t>
              </a:r>
              <a:endParaRPr lang="en-US" dirty="0">
                <a:solidFill>
                  <a:prstClr val="black"/>
                </a:solidFill>
              </a:endParaRPr>
            </a:p>
          </p:txBody>
        </p:sp>
        <p:sp>
          <p:nvSpPr>
            <p:cNvPr id="207" name="TextBox 206"/>
            <p:cNvSpPr txBox="1"/>
            <p:nvPr/>
          </p:nvSpPr>
          <p:spPr>
            <a:xfrm>
              <a:off x="4618636" y="1041510"/>
              <a:ext cx="1008852" cy="123111"/>
            </a:xfrm>
            <a:prstGeom prst="rect">
              <a:avLst/>
            </a:prstGeom>
            <a:noFill/>
          </p:spPr>
          <p:txBody>
            <a:bodyPr wrap="square" lIns="0" tIns="0" rIns="0" bIns="0" rtlCol="0">
              <a:spAutoFit/>
            </a:bodyPr>
            <a:lstStyle>
              <a:defPPr>
                <a:defRPr lang="en-US"/>
              </a:defPPr>
              <a:lvl1pPr algn="ctr">
                <a:defRPr sz="800">
                  <a:latin typeface="Segoe Condensed" pitchFamily="34" charset="0"/>
                </a:defRPr>
              </a:lvl1pPr>
            </a:lstStyle>
            <a:p>
              <a:pPr algn="r"/>
              <a:r>
                <a:rPr lang="en-US" dirty="0" smtClean="0">
                  <a:solidFill>
                    <a:prstClr val="black"/>
                  </a:solidFill>
                </a:rPr>
                <a:t>≥year</a:t>
              </a:r>
              <a:endParaRPr lang="en-US" dirty="0">
                <a:solidFill>
                  <a:prstClr val="black"/>
                </a:solidFill>
              </a:endParaRPr>
            </a:p>
          </p:txBody>
        </p:sp>
        <p:sp>
          <p:nvSpPr>
            <p:cNvPr id="208" name="Oval 207"/>
            <p:cNvSpPr/>
            <p:nvPr/>
          </p:nvSpPr>
          <p:spPr>
            <a:xfrm>
              <a:off x="4010169"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9" name="Oval 208"/>
            <p:cNvSpPr/>
            <p:nvPr/>
          </p:nvSpPr>
          <p:spPr>
            <a:xfrm>
              <a:off x="4402274"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0" name="Oval 209"/>
            <p:cNvSpPr/>
            <p:nvPr/>
          </p:nvSpPr>
          <p:spPr>
            <a:xfrm>
              <a:off x="4794379"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1" name="TextBox 210"/>
            <p:cNvSpPr txBox="1"/>
            <p:nvPr/>
          </p:nvSpPr>
          <p:spPr>
            <a:xfrm>
              <a:off x="3783700"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hour</a:t>
              </a:r>
              <a:endParaRPr lang="en-US" sz="800" dirty="0">
                <a:solidFill>
                  <a:prstClr val="black"/>
                </a:solidFill>
                <a:latin typeface="Segoe Condensed" pitchFamily="34" charset="0"/>
              </a:endParaRPr>
            </a:p>
          </p:txBody>
        </p:sp>
        <p:sp>
          <p:nvSpPr>
            <p:cNvPr id="212" name="TextBox 211"/>
            <p:cNvSpPr txBox="1"/>
            <p:nvPr/>
          </p:nvSpPr>
          <p:spPr>
            <a:xfrm>
              <a:off x="4180115"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day</a:t>
              </a:r>
              <a:endParaRPr lang="en-US" sz="800" dirty="0">
                <a:solidFill>
                  <a:prstClr val="black"/>
                </a:solidFill>
                <a:latin typeface="Segoe Condensed" pitchFamily="34" charset="0"/>
              </a:endParaRPr>
            </a:p>
          </p:txBody>
        </p:sp>
        <p:sp>
          <p:nvSpPr>
            <p:cNvPr id="213" name="TextBox 212"/>
            <p:cNvSpPr txBox="1"/>
            <p:nvPr/>
          </p:nvSpPr>
          <p:spPr>
            <a:xfrm>
              <a:off x="4571548"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week</a:t>
              </a:r>
              <a:endParaRPr lang="en-US" sz="800" dirty="0">
                <a:solidFill>
                  <a:prstClr val="black"/>
                </a:solidFill>
                <a:latin typeface="Segoe Condensed" pitchFamily="34" charset="0"/>
              </a:endParaRPr>
            </a:p>
          </p:txBody>
        </p:sp>
        <p:sp>
          <p:nvSpPr>
            <p:cNvPr id="214" name="Oval 213"/>
            <p:cNvSpPr/>
            <p:nvPr/>
          </p:nvSpPr>
          <p:spPr>
            <a:xfrm>
              <a:off x="5186484"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5" name="TextBox 214"/>
            <p:cNvSpPr txBox="1"/>
            <p:nvPr/>
          </p:nvSpPr>
          <p:spPr>
            <a:xfrm>
              <a:off x="4961845"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month</a:t>
              </a:r>
              <a:endParaRPr lang="en-US" sz="800" dirty="0">
                <a:solidFill>
                  <a:prstClr val="black"/>
                </a:solidFill>
                <a:latin typeface="Segoe Condensed" pitchFamily="34" charset="0"/>
              </a:endParaRPr>
            </a:p>
          </p:txBody>
        </p:sp>
        <p:sp>
          <p:nvSpPr>
            <p:cNvPr id="216" name="Rectangle 215"/>
            <p:cNvSpPr/>
            <p:nvPr/>
          </p:nvSpPr>
          <p:spPr>
            <a:xfrm>
              <a:off x="2913791" y="2886563"/>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7" name="TextBox 216"/>
            <p:cNvSpPr txBox="1"/>
            <p:nvPr/>
          </p:nvSpPr>
          <p:spPr>
            <a:xfrm>
              <a:off x="2880167" y="285102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 </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grouping</a:t>
              </a:r>
              <a:endParaRPr lang="en-US" sz="800" b="1" dirty="0">
                <a:solidFill>
                  <a:prstClr val="black"/>
                </a:solidFill>
                <a:latin typeface="Segoe Condensed" pitchFamily="34" charset="0"/>
              </a:endParaRPr>
            </a:p>
          </p:txBody>
        </p:sp>
        <p:cxnSp>
          <p:nvCxnSpPr>
            <p:cNvPr id="218" name="Straight Arrow Connector 217"/>
            <p:cNvCxnSpPr/>
            <p:nvPr/>
          </p:nvCxnSpPr>
          <p:spPr>
            <a:xfrm>
              <a:off x="3635455" y="2944626"/>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a:off x="3635883"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by </a:t>
              </a:r>
              <a:br>
                <a:rPr lang="en-US" dirty="0" smtClean="0">
                  <a:solidFill>
                    <a:prstClr val="black"/>
                  </a:solidFill>
                </a:rPr>
              </a:br>
              <a:r>
                <a:rPr lang="en-US" dirty="0" smtClean="0">
                  <a:solidFill>
                    <a:prstClr val="black"/>
                  </a:solidFill>
                </a:rPr>
                <a:t>resource</a:t>
              </a:r>
              <a:endParaRPr lang="en-US" dirty="0">
                <a:solidFill>
                  <a:prstClr val="black"/>
                </a:solidFill>
              </a:endParaRPr>
            </a:p>
          </p:txBody>
        </p:sp>
        <p:sp>
          <p:nvSpPr>
            <p:cNvPr id="220" name="TextBox 219"/>
            <p:cNvSpPr txBox="1"/>
            <p:nvPr/>
          </p:nvSpPr>
          <p:spPr>
            <a:xfrm>
              <a:off x="4953048"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by consumption category</a:t>
              </a:r>
              <a:endParaRPr lang="en-US" dirty="0">
                <a:solidFill>
                  <a:prstClr val="black"/>
                </a:solidFill>
              </a:endParaRPr>
            </a:p>
          </p:txBody>
        </p:sp>
        <p:sp>
          <p:nvSpPr>
            <p:cNvPr id="221" name="Oval 220"/>
            <p:cNvSpPr/>
            <p:nvPr/>
          </p:nvSpPr>
          <p:spPr>
            <a:xfrm>
              <a:off x="3638830" y="291262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2" name="TextBox 221"/>
            <p:cNvSpPr txBox="1"/>
            <p:nvPr/>
          </p:nvSpPr>
          <p:spPr>
            <a:xfrm>
              <a:off x="3775862"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person</a:t>
              </a:r>
              <a:endParaRPr lang="en-US" dirty="0">
                <a:solidFill>
                  <a:prstClr val="black"/>
                </a:solidFill>
              </a:endParaRPr>
            </a:p>
          </p:txBody>
        </p:sp>
        <p:sp>
          <p:nvSpPr>
            <p:cNvPr id="223" name="Oval 222"/>
            <p:cNvSpPr/>
            <p:nvPr/>
          </p:nvSpPr>
          <p:spPr>
            <a:xfrm>
              <a:off x="4083853" y="2915784"/>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4" name="Oval 223"/>
            <p:cNvSpPr/>
            <p:nvPr/>
          </p:nvSpPr>
          <p:spPr>
            <a:xfrm>
              <a:off x="5574495" y="2915784"/>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5" name="TextBox 224"/>
            <p:cNvSpPr txBox="1"/>
            <p:nvPr/>
          </p:nvSpPr>
          <p:spPr>
            <a:xfrm>
              <a:off x="4028932" y="3004277"/>
              <a:ext cx="685800" cy="205184"/>
            </a:xfrm>
            <a:prstGeom prst="rect">
              <a:avLst/>
            </a:prstGeom>
            <a:noFill/>
          </p:spPr>
          <p:txBody>
            <a:bodyPr wrap="square" lIns="0" tIns="0" rIns="0" bIns="0" rtlCol="0">
              <a:spAutoFit/>
            </a:bodyPr>
            <a:lstStyle/>
            <a:p>
              <a:pPr algn="ctr">
                <a:lnSpc>
                  <a:spcPts val="800"/>
                </a:lnSpc>
              </a:pPr>
              <a:r>
                <a:rPr lang="en-US" sz="800" dirty="0">
                  <a:solidFill>
                    <a:prstClr val="black"/>
                  </a:solidFill>
                  <a:latin typeface="Segoe Condensed" pitchFamily="34" charset="0"/>
                </a:rPr>
                <a:t>b</a:t>
              </a:r>
              <a:r>
                <a:rPr lang="en-US" sz="800" dirty="0" smtClean="0">
                  <a:solidFill>
                    <a:prstClr val="black"/>
                  </a:solidFill>
                  <a:latin typeface="Segoe Condensed" pitchFamily="34" charset="0"/>
                </a:rPr>
                <a:t>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time</a:t>
              </a:r>
              <a:endParaRPr lang="en-US" sz="800" dirty="0">
                <a:solidFill>
                  <a:prstClr val="black"/>
                </a:solidFill>
                <a:latin typeface="Segoe Condensed" pitchFamily="34" charset="0"/>
              </a:endParaRPr>
            </a:p>
          </p:txBody>
        </p:sp>
        <p:sp>
          <p:nvSpPr>
            <p:cNvPr id="226" name="Oval 225"/>
            <p:cNvSpPr/>
            <p:nvPr/>
          </p:nvSpPr>
          <p:spPr>
            <a:xfrm>
              <a:off x="4337974" y="291262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7" name="TextBox 226"/>
            <p:cNvSpPr txBox="1"/>
            <p:nvPr/>
          </p:nvSpPr>
          <p:spPr>
            <a:xfrm>
              <a:off x="4264356"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space</a:t>
              </a:r>
              <a:endParaRPr lang="en-US" dirty="0">
                <a:solidFill>
                  <a:prstClr val="black"/>
                </a:solidFill>
              </a:endParaRPr>
            </a:p>
          </p:txBody>
        </p:sp>
        <p:sp>
          <p:nvSpPr>
            <p:cNvPr id="228" name="Oval 227"/>
            <p:cNvSpPr/>
            <p:nvPr/>
          </p:nvSpPr>
          <p:spPr>
            <a:xfrm>
              <a:off x="4573217" y="290984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9" name="Rectangle 228"/>
            <p:cNvSpPr/>
            <p:nvPr/>
          </p:nvSpPr>
          <p:spPr>
            <a:xfrm>
              <a:off x="2909641" y="197385"/>
              <a:ext cx="52914" cy="306201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0" name="TextBox 229"/>
            <p:cNvSpPr txBox="1"/>
            <p:nvPr/>
          </p:nvSpPr>
          <p:spPr>
            <a:xfrm>
              <a:off x="4533900" y="2344997"/>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activity</a:t>
              </a:r>
              <a:endParaRPr lang="en-US" dirty="0">
                <a:solidFill>
                  <a:prstClr val="black"/>
                </a:solidFill>
              </a:endParaRPr>
            </a:p>
          </p:txBody>
        </p:sp>
        <p:sp>
          <p:nvSpPr>
            <p:cNvPr id="231" name="Oval 230"/>
            <p:cNvSpPr/>
            <p:nvPr/>
          </p:nvSpPr>
          <p:spPr>
            <a:xfrm>
              <a:off x="5116850" y="2257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32" name="TextBox 231"/>
            <p:cNvSpPr txBox="1"/>
            <p:nvPr/>
          </p:nvSpPr>
          <p:spPr>
            <a:xfrm>
              <a:off x="4540724" y="3003679"/>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activity</a:t>
              </a:r>
              <a:endParaRPr lang="en-US" dirty="0">
                <a:solidFill>
                  <a:prstClr val="black"/>
                </a:solidFill>
              </a:endParaRPr>
            </a:p>
          </p:txBody>
        </p:sp>
        <p:sp>
          <p:nvSpPr>
            <p:cNvPr id="233" name="Oval 232"/>
            <p:cNvSpPr/>
            <p:nvPr/>
          </p:nvSpPr>
          <p:spPr>
            <a:xfrm>
              <a:off x="4849585" y="290924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nvGrpSpPr>
          <p:cNvPr id="234" name="Group 233"/>
          <p:cNvGrpSpPr/>
          <p:nvPr/>
        </p:nvGrpSpPr>
        <p:grpSpPr>
          <a:xfrm>
            <a:off x="5811409" y="3827831"/>
            <a:ext cx="2840872" cy="1549466"/>
            <a:chOff x="2868807" y="2819400"/>
            <a:chExt cx="2840872" cy="1549466"/>
          </a:xfrm>
        </p:grpSpPr>
        <p:sp>
          <p:nvSpPr>
            <p:cNvPr id="235" name="Rectangle 234"/>
            <p:cNvSpPr/>
            <p:nvPr/>
          </p:nvSpPr>
          <p:spPr>
            <a:xfrm>
              <a:off x="2911615" y="30155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6" name="Rectangle 235"/>
            <p:cNvSpPr/>
            <p:nvPr/>
          </p:nvSpPr>
          <p:spPr>
            <a:xfrm>
              <a:off x="2911615" y="33538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7" name="Rectangle 236"/>
            <p:cNvSpPr/>
            <p:nvPr/>
          </p:nvSpPr>
          <p:spPr>
            <a:xfrm>
              <a:off x="2911615" y="36922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8" name="Rectangle 237"/>
            <p:cNvSpPr/>
            <p:nvPr/>
          </p:nvSpPr>
          <p:spPr>
            <a:xfrm>
              <a:off x="2911615" y="40305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9" name="TextBox 238"/>
            <p:cNvSpPr txBox="1"/>
            <p:nvPr/>
          </p:nvSpPr>
          <p:spPr>
            <a:xfrm>
              <a:off x="2871541" y="3034038"/>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sp>
          <p:nvSpPr>
            <p:cNvPr id="240" name="TextBox 239"/>
            <p:cNvSpPr txBox="1"/>
            <p:nvPr/>
          </p:nvSpPr>
          <p:spPr>
            <a:xfrm>
              <a:off x="3627257" y="319233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person</a:t>
              </a:r>
              <a:endParaRPr lang="en-US" sz="800" dirty="0">
                <a:solidFill>
                  <a:prstClr val="black"/>
                </a:solidFill>
                <a:latin typeface="Segoe Condensed" pitchFamily="34" charset="0"/>
              </a:endParaRPr>
            </a:p>
          </p:txBody>
        </p:sp>
        <p:sp>
          <p:nvSpPr>
            <p:cNvPr id="241" name="TextBox 240"/>
            <p:cNvSpPr txBox="1"/>
            <p:nvPr/>
          </p:nvSpPr>
          <p:spPr>
            <a:xfrm>
              <a:off x="2871541" y="401655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comparison</a:t>
              </a:r>
              <a:endParaRPr lang="en-US" sz="800" b="1" dirty="0">
                <a:solidFill>
                  <a:prstClr val="black"/>
                </a:solidFill>
                <a:latin typeface="Segoe Condensed" pitchFamily="34" charset="0"/>
              </a:endParaRPr>
            </a:p>
          </p:txBody>
        </p:sp>
        <p:sp>
          <p:nvSpPr>
            <p:cNvPr id="242" name="TextBox 241"/>
            <p:cNvSpPr txBox="1"/>
            <p:nvPr/>
          </p:nvSpPr>
          <p:spPr>
            <a:xfrm>
              <a:off x="2868807" y="368098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sharing</a:t>
              </a:r>
              <a:endParaRPr lang="en-US" sz="800" b="1" dirty="0">
                <a:solidFill>
                  <a:prstClr val="black"/>
                </a:solidFill>
                <a:latin typeface="Segoe Condensed" pitchFamily="34" charset="0"/>
              </a:endParaRPr>
            </a:p>
          </p:txBody>
        </p:sp>
        <p:sp>
          <p:nvSpPr>
            <p:cNvPr id="243" name="TextBox 242"/>
            <p:cNvSpPr txBox="1"/>
            <p:nvPr/>
          </p:nvSpPr>
          <p:spPr>
            <a:xfrm>
              <a:off x="3624523" y="38488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244" name="TextBox 243"/>
            <p:cNvSpPr txBox="1"/>
            <p:nvPr/>
          </p:nvSpPr>
          <p:spPr>
            <a:xfrm>
              <a:off x="4382575" y="3848806"/>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everyone</a:t>
              </a:r>
              <a:endParaRPr lang="en-US" sz="800" dirty="0">
                <a:solidFill>
                  <a:prstClr val="black"/>
                </a:solidFill>
                <a:latin typeface="Segoe Condensed" pitchFamily="34" charset="0"/>
              </a:endParaRPr>
            </a:p>
          </p:txBody>
        </p:sp>
        <p:sp>
          <p:nvSpPr>
            <p:cNvPr id="245" name="TextBox 244"/>
            <p:cNvSpPr txBox="1"/>
            <p:nvPr/>
          </p:nvSpPr>
          <p:spPr>
            <a:xfrm>
              <a:off x="2868807" y="3345810"/>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private/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public</a:t>
              </a:r>
              <a:endParaRPr lang="en-US" sz="800" b="1" dirty="0">
                <a:solidFill>
                  <a:prstClr val="black"/>
                </a:solidFill>
                <a:latin typeface="Segoe Condensed" pitchFamily="34" charset="0"/>
              </a:endParaRPr>
            </a:p>
          </p:txBody>
        </p:sp>
        <p:cxnSp>
          <p:nvCxnSpPr>
            <p:cNvPr id="246" name="Straight Arrow Connector 245"/>
            <p:cNvCxnSpPr/>
            <p:nvPr/>
          </p:nvCxnSpPr>
          <p:spPr>
            <a:xfrm>
              <a:off x="3629285" y="312674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a:off x="3626829" y="37832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a:xfrm>
              <a:off x="2907764" y="281940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Social Aspects</a:t>
              </a:r>
            </a:p>
          </p:txBody>
        </p:sp>
        <p:sp>
          <p:nvSpPr>
            <p:cNvPr id="249" name="Rectangle 248"/>
            <p:cNvSpPr/>
            <p:nvPr/>
          </p:nvSpPr>
          <p:spPr>
            <a:xfrm>
              <a:off x="2908305" y="3012856"/>
              <a:ext cx="54250" cy="135600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0" name="Oval 249"/>
            <p:cNvSpPr/>
            <p:nvPr/>
          </p:nvSpPr>
          <p:spPr>
            <a:xfrm>
              <a:off x="4124867" y="3112553"/>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1" name="TextBox 250"/>
            <p:cNvSpPr txBox="1"/>
            <p:nvPr/>
          </p:nvSpPr>
          <p:spPr>
            <a:xfrm>
              <a:off x="3927552"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household</a:t>
              </a:r>
              <a:endParaRPr lang="en-US" sz="800" dirty="0">
                <a:solidFill>
                  <a:prstClr val="black"/>
                </a:solidFill>
                <a:latin typeface="Segoe Condensed" pitchFamily="34" charset="0"/>
              </a:endParaRPr>
            </a:p>
          </p:txBody>
        </p:sp>
        <p:sp>
          <p:nvSpPr>
            <p:cNvPr id="252" name="TextBox 251"/>
            <p:cNvSpPr txBox="1"/>
            <p:nvPr/>
          </p:nvSpPr>
          <p:spPr>
            <a:xfrm>
              <a:off x="4392685"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community</a:t>
              </a:r>
              <a:endParaRPr lang="en-US" sz="800" dirty="0">
                <a:solidFill>
                  <a:prstClr val="black"/>
                </a:solidFill>
                <a:latin typeface="Segoe Condensed" pitchFamily="34" charset="0"/>
              </a:endParaRPr>
            </a:p>
          </p:txBody>
        </p:sp>
        <p:sp>
          <p:nvSpPr>
            <p:cNvPr id="253" name="TextBox 252"/>
            <p:cNvSpPr txBox="1"/>
            <p:nvPr/>
          </p:nvSpPr>
          <p:spPr>
            <a:xfrm>
              <a:off x="4873807"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state</a:t>
              </a:r>
              <a:endParaRPr lang="en-US" sz="800" dirty="0">
                <a:solidFill>
                  <a:prstClr val="black"/>
                </a:solidFill>
                <a:latin typeface="Segoe Condensed" pitchFamily="34" charset="0"/>
              </a:endParaRPr>
            </a:p>
          </p:txBody>
        </p:sp>
        <p:sp>
          <p:nvSpPr>
            <p:cNvPr id="254" name="TextBox 253"/>
            <p:cNvSpPr txBox="1"/>
            <p:nvPr/>
          </p:nvSpPr>
          <p:spPr>
            <a:xfrm>
              <a:off x="5149100" y="3192332"/>
              <a:ext cx="48112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country</a:t>
              </a:r>
              <a:endParaRPr lang="en-US" sz="800" dirty="0">
                <a:solidFill>
                  <a:prstClr val="black"/>
                </a:solidFill>
                <a:latin typeface="Segoe Condensed" pitchFamily="34" charset="0"/>
              </a:endParaRPr>
            </a:p>
          </p:txBody>
        </p:sp>
        <p:sp>
          <p:nvSpPr>
            <p:cNvPr id="255" name="Oval 254"/>
            <p:cNvSpPr/>
            <p:nvPr/>
          </p:nvSpPr>
          <p:spPr>
            <a:xfrm>
              <a:off x="4610889" y="3107380"/>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6" name="Oval 255"/>
            <p:cNvSpPr/>
            <p:nvPr/>
          </p:nvSpPr>
          <p:spPr>
            <a:xfrm>
              <a:off x="5096911" y="3111376"/>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7" name="TextBox 256"/>
            <p:cNvSpPr txBox="1"/>
            <p:nvPr/>
          </p:nvSpPr>
          <p:spPr>
            <a:xfrm>
              <a:off x="3628222" y="352259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private</a:t>
              </a:r>
              <a:endParaRPr lang="en-US" sz="800" dirty="0">
                <a:solidFill>
                  <a:prstClr val="black"/>
                </a:solidFill>
                <a:latin typeface="Segoe Condensed" pitchFamily="34" charset="0"/>
              </a:endParaRPr>
            </a:p>
          </p:txBody>
        </p:sp>
        <p:sp>
          <p:nvSpPr>
            <p:cNvPr id="258" name="TextBox 257"/>
            <p:cNvSpPr txBox="1"/>
            <p:nvPr/>
          </p:nvSpPr>
          <p:spPr>
            <a:xfrm>
              <a:off x="4386274" y="3522593"/>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public</a:t>
              </a:r>
              <a:endParaRPr lang="en-US" sz="800" dirty="0">
                <a:solidFill>
                  <a:prstClr val="black"/>
                </a:solidFill>
                <a:latin typeface="Segoe Condensed" pitchFamily="34" charset="0"/>
              </a:endParaRPr>
            </a:p>
          </p:txBody>
        </p:sp>
        <p:cxnSp>
          <p:nvCxnSpPr>
            <p:cNvPr id="259" name="Straight Arrow Connector 258"/>
            <p:cNvCxnSpPr/>
            <p:nvPr/>
          </p:nvCxnSpPr>
          <p:spPr>
            <a:xfrm>
              <a:off x="3630528" y="345700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0" name="Group 259"/>
            <p:cNvGrpSpPr/>
            <p:nvPr/>
          </p:nvGrpSpPr>
          <p:grpSpPr>
            <a:xfrm>
              <a:off x="3623077" y="4089350"/>
              <a:ext cx="2004066" cy="220704"/>
              <a:chOff x="3490794" y="4539996"/>
              <a:chExt cx="2004066" cy="220704"/>
            </a:xfrm>
          </p:grpSpPr>
          <p:cxnSp>
            <p:nvCxnSpPr>
              <p:cNvPr id="262" name="Straight Arrow Connector 261"/>
              <p:cNvCxnSpPr/>
              <p:nvPr/>
            </p:nvCxnSpPr>
            <p:spPr>
              <a:xfrm>
                <a:off x="3493100" y="45720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3" name="TextBox 262"/>
              <p:cNvSpPr txBox="1"/>
              <p:nvPr/>
            </p:nvSpPr>
            <p:spPr>
              <a:xfrm>
                <a:off x="3490794" y="4637589"/>
                <a:ext cx="685800"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available</a:t>
                </a:r>
                <a:endParaRPr lang="en-US" sz="800" dirty="0">
                  <a:solidFill>
                    <a:prstClr val="black"/>
                  </a:solidFill>
                  <a:latin typeface="Segoe Condensed" pitchFamily="34" charset="0"/>
                </a:endParaRPr>
              </a:p>
            </p:txBody>
          </p:sp>
          <p:sp>
            <p:nvSpPr>
              <p:cNvPr id="264" name="TextBox 263"/>
              <p:cNvSpPr txBox="1"/>
              <p:nvPr/>
            </p:nvSpPr>
            <p:spPr>
              <a:xfrm>
                <a:off x="4807959" y="4637589"/>
                <a:ext cx="685800"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unavailable</a:t>
                </a:r>
                <a:endParaRPr lang="en-US" sz="800" dirty="0">
                  <a:solidFill>
                    <a:prstClr val="black"/>
                  </a:solidFill>
                  <a:latin typeface="Segoe Condensed" pitchFamily="34" charset="0"/>
                </a:endParaRPr>
              </a:p>
            </p:txBody>
          </p:sp>
          <p:sp>
            <p:nvSpPr>
              <p:cNvPr id="265" name="Oval 264"/>
              <p:cNvSpPr/>
              <p:nvPr/>
            </p:nvSpPr>
            <p:spPr>
              <a:xfrm>
                <a:off x="3496475" y="45399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66" name="Oval 265"/>
              <p:cNvSpPr/>
              <p:nvPr/>
            </p:nvSpPr>
            <p:spPr>
              <a:xfrm>
                <a:off x="5429406" y="45431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261" name="TextBox 260"/>
            <p:cNvSpPr txBox="1"/>
            <p:nvPr/>
          </p:nvSpPr>
          <p:spPr>
            <a:xfrm>
              <a:off x="4197992" y="4119744"/>
              <a:ext cx="764243"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(see </a:t>
              </a:r>
              <a:r>
                <a:rPr lang="en-US" sz="800" cap="small" dirty="0" smtClean="0">
                  <a:solidFill>
                    <a:prstClr val="black"/>
                  </a:solidFill>
                  <a:latin typeface="Segoe Condensed" pitchFamily="34" charset="0"/>
                </a:rPr>
                <a:t>Comparison</a:t>
              </a:r>
              <a:r>
                <a:rPr lang="en-US" sz="800" dirty="0" smtClean="0">
                  <a:solidFill>
                    <a:prstClr val="black"/>
                  </a:solidFill>
                  <a:latin typeface="Segoe Condensed" pitchFamily="34" charset="0"/>
                </a:rPr>
                <a:t>)</a:t>
              </a:r>
            </a:p>
          </p:txBody>
        </p:sp>
      </p:grpSp>
      <p:grpSp>
        <p:nvGrpSpPr>
          <p:cNvPr id="267" name="Group 266"/>
          <p:cNvGrpSpPr/>
          <p:nvPr/>
        </p:nvGrpSpPr>
        <p:grpSpPr>
          <a:xfrm>
            <a:off x="-26907" y="4874226"/>
            <a:ext cx="2840872" cy="1894078"/>
            <a:chOff x="-26907" y="3949761"/>
            <a:chExt cx="2840872" cy="1894078"/>
          </a:xfrm>
        </p:grpSpPr>
        <p:sp>
          <p:nvSpPr>
            <p:cNvPr id="268" name="Rectangle 267"/>
            <p:cNvSpPr/>
            <p:nvPr/>
          </p:nvSpPr>
          <p:spPr>
            <a:xfrm>
              <a:off x="15901" y="414591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ectangle 268"/>
            <p:cNvSpPr/>
            <p:nvPr/>
          </p:nvSpPr>
          <p:spPr>
            <a:xfrm>
              <a:off x="15901" y="448424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ectangle 269"/>
            <p:cNvSpPr/>
            <p:nvPr/>
          </p:nvSpPr>
          <p:spPr>
            <a:xfrm>
              <a:off x="15901" y="482257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Rectangle 270"/>
            <p:cNvSpPr/>
            <p:nvPr/>
          </p:nvSpPr>
          <p:spPr>
            <a:xfrm>
              <a:off x="15901" y="5160899"/>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TextBox 271"/>
            <p:cNvSpPr txBox="1"/>
            <p:nvPr/>
          </p:nvSpPr>
          <p:spPr>
            <a:xfrm>
              <a:off x="-24173" y="4164399"/>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degree of actionability</a:t>
              </a:r>
              <a:endParaRPr lang="en-US" sz="800" b="1" dirty="0">
                <a:solidFill>
                  <a:prstClr val="black"/>
                </a:solidFill>
                <a:latin typeface="Segoe Condensed" pitchFamily="34" charset="0"/>
              </a:endParaRPr>
            </a:p>
          </p:txBody>
        </p:sp>
        <p:sp>
          <p:nvSpPr>
            <p:cNvPr id="273" name="TextBox 272"/>
            <p:cNvSpPr txBox="1"/>
            <p:nvPr/>
          </p:nvSpPr>
          <p:spPr>
            <a:xfrm>
              <a:off x="731543" y="432269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low</a:t>
              </a:r>
              <a:endParaRPr lang="en-US" sz="800" dirty="0">
                <a:solidFill>
                  <a:prstClr val="black"/>
                </a:solidFill>
                <a:latin typeface="Segoe Condensed" pitchFamily="34" charset="0"/>
              </a:endParaRPr>
            </a:p>
          </p:txBody>
        </p:sp>
        <p:sp>
          <p:nvSpPr>
            <p:cNvPr id="274" name="TextBox 273"/>
            <p:cNvSpPr txBox="1"/>
            <p:nvPr/>
          </p:nvSpPr>
          <p:spPr>
            <a:xfrm>
              <a:off x="1725656" y="432269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275" name="TextBox 274"/>
            <p:cNvSpPr txBox="1"/>
            <p:nvPr/>
          </p:nvSpPr>
          <p:spPr>
            <a:xfrm>
              <a:off x="-26907" y="4476171"/>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decision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support</a:t>
              </a:r>
              <a:endParaRPr lang="en-US" sz="800" b="1" dirty="0">
                <a:solidFill>
                  <a:prstClr val="black"/>
                </a:solidFill>
                <a:latin typeface="Segoe Condensed" pitchFamily="34" charset="0"/>
              </a:endParaRPr>
            </a:p>
          </p:txBody>
        </p:sp>
        <p:cxnSp>
          <p:nvCxnSpPr>
            <p:cNvPr id="276" name="Straight Arrow Connector 275"/>
            <p:cNvCxnSpPr/>
            <p:nvPr/>
          </p:nvCxnSpPr>
          <p:spPr>
            <a:xfrm>
              <a:off x="733571" y="425710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7" name="Group 276"/>
            <p:cNvGrpSpPr/>
            <p:nvPr/>
          </p:nvGrpSpPr>
          <p:grpSpPr>
            <a:xfrm>
              <a:off x="-26907" y="4811348"/>
              <a:ext cx="2759782" cy="338554"/>
              <a:chOff x="-26907" y="3680987"/>
              <a:chExt cx="2759782" cy="338554"/>
            </a:xfrm>
          </p:grpSpPr>
          <p:sp>
            <p:nvSpPr>
              <p:cNvPr id="278" name="TextBox 277"/>
              <p:cNvSpPr txBox="1"/>
              <p:nvPr/>
            </p:nvSpPr>
            <p:spPr>
              <a:xfrm>
                <a:off x="-26907" y="3680987"/>
                <a:ext cx="777071" cy="338554"/>
              </a:xfrm>
              <a:prstGeom prst="rect">
                <a:avLst/>
              </a:prstGeom>
              <a:noFill/>
            </p:spPr>
            <p:txBody>
              <a:bodyPr wrap="square" rtlCol="0">
                <a:spAutoFit/>
              </a:bodyPr>
              <a:lstStyle/>
              <a:p>
                <a:pPr algn="r"/>
                <a:r>
                  <a:rPr lang="en-US" sz="800" b="1" dirty="0">
                    <a:solidFill>
                      <a:prstClr val="black"/>
                    </a:solidFill>
                    <a:latin typeface="Segoe Condensed" pitchFamily="34" charset="0"/>
                  </a:rPr>
                  <a:t>p</a:t>
                </a:r>
                <a:r>
                  <a:rPr lang="en-US" sz="800" b="1" dirty="0" smtClean="0">
                    <a:solidFill>
                      <a:prstClr val="black"/>
                    </a:solidFill>
                    <a:latin typeface="Segoe Condensed" pitchFamily="34" charset="0"/>
                  </a:rPr>
                  <a:t>ersonal-</a:t>
                </a:r>
                <a:r>
                  <a:rPr lang="en-US" sz="800" b="1" dirty="0" err="1" smtClean="0">
                    <a:solidFill>
                      <a:prstClr val="black"/>
                    </a:solidFill>
                    <a:latin typeface="Segoe Condensed" pitchFamily="34" charset="0"/>
                  </a:rPr>
                  <a:t>ization</a:t>
                </a:r>
                <a:endParaRPr lang="en-US" sz="800" b="1" dirty="0">
                  <a:solidFill>
                    <a:prstClr val="black"/>
                  </a:solidFill>
                  <a:latin typeface="Segoe Condensed" pitchFamily="34" charset="0"/>
                </a:endParaRPr>
              </a:p>
            </p:txBody>
          </p:sp>
          <p:sp>
            <p:nvSpPr>
              <p:cNvPr id="279" name="TextBox 278"/>
              <p:cNvSpPr txBox="1"/>
              <p:nvPr/>
            </p:nvSpPr>
            <p:spPr>
              <a:xfrm>
                <a:off x="728809" y="38488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 personalization</a:t>
                </a:r>
                <a:endParaRPr lang="en-US" sz="800" dirty="0">
                  <a:solidFill>
                    <a:prstClr val="black"/>
                  </a:solidFill>
                  <a:latin typeface="Segoe Condensed" pitchFamily="34" charset="0"/>
                </a:endParaRPr>
              </a:p>
            </p:txBody>
          </p:sp>
          <p:sp>
            <p:nvSpPr>
              <p:cNvPr id="280" name="TextBox 279"/>
              <p:cNvSpPr txBox="1"/>
              <p:nvPr/>
            </p:nvSpPr>
            <p:spPr>
              <a:xfrm>
                <a:off x="1486861" y="3848806"/>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highly personalized</a:t>
                </a:r>
                <a:endParaRPr lang="en-US" sz="800" dirty="0">
                  <a:solidFill>
                    <a:prstClr val="black"/>
                  </a:solidFill>
                  <a:latin typeface="Segoe Condensed" pitchFamily="34" charset="0"/>
                </a:endParaRPr>
              </a:p>
            </p:txBody>
          </p:sp>
          <p:cxnSp>
            <p:nvCxnSpPr>
              <p:cNvPr id="281" name="Straight Arrow Connector 280"/>
              <p:cNvCxnSpPr/>
              <p:nvPr/>
            </p:nvCxnSpPr>
            <p:spPr>
              <a:xfrm>
                <a:off x="731115" y="37832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82" name="TextBox 281"/>
            <p:cNvSpPr txBox="1"/>
            <p:nvPr/>
          </p:nvSpPr>
          <p:spPr>
            <a:xfrm>
              <a:off x="12050" y="3949761"/>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Actionability/Utility</a:t>
              </a:r>
            </a:p>
          </p:txBody>
        </p:sp>
        <p:grpSp>
          <p:nvGrpSpPr>
            <p:cNvPr id="283" name="Group 282"/>
            <p:cNvGrpSpPr/>
            <p:nvPr/>
          </p:nvGrpSpPr>
          <p:grpSpPr>
            <a:xfrm>
              <a:off x="735325" y="4511481"/>
              <a:ext cx="2003393" cy="296839"/>
              <a:chOff x="3287520" y="3255558"/>
              <a:chExt cx="2003393" cy="296839"/>
            </a:xfrm>
          </p:grpSpPr>
          <p:cxnSp>
            <p:nvCxnSpPr>
              <p:cNvPr id="284" name="Straight Arrow Connector 283"/>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5" name="TextBox 284"/>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suggests </a:t>
                </a:r>
              </a:p>
              <a:p>
                <a:pPr algn="l"/>
                <a:r>
                  <a:rPr lang="en-US" dirty="0" smtClean="0">
                    <a:solidFill>
                      <a:prstClr val="black"/>
                    </a:solidFill>
                  </a:rPr>
                  <a:t>actions</a:t>
                </a:r>
                <a:endParaRPr lang="en-US" dirty="0">
                  <a:solidFill>
                    <a:prstClr val="black"/>
                  </a:solidFill>
                </a:endParaRPr>
              </a:p>
            </p:txBody>
          </p:sp>
          <p:sp>
            <p:nvSpPr>
              <p:cNvPr id="286" name="TextBox 285"/>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anomaly</a:t>
                </a:r>
                <a:br>
                  <a:rPr lang="en-US" dirty="0" smtClean="0">
                    <a:solidFill>
                      <a:prstClr val="black"/>
                    </a:solidFill>
                  </a:rPr>
                </a:br>
                <a:r>
                  <a:rPr lang="en-US" dirty="0" smtClean="0">
                    <a:solidFill>
                      <a:prstClr val="black"/>
                    </a:solidFill>
                  </a:rPr>
                  <a:t>alerts</a:t>
                </a:r>
                <a:endParaRPr lang="en-US" dirty="0">
                  <a:solidFill>
                    <a:prstClr val="black"/>
                  </a:solidFill>
                </a:endParaRPr>
              </a:p>
            </p:txBody>
          </p:sp>
          <p:sp>
            <p:nvSpPr>
              <p:cNvPr id="287" name="Oval 286"/>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8" name="Oval 287"/>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9" name="TextBox 288"/>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suggests</a:t>
                </a:r>
              </a:p>
              <a:p>
                <a:pPr algn="ctr">
                  <a:lnSpc>
                    <a:spcPts val="800"/>
                  </a:lnSpc>
                </a:pPr>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urchase decisions</a:t>
                </a:r>
                <a:endParaRPr lang="en-US" sz="800" dirty="0">
                  <a:solidFill>
                    <a:prstClr val="black"/>
                  </a:solidFill>
                  <a:latin typeface="Segoe Condensed" pitchFamily="34" charset="0"/>
                </a:endParaRPr>
              </a:p>
            </p:txBody>
          </p:sp>
          <p:sp>
            <p:nvSpPr>
              <p:cNvPr id="290" name="Oval 289"/>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291" name="Rectangle 290"/>
            <p:cNvSpPr/>
            <p:nvPr/>
          </p:nvSpPr>
          <p:spPr>
            <a:xfrm>
              <a:off x="15901" y="550551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2" name="Rectangle 291"/>
            <p:cNvSpPr/>
            <p:nvPr/>
          </p:nvSpPr>
          <p:spPr>
            <a:xfrm>
              <a:off x="12591" y="4143247"/>
              <a:ext cx="54250" cy="1700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3" name="TextBox 292"/>
            <p:cNvSpPr txBox="1"/>
            <p:nvPr/>
          </p:nvSpPr>
          <p:spPr>
            <a:xfrm>
              <a:off x="-24173" y="549715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automation/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control</a:t>
              </a:r>
              <a:endParaRPr lang="en-US" sz="800" b="1" dirty="0">
                <a:solidFill>
                  <a:prstClr val="black"/>
                </a:solidFill>
                <a:latin typeface="Segoe Condensed" pitchFamily="34" charset="0"/>
              </a:endParaRPr>
            </a:p>
          </p:txBody>
        </p:sp>
        <p:sp>
          <p:nvSpPr>
            <p:cNvPr id="294" name="TextBox 293"/>
            <p:cNvSpPr txBox="1"/>
            <p:nvPr/>
          </p:nvSpPr>
          <p:spPr>
            <a:xfrm>
              <a:off x="731543" y="566497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 control</a:t>
              </a:r>
              <a:endParaRPr lang="en-US" sz="800" dirty="0">
                <a:solidFill>
                  <a:prstClr val="black"/>
                </a:solidFill>
                <a:latin typeface="Segoe Condensed" pitchFamily="34" charset="0"/>
              </a:endParaRPr>
            </a:p>
          </p:txBody>
        </p:sp>
        <p:sp>
          <p:nvSpPr>
            <p:cNvPr id="295" name="TextBox 294"/>
            <p:cNvSpPr txBox="1"/>
            <p:nvPr/>
          </p:nvSpPr>
          <p:spPr>
            <a:xfrm>
              <a:off x="1594077" y="5664976"/>
              <a:ext cx="1140431" cy="123111"/>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system controls resource use</a:t>
              </a:r>
            </a:p>
          </p:txBody>
        </p:sp>
        <p:cxnSp>
          <p:nvCxnSpPr>
            <p:cNvPr id="296" name="Straight Arrow Connector 295"/>
            <p:cNvCxnSpPr/>
            <p:nvPr/>
          </p:nvCxnSpPr>
          <p:spPr>
            <a:xfrm>
              <a:off x="733571" y="559938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97" name="Group 296"/>
            <p:cNvGrpSpPr/>
            <p:nvPr/>
          </p:nvGrpSpPr>
          <p:grpSpPr>
            <a:xfrm>
              <a:off x="-26907" y="5154924"/>
              <a:ext cx="2759782" cy="338554"/>
              <a:chOff x="-19135" y="4024563"/>
              <a:chExt cx="2759782" cy="338554"/>
            </a:xfrm>
          </p:grpSpPr>
          <p:sp>
            <p:nvSpPr>
              <p:cNvPr id="298" name="TextBox 297"/>
              <p:cNvSpPr txBox="1"/>
              <p:nvPr/>
            </p:nvSpPr>
            <p:spPr>
              <a:xfrm>
                <a:off x="-19135" y="402456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information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intent</a:t>
                </a:r>
                <a:endParaRPr lang="en-US" sz="800" b="1" dirty="0">
                  <a:solidFill>
                    <a:prstClr val="black"/>
                  </a:solidFill>
                  <a:latin typeface="Segoe Condensed" pitchFamily="34" charset="0"/>
                </a:endParaRPr>
              </a:p>
            </p:txBody>
          </p:sp>
          <p:sp>
            <p:nvSpPr>
              <p:cNvPr id="299" name="TextBox 298"/>
              <p:cNvSpPr txBox="1"/>
              <p:nvPr/>
            </p:nvSpPr>
            <p:spPr>
              <a:xfrm>
                <a:off x="736581" y="419238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Informs one action</a:t>
                </a:r>
                <a:endParaRPr lang="en-US" sz="800" dirty="0">
                  <a:solidFill>
                    <a:prstClr val="black"/>
                  </a:solidFill>
                  <a:latin typeface="Segoe Condensed" pitchFamily="34" charset="0"/>
                </a:endParaRPr>
              </a:p>
            </p:txBody>
          </p:sp>
          <p:sp>
            <p:nvSpPr>
              <p:cNvPr id="300" name="TextBox 299"/>
              <p:cNvSpPr txBox="1"/>
              <p:nvPr/>
            </p:nvSpPr>
            <p:spPr>
              <a:xfrm>
                <a:off x="1494633" y="4192382"/>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informs many actions</a:t>
                </a:r>
                <a:endParaRPr lang="en-US" sz="800" dirty="0">
                  <a:solidFill>
                    <a:prstClr val="black"/>
                  </a:solidFill>
                  <a:latin typeface="Segoe Condensed" pitchFamily="34" charset="0"/>
                </a:endParaRPr>
              </a:p>
            </p:txBody>
          </p:sp>
          <p:cxnSp>
            <p:nvCxnSpPr>
              <p:cNvPr id="301" name="Straight Arrow Connector 300"/>
              <p:cNvCxnSpPr/>
              <p:nvPr/>
            </p:nvCxnSpPr>
            <p:spPr>
              <a:xfrm>
                <a:off x="738887" y="412679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337" name="Group 336"/>
          <p:cNvGrpSpPr/>
          <p:nvPr/>
        </p:nvGrpSpPr>
        <p:grpSpPr>
          <a:xfrm>
            <a:off x="2871541" y="4225146"/>
            <a:ext cx="2964383" cy="1929904"/>
            <a:chOff x="-3149" y="5873811"/>
            <a:chExt cx="2964383" cy="1929904"/>
          </a:xfrm>
        </p:grpSpPr>
        <p:sp>
          <p:nvSpPr>
            <p:cNvPr id="338" name="Rectangle 337"/>
            <p:cNvSpPr/>
            <p:nvPr/>
          </p:nvSpPr>
          <p:spPr>
            <a:xfrm>
              <a:off x="-3149" y="606996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9" name="Rectangle 338"/>
            <p:cNvSpPr/>
            <p:nvPr/>
          </p:nvSpPr>
          <p:spPr>
            <a:xfrm>
              <a:off x="15901" y="6069964"/>
              <a:ext cx="1338977" cy="1733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0" name="Rectangle 339"/>
            <p:cNvSpPr/>
            <p:nvPr/>
          </p:nvSpPr>
          <p:spPr>
            <a:xfrm>
              <a:off x="1354639" y="6058476"/>
              <a:ext cx="1440275" cy="1392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1" name="TextBox 340"/>
            <p:cNvSpPr txBox="1"/>
            <p:nvPr/>
          </p:nvSpPr>
          <p:spPr>
            <a:xfrm>
              <a:off x="12050" y="5873811"/>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Motivational/Persuasive Strategies</a:t>
              </a:r>
            </a:p>
          </p:txBody>
        </p:sp>
        <p:sp>
          <p:nvSpPr>
            <p:cNvPr id="342" name="Rectangle 341"/>
            <p:cNvSpPr/>
            <p:nvPr/>
          </p:nvSpPr>
          <p:spPr>
            <a:xfrm>
              <a:off x="12591" y="6075357"/>
              <a:ext cx="54250" cy="17283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3" name="TextBox 342"/>
            <p:cNvSpPr txBox="1"/>
            <p:nvPr/>
          </p:nvSpPr>
          <p:spPr>
            <a:xfrm>
              <a:off x="4508" y="6068744"/>
              <a:ext cx="1350370" cy="461665"/>
            </a:xfrm>
            <a:prstGeom prst="rect">
              <a:avLst/>
            </a:prstGeom>
            <a:noFill/>
          </p:spPr>
          <p:txBody>
            <a:bodyPr wrap="square" rtlCol="0">
              <a:spAutoFit/>
            </a:bodyPr>
            <a:lstStyle/>
            <a:p>
              <a:pPr algn="ctr"/>
              <a:r>
                <a:rPr lang="en-US" sz="800" b="1" dirty="0" smtClean="0">
                  <a:solidFill>
                    <a:prstClr val="black"/>
                  </a:solidFill>
                  <a:latin typeface="Segoe Condensed" pitchFamily="34" charset="0"/>
                </a:rPr>
                <a:t>persuasive tactics from psychology and applied social psychology disciplines:</a:t>
              </a:r>
              <a:endParaRPr lang="en-US" sz="800" b="1" dirty="0">
                <a:solidFill>
                  <a:prstClr val="black"/>
                </a:solidFill>
                <a:latin typeface="Segoe Condensed" pitchFamily="34" charset="0"/>
              </a:endParaRPr>
            </a:p>
          </p:txBody>
        </p:sp>
        <p:sp>
          <p:nvSpPr>
            <p:cNvPr id="344" name="TextBox 343"/>
            <p:cNvSpPr txBox="1"/>
            <p:nvPr/>
          </p:nvSpPr>
          <p:spPr>
            <a:xfrm>
              <a:off x="99399" y="6590681"/>
              <a:ext cx="1100792" cy="1107996"/>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ersuasive design</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persuasive technology</a:t>
              </a:r>
            </a:p>
            <a:p>
              <a:pPr algn="r"/>
              <a:r>
                <a:rPr lang="en-US" sz="800" dirty="0" smtClean="0">
                  <a:solidFill>
                    <a:prstClr val="black"/>
                  </a:solidFill>
                  <a:latin typeface="Segoe Condensed" pitchFamily="34" charset="0"/>
                </a:rPr>
                <a:t>behavioral science/economics</a:t>
              </a:r>
            </a:p>
            <a:p>
              <a:pPr algn="r"/>
              <a:r>
                <a:rPr lang="en-US" sz="800" dirty="0" smtClean="0">
                  <a:solidFill>
                    <a:prstClr val="black"/>
                  </a:solidFill>
                  <a:latin typeface="Segoe Condensed" pitchFamily="34" charset="0"/>
                </a:rPr>
                <a:t>environmental psychology</a:t>
              </a:r>
            </a:p>
            <a:p>
              <a:pPr algn="r"/>
              <a:r>
                <a:rPr lang="en-US" sz="800" dirty="0" smtClean="0">
                  <a:solidFill>
                    <a:prstClr val="black"/>
                  </a:solidFill>
                  <a:latin typeface="Segoe Condensed" pitchFamily="34" charset="0"/>
                </a:rPr>
                <a:t>game design</a:t>
              </a:r>
            </a:p>
            <a:p>
              <a:pPr algn="r"/>
              <a:r>
                <a:rPr lang="en-US" sz="800" dirty="0" smtClean="0">
                  <a:solidFill>
                    <a:prstClr val="black"/>
                  </a:solidFill>
                  <a:latin typeface="Segoe Condensed" pitchFamily="34" charset="0"/>
                </a:rPr>
                <a:t>social marketing</a:t>
              </a:r>
            </a:p>
            <a:p>
              <a:pPr algn="r"/>
              <a:r>
                <a:rPr lang="en-US" sz="800" dirty="0" smtClean="0">
                  <a:solidFill>
                    <a:prstClr val="black"/>
                  </a:solidFill>
                  <a:latin typeface="Segoe Condensed" pitchFamily="34" charset="0"/>
                </a:rPr>
                <a:t>health behavior change</a:t>
              </a:r>
            </a:p>
            <a:p>
              <a:pPr algn="r"/>
              <a:endParaRPr lang="en-US" sz="800" dirty="0" smtClean="0">
                <a:solidFill>
                  <a:prstClr val="black"/>
                </a:solidFill>
                <a:latin typeface="Segoe Condensed" pitchFamily="34" charset="0"/>
              </a:endParaRPr>
            </a:p>
            <a:p>
              <a:pPr algn="r"/>
              <a:endParaRPr lang="en-US" sz="800" dirty="0" smtClean="0">
                <a:solidFill>
                  <a:prstClr val="black"/>
                </a:solidFill>
                <a:latin typeface="Segoe Condensed" pitchFamily="34" charset="0"/>
              </a:endParaRPr>
            </a:p>
          </p:txBody>
        </p:sp>
        <p:sp>
          <p:nvSpPr>
            <p:cNvPr id="345" name="Right Brace 344"/>
            <p:cNvSpPr/>
            <p:nvPr/>
          </p:nvSpPr>
          <p:spPr>
            <a:xfrm>
              <a:off x="1235766" y="6585077"/>
              <a:ext cx="99823" cy="87780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46" name="TextBox 345"/>
            <p:cNvSpPr txBox="1"/>
            <p:nvPr/>
          </p:nvSpPr>
          <p:spPr>
            <a:xfrm>
              <a:off x="1354136" y="6068744"/>
              <a:ext cx="1547592" cy="215444"/>
            </a:xfrm>
            <a:prstGeom prst="rect">
              <a:avLst/>
            </a:prstGeom>
            <a:noFill/>
          </p:spPr>
          <p:txBody>
            <a:bodyPr wrap="square" rtlCol="0">
              <a:spAutoFit/>
            </a:bodyPr>
            <a:lstStyle/>
            <a:p>
              <a:pPr algn="ctr"/>
              <a:r>
                <a:rPr lang="en-US" sz="800" b="1" dirty="0" smtClean="0">
                  <a:solidFill>
                    <a:prstClr val="black"/>
                  </a:solidFill>
                  <a:latin typeface="Segoe Condensed" pitchFamily="34" charset="0"/>
                </a:rPr>
                <a:t>persuasive tactics include:</a:t>
              </a:r>
              <a:endParaRPr lang="en-US" sz="800" b="1" dirty="0">
                <a:solidFill>
                  <a:prstClr val="black"/>
                </a:solidFill>
                <a:latin typeface="Segoe Condensed" pitchFamily="34" charset="0"/>
              </a:endParaRPr>
            </a:p>
          </p:txBody>
        </p:sp>
        <p:sp>
          <p:nvSpPr>
            <p:cNvPr id="347" name="TextBox 346"/>
            <p:cNvSpPr txBox="1"/>
            <p:nvPr/>
          </p:nvSpPr>
          <p:spPr>
            <a:xfrm>
              <a:off x="1398858" y="6287226"/>
              <a:ext cx="807265" cy="1477328"/>
            </a:xfrm>
            <a:prstGeom prst="rect">
              <a:avLst/>
            </a:prstGeom>
            <a:noFill/>
          </p:spPr>
          <p:txBody>
            <a:bodyPr wrap="square" lIns="0" tIns="0" rIns="0" bIns="0" numCol="1" rtlCol="0">
              <a:spAutoFit/>
            </a:bodyPr>
            <a:lstStyle/>
            <a:p>
              <a:r>
                <a:rPr lang="en-US" sz="800" dirty="0" smtClean="0">
                  <a:solidFill>
                    <a:prstClr val="black"/>
                  </a:solidFill>
                  <a:latin typeface="Segoe Condensed" pitchFamily="34" charset="0"/>
                </a:rPr>
                <a:t>rewards</a:t>
              </a:r>
            </a:p>
            <a:p>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unishment</a:t>
              </a:r>
            </a:p>
            <a:p>
              <a:r>
                <a:rPr lang="en-US" sz="800" dirty="0" smtClean="0">
                  <a:solidFill>
                    <a:prstClr val="black"/>
                  </a:solidFill>
                  <a:latin typeface="Segoe Condensed" pitchFamily="34" charset="0"/>
                </a:rPr>
                <a:t>public commitment</a:t>
              </a:r>
            </a:p>
            <a:p>
              <a:r>
                <a:rPr lang="en-US" sz="800" dirty="0" smtClean="0">
                  <a:solidFill>
                    <a:prstClr val="black"/>
                  </a:solidFill>
                  <a:latin typeface="Segoe Condensed" pitchFamily="34" charset="0"/>
                </a:rPr>
                <a:t>written commitment</a:t>
              </a:r>
            </a:p>
            <a:p>
              <a:r>
                <a:rPr lang="en-US" sz="800" dirty="0" smtClean="0">
                  <a:solidFill>
                    <a:prstClr val="black"/>
                  </a:solidFill>
                  <a:latin typeface="Segoe Condensed" pitchFamily="34" charset="0"/>
                </a:rPr>
                <a:t>loss aversion</a:t>
              </a:r>
            </a:p>
            <a:p>
              <a:r>
                <a:rPr lang="en-US" sz="800" dirty="0" err="1">
                  <a:solidFill>
                    <a:prstClr val="black"/>
                  </a:solidFill>
                  <a:latin typeface="Segoe Condensed" pitchFamily="34" charset="0"/>
                </a:rPr>
                <a:t>k</a:t>
              </a:r>
              <a:r>
                <a:rPr lang="en-US" sz="800" dirty="0" err="1" smtClean="0">
                  <a:solidFill>
                    <a:prstClr val="black"/>
                  </a:solidFill>
                  <a:latin typeface="Segoe Condensed" pitchFamily="34" charset="0"/>
                </a:rPr>
                <a:t>airos</a:t>
              </a:r>
              <a:endParaRPr lang="en-US" sz="800" dirty="0" smtClean="0">
                <a:solidFill>
                  <a:prstClr val="black"/>
                </a:solidFill>
                <a:latin typeface="Segoe Condensed" pitchFamily="34" charset="0"/>
              </a:endParaRPr>
            </a:p>
            <a:p>
              <a:r>
                <a:rPr lang="en-US" sz="800" dirty="0" smtClean="0">
                  <a:solidFill>
                    <a:prstClr val="black"/>
                  </a:solidFill>
                  <a:latin typeface="Segoe Condensed" pitchFamily="34" charset="0"/>
                </a:rPr>
                <a:t>encouragement</a:t>
              </a:r>
            </a:p>
            <a:p>
              <a:r>
                <a:rPr lang="en-US" sz="800" dirty="0" smtClean="0">
                  <a:solidFill>
                    <a:prstClr val="black"/>
                  </a:solidFill>
                  <a:latin typeface="Segoe Condensed" pitchFamily="34" charset="0"/>
                </a:rPr>
                <a:t>descriptive norms</a:t>
              </a:r>
            </a:p>
            <a:p>
              <a:r>
                <a:rPr lang="en-US" sz="800" dirty="0" smtClean="0">
                  <a:solidFill>
                    <a:prstClr val="black"/>
                  </a:solidFill>
                  <a:latin typeface="Segoe Condensed" pitchFamily="34" charset="0"/>
                </a:rPr>
                <a:t>scarcity principle</a:t>
              </a:r>
            </a:p>
            <a:p>
              <a:r>
                <a:rPr lang="en-US" sz="800" dirty="0" smtClean="0">
                  <a:solidFill>
                    <a:prstClr val="black"/>
                  </a:solidFill>
                  <a:latin typeface="Segoe Condensed" pitchFamily="34" charset="0"/>
                </a:rPr>
                <a:t>framing</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anchoring bias</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defaults</a:t>
              </a:r>
            </a:p>
          </p:txBody>
        </p:sp>
        <p:sp>
          <p:nvSpPr>
            <p:cNvPr id="348" name="TextBox 347"/>
            <p:cNvSpPr txBox="1"/>
            <p:nvPr/>
          </p:nvSpPr>
          <p:spPr>
            <a:xfrm>
              <a:off x="2200275" y="6287226"/>
              <a:ext cx="760959" cy="1477328"/>
            </a:xfrm>
            <a:prstGeom prst="rect">
              <a:avLst/>
            </a:prstGeom>
            <a:noFill/>
          </p:spPr>
          <p:txBody>
            <a:bodyPr wrap="square" lIns="0" tIns="0" rIns="0" bIns="0" numCol="1" rtlCol="0">
              <a:spAutoFit/>
            </a:bodyPr>
            <a:lstStyle/>
            <a:p>
              <a:r>
                <a:rPr lang="en-US" sz="800" dirty="0">
                  <a:solidFill>
                    <a:prstClr val="black"/>
                  </a:solidFill>
                  <a:latin typeface="Segoe Condensed" pitchFamily="34" charset="0"/>
                </a:rPr>
                <a:t>g</a:t>
              </a:r>
              <a:r>
                <a:rPr lang="en-US" sz="800" dirty="0" smtClean="0">
                  <a:solidFill>
                    <a:prstClr val="black"/>
                  </a:solidFill>
                  <a:latin typeface="Segoe Condensed" pitchFamily="34" charset="0"/>
                </a:rPr>
                <a:t>oal-setting</a:t>
              </a:r>
            </a:p>
            <a:p>
              <a:r>
                <a:rPr lang="en-US" sz="800" dirty="0" smtClean="0">
                  <a:solidFill>
                    <a:prstClr val="black"/>
                  </a:solidFill>
                  <a:latin typeface="Segoe Condensed" pitchFamily="34" charset="0"/>
                </a:rPr>
                <a:t>narrative</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likeability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reputation</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competition</a:t>
              </a:r>
            </a:p>
            <a:p>
              <a:r>
                <a:rPr lang="en-US" sz="800" dirty="0" smtClean="0">
                  <a:solidFill>
                    <a:prstClr val="black"/>
                  </a:solidFill>
                  <a:latin typeface="Segoe Condensed" pitchFamily="34" charset="0"/>
                </a:rPr>
                <a:t>social proof</a:t>
              </a:r>
            </a:p>
            <a:p>
              <a:r>
                <a:rPr lang="en-US" sz="800" dirty="0" smtClean="0">
                  <a:solidFill>
                    <a:prstClr val="black"/>
                  </a:solidFill>
                  <a:latin typeface="Segoe Condensed" pitchFamily="34" charset="0"/>
                </a:rPr>
                <a:t>authority</a:t>
              </a:r>
            </a:p>
            <a:p>
              <a:r>
                <a:rPr lang="en-US" sz="800" dirty="0" smtClean="0">
                  <a:solidFill>
                    <a:prstClr val="black"/>
                  </a:solidFill>
                  <a:latin typeface="Segoe Condensed" pitchFamily="34" charset="0"/>
                </a:rPr>
                <a:t>emotional appeals</a:t>
              </a:r>
            </a:p>
            <a:p>
              <a:r>
                <a:rPr lang="en-US" sz="800" dirty="0" smtClean="0">
                  <a:solidFill>
                    <a:prstClr val="black"/>
                  </a:solidFill>
                  <a:latin typeface="Segoe Condensed" pitchFamily="34" charset="0"/>
                </a:rPr>
                <a:t>door-in-face</a:t>
              </a:r>
            </a:p>
            <a:p>
              <a:r>
                <a:rPr lang="en-US" sz="800" dirty="0" smtClean="0">
                  <a:solidFill>
                    <a:prstClr val="black"/>
                  </a:solidFill>
                  <a:latin typeface="Segoe Condensed" pitchFamily="34" charset="0"/>
                </a:rPr>
                <a:t>unlock features</a:t>
              </a:r>
            </a:p>
            <a:p>
              <a:r>
                <a:rPr lang="en-US" sz="800" dirty="0" smtClean="0">
                  <a:solidFill>
                    <a:prstClr val="black"/>
                  </a:solidFill>
                  <a:latin typeface="Segoe Condensed" pitchFamily="34" charset="0"/>
                </a:rPr>
                <a:t>endowment effect</a:t>
              </a:r>
            </a:p>
            <a:p>
              <a:r>
                <a:rPr lang="en-US" sz="800" dirty="0" smtClean="0">
                  <a:solidFill>
                    <a:prstClr val="black"/>
                  </a:solidFill>
                  <a:latin typeface="Segoe Condensed" pitchFamily="34" charset="0"/>
                </a:rPr>
                <a:t>collection building</a:t>
              </a:r>
            </a:p>
          </p:txBody>
        </p:sp>
      </p:grpSp>
      <p:grpSp>
        <p:nvGrpSpPr>
          <p:cNvPr id="349" name="Group 348"/>
          <p:cNvGrpSpPr/>
          <p:nvPr/>
        </p:nvGrpSpPr>
        <p:grpSpPr>
          <a:xfrm>
            <a:off x="5634530" y="938190"/>
            <a:ext cx="3168460" cy="2802577"/>
            <a:chOff x="2698261" y="4868174"/>
            <a:chExt cx="3168460" cy="2802577"/>
          </a:xfrm>
        </p:grpSpPr>
        <p:grpSp>
          <p:nvGrpSpPr>
            <p:cNvPr id="350" name="Group 349"/>
            <p:cNvGrpSpPr/>
            <p:nvPr/>
          </p:nvGrpSpPr>
          <p:grpSpPr>
            <a:xfrm>
              <a:off x="2908852" y="5064328"/>
              <a:ext cx="2800827" cy="2606423"/>
              <a:chOff x="2908852" y="5064328"/>
              <a:chExt cx="2800827" cy="2606423"/>
            </a:xfrm>
          </p:grpSpPr>
          <p:sp>
            <p:nvSpPr>
              <p:cNvPr id="428" name="Rectangle 427"/>
              <p:cNvSpPr/>
              <p:nvPr/>
            </p:nvSpPr>
            <p:spPr>
              <a:xfrm>
                <a:off x="2911615" y="57300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9" name="Rectangle 428"/>
              <p:cNvSpPr/>
              <p:nvPr/>
            </p:nvSpPr>
            <p:spPr>
              <a:xfrm>
                <a:off x="2911615" y="606834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0" name="Rectangle 429"/>
              <p:cNvSpPr/>
              <p:nvPr/>
            </p:nvSpPr>
            <p:spPr>
              <a:xfrm>
                <a:off x="2911615" y="5064328"/>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1" name="Rectangle 430"/>
              <p:cNvSpPr/>
              <p:nvPr/>
            </p:nvSpPr>
            <p:spPr>
              <a:xfrm>
                <a:off x="2911615" y="5402656"/>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2" name="Rectangle 431"/>
              <p:cNvSpPr/>
              <p:nvPr/>
            </p:nvSpPr>
            <p:spPr>
              <a:xfrm>
                <a:off x="2908852" y="640889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3" name="Rectangle 432"/>
              <p:cNvSpPr/>
              <p:nvPr/>
            </p:nvSpPr>
            <p:spPr>
              <a:xfrm>
                <a:off x="2908852" y="6747218"/>
                <a:ext cx="2798064" cy="923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1" name="Group 350"/>
            <p:cNvGrpSpPr/>
            <p:nvPr/>
          </p:nvGrpSpPr>
          <p:grpSpPr>
            <a:xfrm>
              <a:off x="2874583" y="5396392"/>
              <a:ext cx="2759504" cy="338554"/>
              <a:chOff x="2871541" y="5082812"/>
              <a:chExt cx="2759504" cy="338554"/>
            </a:xfrm>
          </p:grpSpPr>
          <p:sp>
            <p:nvSpPr>
              <p:cNvPr id="424" name="TextBox 423"/>
              <p:cNvSpPr txBox="1"/>
              <p:nvPr/>
            </p:nvSpPr>
            <p:spPr>
              <a:xfrm>
                <a:off x="2871541" y="508281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 by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time</a:t>
                </a:r>
                <a:endParaRPr lang="en-US" sz="800" b="1" dirty="0">
                  <a:solidFill>
                    <a:prstClr val="black"/>
                  </a:solidFill>
                  <a:latin typeface="Segoe Condensed" pitchFamily="34" charset="0"/>
                </a:endParaRPr>
              </a:p>
            </p:txBody>
          </p:sp>
          <p:sp>
            <p:nvSpPr>
              <p:cNvPr id="425" name="TextBox 424"/>
              <p:cNvSpPr txBox="1"/>
              <p:nvPr/>
            </p:nvSpPr>
            <p:spPr>
              <a:xfrm>
                <a:off x="3627257" y="52411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past</a:t>
                </a:r>
                <a:endParaRPr lang="en-US" sz="800" dirty="0">
                  <a:solidFill>
                    <a:prstClr val="black"/>
                  </a:solidFill>
                  <a:latin typeface="Segoe Condensed" pitchFamily="34" charset="0"/>
                </a:endParaRPr>
              </a:p>
            </p:txBody>
          </p:sp>
          <p:sp>
            <p:nvSpPr>
              <p:cNvPr id="426" name="TextBox 425"/>
              <p:cNvSpPr txBox="1"/>
              <p:nvPr/>
            </p:nvSpPr>
            <p:spPr>
              <a:xfrm>
                <a:off x="4621370" y="52411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projected</a:t>
                </a:r>
                <a:endParaRPr lang="en-US" sz="800" dirty="0">
                  <a:solidFill>
                    <a:prstClr val="black"/>
                  </a:solidFill>
                  <a:latin typeface="Segoe Condensed" pitchFamily="34" charset="0"/>
                </a:endParaRPr>
              </a:p>
            </p:txBody>
          </p:sp>
          <p:cxnSp>
            <p:nvCxnSpPr>
              <p:cNvPr id="427" name="Straight Arrow Connector 426"/>
              <p:cNvCxnSpPr/>
              <p:nvPr/>
            </p:nvCxnSpPr>
            <p:spPr>
              <a:xfrm>
                <a:off x="3629285" y="51755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52" name="TextBox 351"/>
            <p:cNvSpPr txBox="1"/>
            <p:nvPr/>
          </p:nvSpPr>
          <p:spPr>
            <a:xfrm>
              <a:off x="2907764" y="4868174"/>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Comparison</a:t>
              </a:r>
            </a:p>
          </p:txBody>
        </p:sp>
        <p:sp>
          <p:nvSpPr>
            <p:cNvPr id="353" name="TextBox 352"/>
            <p:cNvSpPr txBox="1"/>
            <p:nvPr/>
          </p:nvSpPr>
          <p:spPr>
            <a:xfrm>
              <a:off x="2868784" y="507241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354" name="Group 353"/>
            <p:cNvGrpSpPr/>
            <p:nvPr/>
          </p:nvGrpSpPr>
          <p:grpSpPr>
            <a:xfrm>
              <a:off x="3631039" y="5155455"/>
              <a:ext cx="2003393" cy="194247"/>
              <a:chOff x="3287520" y="3255558"/>
              <a:chExt cx="2003393" cy="194247"/>
            </a:xfrm>
          </p:grpSpPr>
          <p:cxnSp>
            <p:nvCxnSpPr>
              <p:cNvPr id="417" name="Straight Arrow Connector 416"/>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8" name="TextBox 417"/>
              <p:cNvSpPr txBox="1"/>
              <p:nvPr/>
            </p:nvSpPr>
            <p:spPr>
              <a:xfrm>
                <a:off x="3287948"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self</a:t>
                </a:r>
                <a:endParaRPr lang="en-US" dirty="0">
                  <a:solidFill>
                    <a:prstClr val="black"/>
                  </a:solidFill>
                </a:endParaRPr>
              </a:p>
            </p:txBody>
          </p:sp>
          <p:sp>
            <p:nvSpPr>
              <p:cNvPr id="419" name="TextBox 418"/>
              <p:cNvSpPr txBox="1"/>
              <p:nvPr/>
            </p:nvSpPr>
            <p:spPr>
              <a:xfrm>
                <a:off x="4605113"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goal</a:t>
                </a:r>
                <a:endParaRPr lang="en-US" dirty="0">
                  <a:solidFill>
                    <a:prstClr val="black"/>
                  </a:solidFill>
                </a:endParaRPr>
              </a:p>
            </p:txBody>
          </p:sp>
          <p:sp>
            <p:nvSpPr>
              <p:cNvPr id="420" name="Oval 419"/>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21" name="Oval 420"/>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22" name="TextBox 421"/>
              <p:cNvSpPr txBox="1"/>
              <p:nvPr/>
            </p:nvSpPr>
            <p:spPr>
              <a:xfrm>
                <a:off x="3951053" y="3347213"/>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social</a:t>
                </a:r>
                <a:endParaRPr lang="en-US" sz="800" dirty="0">
                  <a:solidFill>
                    <a:prstClr val="black"/>
                  </a:solidFill>
                  <a:latin typeface="Segoe Condensed" pitchFamily="34" charset="0"/>
                </a:endParaRPr>
              </a:p>
            </p:txBody>
          </p:sp>
          <p:sp>
            <p:nvSpPr>
              <p:cNvPr id="423" name="Oval 422"/>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355" name="TextBox 354"/>
            <p:cNvSpPr txBox="1"/>
            <p:nvPr/>
          </p:nvSpPr>
          <p:spPr>
            <a:xfrm>
              <a:off x="2749401" y="6424964"/>
              <a:ext cx="893692" cy="292388"/>
            </a:xfrm>
            <a:prstGeom prst="rect">
              <a:avLst/>
            </a:prstGeom>
            <a:noFill/>
          </p:spPr>
          <p:txBody>
            <a:bodyPr wrap="square" rtlCol="0">
              <a:spAutoFit/>
            </a:bodyPr>
            <a:lstStyle/>
            <a:p>
              <a:pPr algn="r"/>
              <a:r>
                <a:rPr lang="en-US" sz="650" b="1" dirty="0" smtClean="0">
                  <a:solidFill>
                    <a:prstClr val="black"/>
                  </a:solidFill>
                  <a:latin typeface="Segoe Condensed" pitchFamily="34" charset="0"/>
                </a:rPr>
                <a:t>difficulty to reach comparison target</a:t>
              </a:r>
              <a:endParaRPr lang="en-US" sz="650" b="1" dirty="0">
                <a:solidFill>
                  <a:prstClr val="black"/>
                </a:solidFill>
                <a:latin typeface="Segoe Condensed" pitchFamily="34" charset="0"/>
              </a:endParaRPr>
            </a:p>
          </p:txBody>
        </p:sp>
        <p:sp>
          <p:nvSpPr>
            <p:cNvPr id="356" name="TextBox 355"/>
            <p:cNvSpPr txBox="1"/>
            <p:nvPr/>
          </p:nvSpPr>
          <p:spPr>
            <a:xfrm>
              <a:off x="3621760" y="656548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easy</a:t>
              </a:r>
              <a:endParaRPr lang="en-US" sz="800" dirty="0">
                <a:solidFill>
                  <a:prstClr val="black"/>
                </a:solidFill>
                <a:latin typeface="Segoe Condensed" pitchFamily="34" charset="0"/>
              </a:endParaRPr>
            </a:p>
          </p:txBody>
        </p:sp>
        <p:sp>
          <p:nvSpPr>
            <p:cNvPr id="357" name="TextBox 356"/>
            <p:cNvSpPr txBox="1"/>
            <p:nvPr/>
          </p:nvSpPr>
          <p:spPr>
            <a:xfrm>
              <a:off x="4379812" y="6565487"/>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hard</a:t>
              </a:r>
              <a:endParaRPr lang="en-US" sz="800" dirty="0">
                <a:solidFill>
                  <a:prstClr val="black"/>
                </a:solidFill>
                <a:latin typeface="Segoe Condensed" pitchFamily="34" charset="0"/>
              </a:endParaRPr>
            </a:p>
          </p:txBody>
        </p:sp>
        <p:cxnSp>
          <p:nvCxnSpPr>
            <p:cNvPr id="358" name="Straight Arrow Connector 357"/>
            <p:cNvCxnSpPr/>
            <p:nvPr/>
          </p:nvCxnSpPr>
          <p:spPr>
            <a:xfrm>
              <a:off x="3624066" y="649989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59" name="Group 358"/>
            <p:cNvGrpSpPr/>
            <p:nvPr/>
          </p:nvGrpSpPr>
          <p:grpSpPr>
            <a:xfrm>
              <a:off x="2920778" y="6703627"/>
              <a:ext cx="2945943" cy="931045"/>
              <a:chOff x="3018319" y="6524118"/>
              <a:chExt cx="2945943" cy="931045"/>
            </a:xfrm>
          </p:grpSpPr>
          <p:grpSp>
            <p:nvGrpSpPr>
              <p:cNvPr id="381" name="Group 380"/>
              <p:cNvGrpSpPr/>
              <p:nvPr/>
            </p:nvGrpSpPr>
            <p:grpSpPr>
              <a:xfrm>
                <a:off x="3109195" y="6757539"/>
                <a:ext cx="962103" cy="123111"/>
                <a:chOff x="3095547" y="6757539"/>
                <a:chExt cx="962103" cy="123111"/>
              </a:xfrm>
            </p:grpSpPr>
            <p:sp>
              <p:nvSpPr>
                <p:cNvPr id="415" name="TextBox 414"/>
                <p:cNvSpPr txBox="1"/>
                <p:nvPr/>
              </p:nvSpPr>
              <p:spPr>
                <a:xfrm>
                  <a:off x="3198798" y="6757539"/>
                  <a:ext cx="85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t</a:t>
                  </a:r>
                  <a:r>
                    <a:rPr lang="en-US" sz="800" dirty="0" smtClean="0">
                      <a:solidFill>
                        <a:prstClr val="black"/>
                      </a:solidFill>
                      <a:latin typeface="Segoe Condensed" pitchFamily="34" charset="0"/>
                    </a:rPr>
                    <a:t>ime window</a:t>
                  </a:r>
                </a:p>
              </p:txBody>
            </p:sp>
            <p:sp>
              <p:nvSpPr>
                <p:cNvPr id="416" name="Rectangle 415"/>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2" name="Group 381"/>
              <p:cNvGrpSpPr/>
              <p:nvPr/>
            </p:nvGrpSpPr>
            <p:grpSpPr>
              <a:xfrm>
                <a:off x="3109195" y="6897646"/>
                <a:ext cx="962103" cy="123111"/>
                <a:chOff x="3095547" y="6757539"/>
                <a:chExt cx="962103" cy="123111"/>
              </a:xfrm>
            </p:grpSpPr>
            <p:sp>
              <p:nvSpPr>
                <p:cNvPr id="413" name="TextBox 412"/>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time granularity</a:t>
                  </a:r>
                </a:p>
              </p:txBody>
            </p:sp>
            <p:sp>
              <p:nvSpPr>
                <p:cNvPr id="414" name="Rectangle 413"/>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3" name="Group 382"/>
              <p:cNvGrpSpPr/>
              <p:nvPr/>
            </p:nvGrpSpPr>
            <p:grpSpPr>
              <a:xfrm>
                <a:off x="3109195" y="7037753"/>
                <a:ext cx="962103" cy="123111"/>
                <a:chOff x="3095547" y="6757539"/>
                <a:chExt cx="962103" cy="123111"/>
              </a:xfrm>
            </p:grpSpPr>
            <p:sp>
              <p:nvSpPr>
                <p:cNvPr id="411" name="TextBox 410"/>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grouping</a:t>
                  </a:r>
                </a:p>
              </p:txBody>
            </p:sp>
            <p:sp>
              <p:nvSpPr>
                <p:cNvPr id="412" name="Rectangle 411"/>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4" name="Group 383"/>
              <p:cNvGrpSpPr/>
              <p:nvPr/>
            </p:nvGrpSpPr>
            <p:grpSpPr>
              <a:xfrm>
                <a:off x="3109195" y="7177860"/>
                <a:ext cx="962103" cy="123111"/>
                <a:chOff x="3095547" y="6757539"/>
                <a:chExt cx="962103" cy="123111"/>
              </a:xfrm>
            </p:grpSpPr>
            <p:sp>
              <p:nvSpPr>
                <p:cNvPr id="409" name="TextBox 408"/>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granularity</a:t>
                  </a:r>
                </a:p>
              </p:txBody>
            </p:sp>
            <p:sp>
              <p:nvSpPr>
                <p:cNvPr id="410" name="Rectangle 409"/>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5" name="Group 384"/>
              <p:cNvGrpSpPr/>
              <p:nvPr/>
            </p:nvGrpSpPr>
            <p:grpSpPr>
              <a:xfrm>
                <a:off x="3109195" y="7317967"/>
                <a:ext cx="962103" cy="123111"/>
                <a:chOff x="3095547" y="6757539"/>
                <a:chExt cx="962103" cy="123111"/>
              </a:xfrm>
            </p:grpSpPr>
            <p:sp>
              <p:nvSpPr>
                <p:cNvPr id="407" name="TextBox 406"/>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measurement unit</a:t>
                  </a:r>
                </a:p>
              </p:txBody>
            </p:sp>
            <p:sp>
              <p:nvSpPr>
                <p:cNvPr id="408" name="Rectangle 407"/>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86" name="Right Brace 385"/>
              <p:cNvSpPr/>
              <p:nvPr/>
            </p:nvSpPr>
            <p:spPr>
              <a:xfrm>
                <a:off x="3903966"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87" name="TextBox 386"/>
              <p:cNvSpPr txBox="1"/>
              <p:nvPr/>
            </p:nvSpPr>
            <p:spPr>
              <a:xfrm>
                <a:off x="3937948" y="6538759"/>
                <a:ext cx="524803" cy="215444"/>
              </a:xfrm>
              <a:prstGeom prst="rect">
                <a:avLst/>
              </a:prstGeom>
              <a:noFill/>
            </p:spPr>
            <p:txBody>
              <a:bodyPr wrap="square" rtlCol="0">
                <a:spAutoFit/>
              </a:bodyPr>
              <a:lstStyle/>
              <a:p>
                <a:r>
                  <a:rPr lang="en-US" sz="800" b="1" dirty="0" smtClean="0">
                    <a:solidFill>
                      <a:prstClr val="black"/>
                    </a:solidFill>
                    <a:latin typeface="Segoe Condensed" pitchFamily="34" charset="0"/>
                  </a:rPr>
                  <a:t>statistic</a:t>
                </a:r>
                <a:endParaRPr lang="en-US" sz="800" b="1" dirty="0">
                  <a:solidFill>
                    <a:prstClr val="black"/>
                  </a:solidFill>
                  <a:latin typeface="Segoe Condensed" pitchFamily="34" charset="0"/>
                </a:endParaRPr>
              </a:p>
            </p:txBody>
          </p:sp>
          <p:grpSp>
            <p:nvGrpSpPr>
              <p:cNvPr id="388" name="Group 387"/>
              <p:cNvGrpSpPr/>
              <p:nvPr/>
            </p:nvGrpSpPr>
            <p:grpSpPr>
              <a:xfrm>
                <a:off x="4049404" y="6827544"/>
                <a:ext cx="957381" cy="123111"/>
                <a:chOff x="4105132" y="6765389"/>
                <a:chExt cx="957381" cy="123111"/>
              </a:xfrm>
            </p:grpSpPr>
            <p:sp>
              <p:nvSpPr>
                <p:cNvPr id="405" name="Oval 404"/>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6" name="TextBox 405"/>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raw value</a:t>
                  </a:r>
                </a:p>
              </p:txBody>
            </p:sp>
          </p:grpSp>
          <p:grpSp>
            <p:nvGrpSpPr>
              <p:cNvPr id="389" name="Group 388"/>
              <p:cNvGrpSpPr/>
              <p:nvPr/>
            </p:nvGrpSpPr>
            <p:grpSpPr>
              <a:xfrm>
                <a:off x="4049404" y="6931409"/>
                <a:ext cx="957381" cy="123111"/>
                <a:chOff x="4105132" y="6765389"/>
                <a:chExt cx="957381" cy="123111"/>
              </a:xfrm>
            </p:grpSpPr>
            <p:sp>
              <p:nvSpPr>
                <p:cNvPr id="403" name="Oval 402"/>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4" name="TextBox 403"/>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average</a:t>
                  </a:r>
                </a:p>
              </p:txBody>
            </p:sp>
          </p:grpSp>
          <p:grpSp>
            <p:nvGrpSpPr>
              <p:cNvPr id="390" name="Group 389"/>
              <p:cNvGrpSpPr/>
              <p:nvPr/>
            </p:nvGrpSpPr>
            <p:grpSpPr>
              <a:xfrm>
                <a:off x="4049404" y="7035274"/>
                <a:ext cx="957381" cy="123111"/>
                <a:chOff x="4105132" y="6765389"/>
                <a:chExt cx="957381" cy="123111"/>
              </a:xfrm>
            </p:grpSpPr>
            <p:sp>
              <p:nvSpPr>
                <p:cNvPr id="401" name="Oval 400"/>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2" name="TextBox 401"/>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median</a:t>
                  </a:r>
                </a:p>
              </p:txBody>
            </p:sp>
          </p:grpSp>
          <p:grpSp>
            <p:nvGrpSpPr>
              <p:cNvPr id="391" name="Group 390"/>
              <p:cNvGrpSpPr/>
              <p:nvPr/>
            </p:nvGrpSpPr>
            <p:grpSpPr>
              <a:xfrm>
                <a:off x="4049404" y="7139140"/>
                <a:ext cx="957381" cy="123111"/>
                <a:chOff x="4105132" y="6765389"/>
                <a:chExt cx="957381" cy="123111"/>
              </a:xfrm>
            </p:grpSpPr>
            <p:sp>
              <p:nvSpPr>
                <p:cNvPr id="399" name="Oval 398"/>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0" name="TextBox 399"/>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mode</a:t>
                  </a:r>
                </a:p>
              </p:txBody>
            </p:sp>
          </p:grpSp>
          <p:grpSp>
            <p:nvGrpSpPr>
              <p:cNvPr id="392" name="Group 391"/>
              <p:cNvGrpSpPr/>
              <p:nvPr/>
            </p:nvGrpSpPr>
            <p:grpSpPr>
              <a:xfrm>
                <a:off x="4049404" y="7240993"/>
                <a:ext cx="957381" cy="123111"/>
                <a:chOff x="4105132" y="6765389"/>
                <a:chExt cx="957381" cy="123111"/>
              </a:xfrm>
            </p:grpSpPr>
            <p:sp>
              <p:nvSpPr>
                <p:cNvPr id="397" name="Oval 396"/>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8" name="TextBox 397"/>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other</a:t>
                  </a:r>
                </a:p>
              </p:txBody>
            </p:sp>
          </p:grpSp>
          <p:sp>
            <p:nvSpPr>
              <p:cNvPr id="393" name="TextBox 392"/>
              <p:cNvSpPr txBox="1"/>
              <p:nvPr/>
            </p:nvSpPr>
            <p:spPr>
              <a:xfrm>
                <a:off x="3018319" y="6538759"/>
                <a:ext cx="1056404"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comparison variables</a:t>
                </a:r>
                <a:endParaRPr lang="en-US" sz="800" b="1" dirty="0">
                  <a:solidFill>
                    <a:prstClr val="black"/>
                  </a:solidFill>
                  <a:latin typeface="Segoe Condensed" pitchFamily="34" charset="0"/>
                </a:endParaRPr>
              </a:p>
            </p:txBody>
          </p:sp>
          <p:sp>
            <p:nvSpPr>
              <p:cNvPr id="394" name="TextBox 393"/>
              <p:cNvSpPr txBox="1"/>
              <p:nvPr/>
            </p:nvSpPr>
            <p:spPr>
              <a:xfrm>
                <a:off x="4471348" y="6524118"/>
                <a:ext cx="869131"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computation</a:t>
                </a:r>
                <a:endParaRPr lang="en-US" sz="800" b="1" dirty="0">
                  <a:solidFill>
                    <a:prstClr val="black"/>
                  </a:solidFill>
                  <a:latin typeface="Segoe Condensed" pitchFamily="34" charset="0"/>
                </a:endParaRPr>
              </a:p>
            </p:txBody>
          </p:sp>
          <p:sp>
            <p:nvSpPr>
              <p:cNvPr id="395" name="Right Brace 394"/>
              <p:cNvSpPr/>
              <p:nvPr/>
            </p:nvSpPr>
            <p:spPr>
              <a:xfrm flipH="1">
                <a:off x="4480290"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6" name="TextBox 395"/>
              <p:cNvSpPr txBox="1"/>
              <p:nvPr/>
            </p:nvSpPr>
            <p:spPr>
              <a:xfrm>
                <a:off x="4576439" y="6791658"/>
                <a:ext cx="1387823" cy="615553"/>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 this time [</a:t>
                </a:r>
                <a:r>
                  <a:rPr lang="en-US" sz="800" dirty="0" err="1" smtClean="0">
                    <a:solidFill>
                      <a:prstClr val="black"/>
                    </a:solidFill>
                    <a:latin typeface="Segoe Condensed" pitchFamily="34" charset="0"/>
                  </a:rPr>
                  <a:t>yest</a:t>
                </a:r>
                <a:r>
                  <a:rPr lang="en-US" sz="800" dirty="0" smtClean="0">
                    <a:solidFill>
                      <a:prstClr val="black"/>
                    </a:solidFill>
                    <a:latin typeface="Segoe Condensed" pitchFamily="34" charset="0"/>
                  </a:rPr>
                  <a:t>, last </a:t>
                </a:r>
                <a:r>
                  <a:rPr lang="en-US" sz="800" dirty="0" err="1" smtClean="0">
                    <a:solidFill>
                      <a:prstClr val="black"/>
                    </a:solidFill>
                    <a:latin typeface="Segoe Condensed" pitchFamily="34" charset="0"/>
                  </a:rPr>
                  <a:t>wk</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mo</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yr</a:t>
                </a:r>
                <a:r>
                  <a:rPr lang="en-US" sz="800" dirty="0" smtClean="0">
                    <a:solidFill>
                      <a:prstClr val="black"/>
                    </a:solidFill>
                    <a:latin typeface="Segoe Condensed" pitchFamily="34" charset="0"/>
                  </a:rPr>
                  <a:t>]</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t>
                </a:r>
                <a:r>
                  <a:rPr lang="en-US" sz="800" dirty="0" err="1" smtClean="0">
                    <a:solidFill>
                      <a:prstClr val="black"/>
                    </a:solidFill>
                    <a:latin typeface="Segoe Condensed" pitchFamily="34" charset="0"/>
                  </a:rPr>
                  <a:t>hrly</a:t>
                </a:r>
                <a:r>
                  <a:rPr lang="en-US" sz="800" dirty="0" smtClean="0">
                    <a:solidFill>
                      <a:prstClr val="black"/>
                    </a:solidFill>
                    <a:latin typeface="Segoe Condensed" pitchFamily="34" charset="0"/>
                  </a:rPr>
                  <a:t>, daily, </a:t>
                </a:r>
                <a:r>
                  <a:rPr lang="en-US" sz="800" dirty="0" err="1" smtClean="0">
                    <a:solidFill>
                      <a:prstClr val="black"/>
                    </a:solidFill>
                    <a:latin typeface="Segoe Condensed" pitchFamily="34" charset="0"/>
                  </a:rPr>
                  <a:t>wkly</a:t>
                </a:r>
                <a:r>
                  <a:rPr lang="en-US" sz="800" dirty="0" smtClean="0">
                    <a:solidFill>
                      <a:prstClr val="black"/>
                    </a:solidFill>
                    <a:latin typeface="Segoe Condensed" pitchFamily="34" charset="0"/>
                  </a:rPr>
                  <a:t>, monthly, </a:t>
                </a:r>
                <a:r>
                  <a:rPr lang="en-US" sz="800" dirty="0" err="1" smtClean="0">
                    <a:solidFill>
                      <a:prstClr val="black"/>
                    </a:solidFill>
                    <a:latin typeface="Segoe Condensed" pitchFamily="34" charset="0"/>
                  </a:rPr>
                  <a:t>yrly</a:t>
                </a:r>
                <a:r>
                  <a:rPr lang="en-US" sz="800" dirty="0" smtClean="0">
                    <a:solidFill>
                      <a:prstClr val="black"/>
                    </a:solidFill>
                    <a:latin typeface="Segoe Condensed" pitchFamily="34" charset="0"/>
                  </a:rPr>
                  <a:t>]</a:t>
                </a:r>
              </a:p>
              <a:p>
                <a:r>
                  <a:rPr lang="en-US" sz="800" dirty="0" smtClean="0">
                    <a:solidFill>
                      <a:prstClr val="black"/>
                    </a:solidFill>
                    <a:latin typeface="Segoe Condensed" pitchFamily="34" charset="0"/>
                  </a:rPr>
                  <a:t>over past [X] days</a:t>
                </a:r>
              </a:p>
              <a:p>
                <a:r>
                  <a:rPr lang="en-US" sz="800" dirty="0" smtClean="0">
                    <a:solidFill>
                      <a:prstClr val="black"/>
                    </a:solidFill>
                    <a:latin typeface="Segoe Condensed" pitchFamily="34" charset="0"/>
                  </a:rPr>
                  <a:t>this day type [weekday, weekend]</a:t>
                </a:r>
              </a:p>
              <a:p>
                <a:r>
                  <a:rPr lang="en-US" sz="800" dirty="0" smtClean="0">
                    <a:solidFill>
                      <a:prstClr val="black"/>
                    </a:solidFill>
                    <a:latin typeface="Segoe Condensed" pitchFamily="34" charset="0"/>
                  </a:rPr>
                  <a:t>this day of week (e.g., </a:t>
                </a:r>
                <a:r>
                  <a:rPr lang="en-US" sz="800" dirty="0" err="1" smtClean="0">
                    <a:solidFill>
                      <a:prstClr val="black"/>
                    </a:solidFill>
                    <a:latin typeface="Segoe Condensed" pitchFamily="34" charset="0"/>
                  </a:rPr>
                  <a:t>mondays</a:t>
                </a:r>
                <a:r>
                  <a:rPr lang="en-US" sz="800" dirty="0" smtClean="0">
                    <a:solidFill>
                      <a:prstClr val="black"/>
                    </a:solidFill>
                    <a:latin typeface="Segoe Condensed" pitchFamily="34" charset="0"/>
                  </a:rPr>
                  <a:t>) </a:t>
                </a:r>
              </a:p>
            </p:txBody>
          </p:sp>
        </p:grpSp>
        <p:grpSp>
          <p:nvGrpSpPr>
            <p:cNvPr id="360" name="Group 359"/>
            <p:cNvGrpSpPr/>
            <p:nvPr/>
          </p:nvGrpSpPr>
          <p:grpSpPr>
            <a:xfrm>
              <a:off x="2705100" y="5745324"/>
              <a:ext cx="2937175" cy="338554"/>
              <a:chOff x="2913791" y="6179536"/>
              <a:chExt cx="2937175" cy="338554"/>
            </a:xfrm>
          </p:grpSpPr>
          <p:sp>
            <p:nvSpPr>
              <p:cNvPr id="372" name="TextBox 371"/>
              <p:cNvSpPr txBox="1"/>
              <p:nvPr/>
            </p:nvSpPr>
            <p:spPr>
              <a:xfrm>
                <a:off x="2913791" y="6179536"/>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social-comp.</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373" name="Group 372"/>
              <p:cNvGrpSpPr/>
              <p:nvPr/>
            </p:nvGrpSpPr>
            <p:grpSpPr>
              <a:xfrm>
                <a:off x="3847573" y="6214846"/>
                <a:ext cx="2003393" cy="296839"/>
                <a:chOff x="3287520" y="3255558"/>
                <a:chExt cx="2003393" cy="296839"/>
              </a:xfrm>
            </p:grpSpPr>
            <p:cxnSp>
              <p:nvCxnSpPr>
                <p:cNvPr id="374" name="Straight Arrow Connector 373"/>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5" name="TextBox 374"/>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geographically</a:t>
                  </a:r>
                  <a:br>
                    <a:rPr lang="en-US" dirty="0" smtClean="0">
                      <a:solidFill>
                        <a:prstClr val="black"/>
                      </a:solidFill>
                    </a:rPr>
                  </a:br>
                  <a:r>
                    <a:rPr lang="en-US" dirty="0" smtClean="0">
                      <a:solidFill>
                        <a:prstClr val="black"/>
                      </a:solidFill>
                    </a:rPr>
                    <a:t>proximal</a:t>
                  </a:r>
                  <a:endParaRPr lang="en-US" dirty="0">
                    <a:solidFill>
                      <a:prstClr val="black"/>
                    </a:solidFill>
                  </a:endParaRPr>
                </a:p>
              </p:txBody>
            </p:sp>
            <p:sp>
              <p:nvSpPr>
                <p:cNvPr id="376" name="TextBox 375"/>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selected </a:t>
                  </a:r>
                  <a:br>
                    <a:rPr lang="en-US" dirty="0" smtClean="0">
                      <a:solidFill>
                        <a:prstClr val="black"/>
                      </a:solidFill>
                    </a:rPr>
                  </a:br>
                  <a:r>
                    <a:rPr lang="en-US" dirty="0" smtClean="0">
                      <a:solidFill>
                        <a:prstClr val="black"/>
                      </a:solidFill>
                    </a:rPr>
                    <a:t>social network</a:t>
                  </a:r>
                  <a:endParaRPr lang="en-US" dirty="0">
                    <a:solidFill>
                      <a:prstClr val="black"/>
                    </a:solidFill>
                  </a:endParaRPr>
                </a:p>
              </p:txBody>
            </p:sp>
            <p:sp>
              <p:nvSpPr>
                <p:cNvPr id="377" name="Oval 376"/>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8" name="Oval 377"/>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9" name="TextBox 378"/>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demographically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similar</a:t>
                  </a:r>
                  <a:endParaRPr lang="en-US" sz="800" dirty="0">
                    <a:solidFill>
                      <a:prstClr val="black"/>
                    </a:solidFill>
                    <a:latin typeface="Segoe Condensed" pitchFamily="34" charset="0"/>
                  </a:endParaRPr>
                </a:p>
              </p:txBody>
            </p:sp>
            <p:sp>
              <p:nvSpPr>
                <p:cNvPr id="380" name="Oval 379"/>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grpSp>
          <p:nvGrpSpPr>
            <p:cNvPr id="361" name="Group 360"/>
            <p:cNvGrpSpPr/>
            <p:nvPr/>
          </p:nvGrpSpPr>
          <p:grpSpPr>
            <a:xfrm>
              <a:off x="2698261" y="6070922"/>
              <a:ext cx="2937175" cy="338554"/>
              <a:chOff x="2913791" y="6112012"/>
              <a:chExt cx="2937175" cy="338554"/>
            </a:xfrm>
          </p:grpSpPr>
          <p:sp>
            <p:nvSpPr>
              <p:cNvPr id="363" name="TextBox 362"/>
              <p:cNvSpPr txBox="1"/>
              <p:nvPr/>
            </p:nvSpPr>
            <p:spPr>
              <a:xfrm>
                <a:off x="2913791" y="6112012"/>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goal-setting</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strategy</a:t>
                </a:r>
                <a:endParaRPr lang="en-US" sz="800" b="1" dirty="0">
                  <a:solidFill>
                    <a:prstClr val="black"/>
                  </a:solidFill>
                  <a:latin typeface="Segoe Condensed" pitchFamily="34" charset="0"/>
                </a:endParaRPr>
              </a:p>
            </p:txBody>
          </p:sp>
          <p:grpSp>
            <p:nvGrpSpPr>
              <p:cNvPr id="364" name="Group 363"/>
              <p:cNvGrpSpPr/>
              <p:nvPr/>
            </p:nvGrpSpPr>
            <p:grpSpPr>
              <a:xfrm>
                <a:off x="3847573" y="6179221"/>
                <a:ext cx="2003393" cy="194247"/>
                <a:chOff x="3287520" y="3219933"/>
                <a:chExt cx="2003393" cy="194247"/>
              </a:xfrm>
            </p:grpSpPr>
            <p:cxnSp>
              <p:nvCxnSpPr>
                <p:cNvPr id="365" name="Straight Arrow Connector 364"/>
                <p:cNvCxnSpPr/>
                <p:nvPr/>
              </p:nvCxnSpPr>
              <p:spPr>
                <a:xfrm>
                  <a:off x="3287520" y="3251937"/>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6" name="TextBox 365"/>
                <p:cNvSpPr txBox="1"/>
                <p:nvPr/>
              </p:nvSpPr>
              <p:spPr>
                <a:xfrm>
                  <a:off x="3287948"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s</a:t>
                  </a:r>
                  <a:r>
                    <a:rPr lang="en-US" dirty="0" smtClean="0">
                      <a:solidFill>
                        <a:prstClr val="black"/>
                      </a:solidFill>
                    </a:rPr>
                    <a:t>elf-set</a:t>
                  </a:r>
                  <a:endParaRPr lang="en-US" dirty="0">
                    <a:solidFill>
                      <a:prstClr val="black"/>
                    </a:solidFill>
                  </a:endParaRPr>
                </a:p>
              </p:txBody>
            </p:sp>
            <p:sp>
              <p:nvSpPr>
                <p:cNvPr id="367" name="TextBox 366"/>
                <p:cNvSpPr txBox="1"/>
                <p:nvPr/>
              </p:nvSpPr>
              <p:spPr>
                <a:xfrm>
                  <a:off x="4605113"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externally-set</a:t>
                  </a:r>
                  <a:endParaRPr lang="en-US" dirty="0">
                    <a:solidFill>
                      <a:prstClr val="black"/>
                    </a:solidFill>
                  </a:endParaRPr>
                </a:p>
              </p:txBody>
            </p:sp>
            <p:sp>
              <p:nvSpPr>
                <p:cNvPr id="368" name="Oval 367"/>
                <p:cNvSpPr/>
                <p:nvPr/>
              </p:nvSpPr>
              <p:spPr>
                <a:xfrm>
                  <a:off x="32908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69" name="Oval 368"/>
                <p:cNvSpPr/>
                <p:nvPr/>
              </p:nvSpPr>
              <p:spPr>
                <a:xfrm>
                  <a:off x="5226560" y="3223095"/>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0" name="TextBox 369"/>
                <p:cNvSpPr txBox="1"/>
                <p:nvPr/>
              </p:nvSpPr>
              <p:spPr>
                <a:xfrm>
                  <a:off x="3951053" y="3311588"/>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system-set</a:t>
                  </a:r>
                  <a:endParaRPr lang="en-US" sz="800" dirty="0">
                    <a:solidFill>
                      <a:prstClr val="black"/>
                    </a:solidFill>
                    <a:latin typeface="Segoe Condensed" pitchFamily="34" charset="0"/>
                  </a:endParaRPr>
                </a:p>
              </p:txBody>
            </p:sp>
            <p:sp>
              <p:nvSpPr>
                <p:cNvPr id="371" name="Oval 370"/>
                <p:cNvSpPr/>
                <p:nvPr/>
              </p:nvSpPr>
              <p:spPr>
                <a:xfrm>
                  <a:off x="42600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sp>
          <p:nvSpPr>
            <p:cNvPr id="362" name="Rectangle 361"/>
            <p:cNvSpPr/>
            <p:nvPr/>
          </p:nvSpPr>
          <p:spPr>
            <a:xfrm>
              <a:off x="2908305" y="5069720"/>
              <a:ext cx="54250" cy="260103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extBox 1"/>
          <p:cNvSpPr txBox="1"/>
          <p:nvPr/>
        </p:nvSpPr>
        <p:spPr>
          <a:xfrm>
            <a:off x="-24173" y="126344"/>
            <a:ext cx="9168173" cy="646331"/>
          </a:xfrm>
          <a:prstGeom prst="rect">
            <a:avLst/>
          </a:prstGeom>
          <a:noFill/>
        </p:spPr>
        <p:txBody>
          <a:bodyPr wrap="square" rtlCol="0">
            <a:spAutoFit/>
          </a:bodyPr>
          <a:lstStyle/>
          <a:p>
            <a:pPr algn="ctr"/>
            <a:r>
              <a:rPr lang="en-US" sz="3600" dirty="0" smtClean="0">
                <a:solidFill>
                  <a:prstClr val="black">
                    <a:lumMod val="75000"/>
                    <a:lumOff val="25000"/>
                  </a:prstClr>
                </a:solidFill>
                <a:latin typeface="Segoe UI Semibold" pitchFamily="34" charset="0"/>
              </a:rPr>
              <a:t>Eco-Feedback </a:t>
            </a:r>
            <a:r>
              <a:rPr lang="en-US" sz="3600" dirty="0" smtClean="0">
                <a:solidFill>
                  <a:prstClr val="black">
                    <a:lumMod val="75000"/>
                    <a:lumOff val="25000"/>
                  </a:prstClr>
                </a:solidFill>
                <a:latin typeface="Segoe UI Light" pitchFamily="34" charset="0"/>
              </a:rPr>
              <a:t>Design Space</a:t>
            </a:r>
          </a:p>
        </p:txBody>
      </p:sp>
      <p:sp>
        <p:nvSpPr>
          <p:cNvPr id="323" name="TextBox 322"/>
          <p:cNvSpPr txBox="1"/>
          <p:nvPr/>
        </p:nvSpPr>
        <p:spPr>
          <a:xfrm>
            <a:off x="3499443" y="6466330"/>
            <a:ext cx="6658917" cy="338554"/>
          </a:xfrm>
          <a:prstGeom prst="rect">
            <a:avLst/>
          </a:prstGeom>
          <a:noFill/>
        </p:spPr>
        <p:txBody>
          <a:bodyPr wrap="square" rtlCol="0">
            <a:spAutoFit/>
          </a:bodyPr>
          <a:lstStyle/>
          <a:p>
            <a:r>
              <a:rPr lang="en-US" sz="1600" dirty="0" smtClean="0">
                <a:solidFill>
                  <a:prstClr val="white">
                    <a:lumMod val="50000"/>
                  </a:prstClr>
                </a:solidFill>
                <a:latin typeface="Segoe UI Light" pitchFamily="34" charset="0"/>
              </a:rPr>
              <a:t>[Froehlich et al., HCIC2009; CHI2010; UW PhD Dissertation 2011]</a:t>
            </a:r>
            <a:endParaRPr lang="en-US" sz="1600" dirty="0">
              <a:solidFill>
                <a:prstClr val="white">
                  <a:lumMod val="50000"/>
                </a:prstClr>
              </a:solidFill>
              <a:latin typeface="Segoe UI Light" pitchFamily="34" charset="0"/>
            </a:endParaRPr>
          </a:p>
        </p:txBody>
      </p:sp>
    </p:spTree>
    <p:extLst>
      <p:ext uri="{BB962C8B-B14F-4D97-AF65-F5344CB8AC3E}">
        <p14:creationId xmlns:p14="http://schemas.microsoft.com/office/powerpoint/2010/main" val="2267225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4"/>
                                        </p:tgtEl>
                                        <p:attrNameLst>
                                          <p:attrName>style.visibility</p:attrName>
                                        </p:attrNameLst>
                                      </p:cBhvr>
                                      <p:to>
                                        <p:strVal val="visible"/>
                                      </p:to>
                                    </p:set>
                                    <p:animEffect transition="in" filter="fade">
                                      <p:cBhvr>
                                        <p:cTn id="11" dur="500"/>
                                        <p:tgtEl>
                                          <p:spTgt spid="1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7"/>
                                        </p:tgtEl>
                                        <p:attrNameLst>
                                          <p:attrName>style.visibility</p:attrName>
                                        </p:attrNameLst>
                                      </p:cBhvr>
                                      <p:to>
                                        <p:strVal val="visible"/>
                                      </p:to>
                                    </p:set>
                                    <p:animEffect transition="in" filter="fade">
                                      <p:cBhvr>
                                        <p:cTn id="19" dur="500"/>
                                        <p:tgtEl>
                                          <p:spTgt spid="26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37"/>
                                        </p:tgtEl>
                                        <p:attrNameLst>
                                          <p:attrName>style.visibility</p:attrName>
                                        </p:attrNameLst>
                                      </p:cBhvr>
                                      <p:to>
                                        <p:strVal val="visible"/>
                                      </p:to>
                                    </p:set>
                                    <p:animEffect transition="in" filter="fade">
                                      <p:cBhvr>
                                        <p:cTn id="27" dur="500"/>
                                        <p:tgtEl>
                                          <p:spTgt spid="33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49"/>
                                        </p:tgtEl>
                                        <p:attrNameLst>
                                          <p:attrName>style.visibility</p:attrName>
                                        </p:attrNameLst>
                                      </p:cBhvr>
                                      <p:to>
                                        <p:strVal val="visible"/>
                                      </p:to>
                                    </p:set>
                                    <p:animEffect transition="in" filter="fade">
                                      <p:cBhvr>
                                        <p:cTn id="31" dur="500"/>
                                        <p:tgtEl>
                                          <p:spTgt spid="3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4"/>
                                        </p:tgtEl>
                                        <p:attrNameLst>
                                          <p:attrName>style.visibility</p:attrName>
                                        </p:attrNameLst>
                                      </p:cBhvr>
                                      <p:to>
                                        <p:strVal val="visible"/>
                                      </p:to>
                                    </p:set>
                                    <p:animEffect transition="in" filter="fade">
                                      <p:cBhvr>
                                        <p:cTn id="35"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8955">
            <a:off x="6642113" y="233607"/>
            <a:ext cx="2235439" cy="3007682"/>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5270" y="924465"/>
            <a:ext cx="2235439" cy="2915508"/>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772" y="165515"/>
            <a:ext cx="2235439" cy="2887577"/>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74547">
            <a:off x="3889166" y="837441"/>
            <a:ext cx="2235439" cy="2909000"/>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074" y="165515"/>
            <a:ext cx="2235439" cy="2901246"/>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48498">
            <a:off x="197639" y="731095"/>
            <a:ext cx="2235439" cy="2912253"/>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17707">
            <a:off x="1077157" y="1284826"/>
            <a:ext cx="2235439" cy="2924020"/>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41720">
            <a:off x="377719" y="1847726"/>
            <a:ext cx="2235439" cy="2904771"/>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5586" y="2670050"/>
            <a:ext cx="2235439" cy="2901865"/>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4"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438797">
            <a:off x="3769619" y="1263384"/>
            <a:ext cx="2235439" cy="2976176"/>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5"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81195">
            <a:off x="3978380" y="1926074"/>
            <a:ext cx="2235439" cy="3030187"/>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6"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01093" y="2696021"/>
            <a:ext cx="2235439" cy="2893491"/>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9"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501077">
            <a:off x="6600131" y="1595620"/>
            <a:ext cx="2235439" cy="3285352"/>
          </a:xfrm>
          <a:prstGeom prst="rect">
            <a:avLst/>
          </a:prstGeom>
          <a:noFill/>
          <a:ln>
            <a:noFill/>
          </a:ln>
          <a:effectLst>
            <a:outerShdw blurRad="50800" dist="38100" dir="13500000" algn="b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8" name="Picture 16" descr="http://www.aworkinglibrary.com/images/covers/thaler-nudg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307646">
            <a:off x="6760488" y="2297006"/>
            <a:ext cx="2076475" cy="3244491"/>
          </a:xfrm>
          <a:prstGeom prst="rect">
            <a:avLst/>
          </a:prstGeom>
          <a:noFill/>
          <a:effectLst>
            <a:outerShdw blurRad="50800" dist="38100" dir="13500000" algn="b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7775" y="5761110"/>
            <a:ext cx="2656325" cy="400110"/>
          </a:xfrm>
          <a:prstGeom prst="rect">
            <a:avLst/>
          </a:prstGeom>
          <a:noFill/>
        </p:spPr>
        <p:txBody>
          <a:bodyPr wrap="square" rtlCol="0">
            <a:spAutoFit/>
          </a:bodyPr>
          <a:lstStyle/>
          <a:p>
            <a:pPr algn="ctr"/>
            <a:r>
              <a:rPr lang="en-US" sz="2000" dirty="0" smtClean="0">
                <a:solidFill>
                  <a:prstClr val="white"/>
                </a:solidFill>
                <a:latin typeface="Segoe UI Light" pitchFamily="34" charset="0"/>
              </a:rPr>
              <a:t>My own experiences</a:t>
            </a:r>
          </a:p>
        </p:txBody>
      </p:sp>
      <p:sp>
        <p:nvSpPr>
          <p:cNvPr id="21" name="TextBox 20"/>
          <p:cNvSpPr txBox="1"/>
          <p:nvPr/>
        </p:nvSpPr>
        <p:spPr>
          <a:xfrm>
            <a:off x="3490649" y="5761110"/>
            <a:ext cx="2656325" cy="615553"/>
          </a:xfrm>
          <a:prstGeom prst="rect">
            <a:avLst/>
          </a:prstGeom>
          <a:noFill/>
        </p:spPr>
        <p:txBody>
          <a:bodyPr wrap="square" rtlCol="0">
            <a:spAutoFit/>
          </a:bodyPr>
          <a:lstStyle/>
          <a:p>
            <a:pPr algn="ctr"/>
            <a:r>
              <a:rPr lang="en-US" sz="2000" dirty="0" smtClean="0">
                <a:solidFill>
                  <a:prstClr val="white"/>
                </a:solidFill>
                <a:latin typeface="Segoe UI Light" pitchFamily="34" charset="0"/>
              </a:rPr>
              <a:t>Existing frameworks</a:t>
            </a:r>
          </a:p>
          <a:p>
            <a:pPr algn="ctr"/>
            <a:r>
              <a:rPr lang="en-US" sz="1400" dirty="0" smtClean="0">
                <a:solidFill>
                  <a:prstClr val="white"/>
                </a:solidFill>
                <a:latin typeface="Segoe UI Light" pitchFamily="34" charset="0"/>
              </a:rPr>
              <a:t>(in persuasive tech and </a:t>
            </a:r>
            <a:r>
              <a:rPr lang="en-US" sz="1400" dirty="0" err="1" smtClean="0">
                <a:solidFill>
                  <a:prstClr val="white"/>
                </a:solidFill>
                <a:latin typeface="Segoe UI Light" pitchFamily="34" charset="0"/>
              </a:rPr>
              <a:t>infovis</a:t>
            </a:r>
            <a:r>
              <a:rPr lang="en-US" sz="1400" dirty="0" smtClean="0">
                <a:solidFill>
                  <a:prstClr val="white"/>
                </a:solidFill>
                <a:latin typeface="Segoe UI Light" pitchFamily="34" charset="0"/>
              </a:rPr>
              <a:t>)</a:t>
            </a:r>
          </a:p>
        </p:txBody>
      </p:sp>
      <p:sp>
        <p:nvSpPr>
          <p:cNvPr id="22" name="TextBox 21"/>
          <p:cNvSpPr txBox="1"/>
          <p:nvPr/>
        </p:nvSpPr>
        <p:spPr>
          <a:xfrm>
            <a:off x="6334826" y="5761110"/>
            <a:ext cx="2656325" cy="830997"/>
          </a:xfrm>
          <a:prstGeom prst="rect">
            <a:avLst/>
          </a:prstGeom>
          <a:noFill/>
        </p:spPr>
        <p:txBody>
          <a:bodyPr wrap="square" rtlCol="0">
            <a:spAutoFit/>
          </a:bodyPr>
          <a:lstStyle/>
          <a:p>
            <a:pPr algn="ctr"/>
            <a:r>
              <a:rPr lang="en-US" sz="2000" dirty="0" smtClean="0">
                <a:solidFill>
                  <a:prstClr val="white"/>
                </a:solidFill>
                <a:latin typeface="Segoe UI Light" pitchFamily="34" charset="0"/>
              </a:rPr>
              <a:t>Psychology</a:t>
            </a:r>
            <a:br>
              <a:rPr lang="en-US" sz="2000" dirty="0" smtClean="0">
                <a:solidFill>
                  <a:prstClr val="white"/>
                </a:solidFill>
                <a:latin typeface="Segoe UI Light" pitchFamily="34" charset="0"/>
              </a:rPr>
            </a:br>
            <a:r>
              <a:rPr lang="en-US" sz="1400" dirty="0" smtClean="0">
                <a:solidFill>
                  <a:prstClr val="white"/>
                </a:solidFill>
                <a:latin typeface="Segoe UI Light" pitchFamily="34" charset="0"/>
              </a:rPr>
              <a:t>(particularly behavioral economics and environ. psych)</a:t>
            </a:r>
          </a:p>
        </p:txBody>
      </p:sp>
    </p:spTree>
    <p:extLst>
      <p:ext uri="{BB962C8B-B14F-4D97-AF65-F5344CB8AC3E}">
        <p14:creationId xmlns:p14="http://schemas.microsoft.com/office/powerpoint/2010/main" val="18117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8202"/>
                                        </p:tgtEl>
                                        <p:attrNameLst>
                                          <p:attrName>style.visibility</p:attrName>
                                        </p:attrNameLst>
                                      </p:cBhvr>
                                      <p:to>
                                        <p:strVal val="visible"/>
                                      </p:to>
                                    </p:set>
                                    <p:animEffect transition="in" filter="fade">
                                      <p:cBhvr>
                                        <p:cTn id="10" dur="500"/>
                                        <p:tgtEl>
                                          <p:spTgt spid="820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203"/>
                                        </p:tgtEl>
                                        <p:attrNameLst>
                                          <p:attrName>style.visibility</p:attrName>
                                        </p:attrNameLst>
                                      </p:cBhvr>
                                      <p:to>
                                        <p:strVal val="visible"/>
                                      </p:to>
                                    </p:set>
                                    <p:animEffect transition="in" filter="fade">
                                      <p:cBhvr>
                                        <p:cTn id="14" dur="500"/>
                                        <p:tgtEl>
                                          <p:spTgt spid="820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fade">
                                      <p:cBhvr>
                                        <p:cTn id="18" dur="500"/>
                                        <p:tgtEl>
                                          <p:spTgt spid="819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200"/>
                                        </p:tgtEl>
                                        <p:attrNameLst>
                                          <p:attrName>style.visibility</p:attrName>
                                        </p:attrNameLst>
                                      </p:cBhvr>
                                      <p:to>
                                        <p:strVal val="visible"/>
                                      </p:to>
                                    </p:set>
                                    <p:animEffect transition="in" filter="fade">
                                      <p:cBhvr>
                                        <p:cTn id="22" dur="500"/>
                                        <p:tgtEl>
                                          <p:spTgt spid="820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8199"/>
                                        </p:tgtEl>
                                        <p:attrNameLst>
                                          <p:attrName>style.visibility</p:attrName>
                                        </p:attrNameLst>
                                      </p:cBhvr>
                                      <p:to>
                                        <p:strVal val="visible"/>
                                      </p:to>
                                    </p:set>
                                    <p:animEffect transition="in" filter="fade">
                                      <p:cBhvr>
                                        <p:cTn id="26" dur="500"/>
                                        <p:tgtEl>
                                          <p:spTgt spid="819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8195"/>
                                        </p:tgtEl>
                                        <p:attrNameLst>
                                          <p:attrName>style.visibility</p:attrName>
                                        </p:attrNameLst>
                                      </p:cBhvr>
                                      <p:to>
                                        <p:strVal val="visible"/>
                                      </p:to>
                                    </p:set>
                                    <p:animEffect transition="in" filter="fade">
                                      <p:cBhvr>
                                        <p:cTn id="33" dur="500"/>
                                        <p:tgtEl>
                                          <p:spTgt spid="819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fade">
                                      <p:cBhvr>
                                        <p:cTn id="37" dur="500"/>
                                        <p:tgtEl>
                                          <p:spTgt spid="8196"/>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8204"/>
                                        </p:tgtEl>
                                        <p:attrNameLst>
                                          <p:attrName>style.visibility</p:attrName>
                                        </p:attrNameLst>
                                      </p:cBhvr>
                                      <p:to>
                                        <p:strVal val="visible"/>
                                      </p:to>
                                    </p:set>
                                    <p:animEffect transition="in" filter="fade">
                                      <p:cBhvr>
                                        <p:cTn id="41" dur="500"/>
                                        <p:tgtEl>
                                          <p:spTgt spid="820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8205"/>
                                        </p:tgtEl>
                                        <p:attrNameLst>
                                          <p:attrName>style.visibility</p:attrName>
                                        </p:attrNameLst>
                                      </p:cBhvr>
                                      <p:to>
                                        <p:strVal val="visible"/>
                                      </p:to>
                                    </p:set>
                                    <p:animEffect transition="in" filter="fade">
                                      <p:cBhvr>
                                        <p:cTn id="45" dur="500"/>
                                        <p:tgtEl>
                                          <p:spTgt spid="8205"/>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8206"/>
                                        </p:tgtEl>
                                        <p:attrNameLst>
                                          <p:attrName>style.visibility</p:attrName>
                                        </p:attrNameLst>
                                      </p:cBhvr>
                                      <p:to>
                                        <p:strVal val="visible"/>
                                      </p:to>
                                    </p:set>
                                    <p:animEffect transition="in" filter="fade">
                                      <p:cBhvr>
                                        <p:cTn id="49" dur="500"/>
                                        <p:tgtEl>
                                          <p:spTgt spid="820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par>
                                <p:cTn id="54" presetID="10" presetClass="entr" presetSubtype="0" fill="hold" nodeType="withEffect">
                                  <p:stCondLst>
                                    <p:cond delay="0"/>
                                  </p:stCondLst>
                                  <p:childTnLst>
                                    <p:set>
                                      <p:cBhvr>
                                        <p:cTn id="55" dur="1" fill="hold">
                                          <p:stCondLst>
                                            <p:cond delay="0"/>
                                          </p:stCondLst>
                                        </p:cTn>
                                        <p:tgtEl>
                                          <p:spTgt spid="8197"/>
                                        </p:tgtEl>
                                        <p:attrNameLst>
                                          <p:attrName>style.visibility</p:attrName>
                                        </p:attrNameLst>
                                      </p:cBhvr>
                                      <p:to>
                                        <p:strVal val="visible"/>
                                      </p:to>
                                    </p:set>
                                    <p:animEffect transition="in" filter="fade">
                                      <p:cBhvr>
                                        <p:cTn id="56" dur="500"/>
                                        <p:tgtEl>
                                          <p:spTgt spid="819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8194"/>
                                        </p:tgtEl>
                                        <p:attrNameLst>
                                          <p:attrName>style.visibility</p:attrName>
                                        </p:attrNameLst>
                                      </p:cBhvr>
                                      <p:to>
                                        <p:strVal val="visible"/>
                                      </p:to>
                                    </p:set>
                                    <p:animEffect transition="in" filter="fade">
                                      <p:cBhvr>
                                        <p:cTn id="60" dur="500"/>
                                        <p:tgtEl>
                                          <p:spTgt spid="8194"/>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8209"/>
                                        </p:tgtEl>
                                        <p:attrNameLst>
                                          <p:attrName>style.visibility</p:attrName>
                                        </p:attrNameLst>
                                      </p:cBhvr>
                                      <p:to>
                                        <p:strVal val="visible"/>
                                      </p:to>
                                    </p:set>
                                    <p:animEffect transition="in" filter="fade">
                                      <p:cBhvr>
                                        <p:cTn id="64" dur="500"/>
                                        <p:tgtEl>
                                          <p:spTgt spid="8209"/>
                                        </p:tgtEl>
                                      </p:cBhvr>
                                    </p:animEffect>
                                  </p:child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8208"/>
                                        </p:tgtEl>
                                        <p:attrNameLst>
                                          <p:attrName>style.visibility</p:attrName>
                                        </p:attrNameLst>
                                      </p:cBhvr>
                                      <p:to>
                                        <p:strVal val="visible"/>
                                      </p:to>
                                    </p:set>
                                    <p:animEffect transition="in" filter="fade">
                                      <p:cBhvr>
                                        <p:cTn id="68"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D:\Dropbox\CHI2012-WaterVis\images\pictures_of_putting_together_job_talk\IMG_26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903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06235" y="3461713"/>
            <a:ext cx="3585365" cy="1015663"/>
          </a:xfrm>
          <a:prstGeom prst="rect">
            <a:avLst/>
          </a:prstGeom>
          <a:noFill/>
        </p:spPr>
        <p:txBody>
          <a:bodyPr wrap="square" rtlCol="0">
            <a:spAutoFit/>
          </a:bodyPr>
          <a:lstStyle/>
          <a:p>
            <a:r>
              <a:rPr lang="en-US" sz="2000" dirty="0" smtClean="0">
                <a:solidFill>
                  <a:srgbClr val="CC0797"/>
                </a:solidFill>
                <a:latin typeface="Segoe UI Light" pitchFamily="34" charset="0"/>
              </a:rPr>
              <a:t>persuasive technology</a:t>
            </a:r>
          </a:p>
          <a:p>
            <a:r>
              <a:rPr lang="en-US" sz="2000" dirty="0" smtClean="0">
                <a:solidFill>
                  <a:srgbClr val="0090FF"/>
                </a:solidFill>
                <a:latin typeface="Segoe UI Light" pitchFamily="34" charset="0"/>
              </a:rPr>
              <a:t>personal informatics</a:t>
            </a:r>
          </a:p>
          <a:p>
            <a:r>
              <a:rPr lang="en-US" sz="2000" dirty="0" smtClean="0">
                <a:solidFill>
                  <a:srgbClr val="CA2525"/>
                </a:solidFill>
                <a:latin typeface="Segoe UI Light" pitchFamily="34" charset="0"/>
              </a:rPr>
              <a:t>quantified self</a:t>
            </a:r>
          </a:p>
        </p:txBody>
      </p:sp>
      <p:sp>
        <p:nvSpPr>
          <p:cNvPr id="8" name="Rectangle 7"/>
          <p:cNvSpPr/>
          <p:nvPr/>
        </p:nvSpPr>
        <p:spPr>
          <a:xfrm>
            <a:off x="4951475" y="3049525"/>
            <a:ext cx="3521965" cy="440435"/>
          </a:xfrm>
          <a:prstGeom prst="rect">
            <a:avLst/>
          </a:prstGeom>
          <a:solidFill>
            <a:schemeClr val="tx1"/>
          </a:solidFill>
          <a:ln>
            <a:solidFill>
              <a:schemeClr val="tx1"/>
            </a:solidFill>
          </a:ln>
        </p:spPr>
        <p:txBody>
          <a:bodyPr wrap="none" rtlCol="0" anchor="ctr">
            <a:spAutoFit/>
          </a:bodyPr>
          <a:lstStyle/>
          <a:p>
            <a:pPr algn="ctr"/>
            <a:endParaRPr lang="en-US" sz="2800" dirty="0">
              <a:solidFill>
                <a:schemeClr val="bg1"/>
              </a:solidFill>
              <a:latin typeface="Segoe UI Light" pitchFamily="34" charset="0"/>
            </a:endParaRPr>
          </a:p>
        </p:txBody>
      </p:sp>
      <p:sp>
        <p:nvSpPr>
          <p:cNvPr id="4" name="TextBox 3"/>
          <p:cNvSpPr txBox="1"/>
          <p:nvPr/>
        </p:nvSpPr>
        <p:spPr>
          <a:xfrm>
            <a:off x="9371685" y="1146060"/>
            <a:ext cx="6223390" cy="954107"/>
          </a:xfrm>
          <a:prstGeom prst="rect">
            <a:avLst/>
          </a:prstGeom>
          <a:noFill/>
        </p:spPr>
        <p:txBody>
          <a:bodyPr wrap="square" rtlCol="0">
            <a:spAutoFit/>
          </a:bodyPr>
          <a:lstStyle/>
          <a:p>
            <a:pPr algn="ctr"/>
            <a:r>
              <a:rPr lang="en-US" sz="2800" dirty="0" smtClean="0">
                <a:solidFill>
                  <a:schemeClr val="bg1"/>
                </a:solidFill>
                <a:latin typeface="Segoe UI Light" pitchFamily="34" charset="0"/>
              </a:rPr>
              <a:t>This talk is about eco-feedback displays for </a:t>
            </a:r>
            <a:r>
              <a:rPr lang="en-US" sz="2800" dirty="0" smtClean="0">
                <a:solidFill>
                  <a:srgbClr val="0090FF"/>
                </a:solidFill>
                <a:latin typeface="Segoe UI Light" pitchFamily="34" charset="0"/>
              </a:rPr>
              <a:t>water</a:t>
            </a:r>
            <a:r>
              <a:rPr lang="en-US" sz="2800" dirty="0" smtClean="0">
                <a:solidFill>
                  <a:schemeClr val="bg1"/>
                </a:solidFill>
                <a:latin typeface="Segoe UI Light" pitchFamily="34" charset="0"/>
              </a:rPr>
              <a:t> usage in the home </a:t>
            </a:r>
          </a:p>
        </p:txBody>
      </p:sp>
      <p:sp>
        <p:nvSpPr>
          <p:cNvPr id="5" name="Rectangle 4"/>
          <p:cNvSpPr/>
          <p:nvPr/>
        </p:nvSpPr>
        <p:spPr>
          <a:xfrm>
            <a:off x="9581070" y="918374"/>
            <a:ext cx="6451075" cy="1290215"/>
          </a:xfrm>
          <a:prstGeom prst="rect">
            <a:avLst/>
          </a:prstGeom>
          <a:solidFill>
            <a:schemeClr val="tx1">
              <a:alpha val="70000"/>
            </a:schemeClr>
          </a:solidFill>
          <a:ln>
            <a:solidFill>
              <a:schemeClr val="tx1"/>
            </a:solidFill>
          </a:ln>
        </p:spPr>
        <p:txBody>
          <a:bodyPr wrap="none" rtlCol="0" anchor="ctr">
            <a:spAutoFit/>
          </a:bodyPr>
          <a:lstStyle/>
          <a:p>
            <a:pPr algn="ctr"/>
            <a:endParaRPr lang="en-US" sz="2800" dirty="0">
              <a:solidFill>
                <a:schemeClr val="bg1"/>
              </a:solidFill>
              <a:latin typeface="Segoe UI Light" pitchFamily="34" charset="0"/>
            </a:endParaRPr>
          </a:p>
        </p:txBody>
      </p:sp>
      <p:sp>
        <p:nvSpPr>
          <p:cNvPr id="6" name="TextBox 5"/>
          <p:cNvSpPr txBox="1"/>
          <p:nvPr/>
        </p:nvSpPr>
        <p:spPr>
          <a:xfrm>
            <a:off x="-57595" y="3198168"/>
            <a:ext cx="9259191" cy="400110"/>
          </a:xfrm>
          <a:prstGeom prst="rect">
            <a:avLst/>
          </a:prstGeom>
          <a:noFill/>
        </p:spPr>
        <p:txBody>
          <a:bodyPr wrap="square" rtlCol="0">
            <a:spAutoFit/>
          </a:bodyPr>
          <a:lstStyle/>
          <a:p>
            <a:pPr algn="ctr"/>
            <a:r>
              <a:rPr lang="en-US" sz="2000" dirty="0" smtClean="0">
                <a:solidFill>
                  <a:schemeClr val="bg1"/>
                </a:solidFill>
                <a:latin typeface="Segoe UI Light" pitchFamily="34" charset="0"/>
              </a:rPr>
              <a:t>This talk is also about the design process for </a:t>
            </a:r>
            <a:r>
              <a:rPr lang="en-US" sz="2000" dirty="0" smtClean="0">
                <a:solidFill>
                  <a:srgbClr val="97CB16"/>
                </a:solidFill>
                <a:latin typeface="Segoe UI Light" pitchFamily="34" charset="0"/>
              </a:rPr>
              <a:t>eco-feedback</a:t>
            </a:r>
            <a:r>
              <a:rPr lang="en-US" sz="2000" dirty="0" smtClean="0">
                <a:solidFill>
                  <a:schemeClr val="bg1"/>
                </a:solidFill>
                <a:latin typeface="Segoe UI Light" pitchFamily="34" charset="0"/>
              </a:rPr>
              <a:t> visualizations </a:t>
            </a:r>
          </a:p>
        </p:txBody>
      </p:sp>
    </p:spTree>
    <p:extLst>
      <p:ext uri="{BB962C8B-B14F-4D97-AF65-F5344CB8AC3E}">
        <p14:creationId xmlns:p14="http://schemas.microsoft.com/office/powerpoint/2010/main" val="167900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anim calcmode="lin" valueType="num">
                                      <p:cBhvr>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anim calcmode="lin" valueType="num">
                                      <p:cBhvr>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descr="D:\Dropbox\CHI2012-WaterVis\images\pictures_of_putting_together_job_talk\IMG_27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10" t="772" r="8333" b="1254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34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jon\Dropbox\CHI2012-WaterVis\images\EcoFeedbackDesignSpaceSketches\Froehlich_EcoFeedbackDesignSpace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70" y="0"/>
            <a:ext cx="5160860" cy="710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129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79"/>
          <p:cNvGrpSpPr/>
          <p:nvPr/>
        </p:nvGrpSpPr>
        <p:grpSpPr>
          <a:xfrm>
            <a:off x="-26907" y="3674082"/>
            <a:ext cx="2840872" cy="1211139"/>
            <a:chOff x="-26907" y="1619256"/>
            <a:chExt cx="2840872" cy="1211139"/>
          </a:xfrm>
        </p:grpSpPr>
        <p:sp>
          <p:nvSpPr>
            <p:cNvPr id="81" name="Rectangle 80"/>
            <p:cNvSpPr/>
            <p:nvPr/>
          </p:nvSpPr>
          <p:spPr>
            <a:xfrm>
              <a:off x="15901" y="18154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2" name="Group 81"/>
            <p:cNvGrpSpPr/>
            <p:nvPr/>
          </p:nvGrpSpPr>
          <p:grpSpPr>
            <a:xfrm>
              <a:off x="731950" y="1836987"/>
              <a:ext cx="2003393" cy="299615"/>
              <a:chOff x="2200859" y="4232420"/>
              <a:chExt cx="2003393" cy="299615"/>
            </a:xfrm>
          </p:grpSpPr>
          <p:cxnSp>
            <p:nvCxnSpPr>
              <p:cNvPr id="96" name="Straight Arrow Connector 95"/>
              <p:cNvCxnSpPr/>
              <p:nvPr/>
            </p:nvCxnSpPr>
            <p:spPr>
              <a:xfrm>
                <a:off x="2200859" y="42672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2201287"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webpage</a:t>
                </a:r>
                <a:endParaRPr lang="en-US" dirty="0">
                  <a:solidFill>
                    <a:prstClr val="black"/>
                  </a:solidFill>
                </a:endParaRPr>
              </a:p>
            </p:txBody>
          </p:sp>
          <p:sp>
            <p:nvSpPr>
              <p:cNvPr id="98" name="TextBox 97"/>
              <p:cNvSpPr txBox="1"/>
              <p:nvPr/>
            </p:nvSpPr>
            <p:spPr>
              <a:xfrm>
                <a:off x="3518452"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in-home</a:t>
                </a:r>
                <a:br>
                  <a:rPr lang="en-US" dirty="0" smtClean="0">
                    <a:solidFill>
                      <a:prstClr val="black"/>
                    </a:solidFill>
                  </a:rPr>
                </a:br>
                <a:r>
                  <a:rPr lang="en-US" dirty="0" smtClean="0">
                    <a:solidFill>
                      <a:prstClr val="black"/>
                    </a:solidFill>
                  </a:rPr>
                  <a:t>display</a:t>
                </a:r>
                <a:endParaRPr lang="en-US" dirty="0">
                  <a:solidFill>
                    <a:prstClr val="black"/>
                  </a:solidFill>
                </a:endParaRPr>
              </a:p>
            </p:txBody>
          </p:sp>
          <p:sp>
            <p:nvSpPr>
              <p:cNvPr id="99" name="Oval 98"/>
              <p:cNvSpPr/>
              <p:nvPr/>
            </p:nvSpPr>
            <p:spPr>
              <a:xfrm>
                <a:off x="2204234"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0" name="TextBox 99"/>
              <p:cNvSpPr txBox="1"/>
              <p:nvPr/>
            </p:nvSpPr>
            <p:spPr>
              <a:xfrm>
                <a:off x="2377186"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mobile </a:t>
                </a:r>
                <a:br>
                  <a:rPr lang="en-US" dirty="0">
                    <a:solidFill>
                      <a:prstClr val="black"/>
                    </a:solidFill>
                  </a:rPr>
                </a:br>
                <a:r>
                  <a:rPr lang="en-US" dirty="0">
                    <a:solidFill>
                      <a:prstClr val="black"/>
                    </a:solidFill>
                  </a:rPr>
                  <a:t>phone </a:t>
                </a:r>
                <a:r>
                  <a:rPr lang="en-US" dirty="0" smtClean="0">
                    <a:solidFill>
                      <a:prstClr val="black"/>
                    </a:solidFill>
                  </a:rPr>
                  <a:t>app</a:t>
                </a:r>
                <a:endParaRPr lang="en-US" dirty="0">
                  <a:solidFill>
                    <a:prstClr val="black"/>
                  </a:solidFill>
                </a:endParaRPr>
              </a:p>
            </p:txBody>
          </p:sp>
          <p:sp>
            <p:nvSpPr>
              <p:cNvPr id="101" name="Oval 100"/>
              <p:cNvSpPr/>
              <p:nvPr/>
            </p:nvSpPr>
            <p:spPr>
              <a:xfrm>
                <a:off x="2688150"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2" name="Oval 101"/>
              <p:cNvSpPr/>
              <p:nvPr/>
            </p:nvSpPr>
            <p:spPr>
              <a:xfrm>
                <a:off x="4139899"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3" name="TextBox 102"/>
              <p:cNvSpPr txBox="1"/>
              <p:nvPr/>
            </p:nvSpPr>
            <p:spPr>
              <a:xfrm>
                <a:off x="2859368" y="4326851"/>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wearable </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interface</a:t>
                </a:r>
                <a:endParaRPr lang="en-US" sz="800" dirty="0">
                  <a:solidFill>
                    <a:prstClr val="black"/>
                  </a:solidFill>
                  <a:latin typeface="Segoe Condensed" pitchFamily="34" charset="0"/>
                </a:endParaRPr>
              </a:p>
            </p:txBody>
          </p:sp>
          <p:sp>
            <p:nvSpPr>
              <p:cNvPr id="104" name="Oval 103"/>
              <p:cNvSpPr/>
              <p:nvPr/>
            </p:nvSpPr>
            <p:spPr>
              <a:xfrm>
                <a:off x="3172066"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5" name="TextBox 104"/>
              <p:cNvSpPr txBox="1"/>
              <p:nvPr/>
            </p:nvSpPr>
            <p:spPr>
              <a:xfrm>
                <a:off x="3347806" y="4326851"/>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custom</a:t>
                </a:r>
                <a:br>
                  <a:rPr lang="en-US" dirty="0" smtClean="0">
                    <a:solidFill>
                      <a:prstClr val="black"/>
                    </a:solidFill>
                  </a:rPr>
                </a:br>
                <a:r>
                  <a:rPr lang="en-US" dirty="0" smtClean="0">
                    <a:solidFill>
                      <a:prstClr val="black"/>
                    </a:solidFill>
                  </a:rPr>
                  <a:t>display</a:t>
                </a:r>
                <a:endParaRPr lang="en-US" dirty="0">
                  <a:solidFill>
                    <a:prstClr val="black"/>
                  </a:solidFill>
                </a:endParaRPr>
              </a:p>
            </p:txBody>
          </p:sp>
          <p:sp>
            <p:nvSpPr>
              <p:cNvPr id="106" name="Oval 105"/>
              <p:cNvSpPr/>
              <p:nvPr/>
            </p:nvSpPr>
            <p:spPr>
              <a:xfrm>
                <a:off x="3655982" y="42324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83" name="Rectangle 82"/>
            <p:cNvSpPr/>
            <p:nvPr/>
          </p:nvSpPr>
          <p:spPr>
            <a:xfrm>
              <a:off x="15901" y="21537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Rectangle 83"/>
            <p:cNvSpPr/>
            <p:nvPr/>
          </p:nvSpPr>
          <p:spPr>
            <a:xfrm>
              <a:off x="15901" y="2492066"/>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p:nvSpPr>
          <p:spPr>
            <a:xfrm>
              <a:off x="-24173" y="1768582"/>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manifestation</a:t>
              </a:r>
              <a:endParaRPr lang="en-US" sz="800" b="1" dirty="0">
                <a:solidFill>
                  <a:prstClr val="black"/>
                </a:solidFill>
                <a:latin typeface="Segoe Condensed" pitchFamily="34" charset="0"/>
              </a:endParaRPr>
            </a:p>
          </p:txBody>
        </p:sp>
        <p:sp>
          <p:nvSpPr>
            <p:cNvPr id="86" name="TextBox 85"/>
            <p:cNvSpPr txBox="1"/>
            <p:nvPr/>
          </p:nvSpPr>
          <p:spPr>
            <a:xfrm>
              <a:off x="-26907" y="2480843"/>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size</a:t>
              </a:r>
              <a:endParaRPr lang="en-US" sz="800" b="1" dirty="0">
                <a:solidFill>
                  <a:prstClr val="black"/>
                </a:solidFill>
                <a:latin typeface="Segoe Condensed" pitchFamily="34" charset="0"/>
              </a:endParaRPr>
            </a:p>
          </p:txBody>
        </p:sp>
        <p:sp>
          <p:nvSpPr>
            <p:cNvPr id="87" name="TextBox 86"/>
            <p:cNvSpPr txBox="1"/>
            <p:nvPr/>
          </p:nvSpPr>
          <p:spPr>
            <a:xfrm>
              <a:off x="728809" y="264866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small</a:t>
              </a:r>
              <a:endParaRPr lang="en-US" sz="800" dirty="0">
                <a:solidFill>
                  <a:prstClr val="black"/>
                </a:solidFill>
                <a:latin typeface="Segoe Condensed" pitchFamily="34" charset="0"/>
              </a:endParaRPr>
            </a:p>
          </p:txBody>
        </p:sp>
        <p:sp>
          <p:nvSpPr>
            <p:cNvPr id="88" name="TextBox 87"/>
            <p:cNvSpPr txBox="1"/>
            <p:nvPr/>
          </p:nvSpPr>
          <p:spPr>
            <a:xfrm>
              <a:off x="1722922" y="264866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large</a:t>
              </a:r>
              <a:endParaRPr lang="en-US" sz="800" dirty="0">
                <a:solidFill>
                  <a:prstClr val="black"/>
                </a:solidFill>
                <a:latin typeface="Segoe Condensed" pitchFamily="34" charset="0"/>
              </a:endParaRPr>
            </a:p>
          </p:txBody>
        </p:sp>
        <p:sp>
          <p:nvSpPr>
            <p:cNvPr id="89" name="TextBox 88"/>
            <p:cNvSpPr txBox="1"/>
            <p:nvPr/>
          </p:nvSpPr>
          <p:spPr>
            <a:xfrm>
              <a:off x="-26907" y="2145666"/>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ambience</a:t>
              </a:r>
              <a:endParaRPr lang="en-US" sz="800" b="1" dirty="0">
                <a:solidFill>
                  <a:prstClr val="black"/>
                </a:solidFill>
                <a:latin typeface="Segoe Condensed" pitchFamily="34" charset="0"/>
              </a:endParaRPr>
            </a:p>
          </p:txBody>
        </p:sp>
        <p:cxnSp>
          <p:nvCxnSpPr>
            <p:cNvPr id="90" name="Straight Arrow Connector 89"/>
            <p:cNvCxnSpPr/>
            <p:nvPr/>
          </p:nvCxnSpPr>
          <p:spPr>
            <a:xfrm>
              <a:off x="731115" y="258307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31115" y="2247896"/>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28809" y="2313485"/>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not-ambient</a:t>
              </a:r>
              <a:endParaRPr lang="en-US" sz="800" dirty="0">
                <a:solidFill>
                  <a:prstClr val="black"/>
                </a:solidFill>
                <a:latin typeface="Segoe Condensed" pitchFamily="34" charset="0"/>
              </a:endParaRPr>
            </a:p>
          </p:txBody>
        </p:sp>
        <p:sp>
          <p:nvSpPr>
            <p:cNvPr id="93" name="TextBox 92"/>
            <p:cNvSpPr txBox="1"/>
            <p:nvPr/>
          </p:nvSpPr>
          <p:spPr>
            <a:xfrm>
              <a:off x="1722922" y="2313485"/>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ambient</a:t>
              </a:r>
              <a:endParaRPr lang="en-US" sz="800" dirty="0">
                <a:solidFill>
                  <a:prstClr val="black"/>
                </a:solidFill>
                <a:latin typeface="Segoe Condensed" pitchFamily="34" charset="0"/>
              </a:endParaRPr>
            </a:p>
          </p:txBody>
        </p:sp>
        <p:sp>
          <p:nvSpPr>
            <p:cNvPr id="94" name="TextBox 93"/>
            <p:cNvSpPr txBox="1"/>
            <p:nvPr/>
          </p:nvSpPr>
          <p:spPr>
            <a:xfrm>
              <a:off x="12050" y="1619256"/>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Display Medium</a:t>
              </a:r>
            </a:p>
          </p:txBody>
        </p:sp>
        <p:sp>
          <p:nvSpPr>
            <p:cNvPr id="95" name="Rectangle 94"/>
            <p:cNvSpPr/>
            <p:nvPr/>
          </p:nvSpPr>
          <p:spPr>
            <a:xfrm>
              <a:off x="12591" y="1804591"/>
              <a:ext cx="54250" cy="10258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7" name="Group 106"/>
          <p:cNvGrpSpPr/>
          <p:nvPr/>
        </p:nvGrpSpPr>
        <p:grpSpPr>
          <a:xfrm>
            <a:off x="-26907" y="924465"/>
            <a:ext cx="2840872" cy="1549466"/>
            <a:chOff x="-26907" y="76200"/>
            <a:chExt cx="2840872" cy="1549466"/>
          </a:xfrm>
        </p:grpSpPr>
        <p:sp>
          <p:nvSpPr>
            <p:cNvPr id="108" name="Rectangle 107"/>
            <p:cNvSpPr/>
            <p:nvPr/>
          </p:nvSpPr>
          <p:spPr>
            <a:xfrm>
              <a:off x="15901" y="2723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15901" y="6106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Rectangle 109"/>
            <p:cNvSpPr/>
            <p:nvPr/>
          </p:nvSpPr>
          <p:spPr>
            <a:xfrm>
              <a:off x="15901" y="12873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TextBox 110"/>
            <p:cNvSpPr txBox="1"/>
            <p:nvPr/>
          </p:nvSpPr>
          <p:spPr>
            <a:xfrm>
              <a:off x="-24173" y="29083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update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frequency</a:t>
              </a:r>
              <a:endParaRPr lang="en-US" sz="800" b="1" dirty="0">
                <a:solidFill>
                  <a:prstClr val="black"/>
                </a:solidFill>
                <a:latin typeface="Segoe Condensed" pitchFamily="34" charset="0"/>
              </a:endParaRPr>
            </a:p>
          </p:txBody>
        </p:sp>
        <p:sp>
          <p:nvSpPr>
            <p:cNvPr id="112" name="TextBox 111"/>
            <p:cNvSpPr txBox="1"/>
            <p:nvPr/>
          </p:nvSpPr>
          <p:spPr>
            <a:xfrm>
              <a:off x="731543" y="449132"/>
              <a:ext cx="100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r</a:t>
              </a:r>
              <a:r>
                <a:rPr lang="en-US" sz="800" dirty="0" smtClean="0">
                  <a:solidFill>
                    <a:prstClr val="black"/>
                  </a:solidFill>
                  <a:latin typeface="Segoe Condensed" pitchFamily="34" charset="0"/>
                </a:rPr>
                <a:t>eal-time</a:t>
              </a:r>
              <a:endParaRPr lang="en-US" sz="800" dirty="0">
                <a:solidFill>
                  <a:prstClr val="black"/>
                </a:solidFill>
                <a:latin typeface="Segoe Condensed" pitchFamily="34" charset="0"/>
              </a:endParaRPr>
            </a:p>
          </p:txBody>
        </p:sp>
        <p:sp>
          <p:nvSpPr>
            <p:cNvPr id="113" name="TextBox 112"/>
            <p:cNvSpPr txBox="1"/>
            <p:nvPr/>
          </p:nvSpPr>
          <p:spPr>
            <a:xfrm>
              <a:off x="1241398" y="44913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monthly or less</a:t>
              </a:r>
              <a:endParaRPr lang="en-US" sz="800" dirty="0">
                <a:solidFill>
                  <a:prstClr val="black"/>
                </a:solidFill>
                <a:latin typeface="Segoe Condensed" pitchFamily="34" charset="0"/>
              </a:endParaRPr>
            </a:p>
          </p:txBody>
        </p:sp>
        <p:sp>
          <p:nvSpPr>
            <p:cNvPr id="114" name="TextBox 113"/>
            <p:cNvSpPr txBox="1"/>
            <p:nvPr/>
          </p:nvSpPr>
          <p:spPr>
            <a:xfrm>
              <a:off x="-24173" y="127335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effort to </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access</a:t>
              </a:r>
              <a:endParaRPr lang="en-US" sz="800" b="1" dirty="0">
                <a:solidFill>
                  <a:prstClr val="black"/>
                </a:solidFill>
                <a:latin typeface="Segoe Condensed" pitchFamily="34" charset="0"/>
              </a:endParaRPr>
            </a:p>
          </p:txBody>
        </p:sp>
        <p:sp>
          <p:nvSpPr>
            <p:cNvPr id="115" name="TextBox 114"/>
            <p:cNvSpPr txBox="1"/>
            <p:nvPr/>
          </p:nvSpPr>
          <p:spPr>
            <a:xfrm>
              <a:off x="731543" y="144117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low</a:t>
              </a:r>
              <a:endParaRPr lang="en-US" sz="800" dirty="0">
                <a:solidFill>
                  <a:prstClr val="black"/>
                </a:solidFill>
                <a:latin typeface="Segoe Condensed" pitchFamily="34" charset="0"/>
              </a:endParaRPr>
            </a:p>
          </p:txBody>
        </p:sp>
        <p:sp>
          <p:nvSpPr>
            <p:cNvPr id="116" name="TextBox 115"/>
            <p:cNvSpPr txBox="1"/>
            <p:nvPr/>
          </p:nvSpPr>
          <p:spPr>
            <a:xfrm>
              <a:off x="1725656" y="1441172"/>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17" name="TextBox 116"/>
            <p:cNvSpPr txBox="1"/>
            <p:nvPr/>
          </p:nvSpPr>
          <p:spPr>
            <a:xfrm>
              <a:off x="-26907" y="602610"/>
              <a:ext cx="777071" cy="317010"/>
            </a:xfrm>
            <a:prstGeom prst="rect">
              <a:avLst/>
            </a:prstGeom>
            <a:noFill/>
          </p:spPr>
          <p:txBody>
            <a:bodyPr wrap="square" rtlCol="0">
              <a:spAutoFit/>
            </a:bodyPr>
            <a:lstStyle/>
            <a:p>
              <a:pPr algn="r"/>
              <a:r>
                <a:rPr lang="en-US" sz="730" b="1" dirty="0" smtClean="0">
                  <a:solidFill>
                    <a:prstClr val="black"/>
                  </a:solidFill>
                  <a:latin typeface="Segoe Condensed" pitchFamily="34" charset="0"/>
                </a:rPr>
                <a:t>spatial proximity </a:t>
              </a:r>
              <a:br>
                <a:rPr lang="en-US" sz="730" b="1" dirty="0" smtClean="0">
                  <a:solidFill>
                    <a:prstClr val="black"/>
                  </a:solidFill>
                  <a:latin typeface="Segoe Condensed" pitchFamily="34" charset="0"/>
                </a:rPr>
              </a:br>
              <a:r>
                <a:rPr lang="en-US" sz="730" b="1" dirty="0" smtClean="0">
                  <a:solidFill>
                    <a:prstClr val="black"/>
                  </a:solidFill>
                  <a:latin typeface="Segoe Condensed" pitchFamily="34" charset="0"/>
                </a:rPr>
                <a:t>to behavior</a:t>
              </a:r>
              <a:endParaRPr lang="en-US" sz="730" b="1" dirty="0">
                <a:solidFill>
                  <a:prstClr val="black"/>
                </a:solidFill>
                <a:latin typeface="Segoe Condensed" pitchFamily="34" charset="0"/>
              </a:endParaRPr>
            </a:p>
          </p:txBody>
        </p:sp>
        <p:cxnSp>
          <p:nvCxnSpPr>
            <p:cNvPr id="118" name="Straight Arrow Connector 117"/>
            <p:cNvCxnSpPr/>
            <p:nvPr/>
          </p:nvCxnSpPr>
          <p:spPr>
            <a:xfrm>
              <a:off x="733571" y="383543"/>
              <a:ext cx="151751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733571" y="137558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6907" y="937787"/>
              <a:ext cx="2840872" cy="349551"/>
              <a:chOff x="-26907" y="937787"/>
              <a:chExt cx="2840872" cy="349551"/>
            </a:xfrm>
          </p:grpSpPr>
          <p:sp>
            <p:nvSpPr>
              <p:cNvPr id="129" name="Rectangle 128"/>
              <p:cNvSpPr/>
              <p:nvPr/>
            </p:nvSpPr>
            <p:spPr>
              <a:xfrm>
                <a:off x="15901" y="9490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TextBox 129"/>
              <p:cNvSpPr txBox="1"/>
              <p:nvPr/>
            </p:nvSpPr>
            <p:spPr>
              <a:xfrm>
                <a:off x="-26907" y="93778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attentional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demand</a:t>
                </a:r>
                <a:endParaRPr lang="en-US" sz="800" b="1" dirty="0">
                  <a:solidFill>
                    <a:prstClr val="black"/>
                  </a:solidFill>
                  <a:latin typeface="Segoe Condensed" pitchFamily="34" charset="0"/>
                </a:endParaRPr>
              </a:p>
            </p:txBody>
          </p:sp>
          <p:sp>
            <p:nvSpPr>
              <p:cNvPr id="131" name="TextBox 130"/>
              <p:cNvSpPr txBox="1"/>
              <p:nvPr/>
            </p:nvSpPr>
            <p:spPr>
              <a:xfrm>
                <a:off x="728809" y="11056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glanceable</a:t>
                </a:r>
                <a:endParaRPr lang="en-US" sz="800" dirty="0">
                  <a:solidFill>
                    <a:prstClr val="black"/>
                  </a:solidFill>
                  <a:latin typeface="Segoe Condensed" pitchFamily="34" charset="0"/>
                </a:endParaRPr>
              </a:p>
            </p:txBody>
          </p:sp>
          <p:sp>
            <p:nvSpPr>
              <p:cNvPr id="132" name="TextBox 131"/>
              <p:cNvSpPr txBox="1"/>
              <p:nvPr/>
            </p:nvSpPr>
            <p:spPr>
              <a:xfrm>
                <a:off x="1722922" y="11056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 attention</a:t>
                </a:r>
                <a:endParaRPr lang="en-US" sz="800" dirty="0">
                  <a:solidFill>
                    <a:prstClr val="black"/>
                  </a:solidFill>
                  <a:latin typeface="Segoe Condensed" pitchFamily="34" charset="0"/>
                </a:endParaRPr>
              </a:p>
            </p:txBody>
          </p:sp>
          <p:cxnSp>
            <p:nvCxnSpPr>
              <p:cNvPr id="133" name="Straight Arrow Connector 132"/>
              <p:cNvCxnSpPr/>
              <p:nvPr/>
            </p:nvCxnSpPr>
            <p:spPr>
              <a:xfrm>
                <a:off x="731115" y="10400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21" name="Straight Arrow Connector 120"/>
            <p:cNvCxnSpPr/>
            <p:nvPr/>
          </p:nvCxnSpPr>
          <p:spPr>
            <a:xfrm>
              <a:off x="731115" y="704840"/>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28809" y="770429"/>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co-located</a:t>
              </a:r>
              <a:endParaRPr lang="en-US" sz="800" dirty="0">
                <a:solidFill>
                  <a:prstClr val="black"/>
                </a:solidFill>
                <a:latin typeface="Segoe Condensed" pitchFamily="34" charset="0"/>
              </a:endParaRPr>
            </a:p>
          </p:txBody>
        </p:sp>
        <p:sp>
          <p:nvSpPr>
            <p:cNvPr id="123" name="TextBox 122"/>
            <p:cNvSpPr txBox="1"/>
            <p:nvPr/>
          </p:nvSpPr>
          <p:spPr>
            <a:xfrm>
              <a:off x="1722922" y="770429"/>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remote</a:t>
              </a:r>
              <a:endParaRPr lang="en-US" sz="800" dirty="0">
                <a:solidFill>
                  <a:prstClr val="black"/>
                </a:solidFill>
                <a:latin typeface="Segoe Condensed" pitchFamily="34" charset="0"/>
              </a:endParaRPr>
            </a:p>
          </p:txBody>
        </p:sp>
        <p:sp>
          <p:nvSpPr>
            <p:cNvPr id="124" name="TextBox 123"/>
            <p:cNvSpPr txBox="1"/>
            <p:nvPr/>
          </p:nvSpPr>
          <p:spPr>
            <a:xfrm>
              <a:off x="12050" y="7620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Information Access</a:t>
              </a:r>
            </a:p>
          </p:txBody>
        </p:sp>
        <p:cxnSp>
          <p:nvCxnSpPr>
            <p:cNvPr id="125" name="Straight Arrow Connector 124"/>
            <p:cNvCxnSpPr/>
            <p:nvPr/>
          </p:nvCxnSpPr>
          <p:spPr>
            <a:xfrm>
              <a:off x="2251081" y="393068"/>
              <a:ext cx="45720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6" name="Oval 125"/>
            <p:cNvSpPr/>
            <p:nvPr/>
          </p:nvSpPr>
          <p:spPr>
            <a:xfrm>
              <a:off x="2670634" y="357147"/>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7" name="TextBox 126"/>
            <p:cNvSpPr txBox="1"/>
            <p:nvPr/>
          </p:nvSpPr>
          <p:spPr>
            <a:xfrm>
              <a:off x="2109316" y="449132"/>
              <a:ext cx="642847" cy="123111"/>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u</a:t>
              </a:r>
              <a:r>
                <a:rPr lang="en-US" sz="800" dirty="0" smtClean="0">
                  <a:solidFill>
                    <a:prstClr val="black"/>
                  </a:solidFill>
                  <a:latin typeface="Segoe Condensed" pitchFamily="34" charset="0"/>
                </a:rPr>
                <a:t>ser poll</a:t>
              </a:r>
              <a:endParaRPr lang="en-US" sz="800" dirty="0">
                <a:solidFill>
                  <a:prstClr val="black"/>
                </a:solidFill>
                <a:latin typeface="Segoe Condensed" pitchFamily="34" charset="0"/>
              </a:endParaRPr>
            </a:p>
          </p:txBody>
        </p:sp>
        <p:sp>
          <p:nvSpPr>
            <p:cNvPr id="128" name="Rectangle 127"/>
            <p:cNvSpPr/>
            <p:nvPr/>
          </p:nvSpPr>
          <p:spPr>
            <a:xfrm>
              <a:off x="12591" y="273586"/>
              <a:ext cx="54250" cy="135208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4" name="Group 133"/>
          <p:cNvGrpSpPr/>
          <p:nvPr/>
        </p:nvGrpSpPr>
        <p:grpSpPr>
          <a:xfrm>
            <a:off x="-29977" y="2472215"/>
            <a:ext cx="2840872" cy="1231293"/>
            <a:chOff x="-3191343" y="812809"/>
            <a:chExt cx="2840872" cy="1231293"/>
          </a:xfrm>
        </p:grpSpPr>
        <p:sp>
          <p:nvSpPr>
            <p:cNvPr id="135" name="Rectangle 134"/>
            <p:cNvSpPr/>
            <p:nvPr/>
          </p:nvSpPr>
          <p:spPr>
            <a:xfrm>
              <a:off x="-3148535" y="1008963"/>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6" name="Rectangle 135"/>
            <p:cNvSpPr/>
            <p:nvPr/>
          </p:nvSpPr>
          <p:spPr>
            <a:xfrm>
              <a:off x="-3148535" y="1347291"/>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7" name="Rectangle 136"/>
            <p:cNvSpPr/>
            <p:nvPr/>
          </p:nvSpPr>
          <p:spPr>
            <a:xfrm>
              <a:off x="-3148535" y="16856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8" name="TextBox 137"/>
            <p:cNvSpPr txBox="1"/>
            <p:nvPr/>
          </p:nvSpPr>
          <p:spPr>
            <a:xfrm>
              <a:off x="-3191343" y="1343831"/>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interface customizability</a:t>
              </a:r>
              <a:endParaRPr lang="en-US" sz="800" b="1" dirty="0">
                <a:solidFill>
                  <a:prstClr val="black"/>
                </a:solidFill>
                <a:latin typeface="Segoe Condensed" pitchFamily="34" charset="0"/>
              </a:endParaRPr>
            </a:p>
          </p:txBody>
        </p:sp>
        <p:sp>
          <p:nvSpPr>
            <p:cNvPr id="139" name="TextBox 138"/>
            <p:cNvSpPr txBox="1"/>
            <p:nvPr/>
          </p:nvSpPr>
          <p:spPr>
            <a:xfrm>
              <a:off x="-2435627" y="1511650"/>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140" name="TextBox 139"/>
            <p:cNvSpPr txBox="1"/>
            <p:nvPr/>
          </p:nvSpPr>
          <p:spPr>
            <a:xfrm>
              <a:off x="-1441514" y="1511650"/>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41" name="TextBox 140"/>
            <p:cNvSpPr txBox="1"/>
            <p:nvPr/>
          </p:nvSpPr>
          <p:spPr>
            <a:xfrm>
              <a:off x="-3191343" y="100865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degree of</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interactivity</a:t>
              </a:r>
              <a:endParaRPr lang="en-US" sz="800" b="1" dirty="0">
                <a:solidFill>
                  <a:prstClr val="black"/>
                </a:solidFill>
                <a:latin typeface="Segoe Condensed" pitchFamily="34" charset="0"/>
              </a:endParaRPr>
            </a:p>
          </p:txBody>
        </p:sp>
        <p:cxnSp>
          <p:nvCxnSpPr>
            <p:cNvPr id="142" name="Straight Arrow Connector 141"/>
            <p:cNvCxnSpPr/>
            <p:nvPr/>
          </p:nvCxnSpPr>
          <p:spPr>
            <a:xfrm>
              <a:off x="-2433321" y="1446061"/>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2433321" y="111088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2435627" y="117647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145" name="TextBox 144"/>
            <p:cNvSpPr txBox="1"/>
            <p:nvPr/>
          </p:nvSpPr>
          <p:spPr>
            <a:xfrm>
              <a:off x="-1441514" y="117647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146" name="TextBox 145"/>
            <p:cNvSpPr txBox="1"/>
            <p:nvPr/>
          </p:nvSpPr>
          <p:spPr>
            <a:xfrm>
              <a:off x="-3152386" y="812809"/>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Interactivity</a:t>
              </a:r>
            </a:p>
          </p:txBody>
        </p:sp>
        <p:sp>
          <p:nvSpPr>
            <p:cNvPr id="147" name="Rectangle 146"/>
            <p:cNvSpPr/>
            <p:nvPr/>
          </p:nvSpPr>
          <p:spPr>
            <a:xfrm>
              <a:off x="-3151845" y="998144"/>
              <a:ext cx="54250" cy="10258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48" name="Group 147"/>
            <p:cNvGrpSpPr/>
            <p:nvPr/>
          </p:nvGrpSpPr>
          <p:grpSpPr>
            <a:xfrm>
              <a:off x="-2434803" y="1776729"/>
              <a:ext cx="2003393" cy="194247"/>
              <a:chOff x="2200859" y="4235196"/>
              <a:chExt cx="2003393" cy="194247"/>
            </a:xfrm>
          </p:grpSpPr>
          <p:cxnSp>
            <p:nvCxnSpPr>
              <p:cNvPr id="150" name="Straight Arrow Connector 149"/>
              <p:cNvCxnSpPr/>
              <p:nvPr/>
            </p:nvCxnSpPr>
            <p:spPr>
              <a:xfrm>
                <a:off x="2200859" y="42672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2201287"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user annotations</a:t>
                </a:r>
                <a:endParaRPr lang="en-US" dirty="0">
                  <a:solidFill>
                    <a:prstClr val="black"/>
                  </a:solidFill>
                </a:endParaRPr>
              </a:p>
            </p:txBody>
          </p:sp>
          <p:sp>
            <p:nvSpPr>
              <p:cNvPr id="152" name="TextBox 151"/>
              <p:cNvSpPr txBox="1"/>
              <p:nvPr/>
            </p:nvSpPr>
            <p:spPr>
              <a:xfrm>
                <a:off x="3518452" y="432685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user corrections</a:t>
                </a:r>
                <a:endParaRPr lang="en-US" dirty="0">
                  <a:solidFill>
                    <a:prstClr val="black"/>
                  </a:solidFill>
                </a:endParaRPr>
              </a:p>
            </p:txBody>
          </p:sp>
          <p:sp>
            <p:nvSpPr>
              <p:cNvPr id="153" name="Oval 152"/>
              <p:cNvSpPr/>
              <p:nvPr/>
            </p:nvSpPr>
            <p:spPr>
              <a:xfrm>
                <a:off x="2204234" y="42351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4" name="Oval 153"/>
              <p:cNvSpPr/>
              <p:nvPr/>
            </p:nvSpPr>
            <p:spPr>
              <a:xfrm>
                <a:off x="4139899" y="42383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149" name="TextBox 148"/>
            <p:cNvSpPr txBox="1"/>
            <p:nvPr/>
          </p:nvSpPr>
          <p:spPr>
            <a:xfrm>
              <a:off x="-3191343" y="170554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user</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additions</a:t>
              </a:r>
              <a:endParaRPr lang="en-US" sz="800" b="1" dirty="0">
                <a:solidFill>
                  <a:prstClr val="black"/>
                </a:solidFill>
                <a:latin typeface="Segoe Condensed" pitchFamily="34" charset="0"/>
              </a:endParaRPr>
            </a:p>
          </p:txBody>
        </p:sp>
      </p:grpSp>
      <p:grpSp>
        <p:nvGrpSpPr>
          <p:cNvPr id="4" name="Group 3"/>
          <p:cNvGrpSpPr/>
          <p:nvPr/>
        </p:nvGrpSpPr>
        <p:grpSpPr>
          <a:xfrm>
            <a:off x="2868807" y="924465"/>
            <a:ext cx="2843048" cy="3259395"/>
            <a:chOff x="2868807" y="0"/>
            <a:chExt cx="2843048" cy="3259395"/>
          </a:xfrm>
        </p:grpSpPr>
        <p:sp>
          <p:nvSpPr>
            <p:cNvPr id="155" name="Rectangle 154"/>
            <p:cNvSpPr/>
            <p:nvPr/>
          </p:nvSpPr>
          <p:spPr>
            <a:xfrm>
              <a:off x="2913791" y="186969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Rectangle 155"/>
            <p:cNvSpPr/>
            <p:nvPr/>
          </p:nvSpPr>
          <p:spPr>
            <a:xfrm>
              <a:off x="2913791" y="1961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ectangle 156"/>
            <p:cNvSpPr/>
            <p:nvPr/>
          </p:nvSpPr>
          <p:spPr>
            <a:xfrm>
              <a:off x="2913791" y="5344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8" name="Rectangle 157"/>
            <p:cNvSpPr/>
            <p:nvPr/>
          </p:nvSpPr>
          <p:spPr>
            <a:xfrm>
              <a:off x="2913791" y="8728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Rectangle 158"/>
            <p:cNvSpPr/>
            <p:nvPr/>
          </p:nvSpPr>
          <p:spPr>
            <a:xfrm>
              <a:off x="2913791" y="119303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Rectangle 159"/>
            <p:cNvSpPr/>
            <p:nvPr/>
          </p:nvSpPr>
          <p:spPr>
            <a:xfrm>
              <a:off x="2913791" y="153136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1" name="TextBox 160"/>
            <p:cNvSpPr txBox="1"/>
            <p:nvPr/>
          </p:nvSpPr>
          <p:spPr>
            <a:xfrm>
              <a:off x="2871541" y="214638"/>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aesthetic</a:t>
              </a:r>
              <a:endParaRPr lang="en-US" sz="800" b="1" dirty="0">
                <a:solidFill>
                  <a:prstClr val="black"/>
                </a:solidFill>
                <a:latin typeface="Segoe Condensed" pitchFamily="34" charset="0"/>
              </a:endParaRPr>
            </a:p>
          </p:txBody>
        </p:sp>
        <p:sp>
          <p:nvSpPr>
            <p:cNvPr id="162" name="TextBox 161"/>
            <p:cNvSpPr txBox="1"/>
            <p:nvPr/>
          </p:nvSpPr>
          <p:spPr>
            <a:xfrm>
              <a:off x="3627257" y="38245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pragmatic</a:t>
              </a:r>
              <a:endParaRPr lang="en-US" sz="800" dirty="0">
                <a:solidFill>
                  <a:prstClr val="black"/>
                </a:solidFill>
                <a:latin typeface="Segoe Condensed" pitchFamily="34" charset="0"/>
              </a:endParaRPr>
            </a:p>
          </p:txBody>
        </p:sp>
        <p:sp>
          <p:nvSpPr>
            <p:cNvPr id="163" name="TextBox 162"/>
            <p:cNvSpPr txBox="1"/>
            <p:nvPr/>
          </p:nvSpPr>
          <p:spPr>
            <a:xfrm>
              <a:off x="4621370" y="382457"/>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artistic</a:t>
              </a:r>
              <a:endParaRPr lang="en-US" sz="800" dirty="0">
                <a:solidFill>
                  <a:prstClr val="black"/>
                </a:solidFill>
                <a:latin typeface="Segoe Condensed" pitchFamily="34" charset="0"/>
              </a:endParaRPr>
            </a:p>
          </p:txBody>
        </p:sp>
        <p:sp>
          <p:nvSpPr>
            <p:cNvPr id="164" name="TextBox 163"/>
            <p:cNvSpPr txBox="1"/>
            <p:nvPr/>
          </p:nvSpPr>
          <p:spPr>
            <a:xfrm>
              <a:off x="2871541" y="1530528"/>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visual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complexity</a:t>
              </a:r>
              <a:endParaRPr lang="en-US" sz="800" b="1" dirty="0">
                <a:solidFill>
                  <a:prstClr val="black"/>
                </a:solidFill>
                <a:latin typeface="Segoe Condensed" pitchFamily="34" charset="0"/>
              </a:endParaRPr>
            </a:p>
          </p:txBody>
        </p:sp>
        <p:sp>
          <p:nvSpPr>
            <p:cNvPr id="165" name="TextBox 164"/>
            <p:cNvSpPr txBox="1"/>
            <p:nvPr/>
          </p:nvSpPr>
          <p:spPr>
            <a:xfrm>
              <a:off x="3627257" y="169834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simple</a:t>
              </a:r>
              <a:endParaRPr lang="en-US" sz="800" dirty="0">
                <a:solidFill>
                  <a:prstClr val="black"/>
                </a:solidFill>
                <a:latin typeface="Segoe Condensed" pitchFamily="34" charset="0"/>
              </a:endParaRPr>
            </a:p>
          </p:txBody>
        </p:sp>
        <p:sp>
          <p:nvSpPr>
            <p:cNvPr id="166" name="TextBox 165"/>
            <p:cNvSpPr txBox="1"/>
            <p:nvPr/>
          </p:nvSpPr>
          <p:spPr>
            <a:xfrm>
              <a:off x="4621370" y="1698347"/>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complex</a:t>
              </a:r>
              <a:endParaRPr lang="en-US" sz="800" dirty="0">
                <a:solidFill>
                  <a:prstClr val="black"/>
                </a:solidFill>
                <a:latin typeface="Segoe Condensed" pitchFamily="34" charset="0"/>
              </a:endParaRPr>
            </a:p>
          </p:txBody>
        </p:sp>
        <p:sp>
          <p:nvSpPr>
            <p:cNvPr id="167" name="TextBox 166"/>
            <p:cNvSpPr txBox="1"/>
            <p:nvPr/>
          </p:nvSpPr>
          <p:spPr>
            <a:xfrm>
              <a:off x="2871541" y="186609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primary visual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encoding</a:t>
              </a:r>
              <a:endParaRPr lang="en-US" sz="800" b="1" dirty="0">
                <a:solidFill>
                  <a:prstClr val="black"/>
                </a:solidFill>
                <a:latin typeface="Segoe Condensed" pitchFamily="34" charset="0"/>
              </a:endParaRPr>
            </a:p>
          </p:txBody>
        </p:sp>
        <p:sp>
          <p:nvSpPr>
            <p:cNvPr id="168" name="TextBox 167"/>
            <p:cNvSpPr txBox="1"/>
            <p:nvPr/>
          </p:nvSpPr>
          <p:spPr>
            <a:xfrm>
              <a:off x="3627257" y="203391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textual</a:t>
              </a:r>
              <a:endParaRPr lang="en-US" sz="800" dirty="0">
                <a:solidFill>
                  <a:prstClr val="black"/>
                </a:solidFill>
                <a:latin typeface="Segoe Condensed" pitchFamily="34" charset="0"/>
              </a:endParaRPr>
            </a:p>
          </p:txBody>
        </p:sp>
        <p:sp>
          <p:nvSpPr>
            <p:cNvPr id="169" name="TextBox 168"/>
            <p:cNvSpPr txBox="1"/>
            <p:nvPr/>
          </p:nvSpPr>
          <p:spPr>
            <a:xfrm>
              <a:off x="4621370" y="203391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graphical</a:t>
              </a:r>
              <a:endParaRPr lang="en-US" sz="800" dirty="0">
                <a:solidFill>
                  <a:prstClr val="black"/>
                </a:solidFill>
                <a:latin typeface="Segoe Condensed" pitchFamily="34" charset="0"/>
              </a:endParaRPr>
            </a:p>
          </p:txBody>
        </p:sp>
        <p:cxnSp>
          <p:nvCxnSpPr>
            <p:cNvPr id="170" name="Straight Arrow Connector 169"/>
            <p:cNvCxnSpPr/>
            <p:nvPr/>
          </p:nvCxnSpPr>
          <p:spPr>
            <a:xfrm>
              <a:off x="3629285" y="31686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3629285" y="163275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3629285" y="196832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2868807" y="119496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granularity</a:t>
              </a:r>
              <a:endParaRPr lang="en-US" sz="800" b="1" dirty="0">
                <a:solidFill>
                  <a:prstClr val="black"/>
                </a:solidFill>
                <a:latin typeface="Segoe Condensed" pitchFamily="34" charset="0"/>
              </a:endParaRPr>
            </a:p>
          </p:txBody>
        </p:sp>
        <p:sp>
          <p:nvSpPr>
            <p:cNvPr id="174" name="TextBox 173"/>
            <p:cNvSpPr txBox="1"/>
            <p:nvPr/>
          </p:nvSpPr>
          <p:spPr>
            <a:xfrm>
              <a:off x="3624523" y="1362781"/>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coarse-grain</a:t>
              </a:r>
              <a:endParaRPr lang="en-US" sz="800" dirty="0">
                <a:solidFill>
                  <a:prstClr val="black"/>
                </a:solidFill>
                <a:latin typeface="Segoe Condensed" pitchFamily="34" charset="0"/>
              </a:endParaRPr>
            </a:p>
          </p:txBody>
        </p:sp>
        <p:sp>
          <p:nvSpPr>
            <p:cNvPr id="175" name="TextBox 174"/>
            <p:cNvSpPr txBox="1"/>
            <p:nvPr/>
          </p:nvSpPr>
          <p:spPr>
            <a:xfrm>
              <a:off x="4618636" y="1362781"/>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fine-grain</a:t>
              </a:r>
              <a:endParaRPr lang="en-US" sz="800" dirty="0">
                <a:solidFill>
                  <a:prstClr val="black"/>
                </a:solidFill>
                <a:latin typeface="Segoe Condensed" pitchFamily="34" charset="0"/>
              </a:endParaRPr>
            </a:p>
          </p:txBody>
        </p:sp>
        <p:cxnSp>
          <p:nvCxnSpPr>
            <p:cNvPr id="176" name="Straight Arrow Connector 175"/>
            <p:cNvCxnSpPr/>
            <p:nvPr/>
          </p:nvCxnSpPr>
          <p:spPr>
            <a:xfrm>
              <a:off x="3626829" y="1297192"/>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2868807" y="526410"/>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time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window</a:t>
              </a:r>
              <a:endParaRPr lang="en-US" sz="800" b="1" dirty="0">
                <a:solidFill>
                  <a:prstClr val="black"/>
                </a:solidFill>
                <a:latin typeface="Segoe Condensed" pitchFamily="34" charset="0"/>
              </a:endParaRPr>
            </a:p>
          </p:txBody>
        </p:sp>
        <p:cxnSp>
          <p:nvCxnSpPr>
            <p:cNvPr id="178" name="Straight Arrow Connector 177"/>
            <p:cNvCxnSpPr/>
            <p:nvPr/>
          </p:nvCxnSpPr>
          <p:spPr>
            <a:xfrm>
              <a:off x="3626829" y="628640"/>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3624523" y="694229"/>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&lt;hour</a:t>
              </a:r>
              <a:endParaRPr lang="en-US" sz="800" dirty="0">
                <a:solidFill>
                  <a:prstClr val="black"/>
                </a:solidFill>
                <a:latin typeface="Segoe Condensed" pitchFamily="34" charset="0"/>
              </a:endParaRPr>
            </a:p>
          </p:txBody>
        </p:sp>
        <p:sp>
          <p:nvSpPr>
            <p:cNvPr id="180" name="TextBox 179"/>
            <p:cNvSpPr txBox="1"/>
            <p:nvPr/>
          </p:nvSpPr>
          <p:spPr>
            <a:xfrm>
              <a:off x="4618636" y="694229"/>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&gt;year</a:t>
              </a:r>
              <a:endParaRPr lang="en-US" sz="800" dirty="0">
                <a:solidFill>
                  <a:prstClr val="black"/>
                </a:solidFill>
                <a:latin typeface="Segoe Condensed" pitchFamily="34" charset="0"/>
              </a:endParaRPr>
            </a:p>
          </p:txBody>
        </p:sp>
        <p:sp>
          <p:nvSpPr>
            <p:cNvPr id="181" name="TextBox 180"/>
            <p:cNvSpPr txBox="1"/>
            <p:nvPr/>
          </p:nvSpPr>
          <p:spPr>
            <a:xfrm>
              <a:off x="2895600" y="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Data Representation</a:t>
              </a:r>
            </a:p>
          </p:txBody>
        </p:sp>
        <p:sp>
          <p:nvSpPr>
            <p:cNvPr id="182" name="Rectangle 181"/>
            <p:cNvSpPr/>
            <p:nvPr/>
          </p:nvSpPr>
          <p:spPr>
            <a:xfrm>
              <a:off x="2913791" y="254497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TextBox 182"/>
            <p:cNvSpPr txBox="1"/>
            <p:nvPr/>
          </p:nvSpPr>
          <p:spPr>
            <a:xfrm>
              <a:off x="2877433" y="2539794"/>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primary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view</a:t>
              </a:r>
              <a:endParaRPr lang="en-US" sz="800" b="1" dirty="0">
                <a:solidFill>
                  <a:prstClr val="black"/>
                </a:solidFill>
                <a:latin typeface="Segoe Condensed" pitchFamily="34" charset="0"/>
              </a:endParaRPr>
            </a:p>
          </p:txBody>
        </p:sp>
        <p:cxnSp>
          <p:nvCxnSpPr>
            <p:cNvPr id="184" name="Straight Arrow Connector 183"/>
            <p:cNvCxnSpPr/>
            <p:nvPr/>
          </p:nvCxnSpPr>
          <p:spPr>
            <a:xfrm>
              <a:off x="3635455" y="2642024"/>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5" name="TextBox 184"/>
            <p:cNvSpPr txBox="1"/>
            <p:nvPr/>
          </p:nvSpPr>
          <p:spPr>
            <a:xfrm>
              <a:off x="3633149" y="2707613"/>
              <a:ext cx="685800"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temporal</a:t>
              </a:r>
              <a:endParaRPr lang="en-US" sz="800" dirty="0">
                <a:solidFill>
                  <a:prstClr val="black"/>
                </a:solidFill>
                <a:latin typeface="Segoe Condensed" pitchFamily="34" charset="0"/>
              </a:endParaRPr>
            </a:p>
          </p:txBody>
        </p:sp>
        <p:sp>
          <p:nvSpPr>
            <p:cNvPr id="186" name="TextBox 185"/>
            <p:cNvSpPr txBox="1"/>
            <p:nvPr/>
          </p:nvSpPr>
          <p:spPr>
            <a:xfrm>
              <a:off x="4297026" y="2707613"/>
              <a:ext cx="685800"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spatial</a:t>
              </a:r>
              <a:endParaRPr lang="en-US" sz="800" dirty="0">
                <a:solidFill>
                  <a:prstClr val="black"/>
                </a:solidFill>
                <a:latin typeface="Segoe Condensed" pitchFamily="34" charset="0"/>
              </a:endParaRPr>
            </a:p>
          </p:txBody>
        </p:sp>
        <p:sp>
          <p:nvSpPr>
            <p:cNvPr id="187" name="TextBox 186"/>
            <p:cNvSpPr txBox="1"/>
            <p:nvPr/>
          </p:nvSpPr>
          <p:spPr>
            <a:xfrm>
              <a:off x="4950314" y="2707613"/>
              <a:ext cx="685800"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categorical</a:t>
              </a:r>
              <a:endParaRPr lang="en-US" sz="800" dirty="0">
                <a:solidFill>
                  <a:prstClr val="black"/>
                </a:solidFill>
                <a:latin typeface="Segoe Condensed" pitchFamily="34" charset="0"/>
              </a:endParaRPr>
            </a:p>
          </p:txBody>
        </p:sp>
        <p:sp>
          <p:nvSpPr>
            <p:cNvPr id="188" name="Oval 187"/>
            <p:cNvSpPr/>
            <p:nvPr/>
          </p:nvSpPr>
          <p:spPr>
            <a:xfrm>
              <a:off x="3638830" y="26100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89" name="Oval 188"/>
            <p:cNvSpPr/>
            <p:nvPr/>
          </p:nvSpPr>
          <p:spPr>
            <a:xfrm>
              <a:off x="4605295" y="2613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0" name="Oval 189"/>
            <p:cNvSpPr/>
            <p:nvPr/>
          </p:nvSpPr>
          <p:spPr>
            <a:xfrm>
              <a:off x="5571761" y="2613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1" name="Rectangle 190"/>
            <p:cNvSpPr/>
            <p:nvPr/>
          </p:nvSpPr>
          <p:spPr>
            <a:xfrm>
              <a:off x="2913791" y="220802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2" name="TextBox 191"/>
            <p:cNvSpPr txBox="1"/>
            <p:nvPr/>
          </p:nvSpPr>
          <p:spPr>
            <a:xfrm>
              <a:off x="2880167" y="218973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measurement unit</a:t>
              </a:r>
              <a:endParaRPr lang="en-US" sz="800" b="1" dirty="0">
                <a:solidFill>
                  <a:prstClr val="black"/>
                </a:solidFill>
                <a:latin typeface="Segoe Condensed" pitchFamily="34" charset="0"/>
              </a:endParaRPr>
            </a:p>
          </p:txBody>
        </p:sp>
        <p:cxnSp>
          <p:nvCxnSpPr>
            <p:cNvPr id="193" name="Straight Arrow Connector 192"/>
            <p:cNvCxnSpPr/>
            <p:nvPr/>
          </p:nvCxnSpPr>
          <p:spPr>
            <a:xfrm>
              <a:off x="3635455" y="22919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3635883"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resource</a:t>
              </a:r>
            </a:p>
          </p:txBody>
        </p:sp>
        <p:sp>
          <p:nvSpPr>
            <p:cNvPr id="195" name="TextBox 194"/>
            <p:cNvSpPr txBox="1"/>
            <p:nvPr/>
          </p:nvSpPr>
          <p:spPr>
            <a:xfrm>
              <a:off x="4953048"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a:solidFill>
                    <a:prstClr val="black"/>
                  </a:solidFill>
                </a:rPr>
                <a:t>metaphor</a:t>
              </a:r>
            </a:p>
          </p:txBody>
        </p:sp>
        <p:sp>
          <p:nvSpPr>
            <p:cNvPr id="196" name="Oval 195"/>
            <p:cNvSpPr/>
            <p:nvPr/>
          </p:nvSpPr>
          <p:spPr>
            <a:xfrm>
              <a:off x="3638830" y="22599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7" name="TextBox 196"/>
            <p:cNvSpPr txBox="1"/>
            <p:nvPr/>
          </p:nvSpPr>
          <p:spPr>
            <a:xfrm>
              <a:off x="3721270"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cost</a:t>
              </a:r>
            </a:p>
          </p:txBody>
        </p:sp>
        <p:sp>
          <p:nvSpPr>
            <p:cNvPr id="198" name="Oval 197"/>
            <p:cNvSpPr/>
            <p:nvPr/>
          </p:nvSpPr>
          <p:spPr>
            <a:xfrm>
              <a:off x="4025963" y="22631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9" name="Oval 198"/>
            <p:cNvSpPr/>
            <p:nvPr/>
          </p:nvSpPr>
          <p:spPr>
            <a:xfrm>
              <a:off x="5574495" y="22631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0" name="TextBox 199"/>
            <p:cNvSpPr txBox="1"/>
            <p:nvPr/>
          </p:nvSpPr>
          <p:spPr>
            <a:xfrm>
              <a:off x="4103996" y="2344721"/>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environmental</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impact</a:t>
              </a:r>
              <a:endParaRPr lang="en-US" sz="800" dirty="0">
                <a:solidFill>
                  <a:prstClr val="black"/>
                </a:solidFill>
                <a:latin typeface="Segoe Condensed" pitchFamily="34" charset="0"/>
              </a:endParaRPr>
            </a:p>
          </p:txBody>
        </p:sp>
        <p:sp>
          <p:nvSpPr>
            <p:cNvPr id="201" name="Oval 200"/>
            <p:cNvSpPr/>
            <p:nvPr/>
          </p:nvSpPr>
          <p:spPr>
            <a:xfrm>
              <a:off x="4413096" y="22599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2" name="TextBox 201"/>
            <p:cNvSpPr txBox="1"/>
            <p:nvPr/>
          </p:nvSpPr>
          <p:spPr>
            <a:xfrm>
              <a:off x="4811404" y="2344721"/>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a:solidFill>
                    <a:prstClr val="black"/>
                  </a:solidFill>
                </a:rPr>
                <a:t>time</a:t>
              </a:r>
            </a:p>
          </p:txBody>
        </p:sp>
        <p:sp>
          <p:nvSpPr>
            <p:cNvPr id="203" name="Oval 202"/>
            <p:cNvSpPr/>
            <p:nvPr/>
          </p:nvSpPr>
          <p:spPr>
            <a:xfrm>
              <a:off x="4841640" y="2257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4" name="TextBox 203"/>
            <p:cNvSpPr txBox="1"/>
            <p:nvPr/>
          </p:nvSpPr>
          <p:spPr>
            <a:xfrm>
              <a:off x="2868807" y="88064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temporal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grouping</a:t>
              </a:r>
              <a:endParaRPr lang="en-US" sz="800" b="1" dirty="0">
                <a:solidFill>
                  <a:prstClr val="black"/>
                </a:solidFill>
                <a:latin typeface="Segoe Condensed" pitchFamily="34" charset="0"/>
              </a:endParaRPr>
            </a:p>
          </p:txBody>
        </p:sp>
        <p:cxnSp>
          <p:nvCxnSpPr>
            <p:cNvPr id="205" name="Straight Arrow Connector 204"/>
            <p:cNvCxnSpPr/>
            <p:nvPr/>
          </p:nvCxnSpPr>
          <p:spPr>
            <a:xfrm>
              <a:off x="3626829" y="982876"/>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6" name="TextBox 205"/>
            <p:cNvSpPr txBox="1"/>
            <p:nvPr/>
          </p:nvSpPr>
          <p:spPr>
            <a:xfrm>
              <a:off x="3624523" y="1041510"/>
              <a:ext cx="1008852" cy="123111"/>
            </a:xfrm>
            <a:prstGeom prst="rect">
              <a:avLst/>
            </a:prstGeom>
            <a:noFill/>
          </p:spPr>
          <p:txBody>
            <a:bodyPr wrap="square" lIns="0" tIns="0" rIns="0" bIns="0" rtlCol="0">
              <a:spAutoFit/>
            </a:bodyPr>
            <a:lstStyle>
              <a:defPPr>
                <a:defRPr lang="en-US"/>
              </a:defPPr>
              <a:lvl1pPr algn="ctr">
                <a:defRPr sz="800">
                  <a:latin typeface="Segoe Condensed" pitchFamily="34" charset="0"/>
                </a:defRPr>
              </a:lvl1pPr>
            </a:lstStyle>
            <a:p>
              <a:pPr algn="l"/>
              <a:r>
                <a:rPr lang="en-US" dirty="0" smtClean="0">
                  <a:solidFill>
                    <a:prstClr val="black"/>
                  </a:solidFill>
                </a:rPr>
                <a:t>≤sec</a:t>
              </a:r>
              <a:endParaRPr lang="en-US" dirty="0">
                <a:solidFill>
                  <a:prstClr val="black"/>
                </a:solidFill>
              </a:endParaRPr>
            </a:p>
          </p:txBody>
        </p:sp>
        <p:sp>
          <p:nvSpPr>
            <p:cNvPr id="207" name="TextBox 206"/>
            <p:cNvSpPr txBox="1"/>
            <p:nvPr/>
          </p:nvSpPr>
          <p:spPr>
            <a:xfrm>
              <a:off x="4618636" y="1041510"/>
              <a:ext cx="1008852" cy="123111"/>
            </a:xfrm>
            <a:prstGeom prst="rect">
              <a:avLst/>
            </a:prstGeom>
            <a:noFill/>
          </p:spPr>
          <p:txBody>
            <a:bodyPr wrap="square" lIns="0" tIns="0" rIns="0" bIns="0" rtlCol="0">
              <a:spAutoFit/>
            </a:bodyPr>
            <a:lstStyle>
              <a:defPPr>
                <a:defRPr lang="en-US"/>
              </a:defPPr>
              <a:lvl1pPr algn="ctr">
                <a:defRPr sz="800">
                  <a:latin typeface="Segoe Condensed" pitchFamily="34" charset="0"/>
                </a:defRPr>
              </a:lvl1pPr>
            </a:lstStyle>
            <a:p>
              <a:pPr algn="r"/>
              <a:r>
                <a:rPr lang="en-US" dirty="0" smtClean="0">
                  <a:solidFill>
                    <a:prstClr val="black"/>
                  </a:solidFill>
                </a:rPr>
                <a:t>≥year</a:t>
              </a:r>
              <a:endParaRPr lang="en-US" dirty="0">
                <a:solidFill>
                  <a:prstClr val="black"/>
                </a:solidFill>
              </a:endParaRPr>
            </a:p>
          </p:txBody>
        </p:sp>
        <p:sp>
          <p:nvSpPr>
            <p:cNvPr id="208" name="Oval 207"/>
            <p:cNvSpPr/>
            <p:nvPr/>
          </p:nvSpPr>
          <p:spPr>
            <a:xfrm>
              <a:off x="4010169"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9" name="Oval 208"/>
            <p:cNvSpPr/>
            <p:nvPr/>
          </p:nvSpPr>
          <p:spPr>
            <a:xfrm>
              <a:off x="4402274"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0" name="Oval 209"/>
            <p:cNvSpPr/>
            <p:nvPr/>
          </p:nvSpPr>
          <p:spPr>
            <a:xfrm>
              <a:off x="4794379"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1" name="TextBox 210"/>
            <p:cNvSpPr txBox="1"/>
            <p:nvPr/>
          </p:nvSpPr>
          <p:spPr>
            <a:xfrm>
              <a:off x="3783700"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hour</a:t>
              </a:r>
              <a:endParaRPr lang="en-US" sz="800" dirty="0">
                <a:solidFill>
                  <a:prstClr val="black"/>
                </a:solidFill>
                <a:latin typeface="Segoe Condensed" pitchFamily="34" charset="0"/>
              </a:endParaRPr>
            </a:p>
          </p:txBody>
        </p:sp>
        <p:sp>
          <p:nvSpPr>
            <p:cNvPr id="212" name="TextBox 211"/>
            <p:cNvSpPr txBox="1"/>
            <p:nvPr/>
          </p:nvSpPr>
          <p:spPr>
            <a:xfrm>
              <a:off x="4180115"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day</a:t>
              </a:r>
              <a:endParaRPr lang="en-US" sz="800" dirty="0">
                <a:solidFill>
                  <a:prstClr val="black"/>
                </a:solidFill>
                <a:latin typeface="Segoe Condensed" pitchFamily="34" charset="0"/>
              </a:endParaRPr>
            </a:p>
          </p:txBody>
        </p:sp>
        <p:sp>
          <p:nvSpPr>
            <p:cNvPr id="213" name="TextBox 212"/>
            <p:cNvSpPr txBox="1"/>
            <p:nvPr/>
          </p:nvSpPr>
          <p:spPr>
            <a:xfrm>
              <a:off x="4571548"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week</a:t>
              </a:r>
              <a:endParaRPr lang="en-US" sz="800" dirty="0">
                <a:solidFill>
                  <a:prstClr val="black"/>
                </a:solidFill>
                <a:latin typeface="Segoe Condensed" pitchFamily="34" charset="0"/>
              </a:endParaRPr>
            </a:p>
          </p:txBody>
        </p:sp>
        <p:sp>
          <p:nvSpPr>
            <p:cNvPr id="214" name="Oval 213"/>
            <p:cNvSpPr/>
            <p:nvPr/>
          </p:nvSpPr>
          <p:spPr>
            <a:xfrm>
              <a:off x="5186484" y="961974"/>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5" name="TextBox 214"/>
            <p:cNvSpPr txBox="1"/>
            <p:nvPr/>
          </p:nvSpPr>
          <p:spPr>
            <a:xfrm>
              <a:off x="4961845" y="1041510"/>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by month</a:t>
              </a:r>
              <a:endParaRPr lang="en-US" sz="800" dirty="0">
                <a:solidFill>
                  <a:prstClr val="black"/>
                </a:solidFill>
                <a:latin typeface="Segoe Condensed" pitchFamily="34" charset="0"/>
              </a:endParaRPr>
            </a:p>
          </p:txBody>
        </p:sp>
        <p:sp>
          <p:nvSpPr>
            <p:cNvPr id="216" name="Rectangle 215"/>
            <p:cNvSpPr/>
            <p:nvPr/>
          </p:nvSpPr>
          <p:spPr>
            <a:xfrm>
              <a:off x="2913791" y="2886563"/>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7" name="TextBox 216"/>
            <p:cNvSpPr txBox="1"/>
            <p:nvPr/>
          </p:nvSpPr>
          <p:spPr>
            <a:xfrm>
              <a:off x="2880167" y="285102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 </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grouping</a:t>
              </a:r>
              <a:endParaRPr lang="en-US" sz="800" b="1" dirty="0">
                <a:solidFill>
                  <a:prstClr val="black"/>
                </a:solidFill>
                <a:latin typeface="Segoe Condensed" pitchFamily="34" charset="0"/>
              </a:endParaRPr>
            </a:p>
          </p:txBody>
        </p:sp>
        <p:cxnSp>
          <p:nvCxnSpPr>
            <p:cNvPr id="218" name="Straight Arrow Connector 217"/>
            <p:cNvCxnSpPr/>
            <p:nvPr/>
          </p:nvCxnSpPr>
          <p:spPr>
            <a:xfrm>
              <a:off x="3635455" y="2944626"/>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a:off x="3635883"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by </a:t>
              </a:r>
              <a:br>
                <a:rPr lang="en-US" dirty="0" smtClean="0">
                  <a:solidFill>
                    <a:prstClr val="black"/>
                  </a:solidFill>
                </a:rPr>
              </a:br>
              <a:r>
                <a:rPr lang="en-US" dirty="0" smtClean="0">
                  <a:solidFill>
                    <a:prstClr val="black"/>
                  </a:solidFill>
                </a:rPr>
                <a:t>resource</a:t>
              </a:r>
              <a:endParaRPr lang="en-US" dirty="0">
                <a:solidFill>
                  <a:prstClr val="black"/>
                </a:solidFill>
              </a:endParaRPr>
            </a:p>
          </p:txBody>
        </p:sp>
        <p:sp>
          <p:nvSpPr>
            <p:cNvPr id="220" name="TextBox 219"/>
            <p:cNvSpPr txBox="1"/>
            <p:nvPr/>
          </p:nvSpPr>
          <p:spPr>
            <a:xfrm>
              <a:off x="4953048"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by consumption category</a:t>
              </a:r>
              <a:endParaRPr lang="en-US" dirty="0">
                <a:solidFill>
                  <a:prstClr val="black"/>
                </a:solidFill>
              </a:endParaRPr>
            </a:p>
          </p:txBody>
        </p:sp>
        <p:sp>
          <p:nvSpPr>
            <p:cNvPr id="221" name="Oval 220"/>
            <p:cNvSpPr/>
            <p:nvPr/>
          </p:nvSpPr>
          <p:spPr>
            <a:xfrm>
              <a:off x="3638830" y="291262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2" name="TextBox 221"/>
            <p:cNvSpPr txBox="1"/>
            <p:nvPr/>
          </p:nvSpPr>
          <p:spPr>
            <a:xfrm>
              <a:off x="3775862"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person</a:t>
              </a:r>
              <a:endParaRPr lang="en-US" dirty="0">
                <a:solidFill>
                  <a:prstClr val="black"/>
                </a:solidFill>
              </a:endParaRPr>
            </a:p>
          </p:txBody>
        </p:sp>
        <p:sp>
          <p:nvSpPr>
            <p:cNvPr id="223" name="Oval 222"/>
            <p:cNvSpPr/>
            <p:nvPr/>
          </p:nvSpPr>
          <p:spPr>
            <a:xfrm>
              <a:off x="4083853" y="2915784"/>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4" name="Oval 223"/>
            <p:cNvSpPr/>
            <p:nvPr/>
          </p:nvSpPr>
          <p:spPr>
            <a:xfrm>
              <a:off x="5574495" y="2915784"/>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5" name="TextBox 224"/>
            <p:cNvSpPr txBox="1"/>
            <p:nvPr/>
          </p:nvSpPr>
          <p:spPr>
            <a:xfrm>
              <a:off x="4028932" y="3004277"/>
              <a:ext cx="685800" cy="205184"/>
            </a:xfrm>
            <a:prstGeom prst="rect">
              <a:avLst/>
            </a:prstGeom>
            <a:noFill/>
          </p:spPr>
          <p:txBody>
            <a:bodyPr wrap="square" lIns="0" tIns="0" rIns="0" bIns="0" rtlCol="0">
              <a:spAutoFit/>
            </a:bodyPr>
            <a:lstStyle/>
            <a:p>
              <a:pPr algn="ctr">
                <a:lnSpc>
                  <a:spcPts val="800"/>
                </a:lnSpc>
              </a:pPr>
              <a:r>
                <a:rPr lang="en-US" sz="800" dirty="0">
                  <a:solidFill>
                    <a:prstClr val="black"/>
                  </a:solidFill>
                  <a:latin typeface="Segoe Condensed" pitchFamily="34" charset="0"/>
                </a:rPr>
                <a:t>b</a:t>
              </a:r>
              <a:r>
                <a:rPr lang="en-US" sz="800" dirty="0" smtClean="0">
                  <a:solidFill>
                    <a:prstClr val="black"/>
                  </a:solidFill>
                  <a:latin typeface="Segoe Condensed" pitchFamily="34" charset="0"/>
                </a:rPr>
                <a:t>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time</a:t>
              </a:r>
              <a:endParaRPr lang="en-US" sz="800" dirty="0">
                <a:solidFill>
                  <a:prstClr val="black"/>
                </a:solidFill>
                <a:latin typeface="Segoe Condensed" pitchFamily="34" charset="0"/>
              </a:endParaRPr>
            </a:p>
          </p:txBody>
        </p:sp>
        <p:sp>
          <p:nvSpPr>
            <p:cNvPr id="226" name="Oval 225"/>
            <p:cNvSpPr/>
            <p:nvPr/>
          </p:nvSpPr>
          <p:spPr>
            <a:xfrm>
              <a:off x="4337974" y="291262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7" name="TextBox 226"/>
            <p:cNvSpPr txBox="1"/>
            <p:nvPr/>
          </p:nvSpPr>
          <p:spPr>
            <a:xfrm>
              <a:off x="4264356" y="3004277"/>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space</a:t>
              </a:r>
              <a:endParaRPr lang="en-US" dirty="0">
                <a:solidFill>
                  <a:prstClr val="black"/>
                </a:solidFill>
              </a:endParaRPr>
            </a:p>
          </p:txBody>
        </p:sp>
        <p:sp>
          <p:nvSpPr>
            <p:cNvPr id="228" name="Oval 227"/>
            <p:cNvSpPr/>
            <p:nvPr/>
          </p:nvSpPr>
          <p:spPr>
            <a:xfrm>
              <a:off x="4573217" y="290984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29" name="Rectangle 228"/>
            <p:cNvSpPr/>
            <p:nvPr/>
          </p:nvSpPr>
          <p:spPr>
            <a:xfrm>
              <a:off x="2909641" y="197385"/>
              <a:ext cx="52914" cy="306201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0" name="TextBox 229"/>
            <p:cNvSpPr txBox="1"/>
            <p:nvPr/>
          </p:nvSpPr>
          <p:spPr>
            <a:xfrm>
              <a:off x="4533900" y="2344997"/>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activity</a:t>
              </a:r>
              <a:endParaRPr lang="en-US" dirty="0">
                <a:solidFill>
                  <a:prstClr val="black"/>
                </a:solidFill>
              </a:endParaRPr>
            </a:p>
          </p:txBody>
        </p:sp>
        <p:sp>
          <p:nvSpPr>
            <p:cNvPr id="231" name="Oval 230"/>
            <p:cNvSpPr/>
            <p:nvPr/>
          </p:nvSpPr>
          <p:spPr>
            <a:xfrm>
              <a:off x="5116850" y="225718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32" name="TextBox 231"/>
            <p:cNvSpPr txBox="1"/>
            <p:nvPr/>
          </p:nvSpPr>
          <p:spPr>
            <a:xfrm>
              <a:off x="4540724" y="3003679"/>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r>
                <a:rPr lang="en-US" dirty="0" smtClean="0">
                  <a:solidFill>
                    <a:prstClr val="black"/>
                  </a:solidFill>
                </a:rPr>
                <a:t>by</a:t>
              </a:r>
              <a:br>
                <a:rPr lang="en-US" dirty="0" smtClean="0">
                  <a:solidFill>
                    <a:prstClr val="black"/>
                  </a:solidFill>
                </a:rPr>
              </a:br>
              <a:r>
                <a:rPr lang="en-US" dirty="0" smtClean="0">
                  <a:solidFill>
                    <a:prstClr val="black"/>
                  </a:solidFill>
                </a:rPr>
                <a:t>activity</a:t>
              </a:r>
              <a:endParaRPr lang="en-US" dirty="0">
                <a:solidFill>
                  <a:prstClr val="black"/>
                </a:solidFill>
              </a:endParaRPr>
            </a:p>
          </p:txBody>
        </p:sp>
        <p:sp>
          <p:nvSpPr>
            <p:cNvPr id="233" name="Oval 232"/>
            <p:cNvSpPr/>
            <p:nvPr/>
          </p:nvSpPr>
          <p:spPr>
            <a:xfrm>
              <a:off x="4849585" y="290924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nvGrpSpPr>
          <p:cNvPr id="234" name="Group 233"/>
          <p:cNvGrpSpPr/>
          <p:nvPr/>
        </p:nvGrpSpPr>
        <p:grpSpPr>
          <a:xfrm>
            <a:off x="5811409" y="3827831"/>
            <a:ext cx="2840872" cy="1549466"/>
            <a:chOff x="2868807" y="2819400"/>
            <a:chExt cx="2840872" cy="1549466"/>
          </a:xfrm>
        </p:grpSpPr>
        <p:sp>
          <p:nvSpPr>
            <p:cNvPr id="235" name="Rectangle 234"/>
            <p:cNvSpPr/>
            <p:nvPr/>
          </p:nvSpPr>
          <p:spPr>
            <a:xfrm>
              <a:off x="2911615" y="3015554"/>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6" name="Rectangle 235"/>
            <p:cNvSpPr/>
            <p:nvPr/>
          </p:nvSpPr>
          <p:spPr>
            <a:xfrm>
              <a:off x="2911615" y="3353882"/>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7" name="Rectangle 236"/>
            <p:cNvSpPr/>
            <p:nvPr/>
          </p:nvSpPr>
          <p:spPr>
            <a:xfrm>
              <a:off x="2911615" y="3692210"/>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8" name="Rectangle 237"/>
            <p:cNvSpPr/>
            <p:nvPr/>
          </p:nvSpPr>
          <p:spPr>
            <a:xfrm>
              <a:off x="2911615" y="4030538"/>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9" name="TextBox 238"/>
            <p:cNvSpPr txBox="1"/>
            <p:nvPr/>
          </p:nvSpPr>
          <p:spPr>
            <a:xfrm>
              <a:off x="2871541" y="3034038"/>
              <a:ext cx="777071" cy="21544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sp>
          <p:nvSpPr>
            <p:cNvPr id="240" name="TextBox 239"/>
            <p:cNvSpPr txBox="1"/>
            <p:nvPr/>
          </p:nvSpPr>
          <p:spPr>
            <a:xfrm>
              <a:off x="3627257" y="319233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person</a:t>
              </a:r>
              <a:endParaRPr lang="en-US" sz="800" dirty="0">
                <a:solidFill>
                  <a:prstClr val="black"/>
                </a:solidFill>
                <a:latin typeface="Segoe Condensed" pitchFamily="34" charset="0"/>
              </a:endParaRPr>
            </a:p>
          </p:txBody>
        </p:sp>
        <p:sp>
          <p:nvSpPr>
            <p:cNvPr id="241" name="TextBox 240"/>
            <p:cNvSpPr txBox="1"/>
            <p:nvPr/>
          </p:nvSpPr>
          <p:spPr>
            <a:xfrm>
              <a:off x="2871541" y="401655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comparison</a:t>
              </a:r>
              <a:endParaRPr lang="en-US" sz="800" b="1" dirty="0">
                <a:solidFill>
                  <a:prstClr val="black"/>
                </a:solidFill>
                <a:latin typeface="Segoe Condensed" pitchFamily="34" charset="0"/>
              </a:endParaRPr>
            </a:p>
          </p:txBody>
        </p:sp>
        <p:sp>
          <p:nvSpPr>
            <p:cNvPr id="242" name="TextBox 241"/>
            <p:cNvSpPr txBox="1"/>
            <p:nvPr/>
          </p:nvSpPr>
          <p:spPr>
            <a:xfrm>
              <a:off x="2868807" y="368098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data</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sharing</a:t>
              </a:r>
              <a:endParaRPr lang="en-US" sz="800" b="1" dirty="0">
                <a:solidFill>
                  <a:prstClr val="black"/>
                </a:solidFill>
                <a:latin typeface="Segoe Condensed" pitchFamily="34" charset="0"/>
              </a:endParaRPr>
            </a:p>
          </p:txBody>
        </p:sp>
        <p:sp>
          <p:nvSpPr>
            <p:cNvPr id="243" name="TextBox 242"/>
            <p:cNvSpPr txBox="1"/>
            <p:nvPr/>
          </p:nvSpPr>
          <p:spPr>
            <a:xfrm>
              <a:off x="3624523" y="38488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none</a:t>
              </a:r>
              <a:endParaRPr lang="en-US" sz="800" dirty="0">
                <a:solidFill>
                  <a:prstClr val="black"/>
                </a:solidFill>
                <a:latin typeface="Segoe Condensed" pitchFamily="34" charset="0"/>
              </a:endParaRPr>
            </a:p>
          </p:txBody>
        </p:sp>
        <p:sp>
          <p:nvSpPr>
            <p:cNvPr id="244" name="TextBox 243"/>
            <p:cNvSpPr txBox="1"/>
            <p:nvPr/>
          </p:nvSpPr>
          <p:spPr>
            <a:xfrm>
              <a:off x="4382575" y="3848806"/>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everyone</a:t>
              </a:r>
              <a:endParaRPr lang="en-US" sz="800" dirty="0">
                <a:solidFill>
                  <a:prstClr val="black"/>
                </a:solidFill>
                <a:latin typeface="Segoe Condensed" pitchFamily="34" charset="0"/>
              </a:endParaRPr>
            </a:p>
          </p:txBody>
        </p:sp>
        <p:sp>
          <p:nvSpPr>
            <p:cNvPr id="245" name="TextBox 244"/>
            <p:cNvSpPr txBox="1"/>
            <p:nvPr/>
          </p:nvSpPr>
          <p:spPr>
            <a:xfrm>
              <a:off x="2868807" y="3345810"/>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private/</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public</a:t>
              </a:r>
              <a:endParaRPr lang="en-US" sz="800" b="1" dirty="0">
                <a:solidFill>
                  <a:prstClr val="black"/>
                </a:solidFill>
                <a:latin typeface="Segoe Condensed" pitchFamily="34" charset="0"/>
              </a:endParaRPr>
            </a:p>
          </p:txBody>
        </p:sp>
        <p:cxnSp>
          <p:nvCxnSpPr>
            <p:cNvPr id="246" name="Straight Arrow Connector 245"/>
            <p:cNvCxnSpPr/>
            <p:nvPr/>
          </p:nvCxnSpPr>
          <p:spPr>
            <a:xfrm>
              <a:off x="3629285" y="312674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a:off x="3626829" y="37832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a:xfrm>
              <a:off x="2907764" y="2819400"/>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Social Aspects</a:t>
              </a:r>
            </a:p>
          </p:txBody>
        </p:sp>
        <p:sp>
          <p:nvSpPr>
            <p:cNvPr id="249" name="Rectangle 248"/>
            <p:cNvSpPr/>
            <p:nvPr/>
          </p:nvSpPr>
          <p:spPr>
            <a:xfrm>
              <a:off x="2908305" y="3012856"/>
              <a:ext cx="54250" cy="135600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0" name="Oval 249"/>
            <p:cNvSpPr/>
            <p:nvPr/>
          </p:nvSpPr>
          <p:spPr>
            <a:xfrm>
              <a:off x="4124867" y="3112553"/>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1" name="TextBox 250"/>
            <p:cNvSpPr txBox="1"/>
            <p:nvPr/>
          </p:nvSpPr>
          <p:spPr>
            <a:xfrm>
              <a:off x="3927552"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household</a:t>
              </a:r>
              <a:endParaRPr lang="en-US" sz="800" dirty="0">
                <a:solidFill>
                  <a:prstClr val="black"/>
                </a:solidFill>
                <a:latin typeface="Segoe Condensed" pitchFamily="34" charset="0"/>
              </a:endParaRPr>
            </a:p>
          </p:txBody>
        </p:sp>
        <p:sp>
          <p:nvSpPr>
            <p:cNvPr id="252" name="TextBox 251"/>
            <p:cNvSpPr txBox="1"/>
            <p:nvPr/>
          </p:nvSpPr>
          <p:spPr>
            <a:xfrm>
              <a:off x="4392685"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community</a:t>
              </a:r>
              <a:endParaRPr lang="en-US" sz="800" dirty="0">
                <a:solidFill>
                  <a:prstClr val="black"/>
                </a:solidFill>
                <a:latin typeface="Segoe Condensed" pitchFamily="34" charset="0"/>
              </a:endParaRPr>
            </a:p>
          </p:txBody>
        </p:sp>
        <p:sp>
          <p:nvSpPr>
            <p:cNvPr id="253" name="TextBox 252"/>
            <p:cNvSpPr txBox="1"/>
            <p:nvPr/>
          </p:nvSpPr>
          <p:spPr>
            <a:xfrm>
              <a:off x="4873807" y="3192332"/>
              <a:ext cx="481122"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state</a:t>
              </a:r>
              <a:endParaRPr lang="en-US" sz="800" dirty="0">
                <a:solidFill>
                  <a:prstClr val="black"/>
                </a:solidFill>
                <a:latin typeface="Segoe Condensed" pitchFamily="34" charset="0"/>
              </a:endParaRPr>
            </a:p>
          </p:txBody>
        </p:sp>
        <p:sp>
          <p:nvSpPr>
            <p:cNvPr id="254" name="TextBox 253"/>
            <p:cNvSpPr txBox="1"/>
            <p:nvPr/>
          </p:nvSpPr>
          <p:spPr>
            <a:xfrm>
              <a:off x="5149100" y="3192332"/>
              <a:ext cx="48112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country</a:t>
              </a:r>
              <a:endParaRPr lang="en-US" sz="800" dirty="0">
                <a:solidFill>
                  <a:prstClr val="black"/>
                </a:solidFill>
                <a:latin typeface="Segoe Condensed" pitchFamily="34" charset="0"/>
              </a:endParaRPr>
            </a:p>
          </p:txBody>
        </p:sp>
        <p:sp>
          <p:nvSpPr>
            <p:cNvPr id="255" name="Oval 254"/>
            <p:cNvSpPr/>
            <p:nvPr/>
          </p:nvSpPr>
          <p:spPr>
            <a:xfrm>
              <a:off x="4610889" y="3107380"/>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6" name="Oval 255"/>
            <p:cNvSpPr/>
            <p:nvPr/>
          </p:nvSpPr>
          <p:spPr>
            <a:xfrm>
              <a:off x="5096911" y="3111376"/>
              <a:ext cx="36576" cy="36576"/>
            </a:xfrm>
            <a:prstGeom prst="ellipse">
              <a:avLst/>
            </a:prstGeom>
            <a:solidFill>
              <a:schemeClr val="tx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57" name="TextBox 256"/>
            <p:cNvSpPr txBox="1"/>
            <p:nvPr/>
          </p:nvSpPr>
          <p:spPr>
            <a:xfrm>
              <a:off x="3628222" y="352259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private</a:t>
              </a:r>
              <a:endParaRPr lang="en-US" sz="800" dirty="0">
                <a:solidFill>
                  <a:prstClr val="black"/>
                </a:solidFill>
                <a:latin typeface="Segoe Condensed" pitchFamily="34" charset="0"/>
              </a:endParaRPr>
            </a:p>
          </p:txBody>
        </p:sp>
        <p:sp>
          <p:nvSpPr>
            <p:cNvPr id="258" name="TextBox 257"/>
            <p:cNvSpPr txBox="1"/>
            <p:nvPr/>
          </p:nvSpPr>
          <p:spPr>
            <a:xfrm>
              <a:off x="4386274" y="3522593"/>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public</a:t>
              </a:r>
              <a:endParaRPr lang="en-US" sz="800" dirty="0">
                <a:solidFill>
                  <a:prstClr val="black"/>
                </a:solidFill>
                <a:latin typeface="Segoe Condensed" pitchFamily="34" charset="0"/>
              </a:endParaRPr>
            </a:p>
          </p:txBody>
        </p:sp>
        <p:cxnSp>
          <p:nvCxnSpPr>
            <p:cNvPr id="259" name="Straight Arrow Connector 258"/>
            <p:cNvCxnSpPr/>
            <p:nvPr/>
          </p:nvCxnSpPr>
          <p:spPr>
            <a:xfrm>
              <a:off x="3630528" y="345700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0" name="Group 259"/>
            <p:cNvGrpSpPr/>
            <p:nvPr/>
          </p:nvGrpSpPr>
          <p:grpSpPr>
            <a:xfrm>
              <a:off x="3623077" y="4089350"/>
              <a:ext cx="2004066" cy="220704"/>
              <a:chOff x="3490794" y="4539996"/>
              <a:chExt cx="2004066" cy="220704"/>
            </a:xfrm>
          </p:grpSpPr>
          <p:cxnSp>
            <p:nvCxnSpPr>
              <p:cNvPr id="262" name="Straight Arrow Connector 261"/>
              <p:cNvCxnSpPr/>
              <p:nvPr/>
            </p:nvCxnSpPr>
            <p:spPr>
              <a:xfrm>
                <a:off x="3493100" y="4572000"/>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3" name="TextBox 262"/>
              <p:cNvSpPr txBox="1"/>
              <p:nvPr/>
            </p:nvSpPr>
            <p:spPr>
              <a:xfrm>
                <a:off x="3490794" y="4637589"/>
                <a:ext cx="685800"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available</a:t>
                </a:r>
                <a:endParaRPr lang="en-US" sz="800" dirty="0">
                  <a:solidFill>
                    <a:prstClr val="black"/>
                  </a:solidFill>
                  <a:latin typeface="Segoe Condensed" pitchFamily="34" charset="0"/>
                </a:endParaRPr>
              </a:p>
            </p:txBody>
          </p:sp>
          <p:sp>
            <p:nvSpPr>
              <p:cNvPr id="264" name="TextBox 263"/>
              <p:cNvSpPr txBox="1"/>
              <p:nvPr/>
            </p:nvSpPr>
            <p:spPr>
              <a:xfrm>
                <a:off x="4807959" y="4637589"/>
                <a:ext cx="685800"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unavailable</a:t>
                </a:r>
                <a:endParaRPr lang="en-US" sz="800" dirty="0">
                  <a:solidFill>
                    <a:prstClr val="black"/>
                  </a:solidFill>
                  <a:latin typeface="Segoe Condensed" pitchFamily="34" charset="0"/>
                </a:endParaRPr>
              </a:p>
            </p:txBody>
          </p:sp>
          <p:sp>
            <p:nvSpPr>
              <p:cNvPr id="265" name="Oval 264"/>
              <p:cNvSpPr/>
              <p:nvPr/>
            </p:nvSpPr>
            <p:spPr>
              <a:xfrm>
                <a:off x="3496475" y="4539996"/>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66" name="Oval 265"/>
              <p:cNvSpPr/>
              <p:nvPr/>
            </p:nvSpPr>
            <p:spPr>
              <a:xfrm>
                <a:off x="5429406" y="45431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261" name="TextBox 260"/>
            <p:cNvSpPr txBox="1"/>
            <p:nvPr/>
          </p:nvSpPr>
          <p:spPr>
            <a:xfrm>
              <a:off x="4197992" y="4119744"/>
              <a:ext cx="764243" cy="123111"/>
            </a:xfrm>
            <a:prstGeom prst="rect">
              <a:avLst/>
            </a:prstGeom>
            <a:noFill/>
          </p:spPr>
          <p:txBody>
            <a:bodyPr wrap="square" lIns="0" tIns="0" rIns="0" bIns="0" rtlCol="0">
              <a:spAutoFit/>
            </a:bodyPr>
            <a:lstStyle/>
            <a:p>
              <a:pPr algn="ctr"/>
              <a:r>
                <a:rPr lang="en-US" sz="800" dirty="0" smtClean="0">
                  <a:solidFill>
                    <a:prstClr val="black"/>
                  </a:solidFill>
                  <a:latin typeface="Segoe Condensed" pitchFamily="34" charset="0"/>
                </a:rPr>
                <a:t>(see </a:t>
              </a:r>
              <a:r>
                <a:rPr lang="en-US" sz="800" cap="small" dirty="0" smtClean="0">
                  <a:solidFill>
                    <a:prstClr val="black"/>
                  </a:solidFill>
                  <a:latin typeface="Segoe Condensed" pitchFamily="34" charset="0"/>
                </a:rPr>
                <a:t>Comparison</a:t>
              </a:r>
              <a:r>
                <a:rPr lang="en-US" sz="800" dirty="0" smtClean="0">
                  <a:solidFill>
                    <a:prstClr val="black"/>
                  </a:solidFill>
                  <a:latin typeface="Segoe Condensed" pitchFamily="34" charset="0"/>
                </a:rPr>
                <a:t>)</a:t>
              </a:r>
            </a:p>
          </p:txBody>
        </p:sp>
      </p:grpSp>
      <p:grpSp>
        <p:nvGrpSpPr>
          <p:cNvPr id="267" name="Group 266"/>
          <p:cNvGrpSpPr/>
          <p:nvPr/>
        </p:nvGrpSpPr>
        <p:grpSpPr>
          <a:xfrm>
            <a:off x="-26907" y="4874226"/>
            <a:ext cx="2840872" cy="1894078"/>
            <a:chOff x="-26907" y="3949761"/>
            <a:chExt cx="2840872" cy="1894078"/>
          </a:xfrm>
        </p:grpSpPr>
        <p:sp>
          <p:nvSpPr>
            <p:cNvPr id="268" name="Rectangle 267"/>
            <p:cNvSpPr/>
            <p:nvPr/>
          </p:nvSpPr>
          <p:spPr>
            <a:xfrm>
              <a:off x="15901" y="414591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ectangle 268"/>
            <p:cNvSpPr/>
            <p:nvPr/>
          </p:nvSpPr>
          <p:spPr>
            <a:xfrm>
              <a:off x="15901" y="4484243"/>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ectangle 269"/>
            <p:cNvSpPr/>
            <p:nvPr/>
          </p:nvSpPr>
          <p:spPr>
            <a:xfrm>
              <a:off x="15901" y="482257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1" name="Rectangle 270"/>
            <p:cNvSpPr/>
            <p:nvPr/>
          </p:nvSpPr>
          <p:spPr>
            <a:xfrm>
              <a:off x="15901" y="5160899"/>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TextBox 271"/>
            <p:cNvSpPr txBox="1"/>
            <p:nvPr/>
          </p:nvSpPr>
          <p:spPr>
            <a:xfrm>
              <a:off x="-24173" y="4164399"/>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degree of actionability</a:t>
              </a:r>
              <a:endParaRPr lang="en-US" sz="800" b="1" dirty="0">
                <a:solidFill>
                  <a:prstClr val="black"/>
                </a:solidFill>
                <a:latin typeface="Segoe Condensed" pitchFamily="34" charset="0"/>
              </a:endParaRPr>
            </a:p>
          </p:txBody>
        </p:sp>
        <p:sp>
          <p:nvSpPr>
            <p:cNvPr id="273" name="TextBox 272"/>
            <p:cNvSpPr txBox="1"/>
            <p:nvPr/>
          </p:nvSpPr>
          <p:spPr>
            <a:xfrm>
              <a:off x="731543" y="4322693"/>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low</a:t>
              </a:r>
              <a:endParaRPr lang="en-US" sz="800" dirty="0">
                <a:solidFill>
                  <a:prstClr val="black"/>
                </a:solidFill>
                <a:latin typeface="Segoe Condensed" pitchFamily="34" charset="0"/>
              </a:endParaRPr>
            </a:p>
          </p:txBody>
        </p:sp>
        <p:sp>
          <p:nvSpPr>
            <p:cNvPr id="274" name="TextBox 273"/>
            <p:cNvSpPr txBox="1"/>
            <p:nvPr/>
          </p:nvSpPr>
          <p:spPr>
            <a:xfrm>
              <a:off x="1725656" y="4322693"/>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a:t>
              </a:r>
              <a:endParaRPr lang="en-US" sz="800" dirty="0">
                <a:solidFill>
                  <a:prstClr val="black"/>
                </a:solidFill>
                <a:latin typeface="Segoe Condensed" pitchFamily="34" charset="0"/>
              </a:endParaRPr>
            </a:p>
          </p:txBody>
        </p:sp>
        <p:sp>
          <p:nvSpPr>
            <p:cNvPr id="275" name="TextBox 274"/>
            <p:cNvSpPr txBox="1"/>
            <p:nvPr/>
          </p:nvSpPr>
          <p:spPr>
            <a:xfrm>
              <a:off x="-26907" y="4476171"/>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decision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support</a:t>
              </a:r>
              <a:endParaRPr lang="en-US" sz="800" b="1" dirty="0">
                <a:solidFill>
                  <a:prstClr val="black"/>
                </a:solidFill>
                <a:latin typeface="Segoe Condensed" pitchFamily="34" charset="0"/>
              </a:endParaRPr>
            </a:p>
          </p:txBody>
        </p:sp>
        <p:cxnSp>
          <p:nvCxnSpPr>
            <p:cNvPr id="276" name="Straight Arrow Connector 275"/>
            <p:cNvCxnSpPr/>
            <p:nvPr/>
          </p:nvCxnSpPr>
          <p:spPr>
            <a:xfrm>
              <a:off x="733571" y="4257104"/>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7" name="Group 276"/>
            <p:cNvGrpSpPr/>
            <p:nvPr/>
          </p:nvGrpSpPr>
          <p:grpSpPr>
            <a:xfrm>
              <a:off x="-26907" y="4811348"/>
              <a:ext cx="2759782" cy="338554"/>
              <a:chOff x="-26907" y="3680987"/>
              <a:chExt cx="2759782" cy="338554"/>
            </a:xfrm>
          </p:grpSpPr>
          <p:sp>
            <p:nvSpPr>
              <p:cNvPr id="278" name="TextBox 277"/>
              <p:cNvSpPr txBox="1"/>
              <p:nvPr/>
            </p:nvSpPr>
            <p:spPr>
              <a:xfrm>
                <a:off x="-26907" y="3680987"/>
                <a:ext cx="777071" cy="338554"/>
              </a:xfrm>
              <a:prstGeom prst="rect">
                <a:avLst/>
              </a:prstGeom>
              <a:noFill/>
            </p:spPr>
            <p:txBody>
              <a:bodyPr wrap="square" rtlCol="0">
                <a:spAutoFit/>
              </a:bodyPr>
              <a:lstStyle/>
              <a:p>
                <a:pPr algn="r"/>
                <a:r>
                  <a:rPr lang="en-US" sz="800" b="1" dirty="0">
                    <a:solidFill>
                      <a:prstClr val="black"/>
                    </a:solidFill>
                    <a:latin typeface="Segoe Condensed" pitchFamily="34" charset="0"/>
                  </a:rPr>
                  <a:t>p</a:t>
                </a:r>
                <a:r>
                  <a:rPr lang="en-US" sz="800" b="1" dirty="0" smtClean="0">
                    <a:solidFill>
                      <a:prstClr val="black"/>
                    </a:solidFill>
                    <a:latin typeface="Segoe Condensed" pitchFamily="34" charset="0"/>
                  </a:rPr>
                  <a:t>ersonal-</a:t>
                </a:r>
                <a:r>
                  <a:rPr lang="en-US" sz="800" b="1" dirty="0" err="1" smtClean="0">
                    <a:solidFill>
                      <a:prstClr val="black"/>
                    </a:solidFill>
                    <a:latin typeface="Segoe Condensed" pitchFamily="34" charset="0"/>
                  </a:rPr>
                  <a:t>ization</a:t>
                </a:r>
                <a:endParaRPr lang="en-US" sz="800" b="1" dirty="0">
                  <a:solidFill>
                    <a:prstClr val="black"/>
                  </a:solidFill>
                  <a:latin typeface="Segoe Condensed" pitchFamily="34" charset="0"/>
                </a:endParaRPr>
              </a:p>
            </p:txBody>
          </p:sp>
          <p:sp>
            <p:nvSpPr>
              <p:cNvPr id="279" name="TextBox 278"/>
              <p:cNvSpPr txBox="1"/>
              <p:nvPr/>
            </p:nvSpPr>
            <p:spPr>
              <a:xfrm>
                <a:off x="728809" y="38488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 personalization</a:t>
                </a:r>
                <a:endParaRPr lang="en-US" sz="800" dirty="0">
                  <a:solidFill>
                    <a:prstClr val="black"/>
                  </a:solidFill>
                  <a:latin typeface="Segoe Condensed" pitchFamily="34" charset="0"/>
                </a:endParaRPr>
              </a:p>
            </p:txBody>
          </p:sp>
          <p:sp>
            <p:nvSpPr>
              <p:cNvPr id="280" name="TextBox 279"/>
              <p:cNvSpPr txBox="1"/>
              <p:nvPr/>
            </p:nvSpPr>
            <p:spPr>
              <a:xfrm>
                <a:off x="1486861" y="3848806"/>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highly personalized</a:t>
                </a:r>
                <a:endParaRPr lang="en-US" sz="800" dirty="0">
                  <a:solidFill>
                    <a:prstClr val="black"/>
                  </a:solidFill>
                  <a:latin typeface="Segoe Condensed" pitchFamily="34" charset="0"/>
                </a:endParaRPr>
              </a:p>
            </p:txBody>
          </p:sp>
          <p:cxnSp>
            <p:nvCxnSpPr>
              <p:cNvPr id="281" name="Straight Arrow Connector 280"/>
              <p:cNvCxnSpPr/>
              <p:nvPr/>
            </p:nvCxnSpPr>
            <p:spPr>
              <a:xfrm>
                <a:off x="731115" y="37832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82" name="TextBox 281"/>
            <p:cNvSpPr txBox="1"/>
            <p:nvPr/>
          </p:nvSpPr>
          <p:spPr>
            <a:xfrm>
              <a:off x="12050" y="3949761"/>
              <a:ext cx="1781885"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Actionability/Utility</a:t>
              </a:r>
            </a:p>
          </p:txBody>
        </p:sp>
        <p:grpSp>
          <p:nvGrpSpPr>
            <p:cNvPr id="283" name="Group 282"/>
            <p:cNvGrpSpPr/>
            <p:nvPr/>
          </p:nvGrpSpPr>
          <p:grpSpPr>
            <a:xfrm>
              <a:off x="735325" y="4511481"/>
              <a:ext cx="2003393" cy="296839"/>
              <a:chOff x="3287520" y="3255558"/>
              <a:chExt cx="2003393" cy="296839"/>
            </a:xfrm>
          </p:grpSpPr>
          <p:cxnSp>
            <p:nvCxnSpPr>
              <p:cNvPr id="284" name="Straight Arrow Connector 283"/>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5" name="TextBox 284"/>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suggests </a:t>
                </a:r>
              </a:p>
              <a:p>
                <a:pPr algn="l"/>
                <a:r>
                  <a:rPr lang="en-US" dirty="0" smtClean="0">
                    <a:solidFill>
                      <a:prstClr val="black"/>
                    </a:solidFill>
                  </a:rPr>
                  <a:t>actions</a:t>
                </a:r>
                <a:endParaRPr lang="en-US" dirty="0">
                  <a:solidFill>
                    <a:prstClr val="black"/>
                  </a:solidFill>
                </a:endParaRPr>
              </a:p>
            </p:txBody>
          </p:sp>
          <p:sp>
            <p:nvSpPr>
              <p:cNvPr id="286" name="TextBox 285"/>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anomaly</a:t>
                </a:r>
                <a:br>
                  <a:rPr lang="en-US" dirty="0" smtClean="0">
                    <a:solidFill>
                      <a:prstClr val="black"/>
                    </a:solidFill>
                  </a:rPr>
                </a:br>
                <a:r>
                  <a:rPr lang="en-US" dirty="0" smtClean="0">
                    <a:solidFill>
                      <a:prstClr val="black"/>
                    </a:solidFill>
                  </a:rPr>
                  <a:t>alerts</a:t>
                </a:r>
                <a:endParaRPr lang="en-US" dirty="0">
                  <a:solidFill>
                    <a:prstClr val="black"/>
                  </a:solidFill>
                </a:endParaRPr>
              </a:p>
            </p:txBody>
          </p:sp>
          <p:sp>
            <p:nvSpPr>
              <p:cNvPr id="287" name="Oval 286"/>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8" name="Oval 287"/>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89" name="TextBox 288"/>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suggests</a:t>
                </a:r>
              </a:p>
              <a:p>
                <a:pPr algn="ctr">
                  <a:lnSpc>
                    <a:spcPts val="800"/>
                  </a:lnSpc>
                </a:pPr>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urchase decisions</a:t>
                </a:r>
                <a:endParaRPr lang="en-US" sz="800" dirty="0">
                  <a:solidFill>
                    <a:prstClr val="black"/>
                  </a:solidFill>
                  <a:latin typeface="Segoe Condensed" pitchFamily="34" charset="0"/>
                </a:endParaRPr>
              </a:p>
            </p:txBody>
          </p:sp>
          <p:sp>
            <p:nvSpPr>
              <p:cNvPr id="290" name="Oval 289"/>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291" name="Rectangle 290"/>
            <p:cNvSpPr/>
            <p:nvPr/>
          </p:nvSpPr>
          <p:spPr>
            <a:xfrm>
              <a:off x="15901" y="550551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2" name="Rectangle 291"/>
            <p:cNvSpPr/>
            <p:nvPr/>
          </p:nvSpPr>
          <p:spPr>
            <a:xfrm>
              <a:off x="12591" y="4143247"/>
              <a:ext cx="54250" cy="1700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3" name="TextBox 292"/>
            <p:cNvSpPr txBox="1"/>
            <p:nvPr/>
          </p:nvSpPr>
          <p:spPr>
            <a:xfrm>
              <a:off x="-24173" y="5497157"/>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automation/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control</a:t>
              </a:r>
              <a:endParaRPr lang="en-US" sz="800" b="1" dirty="0">
                <a:solidFill>
                  <a:prstClr val="black"/>
                </a:solidFill>
                <a:latin typeface="Segoe Condensed" pitchFamily="34" charset="0"/>
              </a:endParaRPr>
            </a:p>
          </p:txBody>
        </p:sp>
        <p:sp>
          <p:nvSpPr>
            <p:cNvPr id="294" name="TextBox 293"/>
            <p:cNvSpPr txBox="1"/>
            <p:nvPr/>
          </p:nvSpPr>
          <p:spPr>
            <a:xfrm>
              <a:off x="731543" y="566497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no control</a:t>
              </a:r>
              <a:endParaRPr lang="en-US" sz="800" dirty="0">
                <a:solidFill>
                  <a:prstClr val="black"/>
                </a:solidFill>
                <a:latin typeface="Segoe Condensed" pitchFamily="34" charset="0"/>
              </a:endParaRPr>
            </a:p>
          </p:txBody>
        </p:sp>
        <p:sp>
          <p:nvSpPr>
            <p:cNvPr id="295" name="TextBox 294"/>
            <p:cNvSpPr txBox="1"/>
            <p:nvPr/>
          </p:nvSpPr>
          <p:spPr>
            <a:xfrm>
              <a:off x="1594077" y="5664976"/>
              <a:ext cx="1140431" cy="123111"/>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system controls resource use</a:t>
              </a:r>
            </a:p>
          </p:txBody>
        </p:sp>
        <p:cxnSp>
          <p:nvCxnSpPr>
            <p:cNvPr id="296" name="Straight Arrow Connector 295"/>
            <p:cNvCxnSpPr/>
            <p:nvPr/>
          </p:nvCxnSpPr>
          <p:spPr>
            <a:xfrm>
              <a:off x="733571" y="559938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97" name="Group 296"/>
            <p:cNvGrpSpPr/>
            <p:nvPr/>
          </p:nvGrpSpPr>
          <p:grpSpPr>
            <a:xfrm>
              <a:off x="-26907" y="5154924"/>
              <a:ext cx="2759782" cy="338554"/>
              <a:chOff x="-19135" y="4024563"/>
              <a:chExt cx="2759782" cy="338554"/>
            </a:xfrm>
          </p:grpSpPr>
          <p:sp>
            <p:nvSpPr>
              <p:cNvPr id="298" name="TextBox 297"/>
              <p:cNvSpPr txBox="1"/>
              <p:nvPr/>
            </p:nvSpPr>
            <p:spPr>
              <a:xfrm>
                <a:off x="-19135" y="4024563"/>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information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intent</a:t>
                </a:r>
                <a:endParaRPr lang="en-US" sz="800" b="1" dirty="0">
                  <a:solidFill>
                    <a:prstClr val="black"/>
                  </a:solidFill>
                  <a:latin typeface="Segoe Condensed" pitchFamily="34" charset="0"/>
                </a:endParaRPr>
              </a:p>
            </p:txBody>
          </p:sp>
          <p:sp>
            <p:nvSpPr>
              <p:cNvPr id="299" name="TextBox 298"/>
              <p:cNvSpPr txBox="1"/>
              <p:nvPr/>
            </p:nvSpPr>
            <p:spPr>
              <a:xfrm>
                <a:off x="736581" y="4192382"/>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Informs one action</a:t>
                </a:r>
                <a:endParaRPr lang="en-US" sz="800" dirty="0">
                  <a:solidFill>
                    <a:prstClr val="black"/>
                  </a:solidFill>
                  <a:latin typeface="Segoe Condensed" pitchFamily="34" charset="0"/>
                </a:endParaRPr>
              </a:p>
            </p:txBody>
          </p:sp>
          <p:sp>
            <p:nvSpPr>
              <p:cNvPr id="300" name="TextBox 299"/>
              <p:cNvSpPr txBox="1"/>
              <p:nvPr/>
            </p:nvSpPr>
            <p:spPr>
              <a:xfrm>
                <a:off x="1494633" y="4192382"/>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informs many actions</a:t>
                </a:r>
                <a:endParaRPr lang="en-US" sz="800" dirty="0">
                  <a:solidFill>
                    <a:prstClr val="black"/>
                  </a:solidFill>
                  <a:latin typeface="Segoe Condensed" pitchFamily="34" charset="0"/>
                </a:endParaRPr>
              </a:p>
            </p:txBody>
          </p:sp>
          <p:cxnSp>
            <p:nvCxnSpPr>
              <p:cNvPr id="301" name="Straight Arrow Connector 300"/>
              <p:cNvCxnSpPr/>
              <p:nvPr/>
            </p:nvCxnSpPr>
            <p:spPr>
              <a:xfrm>
                <a:off x="738887" y="4126793"/>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337" name="Group 336"/>
          <p:cNvGrpSpPr/>
          <p:nvPr/>
        </p:nvGrpSpPr>
        <p:grpSpPr>
          <a:xfrm>
            <a:off x="2871541" y="4225146"/>
            <a:ext cx="2964383" cy="1929904"/>
            <a:chOff x="-3149" y="5873811"/>
            <a:chExt cx="2964383" cy="1929904"/>
          </a:xfrm>
        </p:grpSpPr>
        <p:sp>
          <p:nvSpPr>
            <p:cNvPr id="338" name="Rectangle 337"/>
            <p:cNvSpPr/>
            <p:nvPr/>
          </p:nvSpPr>
          <p:spPr>
            <a:xfrm>
              <a:off x="-3149" y="6069965"/>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9" name="Rectangle 338"/>
            <p:cNvSpPr/>
            <p:nvPr/>
          </p:nvSpPr>
          <p:spPr>
            <a:xfrm>
              <a:off x="15901" y="6069964"/>
              <a:ext cx="1338977" cy="1733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0" name="Rectangle 339"/>
            <p:cNvSpPr/>
            <p:nvPr/>
          </p:nvSpPr>
          <p:spPr>
            <a:xfrm>
              <a:off x="1354639" y="6058476"/>
              <a:ext cx="1440275" cy="1392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1" name="TextBox 340"/>
            <p:cNvSpPr txBox="1"/>
            <p:nvPr/>
          </p:nvSpPr>
          <p:spPr>
            <a:xfrm>
              <a:off x="12050" y="5873811"/>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Motivational/Persuasive Strategies</a:t>
              </a:r>
            </a:p>
          </p:txBody>
        </p:sp>
        <p:sp>
          <p:nvSpPr>
            <p:cNvPr id="342" name="Rectangle 341"/>
            <p:cNvSpPr/>
            <p:nvPr/>
          </p:nvSpPr>
          <p:spPr>
            <a:xfrm>
              <a:off x="12591" y="6075357"/>
              <a:ext cx="54250" cy="172835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3" name="TextBox 342"/>
            <p:cNvSpPr txBox="1"/>
            <p:nvPr/>
          </p:nvSpPr>
          <p:spPr>
            <a:xfrm>
              <a:off x="4508" y="6068744"/>
              <a:ext cx="1350370" cy="461665"/>
            </a:xfrm>
            <a:prstGeom prst="rect">
              <a:avLst/>
            </a:prstGeom>
            <a:noFill/>
          </p:spPr>
          <p:txBody>
            <a:bodyPr wrap="square" rtlCol="0">
              <a:spAutoFit/>
            </a:bodyPr>
            <a:lstStyle/>
            <a:p>
              <a:pPr algn="ctr"/>
              <a:r>
                <a:rPr lang="en-US" sz="800" b="1" dirty="0" smtClean="0">
                  <a:solidFill>
                    <a:prstClr val="black"/>
                  </a:solidFill>
                  <a:latin typeface="Segoe Condensed" pitchFamily="34" charset="0"/>
                </a:rPr>
                <a:t>persuasive tactics from psychology and applied social psychology disciplines:</a:t>
              </a:r>
              <a:endParaRPr lang="en-US" sz="800" b="1" dirty="0">
                <a:solidFill>
                  <a:prstClr val="black"/>
                </a:solidFill>
                <a:latin typeface="Segoe Condensed" pitchFamily="34" charset="0"/>
              </a:endParaRPr>
            </a:p>
          </p:txBody>
        </p:sp>
        <p:sp>
          <p:nvSpPr>
            <p:cNvPr id="344" name="TextBox 343"/>
            <p:cNvSpPr txBox="1"/>
            <p:nvPr/>
          </p:nvSpPr>
          <p:spPr>
            <a:xfrm>
              <a:off x="99399" y="6590681"/>
              <a:ext cx="1100792" cy="1107996"/>
            </a:xfrm>
            <a:prstGeom prst="rect">
              <a:avLst/>
            </a:prstGeom>
            <a:noFill/>
          </p:spPr>
          <p:txBody>
            <a:bodyPr wrap="square" lIns="0" tIns="0" rIns="0" bIns="0" rtlCol="0">
              <a:spAutoFit/>
            </a:bodyPr>
            <a:lstStyle/>
            <a:p>
              <a:pPr algn="r"/>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ersuasive design</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persuasive technology</a:t>
              </a:r>
            </a:p>
            <a:p>
              <a:pPr algn="r"/>
              <a:r>
                <a:rPr lang="en-US" sz="800" dirty="0" smtClean="0">
                  <a:solidFill>
                    <a:prstClr val="black"/>
                  </a:solidFill>
                  <a:latin typeface="Segoe Condensed" pitchFamily="34" charset="0"/>
                </a:rPr>
                <a:t>behavioral science/economics</a:t>
              </a:r>
            </a:p>
            <a:p>
              <a:pPr algn="r"/>
              <a:r>
                <a:rPr lang="en-US" sz="800" dirty="0" smtClean="0">
                  <a:solidFill>
                    <a:prstClr val="black"/>
                  </a:solidFill>
                  <a:latin typeface="Segoe Condensed" pitchFamily="34" charset="0"/>
                </a:rPr>
                <a:t>environmental psychology</a:t>
              </a:r>
            </a:p>
            <a:p>
              <a:pPr algn="r"/>
              <a:r>
                <a:rPr lang="en-US" sz="800" dirty="0" smtClean="0">
                  <a:solidFill>
                    <a:prstClr val="black"/>
                  </a:solidFill>
                  <a:latin typeface="Segoe Condensed" pitchFamily="34" charset="0"/>
                </a:rPr>
                <a:t>game design</a:t>
              </a:r>
            </a:p>
            <a:p>
              <a:pPr algn="r"/>
              <a:r>
                <a:rPr lang="en-US" sz="800" dirty="0" smtClean="0">
                  <a:solidFill>
                    <a:prstClr val="black"/>
                  </a:solidFill>
                  <a:latin typeface="Segoe Condensed" pitchFamily="34" charset="0"/>
                </a:rPr>
                <a:t>social marketing</a:t>
              </a:r>
            </a:p>
            <a:p>
              <a:pPr algn="r"/>
              <a:r>
                <a:rPr lang="en-US" sz="800" dirty="0" smtClean="0">
                  <a:solidFill>
                    <a:prstClr val="black"/>
                  </a:solidFill>
                  <a:latin typeface="Segoe Condensed" pitchFamily="34" charset="0"/>
                </a:rPr>
                <a:t>health behavior change</a:t>
              </a:r>
            </a:p>
            <a:p>
              <a:pPr algn="r"/>
              <a:endParaRPr lang="en-US" sz="800" dirty="0" smtClean="0">
                <a:solidFill>
                  <a:prstClr val="black"/>
                </a:solidFill>
                <a:latin typeface="Segoe Condensed" pitchFamily="34" charset="0"/>
              </a:endParaRPr>
            </a:p>
            <a:p>
              <a:pPr algn="r"/>
              <a:endParaRPr lang="en-US" sz="800" dirty="0" smtClean="0">
                <a:solidFill>
                  <a:prstClr val="black"/>
                </a:solidFill>
                <a:latin typeface="Segoe Condensed" pitchFamily="34" charset="0"/>
              </a:endParaRPr>
            </a:p>
          </p:txBody>
        </p:sp>
        <p:sp>
          <p:nvSpPr>
            <p:cNvPr id="345" name="Right Brace 344"/>
            <p:cNvSpPr/>
            <p:nvPr/>
          </p:nvSpPr>
          <p:spPr>
            <a:xfrm>
              <a:off x="1235766" y="6585077"/>
              <a:ext cx="99823" cy="87780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46" name="TextBox 345"/>
            <p:cNvSpPr txBox="1"/>
            <p:nvPr/>
          </p:nvSpPr>
          <p:spPr>
            <a:xfrm>
              <a:off x="1354136" y="6068744"/>
              <a:ext cx="1547592" cy="215444"/>
            </a:xfrm>
            <a:prstGeom prst="rect">
              <a:avLst/>
            </a:prstGeom>
            <a:noFill/>
          </p:spPr>
          <p:txBody>
            <a:bodyPr wrap="square" rtlCol="0">
              <a:spAutoFit/>
            </a:bodyPr>
            <a:lstStyle/>
            <a:p>
              <a:pPr algn="ctr"/>
              <a:r>
                <a:rPr lang="en-US" sz="800" b="1" dirty="0" smtClean="0">
                  <a:solidFill>
                    <a:prstClr val="black"/>
                  </a:solidFill>
                  <a:latin typeface="Segoe Condensed" pitchFamily="34" charset="0"/>
                </a:rPr>
                <a:t>persuasive tactics include:</a:t>
              </a:r>
              <a:endParaRPr lang="en-US" sz="800" b="1" dirty="0">
                <a:solidFill>
                  <a:prstClr val="black"/>
                </a:solidFill>
                <a:latin typeface="Segoe Condensed" pitchFamily="34" charset="0"/>
              </a:endParaRPr>
            </a:p>
          </p:txBody>
        </p:sp>
        <p:sp>
          <p:nvSpPr>
            <p:cNvPr id="347" name="TextBox 346"/>
            <p:cNvSpPr txBox="1"/>
            <p:nvPr/>
          </p:nvSpPr>
          <p:spPr>
            <a:xfrm>
              <a:off x="1398858" y="6287226"/>
              <a:ext cx="807265" cy="1477328"/>
            </a:xfrm>
            <a:prstGeom prst="rect">
              <a:avLst/>
            </a:prstGeom>
            <a:noFill/>
          </p:spPr>
          <p:txBody>
            <a:bodyPr wrap="square" lIns="0" tIns="0" rIns="0" bIns="0" numCol="1" rtlCol="0">
              <a:spAutoFit/>
            </a:bodyPr>
            <a:lstStyle/>
            <a:p>
              <a:r>
                <a:rPr lang="en-US" sz="800" dirty="0" smtClean="0">
                  <a:solidFill>
                    <a:prstClr val="black"/>
                  </a:solidFill>
                  <a:latin typeface="Segoe Condensed" pitchFamily="34" charset="0"/>
                </a:rPr>
                <a:t>rewards</a:t>
              </a:r>
            </a:p>
            <a:p>
              <a:r>
                <a:rPr lang="en-US" sz="800" dirty="0">
                  <a:solidFill>
                    <a:prstClr val="black"/>
                  </a:solidFill>
                  <a:latin typeface="Segoe Condensed" pitchFamily="34" charset="0"/>
                </a:rPr>
                <a:t>p</a:t>
              </a:r>
              <a:r>
                <a:rPr lang="en-US" sz="800" dirty="0" smtClean="0">
                  <a:solidFill>
                    <a:prstClr val="black"/>
                  </a:solidFill>
                  <a:latin typeface="Segoe Condensed" pitchFamily="34" charset="0"/>
                </a:rPr>
                <a:t>unishment</a:t>
              </a:r>
            </a:p>
            <a:p>
              <a:r>
                <a:rPr lang="en-US" sz="800" dirty="0" smtClean="0">
                  <a:solidFill>
                    <a:prstClr val="black"/>
                  </a:solidFill>
                  <a:latin typeface="Segoe Condensed" pitchFamily="34" charset="0"/>
                </a:rPr>
                <a:t>public commitment</a:t>
              </a:r>
            </a:p>
            <a:p>
              <a:r>
                <a:rPr lang="en-US" sz="800" dirty="0" smtClean="0">
                  <a:solidFill>
                    <a:prstClr val="black"/>
                  </a:solidFill>
                  <a:latin typeface="Segoe Condensed" pitchFamily="34" charset="0"/>
                </a:rPr>
                <a:t>written commitment</a:t>
              </a:r>
            </a:p>
            <a:p>
              <a:r>
                <a:rPr lang="en-US" sz="800" dirty="0" smtClean="0">
                  <a:solidFill>
                    <a:prstClr val="black"/>
                  </a:solidFill>
                  <a:latin typeface="Segoe Condensed" pitchFamily="34" charset="0"/>
                </a:rPr>
                <a:t>loss aversion</a:t>
              </a:r>
            </a:p>
            <a:p>
              <a:r>
                <a:rPr lang="en-US" sz="800" dirty="0" err="1">
                  <a:solidFill>
                    <a:prstClr val="black"/>
                  </a:solidFill>
                  <a:latin typeface="Segoe Condensed" pitchFamily="34" charset="0"/>
                </a:rPr>
                <a:t>k</a:t>
              </a:r>
              <a:r>
                <a:rPr lang="en-US" sz="800" dirty="0" err="1" smtClean="0">
                  <a:solidFill>
                    <a:prstClr val="black"/>
                  </a:solidFill>
                  <a:latin typeface="Segoe Condensed" pitchFamily="34" charset="0"/>
                </a:rPr>
                <a:t>airos</a:t>
              </a:r>
              <a:endParaRPr lang="en-US" sz="800" dirty="0" smtClean="0">
                <a:solidFill>
                  <a:prstClr val="black"/>
                </a:solidFill>
                <a:latin typeface="Segoe Condensed" pitchFamily="34" charset="0"/>
              </a:endParaRPr>
            </a:p>
            <a:p>
              <a:r>
                <a:rPr lang="en-US" sz="800" dirty="0" smtClean="0">
                  <a:solidFill>
                    <a:prstClr val="black"/>
                  </a:solidFill>
                  <a:latin typeface="Segoe Condensed" pitchFamily="34" charset="0"/>
                </a:rPr>
                <a:t>encouragement</a:t>
              </a:r>
            </a:p>
            <a:p>
              <a:r>
                <a:rPr lang="en-US" sz="800" dirty="0" smtClean="0">
                  <a:solidFill>
                    <a:prstClr val="black"/>
                  </a:solidFill>
                  <a:latin typeface="Segoe Condensed" pitchFamily="34" charset="0"/>
                </a:rPr>
                <a:t>descriptive norms</a:t>
              </a:r>
            </a:p>
            <a:p>
              <a:r>
                <a:rPr lang="en-US" sz="800" dirty="0" smtClean="0">
                  <a:solidFill>
                    <a:prstClr val="black"/>
                  </a:solidFill>
                  <a:latin typeface="Segoe Condensed" pitchFamily="34" charset="0"/>
                </a:rPr>
                <a:t>scarcity principle</a:t>
              </a:r>
            </a:p>
            <a:p>
              <a:r>
                <a:rPr lang="en-US" sz="800" dirty="0" smtClean="0">
                  <a:solidFill>
                    <a:prstClr val="black"/>
                  </a:solidFill>
                  <a:latin typeface="Segoe Condensed" pitchFamily="34" charset="0"/>
                </a:rPr>
                <a:t>framing</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anchoring bias</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defaults</a:t>
              </a:r>
            </a:p>
          </p:txBody>
        </p:sp>
        <p:sp>
          <p:nvSpPr>
            <p:cNvPr id="348" name="TextBox 347"/>
            <p:cNvSpPr txBox="1"/>
            <p:nvPr/>
          </p:nvSpPr>
          <p:spPr>
            <a:xfrm>
              <a:off x="2200275" y="6287226"/>
              <a:ext cx="760959" cy="1477328"/>
            </a:xfrm>
            <a:prstGeom prst="rect">
              <a:avLst/>
            </a:prstGeom>
            <a:noFill/>
          </p:spPr>
          <p:txBody>
            <a:bodyPr wrap="square" lIns="0" tIns="0" rIns="0" bIns="0" numCol="1" rtlCol="0">
              <a:spAutoFit/>
            </a:bodyPr>
            <a:lstStyle/>
            <a:p>
              <a:r>
                <a:rPr lang="en-US" sz="800" dirty="0">
                  <a:solidFill>
                    <a:prstClr val="black"/>
                  </a:solidFill>
                  <a:latin typeface="Segoe Condensed" pitchFamily="34" charset="0"/>
                </a:rPr>
                <a:t>g</a:t>
              </a:r>
              <a:r>
                <a:rPr lang="en-US" sz="800" dirty="0" smtClean="0">
                  <a:solidFill>
                    <a:prstClr val="black"/>
                  </a:solidFill>
                  <a:latin typeface="Segoe Condensed" pitchFamily="34" charset="0"/>
                </a:rPr>
                <a:t>oal-setting</a:t>
              </a:r>
            </a:p>
            <a:p>
              <a:r>
                <a:rPr lang="en-US" sz="800" dirty="0" smtClean="0">
                  <a:solidFill>
                    <a:prstClr val="black"/>
                  </a:solidFill>
                  <a:latin typeface="Segoe Condensed" pitchFamily="34" charset="0"/>
                </a:rPr>
                <a:t>narrative</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likeability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reputation</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competition</a:t>
              </a:r>
            </a:p>
            <a:p>
              <a:r>
                <a:rPr lang="en-US" sz="800" dirty="0" smtClean="0">
                  <a:solidFill>
                    <a:prstClr val="black"/>
                  </a:solidFill>
                  <a:latin typeface="Segoe Condensed" pitchFamily="34" charset="0"/>
                </a:rPr>
                <a:t>social proof</a:t>
              </a:r>
            </a:p>
            <a:p>
              <a:r>
                <a:rPr lang="en-US" sz="800" dirty="0" smtClean="0">
                  <a:solidFill>
                    <a:prstClr val="black"/>
                  </a:solidFill>
                  <a:latin typeface="Segoe Condensed" pitchFamily="34" charset="0"/>
                </a:rPr>
                <a:t>authority</a:t>
              </a:r>
            </a:p>
            <a:p>
              <a:r>
                <a:rPr lang="en-US" sz="800" dirty="0" smtClean="0">
                  <a:solidFill>
                    <a:prstClr val="black"/>
                  </a:solidFill>
                  <a:latin typeface="Segoe Condensed" pitchFamily="34" charset="0"/>
                </a:rPr>
                <a:t>emotional appeals</a:t>
              </a:r>
            </a:p>
            <a:p>
              <a:r>
                <a:rPr lang="en-US" sz="800" dirty="0" smtClean="0">
                  <a:solidFill>
                    <a:prstClr val="black"/>
                  </a:solidFill>
                  <a:latin typeface="Segoe Condensed" pitchFamily="34" charset="0"/>
                </a:rPr>
                <a:t>door-in-face</a:t>
              </a:r>
            </a:p>
            <a:p>
              <a:r>
                <a:rPr lang="en-US" sz="800" dirty="0" smtClean="0">
                  <a:solidFill>
                    <a:prstClr val="black"/>
                  </a:solidFill>
                  <a:latin typeface="Segoe Condensed" pitchFamily="34" charset="0"/>
                </a:rPr>
                <a:t>unlock features</a:t>
              </a:r>
            </a:p>
            <a:p>
              <a:r>
                <a:rPr lang="en-US" sz="800" dirty="0" smtClean="0">
                  <a:solidFill>
                    <a:prstClr val="black"/>
                  </a:solidFill>
                  <a:latin typeface="Segoe Condensed" pitchFamily="34" charset="0"/>
                </a:rPr>
                <a:t>endowment effect</a:t>
              </a:r>
            </a:p>
            <a:p>
              <a:r>
                <a:rPr lang="en-US" sz="800" dirty="0" smtClean="0">
                  <a:solidFill>
                    <a:prstClr val="black"/>
                  </a:solidFill>
                  <a:latin typeface="Segoe Condensed" pitchFamily="34" charset="0"/>
                </a:rPr>
                <a:t>collection building</a:t>
              </a:r>
            </a:p>
          </p:txBody>
        </p:sp>
      </p:grpSp>
      <p:grpSp>
        <p:nvGrpSpPr>
          <p:cNvPr id="349" name="Group 348"/>
          <p:cNvGrpSpPr/>
          <p:nvPr/>
        </p:nvGrpSpPr>
        <p:grpSpPr>
          <a:xfrm>
            <a:off x="5634530" y="938190"/>
            <a:ext cx="3168460" cy="2802577"/>
            <a:chOff x="2698261" y="4868174"/>
            <a:chExt cx="3168460" cy="2802577"/>
          </a:xfrm>
        </p:grpSpPr>
        <p:grpSp>
          <p:nvGrpSpPr>
            <p:cNvPr id="350" name="Group 349"/>
            <p:cNvGrpSpPr/>
            <p:nvPr/>
          </p:nvGrpSpPr>
          <p:grpSpPr>
            <a:xfrm>
              <a:off x="2908852" y="5064328"/>
              <a:ext cx="2800827" cy="2606423"/>
              <a:chOff x="2908852" y="5064328"/>
              <a:chExt cx="2800827" cy="2606423"/>
            </a:xfrm>
          </p:grpSpPr>
          <p:sp>
            <p:nvSpPr>
              <p:cNvPr id="428" name="Rectangle 427"/>
              <p:cNvSpPr/>
              <p:nvPr/>
            </p:nvSpPr>
            <p:spPr>
              <a:xfrm>
                <a:off x="2911615" y="57300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9" name="Rectangle 428"/>
              <p:cNvSpPr/>
              <p:nvPr/>
            </p:nvSpPr>
            <p:spPr>
              <a:xfrm>
                <a:off x="2911615" y="606834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0" name="Rectangle 429"/>
              <p:cNvSpPr/>
              <p:nvPr/>
            </p:nvSpPr>
            <p:spPr>
              <a:xfrm>
                <a:off x="2911615" y="5064328"/>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1" name="Rectangle 430"/>
              <p:cNvSpPr/>
              <p:nvPr/>
            </p:nvSpPr>
            <p:spPr>
              <a:xfrm>
                <a:off x="2911615" y="5402656"/>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2" name="Rectangle 431"/>
              <p:cNvSpPr/>
              <p:nvPr/>
            </p:nvSpPr>
            <p:spPr>
              <a:xfrm>
                <a:off x="2908852" y="640889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3" name="Rectangle 432"/>
              <p:cNvSpPr/>
              <p:nvPr/>
            </p:nvSpPr>
            <p:spPr>
              <a:xfrm>
                <a:off x="2908852" y="6747218"/>
                <a:ext cx="2798064" cy="923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1" name="Group 350"/>
            <p:cNvGrpSpPr/>
            <p:nvPr/>
          </p:nvGrpSpPr>
          <p:grpSpPr>
            <a:xfrm>
              <a:off x="2874583" y="5396392"/>
              <a:ext cx="2759504" cy="338554"/>
              <a:chOff x="2871541" y="5082812"/>
              <a:chExt cx="2759504" cy="338554"/>
            </a:xfrm>
          </p:grpSpPr>
          <p:sp>
            <p:nvSpPr>
              <p:cNvPr id="424" name="TextBox 423"/>
              <p:cNvSpPr txBox="1"/>
              <p:nvPr/>
            </p:nvSpPr>
            <p:spPr>
              <a:xfrm>
                <a:off x="2871541" y="508281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 by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time</a:t>
                </a:r>
                <a:endParaRPr lang="en-US" sz="800" b="1" dirty="0">
                  <a:solidFill>
                    <a:prstClr val="black"/>
                  </a:solidFill>
                  <a:latin typeface="Segoe Condensed" pitchFamily="34" charset="0"/>
                </a:endParaRPr>
              </a:p>
            </p:txBody>
          </p:sp>
          <p:sp>
            <p:nvSpPr>
              <p:cNvPr id="425" name="TextBox 424"/>
              <p:cNvSpPr txBox="1"/>
              <p:nvPr/>
            </p:nvSpPr>
            <p:spPr>
              <a:xfrm>
                <a:off x="3627257" y="52411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past</a:t>
                </a:r>
                <a:endParaRPr lang="en-US" sz="800" dirty="0">
                  <a:solidFill>
                    <a:prstClr val="black"/>
                  </a:solidFill>
                  <a:latin typeface="Segoe Condensed" pitchFamily="34" charset="0"/>
                </a:endParaRPr>
              </a:p>
            </p:txBody>
          </p:sp>
          <p:sp>
            <p:nvSpPr>
              <p:cNvPr id="426" name="TextBox 425"/>
              <p:cNvSpPr txBox="1"/>
              <p:nvPr/>
            </p:nvSpPr>
            <p:spPr>
              <a:xfrm>
                <a:off x="4621370" y="52411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projected</a:t>
                </a:r>
                <a:endParaRPr lang="en-US" sz="800" dirty="0">
                  <a:solidFill>
                    <a:prstClr val="black"/>
                  </a:solidFill>
                  <a:latin typeface="Segoe Condensed" pitchFamily="34" charset="0"/>
                </a:endParaRPr>
              </a:p>
            </p:txBody>
          </p:sp>
          <p:cxnSp>
            <p:nvCxnSpPr>
              <p:cNvPr id="427" name="Straight Arrow Connector 426"/>
              <p:cNvCxnSpPr/>
              <p:nvPr/>
            </p:nvCxnSpPr>
            <p:spPr>
              <a:xfrm>
                <a:off x="3629285" y="51755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52" name="TextBox 351"/>
            <p:cNvSpPr txBox="1"/>
            <p:nvPr/>
          </p:nvSpPr>
          <p:spPr>
            <a:xfrm>
              <a:off x="2907764" y="4868174"/>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Comparison</a:t>
              </a:r>
            </a:p>
          </p:txBody>
        </p:sp>
        <p:sp>
          <p:nvSpPr>
            <p:cNvPr id="353" name="TextBox 352"/>
            <p:cNvSpPr txBox="1"/>
            <p:nvPr/>
          </p:nvSpPr>
          <p:spPr>
            <a:xfrm>
              <a:off x="2868784" y="507241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354" name="Group 353"/>
            <p:cNvGrpSpPr/>
            <p:nvPr/>
          </p:nvGrpSpPr>
          <p:grpSpPr>
            <a:xfrm>
              <a:off x="3631039" y="5155455"/>
              <a:ext cx="2003393" cy="194247"/>
              <a:chOff x="3287520" y="3255558"/>
              <a:chExt cx="2003393" cy="194247"/>
            </a:xfrm>
          </p:grpSpPr>
          <p:cxnSp>
            <p:nvCxnSpPr>
              <p:cNvPr id="417" name="Straight Arrow Connector 416"/>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8" name="TextBox 417"/>
              <p:cNvSpPr txBox="1"/>
              <p:nvPr/>
            </p:nvSpPr>
            <p:spPr>
              <a:xfrm>
                <a:off x="3287948"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self</a:t>
                </a:r>
                <a:endParaRPr lang="en-US" dirty="0">
                  <a:solidFill>
                    <a:prstClr val="black"/>
                  </a:solidFill>
                </a:endParaRPr>
              </a:p>
            </p:txBody>
          </p:sp>
          <p:sp>
            <p:nvSpPr>
              <p:cNvPr id="419" name="TextBox 418"/>
              <p:cNvSpPr txBox="1"/>
              <p:nvPr/>
            </p:nvSpPr>
            <p:spPr>
              <a:xfrm>
                <a:off x="4605113"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goal</a:t>
                </a:r>
                <a:endParaRPr lang="en-US" dirty="0">
                  <a:solidFill>
                    <a:prstClr val="black"/>
                  </a:solidFill>
                </a:endParaRPr>
              </a:p>
            </p:txBody>
          </p:sp>
          <p:sp>
            <p:nvSpPr>
              <p:cNvPr id="420" name="Oval 419"/>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21" name="Oval 420"/>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22" name="TextBox 421"/>
              <p:cNvSpPr txBox="1"/>
              <p:nvPr/>
            </p:nvSpPr>
            <p:spPr>
              <a:xfrm>
                <a:off x="3951053" y="3347213"/>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social</a:t>
                </a:r>
                <a:endParaRPr lang="en-US" sz="800" dirty="0">
                  <a:solidFill>
                    <a:prstClr val="black"/>
                  </a:solidFill>
                  <a:latin typeface="Segoe Condensed" pitchFamily="34" charset="0"/>
                </a:endParaRPr>
              </a:p>
            </p:txBody>
          </p:sp>
          <p:sp>
            <p:nvSpPr>
              <p:cNvPr id="423" name="Oval 422"/>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355" name="TextBox 354"/>
            <p:cNvSpPr txBox="1"/>
            <p:nvPr/>
          </p:nvSpPr>
          <p:spPr>
            <a:xfrm>
              <a:off x="2749401" y="6424964"/>
              <a:ext cx="893692" cy="292388"/>
            </a:xfrm>
            <a:prstGeom prst="rect">
              <a:avLst/>
            </a:prstGeom>
            <a:noFill/>
          </p:spPr>
          <p:txBody>
            <a:bodyPr wrap="square" rtlCol="0">
              <a:spAutoFit/>
            </a:bodyPr>
            <a:lstStyle/>
            <a:p>
              <a:pPr algn="r"/>
              <a:r>
                <a:rPr lang="en-US" sz="650" b="1" dirty="0" smtClean="0">
                  <a:solidFill>
                    <a:prstClr val="black"/>
                  </a:solidFill>
                  <a:latin typeface="Segoe Condensed" pitchFamily="34" charset="0"/>
                </a:rPr>
                <a:t>difficulty to reach comparison target</a:t>
              </a:r>
              <a:endParaRPr lang="en-US" sz="650" b="1" dirty="0">
                <a:solidFill>
                  <a:prstClr val="black"/>
                </a:solidFill>
                <a:latin typeface="Segoe Condensed" pitchFamily="34" charset="0"/>
              </a:endParaRPr>
            </a:p>
          </p:txBody>
        </p:sp>
        <p:sp>
          <p:nvSpPr>
            <p:cNvPr id="356" name="TextBox 355"/>
            <p:cNvSpPr txBox="1"/>
            <p:nvPr/>
          </p:nvSpPr>
          <p:spPr>
            <a:xfrm>
              <a:off x="3621760" y="656548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easy</a:t>
              </a:r>
              <a:endParaRPr lang="en-US" sz="800" dirty="0">
                <a:solidFill>
                  <a:prstClr val="black"/>
                </a:solidFill>
                <a:latin typeface="Segoe Condensed" pitchFamily="34" charset="0"/>
              </a:endParaRPr>
            </a:p>
          </p:txBody>
        </p:sp>
        <p:sp>
          <p:nvSpPr>
            <p:cNvPr id="357" name="TextBox 356"/>
            <p:cNvSpPr txBox="1"/>
            <p:nvPr/>
          </p:nvSpPr>
          <p:spPr>
            <a:xfrm>
              <a:off x="4379812" y="6565487"/>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hard</a:t>
              </a:r>
              <a:endParaRPr lang="en-US" sz="800" dirty="0">
                <a:solidFill>
                  <a:prstClr val="black"/>
                </a:solidFill>
                <a:latin typeface="Segoe Condensed" pitchFamily="34" charset="0"/>
              </a:endParaRPr>
            </a:p>
          </p:txBody>
        </p:sp>
        <p:cxnSp>
          <p:nvCxnSpPr>
            <p:cNvPr id="358" name="Straight Arrow Connector 357"/>
            <p:cNvCxnSpPr/>
            <p:nvPr/>
          </p:nvCxnSpPr>
          <p:spPr>
            <a:xfrm>
              <a:off x="3624066" y="649989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59" name="Group 358"/>
            <p:cNvGrpSpPr/>
            <p:nvPr/>
          </p:nvGrpSpPr>
          <p:grpSpPr>
            <a:xfrm>
              <a:off x="2920778" y="6703627"/>
              <a:ext cx="2945943" cy="931045"/>
              <a:chOff x="3018319" y="6524118"/>
              <a:chExt cx="2945943" cy="931045"/>
            </a:xfrm>
          </p:grpSpPr>
          <p:grpSp>
            <p:nvGrpSpPr>
              <p:cNvPr id="381" name="Group 380"/>
              <p:cNvGrpSpPr/>
              <p:nvPr/>
            </p:nvGrpSpPr>
            <p:grpSpPr>
              <a:xfrm>
                <a:off x="3109195" y="6757539"/>
                <a:ext cx="962103" cy="123111"/>
                <a:chOff x="3095547" y="6757539"/>
                <a:chExt cx="962103" cy="123111"/>
              </a:xfrm>
            </p:grpSpPr>
            <p:sp>
              <p:nvSpPr>
                <p:cNvPr id="415" name="TextBox 414"/>
                <p:cNvSpPr txBox="1"/>
                <p:nvPr/>
              </p:nvSpPr>
              <p:spPr>
                <a:xfrm>
                  <a:off x="3198798" y="6757539"/>
                  <a:ext cx="85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t</a:t>
                  </a:r>
                  <a:r>
                    <a:rPr lang="en-US" sz="800" dirty="0" smtClean="0">
                      <a:solidFill>
                        <a:prstClr val="black"/>
                      </a:solidFill>
                      <a:latin typeface="Segoe Condensed" pitchFamily="34" charset="0"/>
                    </a:rPr>
                    <a:t>ime window</a:t>
                  </a:r>
                </a:p>
              </p:txBody>
            </p:sp>
            <p:sp>
              <p:nvSpPr>
                <p:cNvPr id="416" name="Rectangle 415"/>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2" name="Group 381"/>
              <p:cNvGrpSpPr/>
              <p:nvPr/>
            </p:nvGrpSpPr>
            <p:grpSpPr>
              <a:xfrm>
                <a:off x="3109195" y="6897646"/>
                <a:ext cx="962103" cy="123111"/>
                <a:chOff x="3095547" y="6757539"/>
                <a:chExt cx="962103" cy="123111"/>
              </a:xfrm>
            </p:grpSpPr>
            <p:sp>
              <p:nvSpPr>
                <p:cNvPr id="413" name="TextBox 412"/>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time granularity</a:t>
                  </a:r>
                </a:p>
              </p:txBody>
            </p:sp>
            <p:sp>
              <p:nvSpPr>
                <p:cNvPr id="414" name="Rectangle 413"/>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3" name="Group 382"/>
              <p:cNvGrpSpPr/>
              <p:nvPr/>
            </p:nvGrpSpPr>
            <p:grpSpPr>
              <a:xfrm>
                <a:off x="3109195" y="7037753"/>
                <a:ext cx="962103" cy="123111"/>
                <a:chOff x="3095547" y="6757539"/>
                <a:chExt cx="962103" cy="123111"/>
              </a:xfrm>
            </p:grpSpPr>
            <p:sp>
              <p:nvSpPr>
                <p:cNvPr id="411" name="TextBox 410"/>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grouping</a:t>
                  </a:r>
                </a:p>
              </p:txBody>
            </p:sp>
            <p:sp>
              <p:nvSpPr>
                <p:cNvPr id="412" name="Rectangle 411"/>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4" name="Group 383"/>
              <p:cNvGrpSpPr/>
              <p:nvPr/>
            </p:nvGrpSpPr>
            <p:grpSpPr>
              <a:xfrm>
                <a:off x="3109195" y="7177860"/>
                <a:ext cx="962103" cy="123111"/>
                <a:chOff x="3095547" y="6757539"/>
                <a:chExt cx="962103" cy="123111"/>
              </a:xfrm>
            </p:grpSpPr>
            <p:sp>
              <p:nvSpPr>
                <p:cNvPr id="409" name="TextBox 408"/>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granularity</a:t>
                  </a:r>
                </a:p>
              </p:txBody>
            </p:sp>
            <p:sp>
              <p:nvSpPr>
                <p:cNvPr id="410" name="Rectangle 409"/>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85" name="Group 384"/>
              <p:cNvGrpSpPr/>
              <p:nvPr/>
            </p:nvGrpSpPr>
            <p:grpSpPr>
              <a:xfrm>
                <a:off x="3109195" y="7317967"/>
                <a:ext cx="962103" cy="123111"/>
                <a:chOff x="3095547" y="6757539"/>
                <a:chExt cx="962103" cy="123111"/>
              </a:xfrm>
            </p:grpSpPr>
            <p:sp>
              <p:nvSpPr>
                <p:cNvPr id="407" name="TextBox 406"/>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measurement unit</a:t>
                  </a:r>
                </a:p>
              </p:txBody>
            </p:sp>
            <p:sp>
              <p:nvSpPr>
                <p:cNvPr id="408" name="Rectangle 407"/>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86" name="Right Brace 385"/>
              <p:cNvSpPr/>
              <p:nvPr/>
            </p:nvSpPr>
            <p:spPr>
              <a:xfrm>
                <a:off x="3903966"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87" name="TextBox 386"/>
              <p:cNvSpPr txBox="1"/>
              <p:nvPr/>
            </p:nvSpPr>
            <p:spPr>
              <a:xfrm>
                <a:off x="3937948" y="6538759"/>
                <a:ext cx="524803" cy="215444"/>
              </a:xfrm>
              <a:prstGeom prst="rect">
                <a:avLst/>
              </a:prstGeom>
              <a:noFill/>
            </p:spPr>
            <p:txBody>
              <a:bodyPr wrap="square" rtlCol="0">
                <a:spAutoFit/>
              </a:bodyPr>
              <a:lstStyle/>
              <a:p>
                <a:r>
                  <a:rPr lang="en-US" sz="800" b="1" dirty="0" smtClean="0">
                    <a:solidFill>
                      <a:prstClr val="black"/>
                    </a:solidFill>
                    <a:latin typeface="Segoe Condensed" pitchFamily="34" charset="0"/>
                  </a:rPr>
                  <a:t>statistic</a:t>
                </a:r>
                <a:endParaRPr lang="en-US" sz="800" b="1" dirty="0">
                  <a:solidFill>
                    <a:prstClr val="black"/>
                  </a:solidFill>
                  <a:latin typeface="Segoe Condensed" pitchFamily="34" charset="0"/>
                </a:endParaRPr>
              </a:p>
            </p:txBody>
          </p:sp>
          <p:grpSp>
            <p:nvGrpSpPr>
              <p:cNvPr id="388" name="Group 387"/>
              <p:cNvGrpSpPr/>
              <p:nvPr/>
            </p:nvGrpSpPr>
            <p:grpSpPr>
              <a:xfrm>
                <a:off x="4049404" y="6827544"/>
                <a:ext cx="957381" cy="123111"/>
                <a:chOff x="4105132" y="6765389"/>
                <a:chExt cx="957381" cy="123111"/>
              </a:xfrm>
            </p:grpSpPr>
            <p:sp>
              <p:nvSpPr>
                <p:cNvPr id="405" name="Oval 404"/>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6" name="TextBox 405"/>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raw value</a:t>
                  </a:r>
                </a:p>
              </p:txBody>
            </p:sp>
          </p:grpSp>
          <p:grpSp>
            <p:nvGrpSpPr>
              <p:cNvPr id="389" name="Group 388"/>
              <p:cNvGrpSpPr/>
              <p:nvPr/>
            </p:nvGrpSpPr>
            <p:grpSpPr>
              <a:xfrm>
                <a:off x="4049404" y="6931409"/>
                <a:ext cx="957381" cy="123111"/>
                <a:chOff x="4105132" y="6765389"/>
                <a:chExt cx="957381" cy="123111"/>
              </a:xfrm>
            </p:grpSpPr>
            <p:sp>
              <p:nvSpPr>
                <p:cNvPr id="403" name="Oval 402"/>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4" name="TextBox 403"/>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average</a:t>
                  </a:r>
                </a:p>
              </p:txBody>
            </p:sp>
          </p:grpSp>
          <p:grpSp>
            <p:nvGrpSpPr>
              <p:cNvPr id="390" name="Group 389"/>
              <p:cNvGrpSpPr/>
              <p:nvPr/>
            </p:nvGrpSpPr>
            <p:grpSpPr>
              <a:xfrm>
                <a:off x="4049404" y="7035274"/>
                <a:ext cx="957381" cy="123111"/>
                <a:chOff x="4105132" y="6765389"/>
                <a:chExt cx="957381" cy="123111"/>
              </a:xfrm>
            </p:grpSpPr>
            <p:sp>
              <p:nvSpPr>
                <p:cNvPr id="401" name="Oval 400"/>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2" name="TextBox 401"/>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median</a:t>
                  </a:r>
                </a:p>
              </p:txBody>
            </p:sp>
          </p:grpSp>
          <p:grpSp>
            <p:nvGrpSpPr>
              <p:cNvPr id="391" name="Group 390"/>
              <p:cNvGrpSpPr/>
              <p:nvPr/>
            </p:nvGrpSpPr>
            <p:grpSpPr>
              <a:xfrm>
                <a:off x="4049404" y="7139140"/>
                <a:ext cx="957381" cy="123111"/>
                <a:chOff x="4105132" y="6765389"/>
                <a:chExt cx="957381" cy="123111"/>
              </a:xfrm>
            </p:grpSpPr>
            <p:sp>
              <p:nvSpPr>
                <p:cNvPr id="399" name="Oval 398"/>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0" name="TextBox 399"/>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mode</a:t>
                  </a:r>
                </a:p>
              </p:txBody>
            </p:sp>
          </p:grpSp>
          <p:grpSp>
            <p:nvGrpSpPr>
              <p:cNvPr id="392" name="Group 391"/>
              <p:cNvGrpSpPr/>
              <p:nvPr/>
            </p:nvGrpSpPr>
            <p:grpSpPr>
              <a:xfrm>
                <a:off x="4049404" y="7240993"/>
                <a:ext cx="957381" cy="123111"/>
                <a:chOff x="4105132" y="6765389"/>
                <a:chExt cx="957381" cy="123111"/>
              </a:xfrm>
            </p:grpSpPr>
            <p:sp>
              <p:nvSpPr>
                <p:cNvPr id="397" name="Oval 396"/>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8" name="TextBox 397"/>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other</a:t>
                  </a:r>
                </a:p>
              </p:txBody>
            </p:sp>
          </p:grpSp>
          <p:sp>
            <p:nvSpPr>
              <p:cNvPr id="393" name="TextBox 392"/>
              <p:cNvSpPr txBox="1"/>
              <p:nvPr/>
            </p:nvSpPr>
            <p:spPr>
              <a:xfrm>
                <a:off x="3018319" y="6538759"/>
                <a:ext cx="1056404"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comparison variables</a:t>
                </a:r>
                <a:endParaRPr lang="en-US" sz="800" b="1" dirty="0">
                  <a:solidFill>
                    <a:prstClr val="black"/>
                  </a:solidFill>
                  <a:latin typeface="Segoe Condensed" pitchFamily="34" charset="0"/>
                </a:endParaRPr>
              </a:p>
            </p:txBody>
          </p:sp>
          <p:sp>
            <p:nvSpPr>
              <p:cNvPr id="394" name="TextBox 393"/>
              <p:cNvSpPr txBox="1"/>
              <p:nvPr/>
            </p:nvSpPr>
            <p:spPr>
              <a:xfrm>
                <a:off x="4471348" y="6524118"/>
                <a:ext cx="869131"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computation</a:t>
                </a:r>
                <a:endParaRPr lang="en-US" sz="800" b="1" dirty="0">
                  <a:solidFill>
                    <a:prstClr val="black"/>
                  </a:solidFill>
                  <a:latin typeface="Segoe Condensed" pitchFamily="34" charset="0"/>
                </a:endParaRPr>
              </a:p>
            </p:txBody>
          </p:sp>
          <p:sp>
            <p:nvSpPr>
              <p:cNvPr id="395" name="Right Brace 394"/>
              <p:cNvSpPr/>
              <p:nvPr/>
            </p:nvSpPr>
            <p:spPr>
              <a:xfrm flipH="1">
                <a:off x="4480290"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96" name="TextBox 395"/>
              <p:cNvSpPr txBox="1"/>
              <p:nvPr/>
            </p:nvSpPr>
            <p:spPr>
              <a:xfrm>
                <a:off x="4576439" y="6791658"/>
                <a:ext cx="1387823" cy="615553"/>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 this time [</a:t>
                </a:r>
                <a:r>
                  <a:rPr lang="en-US" sz="800" dirty="0" err="1" smtClean="0">
                    <a:solidFill>
                      <a:prstClr val="black"/>
                    </a:solidFill>
                    <a:latin typeface="Segoe Condensed" pitchFamily="34" charset="0"/>
                  </a:rPr>
                  <a:t>yest</a:t>
                </a:r>
                <a:r>
                  <a:rPr lang="en-US" sz="800" dirty="0" smtClean="0">
                    <a:solidFill>
                      <a:prstClr val="black"/>
                    </a:solidFill>
                    <a:latin typeface="Segoe Condensed" pitchFamily="34" charset="0"/>
                  </a:rPr>
                  <a:t>, last </a:t>
                </a:r>
                <a:r>
                  <a:rPr lang="en-US" sz="800" dirty="0" err="1" smtClean="0">
                    <a:solidFill>
                      <a:prstClr val="black"/>
                    </a:solidFill>
                    <a:latin typeface="Segoe Condensed" pitchFamily="34" charset="0"/>
                  </a:rPr>
                  <a:t>wk</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mo</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yr</a:t>
                </a:r>
                <a:r>
                  <a:rPr lang="en-US" sz="800" dirty="0" smtClean="0">
                    <a:solidFill>
                      <a:prstClr val="black"/>
                    </a:solidFill>
                    <a:latin typeface="Segoe Condensed" pitchFamily="34" charset="0"/>
                  </a:rPr>
                  <a:t>]</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t>
                </a:r>
                <a:r>
                  <a:rPr lang="en-US" sz="800" dirty="0" err="1" smtClean="0">
                    <a:solidFill>
                      <a:prstClr val="black"/>
                    </a:solidFill>
                    <a:latin typeface="Segoe Condensed" pitchFamily="34" charset="0"/>
                  </a:rPr>
                  <a:t>hrly</a:t>
                </a:r>
                <a:r>
                  <a:rPr lang="en-US" sz="800" dirty="0" smtClean="0">
                    <a:solidFill>
                      <a:prstClr val="black"/>
                    </a:solidFill>
                    <a:latin typeface="Segoe Condensed" pitchFamily="34" charset="0"/>
                  </a:rPr>
                  <a:t>, daily, </a:t>
                </a:r>
                <a:r>
                  <a:rPr lang="en-US" sz="800" dirty="0" err="1" smtClean="0">
                    <a:solidFill>
                      <a:prstClr val="black"/>
                    </a:solidFill>
                    <a:latin typeface="Segoe Condensed" pitchFamily="34" charset="0"/>
                  </a:rPr>
                  <a:t>wkly</a:t>
                </a:r>
                <a:r>
                  <a:rPr lang="en-US" sz="800" dirty="0" smtClean="0">
                    <a:solidFill>
                      <a:prstClr val="black"/>
                    </a:solidFill>
                    <a:latin typeface="Segoe Condensed" pitchFamily="34" charset="0"/>
                  </a:rPr>
                  <a:t>, monthly, </a:t>
                </a:r>
                <a:r>
                  <a:rPr lang="en-US" sz="800" dirty="0" err="1" smtClean="0">
                    <a:solidFill>
                      <a:prstClr val="black"/>
                    </a:solidFill>
                    <a:latin typeface="Segoe Condensed" pitchFamily="34" charset="0"/>
                  </a:rPr>
                  <a:t>yrly</a:t>
                </a:r>
                <a:r>
                  <a:rPr lang="en-US" sz="800" dirty="0" smtClean="0">
                    <a:solidFill>
                      <a:prstClr val="black"/>
                    </a:solidFill>
                    <a:latin typeface="Segoe Condensed" pitchFamily="34" charset="0"/>
                  </a:rPr>
                  <a:t>]</a:t>
                </a:r>
              </a:p>
              <a:p>
                <a:r>
                  <a:rPr lang="en-US" sz="800" dirty="0" smtClean="0">
                    <a:solidFill>
                      <a:prstClr val="black"/>
                    </a:solidFill>
                    <a:latin typeface="Segoe Condensed" pitchFamily="34" charset="0"/>
                  </a:rPr>
                  <a:t>over past [X] days</a:t>
                </a:r>
              </a:p>
              <a:p>
                <a:r>
                  <a:rPr lang="en-US" sz="800" dirty="0" smtClean="0">
                    <a:solidFill>
                      <a:prstClr val="black"/>
                    </a:solidFill>
                    <a:latin typeface="Segoe Condensed" pitchFamily="34" charset="0"/>
                  </a:rPr>
                  <a:t>this day type [weekday, weekend]</a:t>
                </a:r>
              </a:p>
              <a:p>
                <a:r>
                  <a:rPr lang="en-US" sz="800" dirty="0" smtClean="0">
                    <a:solidFill>
                      <a:prstClr val="black"/>
                    </a:solidFill>
                    <a:latin typeface="Segoe Condensed" pitchFamily="34" charset="0"/>
                  </a:rPr>
                  <a:t>this day of week (e.g., </a:t>
                </a:r>
                <a:r>
                  <a:rPr lang="en-US" sz="800" dirty="0" err="1" smtClean="0">
                    <a:solidFill>
                      <a:prstClr val="black"/>
                    </a:solidFill>
                    <a:latin typeface="Segoe Condensed" pitchFamily="34" charset="0"/>
                  </a:rPr>
                  <a:t>mondays</a:t>
                </a:r>
                <a:r>
                  <a:rPr lang="en-US" sz="800" dirty="0" smtClean="0">
                    <a:solidFill>
                      <a:prstClr val="black"/>
                    </a:solidFill>
                    <a:latin typeface="Segoe Condensed" pitchFamily="34" charset="0"/>
                  </a:rPr>
                  <a:t>) </a:t>
                </a:r>
              </a:p>
            </p:txBody>
          </p:sp>
        </p:grpSp>
        <p:grpSp>
          <p:nvGrpSpPr>
            <p:cNvPr id="360" name="Group 359"/>
            <p:cNvGrpSpPr/>
            <p:nvPr/>
          </p:nvGrpSpPr>
          <p:grpSpPr>
            <a:xfrm>
              <a:off x="2705100" y="5745324"/>
              <a:ext cx="2937175" cy="338554"/>
              <a:chOff x="2913791" y="6179536"/>
              <a:chExt cx="2937175" cy="338554"/>
            </a:xfrm>
          </p:grpSpPr>
          <p:sp>
            <p:nvSpPr>
              <p:cNvPr id="372" name="TextBox 371"/>
              <p:cNvSpPr txBox="1"/>
              <p:nvPr/>
            </p:nvSpPr>
            <p:spPr>
              <a:xfrm>
                <a:off x="2913791" y="6179536"/>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social-comp.</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373" name="Group 372"/>
              <p:cNvGrpSpPr/>
              <p:nvPr/>
            </p:nvGrpSpPr>
            <p:grpSpPr>
              <a:xfrm>
                <a:off x="3847573" y="6214846"/>
                <a:ext cx="2003393" cy="296839"/>
                <a:chOff x="3287520" y="3255558"/>
                <a:chExt cx="2003393" cy="296839"/>
              </a:xfrm>
            </p:grpSpPr>
            <p:cxnSp>
              <p:nvCxnSpPr>
                <p:cNvPr id="374" name="Straight Arrow Connector 373"/>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5" name="TextBox 374"/>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geographically</a:t>
                  </a:r>
                  <a:br>
                    <a:rPr lang="en-US" dirty="0" smtClean="0">
                      <a:solidFill>
                        <a:prstClr val="black"/>
                      </a:solidFill>
                    </a:rPr>
                  </a:br>
                  <a:r>
                    <a:rPr lang="en-US" dirty="0" smtClean="0">
                      <a:solidFill>
                        <a:prstClr val="black"/>
                      </a:solidFill>
                    </a:rPr>
                    <a:t>proximal</a:t>
                  </a:r>
                  <a:endParaRPr lang="en-US" dirty="0">
                    <a:solidFill>
                      <a:prstClr val="black"/>
                    </a:solidFill>
                  </a:endParaRPr>
                </a:p>
              </p:txBody>
            </p:sp>
            <p:sp>
              <p:nvSpPr>
                <p:cNvPr id="376" name="TextBox 375"/>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selected </a:t>
                  </a:r>
                  <a:br>
                    <a:rPr lang="en-US" dirty="0" smtClean="0">
                      <a:solidFill>
                        <a:prstClr val="black"/>
                      </a:solidFill>
                    </a:rPr>
                  </a:br>
                  <a:r>
                    <a:rPr lang="en-US" dirty="0" smtClean="0">
                      <a:solidFill>
                        <a:prstClr val="black"/>
                      </a:solidFill>
                    </a:rPr>
                    <a:t>social network</a:t>
                  </a:r>
                  <a:endParaRPr lang="en-US" dirty="0">
                    <a:solidFill>
                      <a:prstClr val="black"/>
                    </a:solidFill>
                  </a:endParaRPr>
                </a:p>
              </p:txBody>
            </p:sp>
            <p:sp>
              <p:nvSpPr>
                <p:cNvPr id="377" name="Oval 376"/>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8" name="Oval 377"/>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9" name="TextBox 378"/>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demographically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similar</a:t>
                  </a:r>
                  <a:endParaRPr lang="en-US" sz="800" dirty="0">
                    <a:solidFill>
                      <a:prstClr val="black"/>
                    </a:solidFill>
                    <a:latin typeface="Segoe Condensed" pitchFamily="34" charset="0"/>
                  </a:endParaRPr>
                </a:p>
              </p:txBody>
            </p:sp>
            <p:sp>
              <p:nvSpPr>
                <p:cNvPr id="380" name="Oval 379"/>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grpSp>
          <p:nvGrpSpPr>
            <p:cNvPr id="361" name="Group 360"/>
            <p:cNvGrpSpPr/>
            <p:nvPr/>
          </p:nvGrpSpPr>
          <p:grpSpPr>
            <a:xfrm>
              <a:off x="2698261" y="6070922"/>
              <a:ext cx="2937175" cy="338554"/>
              <a:chOff x="2913791" y="6112012"/>
              <a:chExt cx="2937175" cy="338554"/>
            </a:xfrm>
          </p:grpSpPr>
          <p:sp>
            <p:nvSpPr>
              <p:cNvPr id="363" name="TextBox 362"/>
              <p:cNvSpPr txBox="1"/>
              <p:nvPr/>
            </p:nvSpPr>
            <p:spPr>
              <a:xfrm>
                <a:off x="2913791" y="6112012"/>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goal-setting</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strategy</a:t>
                </a:r>
                <a:endParaRPr lang="en-US" sz="800" b="1" dirty="0">
                  <a:solidFill>
                    <a:prstClr val="black"/>
                  </a:solidFill>
                  <a:latin typeface="Segoe Condensed" pitchFamily="34" charset="0"/>
                </a:endParaRPr>
              </a:p>
            </p:txBody>
          </p:sp>
          <p:grpSp>
            <p:nvGrpSpPr>
              <p:cNvPr id="364" name="Group 363"/>
              <p:cNvGrpSpPr/>
              <p:nvPr/>
            </p:nvGrpSpPr>
            <p:grpSpPr>
              <a:xfrm>
                <a:off x="3847573" y="6179221"/>
                <a:ext cx="2003393" cy="194247"/>
                <a:chOff x="3287520" y="3219933"/>
                <a:chExt cx="2003393" cy="194247"/>
              </a:xfrm>
            </p:grpSpPr>
            <p:cxnSp>
              <p:nvCxnSpPr>
                <p:cNvPr id="365" name="Straight Arrow Connector 364"/>
                <p:cNvCxnSpPr/>
                <p:nvPr/>
              </p:nvCxnSpPr>
              <p:spPr>
                <a:xfrm>
                  <a:off x="3287520" y="3251937"/>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6" name="TextBox 365"/>
                <p:cNvSpPr txBox="1"/>
                <p:nvPr/>
              </p:nvSpPr>
              <p:spPr>
                <a:xfrm>
                  <a:off x="3287948"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s</a:t>
                  </a:r>
                  <a:r>
                    <a:rPr lang="en-US" dirty="0" smtClean="0">
                      <a:solidFill>
                        <a:prstClr val="black"/>
                      </a:solidFill>
                    </a:rPr>
                    <a:t>elf-set</a:t>
                  </a:r>
                  <a:endParaRPr lang="en-US" dirty="0">
                    <a:solidFill>
                      <a:prstClr val="black"/>
                    </a:solidFill>
                  </a:endParaRPr>
                </a:p>
              </p:txBody>
            </p:sp>
            <p:sp>
              <p:nvSpPr>
                <p:cNvPr id="367" name="TextBox 366"/>
                <p:cNvSpPr txBox="1"/>
                <p:nvPr/>
              </p:nvSpPr>
              <p:spPr>
                <a:xfrm>
                  <a:off x="4605113"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externally-set</a:t>
                  </a:r>
                  <a:endParaRPr lang="en-US" dirty="0">
                    <a:solidFill>
                      <a:prstClr val="black"/>
                    </a:solidFill>
                  </a:endParaRPr>
                </a:p>
              </p:txBody>
            </p:sp>
            <p:sp>
              <p:nvSpPr>
                <p:cNvPr id="368" name="Oval 367"/>
                <p:cNvSpPr/>
                <p:nvPr/>
              </p:nvSpPr>
              <p:spPr>
                <a:xfrm>
                  <a:off x="32908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69" name="Oval 368"/>
                <p:cNvSpPr/>
                <p:nvPr/>
              </p:nvSpPr>
              <p:spPr>
                <a:xfrm>
                  <a:off x="5226560" y="3223095"/>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70" name="TextBox 369"/>
                <p:cNvSpPr txBox="1"/>
                <p:nvPr/>
              </p:nvSpPr>
              <p:spPr>
                <a:xfrm>
                  <a:off x="3951053" y="3311588"/>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system-set</a:t>
                  </a:r>
                  <a:endParaRPr lang="en-US" sz="800" dirty="0">
                    <a:solidFill>
                      <a:prstClr val="black"/>
                    </a:solidFill>
                    <a:latin typeface="Segoe Condensed" pitchFamily="34" charset="0"/>
                  </a:endParaRPr>
                </a:p>
              </p:txBody>
            </p:sp>
            <p:sp>
              <p:nvSpPr>
                <p:cNvPr id="371" name="Oval 370"/>
                <p:cNvSpPr/>
                <p:nvPr/>
              </p:nvSpPr>
              <p:spPr>
                <a:xfrm>
                  <a:off x="42600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sp>
          <p:nvSpPr>
            <p:cNvPr id="362" name="Rectangle 361"/>
            <p:cNvSpPr/>
            <p:nvPr/>
          </p:nvSpPr>
          <p:spPr>
            <a:xfrm>
              <a:off x="2908305" y="5069720"/>
              <a:ext cx="54250" cy="260103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extBox 1"/>
          <p:cNvSpPr txBox="1"/>
          <p:nvPr/>
        </p:nvSpPr>
        <p:spPr>
          <a:xfrm>
            <a:off x="-24173" y="126344"/>
            <a:ext cx="9168173" cy="646331"/>
          </a:xfrm>
          <a:prstGeom prst="rect">
            <a:avLst/>
          </a:prstGeom>
          <a:noFill/>
        </p:spPr>
        <p:txBody>
          <a:bodyPr wrap="square" rtlCol="0">
            <a:spAutoFit/>
          </a:bodyPr>
          <a:lstStyle/>
          <a:p>
            <a:pPr algn="ctr"/>
            <a:r>
              <a:rPr lang="en-US" sz="3600" dirty="0" smtClean="0">
                <a:solidFill>
                  <a:prstClr val="black">
                    <a:lumMod val="75000"/>
                    <a:lumOff val="25000"/>
                  </a:prstClr>
                </a:solidFill>
                <a:latin typeface="Segoe UI Semibold" pitchFamily="34" charset="0"/>
              </a:rPr>
              <a:t>Eco-Feedback </a:t>
            </a:r>
            <a:r>
              <a:rPr lang="en-US" sz="3600" dirty="0" smtClean="0">
                <a:solidFill>
                  <a:prstClr val="black">
                    <a:lumMod val="75000"/>
                    <a:lumOff val="25000"/>
                  </a:prstClr>
                </a:solidFill>
                <a:latin typeface="Segoe UI Light" pitchFamily="34" charset="0"/>
              </a:rPr>
              <a:t>Design Space</a:t>
            </a:r>
          </a:p>
        </p:txBody>
      </p:sp>
      <p:sp>
        <p:nvSpPr>
          <p:cNvPr id="323" name="TextBox 322"/>
          <p:cNvSpPr txBox="1"/>
          <p:nvPr/>
        </p:nvSpPr>
        <p:spPr>
          <a:xfrm>
            <a:off x="3499443" y="6466330"/>
            <a:ext cx="6658917" cy="338554"/>
          </a:xfrm>
          <a:prstGeom prst="rect">
            <a:avLst/>
          </a:prstGeom>
          <a:noFill/>
        </p:spPr>
        <p:txBody>
          <a:bodyPr wrap="square" rtlCol="0">
            <a:spAutoFit/>
          </a:bodyPr>
          <a:lstStyle/>
          <a:p>
            <a:r>
              <a:rPr lang="en-US" sz="1600" dirty="0" smtClean="0">
                <a:solidFill>
                  <a:prstClr val="white">
                    <a:lumMod val="50000"/>
                  </a:prstClr>
                </a:solidFill>
                <a:latin typeface="Segoe UI Light" pitchFamily="34" charset="0"/>
              </a:rPr>
              <a:t>[Froehlich et al., HCIC2009; CHI2010; UW PhD Dissertation 2011]</a:t>
            </a:r>
            <a:endParaRPr lang="en-US" sz="1600" dirty="0">
              <a:solidFill>
                <a:prstClr val="white">
                  <a:lumMod val="50000"/>
                </a:prstClr>
              </a:solidFill>
              <a:latin typeface="Segoe UI Light" pitchFamily="34" charset="0"/>
            </a:endParaRPr>
          </a:p>
        </p:txBody>
      </p:sp>
    </p:spTree>
    <p:extLst>
      <p:ext uri="{BB962C8B-B14F-4D97-AF65-F5344CB8AC3E}">
        <p14:creationId xmlns:p14="http://schemas.microsoft.com/office/powerpoint/2010/main" val="164749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1643983" y="539241"/>
            <a:ext cx="5856034" cy="5779518"/>
            <a:chOff x="1643983" y="539241"/>
            <a:chExt cx="5856034" cy="5779518"/>
          </a:xfrm>
        </p:grpSpPr>
        <p:sp>
          <p:nvSpPr>
            <p:cNvPr id="12" name="Freeform 11"/>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alpha val="15000"/>
              </a:schemeClr>
            </a:solidFill>
            <a:ln w="9525">
              <a:solidFill>
                <a:schemeClr val="accent4"/>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TextBox 2"/>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behavioral models</a:t>
              </a:r>
              <a:endParaRPr lang="en-US" dirty="0">
                <a:solidFill>
                  <a:prstClr val="white">
                    <a:lumMod val="85000"/>
                  </a:prstClr>
                </a:solidFill>
                <a:latin typeface="Segoe UI Light" pitchFamily="34" charset="0"/>
              </a:endParaRPr>
            </a:p>
          </p:txBody>
        </p:sp>
        <p:grpSp>
          <p:nvGrpSpPr>
            <p:cNvPr id="41" name="Group 40"/>
            <p:cNvGrpSpPr/>
            <p:nvPr/>
          </p:nvGrpSpPr>
          <p:grpSpPr>
            <a:xfrm>
              <a:off x="2403379" y="4284809"/>
              <a:ext cx="1489346" cy="1492476"/>
              <a:chOff x="2403379" y="4284809"/>
              <a:chExt cx="1489346" cy="1492476"/>
            </a:xfrm>
          </p:grpSpPr>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alpha val="15000"/>
                </a:schemeClr>
              </a:solidFill>
              <a:ln w="9525">
                <a:solidFill>
                  <a:schemeClr val="accent5"/>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grpSp>
        <p:grpSp>
          <p:nvGrpSpPr>
            <p:cNvPr id="43" name="Group 42"/>
            <p:cNvGrpSpPr/>
            <p:nvPr/>
          </p:nvGrpSpPr>
          <p:grpSpPr>
            <a:xfrm>
              <a:off x="1904422" y="1496321"/>
              <a:ext cx="1489346" cy="1492476"/>
              <a:chOff x="1904422" y="1496321"/>
              <a:chExt cx="1489346" cy="1492476"/>
            </a:xfrm>
          </p:grpSpPr>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996600">
                  <a:alpha val="15000"/>
                </a:srgbClr>
              </a:solidFill>
              <a:ln w="9525">
                <a:solidFill>
                  <a:srgbClr val="99660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0" name="TextBox 19"/>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inputs</a:t>
                </a:r>
                <a:endParaRPr lang="en-US" dirty="0">
                  <a:solidFill>
                    <a:prstClr val="white">
                      <a:lumMod val="85000"/>
                    </a:prstClr>
                  </a:solidFill>
                  <a:latin typeface="Segoe UI Light" pitchFamily="34" charset="0"/>
                </a:endParaRPr>
              </a:p>
            </p:txBody>
          </p:sp>
        </p:grpSp>
        <p:grpSp>
          <p:nvGrpSpPr>
            <p:cNvPr id="44" name="Group 43"/>
            <p:cNvGrpSpPr/>
            <p:nvPr/>
          </p:nvGrpSpPr>
          <p:grpSpPr>
            <a:xfrm>
              <a:off x="2930104" y="539241"/>
              <a:ext cx="1799326" cy="1492476"/>
              <a:chOff x="2930104" y="539241"/>
              <a:chExt cx="1799326" cy="1492476"/>
            </a:xfrm>
          </p:grpSpPr>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grpSp>
        <p:grpSp>
          <p:nvGrpSpPr>
            <p:cNvPr id="5" name="Group 4"/>
            <p:cNvGrpSpPr/>
            <p:nvPr/>
          </p:nvGrpSpPr>
          <p:grpSpPr>
            <a:xfrm>
              <a:off x="4579367" y="544400"/>
              <a:ext cx="1489346" cy="1492476"/>
              <a:chOff x="4579367" y="544400"/>
              <a:chExt cx="1489346" cy="1492476"/>
            </a:xfrm>
          </p:grpSpPr>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00B050">
                  <a:alpha val="15000"/>
                </a:srgbClr>
              </a:solidFill>
              <a:ln w="9525">
                <a:solidFill>
                  <a:srgbClr val="00B05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white"/>
                  </a:solidFill>
                  <a:latin typeface="Segoe UI Light" pitchFamily="34"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information access</a:t>
                </a:r>
              </a:p>
            </p:txBody>
          </p:sp>
        </p:grpSp>
        <p:grpSp>
          <p:nvGrpSpPr>
            <p:cNvPr id="11" name="Group 10"/>
            <p:cNvGrpSpPr/>
            <p:nvPr/>
          </p:nvGrpSpPr>
          <p:grpSpPr>
            <a:xfrm>
              <a:off x="5761445" y="1541886"/>
              <a:ext cx="1492476" cy="1489346"/>
              <a:chOff x="5761445" y="1541886"/>
              <a:chExt cx="1492476" cy="1489346"/>
            </a:xfrm>
          </p:grpSpPr>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1">
                  <a:alpha val="15000"/>
                </a:schemeClr>
              </a:solidFill>
              <a:ln w="9525">
                <a:solidFill>
                  <a:schemeClr val="accent1"/>
                </a:solidFill>
                <a:prstDash val="solid"/>
                <a:round/>
                <a:headEnd/>
                <a:tailEnd/>
              </a:ln>
            </p:spPr>
            <p:txBody>
              <a:bodyPr vert="horz"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latin typeface="Segoe UI Light" pitchFamily="34"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grpSp>
        <p:grpSp>
          <p:nvGrpSpPr>
            <p:cNvPr id="16" name="Group 15"/>
            <p:cNvGrpSpPr/>
            <p:nvPr/>
          </p:nvGrpSpPr>
          <p:grpSpPr>
            <a:xfrm>
              <a:off x="6007541" y="3025058"/>
              <a:ext cx="1492476" cy="1489346"/>
              <a:chOff x="6007541" y="3025058"/>
              <a:chExt cx="1492476" cy="1489346"/>
            </a:xfrm>
          </p:grpSpPr>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grpSp>
        <p:grpSp>
          <p:nvGrpSpPr>
            <p:cNvPr id="17" name="Group 16"/>
            <p:cNvGrpSpPr/>
            <p:nvPr/>
          </p:nvGrpSpPr>
          <p:grpSpPr>
            <a:xfrm>
              <a:off x="5247679" y="4315620"/>
              <a:ext cx="1489346" cy="1492476"/>
              <a:chOff x="5247679" y="4315620"/>
              <a:chExt cx="1489346" cy="1492476"/>
            </a:xfrm>
          </p:grpSpPr>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3">
                  <a:alpha val="15000"/>
                </a:schemeClr>
              </a:solidFill>
              <a:ln w="9525">
                <a:solidFill>
                  <a:schemeClr val="accent3"/>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gr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6">
                <a:alpha val="15000"/>
              </a:schemeClr>
            </a:solidFill>
            <a:ln w="9525">
              <a:solidFill>
                <a:schemeClr val="accent6"/>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p:cNvGrpSpPr/>
          <p:nvPr/>
        </p:nvGrpSpPr>
        <p:grpSpPr>
          <a:xfrm>
            <a:off x="3353448" y="2126694"/>
            <a:ext cx="2493090" cy="2455316"/>
            <a:chOff x="3353448" y="2126694"/>
            <a:chExt cx="2493090" cy="2455316"/>
          </a:xfrm>
        </p:grpSpPr>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spTree>
    <p:extLst>
      <p:ext uri="{BB962C8B-B14F-4D97-AF65-F5344CB8AC3E}">
        <p14:creationId xmlns:p14="http://schemas.microsoft.com/office/powerpoint/2010/main" val="324481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heel(1)">
                                      <p:cBhvr>
                                        <p:cTn id="7"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TextBox 2"/>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black">
                    <a:lumMod val="75000"/>
                    <a:lumOff val="25000"/>
                  </a:prstClr>
                </a:solidFill>
                <a:latin typeface="Segoe UI Light" pitchFamily="34" charset="0"/>
              </a:rPr>
              <a:t>behavioral models</a:t>
            </a:r>
            <a:endParaRPr lang="en-US" dirty="0">
              <a:solidFill>
                <a:prstClr val="black">
                  <a:lumMod val="75000"/>
                  <a:lumOff val="25000"/>
                </a:prstClr>
              </a:solidFill>
              <a:latin typeface="Segoe UI Light" pitchFamily="34" charset="0"/>
            </a:endParaRPr>
          </a:p>
        </p:txBody>
      </p:sp>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social</a:t>
            </a:r>
          </a:p>
        </p:txBody>
      </p:sp>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996600">
              <a:alpha val="15000"/>
            </a:srgbClr>
          </a:solidFill>
          <a:ln w="9525">
            <a:solidFill>
              <a:srgbClr val="996600"/>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white">
                    <a:lumMod val="95000"/>
                  </a:prstClr>
                </a:solidFill>
                <a:latin typeface="Segoe UI Light" pitchFamily="34" charset="0"/>
              </a:rPr>
              <a:t>inputs</a:t>
            </a:r>
            <a:endParaRPr lang="en-US" dirty="0">
              <a:solidFill>
                <a:prstClr val="white">
                  <a:lumMod val="95000"/>
                </a:prstClr>
              </a:solidFill>
              <a:latin typeface="Segoe UI Light" pitchFamily="34" charset="0"/>
            </a:endParaRPr>
          </a:p>
        </p:txBody>
      </p:sp>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data</a:t>
            </a:r>
            <a:r>
              <a:rPr lang="en-US" dirty="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representation</a:t>
            </a:r>
          </a:p>
        </p:txBody>
      </p:sp>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information</a:t>
            </a:r>
            <a:r>
              <a:rPr lang="en-US" dirty="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access</a:t>
            </a:r>
          </a:p>
        </p:txBody>
      </p:sp>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display</a:t>
            </a:r>
            <a:r>
              <a:rPr lang="en-US" dirty="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medium</a:t>
            </a:r>
          </a:p>
        </p:txBody>
      </p:sp>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comparison</a:t>
            </a:r>
          </a:p>
        </p:txBody>
      </p:sp>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actionability</a:t>
            </a:r>
          </a:p>
        </p:txBody>
      </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motivational</a:t>
            </a:r>
            <a:r>
              <a:rPr lang="en-US" dirty="0" smtClean="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strategies</a:t>
            </a:r>
          </a:p>
        </p:txBody>
      </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spTree>
    <p:extLst>
      <p:ext uri="{BB962C8B-B14F-4D97-AF65-F5344CB8AC3E}">
        <p14:creationId xmlns:p14="http://schemas.microsoft.com/office/powerpoint/2010/main" val="37139160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social</a:t>
            </a:r>
          </a:p>
        </p:txBody>
      </p:sp>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black">
                    <a:lumMod val="75000"/>
                    <a:lumOff val="25000"/>
                  </a:prstClr>
                </a:solidFill>
                <a:latin typeface="Segoe UI Light" pitchFamily="34" charset="0"/>
              </a:rPr>
              <a:t>inputs</a:t>
            </a:r>
            <a:endParaRPr lang="en-US" dirty="0">
              <a:solidFill>
                <a:prstClr val="black">
                  <a:lumMod val="75000"/>
                  <a:lumOff val="25000"/>
                </a:prstClr>
              </a:solidFill>
              <a:latin typeface="Segoe UI Light" pitchFamily="34" charset="0"/>
            </a:endParaRPr>
          </a:p>
        </p:txBody>
      </p:sp>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00B050">
              <a:alpha val="15000"/>
            </a:srgbClr>
          </a:solidFill>
          <a:ln w="9525">
            <a:solidFill>
              <a:srgbClr val="00B05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white"/>
              </a:solidFill>
              <a:latin typeface="Segoe UI Light" pitchFamily="34"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information access</a:t>
            </a:r>
          </a:p>
        </p:txBody>
      </p:sp>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1">
              <a:alpha val="15000"/>
            </a:schemeClr>
          </a:solidFill>
          <a:ln w="9525">
            <a:solidFill>
              <a:schemeClr val="accent1"/>
            </a:solidFill>
            <a:prstDash val="solid"/>
            <a:round/>
            <a:headEnd/>
            <a:tailEnd/>
          </a:ln>
        </p:spPr>
        <p:txBody>
          <a:bodyPr vert="horz"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latin typeface="Segoe UI Light" pitchFamily="34"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comparison</a:t>
            </a:r>
          </a:p>
        </p:txBody>
      </p:sp>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actionability</a:t>
            </a:r>
          </a:p>
        </p:txBody>
      </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motivational</a:t>
            </a:r>
            <a:r>
              <a:rPr lang="en-US" dirty="0" smtClean="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strategies</a:t>
            </a:r>
          </a:p>
        </p:txBody>
      </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sp>
        <p:nvSpPr>
          <p:cNvPr id="40" name="Freeform 39"/>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41" name="TextBox 40"/>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black">
                    <a:lumMod val="75000"/>
                    <a:lumOff val="25000"/>
                  </a:prstClr>
                </a:solidFill>
                <a:latin typeface="Segoe UI Light" pitchFamily="34" charset="0"/>
              </a:rPr>
              <a:t>behavioral models</a:t>
            </a:r>
            <a:endParaRPr lang="en-US" dirty="0">
              <a:solidFill>
                <a:prstClr val="black">
                  <a:lumMod val="75000"/>
                  <a:lumOff val="25000"/>
                </a:prstClr>
              </a:solidFill>
              <a:latin typeface="Segoe UI Light" pitchFamily="34" charset="0"/>
            </a:endParaRPr>
          </a:p>
        </p:txBody>
      </p:sp>
    </p:spTree>
    <p:extLst>
      <p:ext uri="{BB962C8B-B14F-4D97-AF65-F5344CB8AC3E}">
        <p14:creationId xmlns:p14="http://schemas.microsoft.com/office/powerpoint/2010/main" val="16519740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alpha val="15000"/>
            </a:schemeClr>
          </a:solidFill>
          <a:ln w="9525">
            <a:solidFill>
              <a:schemeClr val="accent5"/>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data representation</a:t>
            </a:r>
          </a:p>
        </p:txBody>
      </p:sp>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information</a:t>
            </a:r>
            <a:r>
              <a:rPr lang="en-US" dirty="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access</a:t>
            </a:r>
          </a:p>
        </p:txBody>
      </p:sp>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display</a:t>
            </a:r>
            <a:r>
              <a:rPr lang="en-US" dirty="0">
                <a:solidFill>
                  <a:prstClr val="white">
                    <a:lumMod val="85000"/>
                  </a:prstClr>
                </a:solidFill>
                <a:latin typeface="Segoe UI Light" pitchFamily="34" charset="0"/>
              </a:rPr>
              <a:t> </a:t>
            </a:r>
            <a:r>
              <a:rPr lang="en-US" dirty="0">
                <a:solidFill>
                  <a:prstClr val="black">
                    <a:lumMod val="75000"/>
                    <a:lumOff val="25000"/>
                  </a:prstClr>
                </a:solidFill>
                <a:latin typeface="Segoe UI Light" pitchFamily="34" charset="0"/>
              </a:rPr>
              <a:t>medium</a:t>
            </a:r>
          </a:p>
        </p:txBody>
      </p:sp>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3">
              <a:alpha val="15000"/>
            </a:schemeClr>
          </a:solidFill>
          <a:ln w="9525">
            <a:solidFill>
              <a:schemeClr val="accent3"/>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6">
              <a:alpha val="15000"/>
            </a:schemeClr>
          </a:solidFill>
          <a:ln w="9525">
            <a:solidFill>
              <a:schemeClr val="accent6"/>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sp>
        <p:nvSpPr>
          <p:cNvPr id="40" name="Freeform 39"/>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alpha val="15000"/>
            </a:schemeClr>
          </a:solidFill>
          <a:ln w="9525">
            <a:solidFill>
              <a:schemeClr val="accent4"/>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41" name="TextBox 40"/>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behavioral models</a:t>
            </a:r>
            <a:endParaRPr lang="en-US" dirty="0">
              <a:solidFill>
                <a:prstClr val="white">
                  <a:lumMod val="85000"/>
                </a:prstClr>
              </a:solidFill>
              <a:latin typeface="Segoe UI Light" pitchFamily="34" charset="0"/>
            </a:endParaRPr>
          </a:p>
        </p:txBody>
      </p:sp>
      <p:sp>
        <p:nvSpPr>
          <p:cNvPr id="42" name="Freeform 41"/>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43" name="TextBox 42"/>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black">
                    <a:lumMod val="75000"/>
                    <a:lumOff val="25000"/>
                  </a:prstClr>
                </a:solidFill>
                <a:latin typeface="Segoe UI Light" pitchFamily="34" charset="0"/>
              </a:rPr>
              <a:t>inputs</a:t>
            </a:r>
            <a:endParaRPr lang="en-US" dirty="0">
              <a:solidFill>
                <a:prstClr val="black">
                  <a:lumMod val="75000"/>
                  <a:lumOff val="25000"/>
                </a:prstClr>
              </a:solidFill>
              <a:latin typeface="Segoe UI Light" pitchFamily="34" charset="0"/>
            </a:endParaRPr>
          </a:p>
        </p:txBody>
      </p:sp>
    </p:spTree>
    <p:extLst>
      <p:ext uri="{BB962C8B-B14F-4D97-AF65-F5344CB8AC3E}">
        <p14:creationId xmlns:p14="http://schemas.microsoft.com/office/powerpoint/2010/main" val="41129530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1643983" y="539241"/>
            <a:ext cx="5856034" cy="5779518"/>
            <a:chOff x="1643983" y="539241"/>
            <a:chExt cx="5856034" cy="5779518"/>
          </a:xfrm>
        </p:grpSpPr>
        <p:sp>
          <p:nvSpPr>
            <p:cNvPr id="12" name="Freeform 11"/>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alpha val="15000"/>
              </a:schemeClr>
            </a:solidFill>
            <a:ln w="9525">
              <a:solidFill>
                <a:schemeClr val="accent4"/>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TextBox 2"/>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behavioral models</a:t>
              </a:r>
              <a:endParaRPr lang="en-US" dirty="0">
                <a:solidFill>
                  <a:prstClr val="white">
                    <a:lumMod val="85000"/>
                  </a:prstClr>
                </a:solidFill>
                <a:latin typeface="Segoe UI Light" pitchFamily="34" charset="0"/>
              </a:endParaRPr>
            </a:p>
          </p:txBody>
        </p:sp>
        <p:grpSp>
          <p:nvGrpSpPr>
            <p:cNvPr id="41" name="Group 40"/>
            <p:cNvGrpSpPr/>
            <p:nvPr/>
          </p:nvGrpSpPr>
          <p:grpSpPr>
            <a:xfrm>
              <a:off x="2403379" y="4284809"/>
              <a:ext cx="1489346" cy="1492476"/>
              <a:chOff x="2403379" y="4284809"/>
              <a:chExt cx="1489346" cy="1492476"/>
            </a:xfrm>
          </p:grpSpPr>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alpha val="15000"/>
                </a:schemeClr>
              </a:solidFill>
              <a:ln w="9525">
                <a:solidFill>
                  <a:schemeClr val="accent5"/>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grpSp>
        <p:grpSp>
          <p:nvGrpSpPr>
            <p:cNvPr id="43" name="Group 42"/>
            <p:cNvGrpSpPr/>
            <p:nvPr/>
          </p:nvGrpSpPr>
          <p:grpSpPr>
            <a:xfrm>
              <a:off x="1904422" y="1496321"/>
              <a:ext cx="1489346" cy="1492476"/>
              <a:chOff x="1904422" y="1496321"/>
              <a:chExt cx="1489346" cy="1492476"/>
            </a:xfrm>
          </p:grpSpPr>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996600">
                  <a:alpha val="15000"/>
                </a:srgbClr>
              </a:solidFill>
              <a:ln w="9525">
                <a:solidFill>
                  <a:srgbClr val="99660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0" name="TextBox 19"/>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inputs</a:t>
                </a:r>
                <a:endParaRPr lang="en-US" dirty="0">
                  <a:solidFill>
                    <a:prstClr val="white">
                      <a:lumMod val="85000"/>
                    </a:prstClr>
                  </a:solidFill>
                  <a:latin typeface="Segoe UI Light" pitchFamily="34" charset="0"/>
                </a:endParaRPr>
              </a:p>
            </p:txBody>
          </p:sp>
        </p:grpSp>
        <p:grpSp>
          <p:nvGrpSpPr>
            <p:cNvPr id="44" name="Group 43"/>
            <p:cNvGrpSpPr/>
            <p:nvPr/>
          </p:nvGrpSpPr>
          <p:grpSpPr>
            <a:xfrm>
              <a:off x="2930104" y="539241"/>
              <a:ext cx="1799326" cy="1492476"/>
              <a:chOff x="2930104" y="539241"/>
              <a:chExt cx="1799326" cy="1492476"/>
            </a:xfrm>
          </p:grpSpPr>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grpSp>
        <p:grpSp>
          <p:nvGrpSpPr>
            <p:cNvPr id="5" name="Group 4"/>
            <p:cNvGrpSpPr/>
            <p:nvPr/>
          </p:nvGrpSpPr>
          <p:grpSpPr>
            <a:xfrm>
              <a:off x="4579367" y="544400"/>
              <a:ext cx="1489346" cy="1492476"/>
              <a:chOff x="4579367" y="544400"/>
              <a:chExt cx="1489346" cy="1492476"/>
            </a:xfrm>
          </p:grpSpPr>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00B050">
                  <a:alpha val="15000"/>
                </a:srgbClr>
              </a:solidFill>
              <a:ln w="9525">
                <a:solidFill>
                  <a:srgbClr val="00B05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white"/>
                  </a:solidFill>
                  <a:latin typeface="Segoe UI Light" pitchFamily="34"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information access</a:t>
                </a:r>
              </a:p>
            </p:txBody>
          </p:sp>
        </p:grpSp>
        <p:grpSp>
          <p:nvGrpSpPr>
            <p:cNvPr id="11" name="Group 10"/>
            <p:cNvGrpSpPr/>
            <p:nvPr/>
          </p:nvGrpSpPr>
          <p:grpSpPr>
            <a:xfrm>
              <a:off x="5761445" y="1541886"/>
              <a:ext cx="1492476" cy="1489346"/>
              <a:chOff x="5761445" y="1541886"/>
              <a:chExt cx="1492476" cy="1489346"/>
            </a:xfrm>
          </p:grpSpPr>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1">
                  <a:alpha val="15000"/>
                </a:schemeClr>
              </a:solidFill>
              <a:ln w="9525">
                <a:solidFill>
                  <a:schemeClr val="accent1"/>
                </a:solidFill>
                <a:prstDash val="solid"/>
                <a:round/>
                <a:headEnd/>
                <a:tailEnd/>
              </a:ln>
            </p:spPr>
            <p:txBody>
              <a:bodyPr vert="horz"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latin typeface="Segoe UI Light" pitchFamily="34"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grpSp>
        <p:grpSp>
          <p:nvGrpSpPr>
            <p:cNvPr id="16" name="Group 15"/>
            <p:cNvGrpSpPr/>
            <p:nvPr/>
          </p:nvGrpSpPr>
          <p:grpSpPr>
            <a:xfrm>
              <a:off x="6007541" y="3025058"/>
              <a:ext cx="1492476" cy="1489346"/>
              <a:chOff x="6007541" y="3025058"/>
              <a:chExt cx="1492476" cy="1489346"/>
            </a:xfrm>
          </p:grpSpPr>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grpSp>
        <p:grpSp>
          <p:nvGrpSpPr>
            <p:cNvPr id="17" name="Group 16"/>
            <p:cNvGrpSpPr/>
            <p:nvPr/>
          </p:nvGrpSpPr>
          <p:grpSpPr>
            <a:xfrm>
              <a:off x="5247679" y="4315620"/>
              <a:ext cx="1489346" cy="1492476"/>
              <a:chOff x="5247679" y="4315620"/>
              <a:chExt cx="1489346" cy="1492476"/>
            </a:xfrm>
          </p:grpSpPr>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3">
                  <a:alpha val="15000"/>
                </a:schemeClr>
              </a:solidFill>
              <a:ln w="9525">
                <a:solidFill>
                  <a:schemeClr val="accent3"/>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gr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6">
                <a:alpha val="15000"/>
              </a:schemeClr>
            </a:solidFill>
            <a:ln w="9525">
              <a:solidFill>
                <a:schemeClr val="accent6"/>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p:cNvGrpSpPr/>
          <p:nvPr/>
        </p:nvGrpSpPr>
        <p:grpSpPr>
          <a:xfrm>
            <a:off x="3353448" y="2126694"/>
            <a:ext cx="2493090" cy="2455316"/>
            <a:chOff x="3353448" y="2126694"/>
            <a:chExt cx="2493090" cy="2455316"/>
          </a:xfrm>
        </p:grpSpPr>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spTree>
    <p:extLst>
      <p:ext uri="{BB962C8B-B14F-4D97-AF65-F5344CB8AC3E}">
        <p14:creationId xmlns:p14="http://schemas.microsoft.com/office/powerpoint/2010/main" val="17340179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775" y="1683415"/>
            <a:ext cx="8458200" cy="461665"/>
          </a:xfrm>
          <a:prstGeom prst="rect">
            <a:avLst/>
          </a:prstGeom>
          <a:noFill/>
        </p:spPr>
        <p:txBody>
          <a:bodyPr wrap="square" rtlCol="0">
            <a:spAutoFit/>
          </a:bodyPr>
          <a:lstStyle/>
          <a:p>
            <a:r>
              <a:rPr lang="en-US" sz="2400" dirty="0" smtClean="0">
                <a:solidFill>
                  <a:schemeClr val="bg1">
                    <a:lumMod val="95000"/>
                  </a:schemeClr>
                </a:solidFill>
                <a:latin typeface="Segoe UI Light" pitchFamily="34" charset="0"/>
              </a:rPr>
              <a:t>Two sets of designs:</a:t>
            </a:r>
            <a:endParaRPr lang="en-US" sz="2400" dirty="0">
              <a:solidFill>
                <a:schemeClr val="bg1">
                  <a:lumMod val="95000"/>
                </a:schemeClr>
              </a:solidFill>
              <a:latin typeface="Segoe UI Light" pitchFamily="34" charset="0"/>
            </a:endParaRPr>
          </a:p>
        </p:txBody>
      </p:sp>
      <p:grpSp>
        <p:nvGrpSpPr>
          <p:cNvPr id="9" name="Group 8"/>
          <p:cNvGrpSpPr/>
          <p:nvPr/>
        </p:nvGrpSpPr>
        <p:grpSpPr>
          <a:xfrm>
            <a:off x="397775" y="2449880"/>
            <a:ext cx="8505825" cy="923330"/>
            <a:chOff x="397775" y="2650177"/>
            <a:chExt cx="8505825" cy="923330"/>
          </a:xfrm>
        </p:grpSpPr>
        <p:sp>
          <p:nvSpPr>
            <p:cNvPr id="5" name="TextBox 4"/>
            <p:cNvSpPr txBox="1"/>
            <p:nvPr/>
          </p:nvSpPr>
          <p:spPr>
            <a:xfrm>
              <a:off x="931175" y="2727121"/>
              <a:ext cx="7972425" cy="769441"/>
            </a:xfrm>
            <a:prstGeom prst="rect">
              <a:avLst/>
            </a:prstGeom>
            <a:noFill/>
          </p:spPr>
          <p:txBody>
            <a:bodyPr wrap="square" rtlCol="0">
              <a:spAutoFit/>
            </a:bodyPr>
            <a:lstStyle/>
            <a:p>
              <a:r>
                <a:rPr lang="en-US" sz="2400" dirty="0" smtClean="0">
                  <a:solidFill>
                    <a:schemeClr val="bg1">
                      <a:lumMod val="95000"/>
                    </a:schemeClr>
                  </a:solidFill>
                  <a:latin typeface="Segoe UI Semibold" pitchFamily="34" charset="0"/>
                </a:rPr>
                <a:t>Design Dimensions</a:t>
              </a:r>
            </a:p>
            <a:p>
              <a:r>
                <a:rPr lang="en-US" sz="2000" dirty="0" smtClean="0">
                  <a:solidFill>
                    <a:schemeClr val="bg1">
                      <a:lumMod val="95000"/>
                    </a:schemeClr>
                  </a:solidFill>
                  <a:latin typeface="Segoe UI Light" pitchFamily="34" charset="0"/>
                </a:rPr>
                <a:t>Isolate eco-feedback design dimensions in the context of water usage</a:t>
              </a:r>
              <a:endParaRPr lang="en-US" sz="2000" dirty="0">
                <a:solidFill>
                  <a:schemeClr val="bg1">
                    <a:lumMod val="95000"/>
                  </a:schemeClr>
                </a:solidFill>
                <a:latin typeface="Segoe UI Light" pitchFamily="34" charset="0"/>
              </a:endParaRPr>
            </a:p>
          </p:txBody>
        </p:sp>
        <p:sp>
          <p:nvSpPr>
            <p:cNvPr id="7" name="TextBox 6"/>
            <p:cNvSpPr txBox="1"/>
            <p:nvPr/>
          </p:nvSpPr>
          <p:spPr>
            <a:xfrm>
              <a:off x="397775" y="2650177"/>
              <a:ext cx="569387" cy="923330"/>
            </a:xfrm>
            <a:prstGeom prst="rect">
              <a:avLst/>
            </a:prstGeom>
            <a:noFill/>
          </p:spPr>
          <p:txBody>
            <a:bodyPr wrap="none" rtlCol="0">
              <a:spAutoFit/>
            </a:bodyPr>
            <a:lstStyle/>
            <a:p>
              <a:r>
                <a:rPr lang="en-US" sz="5400" dirty="0" smtClean="0">
                  <a:solidFill>
                    <a:schemeClr val="bg1">
                      <a:lumMod val="95000"/>
                    </a:schemeClr>
                  </a:solidFill>
                  <a:latin typeface="Segoe UI Semibold" pitchFamily="34" charset="0"/>
                </a:rPr>
                <a:t>1</a:t>
              </a:r>
              <a:endParaRPr lang="en-US" sz="5400" dirty="0">
                <a:solidFill>
                  <a:schemeClr val="bg1">
                    <a:lumMod val="95000"/>
                  </a:schemeClr>
                </a:solidFill>
                <a:latin typeface="Segoe UI Semibold" pitchFamily="34" charset="0"/>
              </a:endParaRPr>
            </a:p>
          </p:txBody>
        </p:sp>
      </p:grpSp>
      <p:grpSp>
        <p:nvGrpSpPr>
          <p:cNvPr id="10" name="Group 9"/>
          <p:cNvGrpSpPr/>
          <p:nvPr/>
        </p:nvGrpSpPr>
        <p:grpSpPr>
          <a:xfrm>
            <a:off x="397775" y="3613270"/>
            <a:ext cx="8505825" cy="1209228"/>
            <a:chOff x="397775" y="3813567"/>
            <a:chExt cx="8505825" cy="1209228"/>
          </a:xfrm>
        </p:grpSpPr>
        <p:sp>
          <p:nvSpPr>
            <p:cNvPr id="6" name="TextBox 5"/>
            <p:cNvSpPr txBox="1"/>
            <p:nvPr/>
          </p:nvSpPr>
          <p:spPr>
            <a:xfrm>
              <a:off x="931175" y="3945577"/>
              <a:ext cx="7972425" cy="1077218"/>
            </a:xfrm>
            <a:prstGeom prst="rect">
              <a:avLst/>
            </a:prstGeom>
            <a:noFill/>
          </p:spPr>
          <p:txBody>
            <a:bodyPr wrap="square" rtlCol="0">
              <a:spAutoFit/>
            </a:bodyPr>
            <a:lstStyle/>
            <a:p>
              <a:r>
                <a:rPr lang="en-US" sz="2400" dirty="0" smtClean="0">
                  <a:solidFill>
                    <a:schemeClr val="bg1">
                      <a:lumMod val="95000"/>
                    </a:schemeClr>
                  </a:solidFill>
                  <a:latin typeface="Segoe UI Semibold" pitchFamily="34" charset="0"/>
                </a:rPr>
                <a:t>Design Probes</a:t>
              </a:r>
            </a:p>
            <a:p>
              <a:r>
                <a:rPr lang="en-US" sz="2000" dirty="0" smtClean="0">
                  <a:solidFill>
                    <a:schemeClr val="bg1">
                      <a:lumMod val="95000"/>
                    </a:schemeClr>
                  </a:solidFill>
                  <a:latin typeface="Segoe UI Light" pitchFamily="34" charset="0"/>
                </a:rPr>
                <a:t>Meant to elicit reactions about how displays would fit within a household and investigate issues such as privacy, competition, family dynamics.</a:t>
              </a:r>
              <a:endParaRPr lang="en-US" sz="2000" dirty="0">
                <a:solidFill>
                  <a:schemeClr val="bg1">
                    <a:lumMod val="95000"/>
                  </a:schemeClr>
                </a:solidFill>
                <a:latin typeface="Segoe UI Light" pitchFamily="34" charset="0"/>
              </a:endParaRPr>
            </a:p>
          </p:txBody>
        </p:sp>
        <p:sp>
          <p:nvSpPr>
            <p:cNvPr id="8" name="TextBox 7"/>
            <p:cNvSpPr txBox="1"/>
            <p:nvPr/>
          </p:nvSpPr>
          <p:spPr>
            <a:xfrm>
              <a:off x="397775" y="3813567"/>
              <a:ext cx="569387" cy="923330"/>
            </a:xfrm>
            <a:prstGeom prst="rect">
              <a:avLst/>
            </a:prstGeom>
            <a:noFill/>
          </p:spPr>
          <p:txBody>
            <a:bodyPr wrap="none" rtlCol="0">
              <a:spAutoFit/>
            </a:bodyPr>
            <a:lstStyle/>
            <a:p>
              <a:r>
                <a:rPr lang="en-US" sz="5400" dirty="0">
                  <a:solidFill>
                    <a:schemeClr val="bg1">
                      <a:lumMod val="95000"/>
                    </a:schemeClr>
                  </a:solidFill>
                  <a:latin typeface="Segoe UI Semibold" pitchFamily="34" charset="0"/>
                </a:rPr>
                <a:t>2</a:t>
              </a:r>
            </a:p>
          </p:txBody>
        </p:sp>
      </p:grpSp>
      <p:sp>
        <p:nvSpPr>
          <p:cNvPr id="2" name="Rectangle 1"/>
          <p:cNvSpPr/>
          <p:nvPr/>
        </p:nvSpPr>
        <p:spPr>
          <a:xfrm>
            <a:off x="0" y="3373210"/>
            <a:ext cx="9277490" cy="1801375"/>
          </a:xfrm>
          <a:prstGeom prst="rect">
            <a:avLst/>
          </a:prstGeom>
          <a:solidFill>
            <a:schemeClr val="tx1">
              <a:alpha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26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27815" y="2147926"/>
            <a:ext cx="7321990" cy="3785609"/>
          </a:xfrm>
          <a:prstGeom prst="rect">
            <a:avLst/>
          </a:prstGeom>
          <a:noFill/>
        </p:spPr>
        <p:txBody>
          <a:bodyPr wrap="square" lIns="91395" tIns="45699" rIns="91395" bIns="45699" rtlCol="0">
            <a:spAutoFit/>
          </a:bodyPr>
          <a:lstStyle/>
          <a:p>
            <a:pPr>
              <a:spcAft>
                <a:spcPts val="2400"/>
              </a:spcAft>
            </a:pPr>
            <a:r>
              <a:rPr lang="en-US" sz="3200" dirty="0" smtClean="0">
                <a:solidFill>
                  <a:schemeClr val="bg1">
                    <a:lumMod val="85000"/>
                  </a:schemeClr>
                </a:solidFill>
                <a:latin typeface="Segoe UI Semibold" pitchFamily="34" charset="0"/>
              </a:rPr>
              <a:t>Data </a:t>
            </a:r>
            <a:r>
              <a:rPr lang="en-US" sz="3200" dirty="0" smtClean="0">
                <a:solidFill>
                  <a:schemeClr val="bg1">
                    <a:lumMod val="85000"/>
                  </a:schemeClr>
                </a:solidFill>
                <a:latin typeface="Segoe UI Light" pitchFamily="34" charset="0"/>
              </a:rPr>
              <a:t>Granularity</a:t>
            </a:r>
          </a:p>
          <a:p>
            <a:pPr>
              <a:spcAft>
                <a:spcPts val="2400"/>
              </a:spcAft>
            </a:pPr>
            <a:r>
              <a:rPr lang="en-US" sz="3200" dirty="0" smtClean="0">
                <a:solidFill>
                  <a:schemeClr val="bg1">
                    <a:lumMod val="85000"/>
                  </a:schemeClr>
                </a:solidFill>
                <a:latin typeface="Segoe UI Semibold" pitchFamily="34" charset="0"/>
              </a:rPr>
              <a:t>Time </a:t>
            </a:r>
            <a:r>
              <a:rPr lang="en-US" sz="3200" dirty="0">
                <a:solidFill>
                  <a:schemeClr val="bg1">
                    <a:lumMod val="85000"/>
                  </a:schemeClr>
                </a:solidFill>
                <a:latin typeface="Segoe UI Light" pitchFamily="34" charset="0"/>
              </a:rPr>
              <a:t>Granularity</a:t>
            </a:r>
          </a:p>
          <a:p>
            <a:pPr>
              <a:spcAft>
                <a:spcPts val="2400"/>
              </a:spcAft>
            </a:pPr>
            <a:r>
              <a:rPr lang="en-US" sz="3200" dirty="0" smtClean="0">
                <a:solidFill>
                  <a:schemeClr val="bg1">
                    <a:lumMod val="85000"/>
                  </a:schemeClr>
                </a:solidFill>
                <a:latin typeface="Segoe UI Semibold" pitchFamily="34" charset="0"/>
              </a:rPr>
              <a:t>Measurement </a:t>
            </a:r>
            <a:r>
              <a:rPr lang="en-US" sz="3200" dirty="0">
                <a:solidFill>
                  <a:schemeClr val="bg1">
                    <a:lumMod val="85000"/>
                  </a:schemeClr>
                </a:solidFill>
                <a:latin typeface="Segoe UI Light" pitchFamily="34" charset="0"/>
              </a:rPr>
              <a:t>Unit</a:t>
            </a:r>
          </a:p>
          <a:p>
            <a:pPr>
              <a:spcAft>
                <a:spcPts val="2400"/>
              </a:spcAft>
            </a:pPr>
            <a:r>
              <a:rPr lang="en-US" sz="3200" dirty="0" smtClean="0">
                <a:solidFill>
                  <a:schemeClr val="bg1">
                    <a:lumMod val="85000"/>
                  </a:schemeClr>
                </a:solidFill>
                <a:latin typeface="Segoe UI Semibold" pitchFamily="34" charset="0"/>
              </a:rPr>
              <a:t>Comparison</a:t>
            </a:r>
            <a:endParaRPr lang="en-US" sz="3200" dirty="0" smtClean="0">
              <a:solidFill>
                <a:schemeClr val="bg1">
                  <a:lumMod val="85000"/>
                </a:schemeClr>
              </a:solidFill>
              <a:latin typeface="Segoe UI Light" pitchFamily="34" charset="0"/>
            </a:endParaRPr>
          </a:p>
          <a:p>
            <a:pPr>
              <a:spcAft>
                <a:spcPts val="2400"/>
              </a:spcAft>
            </a:pPr>
            <a:endParaRPr lang="en-US" sz="3200" dirty="0">
              <a:solidFill>
                <a:schemeClr val="bg1">
                  <a:lumMod val="85000"/>
                </a:schemeClr>
              </a:solidFill>
              <a:latin typeface="Segoe UI Light" pitchFamily="34" charset="0"/>
            </a:endParaRPr>
          </a:p>
        </p:txBody>
      </p:sp>
      <p:sp>
        <p:nvSpPr>
          <p:cNvPr id="7" name="Oval 6"/>
          <p:cNvSpPr>
            <a:spLocks noChangeAspect="1"/>
          </p:cNvSpPr>
          <p:nvPr/>
        </p:nvSpPr>
        <p:spPr>
          <a:xfrm>
            <a:off x="1186900" y="2201571"/>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1</a:t>
            </a:r>
          </a:p>
        </p:txBody>
      </p:sp>
      <p:sp>
        <p:nvSpPr>
          <p:cNvPr id="8" name="Oval 7"/>
          <p:cNvSpPr>
            <a:spLocks noChangeAspect="1"/>
          </p:cNvSpPr>
          <p:nvPr/>
        </p:nvSpPr>
        <p:spPr>
          <a:xfrm>
            <a:off x="1186900" y="3013880"/>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2</a:t>
            </a:r>
          </a:p>
        </p:txBody>
      </p:sp>
      <p:sp>
        <p:nvSpPr>
          <p:cNvPr id="9" name="Oval 8"/>
          <p:cNvSpPr>
            <a:spLocks noChangeAspect="1"/>
          </p:cNvSpPr>
          <p:nvPr/>
        </p:nvSpPr>
        <p:spPr>
          <a:xfrm>
            <a:off x="1186900" y="3804916"/>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3</a:t>
            </a:r>
          </a:p>
        </p:txBody>
      </p:sp>
      <p:sp>
        <p:nvSpPr>
          <p:cNvPr id="10" name="Oval 9"/>
          <p:cNvSpPr>
            <a:spLocks noChangeAspect="1"/>
          </p:cNvSpPr>
          <p:nvPr/>
        </p:nvSpPr>
        <p:spPr>
          <a:xfrm>
            <a:off x="1186900" y="4607046"/>
            <a:ext cx="457200" cy="457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2800" dirty="0">
                <a:solidFill>
                  <a:prstClr val="white">
                    <a:lumMod val="85000"/>
                  </a:prstClr>
                </a:solidFill>
                <a:latin typeface="Segoe UI Semibold" pitchFamily="34" charset="0"/>
              </a:rPr>
              <a:t>4</a:t>
            </a:r>
          </a:p>
        </p:txBody>
      </p:sp>
      <p:sp>
        <p:nvSpPr>
          <p:cNvPr id="13" name="TextBox 12"/>
          <p:cNvSpPr txBox="1"/>
          <p:nvPr/>
        </p:nvSpPr>
        <p:spPr>
          <a:xfrm>
            <a:off x="1061857" y="999010"/>
            <a:ext cx="7020287"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Design </a:t>
            </a:r>
            <a:r>
              <a:rPr lang="en-US" sz="4400" dirty="0" smtClean="0">
                <a:solidFill>
                  <a:schemeClr val="bg1"/>
                </a:solidFill>
                <a:latin typeface="Segoe UI Light" pitchFamily="34" charset="0"/>
              </a:rPr>
              <a:t>Dimensions Explored</a:t>
            </a:r>
          </a:p>
        </p:txBody>
      </p:sp>
      <p:sp>
        <p:nvSpPr>
          <p:cNvPr id="2" name="TextBox 1"/>
          <p:cNvSpPr txBox="1"/>
          <p:nvPr/>
        </p:nvSpPr>
        <p:spPr>
          <a:xfrm>
            <a:off x="1108980" y="681925"/>
            <a:ext cx="713413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1: ISOLATING DESIGN DIMENSIONS</a:t>
            </a:r>
          </a:p>
        </p:txBody>
      </p:sp>
      <p:grpSp>
        <p:nvGrpSpPr>
          <p:cNvPr id="5" name="Group 4"/>
          <p:cNvGrpSpPr/>
          <p:nvPr/>
        </p:nvGrpSpPr>
        <p:grpSpPr>
          <a:xfrm>
            <a:off x="5258139" y="2209800"/>
            <a:ext cx="3578916" cy="2042160"/>
            <a:chOff x="5258139" y="2209800"/>
            <a:chExt cx="3578916" cy="2042160"/>
          </a:xfrm>
        </p:grpSpPr>
        <p:sp>
          <p:nvSpPr>
            <p:cNvPr id="3" name="Right Brace 2"/>
            <p:cNvSpPr/>
            <p:nvPr/>
          </p:nvSpPr>
          <p:spPr>
            <a:xfrm>
              <a:off x="5258139" y="2209800"/>
              <a:ext cx="376391" cy="2042160"/>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5649465" y="2290575"/>
              <a:ext cx="3187590" cy="1815882"/>
            </a:xfrm>
            <a:prstGeom prst="rect">
              <a:avLst/>
            </a:prstGeom>
            <a:noFill/>
          </p:spPr>
          <p:txBody>
            <a:bodyPr wrap="square" rtlCol="0">
              <a:spAutoFit/>
            </a:bodyPr>
            <a:lstStyle/>
            <a:p>
              <a:pPr algn="ctr"/>
              <a:r>
                <a:rPr lang="en-US" sz="2800" dirty="0" smtClean="0">
                  <a:solidFill>
                    <a:schemeClr val="accent4">
                      <a:lumMod val="60000"/>
                      <a:lumOff val="40000"/>
                    </a:schemeClr>
                  </a:solidFill>
                  <a:latin typeface="Segoe UI Light" pitchFamily="34" charset="0"/>
                </a:rPr>
                <a:t>Part of “Data Representation” in the eco-feedback design space</a:t>
              </a:r>
            </a:p>
          </p:txBody>
        </p:sp>
      </p:grpSp>
    </p:spTree>
    <p:extLst>
      <p:ext uri="{BB962C8B-B14F-4D97-AF65-F5344CB8AC3E}">
        <p14:creationId xmlns:p14="http://schemas.microsoft.com/office/powerpoint/2010/main" val="406955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0043" y="3167390"/>
            <a:ext cx="5843915" cy="400110"/>
          </a:xfrm>
          <a:prstGeom prst="rect">
            <a:avLst/>
          </a:prstGeom>
          <a:noFill/>
        </p:spPr>
        <p:txBody>
          <a:bodyPr wrap="square" rtlCol="0">
            <a:spAutoFit/>
          </a:bodyPr>
          <a:lstStyle/>
          <a:p>
            <a:pPr algn="ctr"/>
            <a:r>
              <a:rPr lang="en-US" sz="2000" dirty="0" smtClean="0">
                <a:solidFill>
                  <a:prstClr val="white"/>
                </a:solidFill>
                <a:latin typeface="Segoe UI Light" pitchFamily="34" charset="0"/>
              </a:rPr>
              <a:t>But first, a quick primer on </a:t>
            </a:r>
            <a:r>
              <a:rPr lang="en-US" sz="2000" dirty="0" smtClean="0">
                <a:solidFill>
                  <a:srgbClr val="0090FF"/>
                </a:solidFill>
                <a:latin typeface="Segoe UI Light" pitchFamily="34" charset="0"/>
              </a:rPr>
              <a:t>water</a:t>
            </a:r>
            <a:r>
              <a:rPr lang="en-US" sz="2000" dirty="0" smtClean="0">
                <a:solidFill>
                  <a:prstClr val="white"/>
                </a:solidFill>
                <a:latin typeface="Segoe UI Light" pitchFamily="34" charset="0"/>
              </a:rPr>
              <a:t> </a:t>
            </a:r>
          </a:p>
        </p:txBody>
      </p:sp>
    </p:spTree>
    <p:extLst>
      <p:ext uri="{BB962C8B-B14F-4D97-AF65-F5344CB8AC3E}">
        <p14:creationId xmlns:p14="http://schemas.microsoft.com/office/powerpoint/2010/main" val="3445490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1643983" y="539241"/>
            <a:ext cx="5856034" cy="5779518"/>
            <a:chOff x="1643983" y="539241"/>
            <a:chExt cx="5856034" cy="5779518"/>
          </a:xfrm>
        </p:grpSpPr>
        <p:sp>
          <p:nvSpPr>
            <p:cNvPr id="12" name="Freeform 11"/>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alpha val="15000"/>
              </a:schemeClr>
            </a:solidFill>
            <a:ln w="9525">
              <a:solidFill>
                <a:schemeClr val="accent4"/>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TextBox 2"/>
            <p:cNvSpPr txBox="1"/>
            <p:nvPr/>
          </p:nvSpPr>
          <p:spPr>
            <a:xfrm>
              <a:off x="1740956" y="3398245"/>
              <a:ext cx="1295400"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behavioral models</a:t>
              </a:r>
              <a:endParaRPr lang="en-US" dirty="0">
                <a:solidFill>
                  <a:prstClr val="white">
                    <a:lumMod val="85000"/>
                  </a:prstClr>
                </a:solidFill>
                <a:latin typeface="Segoe UI Light" pitchFamily="34" charset="0"/>
              </a:endParaRPr>
            </a:p>
          </p:txBody>
        </p:sp>
        <p:grpSp>
          <p:nvGrpSpPr>
            <p:cNvPr id="41" name="Group 40"/>
            <p:cNvGrpSpPr/>
            <p:nvPr/>
          </p:nvGrpSpPr>
          <p:grpSpPr>
            <a:xfrm>
              <a:off x="2403379" y="4284809"/>
              <a:ext cx="1489346" cy="1492476"/>
              <a:chOff x="2403379" y="4284809"/>
              <a:chExt cx="1489346" cy="1492476"/>
            </a:xfrm>
          </p:grpSpPr>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alpha val="15000"/>
                </a:schemeClr>
              </a:solidFill>
              <a:ln w="9525">
                <a:solidFill>
                  <a:schemeClr val="accent5"/>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19" name="TextBox 18"/>
              <p:cNvSpPr txBox="1"/>
              <p:nvPr/>
            </p:nvSpPr>
            <p:spPr>
              <a:xfrm>
                <a:off x="2513094" y="481256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grpSp>
        <p:grpSp>
          <p:nvGrpSpPr>
            <p:cNvPr id="43" name="Group 42"/>
            <p:cNvGrpSpPr/>
            <p:nvPr/>
          </p:nvGrpSpPr>
          <p:grpSpPr>
            <a:xfrm>
              <a:off x="1904422" y="1496321"/>
              <a:ext cx="1489346" cy="1492476"/>
              <a:chOff x="1904422" y="1496321"/>
              <a:chExt cx="1489346" cy="1492476"/>
            </a:xfrm>
          </p:grpSpPr>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996600">
                  <a:alpha val="15000"/>
                </a:srgbClr>
              </a:solidFill>
              <a:ln w="9525">
                <a:solidFill>
                  <a:srgbClr val="99660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0" name="TextBox 19"/>
              <p:cNvSpPr txBox="1"/>
              <p:nvPr/>
            </p:nvSpPr>
            <p:spPr>
              <a:xfrm>
                <a:off x="2001395" y="2057893"/>
                <a:ext cx="1295400" cy="369332"/>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inputs</a:t>
                </a:r>
                <a:endParaRPr lang="en-US" dirty="0">
                  <a:solidFill>
                    <a:prstClr val="white">
                      <a:lumMod val="85000"/>
                    </a:prstClr>
                  </a:solidFill>
                  <a:latin typeface="Segoe UI Light" pitchFamily="34" charset="0"/>
                </a:endParaRPr>
              </a:p>
            </p:txBody>
          </p:sp>
        </p:grpSp>
        <p:grpSp>
          <p:nvGrpSpPr>
            <p:cNvPr id="44" name="Group 43"/>
            <p:cNvGrpSpPr/>
            <p:nvPr/>
          </p:nvGrpSpPr>
          <p:grpSpPr>
            <a:xfrm>
              <a:off x="2930104" y="539241"/>
              <a:ext cx="1799326" cy="1492476"/>
              <a:chOff x="2930104" y="539241"/>
              <a:chExt cx="1799326" cy="1492476"/>
            </a:xfrm>
          </p:grpSpPr>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grpSp>
        <p:grpSp>
          <p:nvGrpSpPr>
            <p:cNvPr id="5" name="Group 4"/>
            <p:cNvGrpSpPr/>
            <p:nvPr/>
          </p:nvGrpSpPr>
          <p:grpSpPr>
            <a:xfrm>
              <a:off x="4579367" y="544400"/>
              <a:ext cx="1489346" cy="1492476"/>
              <a:chOff x="4579367" y="544400"/>
              <a:chExt cx="1489346" cy="1492476"/>
            </a:xfrm>
          </p:grpSpPr>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00B050">
                  <a:alpha val="15000"/>
                </a:srgbClr>
              </a:solidFill>
              <a:ln w="9525">
                <a:solidFill>
                  <a:srgbClr val="00B05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white"/>
                  </a:solidFill>
                  <a:latin typeface="Segoe UI Light" pitchFamily="34"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information access</a:t>
                </a:r>
              </a:p>
            </p:txBody>
          </p:sp>
        </p:grpSp>
        <p:grpSp>
          <p:nvGrpSpPr>
            <p:cNvPr id="11" name="Group 10"/>
            <p:cNvGrpSpPr/>
            <p:nvPr/>
          </p:nvGrpSpPr>
          <p:grpSpPr>
            <a:xfrm>
              <a:off x="5761445" y="1541886"/>
              <a:ext cx="1492476" cy="1489346"/>
              <a:chOff x="5761445" y="1541886"/>
              <a:chExt cx="1492476" cy="1489346"/>
            </a:xfrm>
          </p:grpSpPr>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1">
                  <a:alpha val="15000"/>
                </a:schemeClr>
              </a:solidFill>
              <a:ln w="9525">
                <a:solidFill>
                  <a:schemeClr val="accent1"/>
                </a:solidFill>
                <a:prstDash val="solid"/>
                <a:round/>
                <a:headEnd/>
                <a:tailEnd/>
              </a:ln>
            </p:spPr>
            <p:txBody>
              <a:bodyPr vert="horz"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latin typeface="Segoe UI Light" pitchFamily="34"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grpSp>
        <p:grpSp>
          <p:nvGrpSpPr>
            <p:cNvPr id="16" name="Group 15"/>
            <p:cNvGrpSpPr/>
            <p:nvPr/>
          </p:nvGrpSpPr>
          <p:grpSpPr>
            <a:xfrm>
              <a:off x="6007541" y="3025058"/>
              <a:ext cx="1492476" cy="1489346"/>
              <a:chOff x="6007541" y="3025058"/>
              <a:chExt cx="1492476" cy="1489346"/>
            </a:xfrm>
          </p:grpSpPr>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endParaRPr>
              </a:p>
            </p:txBody>
          </p:sp>
          <p:sp>
            <p:nvSpPr>
              <p:cNvPr id="24" name="TextBox 23"/>
              <p:cNvSpPr txBox="1"/>
              <p:nvPr/>
            </p:nvSpPr>
            <p:spPr>
              <a:xfrm>
                <a:off x="6046989" y="3524647"/>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grpSp>
        <p:grpSp>
          <p:nvGrpSpPr>
            <p:cNvPr id="17" name="Group 16"/>
            <p:cNvGrpSpPr/>
            <p:nvPr/>
          </p:nvGrpSpPr>
          <p:grpSpPr>
            <a:xfrm>
              <a:off x="5247679" y="4315620"/>
              <a:ext cx="1489346" cy="1492476"/>
              <a:chOff x="5247679" y="4315620"/>
              <a:chExt cx="1489346" cy="1492476"/>
            </a:xfrm>
          </p:grpSpPr>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3">
                  <a:alpha val="15000"/>
                </a:schemeClr>
              </a:solidFill>
              <a:ln w="9525">
                <a:solidFill>
                  <a:schemeClr val="accent3"/>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5" name="TextBox 24"/>
              <p:cNvSpPr txBox="1"/>
              <p:nvPr/>
            </p:nvSpPr>
            <p:spPr>
              <a:xfrm>
                <a:off x="5297396" y="4874374"/>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gr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6">
                <a:alpha val="15000"/>
              </a:schemeClr>
            </a:solidFill>
            <a:ln w="9525">
              <a:solidFill>
                <a:schemeClr val="accent6"/>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p:cNvGrpSpPr/>
          <p:nvPr/>
        </p:nvGrpSpPr>
        <p:grpSpPr>
          <a:xfrm>
            <a:off x="3353448" y="2126694"/>
            <a:ext cx="2493090" cy="2455316"/>
            <a:chOff x="3353448" y="2126694"/>
            <a:chExt cx="2493090" cy="2455316"/>
          </a:xfrm>
        </p:grpSpPr>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spTree>
    <p:extLst>
      <p:ext uri="{BB962C8B-B14F-4D97-AF65-F5344CB8AC3E}">
        <p14:creationId xmlns:p14="http://schemas.microsoft.com/office/powerpoint/2010/main" val="2213530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47" name="Freeform 46"/>
          <p:cNvSpPr>
            <a:spLocks noChangeAspect="1"/>
          </p:cNvSpPr>
          <p:nvPr/>
        </p:nvSpPr>
        <p:spPr bwMode="auto">
          <a:xfrm rot="18000000">
            <a:off x="-2062658" y="17192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grpSp>
        <p:nvGrpSpPr>
          <p:cNvPr id="4" name="Group 3"/>
          <p:cNvGrpSpPr/>
          <p:nvPr/>
        </p:nvGrpSpPr>
        <p:grpSpPr>
          <a:xfrm>
            <a:off x="1643983" y="539241"/>
            <a:ext cx="5856034" cy="5779518"/>
            <a:chOff x="1643983" y="539241"/>
            <a:chExt cx="5856034" cy="5779518"/>
          </a:xfrm>
        </p:grpSpPr>
        <p:sp>
          <p:nvSpPr>
            <p:cNvPr id="12" name="Freeform 11"/>
            <p:cNvSpPr>
              <a:spLocks noChangeAspect="1"/>
            </p:cNvSpPr>
            <p:nvPr/>
          </p:nvSpPr>
          <p:spPr bwMode="auto">
            <a:xfrm rot="18000000">
              <a:off x="1642418" y="297673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0" name="Freeform 9"/>
            <p:cNvSpPr>
              <a:spLocks noChangeAspect="1"/>
            </p:cNvSpPr>
            <p:nvPr/>
          </p:nvSpPr>
          <p:spPr bwMode="auto">
            <a:xfrm rot="18000000">
              <a:off x="2401814" y="428637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9" name="TextBox 18"/>
            <p:cNvSpPr txBox="1"/>
            <p:nvPr/>
          </p:nvSpPr>
          <p:spPr>
            <a:xfrm>
              <a:off x="2513094" y="4812567"/>
              <a:ext cx="1295400" cy="369332"/>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social</a:t>
              </a:r>
            </a:p>
          </p:txBody>
        </p:sp>
        <p:sp>
          <p:nvSpPr>
            <p:cNvPr id="13" name="Freeform 12"/>
            <p:cNvSpPr>
              <a:spLocks noChangeAspect="1"/>
            </p:cNvSpPr>
            <p:nvPr/>
          </p:nvSpPr>
          <p:spPr bwMode="auto">
            <a:xfrm rot="18000000">
              <a:off x="1902857" y="1497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001395" y="2057893"/>
              <a:ext cx="1295400" cy="369332"/>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inputs</a:t>
              </a:r>
            </a:p>
          </p:txBody>
        </p:sp>
        <p:sp>
          <p:nvSpPr>
            <p:cNvPr id="14" name="Freeform 13"/>
            <p:cNvSpPr>
              <a:spLocks noChangeAspect="1"/>
            </p:cNvSpPr>
            <p:nvPr/>
          </p:nvSpPr>
          <p:spPr bwMode="auto">
            <a:xfrm rot="18000000">
              <a:off x="3062256" y="54080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21" name="TextBox 20"/>
            <p:cNvSpPr txBox="1"/>
            <p:nvPr/>
          </p:nvSpPr>
          <p:spPr>
            <a:xfrm>
              <a:off x="2930104" y="893391"/>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sp>
          <p:nvSpPr>
            <p:cNvPr id="15" name="Freeform 14"/>
            <p:cNvSpPr>
              <a:spLocks noChangeAspect="1"/>
            </p:cNvSpPr>
            <p:nvPr/>
          </p:nvSpPr>
          <p:spPr bwMode="auto">
            <a:xfrm rot="18000000">
              <a:off x="4577802" y="5459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2" name="TextBox 21"/>
            <p:cNvSpPr txBox="1"/>
            <p:nvPr/>
          </p:nvSpPr>
          <p:spPr>
            <a:xfrm>
              <a:off x="4676340" y="967473"/>
              <a:ext cx="1295400" cy="646331"/>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information access</a:t>
              </a:r>
            </a:p>
          </p:txBody>
        </p:sp>
        <p:sp>
          <p:nvSpPr>
            <p:cNvPr id="6" name="Freeform 5"/>
            <p:cNvSpPr>
              <a:spLocks noChangeAspect="1"/>
            </p:cNvSpPr>
            <p:nvPr/>
          </p:nvSpPr>
          <p:spPr bwMode="auto">
            <a:xfrm rot="10800000">
              <a:off x="5761445" y="1541886"/>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3" name="TextBox 22"/>
            <p:cNvSpPr txBox="1"/>
            <p:nvPr/>
          </p:nvSpPr>
          <p:spPr>
            <a:xfrm>
              <a:off x="5859983" y="1963394"/>
              <a:ext cx="1295400" cy="646331"/>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display medium</a:t>
              </a:r>
            </a:p>
          </p:txBody>
        </p:sp>
        <p:sp>
          <p:nvSpPr>
            <p:cNvPr id="7" name="Freeform 6"/>
            <p:cNvSpPr>
              <a:spLocks noChangeAspect="1"/>
            </p:cNvSpPr>
            <p:nvPr/>
          </p:nvSpPr>
          <p:spPr bwMode="auto">
            <a:xfrm rot="13200000">
              <a:off x="6007541" y="302505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6046989" y="3524647"/>
              <a:ext cx="1437721" cy="369332"/>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comparison</a:t>
              </a:r>
            </a:p>
          </p:txBody>
        </p:sp>
        <p:sp>
          <p:nvSpPr>
            <p:cNvPr id="8" name="Freeform 7"/>
            <p:cNvSpPr>
              <a:spLocks noChangeAspect="1"/>
            </p:cNvSpPr>
            <p:nvPr/>
          </p:nvSpPr>
          <p:spPr bwMode="auto">
            <a:xfrm rot="15600000">
              <a:off x="5246114" y="431718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5" name="TextBox 24"/>
            <p:cNvSpPr txBox="1"/>
            <p:nvPr/>
          </p:nvSpPr>
          <p:spPr>
            <a:xfrm>
              <a:off x="5297396" y="4874374"/>
              <a:ext cx="1437721" cy="369332"/>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actionability</a:t>
              </a:r>
            </a:p>
          </p:txBody>
        </p:sp>
        <p:sp>
          <p:nvSpPr>
            <p:cNvPr id="9" name="Freeform 8"/>
            <p:cNvSpPr>
              <a:spLocks noChangeAspect="1"/>
            </p:cNvSpPr>
            <p:nvPr/>
          </p:nvSpPr>
          <p:spPr bwMode="auto">
            <a:xfrm rot="15600000">
              <a:off x="3821485" y="482784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a:off x="3868286" y="5266552"/>
              <a:ext cx="1437721" cy="646331"/>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motivational strategies</a:t>
              </a:r>
            </a:p>
          </p:txBody>
        </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18"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sp>
          <p:nvSpPr>
            <p:cNvPr id="48" name="TextBox 47"/>
            <p:cNvSpPr txBox="1"/>
            <p:nvPr/>
          </p:nvSpPr>
          <p:spPr>
            <a:xfrm>
              <a:off x="1740956" y="3398245"/>
              <a:ext cx="1295400" cy="646331"/>
            </a:xfrm>
            <a:prstGeom prst="rect">
              <a:avLst/>
            </a:prstGeom>
            <a:noFill/>
          </p:spPr>
          <p:txBody>
            <a:bodyPr wrap="square" rtlCol="0">
              <a:spAutoFit/>
            </a:bodyPr>
            <a:lstStyle>
              <a:defPPr>
                <a:defRPr lang="en-US"/>
              </a:defPPr>
              <a:lvl1pPr algn="ctr">
                <a:defRPr>
                  <a:solidFill>
                    <a:prstClr val="black">
                      <a:lumMod val="75000"/>
                      <a:lumOff val="25000"/>
                    </a:prstClr>
                  </a:solidFill>
                  <a:latin typeface="Segoe UI Light" pitchFamily="34" charset="0"/>
                </a:defRPr>
              </a:lvl1pPr>
            </a:lstStyle>
            <a:p>
              <a:r>
                <a:rPr lang="en-US" dirty="0"/>
                <a:t>behavioral models</a:t>
              </a:r>
            </a:p>
          </p:txBody>
        </p:sp>
      </p:grpSp>
    </p:spTree>
    <p:extLst>
      <p:ext uri="{BB962C8B-B14F-4D97-AF65-F5344CB8AC3E}">
        <p14:creationId xmlns:p14="http://schemas.microsoft.com/office/powerpoint/2010/main" val="2056991099"/>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500"/>
                                  </p:stCondLst>
                                  <p:childTnLst>
                                    <p:animRot by="9000000">
                                      <p:cBhvr>
                                        <p:cTn id="6" dur="1500" fill="hold"/>
                                        <p:tgtEl>
                                          <p:spTgt spid="4"/>
                                        </p:tgtEl>
                                        <p:attrNameLst>
                                          <p:attrName>r</p:attrName>
                                        </p:attrNameLst>
                                      </p:cBhvr>
                                    </p:animRot>
                                  </p:childTnLst>
                                </p:cTn>
                              </p:par>
                              <p:par>
                                <p:cTn id="7" presetID="42" presetClass="path" presetSubtype="0" accel="50000" decel="50000" fill="hold" nodeType="withEffect">
                                  <p:stCondLst>
                                    <p:cond delay="500"/>
                                  </p:stCondLst>
                                  <p:childTnLst>
                                    <p:animMotion origin="layout" path="M 0 0 L -0.57205 -0.55903 " pathEditMode="relative" rAng="0" ptsTypes="AA">
                                      <p:cBhvr>
                                        <p:cTn id="8" dur="1500" fill="hold"/>
                                        <p:tgtEl>
                                          <p:spTgt spid="4"/>
                                        </p:tgtEl>
                                        <p:attrNameLst>
                                          <p:attrName>ppt_x</p:attrName>
                                          <p:attrName>ppt_y</p:attrName>
                                        </p:attrNameLst>
                                      </p:cBhvr>
                                      <p:rCtr x="-28611" y="-2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94195" y="1360967"/>
            <a:ext cx="7555610" cy="5179727"/>
            <a:chOff x="521590" y="1360967"/>
            <a:chExt cx="7555610" cy="5179727"/>
          </a:xfrm>
        </p:grpSpPr>
        <p:sp>
          <p:nvSpPr>
            <p:cNvPr id="2" name="Rounded Rectangle 1"/>
            <p:cNvSpPr/>
            <p:nvPr/>
          </p:nvSpPr>
          <p:spPr>
            <a:xfrm>
              <a:off x="521590" y="2167727"/>
              <a:ext cx="7555610" cy="4372967"/>
            </a:xfrm>
            <a:prstGeom prst="roundRect">
              <a:avLst/>
            </a:pr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Freeform 2"/>
            <p:cNvSpPr/>
            <p:nvPr/>
          </p:nvSpPr>
          <p:spPr>
            <a:xfrm>
              <a:off x="1475096" y="1360967"/>
              <a:ext cx="542261" cy="808075"/>
            </a:xfrm>
            <a:custGeom>
              <a:avLst/>
              <a:gdLst>
                <a:gd name="connsiteX0" fmla="*/ 0 w 542261"/>
                <a:gd name="connsiteY0" fmla="*/ 0 h 808075"/>
                <a:gd name="connsiteX1" fmla="*/ 542261 w 542261"/>
                <a:gd name="connsiteY1" fmla="*/ 159489 h 808075"/>
                <a:gd name="connsiteX2" fmla="*/ 531628 w 542261"/>
                <a:gd name="connsiteY2" fmla="*/ 808075 h 808075"/>
                <a:gd name="connsiteX0" fmla="*/ 0 w 550678"/>
                <a:gd name="connsiteY0" fmla="*/ 0 h 808075"/>
                <a:gd name="connsiteX1" fmla="*/ 542261 w 550678"/>
                <a:gd name="connsiteY1" fmla="*/ 159489 h 808075"/>
                <a:gd name="connsiteX2" fmla="*/ 550678 w 550678"/>
                <a:gd name="connsiteY2" fmla="*/ 808075 h 808075"/>
                <a:gd name="connsiteX0" fmla="*/ 0 w 542261"/>
                <a:gd name="connsiteY0" fmla="*/ 0 h 808075"/>
                <a:gd name="connsiteX1" fmla="*/ 542261 w 542261"/>
                <a:gd name="connsiteY1" fmla="*/ 159489 h 808075"/>
                <a:gd name="connsiteX2" fmla="*/ 541153 w 542261"/>
                <a:gd name="connsiteY2" fmla="*/ 808075 h 808075"/>
              </a:gdLst>
              <a:ahLst/>
              <a:cxnLst>
                <a:cxn ang="0">
                  <a:pos x="connsiteX0" y="connsiteY0"/>
                </a:cxn>
                <a:cxn ang="0">
                  <a:pos x="connsiteX1" y="connsiteY1"/>
                </a:cxn>
                <a:cxn ang="0">
                  <a:pos x="connsiteX2" y="connsiteY2"/>
                </a:cxn>
              </a:cxnLst>
              <a:rect l="l" t="t" r="r" b="b"/>
              <a:pathLst>
                <a:path w="542261" h="808075">
                  <a:moveTo>
                    <a:pt x="0" y="0"/>
                  </a:moveTo>
                  <a:lnTo>
                    <a:pt x="542261" y="159489"/>
                  </a:lnTo>
                  <a:cubicBezTo>
                    <a:pt x="541892" y="375684"/>
                    <a:pt x="541522" y="591880"/>
                    <a:pt x="541153" y="808075"/>
                  </a:cubicBezTo>
                </a:path>
              </a:pathLst>
            </a:custGeom>
            <a:no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grpSp>
      <p:sp>
        <p:nvSpPr>
          <p:cNvPr id="33" name="Freeform 32"/>
          <p:cNvSpPr>
            <a:spLocks noChangeAspect="1"/>
          </p:cNvSpPr>
          <p:nvPr/>
        </p:nvSpPr>
        <p:spPr bwMode="auto">
          <a:xfrm rot="5400000">
            <a:off x="357410" y="-2472913"/>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4" name="TextBox 33"/>
          <p:cNvSpPr txBox="1"/>
          <p:nvPr/>
        </p:nvSpPr>
        <p:spPr>
          <a:xfrm>
            <a:off x="455948" y="-1912906"/>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inputs</a:t>
            </a:r>
          </a:p>
        </p:txBody>
      </p:sp>
      <p:sp>
        <p:nvSpPr>
          <p:cNvPr id="31" name="Freeform 30"/>
          <p:cNvSpPr>
            <a:spLocks noChangeAspect="1"/>
          </p:cNvSpPr>
          <p:nvPr/>
        </p:nvSpPr>
        <p:spPr bwMode="auto">
          <a:xfrm rot="5400000">
            <a:off x="-955064" y="-322739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2" name="TextBox 31"/>
          <p:cNvSpPr txBox="1"/>
          <p:nvPr/>
        </p:nvSpPr>
        <p:spPr>
          <a:xfrm>
            <a:off x="-856526" y="-266738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sp>
        <p:nvSpPr>
          <p:cNvPr id="9" name="Freeform 8"/>
          <p:cNvSpPr>
            <a:spLocks noChangeAspect="1"/>
          </p:cNvSpPr>
          <p:nvPr/>
        </p:nvSpPr>
        <p:spPr bwMode="auto">
          <a:xfrm rot="5400000">
            <a:off x="871289" y="-1061971"/>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0" name="TextBox 9"/>
          <p:cNvSpPr txBox="1"/>
          <p:nvPr/>
        </p:nvSpPr>
        <p:spPr>
          <a:xfrm>
            <a:off x="969827" y="-640463"/>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behavioral models</a:t>
            </a:r>
          </a:p>
        </p:txBody>
      </p:sp>
      <p:sp>
        <p:nvSpPr>
          <p:cNvPr id="29" name="Freeform 28"/>
          <p:cNvSpPr>
            <a:spLocks noChangeAspect="1"/>
          </p:cNvSpPr>
          <p:nvPr/>
        </p:nvSpPr>
        <p:spPr bwMode="auto">
          <a:xfrm rot="5400000">
            <a:off x="359604" y="34658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0" name="TextBox 29"/>
          <p:cNvSpPr txBox="1"/>
          <p:nvPr/>
        </p:nvSpPr>
        <p:spPr>
          <a:xfrm>
            <a:off x="371556" y="729992"/>
            <a:ext cx="1392373" cy="646331"/>
          </a:xfrm>
          <a:prstGeom prst="rect">
            <a:avLst/>
          </a:prstGeom>
          <a:noFill/>
        </p:spPr>
        <p:txBody>
          <a:bodyPr wrap="square" lIns="0" rIns="0" rtlCol="0">
            <a:spAutoFit/>
          </a:bodyPr>
          <a:lstStyle/>
          <a:p>
            <a:pPr algn="ctr"/>
            <a:r>
              <a:rPr lang="en-US" dirty="0">
                <a:solidFill>
                  <a:prstClr val="white">
                    <a:lumMod val="85000"/>
                  </a:prstClr>
                </a:solidFill>
                <a:latin typeface="Segoe UI Light" pitchFamily="34" charset="0"/>
              </a:rPr>
              <a:t>data representation</a:t>
            </a:r>
          </a:p>
        </p:txBody>
      </p:sp>
      <p:sp>
        <p:nvSpPr>
          <p:cNvPr id="27" name="Freeform 26"/>
          <p:cNvSpPr>
            <a:spLocks noChangeAspect="1"/>
          </p:cNvSpPr>
          <p:nvPr/>
        </p:nvSpPr>
        <p:spPr bwMode="auto">
          <a:xfrm rot="5400000">
            <a:off x="-969321" y="10998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8" name="TextBox 27"/>
          <p:cNvSpPr txBox="1"/>
          <p:nvPr/>
        </p:nvSpPr>
        <p:spPr>
          <a:xfrm>
            <a:off x="-870783" y="1521397"/>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information access</a:t>
            </a:r>
          </a:p>
        </p:txBody>
      </p:sp>
      <p:sp>
        <p:nvSpPr>
          <p:cNvPr id="25" name="Freeform 24"/>
          <p:cNvSpPr>
            <a:spLocks noChangeAspect="1"/>
          </p:cNvSpPr>
          <p:nvPr/>
        </p:nvSpPr>
        <p:spPr bwMode="auto">
          <a:xfrm rot="19800000">
            <a:off x="-2492346" y="82921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6" name="TextBox 25"/>
          <p:cNvSpPr txBox="1"/>
          <p:nvPr/>
        </p:nvSpPr>
        <p:spPr>
          <a:xfrm>
            <a:off x="-2368079" y="1250725"/>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sp>
        <p:nvSpPr>
          <p:cNvPr id="23" name="Freeform 22"/>
          <p:cNvSpPr>
            <a:spLocks noChangeAspect="1"/>
          </p:cNvSpPr>
          <p:nvPr/>
        </p:nvSpPr>
        <p:spPr bwMode="auto">
          <a:xfrm rot="600000">
            <a:off x="-3447058" y="-33219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3419680" y="227808"/>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sp>
        <p:nvSpPr>
          <p:cNvPr id="21" name="Freeform 20"/>
          <p:cNvSpPr>
            <a:spLocks noChangeAspect="1"/>
          </p:cNvSpPr>
          <p:nvPr/>
        </p:nvSpPr>
        <p:spPr bwMode="auto">
          <a:xfrm rot="3000000">
            <a:off x="-3433706" y="-183192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 name="TextBox 21"/>
          <p:cNvSpPr txBox="1"/>
          <p:nvPr/>
        </p:nvSpPr>
        <p:spPr>
          <a:xfrm>
            <a:off x="-3425621" y="-1271921"/>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sp>
        <p:nvSpPr>
          <p:cNvPr id="19" name="Freeform 18"/>
          <p:cNvSpPr>
            <a:spLocks noChangeAspect="1"/>
          </p:cNvSpPr>
          <p:nvPr/>
        </p:nvSpPr>
        <p:spPr bwMode="auto">
          <a:xfrm rot="3000000">
            <a:off x="-2455273" y="-29864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427895" y="-2564981"/>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nvGrpSpPr>
          <p:cNvPr id="35" name="Group 34"/>
          <p:cNvGrpSpPr/>
          <p:nvPr/>
        </p:nvGrpSpPr>
        <p:grpSpPr>
          <a:xfrm>
            <a:off x="-1859530" y="-1685640"/>
            <a:ext cx="2493090" cy="2455316"/>
            <a:chOff x="3353448" y="2126694"/>
            <a:chExt cx="2493090" cy="2455316"/>
          </a:xfrm>
        </p:grpSpPr>
        <p:pic>
          <p:nvPicPr>
            <p:cNvPr id="5"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6"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17" name="Rectangle 16"/>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18" name="Rectangle 17"/>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grpSp>
        <p:nvGrpSpPr>
          <p:cNvPr id="15" name="Group 14"/>
          <p:cNvGrpSpPr/>
          <p:nvPr/>
        </p:nvGrpSpPr>
        <p:grpSpPr>
          <a:xfrm>
            <a:off x="1752601" y="2312368"/>
            <a:ext cx="6312693" cy="621919"/>
            <a:chOff x="1447801" y="2312368"/>
            <a:chExt cx="6312693" cy="621919"/>
          </a:xfrm>
        </p:grpSpPr>
        <p:cxnSp>
          <p:nvCxnSpPr>
            <p:cNvPr id="40" name="Straight Arrow Connector 39"/>
            <p:cNvCxnSpPr/>
            <p:nvPr/>
          </p:nvCxnSpPr>
          <p:spPr>
            <a:xfrm>
              <a:off x="3235191" y="2528776"/>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35189" y="2564955"/>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pragmatic</a:t>
              </a:r>
            </a:p>
          </p:txBody>
        </p:sp>
        <p:sp>
          <p:nvSpPr>
            <p:cNvPr id="42" name="TextBox 41"/>
            <p:cNvSpPr txBox="1"/>
            <p:nvPr/>
          </p:nvSpPr>
          <p:spPr>
            <a:xfrm>
              <a:off x="5962422" y="2564955"/>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artistic</a:t>
              </a:r>
            </a:p>
          </p:txBody>
        </p:sp>
        <p:sp>
          <p:nvSpPr>
            <p:cNvPr id="43" name="TextBox 42"/>
            <p:cNvSpPr txBox="1"/>
            <p:nvPr/>
          </p:nvSpPr>
          <p:spPr>
            <a:xfrm>
              <a:off x="1447801" y="2312368"/>
              <a:ext cx="1721510"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aesthetic</a:t>
              </a:r>
              <a:endParaRPr lang="en-US" dirty="0" smtClean="0">
                <a:solidFill>
                  <a:prstClr val="white">
                    <a:lumMod val="95000"/>
                  </a:prstClr>
                </a:solidFill>
                <a:latin typeface="Segoe UI Semibold" pitchFamily="34" charset="0"/>
              </a:endParaRPr>
            </a:p>
          </p:txBody>
        </p:sp>
      </p:grpSp>
      <p:grpSp>
        <p:nvGrpSpPr>
          <p:cNvPr id="16" name="Group 15"/>
          <p:cNvGrpSpPr/>
          <p:nvPr/>
        </p:nvGrpSpPr>
        <p:grpSpPr>
          <a:xfrm>
            <a:off x="752541" y="3014422"/>
            <a:ext cx="7312753" cy="610244"/>
            <a:chOff x="447741" y="3039822"/>
            <a:chExt cx="7312753" cy="610244"/>
          </a:xfrm>
        </p:grpSpPr>
        <p:cxnSp>
          <p:nvCxnSpPr>
            <p:cNvPr id="45" name="Straight Arrow Connector 44"/>
            <p:cNvCxnSpPr/>
            <p:nvPr/>
          </p:nvCxnSpPr>
          <p:spPr>
            <a:xfrm>
              <a:off x="3235191" y="325533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235189" y="328073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simple</a:t>
              </a:r>
            </a:p>
          </p:txBody>
        </p:sp>
        <p:sp>
          <p:nvSpPr>
            <p:cNvPr id="47" name="TextBox 46"/>
            <p:cNvSpPr txBox="1"/>
            <p:nvPr/>
          </p:nvSpPr>
          <p:spPr>
            <a:xfrm>
              <a:off x="5962422" y="328073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complex</a:t>
              </a:r>
            </a:p>
          </p:txBody>
        </p:sp>
        <p:sp>
          <p:nvSpPr>
            <p:cNvPr id="48" name="TextBox 47"/>
            <p:cNvSpPr txBox="1"/>
            <p:nvPr/>
          </p:nvSpPr>
          <p:spPr>
            <a:xfrm>
              <a:off x="447741" y="3039822"/>
              <a:ext cx="2721569"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visual complexity</a:t>
              </a:r>
            </a:p>
          </p:txBody>
        </p:sp>
      </p:grpSp>
      <p:grpSp>
        <p:nvGrpSpPr>
          <p:cNvPr id="36" name="Group 35"/>
          <p:cNvGrpSpPr/>
          <p:nvPr/>
        </p:nvGrpSpPr>
        <p:grpSpPr>
          <a:xfrm>
            <a:off x="381000" y="4263763"/>
            <a:ext cx="7684294" cy="594542"/>
            <a:chOff x="76200" y="3745964"/>
            <a:chExt cx="7684294" cy="594542"/>
          </a:xfrm>
        </p:grpSpPr>
        <p:cxnSp>
          <p:nvCxnSpPr>
            <p:cNvPr id="50" name="Straight Arrow Connector 49"/>
            <p:cNvCxnSpPr/>
            <p:nvPr/>
          </p:nvCxnSpPr>
          <p:spPr>
            <a:xfrm>
              <a:off x="3235191" y="397117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235189" y="397117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coarse-grain</a:t>
              </a:r>
            </a:p>
          </p:txBody>
        </p:sp>
        <p:sp>
          <p:nvSpPr>
            <p:cNvPr id="52" name="TextBox 51"/>
            <p:cNvSpPr txBox="1"/>
            <p:nvPr/>
          </p:nvSpPr>
          <p:spPr>
            <a:xfrm>
              <a:off x="5962422" y="397117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fine-grain</a:t>
              </a:r>
            </a:p>
          </p:txBody>
        </p:sp>
        <p:sp>
          <p:nvSpPr>
            <p:cNvPr id="53" name="TextBox 52"/>
            <p:cNvSpPr txBox="1"/>
            <p:nvPr/>
          </p:nvSpPr>
          <p:spPr>
            <a:xfrm>
              <a:off x="76200" y="3745964"/>
              <a:ext cx="3093110"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data granularity</a:t>
              </a:r>
            </a:p>
          </p:txBody>
        </p:sp>
      </p:grpSp>
      <p:grpSp>
        <p:nvGrpSpPr>
          <p:cNvPr id="38" name="Group 37"/>
          <p:cNvGrpSpPr/>
          <p:nvPr/>
        </p:nvGrpSpPr>
        <p:grpSpPr>
          <a:xfrm>
            <a:off x="1105842" y="5686916"/>
            <a:ext cx="6959452" cy="664194"/>
            <a:chOff x="801042" y="5248656"/>
            <a:chExt cx="6959452" cy="664194"/>
          </a:xfrm>
        </p:grpSpPr>
        <p:cxnSp>
          <p:nvCxnSpPr>
            <p:cNvPr id="65" name="Straight Arrow Connector 64"/>
            <p:cNvCxnSpPr/>
            <p:nvPr/>
          </p:nvCxnSpPr>
          <p:spPr>
            <a:xfrm>
              <a:off x="3390427" y="5465546"/>
              <a:ext cx="4238896" cy="0"/>
            </a:xfrm>
            <a:prstGeom prst="straightConnector1">
              <a:avLst/>
            </a:prstGeom>
            <a:ln w="38100" cap="sq">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01042" y="5248656"/>
              <a:ext cx="2368268"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 primary view</a:t>
              </a:r>
            </a:p>
          </p:txBody>
        </p:sp>
        <p:sp>
          <p:nvSpPr>
            <p:cNvPr id="67" name="Oval 66"/>
            <p:cNvSpPr/>
            <p:nvPr/>
          </p:nvSpPr>
          <p:spPr>
            <a:xfrm>
              <a:off x="3269923" y="5402173"/>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8" name="Oval 67"/>
            <p:cNvSpPr/>
            <p:nvPr/>
          </p:nvSpPr>
          <p:spPr>
            <a:xfrm>
              <a:off x="7587730" y="540206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9" name="TextBox 68"/>
            <p:cNvSpPr txBox="1"/>
            <p:nvPr/>
          </p:nvSpPr>
          <p:spPr>
            <a:xfrm>
              <a:off x="3235189" y="5541746"/>
              <a:ext cx="899038"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temporal</a:t>
              </a:r>
            </a:p>
          </p:txBody>
        </p:sp>
        <p:sp>
          <p:nvSpPr>
            <p:cNvPr id="70" name="TextBox 69"/>
            <p:cNvSpPr txBox="1"/>
            <p:nvPr/>
          </p:nvSpPr>
          <p:spPr>
            <a:xfrm>
              <a:off x="4614977" y="5543518"/>
              <a:ext cx="1798072" cy="369332"/>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spatial</a:t>
              </a:r>
            </a:p>
          </p:txBody>
        </p:sp>
        <p:sp>
          <p:nvSpPr>
            <p:cNvPr id="71" name="TextBox 70"/>
            <p:cNvSpPr txBox="1"/>
            <p:nvPr/>
          </p:nvSpPr>
          <p:spPr>
            <a:xfrm>
              <a:off x="5962422" y="5543518"/>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categorical</a:t>
              </a:r>
            </a:p>
          </p:txBody>
        </p:sp>
        <p:sp>
          <p:nvSpPr>
            <p:cNvPr id="72" name="Oval 71"/>
            <p:cNvSpPr/>
            <p:nvPr/>
          </p:nvSpPr>
          <p:spPr>
            <a:xfrm>
              <a:off x="5428827" y="540206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615" y="944450"/>
            <a:ext cx="4371975"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3665" y="4918941"/>
            <a:ext cx="7396229" cy="875321"/>
            <a:chOff x="643665" y="4880841"/>
            <a:chExt cx="7396229" cy="875321"/>
          </a:xfrm>
        </p:grpSpPr>
        <p:cxnSp>
          <p:nvCxnSpPr>
            <p:cNvPr id="55" name="Straight Arrow Connector 54"/>
            <p:cNvCxnSpPr/>
            <p:nvPr/>
          </p:nvCxnSpPr>
          <p:spPr>
            <a:xfrm>
              <a:off x="3695227" y="5103294"/>
              <a:ext cx="4238896" cy="0"/>
            </a:xfrm>
            <a:prstGeom prst="straightConnector1">
              <a:avLst/>
            </a:prstGeom>
            <a:ln w="38100" cap="sq">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43665" y="4880841"/>
              <a:ext cx="2830446"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measurement unit</a:t>
              </a:r>
            </a:p>
          </p:txBody>
        </p:sp>
        <p:sp>
          <p:nvSpPr>
            <p:cNvPr id="57" name="Oval 56"/>
            <p:cNvSpPr/>
            <p:nvPr/>
          </p:nvSpPr>
          <p:spPr>
            <a:xfrm>
              <a:off x="3574723" y="5039921"/>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8" name="Oval 57"/>
            <p:cNvSpPr/>
            <p:nvPr/>
          </p:nvSpPr>
          <p:spPr>
            <a:xfrm>
              <a:off x="7892530" y="503981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9" name="TextBox 58"/>
            <p:cNvSpPr txBox="1"/>
            <p:nvPr/>
          </p:nvSpPr>
          <p:spPr>
            <a:xfrm>
              <a:off x="3539989" y="5171387"/>
              <a:ext cx="731520" cy="338554"/>
            </a:xfrm>
            <a:prstGeom prst="rect">
              <a:avLst/>
            </a:prstGeom>
            <a:noFill/>
          </p:spPr>
          <p:txBody>
            <a:bodyPr wrap="square" lIns="0" rIns="0" rtlCol="0">
              <a:spAutoFit/>
            </a:bodyPr>
            <a:lstStyle/>
            <a:p>
              <a:r>
                <a:rPr lang="en-US" sz="1600" dirty="0" smtClean="0">
                  <a:solidFill>
                    <a:prstClr val="white">
                      <a:lumMod val="95000"/>
                    </a:prstClr>
                  </a:solidFill>
                  <a:latin typeface="Segoe Condensed" pitchFamily="34" charset="0"/>
                </a:rPr>
                <a:t>resource</a:t>
              </a:r>
            </a:p>
          </p:txBody>
        </p:sp>
        <p:sp>
          <p:nvSpPr>
            <p:cNvPr id="60" name="TextBox 59"/>
            <p:cNvSpPr txBox="1"/>
            <p:nvPr/>
          </p:nvSpPr>
          <p:spPr>
            <a:xfrm>
              <a:off x="4281595" y="5171387"/>
              <a:ext cx="54864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cost</a:t>
              </a:r>
            </a:p>
          </p:txBody>
        </p:sp>
        <p:sp>
          <p:nvSpPr>
            <p:cNvPr id="61" name="TextBox 60"/>
            <p:cNvSpPr txBox="1"/>
            <p:nvPr/>
          </p:nvSpPr>
          <p:spPr>
            <a:xfrm>
              <a:off x="7140858" y="5171387"/>
              <a:ext cx="899036" cy="338554"/>
            </a:xfrm>
            <a:prstGeom prst="rect">
              <a:avLst/>
            </a:prstGeom>
            <a:noFill/>
          </p:spPr>
          <p:txBody>
            <a:bodyPr wrap="square" lIns="0" rIns="0" rtlCol="0">
              <a:spAutoFit/>
            </a:bodyPr>
            <a:lstStyle/>
            <a:p>
              <a:pPr algn="r"/>
              <a:r>
                <a:rPr lang="en-US" sz="1600" dirty="0" smtClean="0">
                  <a:solidFill>
                    <a:prstClr val="white">
                      <a:lumMod val="95000"/>
                    </a:prstClr>
                  </a:solidFill>
                  <a:latin typeface="Segoe Condensed" pitchFamily="34" charset="0"/>
                </a:rPr>
                <a:t>metaphor</a:t>
              </a:r>
            </a:p>
          </p:txBody>
        </p:sp>
        <p:sp>
          <p:nvSpPr>
            <p:cNvPr id="62" name="Oval 61"/>
            <p:cNvSpPr/>
            <p:nvPr/>
          </p:nvSpPr>
          <p:spPr>
            <a:xfrm>
              <a:off x="4475110" y="503981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3" name="TextBox 72"/>
            <p:cNvSpPr txBox="1"/>
            <p:nvPr/>
          </p:nvSpPr>
          <p:spPr>
            <a:xfrm>
              <a:off x="4732690" y="5171387"/>
              <a:ext cx="1468801" cy="584775"/>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environmental</a:t>
              </a:r>
              <a:br>
                <a:rPr lang="en-US" sz="1600" dirty="0" smtClean="0">
                  <a:solidFill>
                    <a:prstClr val="white">
                      <a:lumMod val="95000"/>
                    </a:prstClr>
                  </a:solidFill>
                  <a:latin typeface="Segoe Condensed" pitchFamily="34" charset="0"/>
                </a:rPr>
              </a:br>
              <a:r>
                <a:rPr lang="en-US" sz="1600" dirty="0" smtClean="0">
                  <a:solidFill>
                    <a:prstClr val="white">
                      <a:lumMod val="95000"/>
                    </a:prstClr>
                  </a:solidFill>
                  <a:latin typeface="Segoe Condensed" pitchFamily="34" charset="0"/>
                </a:rPr>
                <a:t>impact</a:t>
              </a:r>
            </a:p>
          </p:txBody>
        </p:sp>
        <p:sp>
          <p:nvSpPr>
            <p:cNvPr id="78" name="Oval 77"/>
            <p:cNvSpPr/>
            <p:nvPr/>
          </p:nvSpPr>
          <p:spPr>
            <a:xfrm>
              <a:off x="5398512" y="5043480"/>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9" name="TextBox 78"/>
            <p:cNvSpPr txBox="1"/>
            <p:nvPr/>
          </p:nvSpPr>
          <p:spPr>
            <a:xfrm>
              <a:off x="6021869" y="5171387"/>
              <a:ext cx="73152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time</a:t>
              </a:r>
            </a:p>
          </p:txBody>
        </p:sp>
        <p:sp>
          <p:nvSpPr>
            <p:cNvPr id="80" name="Oval 79"/>
            <p:cNvSpPr/>
            <p:nvPr/>
          </p:nvSpPr>
          <p:spPr>
            <a:xfrm>
              <a:off x="6319050" y="502965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1" name="TextBox 80"/>
            <p:cNvSpPr txBox="1"/>
            <p:nvPr/>
          </p:nvSpPr>
          <p:spPr>
            <a:xfrm>
              <a:off x="6506502" y="5171387"/>
              <a:ext cx="91440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activity</a:t>
              </a:r>
            </a:p>
          </p:txBody>
        </p:sp>
        <p:sp>
          <p:nvSpPr>
            <p:cNvPr id="87" name="Oval 86"/>
            <p:cNvSpPr/>
            <p:nvPr/>
          </p:nvSpPr>
          <p:spPr>
            <a:xfrm>
              <a:off x="6895123" y="502965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88" name="Group 87"/>
          <p:cNvGrpSpPr/>
          <p:nvPr/>
        </p:nvGrpSpPr>
        <p:grpSpPr>
          <a:xfrm>
            <a:off x="752155" y="3666606"/>
            <a:ext cx="7312753" cy="610244"/>
            <a:chOff x="447741" y="3039822"/>
            <a:chExt cx="7312753" cy="610244"/>
          </a:xfrm>
        </p:grpSpPr>
        <p:cxnSp>
          <p:nvCxnSpPr>
            <p:cNvPr id="89" name="Straight Arrow Connector 88"/>
            <p:cNvCxnSpPr/>
            <p:nvPr/>
          </p:nvCxnSpPr>
          <p:spPr>
            <a:xfrm>
              <a:off x="3235191" y="325533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235189" y="328073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&lt; hour</a:t>
              </a:r>
            </a:p>
          </p:txBody>
        </p:sp>
        <p:sp>
          <p:nvSpPr>
            <p:cNvPr id="91" name="TextBox 90"/>
            <p:cNvSpPr txBox="1"/>
            <p:nvPr/>
          </p:nvSpPr>
          <p:spPr>
            <a:xfrm>
              <a:off x="5962422" y="328073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&gt; year</a:t>
              </a:r>
            </a:p>
          </p:txBody>
        </p:sp>
        <p:sp>
          <p:nvSpPr>
            <p:cNvPr id="92" name="TextBox 91"/>
            <p:cNvSpPr txBox="1"/>
            <p:nvPr/>
          </p:nvSpPr>
          <p:spPr>
            <a:xfrm>
              <a:off x="447741" y="3039822"/>
              <a:ext cx="2721569" cy="461665"/>
            </a:xfrm>
            <a:prstGeom prst="rect">
              <a:avLst/>
            </a:prstGeom>
            <a:noFill/>
          </p:spPr>
          <p:txBody>
            <a:bodyPr wrap="square" lIns="0" rIns="0" rtlCol="0">
              <a:spAutoFit/>
            </a:bodyPr>
            <a:lstStyle/>
            <a:p>
              <a:pPr algn="r"/>
              <a:r>
                <a:rPr lang="en-US" sz="2400" dirty="0">
                  <a:solidFill>
                    <a:prstClr val="white">
                      <a:lumMod val="95000"/>
                    </a:prstClr>
                  </a:solidFill>
                  <a:latin typeface="Segoe UI Semibold" pitchFamily="34" charset="0"/>
                </a:rPr>
                <a:t>t</a:t>
              </a:r>
              <a:r>
                <a:rPr lang="en-US" sz="2400" dirty="0" smtClean="0">
                  <a:solidFill>
                    <a:prstClr val="white">
                      <a:lumMod val="95000"/>
                    </a:prstClr>
                  </a:solidFill>
                  <a:latin typeface="Segoe UI Semibold" pitchFamily="34" charset="0"/>
                </a:rPr>
                <a:t>ime granularity</a:t>
              </a:r>
            </a:p>
          </p:txBody>
        </p:sp>
      </p:grpSp>
      <p:pic>
        <p:nvPicPr>
          <p:cNvPr id="74" name="Picture 2" descr="C:\Users\jon\Dropbox\CHI2012-WaterVis\images\SurveyDisplays\DataGranularity\datagranularity_fixturecateg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4479" y="-2162136"/>
            <a:ext cx="1880898" cy="129717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098" name="Picture 2" descr="C:\Users\jon\Dropbox\CHI2012-WaterVis\images\InterviewDisplays\Volumetric\volumetric_watertower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601"/>
          <a:stretch/>
        </p:blipFill>
        <p:spPr bwMode="auto">
          <a:xfrm>
            <a:off x="5910904" y="-2134433"/>
            <a:ext cx="2198031" cy="12984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3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94195" y="1360967"/>
            <a:ext cx="7555610" cy="5179727"/>
            <a:chOff x="521590" y="1360967"/>
            <a:chExt cx="7555610" cy="5179727"/>
          </a:xfrm>
        </p:grpSpPr>
        <p:sp>
          <p:nvSpPr>
            <p:cNvPr id="2" name="Rounded Rectangle 1"/>
            <p:cNvSpPr/>
            <p:nvPr/>
          </p:nvSpPr>
          <p:spPr>
            <a:xfrm>
              <a:off x="521590" y="2167727"/>
              <a:ext cx="7555610" cy="4372967"/>
            </a:xfrm>
            <a:prstGeom prst="roundRect">
              <a:avLst/>
            </a:pr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Freeform 2"/>
            <p:cNvSpPr/>
            <p:nvPr/>
          </p:nvSpPr>
          <p:spPr>
            <a:xfrm>
              <a:off x="1475096" y="1360967"/>
              <a:ext cx="542261" cy="808075"/>
            </a:xfrm>
            <a:custGeom>
              <a:avLst/>
              <a:gdLst>
                <a:gd name="connsiteX0" fmla="*/ 0 w 542261"/>
                <a:gd name="connsiteY0" fmla="*/ 0 h 808075"/>
                <a:gd name="connsiteX1" fmla="*/ 542261 w 542261"/>
                <a:gd name="connsiteY1" fmla="*/ 159489 h 808075"/>
                <a:gd name="connsiteX2" fmla="*/ 531628 w 542261"/>
                <a:gd name="connsiteY2" fmla="*/ 808075 h 808075"/>
                <a:gd name="connsiteX0" fmla="*/ 0 w 550678"/>
                <a:gd name="connsiteY0" fmla="*/ 0 h 808075"/>
                <a:gd name="connsiteX1" fmla="*/ 542261 w 550678"/>
                <a:gd name="connsiteY1" fmla="*/ 159489 h 808075"/>
                <a:gd name="connsiteX2" fmla="*/ 550678 w 550678"/>
                <a:gd name="connsiteY2" fmla="*/ 808075 h 808075"/>
                <a:gd name="connsiteX0" fmla="*/ 0 w 542261"/>
                <a:gd name="connsiteY0" fmla="*/ 0 h 808075"/>
                <a:gd name="connsiteX1" fmla="*/ 542261 w 542261"/>
                <a:gd name="connsiteY1" fmla="*/ 159489 h 808075"/>
                <a:gd name="connsiteX2" fmla="*/ 541153 w 542261"/>
                <a:gd name="connsiteY2" fmla="*/ 808075 h 808075"/>
              </a:gdLst>
              <a:ahLst/>
              <a:cxnLst>
                <a:cxn ang="0">
                  <a:pos x="connsiteX0" y="connsiteY0"/>
                </a:cxn>
                <a:cxn ang="0">
                  <a:pos x="connsiteX1" y="connsiteY1"/>
                </a:cxn>
                <a:cxn ang="0">
                  <a:pos x="connsiteX2" y="connsiteY2"/>
                </a:cxn>
              </a:cxnLst>
              <a:rect l="l" t="t" r="r" b="b"/>
              <a:pathLst>
                <a:path w="542261" h="808075">
                  <a:moveTo>
                    <a:pt x="0" y="0"/>
                  </a:moveTo>
                  <a:lnTo>
                    <a:pt x="542261" y="159489"/>
                  </a:lnTo>
                  <a:cubicBezTo>
                    <a:pt x="541892" y="375684"/>
                    <a:pt x="541522" y="591880"/>
                    <a:pt x="541153" y="808075"/>
                  </a:cubicBezTo>
                </a:path>
              </a:pathLst>
            </a:custGeom>
            <a:no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grpSp>
      <p:sp>
        <p:nvSpPr>
          <p:cNvPr id="33" name="Freeform 32"/>
          <p:cNvSpPr>
            <a:spLocks noChangeAspect="1"/>
          </p:cNvSpPr>
          <p:nvPr/>
        </p:nvSpPr>
        <p:spPr bwMode="auto">
          <a:xfrm rot="5400000">
            <a:off x="357410" y="-2472913"/>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4" name="TextBox 33"/>
          <p:cNvSpPr txBox="1"/>
          <p:nvPr/>
        </p:nvSpPr>
        <p:spPr>
          <a:xfrm>
            <a:off x="455948" y="-1912906"/>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inputs</a:t>
            </a:r>
          </a:p>
        </p:txBody>
      </p:sp>
      <p:sp>
        <p:nvSpPr>
          <p:cNvPr id="31" name="Freeform 30"/>
          <p:cNvSpPr>
            <a:spLocks noChangeAspect="1"/>
          </p:cNvSpPr>
          <p:nvPr/>
        </p:nvSpPr>
        <p:spPr bwMode="auto">
          <a:xfrm rot="5400000">
            <a:off x="-955064" y="-322739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2" name="TextBox 31"/>
          <p:cNvSpPr txBox="1"/>
          <p:nvPr/>
        </p:nvSpPr>
        <p:spPr>
          <a:xfrm>
            <a:off x="-856526" y="-266738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sp>
        <p:nvSpPr>
          <p:cNvPr id="9" name="Freeform 8"/>
          <p:cNvSpPr>
            <a:spLocks noChangeAspect="1"/>
          </p:cNvSpPr>
          <p:nvPr/>
        </p:nvSpPr>
        <p:spPr bwMode="auto">
          <a:xfrm rot="5400000">
            <a:off x="871289" y="-1061971"/>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0" name="TextBox 9"/>
          <p:cNvSpPr txBox="1"/>
          <p:nvPr/>
        </p:nvSpPr>
        <p:spPr>
          <a:xfrm>
            <a:off x="969827" y="-640463"/>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behavioral models</a:t>
            </a:r>
          </a:p>
        </p:txBody>
      </p:sp>
      <p:sp>
        <p:nvSpPr>
          <p:cNvPr id="29" name="Freeform 28"/>
          <p:cNvSpPr>
            <a:spLocks noChangeAspect="1"/>
          </p:cNvSpPr>
          <p:nvPr/>
        </p:nvSpPr>
        <p:spPr bwMode="auto">
          <a:xfrm rot="5400000">
            <a:off x="359604" y="34658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0" name="TextBox 29"/>
          <p:cNvSpPr txBox="1"/>
          <p:nvPr/>
        </p:nvSpPr>
        <p:spPr>
          <a:xfrm>
            <a:off x="371556" y="729992"/>
            <a:ext cx="1392373" cy="646331"/>
          </a:xfrm>
          <a:prstGeom prst="rect">
            <a:avLst/>
          </a:prstGeom>
          <a:noFill/>
        </p:spPr>
        <p:txBody>
          <a:bodyPr wrap="square" lIns="0" rIns="0" rtlCol="0">
            <a:spAutoFit/>
          </a:bodyPr>
          <a:lstStyle/>
          <a:p>
            <a:pPr algn="ctr"/>
            <a:r>
              <a:rPr lang="en-US" dirty="0">
                <a:solidFill>
                  <a:prstClr val="white">
                    <a:lumMod val="85000"/>
                  </a:prstClr>
                </a:solidFill>
                <a:latin typeface="Segoe UI Light" pitchFamily="34" charset="0"/>
              </a:rPr>
              <a:t>data representation</a:t>
            </a:r>
          </a:p>
        </p:txBody>
      </p:sp>
      <p:sp>
        <p:nvSpPr>
          <p:cNvPr id="27" name="Freeform 26"/>
          <p:cNvSpPr>
            <a:spLocks noChangeAspect="1"/>
          </p:cNvSpPr>
          <p:nvPr/>
        </p:nvSpPr>
        <p:spPr bwMode="auto">
          <a:xfrm rot="5400000">
            <a:off x="-969321" y="10998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8" name="TextBox 27"/>
          <p:cNvSpPr txBox="1"/>
          <p:nvPr/>
        </p:nvSpPr>
        <p:spPr>
          <a:xfrm>
            <a:off x="-870783" y="1521397"/>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information access</a:t>
            </a:r>
          </a:p>
        </p:txBody>
      </p:sp>
      <p:sp>
        <p:nvSpPr>
          <p:cNvPr id="25" name="Freeform 24"/>
          <p:cNvSpPr>
            <a:spLocks noChangeAspect="1"/>
          </p:cNvSpPr>
          <p:nvPr/>
        </p:nvSpPr>
        <p:spPr bwMode="auto">
          <a:xfrm rot="19800000">
            <a:off x="-2492346" y="82921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6" name="TextBox 25"/>
          <p:cNvSpPr txBox="1"/>
          <p:nvPr/>
        </p:nvSpPr>
        <p:spPr>
          <a:xfrm>
            <a:off x="-2368079" y="1250725"/>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sp>
        <p:nvSpPr>
          <p:cNvPr id="23" name="Freeform 22"/>
          <p:cNvSpPr>
            <a:spLocks noChangeAspect="1"/>
          </p:cNvSpPr>
          <p:nvPr/>
        </p:nvSpPr>
        <p:spPr bwMode="auto">
          <a:xfrm rot="600000">
            <a:off x="-3447058" y="-33219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3419680" y="227808"/>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sp>
        <p:nvSpPr>
          <p:cNvPr id="21" name="Freeform 20"/>
          <p:cNvSpPr>
            <a:spLocks noChangeAspect="1"/>
          </p:cNvSpPr>
          <p:nvPr/>
        </p:nvSpPr>
        <p:spPr bwMode="auto">
          <a:xfrm rot="3000000">
            <a:off x="-3433706" y="-183192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 name="TextBox 21"/>
          <p:cNvSpPr txBox="1"/>
          <p:nvPr/>
        </p:nvSpPr>
        <p:spPr>
          <a:xfrm>
            <a:off x="-3425621" y="-1271921"/>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sp>
        <p:nvSpPr>
          <p:cNvPr id="19" name="Freeform 18"/>
          <p:cNvSpPr>
            <a:spLocks noChangeAspect="1"/>
          </p:cNvSpPr>
          <p:nvPr/>
        </p:nvSpPr>
        <p:spPr bwMode="auto">
          <a:xfrm rot="3000000">
            <a:off x="-2455273" y="-29864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427895" y="-2564981"/>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nvGrpSpPr>
          <p:cNvPr id="35" name="Group 34"/>
          <p:cNvGrpSpPr/>
          <p:nvPr/>
        </p:nvGrpSpPr>
        <p:grpSpPr>
          <a:xfrm>
            <a:off x="-1859530" y="-1685640"/>
            <a:ext cx="2493090" cy="2455316"/>
            <a:chOff x="3353448" y="2126694"/>
            <a:chExt cx="2493090" cy="2455316"/>
          </a:xfrm>
        </p:grpSpPr>
        <p:pic>
          <p:nvPicPr>
            <p:cNvPr id="5"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6"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17" name="Rectangle 16"/>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18" name="Rectangle 17"/>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grpSp>
        <p:nvGrpSpPr>
          <p:cNvPr id="15" name="Group 14"/>
          <p:cNvGrpSpPr/>
          <p:nvPr/>
        </p:nvGrpSpPr>
        <p:grpSpPr>
          <a:xfrm>
            <a:off x="1752601" y="2312368"/>
            <a:ext cx="6312693" cy="621919"/>
            <a:chOff x="1447801" y="2312368"/>
            <a:chExt cx="6312693" cy="621919"/>
          </a:xfrm>
        </p:grpSpPr>
        <p:cxnSp>
          <p:nvCxnSpPr>
            <p:cNvPr id="40" name="Straight Arrow Connector 39"/>
            <p:cNvCxnSpPr/>
            <p:nvPr/>
          </p:nvCxnSpPr>
          <p:spPr>
            <a:xfrm>
              <a:off x="3235191" y="2528776"/>
              <a:ext cx="4484981" cy="0"/>
            </a:xfrm>
            <a:prstGeom prst="straightConnector1">
              <a:avLst/>
            </a:prstGeom>
            <a:ln w="38100" cap="sq">
              <a:solidFill>
                <a:schemeClr val="tx1">
                  <a:lumMod val="75000"/>
                  <a:lumOff val="2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35189" y="2564955"/>
              <a:ext cx="1798072" cy="369332"/>
            </a:xfrm>
            <a:prstGeom prst="rect">
              <a:avLst/>
            </a:prstGeom>
            <a:noFill/>
          </p:spPr>
          <p:txBody>
            <a:bodyPr wrap="square" lIns="0" rIns="0" rtlCol="0">
              <a:spAutoFit/>
            </a:bodyPr>
            <a:lstStyle/>
            <a:p>
              <a:r>
                <a:rPr lang="en-US" dirty="0" smtClean="0">
                  <a:solidFill>
                    <a:schemeClr val="tx1">
                      <a:lumMod val="75000"/>
                      <a:lumOff val="25000"/>
                    </a:schemeClr>
                  </a:solidFill>
                  <a:latin typeface="Segoe Condensed" pitchFamily="34" charset="0"/>
                </a:rPr>
                <a:t>pragmatic</a:t>
              </a:r>
            </a:p>
          </p:txBody>
        </p:sp>
        <p:sp>
          <p:nvSpPr>
            <p:cNvPr id="42" name="TextBox 41"/>
            <p:cNvSpPr txBox="1"/>
            <p:nvPr/>
          </p:nvSpPr>
          <p:spPr>
            <a:xfrm>
              <a:off x="5962422" y="2564955"/>
              <a:ext cx="1798072" cy="369332"/>
            </a:xfrm>
            <a:prstGeom prst="rect">
              <a:avLst/>
            </a:prstGeom>
            <a:noFill/>
          </p:spPr>
          <p:txBody>
            <a:bodyPr wrap="square" lIns="0" rIns="0" rtlCol="0">
              <a:spAutoFit/>
            </a:bodyPr>
            <a:lstStyle/>
            <a:p>
              <a:pPr algn="r"/>
              <a:r>
                <a:rPr lang="en-US" dirty="0" smtClean="0">
                  <a:solidFill>
                    <a:schemeClr val="tx1">
                      <a:lumMod val="75000"/>
                      <a:lumOff val="25000"/>
                    </a:schemeClr>
                  </a:solidFill>
                  <a:latin typeface="Segoe Condensed" pitchFamily="34" charset="0"/>
                </a:rPr>
                <a:t>artistic</a:t>
              </a:r>
            </a:p>
          </p:txBody>
        </p:sp>
        <p:sp>
          <p:nvSpPr>
            <p:cNvPr id="43" name="TextBox 42"/>
            <p:cNvSpPr txBox="1"/>
            <p:nvPr/>
          </p:nvSpPr>
          <p:spPr>
            <a:xfrm>
              <a:off x="1447801" y="2312368"/>
              <a:ext cx="1721510" cy="461665"/>
            </a:xfrm>
            <a:prstGeom prst="rect">
              <a:avLst/>
            </a:prstGeom>
            <a:noFill/>
          </p:spPr>
          <p:txBody>
            <a:bodyPr wrap="square" lIns="0" rIns="0" rtlCol="0">
              <a:spAutoFit/>
            </a:bodyPr>
            <a:lstStyle/>
            <a:p>
              <a:pPr algn="r"/>
              <a:r>
                <a:rPr lang="en-US" sz="2400" dirty="0" smtClean="0">
                  <a:solidFill>
                    <a:schemeClr val="tx1">
                      <a:lumMod val="75000"/>
                      <a:lumOff val="25000"/>
                    </a:schemeClr>
                  </a:solidFill>
                  <a:latin typeface="Segoe UI Semibold" pitchFamily="34" charset="0"/>
                </a:rPr>
                <a:t>aesthetic</a:t>
              </a:r>
              <a:endParaRPr lang="en-US" dirty="0" smtClean="0">
                <a:solidFill>
                  <a:schemeClr val="tx1">
                    <a:lumMod val="75000"/>
                    <a:lumOff val="25000"/>
                  </a:schemeClr>
                </a:solidFill>
                <a:latin typeface="Segoe UI Semibold" pitchFamily="34" charset="0"/>
              </a:endParaRPr>
            </a:p>
          </p:txBody>
        </p:sp>
      </p:grpSp>
      <p:grpSp>
        <p:nvGrpSpPr>
          <p:cNvPr id="16" name="Group 15"/>
          <p:cNvGrpSpPr/>
          <p:nvPr/>
        </p:nvGrpSpPr>
        <p:grpSpPr>
          <a:xfrm>
            <a:off x="752541" y="3014422"/>
            <a:ext cx="7312753" cy="610244"/>
            <a:chOff x="447741" y="3039822"/>
            <a:chExt cx="7312753" cy="610244"/>
          </a:xfrm>
        </p:grpSpPr>
        <p:cxnSp>
          <p:nvCxnSpPr>
            <p:cNvPr id="45" name="Straight Arrow Connector 44"/>
            <p:cNvCxnSpPr/>
            <p:nvPr/>
          </p:nvCxnSpPr>
          <p:spPr>
            <a:xfrm>
              <a:off x="3235191" y="3255334"/>
              <a:ext cx="4484981" cy="0"/>
            </a:xfrm>
            <a:prstGeom prst="straightConnector1">
              <a:avLst/>
            </a:prstGeom>
            <a:ln w="38100" cap="sq">
              <a:solidFill>
                <a:schemeClr val="tx1">
                  <a:lumMod val="75000"/>
                  <a:lumOff val="2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235189" y="3280734"/>
              <a:ext cx="1798072" cy="369332"/>
            </a:xfrm>
            <a:prstGeom prst="rect">
              <a:avLst/>
            </a:prstGeom>
            <a:noFill/>
          </p:spPr>
          <p:txBody>
            <a:bodyPr wrap="square" lIns="0" rIns="0" rtlCol="0">
              <a:spAutoFit/>
            </a:bodyPr>
            <a:lstStyle/>
            <a:p>
              <a:r>
                <a:rPr lang="en-US" dirty="0" smtClean="0">
                  <a:solidFill>
                    <a:schemeClr val="tx1">
                      <a:lumMod val="75000"/>
                      <a:lumOff val="25000"/>
                    </a:schemeClr>
                  </a:solidFill>
                  <a:latin typeface="Segoe Condensed" pitchFamily="34" charset="0"/>
                </a:rPr>
                <a:t>simple</a:t>
              </a:r>
            </a:p>
          </p:txBody>
        </p:sp>
        <p:sp>
          <p:nvSpPr>
            <p:cNvPr id="47" name="TextBox 46"/>
            <p:cNvSpPr txBox="1"/>
            <p:nvPr/>
          </p:nvSpPr>
          <p:spPr>
            <a:xfrm>
              <a:off x="5962422" y="3280734"/>
              <a:ext cx="1798072" cy="369332"/>
            </a:xfrm>
            <a:prstGeom prst="rect">
              <a:avLst/>
            </a:prstGeom>
            <a:noFill/>
          </p:spPr>
          <p:txBody>
            <a:bodyPr wrap="square" lIns="0" rIns="0" rtlCol="0">
              <a:spAutoFit/>
            </a:bodyPr>
            <a:lstStyle/>
            <a:p>
              <a:pPr algn="r"/>
              <a:r>
                <a:rPr lang="en-US" dirty="0" smtClean="0">
                  <a:solidFill>
                    <a:schemeClr val="tx1">
                      <a:lumMod val="75000"/>
                      <a:lumOff val="25000"/>
                    </a:schemeClr>
                  </a:solidFill>
                  <a:latin typeface="Segoe Condensed" pitchFamily="34" charset="0"/>
                </a:rPr>
                <a:t>complex</a:t>
              </a:r>
            </a:p>
          </p:txBody>
        </p:sp>
        <p:sp>
          <p:nvSpPr>
            <p:cNvPr id="48" name="TextBox 47"/>
            <p:cNvSpPr txBox="1"/>
            <p:nvPr/>
          </p:nvSpPr>
          <p:spPr>
            <a:xfrm>
              <a:off x="447741" y="3039822"/>
              <a:ext cx="2721569" cy="461665"/>
            </a:xfrm>
            <a:prstGeom prst="rect">
              <a:avLst/>
            </a:prstGeom>
            <a:noFill/>
          </p:spPr>
          <p:txBody>
            <a:bodyPr wrap="square" lIns="0" rIns="0" rtlCol="0">
              <a:spAutoFit/>
            </a:bodyPr>
            <a:lstStyle/>
            <a:p>
              <a:pPr algn="r"/>
              <a:r>
                <a:rPr lang="en-US" sz="2400" dirty="0" smtClean="0">
                  <a:solidFill>
                    <a:schemeClr val="tx1">
                      <a:lumMod val="75000"/>
                      <a:lumOff val="25000"/>
                    </a:schemeClr>
                  </a:solidFill>
                  <a:latin typeface="Segoe UI Semibold" pitchFamily="34" charset="0"/>
                </a:rPr>
                <a:t>visual complexity</a:t>
              </a:r>
            </a:p>
          </p:txBody>
        </p:sp>
      </p:grpSp>
      <p:grpSp>
        <p:nvGrpSpPr>
          <p:cNvPr id="36" name="Group 35"/>
          <p:cNvGrpSpPr/>
          <p:nvPr/>
        </p:nvGrpSpPr>
        <p:grpSpPr>
          <a:xfrm>
            <a:off x="381000" y="4263763"/>
            <a:ext cx="7684294" cy="594542"/>
            <a:chOff x="76200" y="3745964"/>
            <a:chExt cx="7684294" cy="594542"/>
          </a:xfrm>
        </p:grpSpPr>
        <p:cxnSp>
          <p:nvCxnSpPr>
            <p:cNvPr id="50" name="Straight Arrow Connector 49"/>
            <p:cNvCxnSpPr/>
            <p:nvPr/>
          </p:nvCxnSpPr>
          <p:spPr>
            <a:xfrm>
              <a:off x="3235191" y="397117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235189" y="397117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coarse-grain</a:t>
              </a:r>
            </a:p>
          </p:txBody>
        </p:sp>
        <p:sp>
          <p:nvSpPr>
            <p:cNvPr id="52" name="TextBox 51"/>
            <p:cNvSpPr txBox="1"/>
            <p:nvPr/>
          </p:nvSpPr>
          <p:spPr>
            <a:xfrm>
              <a:off x="5962422" y="397117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fine-grain</a:t>
              </a:r>
            </a:p>
          </p:txBody>
        </p:sp>
        <p:sp>
          <p:nvSpPr>
            <p:cNvPr id="53" name="TextBox 52"/>
            <p:cNvSpPr txBox="1"/>
            <p:nvPr/>
          </p:nvSpPr>
          <p:spPr>
            <a:xfrm>
              <a:off x="76200" y="3745964"/>
              <a:ext cx="3093110"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data granularity</a:t>
              </a:r>
            </a:p>
          </p:txBody>
        </p:sp>
      </p:grpSp>
      <p:grpSp>
        <p:nvGrpSpPr>
          <p:cNvPr id="38" name="Group 37"/>
          <p:cNvGrpSpPr/>
          <p:nvPr/>
        </p:nvGrpSpPr>
        <p:grpSpPr>
          <a:xfrm>
            <a:off x="1105842" y="5686916"/>
            <a:ext cx="6959452" cy="664194"/>
            <a:chOff x="801042" y="5248656"/>
            <a:chExt cx="6959452" cy="664194"/>
          </a:xfrm>
        </p:grpSpPr>
        <p:cxnSp>
          <p:nvCxnSpPr>
            <p:cNvPr id="65" name="Straight Arrow Connector 64"/>
            <p:cNvCxnSpPr/>
            <p:nvPr/>
          </p:nvCxnSpPr>
          <p:spPr>
            <a:xfrm>
              <a:off x="3390427" y="5465546"/>
              <a:ext cx="4238896" cy="0"/>
            </a:xfrm>
            <a:prstGeom prst="straightConnector1">
              <a:avLst/>
            </a:prstGeom>
            <a:ln w="38100" cap="sq">
              <a:solidFill>
                <a:schemeClr val="tx1">
                  <a:lumMod val="75000"/>
                  <a:lumOff val="25000"/>
                </a:schemeClr>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01042" y="5248656"/>
              <a:ext cx="2368268" cy="461665"/>
            </a:xfrm>
            <a:prstGeom prst="rect">
              <a:avLst/>
            </a:prstGeom>
            <a:noFill/>
          </p:spPr>
          <p:txBody>
            <a:bodyPr wrap="square" lIns="0" rIns="0" rtlCol="0">
              <a:spAutoFit/>
            </a:bodyPr>
            <a:lstStyle/>
            <a:p>
              <a:pPr algn="r"/>
              <a:r>
                <a:rPr lang="en-US" sz="2400" dirty="0" smtClean="0">
                  <a:solidFill>
                    <a:schemeClr val="tx1">
                      <a:lumMod val="75000"/>
                      <a:lumOff val="25000"/>
                    </a:schemeClr>
                  </a:solidFill>
                  <a:latin typeface="Segoe UI Semibold" pitchFamily="34" charset="0"/>
                </a:rPr>
                <a:t> primary view</a:t>
              </a:r>
            </a:p>
          </p:txBody>
        </p:sp>
        <p:sp>
          <p:nvSpPr>
            <p:cNvPr id="67" name="Oval 66"/>
            <p:cNvSpPr/>
            <p:nvPr/>
          </p:nvSpPr>
          <p:spPr>
            <a:xfrm>
              <a:off x="3269923" y="5402173"/>
              <a:ext cx="137159" cy="13716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8" name="Oval 67"/>
            <p:cNvSpPr/>
            <p:nvPr/>
          </p:nvSpPr>
          <p:spPr>
            <a:xfrm>
              <a:off x="7587730" y="5402064"/>
              <a:ext cx="137159" cy="13716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9" name="TextBox 68"/>
            <p:cNvSpPr txBox="1"/>
            <p:nvPr/>
          </p:nvSpPr>
          <p:spPr>
            <a:xfrm>
              <a:off x="3235189" y="5541746"/>
              <a:ext cx="899038" cy="369332"/>
            </a:xfrm>
            <a:prstGeom prst="rect">
              <a:avLst/>
            </a:prstGeom>
            <a:noFill/>
          </p:spPr>
          <p:txBody>
            <a:bodyPr wrap="square" lIns="0" rIns="0" rtlCol="0">
              <a:spAutoFit/>
            </a:bodyPr>
            <a:lstStyle/>
            <a:p>
              <a:r>
                <a:rPr lang="en-US" dirty="0" smtClean="0">
                  <a:solidFill>
                    <a:schemeClr val="tx1">
                      <a:lumMod val="75000"/>
                      <a:lumOff val="25000"/>
                    </a:schemeClr>
                  </a:solidFill>
                  <a:latin typeface="Segoe Condensed" pitchFamily="34" charset="0"/>
                </a:rPr>
                <a:t>temporal</a:t>
              </a:r>
            </a:p>
          </p:txBody>
        </p:sp>
        <p:sp>
          <p:nvSpPr>
            <p:cNvPr id="70" name="TextBox 69"/>
            <p:cNvSpPr txBox="1"/>
            <p:nvPr/>
          </p:nvSpPr>
          <p:spPr>
            <a:xfrm>
              <a:off x="4614977" y="5543518"/>
              <a:ext cx="1798072" cy="369332"/>
            </a:xfrm>
            <a:prstGeom prst="rect">
              <a:avLst/>
            </a:prstGeom>
            <a:noFill/>
          </p:spPr>
          <p:txBody>
            <a:bodyPr wrap="square" lIns="0" rIns="0" rtlCol="0">
              <a:spAutoFit/>
            </a:bodyPr>
            <a:lstStyle/>
            <a:p>
              <a:pPr algn="ctr"/>
              <a:r>
                <a:rPr lang="en-US" dirty="0" smtClean="0">
                  <a:solidFill>
                    <a:schemeClr val="tx1">
                      <a:lumMod val="75000"/>
                      <a:lumOff val="25000"/>
                    </a:schemeClr>
                  </a:solidFill>
                  <a:latin typeface="Segoe Condensed" pitchFamily="34" charset="0"/>
                </a:rPr>
                <a:t>spatial</a:t>
              </a:r>
            </a:p>
          </p:txBody>
        </p:sp>
        <p:sp>
          <p:nvSpPr>
            <p:cNvPr id="71" name="TextBox 70"/>
            <p:cNvSpPr txBox="1"/>
            <p:nvPr/>
          </p:nvSpPr>
          <p:spPr>
            <a:xfrm>
              <a:off x="5962422" y="5543518"/>
              <a:ext cx="1798072" cy="369332"/>
            </a:xfrm>
            <a:prstGeom prst="rect">
              <a:avLst/>
            </a:prstGeom>
            <a:noFill/>
          </p:spPr>
          <p:txBody>
            <a:bodyPr wrap="square" lIns="0" rIns="0" rtlCol="0">
              <a:spAutoFit/>
            </a:bodyPr>
            <a:lstStyle/>
            <a:p>
              <a:pPr algn="r"/>
              <a:r>
                <a:rPr lang="en-US" dirty="0" smtClean="0">
                  <a:solidFill>
                    <a:schemeClr val="tx1">
                      <a:lumMod val="75000"/>
                      <a:lumOff val="25000"/>
                    </a:schemeClr>
                  </a:solidFill>
                  <a:latin typeface="Segoe Condensed" pitchFamily="34" charset="0"/>
                </a:rPr>
                <a:t>categorical</a:t>
              </a:r>
            </a:p>
          </p:txBody>
        </p:sp>
        <p:sp>
          <p:nvSpPr>
            <p:cNvPr id="72" name="Oval 71"/>
            <p:cNvSpPr/>
            <p:nvPr/>
          </p:nvSpPr>
          <p:spPr>
            <a:xfrm>
              <a:off x="5428827" y="5402064"/>
              <a:ext cx="137159" cy="13716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615" y="944450"/>
            <a:ext cx="4371975"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3665" y="4918941"/>
            <a:ext cx="7396229" cy="875321"/>
            <a:chOff x="643665" y="4880841"/>
            <a:chExt cx="7396229" cy="875321"/>
          </a:xfrm>
        </p:grpSpPr>
        <p:cxnSp>
          <p:nvCxnSpPr>
            <p:cNvPr id="55" name="Straight Arrow Connector 54"/>
            <p:cNvCxnSpPr/>
            <p:nvPr/>
          </p:nvCxnSpPr>
          <p:spPr>
            <a:xfrm>
              <a:off x="3695227" y="5103294"/>
              <a:ext cx="4238896" cy="0"/>
            </a:xfrm>
            <a:prstGeom prst="straightConnector1">
              <a:avLst/>
            </a:prstGeom>
            <a:ln w="38100" cap="sq">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43665" y="4880841"/>
              <a:ext cx="2830446"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measurement unit</a:t>
              </a:r>
            </a:p>
          </p:txBody>
        </p:sp>
        <p:sp>
          <p:nvSpPr>
            <p:cNvPr id="57" name="Oval 56"/>
            <p:cNvSpPr/>
            <p:nvPr/>
          </p:nvSpPr>
          <p:spPr>
            <a:xfrm>
              <a:off x="3574723" y="5039921"/>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8" name="Oval 57"/>
            <p:cNvSpPr/>
            <p:nvPr/>
          </p:nvSpPr>
          <p:spPr>
            <a:xfrm>
              <a:off x="7892530" y="503981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9" name="TextBox 58"/>
            <p:cNvSpPr txBox="1"/>
            <p:nvPr/>
          </p:nvSpPr>
          <p:spPr>
            <a:xfrm>
              <a:off x="3539989" y="5171387"/>
              <a:ext cx="731520" cy="338554"/>
            </a:xfrm>
            <a:prstGeom prst="rect">
              <a:avLst/>
            </a:prstGeom>
            <a:noFill/>
          </p:spPr>
          <p:txBody>
            <a:bodyPr wrap="square" lIns="0" rIns="0" rtlCol="0">
              <a:spAutoFit/>
            </a:bodyPr>
            <a:lstStyle/>
            <a:p>
              <a:r>
                <a:rPr lang="en-US" sz="1600" dirty="0" smtClean="0">
                  <a:solidFill>
                    <a:prstClr val="white">
                      <a:lumMod val="95000"/>
                    </a:prstClr>
                  </a:solidFill>
                  <a:latin typeface="Segoe Condensed" pitchFamily="34" charset="0"/>
                </a:rPr>
                <a:t>resource</a:t>
              </a:r>
            </a:p>
          </p:txBody>
        </p:sp>
        <p:sp>
          <p:nvSpPr>
            <p:cNvPr id="60" name="TextBox 59"/>
            <p:cNvSpPr txBox="1"/>
            <p:nvPr/>
          </p:nvSpPr>
          <p:spPr>
            <a:xfrm>
              <a:off x="4281595" y="5171387"/>
              <a:ext cx="54864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cost</a:t>
              </a:r>
            </a:p>
          </p:txBody>
        </p:sp>
        <p:sp>
          <p:nvSpPr>
            <p:cNvPr id="61" name="TextBox 60"/>
            <p:cNvSpPr txBox="1"/>
            <p:nvPr/>
          </p:nvSpPr>
          <p:spPr>
            <a:xfrm>
              <a:off x="7140858" y="5171387"/>
              <a:ext cx="899036" cy="338554"/>
            </a:xfrm>
            <a:prstGeom prst="rect">
              <a:avLst/>
            </a:prstGeom>
            <a:noFill/>
          </p:spPr>
          <p:txBody>
            <a:bodyPr wrap="square" lIns="0" rIns="0" rtlCol="0">
              <a:spAutoFit/>
            </a:bodyPr>
            <a:lstStyle/>
            <a:p>
              <a:pPr algn="r"/>
              <a:r>
                <a:rPr lang="en-US" sz="1600" dirty="0" smtClean="0">
                  <a:solidFill>
                    <a:prstClr val="white">
                      <a:lumMod val="95000"/>
                    </a:prstClr>
                  </a:solidFill>
                  <a:latin typeface="Segoe Condensed" pitchFamily="34" charset="0"/>
                </a:rPr>
                <a:t>metaphor</a:t>
              </a:r>
            </a:p>
          </p:txBody>
        </p:sp>
        <p:sp>
          <p:nvSpPr>
            <p:cNvPr id="62" name="Oval 61"/>
            <p:cNvSpPr/>
            <p:nvPr/>
          </p:nvSpPr>
          <p:spPr>
            <a:xfrm>
              <a:off x="4475110" y="503981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3" name="TextBox 72"/>
            <p:cNvSpPr txBox="1"/>
            <p:nvPr/>
          </p:nvSpPr>
          <p:spPr>
            <a:xfrm>
              <a:off x="4732690" y="5171387"/>
              <a:ext cx="1468801" cy="584775"/>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environmental</a:t>
              </a:r>
              <a:br>
                <a:rPr lang="en-US" sz="1600" dirty="0" smtClean="0">
                  <a:solidFill>
                    <a:prstClr val="white">
                      <a:lumMod val="95000"/>
                    </a:prstClr>
                  </a:solidFill>
                  <a:latin typeface="Segoe Condensed" pitchFamily="34" charset="0"/>
                </a:rPr>
              </a:br>
              <a:r>
                <a:rPr lang="en-US" sz="1600" dirty="0" smtClean="0">
                  <a:solidFill>
                    <a:prstClr val="white">
                      <a:lumMod val="95000"/>
                    </a:prstClr>
                  </a:solidFill>
                  <a:latin typeface="Segoe Condensed" pitchFamily="34" charset="0"/>
                </a:rPr>
                <a:t>impact</a:t>
              </a:r>
            </a:p>
          </p:txBody>
        </p:sp>
        <p:sp>
          <p:nvSpPr>
            <p:cNvPr id="78" name="Oval 77"/>
            <p:cNvSpPr/>
            <p:nvPr/>
          </p:nvSpPr>
          <p:spPr>
            <a:xfrm>
              <a:off x="5398512" y="5043480"/>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9" name="TextBox 78"/>
            <p:cNvSpPr txBox="1"/>
            <p:nvPr/>
          </p:nvSpPr>
          <p:spPr>
            <a:xfrm>
              <a:off x="6021869" y="5171387"/>
              <a:ext cx="73152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time</a:t>
              </a:r>
            </a:p>
          </p:txBody>
        </p:sp>
        <p:sp>
          <p:nvSpPr>
            <p:cNvPr id="80" name="Oval 79"/>
            <p:cNvSpPr/>
            <p:nvPr/>
          </p:nvSpPr>
          <p:spPr>
            <a:xfrm>
              <a:off x="6319050" y="502965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1" name="TextBox 80"/>
            <p:cNvSpPr txBox="1"/>
            <p:nvPr/>
          </p:nvSpPr>
          <p:spPr>
            <a:xfrm>
              <a:off x="6506502" y="5171387"/>
              <a:ext cx="91440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activity</a:t>
              </a:r>
            </a:p>
          </p:txBody>
        </p:sp>
        <p:sp>
          <p:nvSpPr>
            <p:cNvPr id="87" name="Oval 86"/>
            <p:cNvSpPr/>
            <p:nvPr/>
          </p:nvSpPr>
          <p:spPr>
            <a:xfrm>
              <a:off x="6895123" y="502965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88" name="Group 87"/>
          <p:cNvGrpSpPr/>
          <p:nvPr/>
        </p:nvGrpSpPr>
        <p:grpSpPr>
          <a:xfrm>
            <a:off x="752155" y="3666606"/>
            <a:ext cx="7312753" cy="610244"/>
            <a:chOff x="447741" y="3039822"/>
            <a:chExt cx="7312753" cy="610244"/>
          </a:xfrm>
        </p:grpSpPr>
        <p:cxnSp>
          <p:nvCxnSpPr>
            <p:cNvPr id="89" name="Straight Arrow Connector 88"/>
            <p:cNvCxnSpPr/>
            <p:nvPr/>
          </p:nvCxnSpPr>
          <p:spPr>
            <a:xfrm>
              <a:off x="3235191" y="325533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235189" y="328073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&lt; hour</a:t>
              </a:r>
            </a:p>
          </p:txBody>
        </p:sp>
        <p:sp>
          <p:nvSpPr>
            <p:cNvPr id="91" name="TextBox 90"/>
            <p:cNvSpPr txBox="1"/>
            <p:nvPr/>
          </p:nvSpPr>
          <p:spPr>
            <a:xfrm>
              <a:off x="5962422" y="328073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&gt; year</a:t>
              </a:r>
            </a:p>
          </p:txBody>
        </p:sp>
        <p:sp>
          <p:nvSpPr>
            <p:cNvPr id="92" name="TextBox 91"/>
            <p:cNvSpPr txBox="1"/>
            <p:nvPr/>
          </p:nvSpPr>
          <p:spPr>
            <a:xfrm>
              <a:off x="447741" y="3039822"/>
              <a:ext cx="2721569" cy="461665"/>
            </a:xfrm>
            <a:prstGeom prst="rect">
              <a:avLst/>
            </a:prstGeom>
            <a:noFill/>
          </p:spPr>
          <p:txBody>
            <a:bodyPr wrap="square" lIns="0" rIns="0" rtlCol="0">
              <a:spAutoFit/>
            </a:bodyPr>
            <a:lstStyle/>
            <a:p>
              <a:pPr algn="r"/>
              <a:r>
                <a:rPr lang="en-US" sz="2400" dirty="0">
                  <a:solidFill>
                    <a:prstClr val="white">
                      <a:lumMod val="95000"/>
                    </a:prstClr>
                  </a:solidFill>
                  <a:latin typeface="Segoe UI Semibold" pitchFamily="34" charset="0"/>
                </a:rPr>
                <a:t>t</a:t>
              </a:r>
              <a:r>
                <a:rPr lang="en-US" sz="2400" dirty="0" smtClean="0">
                  <a:solidFill>
                    <a:prstClr val="white">
                      <a:lumMod val="95000"/>
                    </a:prstClr>
                  </a:solidFill>
                  <a:latin typeface="Segoe UI Semibold" pitchFamily="34" charset="0"/>
                </a:rPr>
                <a:t>ime granularity</a:t>
              </a:r>
            </a:p>
          </p:txBody>
        </p:sp>
      </p:grpSp>
      <p:pic>
        <p:nvPicPr>
          <p:cNvPr id="74" name="Picture 2" descr="C:\Users\jon\Dropbox\CHI2012-WaterVis\images\SurveyDisplays\DataGranularity\datagranularity_fixturecateg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4479" y="-2162136"/>
            <a:ext cx="1880898" cy="129717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098" name="Picture 2" descr="C:\Users\jon\Dropbox\CHI2012-WaterVis\images\InterviewDisplays\Volumetric\volumetric_watertower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601"/>
          <a:stretch/>
        </p:blipFill>
        <p:spPr bwMode="auto">
          <a:xfrm>
            <a:off x="5910904" y="-2134433"/>
            <a:ext cx="2198031" cy="12984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1988363" y="2026808"/>
            <a:ext cx="5394960"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35723" y="1842142"/>
            <a:ext cx="1494492" cy="400110"/>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coarse-grain</a:t>
            </a:r>
            <a:endParaRPr lang="en-US" dirty="0" smtClean="0">
              <a:solidFill>
                <a:prstClr val="white">
                  <a:lumMod val="95000"/>
                </a:prstClr>
              </a:solidFill>
              <a:latin typeface="Segoe UI Semibold" pitchFamily="34" charset="0"/>
            </a:endParaRPr>
          </a:p>
        </p:txBody>
      </p:sp>
      <p:sp>
        <p:nvSpPr>
          <p:cNvPr id="7" name="TextBox 6"/>
          <p:cNvSpPr txBox="1"/>
          <p:nvPr/>
        </p:nvSpPr>
        <p:spPr>
          <a:xfrm>
            <a:off x="7441471" y="1842142"/>
            <a:ext cx="1266807" cy="400110"/>
          </a:xfrm>
          <a:prstGeom prst="rect">
            <a:avLst/>
          </a:prstGeom>
          <a:noFill/>
        </p:spPr>
        <p:txBody>
          <a:bodyPr wrap="square" lIns="0" rIns="0" rtlCol="0">
            <a:spAutoFit/>
          </a:bodyPr>
          <a:lstStyle>
            <a:defPPr>
              <a:defRPr lang="en-US"/>
            </a:defPPr>
            <a:lvl1pPr>
              <a:defRPr sz="2000">
                <a:solidFill>
                  <a:prstClr val="white">
                    <a:lumMod val="95000"/>
                  </a:prstClr>
                </a:solidFill>
                <a:latin typeface="Segoe UI Semibold" pitchFamily="34" charset="0"/>
              </a:defRPr>
            </a:lvl1pPr>
          </a:lstStyle>
          <a:p>
            <a:r>
              <a:rPr lang="en-US" dirty="0"/>
              <a:t>fine-grain</a:t>
            </a:r>
          </a:p>
        </p:txBody>
      </p:sp>
      <p:sp>
        <p:nvSpPr>
          <p:cNvPr id="2" name="TextBox 1"/>
          <p:cNvSpPr txBox="1"/>
          <p:nvPr/>
        </p:nvSpPr>
        <p:spPr>
          <a:xfrm>
            <a:off x="1902823" y="2126195"/>
            <a:ext cx="1233048" cy="923330"/>
          </a:xfrm>
          <a:prstGeom prst="rect">
            <a:avLst/>
          </a:prstGeom>
          <a:noFill/>
        </p:spPr>
        <p:txBody>
          <a:bodyPr wrap="square" rtlCol="0">
            <a:spAutoFit/>
          </a:bodyPr>
          <a:lstStyle/>
          <a:p>
            <a:r>
              <a:rPr lang="en-US" dirty="0" smtClean="0">
                <a:solidFill>
                  <a:schemeClr val="bg1">
                    <a:lumMod val="95000"/>
                  </a:schemeClr>
                </a:solidFill>
                <a:latin typeface="Segoe Condensed" pitchFamily="34" charset="0"/>
              </a:rPr>
              <a:t>≥neighbor-</a:t>
            </a:r>
            <a:br>
              <a:rPr lang="en-US" dirty="0" smtClean="0">
                <a:solidFill>
                  <a:schemeClr val="bg1">
                    <a:lumMod val="95000"/>
                  </a:schemeClr>
                </a:solidFill>
                <a:latin typeface="Segoe Condensed" pitchFamily="34" charset="0"/>
              </a:rPr>
            </a:br>
            <a:r>
              <a:rPr lang="en-US" dirty="0" smtClean="0">
                <a:solidFill>
                  <a:schemeClr val="bg1">
                    <a:lumMod val="95000"/>
                  </a:schemeClr>
                </a:solidFill>
                <a:latin typeface="Segoe Condensed" pitchFamily="34" charset="0"/>
              </a:rPr>
              <a:t>hood</a:t>
            </a:r>
          </a:p>
          <a:p>
            <a:endParaRPr lang="en-US" dirty="0" smtClean="0">
              <a:solidFill>
                <a:schemeClr val="bg1">
                  <a:lumMod val="95000"/>
                </a:schemeClr>
              </a:solidFill>
              <a:latin typeface="Segoe Condensed" pitchFamily="34" charset="0"/>
            </a:endParaRPr>
          </a:p>
        </p:txBody>
      </p:sp>
      <p:grpSp>
        <p:nvGrpSpPr>
          <p:cNvPr id="6152" name="Group 6151"/>
          <p:cNvGrpSpPr/>
          <p:nvPr/>
        </p:nvGrpSpPr>
        <p:grpSpPr>
          <a:xfrm>
            <a:off x="3009830" y="1966449"/>
            <a:ext cx="651430" cy="513838"/>
            <a:chOff x="3161620" y="1981689"/>
            <a:chExt cx="651430" cy="513838"/>
          </a:xfrm>
        </p:grpSpPr>
        <p:sp>
          <p:nvSpPr>
            <p:cNvPr id="12" name="TextBox 11"/>
            <p:cNvSpPr txBox="1"/>
            <p:nvPr/>
          </p:nvSpPr>
          <p:spPr>
            <a:xfrm>
              <a:off x="3161620" y="2126195"/>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home</a:t>
              </a:r>
              <a:endParaRPr lang="en-US" dirty="0"/>
            </a:p>
          </p:txBody>
        </p:sp>
        <p:sp>
          <p:nvSpPr>
            <p:cNvPr id="13" name="Oval 12"/>
            <p:cNvSpPr/>
            <p:nvPr/>
          </p:nvSpPr>
          <p:spPr>
            <a:xfrm>
              <a:off x="3441883" y="1981689"/>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3" name="Group 6152"/>
          <p:cNvGrpSpPr/>
          <p:nvPr/>
        </p:nvGrpSpPr>
        <p:grpSpPr>
          <a:xfrm>
            <a:off x="3722220" y="1967996"/>
            <a:ext cx="651430" cy="513838"/>
            <a:chOff x="4024817" y="1967996"/>
            <a:chExt cx="651430" cy="513838"/>
          </a:xfrm>
        </p:grpSpPr>
        <p:sp>
          <p:nvSpPr>
            <p:cNvPr id="19" name="TextBox 18"/>
            <p:cNvSpPr txBox="1"/>
            <p:nvPr/>
          </p:nvSpPr>
          <p:spPr>
            <a:xfrm>
              <a:off x="4024817"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room</a:t>
              </a:r>
              <a:endParaRPr lang="en-US" dirty="0"/>
            </a:p>
          </p:txBody>
        </p:sp>
        <p:sp>
          <p:nvSpPr>
            <p:cNvPr id="20" name="Oval 19"/>
            <p:cNvSpPr/>
            <p:nvPr/>
          </p:nvSpPr>
          <p:spPr>
            <a:xfrm>
              <a:off x="4263055"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4" name="Group 6153"/>
          <p:cNvGrpSpPr/>
          <p:nvPr/>
        </p:nvGrpSpPr>
        <p:grpSpPr>
          <a:xfrm>
            <a:off x="4949094" y="1967996"/>
            <a:ext cx="1170981" cy="790837"/>
            <a:chOff x="4712699" y="1967996"/>
            <a:chExt cx="1170981" cy="790837"/>
          </a:xfrm>
        </p:grpSpPr>
        <p:sp>
          <p:nvSpPr>
            <p:cNvPr id="22" name="TextBox 21"/>
            <p:cNvSpPr txBox="1"/>
            <p:nvPr/>
          </p:nvSpPr>
          <p:spPr>
            <a:xfrm>
              <a:off x="4712699" y="2112502"/>
              <a:ext cx="1170981" cy="646331"/>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a:t>f</a:t>
              </a:r>
              <a:r>
                <a:rPr lang="en-US" dirty="0" smtClean="0"/>
                <a:t>ixture category</a:t>
              </a:r>
              <a:endParaRPr lang="en-US" dirty="0"/>
            </a:p>
          </p:txBody>
        </p:sp>
        <p:sp>
          <p:nvSpPr>
            <p:cNvPr id="23" name="Oval 22"/>
            <p:cNvSpPr/>
            <p:nvPr/>
          </p:nvSpPr>
          <p:spPr>
            <a:xfrm>
              <a:off x="5229694"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6155" name="Group 6154"/>
          <p:cNvGrpSpPr/>
          <p:nvPr/>
        </p:nvGrpSpPr>
        <p:grpSpPr>
          <a:xfrm>
            <a:off x="5723589" y="1966449"/>
            <a:ext cx="1170981" cy="513838"/>
            <a:chOff x="5677869" y="1981689"/>
            <a:chExt cx="1170981" cy="513838"/>
          </a:xfrm>
        </p:grpSpPr>
        <p:sp>
          <p:nvSpPr>
            <p:cNvPr id="25" name="TextBox 24"/>
            <p:cNvSpPr txBox="1"/>
            <p:nvPr/>
          </p:nvSpPr>
          <p:spPr>
            <a:xfrm>
              <a:off x="5677869" y="2126195"/>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fixture</a:t>
              </a:r>
              <a:endParaRPr lang="en-US" dirty="0"/>
            </a:p>
          </p:txBody>
        </p:sp>
        <p:sp>
          <p:nvSpPr>
            <p:cNvPr id="26" name="Oval 25"/>
            <p:cNvSpPr/>
            <p:nvPr/>
          </p:nvSpPr>
          <p:spPr>
            <a:xfrm>
              <a:off x="6196333" y="1981689"/>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27" name="TextBox 26"/>
          <p:cNvSpPr txBox="1"/>
          <p:nvPr/>
        </p:nvSpPr>
        <p:spPr>
          <a:xfrm>
            <a:off x="6621165" y="2127798"/>
            <a:ext cx="791659"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r"/>
            <a:r>
              <a:rPr lang="en-US" dirty="0"/>
              <a:t>≤ </a:t>
            </a:r>
            <a:r>
              <a:rPr lang="en-US" dirty="0" smtClean="0"/>
              <a:t>valve</a:t>
            </a:r>
            <a:endParaRPr lang="en-US" dirty="0"/>
          </a:p>
        </p:txBody>
      </p:sp>
      <p:sp>
        <p:nvSpPr>
          <p:cNvPr id="30" name="Diamond 29"/>
          <p:cNvSpPr/>
          <p:nvPr/>
        </p:nvSpPr>
        <p:spPr>
          <a:xfrm>
            <a:off x="6970465" y="194120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1" name="Diamond 30"/>
          <p:cNvSpPr/>
          <p:nvPr/>
        </p:nvSpPr>
        <p:spPr>
          <a:xfrm>
            <a:off x="6211515" y="194120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32" name="Diamond 31"/>
          <p:cNvSpPr/>
          <p:nvPr/>
        </p:nvSpPr>
        <p:spPr>
          <a:xfrm>
            <a:off x="5430795" y="194120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nvGrpSpPr>
          <p:cNvPr id="33" name="Group 32"/>
          <p:cNvGrpSpPr/>
          <p:nvPr/>
        </p:nvGrpSpPr>
        <p:grpSpPr>
          <a:xfrm>
            <a:off x="4375405" y="1974247"/>
            <a:ext cx="758950" cy="513838"/>
            <a:chOff x="3932537" y="1967996"/>
            <a:chExt cx="758950" cy="513838"/>
          </a:xfrm>
        </p:grpSpPr>
        <p:sp>
          <p:nvSpPr>
            <p:cNvPr id="34" name="TextBox 33"/>
            <p:cNvSpPr txBox="1"/>
            <p:nvPr/>
          </p:nvSpPr>
          <p:spPr>
            <a:xfrm>
              <a:off x="3932537" y="2112502"/>
              <a:ext cx="75895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activity</a:t>
              </a:r>
              <a:endParaRPr lang="en-US" dirty="0"/>
            </a:p>
          </p:txBody>
        </p:sp>
        <p:sp>
          <p:nvSpPr>
            <p:cNvPr id="35" name="Oval 34"/>
            <p:cNvSpPr/>
            <p:nvPr/>
          </p:nvSpPr>
          <p:spPr>
            <a:xfrm>
              <a:off x="4263055" y="1967996"/>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37" name="Diamond 36"/>
          <p:cNvSpPr/>
          <p:nvPr/>
        </p:nvSpPr>
        <p:spPr>
          <a:xfrm>
            <a:off x="4675835" y="1941275"/>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nvGrpSpPr>
          <p:cNvPr id="16" name="Group 15"/>
          <p:cNvGrpSpPr/>
          <p:nvPr/>
        </p:nvGrpSpPr>
        <p:grpSpPr>
          <a:xfrm>
            <a:off x="4623259" y="2684985"/>
            <a:ext cx="2194560" cy="2124138"/>
            <a:chOff x="4623259" y="2684985"/>
            <a:chExt cx="2194560" cy="2124138"/>
          </a:xfrm>
        </p:grpSpPr>
        <p:sp>
          <p:nvSpPr>
            <p:cNvPr id="45" name="Freeform 44"/>
            <p:cNvSpPr/>
            <p:nvPr/>
          </p:nvSpPr>
          <p:spPr>
            <a:xfrm>
              <a:off x="5677642" y="2684985"/>
              <a:ext cx="634760" cy="655320"/>
            </a:xfrm>
            <a:custGeom>
              <a:avLst/>
              <a:gdLst>
                <a:gd name="connsiteX0" fmla="*/ 3596640 w 3596640"/>
                <a:gd name="connsiteY0" fmla="*/ 0 h 655320"/>
                <a:gd name="connsiteX1" fmla="*/ 3596640 w 3596640"/>
                <a:gd name="connsiteY1" fmla="*/ 213360 h 655320"/>
                <a:gd name="connsiteX2" fmla="*/ 0 w 3596640"/>
                <a:gd name="connsiteY2" fmla="*/ 213360 h 655320"/>
                <a:gd name="connsiteX3" fmla="*/ 0 w 359664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3596640" h="655320">
                  <a:moveTo>
                    <a:pt x="3596640" y="0"/>
                  </a:moveTo>
                  <a:lnTo>
                    <a:pt x="3596640" y="213360"/>
                  </a:lnTo>
                  <a:lnTo>
                    <a:pt x="0" y="213360"/>
                  </a:lnTo>
                  <a:lnTo>
                    <a:pt x="0" y="65532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6148" name="Picture 4" descr="C:\Users\jon\Dropbox\CHI2012-WaterVis\images\SurveyDisplays\DataGranularity\datagranularity_fix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259" y="3295633"/>
              <a:ext cx="2194560" cy="15134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887790" y="2697873"/>
            <a:ext cx="2194560" cy="2111250"/>
            <a:chOff x="6887790" y="2697873"/>
            <a:chExt cx="2194560" cy="2111250"/>
          </a:xfrm>
        </p:grpSpPr>
        <p:sp>
          <p:nvSpPr>
            <p:cNvPr id="44" name="Freeform 43"/>
            <p:cNvSpPr/>
            <p:nvPr/>
          </p:nvSpPr>
          <p:spPr>
            <a:xfrm flipH="1">
              <a:off x="7062714" y="2697873"/>
              <a:ext cx="1019418" cy="655320"/>
            </a:xfrm>
            <a:custGeom>
              <a:avLst/>
              <a:gdLst>
                <a:gd name="connsiteX0" fmla="*/ 3596640 w 3596640"/>
                <a:gd name="connsiteY0" fmla="*/ 0 h 655320"/>
                <a:gd name="connsiteX1" fmla="*/ 3596640 w 3596640"/>
                <a:gd name="connsiteY1" fmla="*/ 213360 h 655320"/>
                <a:gd name="connsiteX2" fmla="*/ 0 w 3596640"/>
                <a:gd name="connsiteY2" fmla="*/ 213360 h 655320"/>
                <a:gd name="connsiteX3" fmla="*/ 0 w 359664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3596640" h="655320">
                  <a:moveTo>
                    <a:pt x="3596640" y="0"/>
                  </a:moveTo>
                  <a:lnTo>
                    <a:pt x="3596640" y="213360"/>
                  </a:lnTo>
                  <a:lnTo>
                    <a:pt x="0" y="213360"/>
                  </a:lnTo>
                  <a:lnTo>
                    <a:pt x="0" y="65532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6149" name="Picture 5" descr="C:\Users\jon\Dropbox\CHI2012-WaterVis\images\SurveyDisplays\HotVsCold\hotvcoldnew_ratio-5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7790" y="3295633"/>
              <a:ext cx="2194560" cy="15134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4195" y="2697480"/>
            <a:ext cx="4660685" cy="2111569"/>
            <a:chOff x="94195" y="2697480"/>
            <a:chExt cx="4660685" cy="2111569"/>
          </a:xfrm>
        </p:grpSpPr>
        <p:sp>
          <p:nvSpPr>
            <p:cNvPr id="10" name="Freeform 9"/>
            <p:cNvSpPr/>
            <p:nvPr/>
          </p:nvSpPr>
          <p:spPr>
            <a:xfrm>
              <a:off x="1158240" y="2697480"/>
              <a:ext cx="3596640" cy="655320"/>
            </a:xfrm>
            <a:custGeom>
              <a:avLst/>
              <a:gdLst>
                <a:gd name="connsiteX0" fmla="*/ 3596640 w 3596640"/>
                <a:gd name="connsiteY0" fmla="*/ 0 h 655320"/>
                <a:gd name="connsiteX1" fmla="*/ 3596640 w 3596640"/>
                <a:gd name="connsiteY1" fmla="*/ 213360 h 655320"/>
                <a:gd name="connsiteX2" fmla="*/ 0 w 3596640"/>
                <a:gd name="connsiteY2" fmla="*/ 213360 h 655320"/>
                <a:gd name="connsiteX3" fmla="*/ 0 w 359664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3596640" h="655320">
                  <a:moveTo>
                    <a:pt x="3596640" y="0"/>
                  </a:moveTo>
                  <a:lnTo>
                    <a:pt x="3596640" y="213360"/>
                  </a:lnTo>
                  <a:lnTo>
                    <a:pt x="0" y="213360"/>
                  </a:lnTo>
                  <a:lnTo>
                    <a:pt x="0" y="65532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36" name="Picture 2" descr="C:\Users\jon\Dropbox\CHI2012-WaterVis\images\LargeExports\LargeExportSurvey2-0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95" y="3295633"/>
              <a:ext cx="2194560" cy="1513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358727" y="2697873"/>
            <a:ext cx="3173393" cy="2111250"/>
            <a:chOff x="2358727" y="2697873"/>
            <a:chExt cx="3173393" cy="2111250"/>
          </a:xfrm>
        </p:grpSpPr>
        <p:sp>
          <p:nvSpPr>
            <p:cNvPr id="43" name="Freeform 42"/>
            <p:cNvSpPr/>
            <p:nvPr/>
          </p:nvSpPr>
          <p:spPr>
            <a:xfrm>
              <a:off x="3427251" y="2697873"/>
              <a:ext cx="2104869" cy="655320"/>
            </a:xfrm>
            <a:custGeom>
              <a:avLst/>
              <a:gdLst>
                <a:gd name="connsiteX0" fmla="*/ 3596640 w 3596640"/>
                <a:gd name="connsiteY0" fmla="*/ 0 h 655320"/>
                <a:gd name="connsiteX1" fmla="*/ 3596640 w 3596640"/>
                <a:gd name="connsiteY1" fmla="*/ 213360 h 655320"/>
                <a:gd name="connsiteX2" fmla="*/ 0 w 3596640"/>
                <a:gd name="connsiteY2" fmla="*/ 213360 h 655320"/>
                <a:gd name="connsiteX3" fmla="*/ 0 w 3596640"/>
                <a:gd name="connsiteY3" fmla="*/ 655320 h 655320"/>
              </a:gdLst>
              <a:ahLst/>
              <a:cxnLst>
                <a:cxn ang="0">
                  <a:pos x="connsiteX0" y="connsiteY0"/>
                </a:cxn>
                <a:cxn ang="0">
                  <a:pos x="connsiteX1" y="connsiteY1"/>
                </a:cxn>
                <a:cxn ang="0">
                  <a:pos x="connsiteX2" y="connsiteY2"/>
                </a:cxn>
                <a:cxn ang="0">
                  <a:pos x="connsiteX3" y="connsiteY3"/>
                </a:cxn>
              </a:cxnLst>
              <a:rect l="l" t="t" r="r" b="b"/>
              <a:pathLst>
                <a:path w="3596640" h="655320">
                  <a:moveTo>
                    <a:pt x="3596640" y="0"/>
                  </a:moveTo>
                  <a:lnTo>
                    <a:pt x="3596640" y="213360"/>
                  </a:lnTo>
                  <a:lnTo>
                    <a:pt x="0" y="213360"/>
                  </a:lnTo>
                  <a:lnTo>
                    <a:pt x="0" y="65532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6146" name="Picture 2" descr="C:\Users\jon\Dropbox\CHI2012-WaterVis\images\SurveyDisplays\DataGranularity\datagranularity_fixturecategor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8727" y="3295633"/>
              <a:ext cx="2194560" cy="1513490"/>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p:cNvSpPr txBox="1"/>
          <p:nvPr/>
        </p:nvSpPr>
        <p:spPr>
          <a:xfrm>
            <a:off x="0" y="0"/>
            <a:ext cx="9144000" cy="369332"/>
          </a:xfrm>
          <a:prstGeom prst="rect">
            <a:avLst/>
          </a:prstGeom>
          <a:noFill/>
        </p:spPr>
        <p:txBody>
          <a:bodyPr wrap="square" rtlCol="0">
            <a:spAutoFit/>
          </a:bodyPr>
          <a:lstStyle/>
          <a:p>
            <a:pPr algn="r"/>
            <a:r>
              <a:rPr lang="en-US" dirty="0" smtClean="0">
                <a:solidFill>
                  <a:schemeClr val="bg1">
                    <a:lumMod val="65000"/>
                  </a:schemeClr>
                </a:solidFill>
                <a:latin typeface="Segoe UI Semibold" pitchFamily="34" charset="0"/>
              </a:rPr>
              <a:t>DESIGN SET 1: ISOLATING DESIGN DIMENSIONS</a:t>
            </a:r>
          </a:p>
        </p:txBody>
      </p:sp>
      <p:sp>
        <p:nvSpPr>
          <p:cNvPr id="9" name="TextBox 8"/>
          <p:cNvSpPr txBox="1"/>
          <p:nvPr/>
        </p:nvSpPr>
        <p:spPr>
          <a:xfrm>
            <a:off x="2964611" y="1076255"/>
            <a:ext cx="3751919" cy="707886"/>
          </a:xfrm>
          <a:prstGeom prst="rect">
            <a:avLst/>
          </a:prstGeom>
          <a:noFill/>
        </p:spPr>
        <p:txBody>
          <a:bodyPr wrap="square" rtlCol="0">
            <a:spAutoFit/>
          </a:bodyPr>
          <a:lstStyle/>
          <a:p>
            <a:pPr algn="ctr"/>
            <a:r>
              <a:rPr lang="en-US" sz="4000" dirty="0" smtClean="0">
                <a:solidFill>
                  <a:schemeClr val="bg1">
                    <a:lumMod val="95000"/>
                  </a:schemeClr>
                </a:solidFill>
                <a:latin typeface="Segoe UI Semibold" pitchFamily="34" charset="0"/>
              </a:rPr>
              <a:t>Data</a:t>
            </a:r>
            <a:r>
              <a:rPr lang="en-US" sz="4000" dirty="0" smtClean="0">
                <a:solidFill>
                  <a:schemeClr val="bg1">
                    <a:lumMod val="95000"/>
                  </a:schemeClr>
                </a:solidFill>
                <a:latin typeface="Segoe UI Light" pitchFamily="34" charset="0"/>
              </a:rPr>
              <a:t> Granularity</a:t>
            </a:r>
          </a:p>
        </p:txBody>
      </p:sp>
    </p:spTree>
    <p:extLst>
      <p:ext uri="{BB962C8B-B14F-4D97-AF65-F5344CB8AC3E}">
        <p14:creationId xmlns:p14="http://schemas.microsoft.com/office/powerpoint/2010/main" val="17957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52"/>
                                        </p:tgtEl>
                                        <p:attrNameLst>
                                          <p:attrName>style.visibility</p:attrName>
                                        </p:attrNameLst>
                                      </p:cBhvr>
                                      <p:to>
                                        <p:strVal val="visible"/>
                                      </p:to>
                                    </p:set>
                                    <p:animEffect transition="in" filter="fade">
                                      <p:cBhvr>
                                        <p:cTn id="11" dur="500"/>
                                        <p:tgtEl>
                                          <p:spTgt spid="61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153"/>
                                        </p:tgtEl>
                                        <p:attrNameLst>
                                          <p:attrName>style.visibility</p:attrName>
                                        </p:attrNameLst>
                                      </p:cBhvr>
                                      <p:to>
                                        <p:strVal val="visible"/>
                                      </p:to>
                                    </p:set>
                                    <p:animEffect transition="in" filter="fade">
                                      <p:cBhvr>
                                        <p:cTn id="15" dur="500"/>
                                        <p:tgtEl>
                                          <p:spTgt spid="615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154"/>
                                        </p:tgtEl>
                                        <p:attrNameLst>
                                          <p:attrName>style.visibility</p:attrName>
                                        </p:attrNameLst>
                                      </p:cBhvr>
                                      <p:to>
                                        <p:strVal val="visible"/>
                                      </p:to>
                                    </p:set>
                                    <p:animEffect transition="in" filter="fade">
                                      <p:cBhvr>
                                        <p:cTn id="23" dur="500"/>
                                        <p:tgtEl>
                                          <p:spTgt spid="615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55"/>
                                        </p:tgtEl>
                                        <p:attrNameLst>
                                          <p:attrName>style.visibility</p:attrName>
                                        </p:attrNameLst>
                                      </p:cBhvr>
                                      <p:to>
                                        <p:strVal val="visible"/>
                                      </p:to>
                                    </p:set>
                                    <p:animEffect transition="in" filter="fade">
                                      <p:cBhvr>
                                        <p:cTn id="27" dur="500"/>
                                        <p:tgtEl>
                                          <p:spTgt spid="615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22" presetClass="entr" presetSubtype="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22" presetClass="entr" presetSubtype="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22" presetClass="entr" presetSubtype="1"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22" presetClass="entr" presetSubtype="1"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30" grpId="0" animBg="1"/>
      <p:bldP spid="31" grpId="0" animBg="1"/>
      <p:bldP spid="32" grpId="0" animBg="1"/>
      <p:bldP spid="3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jon\Dropbox\CHI2012-WaterVis\images\LargeExports\LargeExportSurvey2-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6050"/>
            <a:ext cx="9144000" cy="630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92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jon\Dropbox\CHI2012-WaterVis\images\LargeExports\LargeExportSurvey2-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6050"/>
            <a:ext cx="9144000" cy="630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4534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jon\Dropbox\CHI2012-WaterVis\images\LargeExports\LargeExportSurvey2-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6050"/>
            <a:ext cx="9144000" cy="630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1609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jon\Dropbox\CHI2012-WaterVis\images\LargeExports\LargeExportSurvey2-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620"/>
            <a:ext cx="9144000" cy="689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3522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56210" y="1076255"/>
            <a:ext cx="4631580" cy="707886"/>
          </a:xfrm>
          <a:prstGeom prst="rect">
            <a:avLst/>
          </a:prstGeom>
          <a:noFill/>
        </p:spPr>
        <p:txBody>
          <a:bodyPr wrap="square" rtlCol="0">
            <a:spAutoFit/>
          </a:bodyPr>
          <a:lstStyle/>
          <a:p>
            <a:pPr algn="ctr"/>
            <a:r>
              <a:rPr lang="en-US" sz="4000" dirty="0" smtClean="0">
                <a:solidFill>
                  <a:schemeClr val="bg1">
                    <a:lumMod val="95000"/>
                  </a:schemeClr>
                </a:solidFill>
                <a:latin typeface="Segoe UI Semibold" pitchFamily="34" charset="0"/>
              </a:rPr>
              <a:t>Time </a:t>
            </a:r>
            <a:r>
              <a:rPr lang="en-US" sz="4000" dirty="0" smtClean="0">
                <a:solidFill>
                  <a:schemeClr val="bg1">
                    <a:lumMod val="95000"/>
                  </a:schemeClr>
                </a:solidFill>
                <a:latin typeface="Segoe UI Light" pitchFamily="34" charset="0"/>
              </a:rPr>
              <a:t>Granularity</a:t>
            </a:r>
          </a:p>
        </p:txBody>
      </p:sp>
      <p:cxnSp>
        <p:nvCxnSpPr>
          <p:cNvPr id="5" name="Straight Arrow Connector 4"/>
          <p:cNvCxnSpPr/>
          <p:nvPr/>
        </p:nvCxnSpPr>
        <p:spPr>
          <a:xfrm>
            <a:off x="1874520" y="2026808"/>
            <a:ext cx="5394960"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73410" y="2112502"/>
            <a:ext cx="1233048" cy="369332"/>
          </a:xfrm>
          <a:prstGeom prst="rect">
            <a:avLst/>
          </a:prstGeom>
          <a:noFill/>
        </p:spPr>
        <p:txBody>
          <a:bodyPr wrap="square" rtlCol="0">
            <a:spAutoFit/>
          </a:bodyPr>
          <a:lstStyle/>
          <a:p>
            <a:r>
              <a:rPr lang="en-US" dirty="0" smtClean="0">
                <a:solidFill>
                  <a:schemeClr val="bg1">
                    <a:lumMod val="95000"/>
                  </a:schemeClr>
                </a:solidFill>
                <a:latin typeface="Segoe Condensed" pitchFamily="34" charset="0"/>
              </a:rPr>
              <a:t>≤ hour</a:t>
            </a:r>
          </a:p>
        </p:txBody>
      </p:sp>
      <p:grpSp>
        <p:nvGrpSpPr>
          <p:cNvPr id="4" name="Group 3"/>
          <p:cNvGrpSpPr/>
          <p:nvPr/>
        </p:nvGrpSpPr>
        <p:grpSpPr>
          <a:xfrm>
            <a:off x="2962482" y="1952644"/>
            <a:ext cx="651430" cy="529190"/>
            <a:chOff x="3091895" y="1952644"/>
            <a:chExt cx="651430" cy="529190"/>
          </a:xfrm>
        </p:grpSpPr>
        <p:sp>
          <p:nvSpPr>
            <p:cNvPr id="12" name="TextBox 11"/>
            <p:cNvSpPr txBox="1"/>
            <p:nvPr/>
          </p:nvSpPr>
          <p:spPr>
            <a:xfrm>
              <a:off x="3091895"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day</a:t>
              </a:r>
              <a:endParaRPr lang="en-US" dirty="0"/>
            </a:p>
          </p:txBody>
        </p:sp>
        <p:sp>
          <p:nvSpPr>
            <p:cNvPr id="13" name="Oval 12"/>
            <p:cNvSpPr/>
            <p:nvPr/>
          </p:nvSpPr>
          <p:spPr>
            <a:xfrm>
              <a:off x="3338706"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8" name="Group 7"/>
          <p:cNvGrpSpPr/>
          <p:nvPr/>
        </p:nvGrpSpPr>
        <p:grpSpPr>
          <a:xfrm>
            <a:off x="4223667" y="1952644"/>
            <a:ext cx="651430" cy="529190"/>
            <a:chOff x="4353080" y="1952644"/>
            <a:chExt cx="651430" cy="529190"/>
          </a:xfrm>
        </p:grpSpPr>
        <p:sp>
          <p:nvSpPr>
            <p:cNvPr id="19" name="TextBox 18"/>
            <p:cNvSpPr txBox="1"/>
            <p:nvPr/>
          </p:nvSpPr>
          <p:spPr>
            <a:xfrm>
              <a:off x="4353080"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week</a:t>
              </a:r>
              <a:endParaRPr lang="en-US" dirty="0"/>
            </a:p>
          </p:txBody>
        </p:sp>
        <p:sp>
          <p:nvSpPr>
            <p:cNvPr id="20" name="Oval 19"/>
            <p:cNvSpPr/>
            <p:nvPr/>
          </p:nvSpPr>
          <p:spPr>
            <a:xfrm>
              <a:off x="4609947"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10" name="Group 9"/>
          <p:cNvGrpSpPr/>
          <p:nvPr/>
        </p:nvGrpSpPr>
        <p:grpSpPr>
          <a:xfrm>
            <a:off x="5244876" y="1952644"/>
            <a:ext cx="1170981" cy="529190"/>
            <a:chOff x="5374289" y="1952644"/>
            <a:chExt cx="1170981" cy="529190"/>
          </a:xfrm>
        </p:grpSpPr>
        <p:sp>
          <p:nvSpPr>
            <p:cNvPr id="22" name="TextBox 21"/>
            <p:cNvSpPr txBox="1"/>
            <p:nvPr/>
          </p:nvSpPr>
          <p:spPr>
            <a:xfrm>
              <a:off x="5374289" y="2112502"/>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month</a:t>
              </a:r>
              <a:endParaRPr lang="en-US" dirty="0"/>
            </a:p>
          </p:txBody>
        </p:sp>
        <p:sp>
          <p:nvSpPr>
            <p:cNvPr id="23" name="Oval 22"/>
            <p:cNvSpPr/>
            <p:nvPr/>
          </p:nvSpPr>
          <p:spPr>
            <a:xfrm>
              <a:off x="5881188"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sp>
        <p:nvSpPr>
          <p:cNvPr id="27" name="TextBox 26"/>
          <p:cNvSpPr txBox="1"/>
          <p:nvPr/>
        </p:nvSpPr>
        <p:spPr>
          <a:xfrm>
            <a:off x="6158150" y="2112502"/>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r"/>
            <a:r>
              <a:rPr lang="en-US" dirty="0" smtClean="0"/>
              <a:t>≥ year</a:t>
            </a:r>
            <a:endParaRPr lang="en-US" dirty="0"/>
          </a:p>
        </p:txBody>
      </p:sp>
      <p:grpSp>
        <p:nvGrpSpPr>
          <p:cNvPr id="21" name="Group 20"/>
          <p:cNvGrpSpPr/>
          <p:nvPr/>
        </p:nvGrpSpPr>
        <p:grpSpPr>
          <a:xfrm>
            <a:off x="5830366" y="2481834"/>
            <a:ext cx="2926839" cy="2797337"/>
            <a:chOff x="5830366" y="2481834"/>
            <a:chExt cx="2926839" cy="2797337"/>
          </a:xfrm>
        </p:grpSpPr>
        <p:sp>
          <p:nvSpPr>
            <p:cNvPr id="40" name="Freeform 39"/>
            <p:cNvSpPr/>
            <p:nvPr/>
          </p:nvSpPr>
          <p:spPr>
            <a:xfrm flipH="1">
              <a:off x="5830366" y="2481834"/>
              <a:ext cx="1573734" cy="774700"/>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C:\Users\jon\Dropbox\CHI2012-WaterVis\images\LargeExports\LargeExportSurvey2-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005" y="3201314"/>
              <a:ext cx="2743200" cy="20778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200400" y="2425700"/>
            <a:ext cx="2743200" cy="2853471"/>
            <a:chOff x="3200400" y="2425700"/>
            <a:chExt cx="2743200" cy="2853471"/>
          </a:xfrm>
        </p:grpSpPr>
        <p:sp>
          <p:nvSpPr>
            <p:cNvPr id="16" name="Freeform 15"/>
            <p:cNvSpPr/>
            <p:nvPr/>
          </p:nvSpPr>
          <p:spPr>
            <a:xfrm>
              <a:off x="4546600" y="2425700"/>
              <a:ext cx="0" cy="914400"/>
            </a:xfrm>
            <a:custGeom>
              <a:avLst/>
              <a:gdLst>
                <a:gd name="connsiteX0" fmla="*/ 0 w 0"/>
                <a:gd name="connsiteY0" fmla="*/ 0 h 914400"/>
                <a:gd name="connsiteX1" fmla="*/ 0 w 0"/>
                <a:gd name="connsiteY1" fmla="*/ 914400 h 914400"/>
              </a:gdLst>
              <a:ahLst/>
              <a:cxnLst>
                <a:cxn ang="0">
                  <a:pos x="connsiteX0" y="connsiteY0"/>
                </a:cxn>
                <a:cxn ang="0">
                  <a:pos x="connsiteX1" y="connsiteY1"/>
                </a:cxn>
              </a:cxnLst>
              <a:rect l="l" t="t" r="r" b="b"/>
              <a:pathLst>
                <a:path h="914400">
                  <a:moveTo>
                    <a:pt x="0" y="0"/>
                  </a:moveTo>
                  <a:lnTo>
                    <a:pt x="0" y="91440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3" name="Picture 3" descr="C:\Users\jon\Dropbox\CHI2012-WaterVis\images\LargeExports\LargeExportSurvey2-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3201314"/>
              <a:ext cx="2743200" cy="20778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386795" y="2413000"/>
            <a:ext cx="2877105" cy="2866170"/>
            <a:chOff x="386795" y="2413000"/>
            <a:chExt cx="2877105" cy="2866170"/>
          </a:xfrm>
        </p:grpSpPr>
        <p:sp>
          <p:nvSpPr>
            <p:cNvPr id="11" name="Freeform 10"/>
            <p:cNvSpPr/>
            <p:nvPr/>
          </p:nvSpPr>
          <p:spPr>
            <a:xfrm>
              <a:off x="1752600" y="2413000"/>
              <a:ext cx="1511300" cy="774700"/>
            </a:xfrm>
            <a:custGeom>
              <a:avLst/>
              <a:gdLst>
                <a:gd name="connsiteX0" fmla="*/ 1600200 w 1600200"/>
                <a:gd name="connsiteY0" fmla="*/ 0 h 774700"/>
                <a:gd name="connsiteX1" fmla="*/ 1600200 w 1600200"/>
                <a:gd name="connsiteY1" fmla="*/ 368300 h 774700"/>
                <a:gd name="connsiteX2" fmla="*/ 0 w 1600200"/>
                <a:gd name="connsiteY2" fmla="*/ 368300 h 774700"/>
                <a:gd name="connsiteX3" fmla="*/ 0 w 1600200"/>
                <a:gd name="connsiteY3" fmla="*/ 774700 h 774700"/>
              </a:gdLst>
              <a:ahLst/>
              <a:cxnLst>
                <a:cxn ang="0">
                  <a:pos x="connsiteX0" y="connsiteY0"/>
                </a:cxn>
                <a:cxn ang="0">
                  <a:pos x="connsiteX1" y="connsiteY1"/>
                </a:cxn>
                <a:cxn ang="0">
                  <a:pos x="connsiteX2" y="connsiteY2"/>
                </a:cxn>
                <a:cxn ang="0">
                  <a:pos x="connsiteX3" y="connsiteY3"/>
                </a:cxn>
              </a:cxnLst>
              <a:rect l="l" t="t" r="r" b="b"/>
              <a:pathLst>
                <a:path w="1600200" h="774700">
                  <a:moveTo>
                    <a:pt x="1600200" y="0"/>
                  </a:moveTo>
                  <a:lnTo>
                    <a:pt x="1600200" y="368300"/>
                  </a:lnTo>
                  <a:lnTo>
                    <a:pt x="0" y="368300"/>
                  </a:lnTo>
                  <a:lnTo>
                    <a:pt x="0" y="77470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4" name="Picture 4" descr="C:\Users\jon\Dropbox\CHI2012-WaterVis\images\LargeExports\LargeExportSurvey2-2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795" y="3201313"/>
              <a:ext cx="2743200" cy="2077857"/>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p:cNvSpPr txBox="1"/>
          <p:nvPr/>
        </p:nvSpPr>
        <p:spPr>
          <a:xfrm>
            <a:off x="0" y="0"/>
            <a:ext cx="9144000" cy="369332"/>
          </a:xfrm>
          <a:prstGeom prst="rect">
            <a:avLst/>
          </a:prstGeom>
          <a:noFill/>
        </p:spPr>
        <p:txBody>
          <a:bodyPr wrap="square" rtlCol="0">
            <a:spAutoFit/>
          </a:bodyPr>
          <a:lstStyle/>
          <a:p>
            <a:pPr algn="r"/>
            <a:r>
              <a:rPr lang="en-US" dirty="0" smtClean="0">
                <a:solidFill>
                  <a:schemeClr val="bg1">
                    <a:lumMod val="65000"/>
                  </a:schemeClr>
                </a:solidFill>
                <a:latin typeface="Segoe UI Semibold" pitchFamily="34" charset="0"/>
              </a:rPr>
              <a:t>DESIGN SET 1: ISOLATING DESIGN DIMENSIONS</a:t>
            </a:r>
          </a:p>
        </p:txBody>
      </p:sp>
      <p:sp>
        <p:nvSpPr>
          <p:cNvPr id="26" name="Diamond 25"/>
          <p:cNvSpPr/>
          <p:nvPr/>
        </p:nvSpPr>
        <p:spPr>
          <a:xfrm>
            <a:off x="5719466" y="1925919"/>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28" name="Diamond 27"/>
          <p:cNvSpPr/>
          <p:nvPr/>
        </p:nvSpPr>
        <p:spPr>
          <a:xfrm>
            <a:off x="3179312" y="191854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29" name="Diamond 28"/>
          <p:cNvSpPr/>
          <p:nvPr/>
        </p:nvSpPr>
        <p:spPr>
          <a:xfrm>
            <a:off x="4445712" y="1925920"/>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007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2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par>
                          <p:cTn id="30" fill="hold">
                            <p:stCondLst>
                              <p:cond delay="3000"/>
                            </p:stCondLst>
                            <p:childTnLst>
                              <p:par>
                                <p:cTn id="31" presetID="1"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par>
                          <p:cTn id="33" fill="hold">
                            <p:stCondLst>
                              <p:cond delay="3000"/>
                            </p:stCondLst>
                            <p:childTnLst>
                              <p:par>
                                <p:cTn id="34" presetID="22" presetClass="entr" presetSubtype="1"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par>
                          <p:cTn id="37" fill="hold">
                            <p:stCondLst>
                              <p:cond delay="3500"/>
                            </p:stCondLst>
                            <p:childTnLst>
                              <p:par>
                                <p:cTn id="38" presetID="1"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6"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ropbox\CHI2012-WaterVis\images\BackingSlideImages\iss030e0190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070" y="1683415"/>
            <a:ext cx="11312730" cy="75136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0959" y="2042144"/>
            <a:ext cx="7175106" cy="569387"/>
          </a:xfrm>
          <a:prstGeom prst="rect">
            <a:avLst/>
          </a:prstGeom>
        </p:spPr>
        <p:txBody>
          <a:bodyPr wrap="none">
            <a:spAutoFit/>
          </a:bodyPr>
          <a:lstStyle/>
          <a:p>
            <a:r>
              <a:rPr lang="en-US" sz="3100" dirty="0">
                <a:solidFill>
                  <a:prstClr val="white"/>
                </a:solidFill>
                <a:latin typeface="Segoe UI Light" pitchFamily="34" charset="0"/>
              </a:rPr>
              <a:t>of </a:t>
            </a:r>
            <a:r>
              <a:rPr lang="en-US" sz="3100" dirty="0" smtClean="0">
                <a:solidFill>
                  <a:prstClr val="white"/>
                </a:solidFill>
                <a:latin typeface="Segoe UI Light" pitchFamily="34" charset="0"/>
              </a:rPr>
              <a:t> the earth’s </a:t>
            </a:r>
            <a:r>
              <a:rPr lang="en-US" sz="3100" dirty="0">
                <a:solidFill>
                  <a:prstClr val="white"/>
                </a:solidFill>
                <a:latin typeface="Segoe UI Light" pitchFamily="34" charset="0"/>
              </a:rPr>
              <a:t>surface is covered by water </a:t>
            </a:r>
          </a:p>
        </p:txBody>
      </p:sp>
      <p:sp>
        <p:nvSpPr>
          <p:cNvPr id="2" name="TextBox 1"/>
          <p:cNvSpPr txBox="1"/>
          <p:nvPr/>
        </p:nvSpPr>
        <p:spPr>
          <a:xfrm>
            <a:off x="910066" y="393200"/>
            <a:ext cx="7323868" cy="1862048"/>
          </a:xfrm>
          <a:prstGeom prst="rect">
            <a:avLst/>
          </a:prstGeom>
          <a:noFill/>
        </p:spPr>
        <p:txBody>
          <a:bodyPr wrap="square" rtlCol="0">
            <a:spAutoFit/>
          </a:bodyPr>
          <a:lstStyle/>
          <a:p>
            <a:pPr algn="ctr"/>
            <a:r>
              <a:rPr lang="en-US" sz="11500" dirty="0">
                <a:solidFill>
                  <a:prstClr val="white"/>
                </a:solidFill>
                <a:latin typeface="Segoe UI Semibold" pitchFamily="34" charset="0"/>
              </a:rPr>
              <a:t>t</a:t>
            </a:r>
            <a:r>
              <a:rPr lang="en-US" sz="11500" dirty="0" smtClean="0">
                <a:solidFill>
                  <a:prstClr val="white"/>
                </a:solidFill>
                <a:latin typeface="Segoe UI Semibold" pitchFamily="34" charset="0"/>
              </a:rPr>
              <a:t>wo-thirds</a:t>
            </a:r>
          </a:p>
        </p:txBody>
      </p:sp>
    </p:spTree>
    <p:extLst>
      <p:ext uri="{BB962C8B-B14F-4D97-AF65-F5344CB8AC3E}">
        <p14:creationId xmlns:p14="http://schemas.microsoft.com/office/powerpoint/2010/main" val="1022861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56210" y="1076255"/>
            <a:ext cx="4631580" cy="707886"/>
          </a:xfrm>
          <a:prstGeom prst="rect">
            <a:avLst/>
          </a:prstGeom>
          <a:noFill/>
        </p:spPr>
        <p:txBody>
          <a:bodyPr wrap="square" rtlCol="0">
            <a:spAutoFit/>
          </a:bodyPr>
          <a:lstStyle/>
          <a:p>
            <a:pPr algn="ctr"/>
            <a:r>
              <a:rPr lang="en-US" sz="4000" dirty="0" smtClean="0">
                <a:solidFill>
                  <a:schemeClr val="bg1">
                    <a:lumMod val="95000"/>
                  </a:schemeClr>
                </a:solidFill>
                <a:latin typeface="Segoe UI Semibold" pitchFamily="34" charset="0"/>
              </a:rPr>
              <a:t>Measurement </a:t>
            </a:r>
            <a:r>
              <a:rPr lang="en-US" sz="4000" dirty="0" smtClean="0">
                <a:solidFill>
                  <a:schemeClr val="bg1">
                    <a:lumMod val="95000"/>
                  </a:schemeClr>
                </a:solidFill>
                <a:latin typeface="Segoe UI Light" pitchFamily="34" charset="0"/>
              </a:rPr>
              <a:t>Unit</a:t>
            </a:r>
          </a:p>
        </p:txBody>
      </p:sp>
      <p:cxnSp>
        <p:nvCxnSpPr>
          <p:cNvPr id="5" name="Straight Arrow Connector 4"/>
          <p:cNvCxnSpPr/>
          <p:nvPr/>
        </p:nvCxnSpPr>
        <p:spPr>
          <a:xfrm>
            <a:off x="1371600" y="2026808"/>
            <a:ext cx="6400800" cy="0"/>
          </a:xfrm>
          <a:prstGeom prst="straightConnector1">
            <a:avLst/>
          </a:prstGeom>
          <a:ln w="38100" cap="sq">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939623" y="1952644"/>
            <a:ext cx="1380432" cy="806189"/>
            <a:chOff x="1939623" y="1952644"/>
            <a:chExt cx="1380432" cy="806189"/>
          </a:xfrm>
        </p:grpSpPr>
        <p:sp>
          <p:nvSpPr>
            <p:cNvPr id="12" name="TextBox 11"/>
            <p:cNvSpPr txBox="1"/>
            <p:nvPr/>
          </p:nvSpPr>
          <p:spPr>
            <a:xfrm>
              <a:off x="1939623" y="2112502"/>
              <a:ext cx="1380432" cy="646331"/>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rate of consumption</a:t>
              </a:r>
              <a:endParaRPr lang="en-US" dirty="0"/>
            </a:p>
          </p:txBody>
        </p:sp>
        <p:sp>
          <p:nvSpPr>
            <p:cNvPr id="13" name="Oval 12"/>
            <p:cNvSpPr/>
            <p:nvPr/>
          </p:nvSpPr>
          <p:spPr>
            <a:xfrm>
              <a:off x="2578211"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14" name="Group 13"/>
          <p:cNvGrpSpPr/>
          <p:nvPr/>
        </p:nvGrpSpPr>
        <p:grpSpPr>
          <a:xfrm>
            <a:off x="4632655" y="1952644"/>
            <a:ext cx="1170981" cy="529190"/>
            <a:chOff x="4632655" y="1952644"/>
            <a:chExt cx="1170981" cy="529190"/>
          </a:xfrm>
        </p:grpSpPr>
        <p:sp>
          <p:nvSpPr>
            <p:cNvPr id="20" name="Oval 19"/>
            <p:cNvSpPr/>
            <p:nvPr/>
          </p:nvSpPr>
          <p:spPr>
            <a:xfrm>
              <a:off x="5141015"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22" name="TextBox 21"/>
            <p:cNvSpPr txBox="1"/>
            <p:nvPr/>
          </p:nvSpPr>
          <p:spPr>
            <a:xfrm>
              <a:off x="4632655" y="2112502"/>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time</a:t>
              </a:r>
              <a:endParaRPr lang="en-US" dirty="0"/>
            </a:p>
          </p:txBody>
        </p:sp>
      </p:grpSp>
      <p:grpSp>
        <p:nvGrpSpPr>
          <p:cNvPr id="15" name="Group 14"/>
          <p:cNvGrpSpPr/>
          <p:nvPr/>
        </p:nvGrpSpPr>
        <p:grpSpPr>
          <a:xfrm>
            <a:off x="5914945" y="1952644"/>
            <a:ext cx="1170981" cy="529190"/>
            <a:chOff x="5914945" y="1952644"/>
            <a:chExt cx="1170981" cy="529190"/>
          </a:xfrm>
        </p:grpSpPr>
        <p:sp>
          <p:nvSpPr>
            <p:cNvPr id="23" name="Oval 22"/>
            <p:cNvSpPr/>
            <p:nvPr/>
          </p:nvSpPr>
          <p:spPr>
            <a:xfrm>
              <a:off x="6422417"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27" name="TextBox 26"/>
            <p:cNvSpPr txBox="1"/>
            <p:nvPr/>
          </p:nvSpPr>
          <p:spPr>
            <a:xfrm>
              <a:off x="5914945" y="2112502"/>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activity</a:t>
              </a:r>
              <a:endParaRPr lang="en-US" dirty="0"/>
            </a:p>
          </p:txBody>
        </p:sp>
      </p:grpSp>
      <p:grpSp>
        <p:nvGrpSpPr>
          <p:cNvPr id="3" name="Group 2"/>
          <p:cNvGrpSpPr/>
          <p:nvPr/>
        </p:nvGrpSpPr>
        <p:grpSpPr>
          <a:xfrm>
            <a:off x="746770" y="1952644"/>
            <a:ext cx="1233048" cy="529190"/>
            <a:chOff x="746770" y="1952644"/>
            <a:chExt cx="1233048" cy="529190"/>
          </a:xfrm>
        </p:grpSpPr>
        <p:sp>
          <p:nvSpPr>
            <p:cNvPr id="2" name="TextBox 1"/>
            <p:cNvSpPr txBox="1"/>
            <p:nvPr/>
          </p:nvSpPr>
          <p:spPr>
            <a:xfrm>
              <a:off x="746770" y="2112502"/>
              <a:ext cx="1233048" cy="369332"/>
            </a:xfrm>
            <a:prstGeom prst="rect">
              <a:avLst/>
            </a:prstGeom>
            <a:noFill/>
          </p:spPr>
          <p:txBody>
            <a:bodyPr wrap="square" rtlCol="0">
              <a:spAutoFit/>
            </a:bodyPr>
            <a:lstStyle/>
            <a:p>
              <a:pPr algn="ctr"/>
              <a:r>
                <a:rPr lang="en-US" dirty="0" smtClean="0">
                  <a:solidFill>
                    <a:schemeClr val="bg1">
                      <a:lumMod val="95000"/>
                    </a:schemeClr>
                  </a:solidFill>
                  <a:latin typeface="Segoe Condensed" pitchFamily="34" charset="0"/>
                </a:rPr>
                <a:t>resource</a:t>
              </a:r>
            </a:p>
          </p:txBody>
        </p:sp>
        <p:sp>
          <p:nvSpPr>
            <p:cNvPr id="28" name="Oval 27"/>
            <p:cNvSpPr/>
            <p:nvPr/>
          </p:nvSpPr>
          <p:spPr>
            <a:xfrm>
              <a:off x="1296809"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43" name="Group 42"/>
          <p:cNvGrpSpPr/>
          <p:nvPr/>
        </p:nvGrpSpPr>
        <p:grpSpPr>
          <a:xfrm>
            <a:off x="7195769" y="1952644"/>
            <a:ext cx="1170981" cy="529190"/>
            <a:chOff x="7195769" y="1952644"/>
            <a:chExt cx="1170981" cy="529190"/>
          </a:xfrm>
        </p:grpSpPr>
        <p:sp>
          <p:nvSpPr>
            <p:cNvPr id="29" name="Oval 28"/>
            <p:cNvSpPr/>
            <p:nvPr/>
          </p:nvSpPr>
          <p:spPr>
            <a:xfrm>
              <a:off x="7703820"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41" name="TextBox 40"/>
            <p:cNvSpPr txBox="1"/>
            <p:nvPr/>
          </p:nvSpPr>
          <p:spPr>
            <a:xfrm>
              <a:off x="7195769" y="2112502"/>
              <a:ext cx="1170981"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metaphor</a:t>
              </a:r>
              <a:endParaRPr lang="en-US" dirty="0"/>
            </a:p>
          </p:txBody>
        </p:sp>
      </p:grpSp>
      <p:grpSp>
        <p:nvGrpSpPr>
          <p:cNvPr id="7" name="Group 6"/>
          <p:cNvGrpSpPr/>
          <p:nvPr/>
        </p:nvGrpSpPr>
        <p:grpSpPr>
          <a:xfrm>
            <a:off x="3608225" y="1952644"/>
            <a:ext cx="651430" cy="529190"/>
            <a:chOff x="3608225" y="1952644"/>
            <a:chExt cx="651430" cy="529190"/>
          </a:xfrm>
        </p:grpSpPr>
        <p:sp>
          <p:nvSpPr>
            <p:cNvPr id="19" name="TextBox 18"/>
            <p:cNvSpPr txBox="1"/>
            <p:nvPr/>
          </p:nvSpPr>
          <p:spPr>
            <a:xfrm>
              <a:off x="3608225" y="2112502"/>
              <a:ext cx="651430" cy="369332"/>
            </a:xfrm>
            <a:prstGeom prst="rect">
              <a:avLst/>
            </a:prstGeom>
            <a:noFill/>
          </p:spPr>
          <p:txBody>
            <a:bodyPr wrap="square" rtlCol="0">
              <a:spAutoFit/>
            </a:bodyPr>
            <a:lstStyle>
              <a:defPPr>
                <a:defRPr lang="en-US"/>
              </a:defPPr>
              <a:lvl1pPr>
                <a:defRPr>
                  <a:solidFill>
                    <a:schemeClr val="bg1">
                      <a:lumMod val="95000"/>
                    </a:schemeClr>
                  </a:solidFill>
                  <a:latin typeface="Segoe Condensed" pitchFamily="34" charset="0"/>
                </a:defRPr>
              </a:lvl1pPr>
            </a:lstStyle>
            <a:p>
              <a:pPr algn="ctr"/>
              <a:r>
                <a:rPr lang="en-US" dirty="0" smtClean="0"/>
                <a:t>cost</a:t>
              </a:r>
              <a:endParaRPr lang="en-US" dirty="0"/>
            </a:p>
          </p:txBody>
        </p:sp>
        <p:sp>
          <p:nvSpPr>
            <p:cNvPr id="42" name="Oval 41"/>
            <p:cNvSpPr/>
            <p:nvPr/>
          </p:nvSpPr>
          <p:spPr>
            <a:xfrm>
              <a:off x="3859613" y="195264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47" name="Group 46"/>
          <p:cNvGrpSpPr/>
          <p:nvPr/>
        </p:nvGrpSpPr>
        <p:grpSpPr>
          <a:xfrm>
            <a:off x="282286" y="2693559"/>
            <a:ext cx="2164654" cy="1974595"/>
            <a:chOff x="282286" y="2481834"/>
            <a:chExt cx="2164654" cy="1974595"/>
          </a:xfrm>
        </p:grpSpPr>
        <p:cxnSp>
          <p:nvCxnSpPr>
            <p:cNvPr id="45" name="Straight Connector 44"/>
            <p:cNvCxnSpPr/>
            <p:nvPr/>
          </p:nvCxnSpPr>
          <p:spPr>
            <a:xfrm>
              <a:off x="1363294" y="2481834"/>
              <a:ext cx="0" cy="13266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82286" y="3871654"/>
              <a:ext cx="2164654" cy="584775"/>
            </a:xfrm>
            <a:prstGeom prst="rect">
              <a:avLst/>
            </a:prstGeom>
            <a:noFill/>
          </p:spPr>
          <p:txBody>
            <a:bodyPr wrap="square" rtlCol="0">
              <a:spAutoFit/>
            </a:bodyPr>
            <a:lstStyle/>
            <a:p>
              <a:pPr algn="ctr"/>
              <a:r>
                <a:rPr lang="en-US" sz="1600" dirty="0" smtClean="0">
                  <a:solidFill>
                    <a:schemeClr val="bg1">
                      <a:lumMod val="95000"/>
                    </a:schemeClr>
                  </a:solidFill>
                  <a:latin typeface="Segoe UI Light" pitchFamily="34" charset="0"/>
                </a:rPr>
                <a:t>36 gallons </a:t>
              </a:r>
              <a:br>
                <a:rPr lang="en-US" sz="1600" dirty="0" smtClean="0">
                  <a:solidFill>
                    <a:schemeClr val="bg1">
                      <a:lumMod val="95000"/>
                    </a:schemeClr>
                  </a:solidFill>
                  <a:latin typeface="Segoe UI Light" pitchFamily="34" charset="0"/>
                </a:rPr>
              </a:br>
              <a:r>
                <a:rPr lang="en-US" sz="1600" dirty="0" smtClean="0">
                  <a:solidFill>
                    <a:schemeClr val="bg1">
                      <a:lumMod val="95000"/>
                    </a:schemeClr>
                  </a:solidFill>
                  <a:latin typeface="Segoe UI Light" pitchFamily="34" charset="0"/>
                </a:rPr>
                <a:t>of water</a:t>
              </a:r>
            </a:p>
          </p:txBody>
        </p:sp>
      </p:grpSp>
      <p:grpSp>
        <p:nvGrpSpPr>
          <p:cNvPr id="51" name="Group 50"/>
          <p:cNvGrpSpPr/>
          <p:nvPr/>
        </p:nvGrpSpPr>
        <p:grpSpPr>
          <a:xfrm>
            <a:off x="1525314" y="2693559"/>
            <a:ext cx="2164654" cy="1728374"/>
            <a:chOff x="282286" y="2481834"/>
            <a:chExt cx="2164654" cy="1728374"/>
          </a:xfrm>
        </p:grpSpPr>
        <p:cxnSp>
          <p:nvCxnSpPr>
            <p:cNvPr id="52" name="Straight Connector 51"/>
            <p:cNvCxnSpPr/>
            <p:nvPr/>
          </p:nvCxnSpPr>
          <p:spPr>
            <a:xfrm>
              <a:off x="1363294" y="2481834"/>
              <a:ext cx="0" cy="13266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82286" y="3871654"/>
              <a:ext cx="2164654" cy="338554"/>
            </a:xfrm>
            <a:prstGeom prst="rect">
              <a:avLst/>
            </a:prstGeom>
            <a:noFill/>
          </p:spPr>
          <p:txBody>
            <a:bodyPr wrap="square" rtlCol="0">
              <a:spAutoFit/>
            </a:bodyPr>
            <a:lstStyle/>
            <a:p>
              <a:pPr algn="ctr"/>
              <a:r>
                <a:rPr lang="en-US" sz="1600" dirty="0" smtClean="0">
                  <a:solidFill>
                    <a:schemeClr val="bg1">
                      <a:lumMod val="95000"/>
                    </a:schemeClr>
                  </a:solidFill>
                  <a:latin typeface="Segoe UI Light" pitchFamily="34" charset="0"/>
                </a:rPr>
                <a:t>3 </a:t>
              </a:r>
              <a:r>
                <a:rPr lang="en-US" sz="1600" dirty="0" err="1" smtClean="0">
                  <a:solidFill>
                    <a:schemeClr val="bg1">
                      <a:lumMod val="95000"/>
                    </a:schemeClr>
                  </a:solidFill>
                  <a:latin typeface="Segoe UI Light" pitchFamily="34" charset="0"/>
                </a:rPr>
                <a:t>gpm</a:t>
              </a:r>
              <a:endParaRPr lang="en-US" sz="1600" dirty="0" smtClean="0">
                <a:solidFill>
                  <a:schemeClr val="bg1">
                    <a:lumMod val="95000"/>
                  </a:schemeClr>
                </a:solidFill>
                <a:latin typeface="Segoe UI Light" pitchFamily="34" charset="0"/>
              </a:endParaRPr>
            </a:p>
          </p:txBody>
        </p:sp>
      </p:grpSp>
      <p:grpSp>
        <p:nvGrpSpPr>
          <p:cNvPr id="54" name="Group 53"/>
          <p:cNvGrpSpPr/>
          <p:nvPr/>
        </p:nvGrpSpPr>
        <p:grpSpPr>
          <a:xfrm>
            <a:off x="2840944" y="2693559"/>
            <a:ext cx="2164654" cy="1728374"/>
            <a:chOff x="282286" y="2481834"/>
            <a:chExt cx="2164654" cy="1728374"/>
          </a:xfrm>
        </p:grpSpPr>
        <p:cxnSp>
          <p:nvCxnSpPr>
            <p:cNvPr id="55" name="Straight Connector 54"/>
            <p:cNvCxnSpPr/>
            <p:nvPr/>
          </p:nvCxnSpPr>
          <p:spPr>
            <a:xfrm>
              <a:off x="1363294" y="2481834"/>
              <a:ext cx="0" cy="13266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82286" y="3871654"/>
              <a:ext cx="2164654" cy="338554"/>
            </a:xfrm>
            <a:prstGeom prst="rect">
              <a:avLst/>
            </a:prstGeom>
            <a:noFill/>
          </p:spPr>
          <p:txBody>
            <a:bodyPr wrap="square" rtlCol="0">
              <a:spAutoFit/>
            </a:bodyPr>
            <a:lstStyle/>
            <a:p>
              <a:pPr algn="ctr"/>
              <a:r>
                <a:rPr lang="en-US" sz="1600" dirty="0" smtClean="0">
                  <a:solidFill>
                    <a:schemeClr val="bg1">
                      <a:lumMod val="95000"/>
                    </a:schemeClr>
                  </a:solidFill>
                  <a:latin typeface="Segoe UI Light" pitchFamily="34" charset="0"/>
                </a:rPr>
                <a:t>9 cents</a:t>
              </a:r>
            </a:p>
          </p:txBody>
        </p:sp>
      </p:grpSp>
      <p:grpSp>
        <p:nvGrpSpPr>
          <p:cNvPr id="57" name="Group 56"/>
          <p:cNvGrpSpPr/>
          <p:nvPr/>
        </p:nvGrpSpPr>
        <p:grpSpPr>
          <a:xfrm>
            <a:off x="4116630" y="2693559"/>
            <a:ext cx="2164654" cy="1728374"/>
            <a:chOff x="282286" y="2481834"/>
            <a:chExt cx="2164654" cy="1728374"/>
          </a:xfrm>
        </p:grpSpPr>
        <p:cxnSp>
          <p:nvCxnSpPr>
            <p:cNvPr id="58" name="Straight Connector 57"/>
            <p:cNvCxnSpPr/>
            <p:nvPr/>
          </p:nvCxnSpPr>
          <p:spPr>
            <a:xfrm>
              <a:off x="1363294" y="2481834"/>
              <a:ext cx="0" cy="13266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82286" y="3871654"/>
              <a:ext cx="2164654" cy="338554"/>
            </a:xfrm>
            <a:prstGeom prst="rect">
              <a:avLst/>
            </a:prstGeom>
            <a:noFill/>
          </p:spPr>
          <p:txBody>
            <a:bodyPr wrap="square" rtlCol="0">
              <a:spAutoFit/>
            </a:bodyPr>
            <a:lstStyle/>
            <a:p>
              <a:pPr algn="ctr"/>
              <a:r>
                <a:rPr lang="en-US" sz="1600" dirty="0" smtClean="0">
                  <a:solidFill>
                    <a:schemeClr val="bg1">
                      <a:lumMod val="95000"/>
                    </a:schemeClr>
                  </a:solidFill>
                  <a:latin typeface="Segoe UI Light" pitchFamily="34" charset="0"/>
                </a:rPr>
                <a:t>12 minutes</a:t>
              </a:r>
            </a:p>
          </p:txBody>
        </p:sp>
      </p:grpSp>
      <p:grpSp>
        <p:nvGrpSpPr>
          <p:cNvPr id="60" name="Group 59"/>
          <p:cNvGrpSpPr/>
          <p:nvPr/>
        </p:nvGrpSpPr>
        <p:grpSpPr>
          <a:xfrm>
            <a:off x="5406845" y="2693559"/>
            <a:ext cx="2164654" cy="1728374"/>
            <a:chOff x="282286" y="2481834"/>
            <a:chExt cx="2164654" cy="1728374"/>
          </a:xfrm>
        </p:grpSpPr>
        <p:cxnSp>
          <p:nvCxnSpPr>
            <p:cNvPr id="61" name="Straight Connector 60"/>
            <p:cNvCxnSpPr/>
            <p:nvPr/>
          </p:nvCxnSpPr>
          <p:spPr>
            <a:xfrm>
              <a:off x="1363294" y="2481834"/>
              <a:ext cx="0" cy="13266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82286" y="3871654"/>
              <a:ext cx="2164654" cy="338554"/>
            </a:xfrm>
            <a:prstGeom prst="rect">
              <a:avLst/>
            </a:prstGeom>
            <a:noFill/>
          </p:spPr>
          <p:txBody>
            <a:bodyPr wrap="square" rtlCol="0">
              <a:spAutoFit/>
            </a:bodyPr>
            <a:lstStyle/>
            <a:p>
              <a:pPr algn="ctr"/>
              <a:r>
                <a:rPr lang="en-US" sz="1600" dirty="0" smtClean="0">
                  <a:solidFill>
                    <a:schemeClr val="bg1">
                      <a:lumMod val="95000"/>
                    </a:schemeClr>
                  </a:solidFill>
                  <a:latin typeface="Segoe UI Light" pitchFamily="34" charset="0"/>
                </a:rPr>
                <a:t>1 shower</a:t>
              </a:r>
            </a:p>
          </p:txBody>
        </p:sp>
      </p:grpSp>
      <p:cxnSp>
        <p:nvCxnSpPr>
          <p:cNvPr id="64" name="Straight Connector 63"/>
          <p:cNvCxnSpPr/>
          <p:nvPr/>
        </p:nvCxnSpPr>
        <p:spPr>
          <a:xfrm>
            <a:off x="7771080" y="2693559"/>
            <a:ext cx="0" cy="132664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6"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288" y="412561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2238" y="412561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8188" y="412561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4137" y="412561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7288" y="412561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7398" y="412561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288" y="4543480"/>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2238" y="4543480"/>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8188" y="4543480"/>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4137" y="4543480"/>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7288" y="4543480"/>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7398" y="4543480"/>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288" y="496134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2238" y="496134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8188" y="496134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4137" y="496134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7288" y="496134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7398" y="4961345"/>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288" y="5379209"/>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2238" y="5379209"/>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8188" y="5379209"/>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4137" y="5379209"/>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7288" y="5379209"/>
            <a:ext cx="236850" cy="348413"/>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3" descr="D:\research\projects\HomeSensing\Water\Prototyping\WaterVolumeIcons\MilkJugOutline_v2_Full_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7398" y="5379209"/>
            <a:ext cx="236850" cy="348413"/>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0" y="0"/>
            <a:ext cx="9144000" cy="369332"/>
          </a:xfrm>
          <a:prstGeom prst="rect">
            <a:avLst/>
          </a:prstGeom>
          <a:noFill/>
        </p:spPr>
        <p:txBody>
          <a:bodyPr wrap="square" rtlCol="0">
            <a:spAutoFit/>
          </a:bodyPr>
          <a:lstStyle/>
          <a:p>
            <a:pPr algn="r"/>
            <a:r>
              <a:rPr lang="en-US" dirty="0" smtClean="0">
                <a:solidFill>
                  <a:schemeClr val="bg1">
                    <a:lumMod val="65000"/>
                  </a:schemeClr>
                </a:solidFill>
                <a:latin typeface="Segoe UI Semibold" pitchFamily="34" charset="0"/>
              </a:rPr>
              <a:t>DESIGN SET 1: ISOLATING DESIGN DIMENSIONS</a:t>
            </a:r>
          </a:p>
        </p:txBody>
      </p:sp>
      <p:sp>
        <p:nvSpPr>
          <p:cNvPr id="63" name="Diamond 62"/>
          <p:cNvSpPr/>
          <p:nvPr/>
        </p:nvSpPr>
        <p:spPr>
          <a:xfrm>
            <a:off x="7670192" y="191072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69" name="Diamond 68"/>
          <p:cNvSpPr/>
          <p:nvPr/>
        </p:nvSpPr>
        <p:spPr>
          <a:xfrm>
            <a:off x="5108706" y="191072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70" name="Diamond 69"/>
          <p:cNvSpPr/>
          <p:nvPr/>
        </p:nvSpPr>
        <p:spPr>
          <a:xfrm>
            <a:off x="1262406" y="191072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71" name="Diamond 70"/>
          <p:cNvSpPr/>
          <p:nvPr/>
        </p:nvSpPr>
        <p:spPr>
          <a:xfrm>
            <a:off x="3816769" y="1910727"/>
            <a:ext cx="201775" cy="201775"/>
          </a:xfrm>
          <a:prstGeom prst="diamond">
            <a:avLst/>
          </a:prstGeom>
          <a:solidFill>
            <a:srgbClr val="FF0000"/>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5159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22" presetClass="entr" presetSubtype="1"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up)">
                                      <p:cBhvr>
                                        <p:cTn id="30" dur="500"/>
                                        <p:tgtEl>
                                          <p:spTgt spid="47"/>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up)">
                                      <p:cBhvr>
                                        <p:cTn id="34" dur="500"/>
                                        <p:tgtEl>
                                          <p:spTgt spid="51"/>
                                        </p:tgtEl>
                                      </p:cBhvr>
                                    </p:animEffect>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up)">
                                      <p:cBhvr>
                                        <p:cTn id="38" dur="500"/>
                                        <p:tgtEl>
                                          <p:spTgt spid="54"/>
                                        </p:tgtEl>
                                      </p:cBhvr>
                                    </p:animEffect>
                                  </p:childTnLst>
                                </p:cTn>
                              </p:par>
                            </p:childTnLst>
                          </p:cTn>
                        </p:par>
                        <p:par>
                          <p:cTn id="39" fill="hold">
                            <p:stCondLst>
                              <p:cond delay="400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childTnLst>
                          </p:cTn>
                        </p:par>
                        <p:par>
                          <p:cTn id="43" fill="hold">
                            <p:stCondLst>
                              <p:cond delay="4500"/>
                            </p:stCondLst>
                            <p:childTnLst>
                              <p:par>
                                <p:cTn id="44" presetID="22" presetClass="entr" presetSubtype="1" fill="hold" nodeType="after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ipe(up)">
                                      <p:cBhvr>
                                        <p:cTn id="46" dur="500"/>
                                        <p:tgtEl>
                                          <p:spTgt spid="60"/>
                                        </p:tgtEl>
                                      </p:cBhvr>
                                    </p:animEffect>
                                  </p:childTnLst>
                                </p:cTn>
                              </p:par>
                            </p:childTnLst>
                          </p:cTn>
                        </p:par>
                        <p:par>
                          <p:cTn id="47" fill="hold">
                            <p:stCondLst>
                              <p:cond delay="5000"/>
                            </p:stCondLst>
                            <p:childTnLst>
                              <p:par>
                                <p:cTn id="48" presetID="22" presetClass="entr" presetSubtype="1" fill="hold" nodeType="after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up)">
                                      <p:cBhvr>
                                        <p:cTn id="50" dur="500"/>
                                        <p:tgtEl>
                                          <p:spTgt spid="64"/>
                                        </p:tgtEl>
                                      </p:cBhvr>
                                    </p:animEffect>
                                  </p:childTnLst>
                                </p:cTn>
                              </p:par>
                              <p:par>
                                <p:cTn id="51" presetID="10" presetClass="entr" presetSubtype="0" fill="hold"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
                                        <p:tgtEl>
                                          <p:spTgt spid="66"/>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100"/>
                                        <p:tgtEl>
                                          <p:spTgt spid="67"/>
                                        </p:tgtEl>
                                      </p:cBhvr>
                                    </p:animEffect>
                                  </p:childTnLst>
                                </p:cTn>
                              </p:par>
                            </p:childTnLst>
                          </p:cTn>
                        </p:par>
                        <p:par>
                          <p:cTn id="58" fill="hold">
                            <p:stCondLst>
                              <p:cond delay="5600"/>
                            </p:stCondLst>
                            <p:childTnLst>
                              <p:par>
                                <p:cTn id="59" presetID="10" presetClass="entr" presetSubtype="0" fill="hold"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fade">
                                      <p:cBhvr>
                                        <p:cTn id="61" dur="100"/>
                                        <p:tgtEl>
                                          <p:spTgt spid="68"/>
                                        </p:tgtEl>
                                      </p:cBhvr>
                                    </p:animEffect>
                                  </p:childTnLst>
                                </p:cTn>
                              </p:par>
                            </p:childTnLst>
                          </p:cTn>
                        </p:par>
                        <p:par>
                          <p:cTn id="62" fill="hold">
                            <p:stCondLst>
                              <p:cond delay="5700"/>
                            </p:stCondLst>
                            <p:childTnLst>
                              <p:par>
                                <p:cTn id="63" presetID="10" presetClass="entr" presetSubtype="0" fill="hold" nodeType="after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fade">
                                      <p:cBhvr>
                                        <p:cTn id="65" dur="100"/>
                                        <p:tgtEl>
                                          <p:spTgt spid="76"/>
                                        </p:tgtEl>
                                      </p:cBhvr>
                                    </p:animEffect>
                                  </p:childTnLst>
                                </p:cTn>
                              </p:par>
                            </p:childTnLst>
                          </p:cTn>
                        </p:par>
                        <p:par>
                          <p:cTn id="66" fill="hold">
                            <p:stCondLst>
                              <p:cond delay="5800"/>
                            </p:stCondLst>
                            <p:childTnLst>
                              <p:par>
                                <p:cTn id="67" presetID="10" presetClass="entr" presetSubtype="0" fill="hold" nodeType="afterEffect">
                                  <p:stCondLst>
                                    <p:cond delay="0"/>
                                  </p:stCondLst>
                                  <p:childTnLst>
                                    <p:set>
                                      <p:cBhvr>
                                        <p:cTn id="68" dur="1" fill="hold">
                                          <p:stCondLst>
                                            <p:cond delay="0"/>
                                          </p:stCondLst>
                                        </p:cTn>
                                        <p:tgtEl>
                                          <p:spTgt spid="98"/>
                                        </p:tgtEl>
                                        <p:attrNameLst>
                                          <p:attrName>style.visibility</p:attrName>
                                        </p:attrNameLst>
                                      </p:cBhvr>
                                      <p:to>
                                        <p:strVal val="visible"/>
                                      </p:to>
                                    </p:set>
                                    <p:animEffect transition="in" filter="fade">
                                      <p:cBhvr>
                                        <p:cTn id="69" dur="100"/>
                                        <p:tgtEl>
                                          <p:spTgt spid="98"/>
                                        </p:tgtEl>
                                      </p:cBhvr>
                                    </p:animEffect>
                                  </p:childTnLst>
                                </p:cTn>
                              </p:par>
                            </p:childTnLst>
                          </p:cTn>
                        </p:par>
                        <p:par>
                          <p:cTn id="70" fill="hold">
                            <p:stCondLst>
                              <p:cond delay="5900"/>
                            </p:stCondLst>
                            <p:childTnLst>
                              <p:par>
                                <p:cTn id="71" presetID="10" presetClass="entr" presetSubtype="0" fill="hold" nodeType="afterEffect">
                                  <p:stCondLst>
                                    <p:cond delay="0"/>
                                  </p:stCondLst>
                                  <p:childTnLst>
                                    <p:set>
                                      <p:cBhvr>
                                        <p:cTn id="72" dur="1" fill="hold">
                                          <p:stCondLst>
                                            <p:cond delay="0"/>
                                          </p:stCondLst>
                                        </p:cTn>
                                        <p:tgtEl>
                                          <p:spTgt spid="100"/>
                                        </p:tgtEl>
                                        <p:attrNameLst>
                                          <p:attrName>style.visibility</p:attrName>
                                        </p:attrNameLst>
                                      </p:cBhvr>
                                      <p:to>
                                        <p:strVal val="visible"/>
                                      </p:to>
                                    </p:set>
                                    <p:animEffect transition="in" filter="fade">
                                      <p:cBhvr>
                                        <p:cTn id="73" dur="100"/>
                                        <p:tgtEl>
                                          <p:spTgt spid="100"/>
                                        </p:tgtEl>
                                      </p:cBhvr>
                                    </p:animEffect>
                                  </p:childTnLst>
                                </p:cTn>
                              </p:par>
                            </p:childTnLst>
                          </p:cTn>
                        </p:par>
                        <p:par>
                          <p:cTn id="74" fill="hold">
                            <p:stCondLst>
                              <p:cond delay="6000"/>
                            </p:stCondLst>
                            <p:childTnLst>
                              <p:par>
                                <p:cTn id="75" presetID="10" presetClass="entr" presetSubtype="0" fill="hold" nodeType="afterEffect">
                                  <p:stCondLst>
                                    <p:cond delay="0"/>
                                  </p:stCondLst>
                                  <p:childTnLst>
                                    <p:set>
                                      <p:cBhvr>
                                        <p:cTn id="76" dur="1" fill="hold">
                                          <p:stCondLst>
                                            <p:cond delay="0"/>
                                          </p:stCondLst>
                                        </p:cTn>
                                        <p:tgtEl>
                                          <p:spTgt spid="104"/>
                                        </p:tgtEl>
                                        <p:attrNameLst>
                                          <p:attrName>style.visibility</p:attrName>
                                        </p:attrNameLst>
                                      </p:cBhvr>
                                      <p:to>
                                        <p:strVal val="visible"/>
                                      </p:to>
                                    </p:set>
                                    <p:animEffect transition="in" filter="fade">
                                      <p:cBhvr>
                                        <p:cTn id="77" dur="100"/>
                                        <p:tgtEl>
                                          <p:spTgt spid="104"/>
                                        </p:tgtEl>
                                      </p:cBhvr>
                                    </p:animEffect>
                                  </p:childTnLst>
                                </p:cTn>
                              </p:par>
                            </p:childTnLst>
                          </p:cTn>
                        </p:par>
                        <p:par>
                          <p:cTn id="78" fill="hold">
                            <p:stCondLst>
                              <p:cond delay="6100"/>
                            </p:stCondLst>
                            <p:childTnLst>
                              <p:par>
                                <p:cTn id="79" presetID="10" presetClass="entr" presetSubtype="0" fill="hold"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fade">
                                      <p:cBhvr>
                                        <p:cTn id="81" dur="100"/>
                                        <p:tgtEl>
                                          <p:spTgt spid="105"/>
                                        </p:tgtEl>
                                      </p:cBhvr>
                                    </p:animEffect>
                                  </p:childTnLst>
                                </p:cTn>
                              </p:par>
                            </p:childTnLst>
                          </p:cTn>
                        </p:par>
                        <p:par>
                          <p:cTn id="82" fill="hold">
                            <p:stCondLst>
                              <p:cond delay="6200"/>
                            </p:stCondLst>
                            <p:childTnLst>
                              <p:par>
                                <p:cTn id="83" presetID="10" presetClass="entr" presetSubtype="0" fill="hold" nodeType="afterEffect">
                                  <p:stCondLst>
                                    <p:cond delay="0"/>
                                  </p:stCondLst>
                                  <p:childTnLst>
                                    <p:set>
                                      <p:cBhvr>
                                        <p:cTn id="84" dur="1" fill="hold">
                                          <p:stCondLst>
                                            <p:cond delay="0"/>
                                          </p:stCondLst>
                                        </p:cTn>
                                        <p:tgtEl>
                                          <p:spTgt spid="106"/>
                                        </p:tgtEl>
                                        <p:attrNameLst>
                                          <p:attrName>style.visibility</p:attrName>
                                        </p:attrNameLst>
                                      </p:cBhvr>
                                      <p:to>
                                        <p:strVal val="visible"/>
                                      </p:to>
                                    </p:set>
                                    <p:animEffect transition="in" filter="fade">
                                      <p:cBhvr>
                                        <p:cTn id="85" dur="100"/>
                                        <p:tgtEl>
                                          <p:spTgt spid="106"/>
                                        </p:tgtEl>
                                      </p:cBhvr>
                                    </p:animEffect>
                                  </p:childTnLst>
                                </p:cTn>
                              </p:par>
                            </p:childTnLst>
                          </p:cTn>
                        </p:par>
                        <p:par>
                          <p:cTn id="86" fill="hold">
                            <p:stCondLst>
                              <p:cond delay="6300"/>
                            </p:stCondLst>
                            <p:childTnLst>
                              <p:par>
                                <p:cTn id="87" presetID="10" presetClass="entr" presetSubtype="0" fill="hold" nodeType="afterEffect">
                                  <p:stCondLst>
                                    <p:cond delay="0"/>
                                  </p:stCondLst>
                                  <p:childTnLst>
                                    <p:set>
                                      <p:cBhvr>
                                        <p:cTn id="88" dur="1" fill="hold">
                                          <p:stCondLst>
                                            <p:cond delay="0"/>
                                          </p:stCondLst>
                                        </p:cTn>
                                        <p:tgtEl>
                                          <p:spTgt spid="107"/>
                                        </p:tgtEl>
                                        <p:attrNameLst>
                                          <p:attrName>style.visibility</p:attrName>
                                        </p:attrNameLst>
                                      </p:cBhvr>
                                      <p:to>
                                        <p:strVal val="visible"/>
                                      </p:to>
                                    </p:set>
                                    <p:animEffect transition="in" filter="fade">
                                      <p:cBhvr>
                                        <p:cTn id="89" dur="100"/>
                                        <p:tgtEl>
                                          <p:spTgt spid="107"/>
                                        </p:tgtEl>
                                      </p:cBhvr>
                                    </p:animEffect>
                                  </p:childTnLst>
                                </p:cTn>
                              </p:par>
                            </p:childTnLst>
                          </p:cTn>
                        </p:par>
                        <p:par>
                          <p:cTn id="90" fill="hold">
                            <p:stCondLst>
                              <p:cond delay="6400"/>
                            </p:stCondLst>
                            <p:childTnLst>
                              <p:par>
                                <p:cTn id="91" presetID="10" presetClass="entr" presetSubtype="0" fill="hold" nodeType="afterEffect">
                                  <p:stCondLst>
                                    <p:cond delay="0"/>
                                  </p:stCondLst>
                                  <p:childTnLst>
                                    <p:set>
                                      <p:cBhvr>
                                        <p:cTn id="92" dur="1" fill="hold">
                                          <p:stCondLst>
                                            <p:cond delay="0"/>
                                          </p:stCondLst>
                                        </p:cTn>
                                        <p:tgtEl>
                                          <p:spTgt spid="108"/>
                                        </p:tgtEl>
                                        <p:attrNameLst>
                                          <p:attrName>style.visibility</p:attrName>
                                        </p:attrNameLst>
                                      </p:cBhvr>
                                      <p:to>
                                        <p:strVal val="visible"/>
                                      </p:to>
                                    </p:set>
                                    <p:animEffect transition="in" filter="fade">
                                      <p:cBhvr>
                                        <p:cTn id="93" dur="100"/>
                                        <p:tgtEl>
                                          <p:spTgt spid="108"/>
                                        </p:tgtEl>
                                      </p:cBhvr>
                                    </p:animEffect>
                                  </p:childTnLst>
                                </p:cTn>
                              </p:par>
                            </p:childTnLst>
                          </p:cTn>
                        </p:par>
                        <p:par>
                          <p:cTn id="94" fill="hold">
                            <p:stCondLst>
                              <p:cond delay="6500"/>
                            </p:stCondLst>
                            <p:childTnLst>
                              <p:par>
                                <p:cTn id="95" presetID="10" presetClass="entr" presetSubtype="0" fill="hold" nodeType="afterEffect">
                                  <p:stCondLst>
                                    <p:cond delay="0"/>
                                  </p:stCondLst>
                                  <p:childTnLst>
                                    <p:set>
                                      <p:cBhvr>
                                        <p:cTn id="96" dur="1" fill="hold">
                                          <p:stCondLst>
                                            <p:cond delay="0"/>
                                          </p:stCondLst>
                                        </p:cTn>
                                        <p:tgtEl>
                                          <p:spTgt spid="109"/>
                                        </p:tgtEl>
                                        <p:attrNameLst>
                                          <p:attrName>style.visibility</p:attrName>
                                        </p:attrNameLst>
                                      </p:cBhvr>
                                      <p:to>
                                        <p:strVal val="visible"/>
                                      </p:to>
                                    </p:set>
                                    <p:animEffect transition="in" filter="fade">
                                      <p:cBhvr>
                                        <p:cTn id="97" dur="100"/>
                                        <p:tgtEl>
                                          <p:spTgt spid="109"/>
                                        </p:tgtEl>
                                      </p:cBhvr>
                                    </p:animEffect>
                                  </p:childTnLst>
                                </p:cTn>
                              </p:par>
                            </p:childTnLst>
                          </p:cTn>
                        </p:par>
                        <p:par>
                          <p:cTn id="98" fill="hold">
                            <p:stCondLst>
                              <p:cond delay="6600"/>
                            </p:stCondLst>
                            <p:childTnLst>
                              <p:par>
                                <p:cTn id="99" presetID="10" presetClass="entr" presetSubtype="0" fill="hold" nodeType="afterEffect">
                                  <p:stCondLst>
                                    <p:cond delay="0"/>
                                  </p:stCondLst>
                                  <p:childTnLst>
                                    <p:set>
                                      <p:cBhvr>
                                        <p:cTn id="100" dur="1" fill="hold">
                                          <p:stCondLst>
                                            <p:cond delay="0"/>
                                          </p:stCondLst>
                                        </p:cTn>
                                        <p:tgtEl>
                                          <p:spTgt spid="111"/>
                                        </p:tgtEl>
                                        <p:attrNameLst>
                                          <p:attrName>style.visibility</p:attrName>
                                        </p:attrNameLst>
                                      </p:cBhvr>
                                      <p:to>
                                        <p:strVal val="visible"/>
                                      </p:to>
                                    </p:set>
                                    <p:animEffect transition="in" filter="fade">
                                      <p:cBhvr>
                                        <p:cTn id="101" dur="100"/>
                                        <p:tgtEl>
                                          <p:spTgt spid="111"/>
                                        </p:tgtEl>
                                      </p:cBhvr>
                                    </p:animEffect>
                                  </p:childTnLst>
                                </p:cTn>
                              </p:par>
                            </p:childTnLst>
                          </p:cTn>
                        </p:par>
                        <p:par>
                          <p:cTn id="102" fill="hold">
                            <p:stCondLst>
                              <p:cond delay="6700"/>
                            </p:stCondLst>
                            <p:childTnLst>
                              <p:par>
                                <p:cTn id="103" presetID="10" presetClass="entr" presetSubtype="0" fill="hold" nodeType="afterEffect">
                                  <p:stCondLst>
                                    <p:cond delay="0"/>
                                  </p:stCondLst>
                                  <p:childTnLst>
                                    <p:set>
                                      <p:cBhvr>
                                        <p:cTn id="104" dur="1" fill="hold">
                                          <p:stCondLst>
                                            <p:cond delay="0"/>
                                          </p:stCondLst>
                                        </p:cTn>
                                        <p:tgtEl>
                                          <p:spTgt spid="112"/>
                                        </p:tgtEl>
                                        <p:attrNameLst>
                                          <p:attrName>style.visibility</p:attrName>
                                        </p:attrNameLst>
                                      </p:cBhvr>
                                      <p:to>
                                        <p:strVal val="visible"/>
                                      </p:to>
                                    </p:set>
                                    <p:animEffect transition="in" filter="fade">
                                      <p:cBhvr>
                                        <p:cTn id="105" dur="100"/>
                                        <p:tgtEl>
                                          <p:spTgt spid="112"/>
                                        </p:tgtEl>
                                      </p:cBhvr>
                                    </p:animEffect>
                                  </p:childTnLst>
                                </p:cTn>
                              </p:par>
                            </p:childTnLst>
                          </p:cTn>
                        </p:par>
                        <p:par>
                          <p:cTn id="106" fill="hold">
                            <p:stCondLst>
                              <p:cond delay="6800"/>
                            </p:stCondLst>
                            <p:childTnLst>
                              <p:par>
                                <p:cTn id="107" presetID="10" presetClass="entr" presetSubtype="0" fill="hold" nodeType="afterEffect">
                                  <p:stCondLst>
                                    <p:cond delay="0"/>
                                  </p:stCondLst>
                                  <p:childTnLst>
                                    <p:set>
                                      <p:cBhvr>
                                        <p:cTn id="108" dur="1" fill="hold">
                                          <p:stCondLst>
                                            <p:cond delay="0"/>
                                          </p:stCondLst>
                                        </p:cTn>
                                        <p:tgtEl>
                                          <p:spTgt spid="113"/>
                                        </p:tgtEl>
                                        <p:attrNameLst>
                                          <p:attrName>style.visibility</p:attrName>
                                        </p:attrNameLst>
                                      </p:cBhvr>
                                      <p:to>
                                        <p:strVal val="visible"/>
                                      </p:to>
                                    </p:set>
                                    <p:animEffect transition="in" filter="fade">
                                      <p:cBhvr>
                                        <p:cTn id="109" dur="100"/>
                                        <p:tgtEl>
                                          <p:spTgt spid="113"/>
                                        </p:tgtEl>
                                      </p:cBhvr>
                                    </p:animEffect>
                                  </p:childTnLst>
                                </p:cTn>
                              </p:par>
                            </p:childTnLst>
                          </p:cTn>
                        </p:par>
                        <p:par>
                          <p:cTn id="110" fill="hold">
                            <p:stCondLst>
                              <p:cond delay="6900"/>
                            </p:stCondLst>
                            <p:childTnLst>
                              <p:par>
                                <p:cTn id="111" presetID="10" presetClass="entr" presetSubtype="0" fill="hold" nodeType="afterEffect">
                                  <p:stCondLst>
                                    <p:cond delay="0"/>
                                  </p:stCondLst>
                                  <p:childTnLst>
                                    <p:set>
                                      <p:cBhvr>
                                        <p:cTn id="112" dur="1" fill="hold">
                                          <p:stCondLst>
                                            <p:cond delay="0"/>
                                          </p:stCondLst>
                                        </p:cTn>
                                        <p:tgtEl>
                                          <p:spTgt spid="114"/>
                                        </p:tgtEl>
                                        <p:attrNameLst>
                                          <p:attrName>style.visibility</p:attrName>
                                        </p:attrNameLst>
                                      </p:cBhvr>
                                      <p:to>
                                        <p:strVal val="visible"/>
                                      </p:to>
                                    </p:set>
                                    <p:animEffect transition="in" filter="fade">
                                      <p:cBhvr>
                                        <p:cTn id="113" dur="100"/>
                                        <p:tgtEl>
                                          <p:spTgt spid="114"/>
                                        </p:tgtEl>
                                      </p:cBhvr>
                                    </p:animEffect>
                                  </p:childTnLst>
                                </p:cTn>
                              </p:par>
                            </p:childTnLst>
                          </p:cTn>
                        </p:par>
                        <p:par>
                          <p:cTn id="114" fill="hold">
                            <p:stCondLst>
                              <p:cond delay="7000"/>
                            </p:stCondLst>
                            <p:childTnLst>
                              <p:par>
                                <p:cTn id="115" presetID="10" presetClass="entr" presetSubtype="0" fill="hold" nodeType="afterEffect">
                                  <p:stCondLst>
                                    <p:cond delay="0"/>
                                  </p:stCondLst>
                                  <p:childTnLst>
                                    <p:set>
                                      <p:cBhvr>
                                        <p:cTn id="116" dur="1" fill="hold">
                                          <p:stCondLst>
                                            <p:cond delay="0"/>
                                          </p:stCondLst>
                                        </p:cTn>
                                        <p:tgtEl>
                                          <p:spTgt spid="115"/>
                                        </p:tgtEl>
                                        <p:attrNameLst>
                                          <p:attrName>style.visibility</p:attrName>
                                        </p:attrNameLst>
                                      </p:cBhvr>
                                      <p:to>
                                        <p:strVal val="visible"/>
                                      </p:to>
                                    </p:set>
                                    <p:animEffect transition="in" filter="fade">
                                      <p:cBhvr>
                                        <p:cTn id="117" dur="100"/>
                                        <p:tgtEl>
                                          <p:spTgt spid="115"/>
                                        </p:tgtEl>
                                      </p:cBhvr>
                                    </p:animEffect>
                                  </p:childTnLst>
                                </p:cTn>
                              </p:par>
                            </p:childTnLst>
                          </p:cTn>
                        </p:par>
                        <p:par>
                          <p:cTn id="118" fill="hold">
                            <p:stCondLst>
                              <p:cond delay="7100"/>
                            </p:stCondLst>
                            <p:childTnLst>
                              <p:par>
                                <p:cTn id="119" presetID="10" presetClass="entr" presetSubtype="0" fill="hold" nodeType="afterEffect">
                                  <p:stCondLst>
                                    <p:cond delay="0"/>
                                  </p:stCondLst>
                                  <p:childTnLst>
                                    <p:set>
                                      <p:cBhvr>
                                        <p:cTn id="120" dur="1" fill="hold">
                                          <p:stCondLst>
                                            <p:cond delay="0"/>
                                          </p:stCondLst>
                                        </p:cTn>
                                        <p:tgtEl>
                                          <p:spTgt spid="116"/>
                                        </p:tgtEl>
                                        <p:attrNameLst>
                                          <p:attrName>style.visibility</p:attrName>
                                        </p:attrNameLst>
                                      </p:cBhvr>
                                      <p:to>
                                        <p:strVal val="visible"/>
                                      </p:to>
                                    </p:set>
                                    <p:animEffect transition="in" filter="fade">
                                      <p:cBhvr>
                                        <p:cTn id="121" dur="100"/>
                                        <p:tgtEl>
                                          <p:spTgt spid="116"/>
                                        </p:tgtEl>
                                      </p:cBhvr>
                                    </p:animEffect>
                                  </p:childTnLst>
                                </p:cTn>
                              </p:par>
                            </p:childTnLst>
                          </p:cTn>
                        </p:par>
                        <p:par>
                          <p:cTn id="122" fill="hold">
                            <p:stCondLst>
                              <p:cond delay="7200"/>
                            </p:stCondLst>
                            <p:childTnLst>
                              <p:par>
                                <p:cTn id="123" presetID="10" presetClass="entr" presetSubtype="0" fill="hold" nodeType="afterEffect">
                                  <p:stCondLst>
                                    <p:cond delay="0"/>
                                  </p:stCondLst>
                                  <p:childTnLst>
                                    <p:set>
                                      <p:cBhvr>
                                        <p:cTn id="124" dur="1" fill="hold">
                                          <p:stCondLst>
                                            <p:cond delay="0"/>
                                          </p:stCondLst>
                                        </p:cTn>
                                        <p:tgtEl>
                                          <p:spTgt spid="118"/>
                                        </p:tgtEl>
                                        <p:attrNameLst>
                                          <p:attrName>style.visibility</p:attrName>
                                        </p:attrNameLst>
                                      </p:cBhvr>
                                      <p:to>
                                        <p:strVal val="visible"/>
                                      </p:to>
                                    </p:set>
                                    <p:animEffect transition="in" filter="fade">
                                      <p:cBhvr>
                                        <p:cTn id="125" dur="100"/>
                                        <p:tgtEl>
                                          <p:spTgt spid="118"/>
                                        </p:tgtEl>
                                      </p:cBhvr>
                                    </p:animEffect>
                                  </p:childTnLst>
                                </p:cTn>
                              </p:par>
                            </p:childTnLst>
                          </p:cTn>
                        </p:par>
                        <p:par>
                          <p:cTn id="126" fill="hold">
                            <p:stCondLst>
                              <p:cond delay="7300"/>
                            </p:stCondLst>
                            <p:childTnLst>
                              <p:par>
                                <p:cTn id="127" presetID="10" presetClass="entr" presetSubtype="0" fill="hold" nodeType="afterEffect">
                                  <p:stCondLst>
                                    <p:cond delay="0"/>
                                  </p:stCondLst>
                                  <p:childTnLst>
                                    <p:set>
                                      <p:cBhvr>
                                        <p:cTn id="128" dur="1" fill="hold">
                                          <p:stCondLst>
                                            <p:cond delay="0"/>
                                          </p:stCondLst>
                                        </p:cTn>
                                        <p:tgtEl>
                                          <p:spTgt spid="119"/>
                                        </p:tgtEl>
                                        <p:attrNameLst>
                                          <p:attrName>style.visibility</p:attrName>
                                        </p:attrNameLst>
                                      </p:cBhvr>
                                      <p:to>
                                        <p:strVal val="visible"/>
                                      </p:to>
                                    </p:set>
                                    <p:animEffect transition="in" filter="fade">
                                      <p:cBhvr>
                                        <p:cTn id="129" dur="100"/>
                                        <p:tgtEl>
                                          <p:spTgt spid="119"/>
                                        </p:tgtEl>
                                      </p:cBhvr>
                                    </p:animEffect>
                                  </p:childTnLst>
                                </p:cTn>
                              </p:par>
                            </p:childTnLst>
                          </p:cTn>
                        </p:par>
                        <p:par>
                          <p:cTn id="130" fill="hold">
                            <p:stCondLst>
                              <p:cond delay="7400"/>
                            </p:stCondLst>
                            <p:childTnLst>
                              <p:par>
                                <p:cTn id="131" presetID="10" presetClass="entr" presetSubtype="0" fill="hold" nodeType="afterEffect">
                                  <p:stCondLst>
                                    <p:cond delay="0"/>
                                  </p:stCondLst>
                                  <p:childTnLst>
                                    <p:set>
                                      <p:cBhvr>
                                        <p:cTn id="132" dur="1" fill="hold">
                                          <p:stCondLst>
                                            <p:cond delay="0"/>
                                          </p:stCondLst>
                                        </p:cTn>
                                        <p:tgtEl>
                                          <p:spTgt spid="120"/>
                                        </p:tgtEl>
                                        <p:attrNameLst>
                                          <p:attrName>style.visibility</p:attrName>
                                        </p:attrNameLst>
                                      </p:cBhvr>
                                      <p:to>
                                        <p:strVal val="visible"/>
                                      </p:to>
                                    </p:set>
                                    <p:animEffect transition="in" filter="fade">
                                      <p:cBhvr>
                                        <p:cTn id="133" dur="100"/>
                                        <p:tgtEl>
                                          <p:spTgt spid="120"/>
                                        </p:tgtEl>
                                      </p:cBhvr>
                                    </p:animEffect>
                                  </p:childTnLst>
                                </p:cTn>
                              </p:par>
                            </p:childTnLst>
                          </p:cTn>
                        </p:par>
                        <p:par>
                          <p:cTn id="134" fill="hold">
                            <p:stCondLst>
                              <p:cond delay="7500"/>
                            </p:stCondLst>
                            <p:childTnLst>
                              <p:par>
                                <p:cTn id="135" presetID="10" presetClass="entr" presetSubtype="0" fill="hold" nodeType="afterEffect">
                                  <p:stCondLst>
                                    <p:cond delay="0"/>
                                  </p:stCondLst>
                                  <p:childTnLst>
                                    <p:set>
                                      <p:cBhvr>
                                        <p:cTn id="136" dur="1" fill="hold">
                                          <p:stCondLst>
                                            <p:cond delay="0"/>
                                          </p:stCondLst>
                                        </p:cTn>
                                        <p:tgtEl>
                                          <p:spTgt spid="121"/>
                                        </p:tgtEl>
                                        <p:attrNameLst>
                                          <p:attrName>style.visibility</p:attrName>
                                        </p:attrNameLst>
                                      </p:cBhvr>
                                      <p:to>
                                        <p:strVal val="visible"/>
                                      </p:to>
                                    </p:set>
                                    <p:animEffect transition="in" filter="fade">
                                      <p:cBhvr>
                                        <p:cTn id="137" dur="100"/>
                                        <p:tgtEl>
                                          <p:spTgt spid="121"/>
                                        </p:tgtEl>
                                      </p:cBhvr>
                                    </p:animEffect>
                                  </p:childTnLst>
                                </p:cTn>
                              </p:par>
                            </p:childTnLst>
                          </p:cTn>
                        </p:par>
                        <p:par>
                          <p:cTn id="138" fill="hold">
                            <p:stCondLst>
                              <p:cond delay="7600"/>
                            </p:stCondLst>
                            <p:childTnLst>
                              <p:par>
                                <p:cTn id="139" presetID="10" presetClass="entr" presetSubtype="0" fill="hold" nodeType="afterEffect">
                                  <p:stCondLst>
                                    <p:cond delay="0"/>
                                  </p:stCondLst>
                                  <p:childTnLst>
                                    <p:set>
                                      <p:cBhvr>
                                        <p:cTn id="140" dur="1" fill="hold">
                                          <p:stCondLst>
                                            <p:cond delay="0"/>
                                          </p:stCondLst>
                                        </p:cTn>
                                        <p:tgtEl>
                                          <p:spTgt spid="122"/>
                                        </p:tgtEl>
                                        <p:attrNameLst>
                                          <p:attrName>style.visibility</p:attrName>
                                        </p:attrNameLst>
                                      </p:cBhvr>
                                      <p:to>
                                        <p:strVal val="visible"/>
                                      </p:to>
                                    </p:set>
                                    <p:animEffect transition="in" filter="fade">
                                      <p:cBhvr>
                                        <p:cTn id="141" dur="100"/>
                                        <p:tgtEl>
                                          <p:spTgt spid="122"/>
                                        </p:tgtEl>
                                      </p:cBhvr>
                                    </p:animEffect>
                                  </p:childTnLst>
                                </p:cTn>
                              </p:par>
                            </p:childTnLst>
                          </p:cTn>
                        </p:par>
                        <p:par>
                          <p:cTn id="142" fill="hold">
                            <p:stCondLst>
                              <p:cond delay="7700"/>
                            </p:stCondLst>
                            <p:childTnLst>
                              <p:par>
                                <p:cTn id="143" presetID="10" presetClass="entr" presetSubtype="0" fill="hold" nodeType="afterEffect">
                                  <p:stCondLst>
                                    <p:cond delay="0"/>
                                  </p:stCondLst>
                                  <p:childTnLst>
                                    <p:set>
                                      <p:cBhvr>
                                        <p:cTn id="144" dur="1" fill="hold">
                                          <p:stCondLst>
                                            <p:cond delay="0"/>
                                          </p:stCondLst>
                                        </p:cTn>
                                        <p:tgtEl>
                                          <p:spTgt spid="123"/>
                                        </p:tgtEl>
                                        <p:attrNameLst>
                                          <p:attrName>style.visibility</p:attrName>
                                        </p:attrNameLst>
                                      </p:cBhvr>
                                      <p:to>
                                        <p:strVal val="visible"/>
                                      </p:to>
                                    </p:set>
                                    <p:animEffect transition="in" filter="fade">
                                      <p:cBhvr>
                                        <p:cTn id="145" dur="100"/>
                                        <p:tgtEl>
                                          <p:spTgt spid="123"/>
                                        </p:tgtEl>
                                      </p:cBhvr>
                                    </p:animEffec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63"/>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69"/>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70"/>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9" grpId="0" animBg="1"/>
      <p:bldP spid="70" grpId="0" animBg="1"/>
      <p:bldP spid="7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jon\Dropbox\CHI2012-WaterVis\images\LargeExports\LargeExportSurvey2-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095"/>
            <a:ext cx="9144000" cy="692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3757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jon\Dropbox\CHI2012-WaterVis\images\LargeExports\LargeExportSurvey2-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095"/>
            <a:ext cx="9144000" cy="692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066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jon\Dropbox\CHI2012-WaterVis\images\LargeExports\LargeExportSurvey2-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095"/>
            <a:ext cx="9144000" cy="692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922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C:\Users\jon\Dropbox\CHI2012-WaterVis\images\LargeExports\LargeExport-4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03" t="5078" r="11564"/>
          <a:stretch/>
        </p:blipFill>
        <p:spPr bwMode="auto">
          <a:xfrm>
            <a:off x="0" y="-2"/>
            <a:ext cx="9144000" cy="683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584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p:cNvSpPr>
            <a:spLocks noChangeAspect="1"/>
          </p:cNvSpPr>
          <p:nvPr/>
        </p:nvSpPr>
        <p:spPr bwMode="auto">
          <a:xfrm rot="5400000">
            <a:off x="357410" y="-2472913"/>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4" name="TextBox 33"/>
          <p:cNvSpPr txBox="1"/>
          <p:nvPr/>
        </p:nvSpPr>
        <p:spPr>
          <a:xfrm>
            <a:off x="455948" y="-1912906"/>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inputs</a:t>
            </a:r>
          </a:p>
        </p:txBody>
      </p:sp>
      <p:sp>
        <p:nvSpPr>
          <p:cNvPr id="31" name="Freeform 30"/>
          <p:cNvSpPr>
            <a:spLocks noChangeAspect="1"/>
          </p:cNvSpPr>
          <p:nvPr/>
        </p:nvSpPr>
        <p:spPr bwMode="auto">
          <a:xfrm rot="5400000">
            <a:off x="-955064" y="-322739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2" name="TextBox 31"/>
          <p:cNvSpPr txBox="1"/>
          <p:nvPr/>
        </p:nvSpPr>
        <p:spPr>
          <a:xfrm>
            <a:off x="-856526" y="-2667387"/>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sp>
        <p:nvSpPr>
          <p:cNvPr id="9" name="Freeform 8"/>
          <p:cNvSpPr>
            <a:spLocks noChangeAspect="1"/>
          </p:cNvSpPr>
          <p:nvPr/>
        </p:nvSpPr>
        <p:spPr bwMode="auto">
          <a:xfrm rot="5400000">
            <a:off x="871289" y="-1061971"/>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0" name="TextBox 9"/>
          <p:cNvSpPr txBox="1"/>
          <p:nvPr/>
        </p:nvSpPr>
        <p:spPr>
          <a:xfrm>
            <a:off x="969827" y="-640463"/>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behavioral models</a:t>
            </a:r>
          </a:p>
        </p:txBody>
      </p:sp>
      <p:sp>
        <p:nvSpPr>
          <p:cNvPr id="29" name="Freeform 28"/>
          <p:cNvSpPr>
            <a:spLocks noChangeAspect="1"/>
          </p:cNvSpPr>
          <p:nvPr/>
        </p:nvSpPr>
        <p:spPr bwMode="auto">
          <a:xfrm rot="5400000">
            <a:off x="359604" y="34658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0" name="TextBox 29"/>
          <p:cNvSpPr txBox="1"/>
          <p:nvPr/>
        </p:nvSpPr>
        <p:spPr>
          <a:xfrm>
            <a:off x="371556" y="729992"/>
            <a:ext cx="1392373" cy="646331"/>
          </a:xfrm>
          <a:prstGeom prst="rect">
            <a:avLst/>
          </a:prstGeom>
          <a:noFill/>
        </p:spPr>
        <p:txBody>
          <a:bodyPr wrap="square" lIns="0" rIns="0" rtlCol="0">
            <a:spAutoFit/>
          </a:bodyPr>
          <a:lstStyle/>
          <a:p>
            <a:pPr algn="ctr"/>
            <a:r>
              <a:rPr lang="en-US" dirty="0">
                <a:solidFill>
                  <a:prstClr val="white">
                    <a:lumMod val="85000"/>
                  </a:prstClr>
                </a:solidFill>
                <a:latin typeface="Segoe UI Light" pitchFamily="34" charset="0"/>
              </a:rPr>
              <a:t>data representation</a:t>
            </a:r>
          </a:p>
        </p:txBody>
      </p:sp>
      <p:sp>
        <p:nvSpPr>
          <p:cNvPr id="27" name="Freeform 26"/>
          <p:cNvSpPr>
            <a:spLocks noChangeAspect="1"/>
          </p:cNvSpPr>
          <p:nvPr/>
        </p:nvSpPr>
        <p:spPr bwMode="auto">
          <a:xfrm rot="5400000">
            <a:off x="-969321" y="10998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8" name="TextBox 27"/>
          <p:cNvSpPr txBox="1"/>
          <p:nvPr/>
        </p:nvSpPr>
        <p:spPr>
          <a:xfrm>
            <a:off x="-870783" y="1521397"/>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information access</a:t>
            </a:r>
          </a:p>
        </p:txBody>
      </p:sp>
      <p:sp>
        <p:nvSpPr>
          <p:cNvPr id="25" name="Freeform 24"/>
          <p:cNvSpPr>
            <a:spLocks noChangeAspect="1"/>
          </p:cNvSpPr>
          <p:nvPr/>
        </p:nvSpPr>
        <p:spPr bwMode="auto">
          <a:xfrm rot="19800000">
            <a:off x="-2492346" y="82921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6" name="TextBox 25"/>
          <p:cNvSpPr txBox="1"/>
          <p:nvPr/>
        </p:nvSpPr>
        <p:spPr>
          <a:xfrm>
            <a:off x="-2368079" y="1250725"/>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display medium</a:t>
            </a:r>
          </a:p>
        </p:txBody>
      </p:sp>
      <p:sp>
        <p:nvSpPr>
          <p:cNvPr id="23" name="Freeform 22"/>
          <p:cNvSpPr>
            <a:spLocks noChangeAspect="1"/>
          </p:cNvSpPr>
          <p:nvPr/>
        </p:nvSpPr>
        <p:spPr bwMode="auto">
          <a:xfrm rot="600000">
            <a:off x="-3447058" y="-33219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4" name="TextBox 23"/>
          <p:cNvSpPr txBox="1"/>
          <p:nvPr/>
        </p:nvSpPr>
        <p:spPr>
          <a:xfrm>
            <a:off x="-3419680" y="227808"/>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sp>
        <p:nvSpPr>
          <p:cNvPr id="21" name="Freeform 20"/>
          <p:cNvSpPr>
            <a:spLocks noChangeAspect="1"/>
          </p:cNvSpPr>
          <p:nvPr/>
        </p:nvSpPr>
        <p:spPr bwMode="auto">
          <a:xfrm rot="3000000">
            <a:off x="-3433706" y="-183192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 name="TextBox 21"/>
          <p:cNvSpPr txBox="1"/>
          <p:nvPr/>
        </p:nvSpPr>
        <p:spPr>
          <a:xfrm>
            <a:off x="-3425621" y="-1271921"/>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actionability</a:t>
            </a:r>
          </a:p>
        </p:txBody>
      </p:sp>
      <p:sp>
        <p:nvSpPr>
          <p:cNvPr id="19" name="Freeform 18"/>
          <p:cNvSpPr>
            <a:spLocks noChangeAspect="1"/>
          </p:cNvSpPr>
          <p:nvPr/>
        </p:nvSpPr>
        <p:spPr bwMode="auto">
          <a:xfrm rot="3000000">
            <a:off x="-2455273" y="-29864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427895" y="-2564981"/>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grpSp>
        <p:nvGrpSpPr>
          <p:cNvPr id="35" name="Group 34"/>
          <p:cNvGrpSpPr/>
          <p:nvPr/>
        </p:nvGrpSpPr>
        <p:grpSpPr>
          <a:xfrm>
            <a:off x="-1859530" y="-1685640"/>
            <a:ext cx="2493090" cy="2455316"/>
            <a:chOff x="3353448" y="2126694"/>
            <a:chExt cx="2493090" cy="2455316"/>
          </a:xfrm>
        </p:grpSpPr>
        <p:pic>
          <p:nvPicPr>
            <p:cNvPr id="5" name="Picture 5" descr="C:\research\projects\Sustain\design\LeafWithStem.png"/>
            <p:cNvPicPr>
              <a:picLocks noChangeAspect="1" noChangeArrowheads="1"/>
            </p:cNvPicPr>
            <p:nvPr/>
          </p:nvPicPr>
          <p:blipFill>
            <a:blip r:embed="rId3" cstate="print"/>
            <a:srcRect/>
            <a:stretch>
              <a:fillRect/>
            </a:stretch>
          </p:blipFill>
          <p:spPr bwMode="auto">
            <a:xfrm rot="517293">
              <a:off x="4613879" y="2712841"/>
              <a:ext cx="618507" cy="913954"/>
            </a:xfrm>
            <a:prstGeom prst="rect">
              <a:avLst/>
            </a:prstGeom>
            <a:noFill/>
          </p:spPr>
        </p:pic>
        <p:sp>
          <p:nvSpPr>
            <p:cNvPr id="6" name="Nonagon"/>
            <p:cNvSpPr>
              <a:spLocks noChangeAspect="1"/>
            </p:cNvSpPr>
            <p:nvPr/>
          </p:nvSpPr>
          <p:spPr bwMode="auto">
            <a:xfrm>
              <a:off x="3353448" y="2126694"/>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17" name="Rectangle 16"/>
            <p:cNvSpPr/>
            <p:nvPr/>
          </p:nvSpPr>
          <p:spPr>
            <a:xfrm>
              <a:off x="4352346" y="3437324"/>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18" name="Rectangle 17"/>
            <p:cNvSpPr/>
            <p:nvPr/>
          </p:nvSpPr>
          <p:spPr>
            <a:xfrm>
              <a:off x="3430843" y="2976349"/>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615" y="944450"/>
            <a:ext cx="4371975"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81000" y="1360967"/>
            <a:ext cx="7968805" cy="5179727"/>
            <a:chOff x="381000" y="1360967"/>
            <a:chExt cx="7968805" cy="5179727"/>
          </a:xfrm>
        </p:grpSpPr>
        <p:grpSp>
          <p:nvGrpSpPr>
            <p:cNvPr id="14" name="Group 13"/>
            <p:cNvGrpSpPr/>
            <p:nvPr/>
          </p:nvGrpSpPr>
          <p:grpSpPr>
            <a:xfrm>
              <a:off x="794195" y="1360967"/>
              <a:ext cx="7555610" cy="5179727"/>
              <a:chOff x="521590" y="1360967"/>
              <a:chExt cx="7555610" cy="5179727"/>
            </a:xfrm>
          </p:grpSpPr>
          <p:sp>
            <p:nvSpPr>
              <p:cNvPr id="2" name="Rounded Rectangle 1"/>
              <p:cNvSpPr/>
              <p:nvPr/>
            </p:nvSpPr>
            <p:spPr>
              <a:xfrm>
                <a:off x="521590" y="2167727"/>
                <a:ext cx="7555610" cy="4372967"/>
              </a:xfrm>
              <a:prstGeom prst="roundRect">
                <a:avLst/>
              </a:pr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 name="Freeform 2"/>
              <p:cNvSpPr/>
              <p:nvPr/>
            </p:nvSpPr>
            <p:spPr>
              <a:xfrm>
                <a:off x="1475096" y="1360967"/>
                <a:ext cx="542261" cy="808075"/>
              </a:xfrm>
              <a:custGeom>
                <a:avLst/>
                <a:gdLst>
                  <a:gd name="connsiteX0" fmla="*/ 0 w 542261"/>
                  <a:gd name="connsiteY0" fmla="*/ 0 h 808075"/>
                  <a:gd name="connsiteX1" fmla="*/ 542261 w 542261"/>
                  <a:gd name="connsiteY1" fmla="*/ 159489 h 808075"/>
                  <a:gd name="connsiteX2" fmla="*/ 531628 w 542261"/>
                  <a:gd name="connsiteY2" fmla="*/ 808075 h 808075"/>
                  <a:gd name="connsiteX0" fmla="*/ 0 w 550678"/>
                  <a:gd name="connsiteY0" fmla="*/ 0 h 808075"/>
                  <a:gd name="connsiteX1" fmla="*/ 542261 w 550678"/>
                  <a:gd name="connsiteY1" fmla="*/ 159489 h 808075"/>
                  <a:gd name="connsiteX2" fmla="*/ 550678 w 550678"/>
                  <a:gd name="connsiteY2" fmla="*/ 808075 h 808075"/>
                  <a:gd name="connsiteX0" fmla="*/ 0 w 542261"/>
                  <a:gd name="connsiteY0" fmla="*/ 0 h 808075"/>
                  <a:gd name="connsiteX1" fmla="*/ 542261 w 542261"/>
                  <a:gd name="connsiteY1" fmla="*/ 159489 h 808075"/>
                  <a:gd name="connsiteX2" fmla="*/ 541153 w 542261"/>
                  <a:gd name="connsiteY2" fmla="*/ 808075 h 808075"/>
                </a:gdLst>
                <a:ahLst/>
                <a:cxnLst>
                  <a:cxn ang="0">
                    <a:pos x="connsiteX0" y="connsiteY0"/>
                  </a:cxn>
                  <a:cxn ang="0">
                    <a:pos x="connsiteX1" y="connsiteY1"/>
                  </a:cxn>
                  <a:cxn ang="0">
                    <a:pos x="connsiteX2" y="connsiteY2"/>
                  </a:cxn>
                </a:cxnLst>
                <a:rect l="l" t="t" r="r" b="b"/>
                <a:pathLst>
                  <a:path w="542261" h="808075">
                    <a:moveTo>
                      <a:pt x="0" y="0"/>
                    </a:moveTo>
                    <a:lnTo>
                      <a:pt x="542261" y="159489"/>
                    </a:lnTo>
                    <a:cubicBezTo>
                      <a:pt x="541892" y="375684"/>
                      <a:pt x="541522" y="591880"/>
                      <a:pt x="541153" y="808075"/>
                    </a:cubicBezTo>
                  </a:path>
                </a:pathLst>
              </a:custGeom>
              <a:no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grpSp>
        <p:grpSp>
          <p:nvGrpSpPr>
            <p:cNvPr id="15" name="Group 14"/>
            <p:cNvGrpSpPr/>
            <p:nvPr/>
          </p:nvGrpSpPr>
          <p:grpSpPr>
            <a:xfrm>
              <a:off x="1752601" y="2312368"/>
              <a:ext cx="6312693" cy="621919"/>
              <a:chOff x="1447801" y="2312368"/>
              <a:chExt cx="6312693" cy="621919"/>
            </a:xfrm>
          </p:grpSpPr>
          <p:cxnSp>
            <p:nvCxnSpPr>
              <p:cNvPr id="40" name="Straight Arrow Connector 39"/>
              <p:cNvCxnSpPr/>
              <p:nvPr/>
            </p:nvCxnSpPr>
            <p:spPr>
              <a:xfrm>
                <a:off x="3235191" y="2528776"/>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35189" y="2564955"/>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pragmatic</a:t>
                </a:r>
              </a:p>
            </p:txBody>
          </p:sp>
          <p:sp>
            <p:nvSpPr>
              <p:cNvPr id="42" name="TextBox 41"/>
              <p:cNvSpPr txBox="1"/>
              <p:nvPr/>
            </p:nvSpPr>
            <p:spPr>
              <a:xfrm>
                <a:off x="5962422" y="2564955"/>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artistic</a:t>
                </a:r>
              </a:p>
            </p:txBody>
          </p:sp>
          <p:sp>
            <p:nvSpPr>
              <p:cNvPr id="43" name="TextBox 42"/>
              <p:cNvSpPr txBox="1"/>
              <p:nvPr/>
            </p:nvSpPr>
            <p:spPr>
              <a:xfrm>
                <a:off x="1447801" y="2312368"/>
                <a:ext cx="1721510"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aesthetic</a:t>
                </a:r>
                <a:endParaRPr lang="en-US" dirty="0" smtClean="0">
                  <a:solidFill>
                    <a:prstClr val="white">
                      <a:lumMod val="95000"/>
                    </a:prstClr>
                  </a:solidFill>
                  <a:latin typeface="Segoe UI Semibold" pitchFamily="34" charset="0"/>
                </a:endParaRPr>
              </a:p>
            </p:txBody>
          </p:sp>
        </p:grpSp>
        <p:grpSp>
          <p:nvGrpSpPr>
            <p:cNvPr id="16" name="Group 15"/>
            <p:cNvGrpSpPr/>
            <p:nvPr/>
          </p:nvGrpSpPr>
          <p:grpSpPr>
            <a:xfrm>
              <a:off x="752541" y="3014422"/>
              <a:ext cx="7312753" cy="610244"/>
              <a:chOff x="447741" y="3039822"/>
              <a:chExt cx="7312753" cy="610244"/>
            </a:xfrm>
          </p:grpSpPr>
          <p:cxnSp>
            <p:nvCxnSpPr>
              <p:cNvPr id="45" name="Straight Arrow Connector 44"/>
              <p:cNvCxnSpPr/>
              <p:nvPr/>
            </p:nvCxnSpPr>
            <p:spPr>
              <a:xfrm>
                <a:off x="3235191" y="325533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235189" y="328073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simple</a:t>
                </a:r>
              </a:p>
            </p:txBody>
          </p:sp>
          <p:sp>
            <p:nvSpPr>
              <p:cNvPr id="47" name="TextBox 46"/>
              <p:cNvSpPr txBox="1"/>
              <p:nvPr/>
            </p:nvSpPr>
            <p:spPr>
              <a:xfrm>
                <a:off x="5962422" y="328073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complex</a:t>
                </a:r>
              </a:p>
            </p:txBody>
          </p:sp>
          <p:sp>
            <p:nvSpPr>
              <p:cNvPr id="48" name="TextBox 47"/>
              <p:cNvSpPr txBox="1"/>
              <p:nvPr/>
            </p:nvSpPr>
            <p:spPr>
              <a:xfrm>
                <a:off x="447741" y="3039822"/>
                <a:ext cx="2721569"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visual complexity</a:t>
                </a:r>
              </a:p>
            </p:txBody>
          </p:sp>
        </p:grpSp>
        <p:grpSp>
          <p:nvGrpSpPr>
            <p:cNvPr id="36" name="Group 35"/>
            <p:cNvGrpSpPr/>
            <p:nvPr/>
          </p:nvGrpSpPr>
          <p:grpSpPr>
            <a:xfrm>
              <a:off x="381000" y="4263763"/>
              <a:ext cx="7684294" cy="594542"/>
              <a:chOff x="76200" y="3745964"/>
              <a:chExt cx="7684294" cy="594542"/>
            </a:xfrm>
          </p:grpSpPr>
          <p:cxnSp>
            <p:nvCxnSpPr>
              <p:cNvPr id="50" name="Straight Arrow Connector 49"/>
              <p:cNvCxnSpPr/>
              <p:nvPr/>
            </p:nvCxnSpPr>
            <p:spPr>
              <a:xfrm>
                <a:off x="3235191" y="397117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235189" y="397117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coarse-grain</a:t>
                </a:r>
              </a:p>
            </p:txBody>
          </p:sp>
          <p:sp>
            <p:nvSpPr>
              <p:cNvPr id="52" name="TextBox 51"/>
              <p:cNvSpPr txBox="1"/>
              <p:nvPr/>
            </p:nvSpPr>
            <p:spPr>
              <a:xfrm>
                <a:off x="5962422" y="397117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fine-grain</a:t>
                </a:r>
              </a:p>
            </p:txBody>
          </p:sp>
          <p:sp>
            <p:nvSpPr>
              <p:cNvPr id="53" name="TextBox 52"/>
              <p:cNvSpPr txBox="1"/>
              <p:nvPr/>
            </p:nvSpPr>
            <p:spPr>
              <a:xfrm>
                <a:off x="76200" y="3745964"/>
                <a:ext cx="3093110"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data granularity</a:t>
                </a:r>
              </a:p>
            </p:txBody>
          </p:sp>
        </p:grpSp>
        <p:grpSp>
          <p:nvGrpSpPr>
            <p:cNvPr id="38" name="Group 37"/>
            <p:cNvGrpSpPr/>
            <p:nvPr/>
          </p:nvGrpSpPr>
          <p:grpSpPr>
            <a:xfrm>
              <a:off x="1105842" y="5686916"/>
              <a:ext cx="6959452" cy="664194"/>
              <a:chOff x="801042" y="5248656"/>
              <a:chExt cx="6959452" cy="664194"/>
            </a:xfrm>
          </p:grpSpPr>
          <p:cxnSp>
            <p:nvCxnSpPr>
              <p:cNvPr id="65" name="Straight Arrow Connector 64"/>
              <p:cNvCxnSpPr/>
              <p:nvPr/>
            </p:nvCxnSpPr>
            <p:spPr>
              <a:xfrm>
                <a:off x="3390427" y="5465546"/>
                <a:ext cx="4238896" cy="0"/>
              </a:xfrm>
              <a:prstGeom prst="straightConnector1">
                <a:avLst/>
              </a:prstGeom>
              <a:ln w="38100" cap="sq">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01042" y="5248656"/>
                <a:ext cx="2368268"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 primary view</a:t>
                </a:r>
              </a:p>
            </p:txBody>
          </p:sp>
          <p:sp>
            <p:nvSpPr>
              <p:cNvPr id="67" name="Oval 66"/>
              <p:cNvSpPr/>
              <p:nvPr/>
            </p:nvSpPr>
            <p:spPr>
              <a:xfrm>
                <a:off x="3269923" y="5402173"/>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8" name="Oval 67"/>
              <p:cNvSpPr/>
              <p:nvPr/>
            </p:nvSpPr>
            <p:spPr>
              <a:xfrm>
                <a:off x="7587730" y="540206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69" name="TextBox 68"/>
              <p:cNvSpPr txBox="1"/>
              <p:nvPr/>
            </p:nvSpPr>
            <p:spPr>
              <a:xfrm>
                <a:off x="3235189" y="5541746"/>
                <a:ext cx="899038"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temporal</a:t>
                </a:r>
              </a:p>
            </p:txBody>
          </p:sp>
          <p:sp>
            <p:nvSpPr>
              <p:cNvPr id="70" name="TextBox 69"/>
              <p:cNvSpPr txBox="1"/>
              <p:nvPr/>
            </p:nvSpPr>
            <p:spPr>
              <a:xfrm>
                <a:off x="4614977" y="5543518"/>
                <a:ext cx="1798072" cy="369332"/>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spatial</a:t>
                </a:r>
              </a:p>
            </p:txBody>
          </p:sp>
          <p:sp>
            <p:nvSpPr>
              <p:cNvPr id="71" name="TextBox 70"/>
              <p:cNvSpPr txBox="1"/>
              <p:nvPr/>
            </p:nvSpPr>
            <p:spPr>
              <a:xfrm>
                <a:off x="5962422" y="5543518"/>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categorical</a:t>
                </a:r>
              </a:p>
            </p:txBody>
          </p:sp>
          <p:sp>
            <p:nvSpPr>
              <p:cNvPr id="72" name="Oval 71"/>
              <p:cNvSpPr/>
              <p:nvPr/>
            </p:nvSpPr>
            <p:spPr>
              <a:xfrm>
                <a:off x="5428827" y="5402064"/>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8" name="Group 7"/>
            <p:cNvGrpSpPr/>
            <p:nvPr/>
          </p:nvGrpSpPr>
          <p:grpSpPr>
            <a:xfrm>
              <a:off x="643665" y="4918941"/>
              <a:ext cx="7396229" cy="875321"/>
              <a:chOff x="643665" y="4880841"/>
              <a:chExt cx="7396229" cy="875321"/>
            </a:xfrm>
          </p:grpSpPr>
          <p:cxnSp>
            <p:nvCxnSpPr>
              <p:cNvPr id="55" name="Straight Arrow Connector 54"/>
              <p:cNvCxnSpPr/>
              <p:nvPr/>
            </p:nvCxnSpPr>
            <p:spPr>
              <a:xfrm>
                <a:off x="3695227" y="5103294"/>
                <a:ext cx="4238896" cy="0"/>
              </a:xfrm>
              <a:prstGeom prst="straightConnector1">
                <a:avLst/>
              </a:prstGeom>
              <a:ln w="38100" cap="sq">
                <a:solidFill>
                  <a:schemeClr val="accent4"/>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43665" y="4880841"/>
                <a:ext cx="2830446" cy="461665"/>
              </a:xfrm>
              <a:prstGeom prst="rect">
                <a:avLst/>
              </a:prstGeom>
              <a:noFill/>
            </p:spPr>
            <p:txBody>
              <a:bodyPr wrap="square" lIns="0" rIns="0" rtlCol="0">
                <a:spAutoFit/>
              </a:bodyPr>
              <a:lstStyle/>
              <a:p>
                <a:pPr algn="r"/>
                <a:r>
                  <a:rPr lang="en-US" sz="2400" dirty="0" smtClean="0">
                    <a:solidFill>
                      <a:prstClr val="white">
                        <a:lumMod val="95000"/>
                      </a:prstClr>
                    </a:solidFill>
                    <a:latin typeface="Segoe UI Semibold" pitchFamily="34" charset="0"/>
                  </a:rPr>
                  <a:t>measurement unit</a:t>
                </a:r>
              </a:p>
            </p:txBody>
          </p:sp>
          <p:sp>
            <p:nvSpPr>
              <p:cNvPr id="57" name="Oval 56"/>
              <p:cNvSpPr/>
              <p:nvPr/>
            </p:nvSpPr>
            <p:spPr>
              <a:xfrm>
                <a:off x="3574723" y="5039921"/>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8" name="Oval 57"/>
              <p:cNvSpPr/>
              <p:nvPr/>
            </p:nvSpPr>
            <p:spPr>
              <a:xfrm>
                <a:off x="7892530" y="503981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59" name="TextBox 58"/>
              <p:cNvSpPr txBox="1"/>
              <p:nvPr/>
            </p:nvSpPr>
            <p:spPr>
              <a:xfrm>
                <a:off x="3539989" y="5171387"/>
                <a:ext cx="731520" cy="338554"/>
              </a:xfrm>
              <a:prstGeom prst="rect">
                <a:avLst/>
              </a:prstGeom>
              <a:noFill/>
            </p:spPr>
            <p:txBody>
              <a:bodyPr wrap="square" lIns="0" rIns="0" rtlCol="0">
                <a:spAutoFit/>
              </a:bodyPr>
              <a:lstStyle/>
              <a:p>
                <a:r>
                  <a:rPr lang="en-US" sz="1600" dirty="0" smtClean="0">
                    <a:solidFill>
                      <a:prstClr val="white">
                        <a:lumMod val="95000"/>
                      </a:prstClr>
                    </a:solidFill>
                    <a:latin typeface="Segoe Condensed" pitchFamily="34" charset="0"/>
                  </a:rPr>
                  <a:t>resource</a:t>
                </a:r>
              </a:p>
            </p:txBody>
          </p:sp>
          <p:sp>
            <p:nvSpPr>
              <p:cNvPr id="60" name="TextBox 59"/>
              <p:cNvSpPr txBox="1"/>
              <p:nvPr/>
            </p:nvSpPr>
            <p:spPr>
              <a:xfrm>
                <a:off x="4281595" y="5171387"/>
                <a:ext cx="54864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cost</a:t>
                </a:r>
              </a:p>
            </p:txBody>
          </p:sp>
          <p:sp>
            <p:nvSpPr>
              <p:cNvPr id="61" name="TextBox 60"/>
              <p:cNvSpPr txBox="1"/>
              <p:nvPr/>
            </p:nvSpPr>
            <p:spPr>
              <a:xfrm>
                <a:off x="7140858" y="5171387"/>
                <a:ext cx="899036" cy="338554"/>
              </a:xfrm>
              <a:prstGeom prst="rect">
                <a:avLst/>
              </a:prstGeom>
              <a:noFill/>
            </p:spPr>
            <p:txBody>
              <a:bodyPr wrap="square" lIns="0" rIns="0" rtlCol="0">
                <a:spAutoFit/>
              </a:bodyPr>
              <a:lstStyle/>
              <a:p>
                <a:pPr algn="r"/>
                <a:r>
                  <a:rPr lang="en-US" sz="1600" dirty="0" smtClean="0">
                    <a:solidFill>
                      <a:prstClr val="white">
                        <a:lumMod val="95000"/>
                      </a:prstClr>
                    </a:solidFill>
                    <a:latin typeface="Segoe Condensed" pitchFamily="34" charset="0"/>
                  </a:rPr>
                  <a:t>metaphor</a:t>
                </a:r>
              </a:p>
            </p:txBody>
          </p:sp>
          <p:sp>
            <p:nvSpPr>
              <p:cNvPr id="62" name="Oval 61"/>
              <p:cNvSpPr/>
              <p:nvPr/>
            </p:nvSpPr>
            <p:spPr>
              <a:xfrm>
                <a:off x="4475110" y="503981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3" name="TextBox 72"/>
              <p:cNvSpPr txBox="1"/>
              <p:nvPr/>
            </p:nvSpPr>
            <p:spPr>
              <a:xfrm>
                <a:off x="4732690" y="5171387"/>
                <a:ext cx="1468801" cy="584775"/>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environmental</a:t>
                </a:r>
                <a:br>
                  <a:rPr lang="en-US" sz="1600" dirty="0" smtClean="0">
                    <a:solidFill>
                      <a:prstClr val="white">
                        <a:lumMod val="95000"/>
                      </a:prstClr>
                    </a:solidFill>
                    <a:latin typeface="Segoe Condensed" pitchFamily="34" charset="0"/>
                  </a:rPr>
                </a:br>
                <a:r>
                  <a:rPr lang="en-US" sz="1600" dirty="0" smtClean="0">
                    <a:solidFill>
                      <a:prstClr val="white">
                        <a:lumMod val="95000"/>
                      </a:prstClr>
                    </a:solidFill>
                    <a:latin typeface="Segoe Condensed" pitchFamily="34" charset="0"/>
                  </a:rPr>
                  <a:t>impact</a:t>
                </a:r>
              </a:p>
            </p:txBody>
          </p:sp>
          <p:sp>
            <p:nvSpPr>
              <p:cNvPr id="78" name="Oval 77"/>
              <p:cNvSpPr/>
              <p:nvPr/>
            </p:nvSpPr>
            <p:spPr>
              <a:xfrm>
                <a:off x="5398512" y="5043480"/>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79" name="TextBox 78"/>
              <p:cNvSpPr txBox="1"/>
              <p:nvPr/>
            </p:nvSpPr>
            <p:spPr>
              <a:xfrm>
                <a:off x="6021869" y="5171387"/>
                <a:ext cx="73152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time</a:t>
                </a:r>
              </a:p>
            </p:txBody>
          </p:sp>
          <p:sp>
            <p:nvSpPr>
              <p:cNvPr id="80" name="Oval 79"/>
              <p:cNvSpPr/>
              <p:nvPr/>
            </p:nvSpPr>
            <p:spPr>
              <a:xfrm>
                <a:off x="6319050" y="502965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1" name="TextBox 80"/>
              <p:cNvSpPr txBox="1"/>
              <p:nvPr/>
            </p:nvSpPr>
            <p:spPr>
              <a:xfrm>
                <a:off x="6506502" y="5171387"/>
                <a:ext cx="914400" cy="338554"/>
              </a:xfrm>
              <a:prstGeom prst="rect">
                <a:avLst/>
              </a:prstGeom>
              <a:noFill/>
            </p:spPr>
            <p:txBody>
              <a:bodyPr wrap="square" lIns="0" rIns="0" rtlCol="0">
                <a:spAutoFit/>
              </a:bodyPr>
              <a:lstStyle/>
              <a:p>
                <a:pPr algn="ctr"/>
                <a:r>
                  <a:rPr lang="en-US" sz="1600" dirty="0" smtClean="0">
                    <a:solidFill>
                      <a:prstClr val="white">
                        <a:lumMod val="95000"/>
                      </a:prstClr>
                    </a:solidFill>
                    <a:latin typeface="Segoe Condensed" pitchFamily="34" charset="0"/>
                  </a:rPr>
                  <a:t>activity</a:t>
                </a:r>
              </a:p>
            </p:txBody>
          </p:sp>
          <p:sp>
            <p:nvSpPr>
              <p:cNvPr id="87" name="Oval 86"/>
              <p:cNvSpPr/>
              <p:nvPr/>
            </p:nvSpPr>
            <p:spPr>
              <a:xfrm>
                <a:off x="6895123" y="5029652"/>
                <a:ext cx="137159" cy="137160"/>
              </a:xfrm>
              <a:prstGeom prst="ellipse">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grpSp>
        <p:grpSp>
          <p:nvGrpSpPr>
            <p:cNvPr id="88" name="Group 87"/>
            <p:cNvGrpSpPr/>
            <p:nvPr/>
          </p:nvGrpSpPr>
          <p:grpSpPr>
            <a:xfrm>
              <a:off x="752155" y="3666606"/>
              <a:ext cx="7312753" cy="610244"/>
              <a:chOff x="447741" y="3039822"/>
              <a:chExt cx="7312753" cy="610244"/>
            </a:xfrm>
          </p:grpSpPr>
          <p:cxnSp>
            <p:nvCxnSpPr>
              <p:cNvPr id="89" name="Straight Arrow Connector 88"/>
              <p:cNvCxnSpPr/>
              <p:nvPr/>
            </p:nvCxnSpPr>
            <p:spPr>
              <a:xfrm>
                <a:off x="3235191" y="3255334"/>
                <a:ext cx="4484981" cy="0"/>
              </a:xfrm>
              <a:prstGeom prst="straightConnector1">
                <a:avLst/>
              </a:prstGeom>
              <a:ln w="38100" cap="sq">
                <a:solidFill>
                  <a:schemeClr val="accent4"/>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235189" y="328073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&lt; hour</a:t>
                </a:r>
              </a:p>
            </p:txBody>
          </p:sp>
          <p:sp>
            <p:nvSpPr>
              <p:cNvPr id="91" name="TextBox 90"/>
              <p:cNvSpPr txBox="1"/>
              <p:nvPr/>
            </p:nvSpPr>
            <p:spPr>
              <a:xfrm>
                <a:off x="5962422" y="328073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&gt; year</a:t>
                </a:r>
              </a:p>
            </p:txBody>
          </p:sp>
          <p:sp>
            <p:nvSpPr>
              <p:cNvPr id="92" name="TextBox 91"/>
              <p:cNvSpPr txBox="1"/>
              <p:nvPr/>
            </p:nvSpPr>
            <p:spPr>
              <a:xfrm>
                <a:off x="447741" y="3039822"/>
                <a:ext cx="2721569" cy="461665"/>
              </a:xfrm>
              <a:prstGeom prst="rect">
                <a:avLst/>
              </a:prstGeom>
              <a:noFill/>
            </p:spPr>
            <p:txBody>
              <a:bodyPr wrap="square" lIns="0" rIns="0" rtlCol="0">
                <a:spAutoFit/>
              </a:bodyPr>
              <a:lstStyle/>
              <a:p>
                <a:pPr algn="r"/>
                <a:r>
                  <a:rPr lang="en-US" sz="2400" dirty="0">
                    <a:solidFill>
                      <a:prstClr val="white">
                        <a:lumMod val="95000"/>
                      </a:prstClr>
                    </a:solidFill>
                    <a:latin typeface="Segoe UI Semibold" pitchFamily="34" charset="0"/>
                  </a:rPr>
                  <a:t>t</a:t>
                </a:r>
                <a:r>
                  <a:rPr lang="en-US" sz="2400" dirty="0" smtClean="0">
                    <a:solidFill>
                      <a:prstClr val="white">
                        <a:lumMod val="95000"/>
                      </a:prstClr>
                    </a:solidFill>
                    <a:latin typeface="Segoe UI Semibold" pitchFamily="34" charset="0"/>
                  </a:rPr>
                  <a:t>ime window</a:t>
                </a:r>
              </a:p>
            </p:txBody>
          </p:sp>
        </p:grpSp>
      </p:grpSp>
      <p:sp>
        <p:nvSpPr>
          <p:cNvPr id="74" name="TextBox 73"/>
          <p:cNvSpPr txBox="1"/>
          <p:nvPr/>
        </p:nvSpPr>
        <p:spPr>
          <a:xfrm>
            <a:off x="0" y="0"/>
            <a:ext cx="9144000" cy="369332"/>
          </a:xfrm>
          <a:prstGeom prst="rect">
            <a:avLst/>
          </a:prstGeom>
          <a:noFill/>
        </p:spPr>
        <p:txBody>
          <a:bodyPr wrap="square" rtlCol="0">
            <a:spAutoFit/>
          </a:bodyPr>
          <a:lstStyle/>
          <a:p>
            <a:pPr algn="r"/>
            <a:r>
              <a:rPr lang="en-US" dirty="0" smtClean="0">
                <a:solidFill>
                  <a:schemeClr val="bg1">
                    <a:lumMod val="65000"/>
                  </a:schemeClr>
                </a:solidFill>
                <a:latin typeface="Segoe UI Semibold" pitchFamily="34" charset="0"/>
              </a:rPr>
              <a:t>DESIGN SET 1: ISOLATING DESIGN DIMENSIONS</a:t>
            </a:r>
          </a:p>
        </p:txBody>
      </p:sp>
    </p:spTree>
    <p:extLst>
      <p:ext uri="{BB962C8B-B14F-4D97-AF65-F5344CB8AC3E}">
        <p14:creationId xmlns:p14="http://schemas.microsoft.com/office/powerpoint/2010/main" val="2200196228"/>
      </p:ext>
    </p:extLst>
  </p:cSld>
  <p:clrMapOvr>
    <a:masterClrMapping/>
  </p:clrMapOvr>
  <p:transition advClick="0" advTm="5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447058" y="-3228959"/>
            <a:ext cx="5809258" cy="5819759"/>
            <a:chOff x="-3447058" y="-3228959"/>
            <a:chExt cx="5809258" cy="5819759"/>
          </a:xfrm>
        </p:grpSpPr>
        <p:sp>
          <p:nvSpPr>
            <p:cNvPr id="33" name="Freeform 32"/>
            <p:cNvSpPr>
              <a:spLocks noChangeAspect="1"/>
            </p:cNvSpPr>
            <p:nvPr/>
          </p:nvSpPr>
          <p:spPr bwMode="auto">
            <a:xfrm rot="5400000">
              <a:off x="357410" y="-2472913"/>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4" name="TextBox 33"/>
            <p:cNvSpPr txBox="1"/>
            <p:nvPr/>
          </p:nvSpPr>
          <p:spPr>
            <a:xfrm>
              <a:off x="455948" y="-1912906"/>
              <a:ext cx="1295400" cy="369332"/>
            </a:xfrm>
            <a:prstGeom prst="rect">
              <a:avLst/>
            </a:prstGeom>
            <a:noFill/>
          </p:spPr>
          <p:txBody>
            <a:bodyPr wrap="square" rtlCol="0">
              <a:spAutoFit/>
            </a:bodyPr>
            <a:lstStyle/>
            <a:p>
              <a:pPr algn="ctr"/>
              <a:r>
                <a:rPr lang="en-US" dirty="0">
                  <a:solidFill>
                    <a:schemeClr val="tx1">
                      <a:lumMod val="75000"/>
                      <a:lumOff val="25000"/>
                    </a:schemeClr>
                  </a:solidFill>
                  <a:latin typeface="Segoe UI Light" pitchFamily="34" charset="0"/>
                </a:rPr>
                <a:t>inputs</a:t>
              </a:r>
            </a:p>
          </p:txBody>
        </p:sp>
        <p:sp>
          <p:nvSpPr>
            <p:cNvPr id="31" name="Freeform 30"/>
            <p:cNvSpPr>
              <a:spLocks noChangeAspect="1"/>
            </p:cNvSpPr>
            <p:nvPr/>
          </p:nvSpPr>
          <p:spPr bwMode="auto">
            <a:xfrm rot="5400000">
              <a:off x="-955064" y="-322739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2" name="TextBox 31"/>
            <p:cNvSpPr txBox="1"/>
            <p:nvPr/>
          </p:nvSpPr>
          <p:spPr>
            <a:xfrm>
              <a:off x="-856526" y="-2667387"/>
              <a:ext cx="1295400" cy="369332"/>
            </a:xfrm>
            <a:prstGeom prst="rect">
              <a:avLst/>
            </a:prstGeom>
            <a:noFill/>
          </p:spPr>
          <p:txBody>
            <a:bodyPr wrap="square" rtlCol="0">
              <a:spAutoFit/>
            </a:bodyPr>
            <a:lstStyle/>
            <a:p>
              <a:pPr algn="ctr"/>
              <a:r>
                <a:rPr lang="en-US" dirty="0">
                  <a:solidFill>
                    <a:schemeClr val="tx1">
                      <a:lumMod val="75000"/>
                      <a:lumOff val="25000"/>
                    </a:schemeClr>
                  </a:solidFill>
                  <a:latin typeface="Segoe UI Light" pitchFamily="34" charset="0"/>
                </a:rPr>
                <a:t>social</a:t>
              </a:r>
            </a:p>
          </p:txBody>
        </p:sp>
        <p:sp>
          <p:nvSpPr>
            <p:cNvPr id="9" name="Freeform 8"/>
            <p:cNvSpPr>
              <a:spLocks noChangeAspect="1"/>
            </p:cNvSpPr>
            <p:nvPr/>
          </p:nvSpPr>
          <p:spPr bwMode="auto">
            <a:xfrm rot="5400000">
              <a:off x="871289" y="-1061971"/>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10" name="TextBox 9"/>
            <p:cNvSpPr txBox="1"/>
            <p:nvPr/>
          </p:nvSpPr>
          <p:spPr>
            <a:xfrm>
              <a:off x="969827" y="-640463"/>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behavioral models</a:t>
              </a:r>
            </a:p>
          </p:txBody>
        </p:sp>
        <p:sp>
          <p:nvSpPr>
            <p:cNvPr id="29" name="Freeform 28"/>
            <p:cNvSpPr>
              <a:spLocks noChangeAspect="1"/>
            </p:cNvSpPr>
            <p:nvPr/>
          </p:nvSpPr>
          <p:spPr bwMode="auto">
            <a:xfrm rot="5400000">
              <a:off x="359604" y="346584"/>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30" name="TextBox 29"/>
            <p:cNvSpPr txBox="1"/>
            <p:nvPr/>
          </p:nvSpPr>
          <p:spPr>
            <a:xfrm>
              <a:off x="371556" y="729992"/>
              <a:ext cx="1392373" cy="646331"/>
            </a:xfrm>
            <a:prstGeom prst="rect">
              <a:avLst/>
            </a:prstGeom>
            <a:noFill/>
          </p:spPr>
          <p:txBody>
            <a:bodyPr wrap="square" lIns="0" rIns="0" rtlCol="0">
              <a:spAutoFit/>
            </a:bodyPr>
            <a:lstStyle/>
            <a:p>
              <a:pPr algn="ctr"/>
              <a:r>
                <a:rPr lang="en-US" dirty="0">
                  <a:solidFill>
                    <a:schemeClr val="tx1">
                      <a:lumMod val="75000"/>
                      <a:lumOff val="25000"/>
                    </a:schemeClr>
                  </a:solidFill>
                  <a:latin typeface="Segoe UI Light" pitchFamily="34" charset="0"/>
                </a:rPr>
                <a:t>data representation</a:t>
              </a:r>
            </a:p>
          </p:txBody>
        </p:sp>
        <p:sp>
          <p:nvSpPr>
            <p:cNvPr id="27" name="Freeform 26"/>
            <p:cNvSpPr>
              <a:spLocks noChangeAspect="1"/>
            </p:cNvSpPr>
            <p:nvPr/>
          </p:nvSpPr>
          <p:spPr bwMode="auto">
            <a:xfrm rot="5400000">
              <a:off x="-969321" y="10998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8" name="TextBox 27"/>
            <p:cNvSpPr txBox="1"/>
            <p:nvPr/>
          </p:nvSpPr>
          <p:spPr>
            <a:xfrm>
              <a:off x="-870783" y="1521397"/>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information access</a:t>
              </a:r>
            </a:p>
          </p:txBody>
        </p:sp>
        <p:sp>
          <p:nvSpPr>
            <p:cNvPr id="25" name="Freeform 24"/>
            <p:cNvSpPr>
              <a:spLocks noChangeAspect="1"/>
            </p:cNvSpPr>
            <p:nvPr/>
          </p:nvSpPr>
          <p:spPr bwMode="auto">
            <a:xfrm rot="19800000">
              <a:off x="-2492346" y="82921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6" name="TextBox 25"/>
            <p:cNvSpPr txBox="1"/>
            <p:nvPr/>
          </p:nvSpPr>
          <p:spPr>
            <a:xfrm>
              <a:off x="-2368079" y="1250725"/>
              <a:ext cx="1295400" cy="646331"/>
            </a:xfrm>
            <a:prstGeom prst="rect">
              <a:avLst/>
            </a:prstGeom>
            <a:noFill/>
          </p:spPr>
          <p:txBody>
            <a:bodyPr wrap="square" rtlCol="0">
              <a:spAutoFit/>
            </a:bodyPr>
            <a:lstStyle/>
            <a:p>
              <a:pPr algn="ctr"/>
              <a:r>
                <a:rPr lang="en-US" dirty="0">
                  <a:solidFill>
                    <a:schemeClr val="tx1">
                      <a:lumMod val="75000"/>
                      <a:lumOff val="25000"/>
                    </a:schemeClr>
                  </a:solidFill>
                  <a:latin typeface="Segoe UI Light" pitchFamily="34" charset="0"/>
                </a:rPr>
                <a:t>display medium</a:t>
              </a:r>
            </a:p>
          </p:txBody>
        </p:sp>
        <p:sp>
          <p:nvSpPr>
            <p:cNvPr id="23" name="Freeform 22"/>
            <p:cNvSpPr>
              <a:spLocks noChangeAspect="1"/>
            </p:cNvSpPr>
            <p:nvPr/>
          </p:nvSpPr>
          <p:spPr bwMode="auto">
            <a:xfrm rot="600000">
              <a:off x="-3447058" y="-33219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p>
              <a:pPr algn="ctr" fontAlgn="base">
                <a:spcBef>
                  <a:spcPct val="0"/>
                </a:spcBef>
                <a:spcAft>
                  <a:spcPct val="0"/>
                </a:spcAft>
              </a:pPr>
              <a:endParaRPr lang="en-US" dirty="0">
                <a:solidFill>
                  <a:prstClr val="white"/>
                </a:solidFill>
                <a:latin typeface="Arial" charset="0"/>
              </a:endParaRPr>
            </a:p>
          </p:txBody>
        </p:sp>
        <p:sp>
          <p:nvSpPr>
            <p:cNvPr id="24" name="TextBox 23"/>
            <p:cNvSpPr txBox="1"/>
            <p:nvPr/>
          </p:nvSpPr>
          <p:spPr>
            <a:xfrm>
              <a:off x="-3419680" y="227808"/>
              <a:ext cx="1437721" cy="369332"/>
            </a:xfrm>
            <a:prstGeom prst="rect">
              <a:avLst/>
            </a:prstGeom>
            <a:noFill/>
          </p:spPr>
          <p:txBody>
            <a:bodyPr wrap="square" rtlCol="0">
              <a:spAutoFit/>
            </a:bodyPr>
            <a:lstStyle/>
            <a:p>
              <a:pPr algn="ctr"/>
              <a:r>
                <a:rPr lang="en-US" dirty="0">
                  <a:solidFill>
                    <a:schemeClr val="bg1"/>
                  </a:solidFill>
                  <a:latin typeface="Segoe UI Light" pitchFamily="34" charset="0"/>
                </a:rPr>
                <a:t>comparison</a:t>
              </a:r>
            </a:p>
          </p:txBody>
        </p:sp>
        <p:sp>
          <p:nvSpPr>
            <p:cNvPr id="21" name="Freeform 20"/>
            <p:cNvSpPr>
              <a:spLocks noChangeAspect="1"/>
            </p:cNvSpPr>
            <p:nvPr/>
          </p:nvSpPr>
          <p:spPr bwMode="auto">
            <a:xfrm rot="3000000">
              <a:off x="-3433706" y="-1831928"/>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2" name="TextBox 21"/>
            <p:cNvSpPr txBox="1"/>
            <p:nvPr/>
          </p:nvSpPr>
          <p:spPr>
            <a:xfrm>
              <a:off x="-3425621" y="-1271921"/>
              <a:ext cx="1437721" cy="369332"/>
            </a:xfrm>
            <a:prstGeom prst="rect">
              <a:avLst/>
            </a:prstGeom>
            <a:noFill/>
          </p:spPr>
          <p:txBody>
            <a:bodyPr wrap="square" rtlCol="0">
              <a:spAutoFit/>
            </a:bodyPr>
            <a:lstStyle/>
            <a:p>
              <a:pPr algn="ctr"/>
              <a:r>
                <a:rPr lang="en-US" dirty="0">
                  <a:solidFill>
                    <a:schemeClr val="tx1">
                      <a:lumMod val="75000"/>
                      <a:lumOff val="25000"/>
                    </a:schemeClr>
                  </a:solidFill>
                  <a:latin typeface="Segoe UI Light" pitchFamily="34" charset="0"/>
                </a:rPr>
                <a:t>actionability</a:t>
              </a:r>
            </a:p>
          </p:txBody>
        </p:sp>
        <p:sp>
          <p:nvSpPr>
            <p:cNvPr id="19" name="Freeform 18"/>
            <p:cNvSpPr>
              <a:spLocks noChangeAspect="1"/>
            </p:cNvSpPr>
            <p:nvPr/>
          </p:nvSpPr>
          <p:spPr bwMode="auto">
            <a:xfrm rot="3000000">
              <a:off x="-2455273" y="-298648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a:off x="-2427895" y="-2564981"/>
              <a:ext cx="1437721" cy="646331"/>
            </a:xfrm>
            <a:prstGeom prst="rect">
              <a:avLst/>
            </a:prstGeom>
            <a:noFill/>
          </p:spPr>
          <p:txBody>
            <a:bodyPr wrap="square" rtlCol="0">
              <a:spAutoFit/>
            </a:bodyPr>
            <a:lstStyle/>
            <a:p>
              <a:pPr algn="ctr"/>
              <a:r>
                <a:rPr lang="en-US" dirty="0" smtClean="0">
                  <a:solidFill>
                    <a:schemeClr val="tx1">
                      <a:lumMod val="75000"/>
                      <a:lumOff val="25000"/>
                    </a:schemeClr>
                  </a:solidFill>
                  <a:latin typeface="Segoe UI Light" pitchFamily="34" charset="0"/>
                </a:rPr>
                <a:t>motivational strategies</a:t>
              </a:r>
              <a:endParaRPr lang="en-US" dirty="0">
                <a:solidFill>
                  <a:schemeClr val="tx1">
                    <a:lumMod val="75000"/>
                    <a:lumOff val="25000"/>
                  </a:schemeClr>
                </a:solidFill>
                <a:latin typeface="Segoe UI Light" pitchFamily="34" charset="0"/>
              </a:endParaRPr>
            </a:p>
          </p:txBody>
        </p:sp>
      </p:grpSp>
      <p:sp>
        <p:nvSpPr>
          <p:cNvPr id="35" name="TextBox 34"/>
          <p:cNvSpPr txBox="1"/>
          <p:nvPr/>
        </p:nvSpPr>
        <p:spPr>
          <a:xfrm>
            <a:off x="0" y="0"/>
            <a:ext cx="9144000" cy="369332"/>
          </a:xfrm>
          <a:prstGeom prst="rect">
            <a:avLst/>
          </a:prstGeom>
          <a:noFill/>
        </p:spPr>
        <p:txBody>
          <a:bodyPr wrap="square" rtlCol="0">
            <a:spAutoFit/>
          </a:bodyPr>
          <a:lstStyle/>
          <a:p>
            <a:pPr algn="r"/>
            <a:r>
              <a:rPr lang="en-US" dirty="0" smtClean="0">
                <a:solidFill>
                  <a:schemeClr val="bg1">
                    <a:lumMod val="65000"/>
                  </a:schemeClr>
                </a:solidFill>
                <a:latin typeface="Segoe UI Semibold" pitchFamily="34" charset="0"/>
              </a:rPr>
              <a:t>DESIGN SET 1: ISOLATING DESIGN DIMENSIONS</a:t>
            </a:r>
          </a:p>
        </p:txBody>
      </p:sp>
    </p:spTree>
    <p:extLst>
      <p:ext uri="{BB962C8B-B14F-4D97-AF65-F5344CB8AC3E}">
        <p14:creationId xmlns:p14="http://schemas.microsoft.com/office/powerpoint/2010/main" val="4134898755"/>
      </p:ext>
    </p:extLst>
  </p:cSld>
  <p:clrMapOvr>
    <a:masterClrMapping/>
  </p:clrMapOvr>
  <mc:AlternateContent xmlns:mc="http://schemas.openxmlformats.org/markup-compatibility/2006" xmlns:p14="http://schemas.microsoft.com/office/powerpoint/2010/main">
    <mc:Choice Requires="p14">
      <p:transition spd="med" p14:dur="700" advClick="0" advTm="750">
        <p:fade/>
      </p:transition>
    </mc:Choice>
    <mc:Fallback xmlns="">
      <p:transition spd="med" advClick="0" advTm="7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7200000">
                                      <p:cBhvr>
                                        <p:cTn id="6" dur="7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12" name="Freeform 11"/>
          <p:cNvSpPr>
            <a:spLocks noChangeAspect="1"/>
          </p:cNvSpPr>
          <p:nvPr/>
        </p:nvSpPr>
        <p:spPr bwMode="auto">
          <a:xfrm rot="20100000">
            <a:off x="-3329437" y="-2175242"/>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alpha val="15000"/>
            </a:schemeClr>
          </a:solidFill>
          <a:ln w="9525">
            <a:solidFill>
              <a:schemeClr val="accent4"/>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3" name="TextBox 2"/>
          <p:cNvSpPr txBox="1"/>
          <p:nvPr/>
        </p:nvSpPr>
        <p:spPr>
          <a:xfrm rot="2100000">
            <a:off x="-3222611" y="-1627072"/>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inputs</a:t>
            </a:r>
          </a:p>
        </p:txBody>
      </p:sp>
      <p:sp>
        <p:nvSpPr>
          <p:cNvPr id="10" name="Freeform 9"/>
          <p:cNvSpPr>
            <a:spLocks noChangeAspect="1"/>
          </p:cNvSpPr>
          <p:nvPr/>
        </p:nvSpPr>
        <p:spPr bwMode="auto">
          <a:xfrm rot="20100000">
            <a:off x="-3458553" y="-66687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alpha val="15000"/>
            </a:schemeClr>
          </a:solidFill>
          <a:ln w="9525">
            <a:solidFill>
              <a:schemeClr val="accent5"/>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19" name="TextBox 18"/>
          <p:cNvSpPr txBox="1"/>
          <p:nvPr/>
        </p:nvSpPr>
        <p:spPr>
          <a:xfrm rot="2100000">
            <a:off x="-3330182" y="-127262"/>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sp>
        <p:nvSpPr>
          <p:cNvPr id="13" name="Freeform 12"/>
          <p:cNvSpPr>
            <a:spLocks noChangeAspect="1"/>
          </p:cNvSpPr>
          <p:nvPr/>
        </p:nvSpPr>
        <p:spPr bwMode="auto">
          <a:xfrm rot="20100000">
            <a:off x="-2267864" y="-32372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lumMod val="60000"/>
              <a:lumOff val="40000"/>
              <a:alpha val="15000"/>
            </a:schemeClr>
          </a:solidFill>
          <a:ln w="9525">
            <a:solidFill>
              <a:schemeClr val="accent5">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rot="2100000">
            <a:off x="-2158472" y="-2802668"/>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behavioral models</a:t>
            </a:r>
          </a:p>
        </p:txBody>
      </p:sp>
      <p:sp>
        <p:nvSpPr>
          <p:cNvPr id="14" name="Freeform 13"/>
          <p:cNvSpPr>
            <a:spLocks noChangeAspect="1"/>
          </p:cNvSpPr>
          <p:nvPr/>
        </p:nvSpPr>
        <p:spPr bwMode="auto">
          <a:xfrm rot="20100000">
            <a:off x="-769182" y="-335625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1" name="TextBox 20"/>
          <p:cNvSpPr txBox="1"/>
          <p:nvPr/>
        </p:nvSpPr>
        <p:spPr>
          <a:xfrm rot="2100000">
            <a:off x="-865649" y="-2979004"/>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sp>
        <p:nvSpPr>
          <p:cNvPr id="15" name="Freeform 14"/>
          <p:cNvSpPr>
            <a:spLocks noChangeAspect="1"/>
          </p:cNvSpPr>
          <p:nvPr/>
        </p:nvSpPr>
        <p:spPr bwMode="auto">
          <a:xfrm rot="20100000">
            <a:off x="469322" y="-248274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00B050">
              <a:alpha val="15000"/>
            </a:srgbClr>
          </a:solidFill>
          <a:ln w="9525">
            <a:solidFill>
              <a:srgbClr val="00B05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white"/>
              </a:solidFill>
              <a:latin typeface="Segoe UI Light" pitchFamily="34" charset="0"/>
            </a:endParaRPr>
          </a:p>
        </p:txBody>
      </p:sp>
      <p:sp>
        <p:nvSpPr>
          <p:cNvPr id="22" name="TextBox 21"/>
          <p:cNvSpPr txBox="1"/>
          <p:nvPr/>
        </p:nvSpPr>
        <p:spPr>
          <a:xfrm rot="2100000">
            <a:off x="534227" y="-1985719"/>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information access</a:t>
            </a:r>
          </a:p>
        </p:txBody>
      </p:sp>
      <p:sp>
        <p:nvSpPr>
          <p:cNvPr id="6" name="Freeform 5"/>
          <p:cNvSpPr>
            <a:spLocks noChangeAspect="1"/>
          </p:cNvSpPr>
          <p:nvPr/>
        </p:nvSpPr>
        <p:spPr bwMode="auto">
          <a:xfrm rot="12900000">
            <a:off x="867669" y="-98802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3" name="TextBox 22"/>
          <p:cNvSpPr txBox="1"/>
          <p:nvPr/>
        </p:nvSpPr>
        <p:spPr>
          <a:xfrm>
            <a:off x="995722" y="-608671"/>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display medium</a:t>
            </a:r>
          </a:p>
        </p:txBody>
      </p:sp>
      <p:sp>
        <p:nvSpPr>
          <p:cNvPr id="7" name="Freeform 6"/>
          <p:cNvSpPr>
            <a:spLocks noChangeAspect="1"/>
          </p:cNvSpPr>
          <p:nvPr/>
        </p:nvSpPr>
        <p:spPr bwMode="auto">
          <a:xfrm rot="15300000">
            <a:off x="218546" y="368072"/>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endParaRPr>
          </a:p>
        </p:txBody>
      </p:sp>
      <p:sp>
        <p:nvSpPr>
          <p:cNvPr id="24" name="TextBox 23"/>
          <p:cNvSpPr txBox="1"/>
          <p:nvPr/>
        </p:nvSpPr>
        <p:spPr>
          <a:xfrm>
            <a:off x="290465" y="885511"/>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sp>
        <p:nvSpPr>
          <p:cNvPr id="8" name="Freeform 7"/>
          <p:cNvSpPr>
            <a:spLocks noChangeAspect="1"/>
          </p:cNvSpPr>
          <p:nvPr/>
        </p:nvSpPr>
        <p:spPr bwMode="auto">
          <a:xfrm rot="17700000">
            <a:off x="-1146312" y="989783"/>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5" name="TextBox 24"/>
          <p:cNvSpPr txBox="1"/>
          <p:nvPr/>
        </p:nvSpPr>
        <p:spPr>
          <a:xfrm>
            <a:off x="-1097737" y="1561193"/>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actionability</a:t>
            </a:r>
          </a:p>
        </p:txBody>
      </p:sp>
      <p:sp>
        <p:nvSpPr>
          <p:cNvPr id="9" name="Freeform 8"/>
          <p:cNvSpPr>
            <a:spLocks noChangeAspect="1"/>
          </p:cNvSpPr>
          <p:nvPr/>
        </p:nvSpPr>
        <p:spPr bwMode="auto">
          <a:xfrm rot="17700000">
            <a:off x="-2606204" y="590960"/>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6">
              <a:alpha val="15000"/>
            </a:schemeClr>
          </a:solidFill>
          <a:ln w="9525">
            <a:solidFill>
              <a:schemeClr val="accent6"/>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rot="2100000">
            <a:off x="-2572779" y="1037695"/>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585110" y="-1133942"/>
            <a:ext cx="618507" cy="913954"/>
          </a:xfrm>
          <a:prstGeom prst="rect">
            <a:avLst/>
          </a:prstGeom>
          <a:noFill/>
        </p:spPr>
      </p:pic>
      <p:sp>
        <p:nvSpPr>
          <p:cNvPr id="18" name="Nonagon"/>
          <p:cNvSpPr>
            <a:spLocks noChangeAspect="1"/>
          </p:cNvSpPr>
          <p:nvPr/>
        </p:nvSpPr>
        <p:spPr bwMode="auto">
          <a:xfrm>
            <a:off x="-1845541" y="-1720089"/>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846643" y="-409459"/>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1768146" y="-870434"/>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nvGrpSpPr>
          <p:cNvPr id="73" name="Group 72"/>
          <p:cNvGrpSpPr/>
          <p:nvPr/>
        </p:nvGrpSpPr>
        <p:grpSpPr>
          <a:xfrm>
            <a:off x="9166650" y="918405"/>
            <a:ext cx="3168460" cy="2802577"/>
            <a:chOff x="2698261" y="4868174"/>
            <a:chExt cx="3168460" cy="2802577"/>
          </a:xfrm>
        </p:grpSpPr>
        <p:grpSp>
          <p:nvGrpSpPr>
            <p:cNvPr id="74" name="Group 73"/>
            <p:cNvGrpSpPr/>
            <p:nvPr/>
          </p:nvGrpSpPr>
          <p:grpSpPr>
            <a:xfrm>
              <a:off x="2908852" y="5064328"/>
              <a:ext cx="2800827" cy="2606423"/>
              <a:chOff x="2908852" y="5064328"/>
              <a:chExt cx="2800827" cy="2606423"/>
            </a:xfrm>
          </p:grpSpPr>
          <p:sp>
            <p:nvSpPr>
              <p:cNvPr id="164" name="Rectangle 163"/>
              <p:cNvSpPr/>
              <p:nvPr/>
            </p:nvSpPr>
            <p:spPr>
              <a:xfrm>
                <a:off x="2911615" y="57300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2911615" y="606834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2911615" y="5064328"/>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2911615" y="5402656"/>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2908852" y="640889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2908852" y="6747218"/>
                <a:ext cx="2798064" cy="923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5" name="Group 74"/>
            <p:cNvGrpSpPr/>
            <p:nvPr/>
          </p:nvGrpSpPr>
          <p:grpSpPr>
            <a:xfrm>
              <a:off x="2874583" y="5396392"/>
              <a:ext cx="2759504" cy="338554"/>
              <a:chOff x="2871541" y="5082812"/>
              <a:chExt cx="2759504" cy="338554"/>
            </a:xfrm>
          </p:grpSpPr>
          <p:sp>
            <p:nvSpPr>
              <p:cNvPr id="160" name="TextBox 159"/>
              <p:cNvSpPr txBox="1"/>
              <p:nvPr/>
            </p:nvSpPr>
            <p:spPr>
              <a:xfrm>
                <a:off x="2871541" y="508281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 by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time</a:t>
                </a:r>
                <a:endParaRPr lang="en-US" sz="800" b="1" dirty="0">
                  <a:solidFill>
                    <a:prstClr val="black"/>
                  </a:solidFill>
                  <a:latin typeface="Segoe Condensed" pitchFamily="34" charset="0"/>
                </a:endParaRPr>
              </a:p>
            </p:txBody>
          </p:sp>
          <p:sp>
            <p:nvSpPr>
              <p:cNvPr id="161" name="TextBox 160"/>
              <p:cNvSpPr txBox="1"/>
              <p:nvPr/>
            </p:nvSpPr>
            <p:spPr>
              <a:xfrm>
                <a:off x="3627257" y="52411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past</a:t>
                </a:r>
                <a:endParaRPr lang="en-US" sz="800" dirty="0">
                  <a:solidFill>
                    <a:prstClr val="black"/>
                  </a:solidFill>
                  <a:latin typeface="Segoe Condensed" pitchFamily="34" charset="0"/>
                </a:endParaRPr>
              </a:p>
            </p:txBody>
          </p:sp>
          <p:sp>
            <p:nvSpPr>
              <p:cNvPr id="162" name="TextBox 161"/>
              <p:cNvSpPr txBox="1"/>
              <p:nvPr/>
            </p:nvSpPr>
            <p:spPr>
              <a:xfrm>
                <a:off x="4621370" y="52411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projected</a:t>
                </a:r>
                <a:endParaRPr lang="en-US" sz="800" dirty="0">
                  <a:solidFill>
                    <a:prstClr val="black"/>
                  </a:solidFill>
                  <a:latin typeface="Segoe Condensed" pitchFamily="34" charset="0"/>
                </a:endParaRPr>
              </a:p>
            </p:txBody>
          </p:sp>
          <p:cxnSp>
            <p:nvCxnSpPr>
              <p:cNvPr id="163" name="Straight Arrow Connector 162"/>
              <p:cNvCxnSpPr/>
              <p:nvPr/>
            </p:nvCxnSpPr>
            <p:spPr>
              <a:xfrm>
                <a:off x="3629285" y="51755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6" name="TextBox 75"/>
            <p:cNvSpPr txBox="1"/>
            <p:nvPr/>
          </p:nvSpPr>
          <p:spPr>
            <a:xfrm>
              <a:off x="2907764" y="4868174"/>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Comparison</a:t>
              </a:r>
            </a:p>
          </p:txBody>
        </p:sp>
        <p:sp>
          <p:nvSpPr>
            <p:cNvPr id="77" name="TextBox 76"/>
            <p:cNvSpPr txBox="1"/>
            <p:nvPr/>
          </p:nvSpPr>
          <p:spPr>
            <a:xfrm>
              <a:off x="2868784" y="507241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78" name="Group 77"/>
            <p:cNvGrpSpPr/>
            <p:nvPr/>
          </p:nvGrpSpPr>
          <p:grpSpPr>
            <a:xfrm>
              <a:off x="3631039" y="5155455"/>
              <a:ext cx="2003393" cy="194247"/>
              <a:chOff x="3287520" y="3255558"/>
              <a:chExt cx="2003393" cy="194247"/>
            </a:xfrm>
          </p:grpSpPr>
          <p:cxnSp>
            <p:nvCxnSpPr>
              <p:cNvPr id="153" name="Straight Arrow Connector 152"/>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3287948"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self</a:t>
                </a:r>
                <a:endParaRPr lang="en-US" dirty="0">
                  <a:solidFill>
                    <a:prstClr val="black"/>
                  </a:solidFill>
                </a:endParaRPr>
              </a:p>
            </p:txBody>
          </p:sp>
          <p:sp>
            <p:nvSpPr>
              <p:cNvPr id="155" name="TextBox 154"/>
              <p:cNvSpPr txBox="1"/>
              <p:nvPr/>
            </p:nvSpPr>
            <p:spPr>
              <a:xfrm>
                <a:off x="4605113"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goal</a:t>
                </a:r>
                <a:endParaRPr lang="en-US" dirty="0">
                  <a:solidFill>
                    <a:prstClr val="black"/>
                  </a:solidFill>
                </a:endParaRPr>
              </a:p>
            </p:txBody>
          </p:sp>
          <p:sp>
            <p:nvSpPr>
              <p:cNvPr id="156" name="Oval 155"/>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7" name="Oval 156"/>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8" name="TextBox 157"/>
              <p:cNvSpPr txBox="1"/>
              <p:nvPr/>
            </p:nvSpPr>
            <p:spPr>
              <a:xfrm>
                <a:off x="3951053" y="3347213"/>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social</a:t>
                </a:r>
                <a:endParaRPr lang="en-US" sz="800" dirty="0">
                  <a:solidFill>
                    <a:prstClr val="black"/>
                  </a:solidFill>
                  <a:latin typeface="Segoe Condensed" pitchFamily="34" charset="0"/>
                </a:endParaRPr>
              </a:p>
            </p:txBody>
          </p:sp>
          <p:sp>
            <p:nvSpPr>
              <p:cNvPr id="159" name="Oval 158"/>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79" name="TextBox 78"/>
            <p:cNvSpPr txBox="1"/>
            <p:nvPr/>
          </p:nvSpPr>
          <p:spPr>
            <a:xfrm>
              <a:off x="2749401" y="6424964"/>
              <a:ext cx="893692" cy="292388"/>
            </a:xfrm>
            <a:prstGeom prst="rect">
              <a:avLst/>
            </a:prstGeom>
            <a:noFill/>
          </p:spPr>
          <p:txBody>
            <a:bodyPr wrap="square" rtlCol="0">
              <a:spAutoFit/>
            </a:bodyPr>
            <a:lstStyle/>
            <a:p>
              <a:pPr algn="r"/>
              <a:r>
                <a:rPr lang="en-US" sz="650" b="1" dirty="0" smtClean="0">
                  <a:solidFill>
                    <a:prstClr val="black"/>
                  </a:solidFill>
                  <a:latin typeface="Segoe Condensed" pitchFamily="34" charset="0"/>
                </a:rPr>
                <a:t>difficulty to reach comparison target</a:t>
              </a:r>
              <a:endParaRPr lang="en-US" sz="650" b="1" dirty="0">
                <a:solidFill>
                  <a:prstClr val="black"/>
                </a:solidFill>
                <a:latin typeface="Segoe Condensed" pitchFamily="34" charset="0"/>
              </a:endParaRPr>
            </a:p>
          </p:txBody>
        </p:sp>
        <p:sp>
          <p:nvSpPr>
            <p:cNvPr id="80" name="TextBox 79"/>
            <p:cNvSpPr txBox="1"/>
            <p:nvPr/>
          </p:nvSpPr>
          <p:spPr>
            <a:xfrm>
              <a:off x="3621760" y="656548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easy</a:t>
              </a:r>
              <a:endParaRPr lang="en-US" sz="800" dirty="0">
                <a:solidFill>
                  <a:prstClr val="black"/>
                </a:solidFill>
                <a:latin typeface="Segoe Condensed" pitchFamily="34" charset="0"/>
              </a:endParaRPr>
            </a:p>
          </p:txBody>
        </p:sp>
        <p:sp>
          <p:nvSpPr>
            <p:cNvPr id="81" name="TextBox 80"/>
            <p:cNvSpPr txBox="1"/>
            <p:nvPr/>
          </p:nvSpPr>
          <p:spPr>
            <a:xfrm>
              <a:off x="4379812" y="6565487"/>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hard</a:t>
              </a:r>
              <a:endParaRPr lang="en-US" sz="800" dirty="0">
                <a:solidFill>
                  <a:prstClr val="black"/>
                </a:solidFill>
                <a:latin typeface="Segoe Condensed" pitchFamily="34" charset="0"/>
              </a:endParaRPr>
            </a:p>
          </p:txBody>
        </p:sp>
        <p:cxnSp>
          <p:nvCxnSpPr>
            <p:cNvPr id="82" name="Straight Arrow Connector 81"/>
            <p:cNvCxnSpPr/>
            <p:nvPr/>
          </p:nvCxnSpPr>
          <p:spPr>
            <a:xfrm>
              <a:off x="3624066" y="649989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2920778" y="6703627"/>
              <a:ext cx="2945943" cy="931045"/>
              <a:chOff x="3018319" y="6524118"/>
              <a:chExt cx="2945943" cy="931045"/>
            </a:xfrm>
          </p:grpSpPr>
          <p:grpSp>
            <p:nvGrpSpPr>
              <p:cNvPr id="117" name="Group 116"/>
              <p:cNvGrpSpPr/>
              <p:nvPr/>
            </p:nvGrpSpPr>
            <p:grpSpPr>
              <a:xfrm>
                <a:off x="3109195" y="6757539"/>
                <a:ext cx="962103" cy="123111"/>
                <a:chOff x="3095547" y="6757539"/>
                <a:chExt cx="962103" cy="123111"/>
              </a:xfrm>
            </p:grpSpPr>
            <p:sp>
              <p:nvSpPr>
                <p:cNvPr id="151" name="TextBox 150"/>
                <p:cNvSpPr txBox="1"/>
                <p:nvPr/>
              </p:nvSpPr>
              <p:spPr>
                <a:xfrm>
                  <a:off x="3198798" y="6757539"/>
                  <a:ext cx="85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t</a:t>
                  </a:r>
                  <a:r>
                    <a:rPr lang="en-US" sz="800" dirty="0" smtClean="0">
                      <a:solidFill>
                        <a:prstClr val="black"/>
                      </a:solidFill>
                      <a:latin typeface="Segoe Condensed" pitchFamily="34" charset="0"/>
                    </a:rPr>
                    <a:t>ime window</a:t>
                  </a:r>
                </a:p>
              </p:txBody>
            </p:sp>
            <p:sp>
              <p:nvSpPr>
                <p:cNvPr id="152" name="Rectangle 151"/>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8" name="Group 117"/>
              <p:cNvGrpSpPr/>
              <p:nvPr/>
            </p:nvGrpSpPr>
            <p:grpSpPr>
              <a:xfrm>
                <a:off x="3109195" y="6897646"/>
                <a:ext cx="962103" cy="123111"/>
                <a:chOff x="3095547" y="6757539"/>
                <a:chExt cx="962103" cy="123111"/>
              </a:xfrm>
            </p:grpSpPr>
            <p:sp>
              <p:nvSpPr>
                <p:cNvPr id="149" name="TextBox 148"/>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time granularity</a:t>
                  </a:r>
                </a:p>
              </p:txBody>
            </p:sp>
            <p:sp>
              <p:nvSpPr>
                <p:cNvPr id="150" name="Rectangle 149"/>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9" name="Group 118"/>
              <p:cNvGrpSpPr/>
              <p:nvPr/>
            </p:nvGrpSpPr>
            <p:grpSpPr>
              <a:xfrm>
                <a:off x="3109195" y="7037753"/>
                <a:ext cx="962103" cy="123111"/>
                <a:chOff x="3095547" y="6757539"/>
                <a:chExt cx="962103" cy="123111"/>
              </a:xfrm>
            </p:grpSpPr>
            <p:sp>
              <p:nvSpPr>
                <p:cNvPr id="147" name="TextBox 146"/>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grouping</a:t>
                  </a:r>
                </a:p>
              </p:txBody>
            </p:sp>
            <p:sp>
              <p:nvSpPr>
                <p:cNvPr id="148" name="Rectangle 147"/>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0" name="Group 119"/>
              <p:cNvGrpSpPr/>
              <p:nvPr/>
            </p:nvGrpSpPr>
            <p:grpSpPr>
              <a:xfrm>
                <a:off x="3109195" y="7177860"/>
                <a:ext cx="962103" cy="123111"/>
                <a:chOff x="3095547" y="6757539"/>
                <a:chExt cx="962103" cy="123111"/>
              </a:xfrm>
            </p:grpSpPr>
            <p:sp>
              <p:nvSpPr>
                <p:cNvPr id="145" name="TextBox 144"/>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granularity</a:t>
                  </a:r>
                </a:p>
              </p:txBody>
            </p:sp>
            <p:sp>
              <p:nvSpPr>
                <p:cNvPr id="146" name="Rectangle 145"/>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1" name="Group 120"/>
              <p:cNvGrpSpPr/>
              <p:nvPr/>
            </p:nvGrpSpPr>
            <p:grpSpPr>
              <a:xfrm>
                <a:off x="3109195" y="7317967"/>
                <a:ext cx="962103" cy="123111"/>
                <a:chOff x="3095547" y="6757539"/>
                <a:chExt cx="962103" cy="123111"/>
              </a:xfrm>
            </p:grpSpPr>
            <p:sp>
              <p:nvSpPr>
                <p:cNvPr id="143" name="TextBox 142"/>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measurement unit</a:t>
                  </a:r>
                </a:p>
              </p:txBody>
            </p:sp>
            <p:sp>
              <p:nvSpPr>
                <p:cNvPr id="144" name="Rectangle 143"/>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2" name="Right Brace 121"/>
              <p:cNvSpPr/>
              <p:nvPr/>
            </p:nvSpPr>
            <p:spPr>
              <a:xfrm>
                <a:off x="3903966"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3" name="TextBox 122"/>
              <p:cNvSpPr txBox="1"/>
              <p:nvPr/>
            </p:nvSpPr>
            <p:spPr>
              <a:xfrm>
                <a:off x="3937948" y="6538759"/>
                <a:ext cx="524803" cy="215444"/>
              </a:xfrm>
              <a:prstGeom prst="rect">
                <a:avLst/>
              </a:prstGeom>
              <a:noFill/>
            </p:spPr>
            <p:txBody>
              <a:bodyPr wrap="square" rtlCol="0">
                <a:spAutoFit/>
              </a:bodyPr>
              <a:lstStyle/>
              <a:p>
                <a:r>
                  <a:rPr lang="en-US" sz="800" b="1" dirty="0" smtClean="0">
                    <a:solidFill>
                      <a:prstClr val="black"/>
                    </a:solidFill>
                    <a:latin typeface="Segoe Condensed" pitchFamily="34" charset="0"/>
                  </a:rPr>
                  <a:t>statistic</a:t>
                </a:r>
                <a:endParaRPr lang="en-US" sz="800" b="1" dirty="0">
                  <a:solidFill>
                    <a:prstClr val="black"/>
                  </a:solidFill>
                  <a:latin typeface="Segoe Condensed" pitchFamily="34" charset="0"/>
                </a:endParaRPr>
              </a:p>
            </p:txBody>
          </p:sp>
          <p:grpSp>
            <p:nvGrpSpPr>
              <p:cNvPr id="124" name="Group 123"/>
              <p:cNvGrpSpPr/>
              <p:nvPr/>
            </p:nvGrpSpPr>
            <p:grpSpPr>
              <a:xfrm>
                <a:off x="4049404" y="6827544"/>
                <a:ext cx="957381" cy="123111"/>
                <a:chOff x="4105132" y="6765389"/>
                <a:chExt cx="957381" cy="123111"/>
              </a:xfrm>
            </p:grpSpPr>
            <p:sp>
              <p:nvSpPr>
                <p:cNvPr id="141" name="Oval 140"/>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42" name="TextBox 141"/>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raw value</a:t>
                  </a:r>
                </a:p>
              </p:txBody>
            </p:sp>
          </p:grpSp>
          <p:grpSp>
            <p:nvGrpSpPr>
              <p:cNvPr id="125" name="Group 124"/>
              <p:cNvGrpSpPr/>
              <p:nvPr/>
            </p:nvGrpSpPr>
            <p:grpSpPr>
              <a:xfrm>
                <a:off x="4049404" y="6931409"/>
                <a:ext cx="957381" cy="123111"/>
                <a:chOff x="4105132" y="6765389"/>
                <a:chExt cx="957381" cy="123111"/>
              </a:xfrm>
            </p:grpSpPr>
            <p:sp>
              <p:nvSpPr>
                <p:cNvPr id="139" name="Oval 138"/>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40" name="TextBox 139"/>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average</a:t>
                  </a:r>
                </a:p>
              </p:txBody>
            </p:sp>
          </p:grpSp>
          <p:grpSp>
            <p:nvGrpSpPr>
              <p:cNvPr id="126" name="Group 125"/>
              <p:cNvGrpSpPr/>
              <p:nvPr/>
            </p:nvGrpSpPr>
            <p:grpSpPr>
              <a:xfrm>
                <a:off x="4049404" y="7035274"/>
                <a:ext cx="957381" cy="123111"/>
                <a:chOff x="4105132" y="6765389"/>
                <a:chExt cx="957381" cy="123111"/>
              </a:xfrm>
            </p:grpSpPr>
            <p:sp>
              <p:nvSpPr>
                <p:cNvPr id="137" name="Oval 136"/>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8" name="TextBox 137"/>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median</a:t>
                  </a:r>
                </a:p>
              </p:txBody>
            </p:sp>
          </p:grpSp>
          <p:grpSp>
            <p:nvGrpSpPr>
              <p:cNvPr id="127" name="Group 126"/>
              <p:cNvGrpSpPr/>
              <p:nvPr/>
            </p:nvGrpSpPr>
            <p:grpSpPr>
              <a:xfrm>
                <a:off x="4049404" y="7139140"/>
                <a:ext cx="957381" cy="123111"/>
                <a:chOff x="4105132" y="6765389"/>
                <a:chExt cx="957381" cy="123111"/>
              </a:xfrm>
            </p:grpSpPr>
            <p:sp>
              <p:nvSpPr>
                <p:cNvPr id="135" name="Oval 134"/>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6" name="TextBox 135"/>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mode</a:t>
                  </a:r>
                </a:p>
              </p:txBody>
            </p:sp>
          </p:grpSp>
          <p:grpSp>
            <p:nvGrpSpPr>
              <p:cNvPr id="128" name="Group 127"/>
              <p:cNvGrpSpPr/>
              <p:nvPr/>
            </p:nvGrpSpPr>
            <p:grpSpPr>
              <a:xfrm>
                <a:off x="4049404" y="7240993"/>
                <a:ext cx="957381" cy="123111"/>
                <a:chOff x="4105132" y="6765389"/>
                <a:chExt cx="957381" cy="123111"/>
              </a:xfrm>
            </p:grpSpPr>
            <p:sp>
              <p:nvSpPr>
                <p:cNvPr id="133" name="Oval 132"/>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4" name="TextBox 133"/>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other</a:t>
                  </a:r>
                </a:p>
              </p:txBody>
            </p:sp>
          </p:grpSp>
          <p:sp>
            <p:nvSpPr>
              <p:cNvPr id="129" name="TextBox 128"/>
              <p:cNvSpPr txBox="1"/>
              <p:nvPr/>
            </p:nvSpPr>
            <p:spPr>
              <a:xfrm>
                <a:off x="3018319" y="6538759"/>
                <a:ext cx="1056404"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comparison variables</a:t>
                </a:r>
                <a:endParaRPr lang="en-US" sz="800" b="1" dirty="0">
                  <a:solidFill>
                    <a:prstClr val="black"/>
                  </a:solidFill>
                  <a:latin typeface="Segoe Condensed" pitchFamily="34" charset="0"/>
                </a:endParaRPr>
              </a:p>
            </p:txBody>
          </p:sp>
          <p:sp>
            <p:nvSpPr>
              <p:cNvPr id="130" name="TextBox 129"/>
              <p:cNvSpPr txBox="1"/>
              <p:nvPr/>
            </p:nvSpPr>
            <p:spPr>
              <a:xfrm>
                <a:off x="4471348" y="6524118"/>
                <a:ext cx="869131"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computation</a:t>
                </a:r>
                <a:endParaRPr lang="en-US" sz="800" b="1" dirty="0">
                  <a:solidFill>
                    <a:prstClr val="black"/>
                  </a:solidFill>
                  <a:latin typeface="Segoe Condensed" pitchFamily="34" charset="0"/>
                </a:endParaRPr>
              </a:p>
            </p:txBody>
          </p:sp>
          <p:sp>
            <p:nvSpPr>
              <p:cNvPr id="131" name="Right Brace 130"/>
              <p:cNvSpPr/>
              <p:nvPr/>
            </p:nvSpPr>
            <p:spPr>
              <a:xfrm flipH="1">
                <a:off x="4480290"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2" name="TextBox 131"/>
              <p:cNvSpPr txBox="1"/>
              <p:nvPr/>
            </p:nvSpPr>
            <p:spPr>
              <a:xfrm>
                <a:off x="4576439" y="6791658"/>
                <a:ext cx="1387823" cy="615553"/>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 this time [</a:t>
                </a:r>
                <a:r>
                  <a:rPr lang="en-US" sz="800" dirty="0" err="1" smtClean="0">
                    <a:solidFill>
                      <a:prstClr val="black"/>
                    </a:solidFill>
                    <a:latin typeface="Segoe Condensed" pitchFamily="34" charset="0"/>
                  </a:rPr>
                  <a:t>yest</a:t>
                </a:r>
                <a:r>
                  <a:rPr lang="en-US" sz="800" dirty="0" smtClean="0">
                    <a:solidFill>
                      <a:prstClr val="black"/>
                    </a:solidFill>
                    <a:latin typeface="Segoe Condensed" pitchFamily="34" charset="0"/>
                  </a:rPr>
                  <a:t>, last </a:t>
                </a:r>
                <a:r>
                  <a:rPr lang="en-US" sz="800" dirty="0" err="1" smtClean="0">
                    <a:solidFill>
                      <a:prstClr val="black"/>
                    </a:solidFill>
                    <a:latin typeface="Segoe Condensed" pitchFamily="34" charset="0"/>
                  </a:rPr>
                  <a:t>wk</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mo</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yr</a:t>
                </a:r>
                <a:r>
                  <a:rPr lang="en-US" sz="800" dirty="0" smtClean="0">
                    <a:solidFill>
                      <a:prstClr val="black"/>
                    </a:solidFill>
                    <a:latin typeface="Segoe Condensed" pitchFamily="34" charset="0"/>
                  </a:rPr>
                  <a:t>]</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t>
                </a:r>
                <a:r>
                  <a:rPr lang="en-US" sz="800" dirty="0" err="1" smtClean="0">
                    <a:solidFill>
                      <a:prstClr val="black"/>
                    </a:solidFill>
                    <a:latin typeface="Segoe Condensed" pitchFamily="34" charset="0"/>
                  </a:rPr>
                  <a:t>hrly</a:t>
                </a:r>
                <a:r>
                  <a:rPr lang="en-US" sz="800" dirty="0" smtClean="0">
                    <a:solidFill>
                      <a:prstClr val="black"/>
                    </a:solidFill>
                    <a:latin typeface="Segoe Condensed" pitchFamily="34" charset="0"/>
                  </a:rPr>
                  <a:t>, daily, </a:t>
                </a:r>
                <a:r>
                  <a:rPr lang="en-US" sz="800" dirty="0" err="1" smtClean="0">
                    <a:solidFill>
                      <a:prstClr val="black"/>
                    </a:solidFill>
                    <a:latin typeface="Segoe Condensed" pitchFamily="34" charset="0"/>
                  </a:rPr>
                  <a:t>wkly</a:t>
                </a:r>
                <a:r>
                  <a:rPr lang="en-US" sz="800" dirty="0" smtClean="0">
                    <a:solidFill>
                      <a:prstClr val="black"/>
                    </a:solidFill>
                    <a:latin typeface="Segoe Condensed" pitchFamily="34" charset="0"/>
                  </a:rPr>
                  <a:t>, monthly, </a:t>
                </a:r>
                <a:r>
                  <a:rPr lang="en-US" sz="800" dirty="0" err="1" smtClean="0">
                    <a:solidFill>
                      <a:prstClr val="black"/>
                    </a:solidFill>
                    <a:latin typeface="Segoe Condensed" pitchFamily="34" charset="0"/>
                  </a:rPr>
                  <a:t>yrly</a:t>
                </a:r>
                <a:r>
                  <a:rPr lang="en-US" sz="800" dirty="0" smtClean="0">
                    <a:solidFill>
                      <a:prstClr val="black"/>
                    </a:solidFill>
                    <a:latin typeface="Segoe Condensed" pitchFamily="34" charset="0"/>
                  </a:rPr>
                  <a:t>]</a:t>
                </a:r>
              </a:p>
              <a:p>
                <a:r>
                  <a:rPr lang="en-US" sz="800" dirty="0" smtClean="0">
                    <a:solidFill>
                      <a:prstClr val="black"/>
                    </a:solidFill>
                    <a:latin typeface="Segoe Condensed" pitchFamily="34" charset="0"/>
                  </a:rPr>
                  <a:t>over past [X] days</a:t>
                </a:r>
              </a:p>
              <a:p>
                <a:r>
                  <a:rPr lang="en-US" sz="800" dirty="0" smtClean="0">
                    <a:solidFill>
                      <a:prstClr val="black"/>
                    </a:solidFill>
                    <a:latin typeface="Segoe Condensed" pitchFamily="34" charset="0"/>
                  </a:rPr>
                  <a:t>this day type [weekday, weekend]</a:t>
                </a:r>
              </a:p>
              <a:p>
                <a:r>
                  <a:rPr lang="en-US" sz="800" dirty="0" smtClean="0">
                    <a:solidFill>
                      <a:prstClr val="black"/>
                    </a:solidFill>
                    <a:latin typeface="Segoe Condensed" pitchFamily="34" charset="0"/>
                  </a:rPr>
                  <a:t>this day of week (e.g., </a:t>
                </a:r>
                <a:r>
                  <a:rPr lang="en-US" sz="800" dirty="0" err="1" smtClean="0">
                    <a:solidFill>
                      <a:prstClr val="black"/>
                    </a:solidFill>
                    <a:latin typeface="Segoe Condensed" pitchFamily="34" charset="0"/>
                  </a:rPr>
                  <a:t>mondays</a:t>
                </a:r>
                <a:r>
                  <a:rPr lang="en-US" sz="800" dirty="0" smtClean="0">
                    <a:solidFill>
                      <a:prstClr val="black"/>
                    </a:solidFill>
                    <a:latin typeface="Segoe Condensed" pitchFamily="34" charset="0"/>
                  </a:rPr>
                  <a:t>) </a:t>
                </a:r>
              </a:p>
            </p:txBody>
          </p:sp>
        </p:grpSp>
        <p:grpSp>
          <p:nvGrpSpPr>
            <p:cNvPr id="84" name="Group 83"/>
            <p:cNvGrpSpPr/>
            <p:nvPr/>
          </p:nvGrpSpPr>
          <p:grpSpPr>
            <a:xfrm>
              <a:off x="2705100" y="5745324"/>
              <a:ext cx="2937175" cy="338554"/>
              <a:chOff x="2913791" y="6179536"/>
              <a:chExt cx="2937175" cy="338554"/>
            </a:xfrm>
          </p:grpSpPr>
          <p:sp>
            <p:nvSpPr>
              <p:cNvPr id="108" name="TextBox 107"/>
              <p:cNvSpPr txBox="1"/>
              <p:nvPr/>
            </p:nvSpPr>
            <p:spPr>
              <a:xfrm>
                <a:off x="2913791" y="6179536"/>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social-comp.</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109" name="Group 108"/>
              <p:cNvGrpSpPr/>
              <p:nvPr/>
            </p:nvGrpSpPr>
            <p:grpSpPr>
              <a:xfrm>
                <a:off x="3847573" y="6214846"/>
                <a:ext cx="2003393" cy="296839"/>
                <a:chOff x="3287520" y="3255558"/>
                <a:chExt cx="2003393" cy="296839"/>
              </a:xfrm>
            </p:grpSpPr>
            <p:cxnSp>
              <p:nvCxnSpPr>
                <p:cNvPr id="110" name="Straight Arrow Connector 109"/>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geographically</a:t>
                  </a:r>
                  <a:br>
                    <a:rPr lang="en-US" dirty="0" smtClean="0">
                      <a:solidFill>
                        <a:prstClr val="black"/>
                      </a:solidFill>
                    </a:rPr>
                  </a:br>
                  <a:r>
                    <a:rPr lang="en-US" dirty="0" smtClean="0">
                      <a:solidFill>
                        <a:prstClr val="black"/>
                      </a:solidFill>
                    </a:rPr>
                    <a:t>proximal</a:t>
                  </a:r>
                  <a:endParaRPr lang="en-US" dirty="0">
                    <a:solidFill>
                      <a:prstClr val="black"/>
                    </a:solidFill>
                  </a:endParaRPr>
                </a:p>
              </p:txBody>
            </p:sp>
            <p:sp>
              <p:nvSpPr>
                <p:cNvPr id="112" name="TextBox 111"/>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selected </a:t>
                  </a:r>
                  <a:br>
                    <a:rPr lang="en-US" dirty="0" smtClean="0">
                      <a:solidFill>
                        <a:prstClr val="black"/>
                      </a:solidFill>
                    </a:rPr>
                  </a:br>
                  <a:r>
                    <a:rPr lang="en-US" dirty="0" smtClean="0">
                      <a:solidFill>
                        <a:prstClr val="black"/>
                      </a:solidFill>
                    </a:rPr>
                    <a:t>social network</a:t>
                  </a:r>
                  <a:endParaRPr lang="en-US" dirty="0">
                    <a:solidFill>
                      <a:prstClr val="black"/>
                    </a:solidFill>
                  </a:endParaRPr>
                </a:p>
              </p:txBody>
            </p:sp>
            <p:sp>
              <p:nvSpPr>
                <p:cNvPr id="113" name="Oval 112"/>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4" name="Oval 113"/>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5" name="TextBox 114"/>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demographically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similar</a:t>
                  </a:r>
                  <a:endParaRPr lang="en-US" sz="800" dirty="0">
                    <a:solidFill>
                      <a:prstClr val="black"/>
                    </a:solidFill>
                    <a:latin typeface="Segoe Condensed" pitchFamily="34" charset="0"/>
                  </a:endParaRPr>
                </a:p>
              </p:txBody>
            </p:sp>
            <p:sp>
              <p:nvSpPr>
                <p:cNvPr id="116" name="Oval 115"/>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grpSp>
          <p:nvGrpSpPr>
            <p:cNvPr id="90" name="Group 89"/>
            <p:cNvGrpSpPr/>
            <p:nvPr/>
          </p:nvGrpSpPr>
          <p:grpSpPr>
            <a:xfrm>
              <a:off x="2698261" y="6070922"/>
              <a:ext cx="2937175" cy="338554"/>
              <a:chOff x="2913791" y="6112012"/>
              <a:chExt cx="2937175" cy="338554"/>
            </a:xfrm>
          </p:grpSpPr>
          <p:sp>
            <p:nvSpPr>
              <p:cNvPr id="99" name="TextBox 98"/>
              <p:cNvSpPr txBox="1"/>
              <p:nvPr/>
            </p:nvSpPr>
            <p:spPr>
              <a:xfrm>
                <a:off x="2913791" y="6112012"/>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goal-setting</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strategy</a:t>
                </a:r>
                <a:endParaRPr lang="en-US" sz="800" b="1" dirty="0">
                  <a:solidFill>
                    <a:prstClr val="black"/>
                  </a:solidFill>
                  <a:latin typeface="Segoe Condensed" pitchFamily="34" charset="0"/>
                </a:endParaRPr>
              </a:p>
            </p:txBody>
          </p:sp>
          <p:grpSp>
            <p:nvGrpSpPr>
              <p:cNvPr id="100" name="Group 99"/>
              <p:cNvGrpSpPr/>
              <p:nvPr/>
            </p:nvGrpSpPr>
            <p:grpSpPr>
              <a:xfrm>
                <a:off x="3847573" y="6179221"/>
                <a:ext cx="2003393" cy="194247"/>
                <a:chOff x="3287520" y="3219933"/>
                <a:chExt cx="2003393" cy="194247"/>
              </a:xfrm>
            </p:grpSpPr>
            <p:cxnSp>
              <p:nvCxnSpPr>
                <p:cNvPr id="101" name="Straight Arrow Connector 100"/>
                <p:cNvCxnSpPr/>
                <p:nvPr/>
              </p:nvCxnSpPr>
              <p:spPr>
                <a:xfrm>
                  <a:off x="3287520" y="3251937"/>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3287948"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s</a:t>
                  </a:r>
                  <a:r>
                    <a:rPr lang="en-US" dirty="0" smtClean="0">
                      <a:solidFill>
                        <a:prstClr val="black"/>
                      </a:solidFill>
                    </a:rPr>
                    <a:t>elf-set</a:t>
                  </a:r>
                  <a:endParaRPr lang="en-US" dirty="0">
                    <a:solidFill>
                      <a:prstClr val="black"/>
                    </a:solidFill>
                  </a:endParaRPr>
                </a:p>
              </p:txBody>
            </p:sp>
            <p:sp>
              <p:nvSpPr>
                <p:cNvPr id="103" name="TextBox 102"/>
                <p:cNvSpPr txBox="1"/>
                <p:nvPr/>
              </p:nvSpPr>
              <p:spPr>
                <a:xfrm>
                  <a:off x="4605113"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externally-set</a:t>
                  </a:r>
                  <a:endParaRPr lang="en-US" dirty="0">
                    <a:solidFill>
                      <a:prstClr val="black"/>
                    </a:solidFill>
                  </a:endParaRPr>
                </a:p>
              </p:txBody>
            </p:sp>
            <p:sp>
              <p:nvSpPr>
                <p:cNvPr id="104" name="Oval 103"/>
                <p:cNvSpPr/>
                <p:nvPr/>
              </p:nvSpPr>
              <p:spPr>
                <a:xfrm>
                  <a:off x="32908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5" name="Oval 104"/>
                <p:cNvSpPr/>
                <p:nvPr/>
              </p:nvSpPr>
              <p:spPr>
                <a:xfrm>
                  <a:off x="5226560" y="3223095"/>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6" name="TextBox 105"/>
                <p:cNvSpPr txBox="1"/>
                <p:nvPr/>
              </p:nvSpPr>
              <p:spPr>
                <a:xfrm>
                  <a:off x="3951053" y="3311588"/>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system-set</a:t>
                  </a:r>
                  <a:endParaRPr lang="en-US" sz="800" dirty="0">
                    <a:solidFill>
                      <a:prstClr val="black"/>
                    </a:solidFill>
                    <a:latin typeface="Segoe Condensed" pitchFamily="34" charset="0"/>
                  </a:endParaRPr>
                </a:p>
              </p:txBody>
            </p:sp>
            <p:sp>
              <p:nvSpPr>
                <p:cNvPr id="107" name="Oval 106"/>
                <p:cNvSpPr/>
                <p:nvPr/>
              </p:nvSpPr>
              <p:spPr>
                <a:xfrm>
                  <a:off x="42600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sp>
          <p:nvSpPr>
            <p:cNvPr id="97" name="Rectangle 96"/>
            <p:cNvSpPr/>
            <p:nvPr/>
          </p:nvSpPr>
          <p:spPr>
            <a:xfrm>
              <a:off x="2908305" y="5069720"/>
              <a:ext cx="54250" cy="260103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 name="Group 3"/>
          <p:cNvGrpSpPr/>
          <p:nvPr/>
        </p:nvGrpSpPr>
        <p:grpSpPr>
          <a:xfrm>
            <a:off x="226476" y="1417321"/>
            <a:ext cx="8123329" cy="5123374"/>
            <a:chOff x="226476" y="1417321"/>
            <a:chExt cx="8123329" cy="5123374"/>
          </a:xfrm>
        </p:grpSpPr>
        <p:grpSp>
          <p:nvGrpSpPr>
            <p:cNvPr id="47" name="Group 46"/>
            <p:cNvGrpSpPr/>
            <p:nvPr/>
          </p:nvGrpSpPr>
          <p:grpSpPr>
            <a:xfrm>
              <a:off x="794195" y="1417321"/>
              <a:ext cx="7555610" cy="5123374"/>
              <a:chOff x="521590" y="318204"/>
              <a:chExt cx="7555610" cy="4639147"/>
            </a:xfrm>
          </p:grpSpPr>
          <p:sp>
            <p:nvSpPr>
              <p:cNvPr id="48" name="Rounded Rectangle 47"/>
              <p:cNvSpPr/>
              <p:nvPr/>
            </p:nvSpPr>
            <p:spPr>
              <a:xfrm>
                <a:off x="521590" y="813968"/>
                <a:ext cx="7555610" cy="4143383"/>
              </a:xfrm>
              <a:prstGeom prst="roundRect">
                <a:avLst/>
              </a:prstGeom>
              <a:solidFill>
                <a:schemeClr val="accent2">
                  <a:alpha val="15000"/>
                </a:schemeClr>
              </a:solidFill>
              <a:ln w="9525">
                <a:solidFill>
                  <a:schemeClr val="accent2"/>
                </a:solidFill>
                <a:prstDash val="solid"/>
                <a:round/>
                <a:headEnd/>
                <a:tailEnd/>
              </a:ln>
            </p:spPr>
            <p:txBody>
              <a:bodyPr anchor="ctr"/>
              <a:lstStyle/>
              <a:p>
                <a:pPr algn="ctr" fontAlgn="base">
                  <a:spcBef>
                    <a:spcPct val="0"/>
                  </a:spcBef>
                  <a:spcAft>
                    <a:spcPct val="0"/>
                  </a:spcAft>
                </a:pPr>
                <a:endParaRPr lang="en-US">
                  <a:solidFill>
                    <a:prstClr val="white"/>
                  </a:solidFill>
                  <a:latin typeface="Arial" charset="0"/>
                </a:endParaRPr>
              </a:p>
            </p:txBody>
          </p:sp>
          <p:sp>
            <p:nvSpPr>
              <p:cNvPr id="49" name="Freeform 48"/>
              <p:cNvSpPr/>
              <p:nvPr/>
            </p:nvSpPr>
            <p:spPr>
              <a:xfrm>
                <a:off x="1395586" y="318204"/>
                <a:ext cx="542261" cy="457451"/>
              </a:xfrm>
              <a:custGeom>
                <a:avLst/>
                <a:gdLst>
                  <a:gd name="connsiteX0" fmla="*/ 0 w 542261"/>
                  <a:gd name="connsiteY0" fmla="*/ 0 h 808075"/>
                  <a:gd name="connsiteX1" fmla="*/ 542261 w 542261"/>
                  <a:gd name="connsiteY1" fmla="*/ 159489 h 808075"/>
                  <a:gd name="connsiteX2" fmla="*/ 531628 w 542261"/>
                  <a:gd name="connsiteY2" fmla="*/ 808075 h 808075"/>
                  <a:gd name="connsiteX0" fmla="*/ 0 w 542261"/>
                  <a:gd name="connsiteY0" fmla="*/ 0 h 808075"/>
                  <a:gd name="connsiteX1" fmla="*/ 542261 w 542261"/>
                  <a:gd name="connsiteY1" fmla="*/ 159489 h 808075"/>
                  <a:gd name="connsiteX2" fmla="*/ 538771 w 542261"/>
                  <a:gd name="connsiteY2" fmla="*/ 808075 h 808075"/>
                </a:gdLst>
                <a:ahLst/>
                <a:cxnLst>
                  <a:cxn ang="0">
                    <a:pos x="connsiteX0" y="connsiteY0"/>
                  </a:cxn>
                  <a:cxn ang="0">
                    <a:pos x="connsiteX1" y="connsiteY1"/>
                  </a:cxn>
                  <a:cxn ang="0">
                    <a:pos x="connsiteX2" y="connsiteY2"/>
                  </a:cxn>
                </a:cxnLst>
                <a:rect l="l" t="t" r="r" b="b"/>
                <a:pathLst>
                  <a:path w="542261" h="808075">
                    <a:moveTo>
                      <a:pt x="0" y="0"/>
                    </a:moveTo>
                    <a:lnTo>
                      <a:pt x="542261" y="159489"/>
                    </a:lnTo>
                    <a:cubicBezTo>
                      <a:pt x="541098" y="375684"/>
                      <a:pt x="539934" y="591880"/>
                      <a:pt x="538771" y="808075"/>
                    </a:cubicBezTo>
                  </a:path>
                </a:pathLst>
              </a:custGeom>
              <a:noFill/>
              <a:ln w="9525">
                <a:solidFill>
                  <a:schemeClr val="accent2"/>
                </a:solidFill>
                <a:prstDash val="solid"/>
                <a:round/>
                <a:headEnd/>
                <a:tailEnd/>
              </a:ln>
            </p:spPr>
            <p:txBody>
              <a:bodyPr anchor="ctr"/>
              <a:lstStyle/>
              <a:p>
                <a:pPr algn="ctr" fontAlgn="base">
                  <a:spcBef>
                    <a:spcPct val="0"/>
                  </a:spcBef>
                  <a:spcAft>
                    <a:spcPct val="0"/>
                  </a:spcAft>
                </a:pPr>
                <a:endParaRPr lang="en-US">
                  <a:solidFill>
                    <a:prstClr val="white"/>
                  </a:solidFill>
                  <a:latin typeface="Arial" charset="0"/>
                </a:endParaRPr>
              </a:p>
            </p:txBody>
          </p:sp>
        </p:grpSp>
        <p:grpSp>
          <p:nvGrpSpPr>
            <p:cNvPr id="60" name="Group 59"/>
            <p:cNvGrpSpPr/>
            <p:nvPr/>
          </p:nvGrpSpPr>
          <p:grpSpPr>
            <a:xfrm>
              <a:off x="228600" y="5676919"/>
              <a:ext cx="7836694" cy="707886"/>
              <a:chOff x="-76200" y="3761204"/>
              <a:chExt cx="7836694" cy="707886"/>
            </a:xfrm>
          </p:grpSpPr>
          <p:cxnSp>
            <p:nvCxnSpPr>
              <p:cNvPr id="61" name="Straight Arrow Connector 60"/>
              <p:cNvCxnSpPr/>
              <p:nvPr/>
            </p:nvCxnSpPr>
            <p:spPr>
              <a:xfrm>
                <a:off x="3235191" y="3971174"/>
                <a:ext cx="4484981" cy="0"/>
              </a:xfrm>
              <a:prstGeom prst="straightConnector1">
                <a:avLst/>
              </a:prstGeom>
              <a:ln w="38100" cap="sq">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235189" y="403213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easy</a:t>
                </a:r>
              </a:p>
            </p:txBody>
          </p:sp>
          <p:sp>
            <p:nvSpPr>
              <p:cNvPr id="63" name="TextBox 62"/>
              <p:cNvSpPr txBox="1"/>
              <p:nvPr/>
            </p:nvSpPr>
            <p:spPr>
              <a:xfrm>
                <a:off x="5962422" y="403213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hard</a:t>
                </a:r>
              </a:p>
            </p:txBody>
          </p:sp>
          <p:sp>
            <p:nvSpPr>
              <p:cNvPr id="64" name="TextBox 63"/>
              <p:cNvSpPr txBox="1"/>
              <p:nvPr/>
            </p:nvSpPr>
            <p:spPr>
              <a:xfrm>
                <a:off x="-76200" y="3761204"/>
                <a:ext cx="30931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difficulty to reach</a:t>
                </a:r>
                <a:br>
                  <a:rPr lang="en-US" sz="2000" dirty="0" smtClean="0">
                    <a:solidFill>
                      <a:prstClr val="white">
                        <a:lumMod val="95000"/>
                      </a:prstClr>
                    </a:solidFill>
                    <a:latin typeface="Segoe UI Semibold" pitchFamily="34" charset="0"/>
                  </a:rPr>
                </a:br>
                <a:r>
                  <a:rPr lang="en-US" sz="2000" dirty="0" smtClean="0">
                    <a:solidFill>
                      <a:prstClr val="white">
                        <a:lumMod val="95000"/>
                      </a:prstClr>
                    </a:solidFill>
                    <a:latin typeface="Segoe UI Semibold" pitchFamily="34" charset="0"/>
                  </a:rPr>
                  <a:t>comparison target</a:t>
                </a:r>
              </a:p>
            </p:txBody>
          </p:sp>
        </p:grpSp>
        <p:grpSp>
          <p:nvGrpSpPr>
            <p:cNvPr id="98" name="Group 97"/>
            <p:cNvGrpSpPr/>
            <p:nvPr/>
          </p:nvGrpSpPr>
          <p:grpSpPr>
            <a:xfrm>
              <a:off x="609600" y="3821692"/>
              <a:ext cx="7468737" cy="975190"/>
              <a:chOff x="609600" y="3996158"/>
              <a:chExt cx="7468737" cy="975190"/>
            </a:xfrm>
          </p:grpSpPr>
          <p:sp>
            <p:nvSpPr>
              <p:cNvPr id="59" name="TextBox 58"/>
              <p:cNvSpPr txBox="1"/>
              <p:nvPr/>
            </p:nvSpPr>
            <p:spPr>
              <a:xfrm>
                <a:off x="609600" y="3996158"/>
                <a:ext cx="2721569"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social comparison</a:t>
                </a:r>
                <a:br>
                  <a:rPr lang="en-US" sz="2000" dirty="0" smtClean="0">
                    <a:solidFill>
                      <a:prstClr val="white">
                        <a:lumMod val="95000"/>
                      </a:prstClr>
                    </a:solidFill>
                    <a:latin typeface="Segoe UI Semibold" pitchFamily="34" charset="0"/>
                  </a:rPr>
                </a:br>
                <a:r>
                  <a:rPr lang="en-US" sz="2000" dirty="0" smtClean="0">
                    <a:solidFill>
                      <a:prstClr val="white">
                        <a:lumMod val="95000"/>
                      </a:prstClr>
                    </a:solidFill>
                    <a:latin typeface="Segoe UI Semibold" pitchFamily="34" charset="0"/>
                  </a:rPr>
                  <a:t>target</a:t>
                </a:r>
              </a:p>
            </p:txBody>
          </p:sp>
          <p:grpSp>
            <p:nvGrpSpPr>
              <p:cNvPr id="91" name="Group 90"/>
              <p:cNvGrpSpPr/>
              <p:nvPr/>
            </p:nvGrpSpPr>
            <p:grpSpPr>
              <a:xfrm>
                <a:off x="3553032" y="4183563"/>
                <a:ext cx="4525305" cy="787785"/>
                <a:chOff x="3657217" y="1115161"/>
                <a:chExt cx="4525305" cy="787785"/>
              </a:xfrm>
            </p:grpSpPr>
            <p:cxnSp>
              <p:nvCxnSpPr>
                <p:cNvPr id="92" name="Straight Arrow Connector 91"/>
                <p:cNvCxnSpPr/>
                <p:nvPr/>
              </p:nvCxnSpPr>
              <p:spPr>
                <a:xfrm>
                  <a:off x="3812455" y="1178643"/>
                  <a:ext cx="4238896" cy="0"/>
                </a:xfrm>
                <a:prstGeom prst="straightConnector1">
                  <a:avLst/>
                </a:prstGeom>
                <a:ln w="38100" cap="sq">
                  <a:solidFill>
                    <a:schemeClr val="accent2"/>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3691951" y="1115270"/>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4" name="Oval 93"/>
                <p:cNvSpPr/>
                <p:nvPr/>
              </p:nvSpPr>
              <p:spPr>
                <a:xfrm>
                  <a:off x="7985905" y="1115161"/>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5" name="TextBox 94"/>
                <p:cNvSpPr txBox="1"/>
                <p:nvPr/>
              </p:nvSpPr>
              <p:spPr>
                <a:xfrm>
                  <a:off x="3657217" y="1254843"/>
                  <a:ext cx="1798072" cy="646331"/>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geographically proximal</a:t>
                  </a:r>
                </a:p>
              </p:txBody>
            </p:sp>
            <p:sp>
              <p:nvSpPr>
                <p:cNvPr id="96" name="TextBox 95"/>
                <p:cNvSpPr txBox="1"/>
                <p:nvPr/>
              </p:nvSpPr>
              <p:spPr>
                <a:xfrm>
                  <a:off x="6384450" y="1256615"/>
                  <a:ext cx="1798072" cy="646331"/>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selected social network</a:t>
                  </a:r>
                </a:p>
              </p:txBody>
            </p:sp>
          </p:grpSp>
        </p:grpSp>
        <p:grpSp>
          <p:nvGrpSpPr>
            <p:cNvPr id="5" name="Group 4"/>
            <p:cNvGrpSpPr/>
            <p:nvPr/>
          </p:nvGrpSpPr>
          <p:grpSpPr>
            <a:xfrm>
              <a:off x="1600200" y="2138785"/>
              <a:ext cx="6452736" cy="707886"/>
              <a:chOff x="1600200" y="2518260"/>
              <a:chExt cx="6452736" cy="707886"/>
            </a:xfrm>
          </p:grpSpPr>
          <p:sp>
            <p:nvSpPr>
              <p:cNvPr id="54" name="TextBox 53"/>
              <p:cNvSpPr txBox="1"/>
              <p:nvPr/>
            </p:nvSpPr>
            <p:spPr>
              <a:xfrm>
                <a:off x="1600200" y="2518260"/>
                <a:ext cx="17215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comparison </a:t>
                </a:r>
              </a:p>
              <a:p>
                <a:pPr algn="r"/>
                <a:r>
                  <a:rPr lang="en-US" sz="2000" dirty="0" smtClean="0">
                    <a:solidFill>
                      <a:prstClr val="white">
                        <a:lumMod val="95000"/>
                      </a:prstClr>
                    </a:solidFill>
                    <a:latin typeface="Segoe UI Semibold" pitchFamily="34" charset="0"/>
                  </a:rPr>
                  <a:t>target</a:t>
                </a:r>
                <a:endParaRPr lang="en-US" sz="1600" dirty="0" smtClean="0">
                  <a:solidFill>
                    <a:prstClr val="white">
                      <a:lumMod val="95000"/>
                    </a:prstClr>
                  </a:solidFill>
                  <a:latin typeface="Segoe UI Semibold" pitchFamily="34" charset="0"/>
                </a:endParaRPr>
              </a:p>
            </p:txBody>
          </p:sp>
          <p:cxnSp>
            <p:nvCxnSpPr>
              <p:cNvPr id="85" name="Straight Arrow Connector 84"/>
              <p:cNvCxnSpPr/>
              <p:nvPr/>
            </p:nvCxnSpPr>
            <p:spPr>
              <a:xfrm>
                <a:off x="3708270" y="2739471"/>
                <a:ext cx="4238896" cy="0"/>
              </a:xfrm>
              <a:prstGeom prst="straightConnector1">
                <a:avLst/>
              </a:prstGeom>
              <a:ln w="38100" cap="sq">
                <a:solidFill>
                  <a:schemeClr val="accent2"/>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587766"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7" name="Oval 86"/>
              <p:cNvSpPr/>
              <p:nvPr/>
            </p:nvSpPr>
            <p:spPr>
              <a:xfrm>
                <a:off x="7881720"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8" name="TextBox 87"/>
              <p:cNvSpPr txBox="1"/>
              <p:nvPr/>
            </p:nvSpPr>
            <p:spPr>
              <a:xfrm>
                <a:off x="3553032" y="2815671"/>
                <a:ext cx="791283"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self</a:t>
                </a:r>
              </a:p>
            </p:txBody>
          </p:sp>
          <p:sp>
            <p:nvSpPr>
              <p:cNvPr id="89" name="TextBox 88"/>
              <p:cNvSpPr txBox="1"/>
              <p:nvPr/>
            </p:nvSpPr>
            <p:spPr>
              <a:xfrm>
                <a:off x="7430609" y="2815671"/>
                <a:ext cx="622327"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goal</a:t>
                </a:r>
              </a:p>
            </p:txBody>
          </p:sp>
          <p:sp>
            <p:nvSpPr>
              <p:cNvPr id="170" name="Oval 169"/>
              <p:cNvSpPr/>
              <p:nvPr/>
            </p:nvSpPr>
            <p:spPr>
              <a:xfrm>
                <a:off x="5734743"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71" name="TextBox 170"/>
              <p:cNvSpPr txBox="1"/>
              <p:nvPr/>
            </p:nvSpPr>
            <p:spPr>
              <a:xfrm>
                <a:off x="4883445" y="2815671"/>
                <a:ext cx="1798072" cy="369332"/>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social</a:t>
                </a:r>
              </a:p>
            </p:txBody>
          </p:sp>
        </p:grpSp>
        <p:grpSp>
          <p:nvGrpSpPr>
            <p:cNvPr id="172" name="Group 171"/>
            <p:cNvGrpSpPr/>
            <p:nvPr/>
          </p:nvGrpSpPr>
          <p:grpSpPr>
            <a:xfrm>
              <a:off x="226476" y="2977478"/>
              <a:ext cx="7836694" cy="707886"/>
              <a:chOff x="-76200" y="3745964"/>
              <a:chExt cx="7836694" cy="707886"/>
            </a:xfrm>
          </p:grpSpPr>
          <p:cxnSp>
            <p:nvCxnSpPr>
              <p:cNvPr id="173" name="Straight Arrow Connector 172"/>
              <p:cNvCxnSpPr/>
              <p:nvPr/>
            </p:nvCxnSpPr>
            <p:spPr>
              <a:xfrm>
                <a:off x="3235191" y="3971174"/>
                <a:ext cx="4484981" cy="0"/>
              </a:xfrm>
              <a:prstGeom prst="straightConnector1">
                <a:avLst/>
              </a:prstGeom>
              <a:ln w="38100" cap="sq">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3235189" y="402197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past</a:t>
                </a:r>
              </a:p>
            </p:txBody>
          </p:sp>
          <p:sp>
            <p:nvSpPr>
              <p:cNvPr id="175" name="TextBox 174"/>
              <p:cNvSpPr txBox="1"/>
              <p:nvPr/>
            </p:nvSpPr>
            <p:spPr>
              <a:xfrm>
                <a:off x="5962422" y="402197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projected</a:t>
                </a:r>
              </a:p>
            </p:txBody>
          </p:sp>
          <p:sp>
            <p:nvSpPr>
              <p:cNvPr id="176" name="TextBox 175"/>
              <p:cNvSpPr txBox="1"/>
              <p:nvPr/>
            </p:nvSpPr>
            <p:spPr>
              <a:xfrm>
                <a:off x="-76200" y="3745964"/>
                <a:ext cx="30931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comparison by </a:t>
                </a:r>
                <a:br>
                  <a:rPr lang="en-US" sz="2000" dirty="0" smtClean="0">
                    <a:solidFill>
                      <a:prstClr val="white">
                        <a:lumMod val="95000"/>
                      </a:prstClr>
                    </a:solidFill>
                    <a:latin typeface="Segoe UI Semibold" pitchFamily="34" charset="0"/>
                  </a:rPr>
                </a:br>
                <a:r>
                  <a:rPr lang="en-US" sz="2000" dirty="0" smtClean="0">
                    <a:solidFill>
                      <a:prstClr val="white">
                        <a:lumMod val="95000"/>
                      </a:prstClr>
                    </a:solidFill>
                    <a:latin typeface="Segoe UI Semibold" pitchFamily="34" charset="0"/>
                  </a:rPr>
                  <a:t>time</a:t>
                </a:r>
              </a:p>
            </p:txBody>
          </p:sp>
        </p:grpSp>
        <p:grpSp>
          <p:nvGrpSpPr>
            <p:cNvPr id="177" name="Group 176"/>
            <p:cNvGrpSpPr/>
            <p:nvPr/>
          </p:nvGrpSpPr>
          <p:grpSpPr>
            <a:xfrm>
              <a:off x="1610434" y="4837363"/>
              <a:ext cx="6452737" cy="707886"/>
              <a:chOff x="1600200" y="2518260"/>
              <a:chExt cx="6452737" cy="707886"/>
            </a:xfrm>
          </p:grpSpPr>
          <p:sp>
            <p:nvSpPr>
              <p:cNvPr id="178" name="TextBox 177"/>
              <p:cNvSpPr txBox="1"/>
              <p:nvPr/>
            </p:nvSpPr>
            <p:spPr>
              <a:xfrm>
                <a:off x="1600200" y="2518260"/>
                <a:ext cx="17215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goal-setting strategy</a:t>
                </a:r>
                <a:endParaRPr lang="en-US" sz="1600" dirty="0" smtClean="0">
                  <a:solidFill>
                    <a:prstClr val="white">
                      <a:lumMod val="95000"/>
                    </a:prstClr>
                  </a:solidFill>
                  <a:latin typeface="Segoe UI Semibold" pitchFamily="34" charset="0"/>
                </a:endParaRPr>
              </a:p>
            </p:txBody>
          </p:sp>
          <p:cxnSp>
            <p:nvCxnSpPr>
              <p:cNvPr id="179" name="Straight Arrow Connector 178"/>
              <p:cNvCxnSpPr/>
              <p:nvPr/>
            </p:nvCxnSpPr>
            <p:spPr>
              <a:xfrm>
                <a:off x="3708270" y="2739471"/>
                <a:ext cx="4238896" cy="0"/>
              </a:xfrm>
              <a:prstGeom prst="straightConnector1">
                <a:avLst/>
              </a:prstGeom>
              <a:ln w="38100" cap="sq">
                <a:solidFill>
                  <a:schemeClr val="accent2"/>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0" name="Oval 179"/>
              <p:cNvSpPr/>
              <p:nvPr/>
            </p:nvSpPr>
            <p:spPr>
              <a:xfrm>
                <a:off x="3587766"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1" name="Oval 180"/>
              <p:cNvSpPr/>
              <p:nvPr/>
            </p:nvSpPr>
            <p:spPr>
              <a:xfrm>
                <a:off x="7881720"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2" name="TextBox 181"/>
              <p:cNvSpPr txBox="1"/>
              <p:nvPr/>
            </p:nvSpPr>
            <p:spPr>
              <a:xfrm>
                <a:off x="3553032" y="2815671"/>
                <a:ext cx="791283"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self-set</a:t>
                </a:r>
              </a:p>
            </p:txBody>
          </p:sp>
          <p:sp>
            <p:nvSpPr>
              <p:cNvPr id="183" name="TextBox 182"/>
              <p:cNvSpPr txBox="1"/>
              <p:nvPr/>
            </p:nvSpPr>
            <p:spPr>
              <a:xfrm>
                <a:off x="6914511" y="2815671"/>
                <a:ext cx="1138426" cy="369332"/>
              </a:xfrm>
              <a:prstGeom prst="rect">
                <a:avLst/>
              </a:prstGeom>
              <a:noFill/>
            </p:spPr>
            <p:txBody>
              <a:bodyPr wrap="square" lIns="0" rIns="0" rtlCol="0">
                <a:spAutoFit/>
              </a:bodyPr>
              <a:lstStyle/>
              <a:p>
                <a:pPr algn="r"/>
                <a:r>
                  <a:rPr lang="en-US" dirty="0">
                    <a:solidFill>
                      <a:prstClr val="white">
                        <a:lumMod val="95000"/>
                      </a:prstClr>
                    </a:solidFill>
                    <a:latin typeface="Segoe Condensed" pitchFamily="34" charset="0"/>
                  </a:rPr>
                  <a:t>e</a:t>
                </a:r>
                <a:r>
                  <a:rPr lang="en-US" dirty="0" smtClean="0">
                    <a:solidFill>
                      <a:prstClr val="white">
                        <a:lumMod val="95000"/>
                      </a:prstClr>
                    </a:solidFill>
                    <a:latin typeface="Segoe Condensed" pitchFamily="34" charset="0"/>
                  </a:rPr>
                  <a:t>xternally set</a:t>
                </a:r>
              </a:p>
            </p:txBody>
          </p:sp>
          <p:sp>
            <p:nvSpPr>
              <p:cNvPr id="184" name="Oval 183"/>
              <p:cNvSpPr/>
              <p:nvPr/>
            </p:nvSpPr>
            <p:spPr>
              <a:xfrm>
                <a:off x="5734743"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5" name="TextBox 184"/>
              <p:cNvSpPr txBox="1"/>
              <p:nvPr/>
            </p:nvSpPr>
            <p:spPr>
              <a:xfrm>
                <a:off x="4883445" y="2815671"/>
                <a:ext cx="1798072" cy="369332"/>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system-set</a:t>
                </a:r>
              </a:p>
            </p:txBody>
          </p:sp>
        </p:grpSp>
        <p:sp>
          <p:nvSpPr>
            <p:cNvPr id="186" name="Oval 185"/>
            <p:cNvSpPr/>
            <p:nvPr/>
          </p:nvSpPr>
          <p:spPr>
            <a:xfrm>
              <a:off x="5744977" y="4001180"/>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7" name="TextBox 186"/>
            <p:cNvSpPr txBox="1"/>
            <p:nvPr/>
          </p:nvSpPr>
          <p:spPr>
            <a:xfrm>
              <a:off x="4893679" y="4140862"/>
              <a:ext cx="1798072" cy="646331"/>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demographically</a:t>
              </a:r>
              <a:br>
                <a:rPr lang="en-US" dirty="0" smtClean="0">
                  <a:solidFill>
                    <a:prstClr val="white">
                      <a:lumMod val="95000"/>
                    </a:prstClr>
                  </a:solidFill>
                  <a:latin typeface="Segoe Condensed" pitchFamily="34" charset="0"/>
                </a:rPr>
              </a:br>
              <a:r>
                <a:rPr lang="en-US" dirty="0" smtClean="0">
                  <a:solidFill>
                    <a:prstClr val="white">
                      <a:lumMod val="95000"/>
                    </a:prstClr>
                  </a:solidFill>
                  <a:latin typeface="Segoe Condensed" pitchFamily="34" charset="0"/>
                </a:rPr>
                <a:t>similar</a:t>
              </a:r>
            </a:p>
          </p:txBody>
        </p:sp>
      </p:grpSp>
      <p:sp>
        <p:nvSpPr>
          <p:cNvPr id="188" name="TextBox 187"/>
          <p:cNvSpPr txBox="1"/>
          <p:nvPr/>
        </p:nvSpPr>
        <p:spPr>
          <a:xfrm>
            <a:off x="1991569" y="0"/>
            <a:ext cx="7134131" cy="369332"/>
          </a:xfrm>
          <a:prstGeom prst="rect">
            <a:avLst/>
          </a:prstGeom>
          <a:noFill/>
        </p:spPr>
        <p:txBody>
          <a:bodyPr wrap="square" rtlCol="0">
            <a:spAutoFit/>
          </a:bodyPr>
          <a:lstStyle/>
          <a:p>
            <a:pPr algn="r"/>
            <a:r>
              <a:rPr lang="en-US" dirty="0" smtClean="0">
                <a:solidFill>
                  <a:schemeClr val="bg1">
                    <a:lumMod val="65000"/>
                  </a:schemeClr>
                </a:solidFill>
                <a:latin typeface="Segoe UI Semibold" pitchFamily="34" charset="0"/>
              </a:rPr>
              <a:t>DESIGN SET 1: ISOLATING DESIGN DIMENSIONS</a:t>
            </a:r>
          </a:p>
        </p:txBody>
      </p:sp>
    </p:spTree>
    <p:extLst>
      <p:ext uri="{BB962C8B-B14F-4D97-AF65-F5344CB8AC3E}">
        <p14:creationId xmlns:p14="http://schemas.microsoft.com/office/powerpoint/2010/main" val="81840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12" name="Freeform 11"/>
          <p:cNvSpPr>
            <a:spLocks noChangeAspect="1"/>
          </p:cNvSpPr>
          <p:nvPr/>
        </p:nvSpPr>
        <p:spPr bwMode="auto">
          <a:xfrm rot="20100000">
            <a:off x="-3329437" y="-2175242"/>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alpha val="15000"/>
            </a:schemeClr>
          </a:solidFill>
          <a:ln w="9525">
            <a:solidFill>
              <a:schemeClr val="accent4"/>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3" name="TextBox 2"/>
          <p:cNvSpPr txBox="1"/>
          <p:nvPr/>
        </p:nvSpPr>
        <p:spPr>
          <a:xfrm rot="2100000">
            <a:off x="-3222611" y="-1627072"/>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inputs</a:t>
            </a:r>
          </a:p>
        </p:txBody>
      </p:sp>
      <p:sp>
        <p:nvSpPr>
          <p:cNvPr id="10" name="Freeform 9"/>
          <p:cNvSpPr>
            <a:spLocks noChangeAspect="1"/>
          </p:cNvSpPr>
          <p:nvPr/>
        </p:nvSpPr>
        <p:spPr bwMode="auto">
          <a:xfrm rot="20100000">
            <a:off x="-3458553" y="-66687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alpha val="15000"/>
            </a:schemeClr>
          </a:solidFill>
          <a:ln w="9525">
            <a:solidFill>
              <a:schemeClr val="accent5"/>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19" name="TextBox 18"/>
          <p:cNvSpPr txBox="1"/>
          <p:nvPr/>
        </p:nvSpPr>
        <p:spPr>
          <a:xfrm rot="2100000">
            <a:off x="-3330182" y="-127262"/>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sp>
        <p:nvSpPr>
          <p:cNvPr id="13" name="Freeform 12"/>
          <p:cNvSpPr>
            <a:spLocks noChangeAspect="1"/>
          </p:cNvSpPr>
          <p:nvPr/>
        </p:nvSpPr>
        <p:spPr bwMode="auto">
          <a:xfrm rot="20100000">
            <a:off x="-2267864" y="-32372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lumMod val="60000"/>
              <a:lumOff val="40000"/>
              <a:alpha val="15000"/>
            </a:schemeClr>
          </a:solidFill>
          <a:ln w="9525">
            <a:solidFill>
              <a:schemeClr val="accent5">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rot="2100000">
            <a:off x="-2158472" y="-2802668"/>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behavioral models</a:t>
            </a:r>
          </a:p>
        </p:txBody>
      </p:sp>
      <p:sp>
        <p:nvSpPr>
          <p:cNvPr id="14" name="Freeform 13"/>
          <p:cNvSpPr>
            <a:spLocks noChangeAspect="1"/>
          </p:cNvSpPr>
          <p:nvPr/>
        </p:nvSpPr>
        <p:spPr bwMode="auto">
          <a:xfrm rot="20100000">
            <a:off x="-769182" y="-335625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1" name="TextBox 20"/>
          <p:cNvSpPr txBox="1"/>
          <p:nvPr/>
        </p:nvSpPr>
        <p:spPr>
          <a:xfrm rot="2100000">
            <a:off x="-865649" y="-2979004"/>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sp>
        <p:nvSpPr>
          <p:cNvPr id="15" name="Freeform 14"/>
          <p:cNvSpPr>
            <a:spLocks noChangeAspect="1"/>
          </p:cNvSpPr>
          <p:nvPr/>
        </p:nvSpPr>
        <p:spPr bwMode="auto">
          <a:xfrm rot="20100000">
            <a:off x="469322" y="-248274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00B050">
              <a:alpha val="15000"/>
            </a:srgbClr>
          </a:solidFill>
          <a:ln w="9525">
            <a:solidFill>
              <a:srgbClr val="00B05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white"/>
              </a:solidFill>
              <a:latin typeface="Segoe UI Light" pitchFamily="34" charset="0"/>
            </a:endParaRPr>
          </a:p>
        </p:txBody>
      </p:sp>
      <p:sp>
        <p:nvSpPr>
          <p:cNvPr id="22" name="TextBox 21"/>
          <p:cNvSpPr txBox="1"/>
          <p:nvPr/>
        </p:nvSpPr>
        <p:spPr>
          <a:xfrm rot="2100000">
            <a:off x="534227" y="-1985719"/>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information access</a:t>
            </a:r>
          </a:p>
        </p:txBody>
      </p:sp>
      <p:sp>
        <p:nvSpPr>
          <p:cNvPr id="6" name="Freeform 5"/>
          <p:cNvSpPr>
            <a:spLocks noChangeAspect="1"/>
          </p:cNvSpPr>
          <p:nvPr/>
        </p:nvSpPr>
        <p:spPr bwMode="auto">
          <a:xfrm rot="12900000">
            <a:off x="867669" y="-98802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3" name="TextBox 22"/>
          <p:cNvSpPr txBox="1"/>
          <p:nvPr/>
        </p:nvSpPr>
        <p:spPr>
          <a:xfrm>
            <a:off x="995722" y="-608671"/>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display medium</a:t>
            </a:r>
          </a:p>
        </p:txBody>
      </p:sp>
      <p:sp>
        <p:nvSpPr>
          <p:cNvPr id="7" name="Freeform 6"/>
          <p:cNvSpPr>
            <a:spLocks noChangeAspect="1"/>
          </p:cNvSpPr>
          <p:nvPr/>
        </p:nvSpPr>
        <p:spPr bwMode="auto">
          <a:xfrm rot="15300000">
            <a:off x="218546" y="368072"/>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endParaRPr>
          </a:p>
        </p:txBody>
      </p:sp>
      <p:sp>
        <p:nvSpPr>
          <p:cNvPr id="24" name="TextBox 23"/>
          <p:cNvSpPr txBox="1"/>
          <p:nvPr/>
        </p:nvSpPr>
        <p:spPr>
          <a:xfrm>
            <a:off x="290465" y="885511"/>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sp>
        <p:nvSpPr>
          <p:cNvPr id="8" name="Freeform 7"/>
          <p:cNvSpPr>
            <a:spLocks noChangeAspect="1"/>
          </p:cNvSpPr>
          <p:nvPr/>
        </p:nvSpPr>
        <p:spPr bwMode="auto">
          <a:xfrm rot="17700000">
            <a:off x="-1146312" y="989783"/>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5" name="TextBox 24"/>
          <p:cNvSpPr txBox="1"/>
          <p:nvPr/>
        </p:nvSpPr>
        <p:spPr>
          <a:xfrm>
            <a:off x="-1097737" y="1561193"/>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actionability</a:t>
            </a:r>
          </a:p>
        </p:txBody>
      </p:sp>
      <p:sp>
        <p:nvSpPr>
          <p:cNvPr id="9" name="Freeform 8"/>
          <p:cNvSpPr>
            <a:spLocks noChangeAspect="1"/>
          </p:cNvSpPr>
          <p:nvPr/>
        </p:nvSpPr>
        <p:spPr bwMode="auto">
          <a:xfrm rot="17700000">
            <a:off x="-2606204" y="590960"/>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6">
              <a:alpha val="15000"/>
            </a:schemeClr>
          </a:solidFill>
          <a:ln w="9525">
            <a:solidFill>
              <a:schemeClr val="accent6"/>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rot="2100000">
            <a:off x="-2572779" y="1037695"/>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585110" y="-1133942"/>
            <a:ext cx="618507" cy="913954"/>
          </a:xfrm>
          <a:prstGeom prst="rect">
            <a:avLst/>
          </a:prstGeom>
          <a:noFill/>
        </p:spPr>
      </p:pic>
      <p:sp>
        <p:nvSpPr>
          <p:cNvPr id="18" name="Nonagon"/>
          <p:cNvSpPr>
            <a:spLocks noChangeAspect="1"/>
          </p:cNvSpPr>
          <p:nvPr/>
        </p:nvSpPr>
        <p:spPr bwMode="auto">
          <a:xfrm>
            <a:off x="-1845541" y="-1720089"/>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846643" y="-409459"/>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1768146" y="-870434"/>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nvGrpSpPr>
          <p:cNvPr id="73" name="Group 72"/>
          <p:cNvGrpSpPr/>
          <p:nvPr/>
        </p:nvGrpSpPr>
        <p:grpSpPr>
          <a:xfrm>
            <a:off x="9166650" y="918405"/>
            <a:ext cx="3168460" cy="2802577"/>
            <a:chOff x="2698261" y="4868174"/>
            <a:chExt cx="3168460" cy="2802577"/>
          </a:xfrm>
        </p:grpSpPr>
        <p:grpSp>
          <p:nvGrpSpPr>
            <p:cNvPr id="74" name="Group 73"/>
            <p:cNvGrpSpPr/>
            <p:nvPr/>
          </p:nvGrpSpPr>
          <p:grpSpPr>
            <a:xfrm>
              <a:off x="2908852" y="5064328"/>
              <a:ext cx="2800827" cy="2606423"/>
              <a:chOff x="2908852" y="5064328"/>
              <a:chExt cx="2800827" cy="2606423"/>
            </a:xfrm>
          </p:grpSpPr>
          <p:sp>
            <p:nvSpPr>
              <p:cNvPr id="164" name="Rectangle 163"/>
              <p:cNvSpPr/>
              <p:nvPr/>
            </p:nvSpPr>
            <p:spPr>
              <a:xfrm>
                <a:off x="2911615" y="57300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2911615" y="606834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2911615" y="5064328"/>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2911615" y="5402656"/>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2908852" y="640889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2908852" y="6747218"/>
                <a:ext cx="2798064" cy="923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5" name="Group 74"/>
            <p:cNvGrpSpPr/>
            <p:nvPr/>
          </p:nvGrpSpPr>
          <p:grpSpPr>
            <a:xfrm>
              <a:off x="2874583" y="5396392"/>
              <a:ext cx="2759504" cy="338554"/>
              <a:chOff x="2871541" y="5082812"/>
              <a:chExt cx="2759504" cy="338554"/>
            </a:xfrm>
          </p:grpSpPr>
          <p:sp>
            <p:nvSpPr>
              <p:cNvPr id="160" name="TextBox 159"/>
              <p:cNvSpPr txBox="1"/>
              <p:nvPr/>
            </p:nvSpPr>
            <p:spPr>
              <a:xfrm>
                <a:off x="2871541" y="508281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 by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time</a:t>
                </a:r>
                <a:endParaRPr lang="en-US" sz="800" b="1" dirty="0">
                  <a:solidFill>
                    <a:prstClr val="black"/>
                  </a:solidFill>
                  <a:latin typeface="Segoe Condensed" pitchFamily="34" charset="0"/>
                </a:endParaRPr>
              </a:p>
            </p:txBody>
          </p:sp>
          <p:sp>
            <p:nvSpPr>
              <p:cNvPr id="161" name="TextBox 160"/>
              <p:cNvSpPr txBox="1"/>
              <p:nvPr/>
            </p:nvSpPr>
            <p:spPr>
              <a:xfrm>
                <a:off x="3627257" y="52411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past</a:t>
                </a:r>
                <a:endParaRPr lang="en-US" sz="800" dirty="0">
                  <a:solidFill>
                    <a:prstClr val="black"/>
                  </a:solidFill>
                  <a:latin typeface="Segoe Condensed" pitchFamily="34" charset="0"/>
                </a:endParaRPr>
              </a:p>
            </p:txBody>
          </p:sp>
          <p:sp>
            <p:nvSpPr>
              <p:cNvPr id="162" name="TextBox 161"/>
              <p:cNvSpPr txBox="1"/>
              <p:nvPr/>
            </p:nvSpPr>
            <p:spPr>
              <a:xfrm>
                <a:off x="4621370" y="52411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projected</a:t>
                </a:r>
                <a:endParaRPr lang="en-US" sz="800" dirty="0">
                  <a:solidFill>
                    <a:prstClr val="black"/>
                  </a:solidFill>
                  <a:latin typeface="Segoe Condensed" pitchFamily="34" charset="0"/>
                </a:endParaRPr>
              </a:p>
            </p:txBody>
          </p:sp>
          <p:cxnSp>
            <p:nvCxnSpPr>
              <p:cNvPr id="163" name="Straight Arrow Connector 162"/>
              <p:cNvCxnSpPr/>
              <p:nvPr/>
            </p:nvCxnSpPr>
            <p:spPr>
              <a:xfrm>
                <a:off x="3629285" y="51755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6" name="TextBox 75"/>
            <p:cNvSpPr txBox="1"/>
            <p:nvPr/>
          </p:nvSpPr>
          <p:spPr>
            <a:xfrm>
              <a:off x="2907764" y="4868174"/>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Comparison</a:t>
              </a:r>
            </a:p>
          </p:txBody>
        </p:sp>
        <p:sp>
          <p:nvSpPr>
            <p:cNvPr id="77" name="TextBox 76"/>
            <p:cNvSpPr txBox="1"/>
            <p:nvPr/>
          </p:nvSpPr>
          <p:spPr>
            <a:xfrm>
              <a:off x="2868784" y="507241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78" name="Group 77"/>
            <p:cNvGrpSpPr/>
            <p:nvPr/>
          </p:nvGrpSpPr>
          <p:grpSpPr>
            <a:xfrm>
              <a:off x="3631039" y="5155455"/>
              <a:ext cx="2003393" cy="194247"/>
              <a:chOff x="3287520" y="3255558"/>
              <a:chExt cx="2003393" cy="194247"/>
            </a:xfrm>
          </p:grpSpPr>
          <p:cxnSp>
            <p:nvCxnSpPr>
              <p:cNvPr id="153" name="Straight Arrow Connector 152"/>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3287948"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self</a:t>
                </a:r>
                <a:endParaRPr lang="en-US" dirty="0">
                  <a:solidFill>
                    <a:prstClr val="black"/>
                  </a:solidFill>
                </a:endParaRPr>
              </a:p>
            </p:txBody>
          </p:sp>
          <p:sp>
            <p:nvSpPr>
              <p:cNvPr id="155" name="TextBox 154"/>
              <p:cNvSpPr txBox="1"/>
              <p:nvPr/>
            </p:nvSpPr>
            <p:spPr>
              <a:xfrm>
                <a:off x="4605113"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goal</a:t>
                </a:r>
                <a:endParaRPr lang="en-US" dirty="0">
                  <a:solidFill>
                    <a:prstClr val="black"/>
                  </a:solidFill>
                </a:endParaRPr>
              </a:p>
            </p:txBody>
          </p:sp>
          <p:sp>
            <p:nvSpPr>
              <p:cNvPr id="156" name="Oval 155"/>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7" name="Oval 156"/>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8" name="TextBox 157"/>
              <p:cNvSpPr txBox="1"/>
              <p:nvPr/>
            </p:nvSpPr>
            <p:spPr>
              <a:xfrm>
                <a:off x="3951053" y="3347213"/>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social</a:t>
                </a:r>
                <a:endParaRPr lang="en-US" sz="800" dirty="0">
                  <a:solidFill>
                    <a:prstClr val="black"/>
                  </a:solidFill>
                  <a:latin typeface="Segoe Condensed" pitchFamily="34" charset="0"/>
                </a:endParaRPr>
              </a:p>
            </p:txBody>
          </p:sp>
          <p:sp>
            <p:nvSpPr>
              <p:cNvPr id="159" name="Oval 158"/>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79" name="TextBox 78"/>
            <p:cNvSpPr txBox="1"/>
            <p:nvPr/>
          </p:nvSpPr>
          <p:spPr>
            <a:xfrm>
              <a:off x="2749401" y="6424964"/>
              <a:ext cx="893692" cy="292388"/>
            </a:xfrm>
            <a:prstGeom prst="rect">
              <a:avLst/>
            </a:prstGeom>
            <a:noFill/>
          </p:spPr>
          <p:txBody>
            <a:bodyPr wrap="square" rtlCol="0">
              <a:spAutoFit/>
            </a:bodyPr>
            <a:lstStyle/>
            <a:p>
              <a:pPr algn="r"/>
              <a:r>
                <a:rPr lang="en-US" sz="650" b="1" dirty="0" smtClean="0">
                  <a:solidFill>
                    <a:prstClr val="black"/>
                  </a:solidFill>
                  <a:latin typeface="Segoe Condensed" pitchFamily="34" charset="0"/>
                </a:rPr>
                <a:t>difficulty to reach comparison target</a:t>
              </a:r>
              <a:endParaRPr lang="en-US" sz="650" b="1" dirty="0">
                <a:solidFill>
                  <a:prstClr val="black"/>
                </a:solidFill>
                <a:latin typeface="Segoe Condensed" pitchFamily="34" charset="0"/>
              </a:endParaRPr>
            </a:p>
          </p:txBody>
        </p:sp>
        <p:sp>
          <p:nvSpPr>
            <p:cNvPr id="80" name="TextBox 79"/>
            <p:cNvSpPr txBox="1"/>
            <p:nvPr/>
          </p:nvSpPr>
          <p:spPr>
            <a:xfrm>
              <a:off x="3621760" y="656548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easy</a:t>
              </a:r>
              <a:endParaRPr lang="en-US" sz="800" dirty="0">
                <a:solidFill>
                  <a:prstClr val="black"/>
                </a:solidFill>
                <a:latin typeface="Segoe Condensed" pitchFamily="34" charset="0"/>
              </a:endParaRPr>
            </a:p>
          </p:txBody>
        </p:sp>
        <p:sp>
          <p:nvSpPr>
            <p:cNvPr id="81" name="TextBox 80"/>
            <p:cNvSpPr txBox="1"/>
            <p:nvPr/>
          </p:nvSpPr>
          <p:spPr>
            <a:xfrm>
              <a:off x="4379812" y="6565487"/>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hard</a:t>
              </a:r>
              <a:endParaRPr lang="en-US" sz="800" dirty="0">
                <a:solidFill>
                  <a:prstClr val="black"/>
                </a:solidFill>
                <a:latin typeface="Segoe Condensed" pitchFamily="34" charset="0"/>
              </a:endParaRPr>
            </a:p>
          </p:txBody>
        </p:sp>
        <p:cxnSp>
          <p:nvCxnSpPr>
            <p:cNvPr id="82" name="Straight Arrow Connector 81"/>
            <p:cNvCxnSpPr/>
            <p:nvPr/>
          </p:nvCxnSpPr>
          <p:spPr>
            <a:xfrm>
              <a:off x="3624066" y="649989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2920778" y="6703627"/>
              <a:ext cx="2945943" cy="931045"/>
              <a:chOff x="3018319" y="6524118"/>
              <a:chExt cx="2945943" cy="931045"/>
            </a:xfrm>
          </p:grpSpPr>
          <p:grpSp>
            <p:nvGrpSpPr>
              <p:cNvPr id="117" name="Group 116"/>
              <p:cNvGrpSpPr/>
              <p:nvPr/>
            </p:nvGrpSpPr>
            <p:grpSpPr>
              <a:xfrm>
                <a:off x="3109195" y="6757539"/>
                <a:ext cx="962103" cy="123111"/>
                <a:chOff x="3095547" y="6757539"/>
                <a:chExt cx="962103" cy="123111"/>
              </a:xfrm>
            </p:grpSpPr>
            <p:sp>
              <p:nvSpPr>
                <p:cNvPr id="151" name="TextBox 150"/>
                <p:cNvSpPr txBox="1"/>
                <p:nvPr/>
              </p:nvSpPr>
              <p:spPr>
                <a:xfrm>
                  <a:off x="3198798" y="6757539"/>
                  <a:ext cx="85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t</a:t>
                  </a:r>
                  <a:r>
                    <a:rPr lang="en-US" sz="800" dirty="0" smtClean="0">
                      <a:solidFill>
                        <a:prstClr val="black"/>
                      </a:solidFill>
                      <a:latin typeface="Segoe Condensed" pitchFamily="34" charset="0"/>
                    </a:rPr>
                    <a:t>ime window</a:t>
                  </a:r>
                </a:p>
              </p:txBody>
            </p:sp>
            <p:sp>
              <p:nvSpPr>
                <p:cNvPr id="152" name="Rectangle 151"/>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8" name="Group 117"/>
              <p:cNvGrpSpPr/>
              <p:nvPr/>
            </p:nvGrpSpPr>
            <p:grpSpPr>
              <a:xfrm>
                <a:off x="3109195" y="6897646"/>
                <a:ext cx="962103" cy="123111"/>
                <a:chOff x="3095547" y="6757539"/>
                <a:chExt cx="962103" cy="123111"/>
              </a:xfrm>
            </p:grpSpPr>
            <p:sp>
              <p:nvSpPr>
                <p:cNvPr id="149" name="TextBox 148"/>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time granularity</a:t>
                  </a:r>
                </a:p>
              </p:txBody>
            </p:sp>
            <p:sp>
              <p:nvSpPr>
                <p:cNvPr id="150" name="Rectangle 149"/>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9" name="Group 118"/>
              <p:cNvGrpSpPr/>
              <p:nvPr/>
            </p:nvGrpSpPr>
            <p:grpSpPr>
              <a:xfrm>
                <a:off x="3109195" y="7037753"/>
                <a:ext cx="962103" cy="123111"/>
                <a:chOff x="3095547" y="6757539"/>
                <a:chExt cx="962103" cy="123111"/>
              </a:xfrm>
            </p:grpSpPr>
            <p:sp>
              <p:nvSpPr>
                <p:cNvPr id="147" name="TextBox 146"/>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grouping</a:t>
                  </a:r>
                </a:p>
              </p:txBody>
            </p:sp>
            <p:sp>
              <p:nvSpPr>
                <p:cNvPr id="148" name="Rectangle 147"/>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0" name="Group 119"/>
              <p:cNvGrpSpPr/>
              <p:nvPr/>
            </p:nvGrpSpPr>
            <p:grpSpPr>
              <a:xfrm>
                <a:off x="3109195" y="7177860"/>
                <a:ext cx="962103" cy="123111"/>
                <a:chOff x="3095547" y="6757539"/>
                <a:chExt cx="962103" cy="123111"/>
              </a:xfrm>
            </p:grpSpPr>
            <p:sp>
              <p:nvSpPr>
                <p:cNvPr id="145" name="TextBox 144"/>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granularity</a:t>
                  </a:r>
                </a:p>
              </p:txBody>
            </p:sp>
            <p:sp>
              <p:nvSpPr>
                <p:cNvPr id="146" name="Rectangle 145"/>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1" name="Group 120"/>
              <p:cNvGrpSpPr/>
              <p:nvPr/>
            </p:nvGrpSpPr>
            <p:grpSpPr>
              <a:xfrm>
                <a:off x="3109195" y="7317967"/>
                <a:ext cx="962103" cy="123111"/>
                <a:chOff x="3095547" y="6757539"/>
                <a:chExt cx="962103" cy="123111"/>
              </a:xfrm>
            </p:grpSpPr>
            <p:sp>
              <p:nvSpPr>
                <p:cNvPr id="143" name="TextBox 142"/>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measurement unit</a:t>
                  </a:r>
                </a:p>
              </p:txBody>
            </p:sp>
            <p:sp>
              <p:nvSpPr>
                <p:cNvPr id="144" name="Rectangle 143"/>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2" name="Right Brace 121"/>
              <p:cNvSpPr/>
              <p:nvPr/>
            </p:nvSpPr>
            <p:spPr>
              <a:xfrm>
                <a:off x="3903966"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3" name="TextBox 122"/>
              <p:cNvSpPr txBox="1"/>
              <p:nvPr/>
            </p:nvSpPr>
            <p:spPr>
              <a:xfrm>
                <a:off x="3937948" y="6538759"/>
                <a:ext cx="524803" cy="215444"/>
              </a:xfrm>
              <a:prstGeom prst="rect">
                <a:avLst/>
              </a:prstGeom>
              <a:noFill/>
            </p:spPr>
            <p:txBody>
              <a:bodyPr wrap="square" rtlCol="0">
                <a:spAutoFit/>
              </a:bodyPr>
              <a:lstStyle/>
              <a:p>
                <a:r>
                  <a:rPr lang="en-US" sz="800" b="1" dirty="0" smtClean="0">
                    <a:solidFill>
                      <a:prstClr val="black"/>
                    </a:solidFill>
                    <a:latin typeface="Segoe Condensed" pitchFamily="34" charset="0"/>
                  </a:rPr>
                  <a:t>statistic</a:t>
                </a:r>
                <a:endParaRPr lang="en-US" sz="800" b="1" dirty="0">
                  <a:solidFill>
                    <a:prstClr val="black"/>
                  </a:solidFill>
                  <a:latin typeface="Segoe Condensed" pitchFamily="34" charset="0"/>
                </a:endParaRPr>
              </a:p>
            </p:txBody>
          </p:sp>
          <p:grpSp>
            <p:nvGrpSpPr>
              <p:cNvPr id="124" name="Group 123"/>
              <p:cNvGrpSpPr/>
              <p:nvPr/>
            </p:nvGrpSpPr>
            <p:grpSpPr>
              <a:xfrm>
                <a:off x="4049404" y="6827544"/>
                <a:ext cx="957381" cy="123111"/>
                <a:chOff x="4105132" y="6765389"/>
                <a:chExt cx="957381" cy="123111"/>
              </a:xfrm>
            </p:grpSpPr>
            <p:sp>
              <p:nvSpPr>
                <p:cNvPr id="141" name="Oval 140"/>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42" name="TextBox 141"/>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raw value</a:t>
                  </a:r>
                </a:p>
              </p:txBody>
            </p:sp>
          </p:grpSp>
          <p:grpSp>
            <p:nvGrpSpPr>
              <p:cNvPr id="125" name="Group 124"/>
              <p:cNvGrpSpPr/>
              <p:nvPr/>
            </p:nvGrpSpPr>
            <p:grpSpPr>
              <a:xfrm>
                <a:off x="4049404" y="6931409"/>
                <a:ext cx="957381" cy="123111"/>
                <a:chOff x="4105132" y="6765389"/>
                <a:chExt cx="957381" cy="123111"/>
              </a:xfrm>
            </p:grpSpPr>
            <p:sp>
              <p:nvSpPr>
                <p:cNvPr id="139" name="Oval 138"/>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40" name="TextBox 139"/>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average</a:t>
                  </a:r>
                </a:p>
              </p:txBody>
            </p:sp>
          </p:grpSp>
          <p:grpSp>
            <p:nvGrpSpPr>
              <p:cNvPr id="126" name="Group 125"/>
              <p:cNvGrpSpPr/>
              <p:nvPr/>
            </p:nvGrpSpPr>
            <p:grpSpPr>
              <a:xfrm>
                <a:off x="4049404" y="7035274"/>
                <a:ext cx="957381" cy="123111"/>
                <a:chOff x="4105132" y="6765389"/>
                <a:chExt cx="957381" cy="123111"/>
              </a:xfrm>
            </p:grpSpPr>
            <p:sp>
              <p:nvSpPr>
                <p:cNvPr id="137" name="Oval 136"/>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8" name="TextBox 137"/>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median</a:t>
                  </a:r>
                </a:p>
              </p:txBody>
            </p:sp>
          </p:grpSp>
          <p:grpSp>
            <p:nvGrpSpPr>
              <p:cNvPr id="127" name="Group 126"/>
              <p:cNvGrpSpPr/>
              <p:nvPr/>
            </p:nvGrpSpPr>
            <p:grpSpPr>
              <a:xfrm>
                <a:off x="4049404" y="7139140"/>
                <a:ext cx="957381" cy="123111"/>
                <a:chOff x="4105132" y="6765389"/>
                <a:chExt cx="957381" cy="123111"/>
              </a:xfrm>
            </p:grpSpPr>
            <p:sp>
              <p:nvSpPr>
                <p:cNvPr id="135" name="Oval 134"/>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6" name="TextBox 135"/>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mode</a:t>
                  </a:r>
                </a:p>
              </p:txBody>
            </p:sp>
          </p:grpSp>
          <p:grpSp>
            <p:nvGrpSpPr>
              <p:cNvPr id="128" name="Group 127"/>
              <p:cNvGrpSpPr/>
              <p:nvPr/>
            </p:nvGrpSpPr>
            <p:grpSpPr>
              <a:xfrm>
                <a:off x="4049404" y="7240993"/>
                <a:ext cx="957381" cy="123111"/>
                <a:chOff x="4105132" y="6765389"/>
                <a:chExt cx="957381" cy="123111"/>
              </a:xfrm>
            </p:grpSpPr>
            <p:sp>
              <p:nvSpPr>
                <p:cNvPr id="133" name="Oval 132"/>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4" name="TextBox 133"/>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other</a:t>
                  </a:r>
                </a:p>
              </p:txBody>
            </p:sp>
          </p:grpSp>
          <p:sp>
            <p:nvSpPr>
              <p:cNvPr id="129" name="TextBox 128"/>
              <p:cNvSpPr txBox="1"/>
              <p:nvPr/>
            </p:nvSpPr>
            <p:spPr>
              <a:xfrm>
                <a:off x="3018319" y="6538759"/>
                <a:ext cx="1056404"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comparison variables</a:t>
                </a:r>
                <a:endParaRPr lang="en-US" sz="800" b="1" dirty="0">
                  <a:solidFill>
                    <a:prstClr val="black"/>
                  </a:solidFill>
                  <a:latin typeface="Segoe Condensed" pitchFamily="34" charset="0"/>
                </a:endParaRPr>
              </a:p>
            </p:txBody>
          </p:sp>
          <p:sp>
            <p:nvSpPr>
              <p:cNvPr id="130" name="TextBox 129"/>
              <p:cNvSpPr txBox="1"/>
              <p:nvPr/>
            </p:nvSpPr>
            <p:spPr>
              <a:xfrm>
                <a:off x="4471348" y="6524118"/>
                <a:ext cx="869131"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computation</a:t>
                </a:r>
                <a:endParaRPr lang="en-US" sz="800" b="1" dirty="0">
                  <a:solidFill>
                    <a:prstClr val="black"/>
                  </a:solidFill>
                  <a:latin typeface="Segoe Condensed" pitchFamily="34" charset="0"/>
                </a:endParaRPr>
              </a:p>
            </p:txBody>
          </p:sp>
          <p:sp>
            <p:nvSpPr>
              <p:cNvPr id="131" name="Right Brace 130"/>
              <p:cNvSpPr/>
              <p:nvPr/>
            </p:nvSpPr>
            <p:spPr>
              <a:xfrm flipH="1">
                <a:off x="4480290"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2" name="TextBox 131"/>
              <p:cNvSpPr txBox="1"/>
              <p:nvPr/>
            </p:nvSpPr>
            <p:spPr>
              <a:xfrm>
                <a:off x="4576439" y="6791658"/>
                <a:ext cx="1387823" cy="615553"/>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 this time [</a:t>
                </a:r>
                <a:r>
                  <a:rPr lang="en-US" sz="800" dirty="0" err="1" smtClean="0">
                    <a:solidFill>
                      <a:prstClr val="black"/>
                    </a:solidFill>
                    <a:latin typeface="Segoe Condensed" pitchFamily="34" charset="0"/>
                  </a:rPr>
                  <a:t>yest</a:t>
                </a:r>
                <a:r>
                  <a:rPr lang="en-US" sz="800" dirty="0" smtClean="0">
                    <a:solidFill>
                      <a:prstClr val="black"/>
                    </a:solidFill>
                    <a:latin typeface="Segoe Condensed" pitchFamily="34" charset="0"/>
                  </a:rPr>
                  <a:t>, last </a:t>
                </a:r>
                <a:r>
                  <a:rPr lang="en-US" sz="800" dirty="0" err="1" smtClean="0">
                    <a:solidFill>
                      <a:prstClr val="black"/>
                    </a:solidFill>
                    <a:latin typeface="Segoe Condensed" pitchFamily="34" charset="0"/>
                  </a:rPr>
                  <a:t>wk</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mo</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yr</a:t>
                </a:r>
                <a:r>
                  <a:rPr lang="en-US" sz="800" dirty="0" smtClean="0">
                    <a:solidFill>
                      <a:prstClr val="black"/>
                    </a:solidFill>
                    <a:latin typeface="Segoe Condensed" pitchFamily="34" charset="0"/>
                  </a:rPr>
                  <a:t>]</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t>
                </a:r>
                <a:r>
                  <a:rPr lang="en-US" sz="800" dirty="0" err="1" smtClean="0">
                    <a:solidFill>
                      <a:prstClr val="black"/>
                    </a:solidFill>
                    <a:latin typeface="Segoe Condensed" pitchFamily="34" charset="0"/>
                  </a:rPr>
                  <a:t>hrly</a:t>
                </a:r>
                <a:r>
                  <a:rPr lang="en-US" sz="800" dirty="0" smtClean="0">
                    <a:solidFill>
                      <a:prstClr val="black"/>
                    </a:solidFill>
                    <a:latin typeface="Segoe Condensed" pitchFamily="34" charset="0"/>
                  </a:rPr>
                  <a:t>, daily, </a:t>
                </a:r>
                <a:r>
                  <a:rPr lang="en-US" sz="800" dirty="0" err="1" smtClean="0">
                    <a:solidFill>
                      <a:prstClr val="black"/>
                    </a:solidFill>
                    <a:latin typeface="Segoe Condensed" pitchFamily="34" charset="0"/>
                  </a:rPr>
                  <a:t>wkly</a:t>
                </a:r>
                <a:r>
                  <a:rPr lang="en-US" sz="800" dirty="0" smtClean="0">
                    <a:solidFill>
                      <a:prstClr val="black"/>
                    </a:solidFill>
                    <a:latin typeface="Segoe Condensed" pitchFamily="34" charset="0"/>
                  </a:rPr>
                  <a:t>, monthly, </a:t>
                </a:r>
                <a:r>
                  <a:rPr lang="en-US" sz="800" dirty="0" err="1" smtClean="0">
                    <a:solidFill>
                      <a:prstClr val="black"/>
                    </a:solidFill>
                    <a:latin typeface="Segoe Condensed" pitchFamily="34" charset="0"/>
                  </a:rPr>
                  <a:t>yrly</a:t>
                </a:r>
                <a:r>
                  <a:rPr lang="en-US" sz="800" dirty="0" smtClean="0">
                    <a:solidFill>
                      <a:prstClr val="black"/>
                    </a:solidFill>
                    <a:latin typeface="Segoe Condensed" pitchFamily="34" charset="0"/>
                  </a:rPr>
                  <a:t>]</a:t>
                </a:r>
              </a:p>
              <a:p>
                <a:r>
                  <a:rPr lang="en-US" sz="800" dirty="0" smtClean="0">
                    <a:solidFill>
                      <a:prstClr val="black"/>
                    </a:solidFill>
                    <a:latin typeface="Segoe Condensed" pitchFamily="34" charset="0"/>
                  </a:rPr>
                  <a:t>over past [X] days</a:t>
                </a:r>
              </a:p>
              <a:p>
                <a:r>
                  <a:rPr lang="en-US" sz="800" dirty="0" smtClean="0">
                    <a:solidFill>
                      <a:prstClr val="black"/>
                    </a:solidFill>
                    <a:latin typeface="Segoe Condensed" pitchFamily="34" charset="0"/>
                  </a:rPr>
                  <a:t>this day type [weekday, weekend]</a:t>
                </a:r>
              </a:p>
              <a:p>
                <a:r>
                  <a:rPr lang="en-US" sz="800" dirty="0" smtClean="0">
                    <a:solidFill>
                      <a:prstClr val="black"/>
                    </a:solidFill>
                    <a:latin typeface="Segoe Condensed" pitchFamily="34" charset="0"/>
                  </a:rPr>
                  <a:t>this day of week (e.g., </a:t>
                </a:r>
                <a:r>
                  <a:rPr lang="en-US" sz="800" dirty="0" err="1" smtClean="0">
                    <a:solidFill>
                      <a:prstClr val="black"/>
                    </a:solidFill>
                    <a:latin typeface="Segoe Condensed" pitchFamily="34" charset="0"/>
                  </a:rPr>
                  <a:t>mondays</a:t>
                </a:r>
                <a:r>
                  <a:rPr lang="en-US" sz="800" dirty="0" smtClean="0">
                    <a:solidFill>
                      <a:prstClr val="black"/>
                    </a:solidFill>
                    <a:latin typeface="Segoe Condensed" pitchFamily="34" charset="0"/>
                  </a:rPr>
                  <a:t>) </a:t>
                </a:r>
              </a:p>
            </p:txBody>
          </p:sp>
        </p:grpSp>
        <p:grpSp>
          <p:nvGrpSpPr>
            <p:cNvPr id="84" name="Group 83"/>
            <p:cNvGrpSpPr/>
            <p:nvPr/>
          </p:nvGrpSpPr>
          <p:grpSpPr>
            <a:xfrm>
              <a:off x="2705100" y="5745324"/>
              <a:ext cx="2937175" cy="338554"/>
              <a:chOff x="2913791" y="6179536"/>
              <a:chExt cx="2937175" cy="338554"/>
            </a:xfrm>
          </p:grpSpPr>
          <p:sp>
            <p:nvSpPr>
              <p:cNvPr id="108" name="TextBox 107"/>
              <p:cNvSpPr txBox="1"/>
              <p:nvPr/>
            </p:nvSpPr>
            <p:spPr>
              <a:xfrm>
                <a:off x="2913791" y="6179536"/>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social-comp.</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109" name="Group 108"/>
              <p:cNvGrpSpPr/>
              <p:nvPr/>
            </p:nvGrpSpPr>
            <p:grpSpPr>
              <a:xfrm>
                <a:off x="3847573" y="6214846"/>
                <a:ext cx="2003393" cy="296839"/>
                <a:chOff x="3287520" y="3255558"/>
                <a:chExt cx="2003393" cy="296839"/>
              </a:xfrm>
            </p:grpSpPr>
            <p:cxnSp>
              <p:nvCxnSpPr>
                <p:cNvPr id="110" name="Straight Arrow Connector 109"/>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geographically</a:t>
                  </a:r>
                  <a:br>
                    <a:rPr lang="en-US" dirty="0" smtClean="0">
                      <a:solidFill>
                        <a:prstClr val="black"/>
                      </a:solidFill>
                    </a:rPr>
                  </a:br>
                  <a:r>
                    <a:rPr lang="en-US" dirty="0" smtClean="0">
                      <a:solidFill>
                        <a:prstClr val="black"/>
                      </a:solidFill>
                    </a:rPr>
                    <a:t>proximal</a:t>
                  </a:r>
                  <a:endParaRPr lang="en-US" dirty="0">
                    <a:solidFill>
                      <a:prstClr val="black"/>
                    </a:solidFill>
                  </a:endParaRPr>
                </a:p>
              </p:txBody>
            </p:sp>
            <p:sp>
              <p:nvSpPr>
                <p:cNvPr id="112" name="TextBox 111"/>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selected </a:t>
                  </a:r>
                  <a:br>
                    <a:rPr lang="en-US" dirty="0" smtClean="0">
                      <a:solidFill>
                        <a:prstClr val="black"/>
                      </a:solidFill>
                    </a:rPr>
                  </a:br>
                  <a:r>
                    <a:rPr lang="en-US" dirty="0" smtClean="0">
                      <a:solidFill>
                        <a:prstClr val="black"/>
                      </a:solidFill>
                    </a:rPr>
                    <a:t>social network</a:t>
                  </a:r>
                  <a:endParaRPr lang="en-US" dirty="0">
                    <a:solidFill>
                      <a:prstClr val="black"/>
                    </a:solidFill>
                  </a:endParaRPr>
                </a:p>
              </p:txBody>
            </p:sp>
            <p:sp>
              <p:nvSpPr>
                <p:cNvPr id="113" name="Oval 112"/>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4" name="Oval 113"/>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5" name="TextBox 114"/>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demographically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similar</a:t>
                  </a:r>
                  <a:endParaRPr lang="en-US" sz="800" dirty="0">
                    <a:solidFill>
                      <a:prstClr val="black"/>
                    </a:solidFill>
                    <a:latin typeface="Segoe Condensed" pitchFamily="34" charset="0"/>
                  </a:endParaRPr>
                </a:p>
              </p:txBody>
            </p:sp>
            <p:sp>
              <p:nvSpPr>
                <p:cNvPr id="116" name="Oval 115"/>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grpSp>
          <p:nvGrpSpPr>
            <p:cNvPr id="90" name="Group 89"/>
            <p:cNvGrpSpPr/>
            <p:nvPr/>
          </p:nvGrpSpPr>
          <p:grpSpPr>
            <a:xfrm>
              <a:off x="2698261" y="6070922"/>
              <a:ext cx="2937175" cy="338554"/>
              <a:chOff x="2913791" y="6112012"/>
              <a:chExt cx="2937175" cy="338554"/>
            </a:xfrm>
          </p:grpSpPr>
          <p:sp>
            <p:nvSpPr>
              <p:cNvPr id="99" name="TextBox 98"/>
              <p:cNvSpPr txBox="1"/>
              <p:nvPr/>
            </p:nvSpPr>
            <p:spPr>
              <a:xfrm>
                <a:off x="2913791" y="6112012"/>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goal-setting</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strategy</a:t>
                </a:r>
                <a:endParaRPr lang="en-US" sz="800" b="1" dirty="0">
                  <a:solidFill>
                    <a:prstClr val="black"/>
                  </a:solidFill>
                  <a:latin typeface="Segoe Condensed" pitchFamily="34" charset="0"/>
                </a:endParaRPr>
              </a:p>
            </p:txBody>
          </p:sp>
          <p:grpSp>
            <p:nvGrpSpPr>
              <p:cNvPr id="100" name="Group 99"/>
              <p:cNvGrpSpPr/>
              <p:nvPr/>
            </p:nvGrpSpPr>
            <p:grpSpPr>
              <a:xfrm>
                <a:off x="3847573" y="6179221"/>
                <a:ext cx="2003393" cy="194247"/>
                <a:chOff x="3287520" y="3219933"/>
                <a:chExt cx="2003393" cy="194247"/>
              </a:xfrm>
            </p:grpSpPr>
            <p:cxnSp>
              <p:nvCxnSpPr>
                <p:cNvPr id="101" name="Straight Arrow Connector 100"/>
                <p:cNvCxnSpPr/>
                <p:nvPr/>
              </p:nvCxnSpPr>
              <p:spPr>
                <a:xfrm>
                  <a:off x="3287520" y="3251937"/>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3287948"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s</a:t>
                  </a:r>
                  <a:r>
                    <a:rPr lang="en-US" dirty="0" smtClean="0">
                      <a:solidFill>
                        <a:prstClr val="black"/>
                      </a:solidFill>
                    </a:rPr>
                    <a:t>elf-set</a:t>
                  </a:r>
                  <a:endParaRPr lang="en-US" dirty="0">
                    <a:solidFill>
                      <a:prstClr val="black"/>
                    </a:solidFill>
                  </a:endParaRPr>
                </a:p>
              </p:txBody>
            </p:sp>
            <p:sp>
              <p:nvSpPr>
                <p:cNvPr id="103" name="TextBox 102"/>
                <p:cNvSpPr txBox="1"/>
                <p:nvPr/>
              </p:nvSpPr>
              <p:spPr>
                <a:xfrm>
                  <a:off x="4605113"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externally-set</a:t>
                  </a:r>
                  <a:endParaRPr lang="en-US" dirty="0">
                    <a:solidFill>
                      <a:prstClr val="black"/>
                    </a:solidFill>
                  </a:endParaRPr>
                </a:p>
              </p:txBody>
            </p:sp>
            <p:sp>
              <p:nvSpPr>
                <p:cNvPr id="104" name="Oval 103"/>
                <p:cNvSpPr/>
                <p:nvPr/>
              </p:nvSpPr>
              <p:spPr>
                <a:xfrm>
                  <a:off x="32908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5" name="Oval 104"/>
                <p:cNvSpPr/>
                <p:nvPr/>
              </p:nvSpPr>
              <p:spPr>
                <a:xfrm>
                  <a:off x="5226560" y="3223095"/>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6" name="TextBox 105"/>
                <p:cNvSpPr txBox="1"/>
                <p:nvPr/>
              </p:nvSpPr>
              <p:spPr>
                <a:xfrm>
                  <a:off x="3951053" y="3311588"/>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system-set</a:t>
                  </a:r>
                  <a:endParaRPr lang="en-US" sz="800" dirty="0">
                    <a:solidFill>
                      <a:prstClr val="black"/>
                    </a:solidFill>
                    <a:latin typeface="Segoe Condensed" pitchFamily="34" charset="0"/>
                  </a:endParaRPr>
                </a:p>
              </p:txBody>
            </p:sp>
            <p:sp>
              <p:nvSpPr>
                <p:cNvPr id="107" name="Oval 106"/>
                <p:cNvSpPr/>
                <p:nvPr/>
              </p:nvSpPr>
              <p:spPr>
                <a:xfrm>
                  <a:off x="42600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sp>
          <p:nvSpPr>
            <p:cNvPr id="97" name="Rectangle 96"/>
            <p:cNvSpPr/>
            <p:nvPr/>
          </p:nvSpPr>
          <p:spPr>
            <a:xfrm>
              <a:off x="2908305" y="5069720"/>
              <a:ext cx="54250" cy="260103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 name="Group 3"/>
          <p:cNvGrpSpPr/>
          <p:nvPr/>
        </p:nvGrpSpPr>
        <p:grpSpPr>
          <a:xfrm>
            <a:off x="226476" y="1417321"/>
            <a:ext cx="8123329" cy="5123374"/>
            <a:chOff x="226476" y="1417321"/>
            <a:chExt cx="8123329" cy="5123374"/>
          </a:xfrm>
        </p:grpSpPr>
        <p:grpSp>
          <p:nvGrpSpPr>
            <p:cNvPr id="47" name="Group 46"/>
            <p:cNvGrpSpPr/>
            <p:nvPr/>
          </p:nvGrpSpPr>
          <p:grpSpPr>
            <a:xfrm>
              <a:off x="794195" y="1417321"/>
              <a:ext cx="7555610" cy="5123374"/>
              <a:chOff x="521590" y="318204"/>
              <a:chExt cx="7555610" cy="4639147"/>
            </a:xfrm>
          </p:grpSpPr>
          <p:sp>
            <p:nvSpPr>
              <p:cNvPr id="48" name="Rounded Rectangle 47"/>
              <p:cNvSpPr/>
              <p:nvPr/>
            </p:nvSpPr>
            <p:spPr>
              <a:xfrm>
                <a:off x="521590" y="813968"/>
                <a:ext cx="7555610" cy="4143383"/>
              </a:xfrm>
              <a:prstGeom prst="roundRect">
                <a:avLst/>
              </a:prstGeom>
              <a:solidFill>
                <a:schemeClr val="accent2">
                  <a:alpha val="15000"/>
                </a:schemeClr>
              </a:solidFill>
              <a:ln w="9525">
                <a:solidFill>
                  <a:schemeClr val="accent2"/>
                </a:solidFill>
                <a:prstDash val="solid"/>
                <a:round/>
                <a:headEnd/>
                <a:tailEnd/>
              </a:ln>
            </p:spPr>
            <p:txBody>
              <a:bodyPr anchor="ctr"/>
              <a:lstStyle/>
              <a:p>
                <a:pPr algn="ctr" fontAlgn="base">
                  <a:spcBef>
                    <a:spcPct val="0"/>
                  </a:spcBef>
                  <a:spcAft>
                    <a:spcPct val="0"/>
                  </a:spcAft>
                </a:pPr>
                <a:endParaRPr lang="en-US">
                  <a:solidFill>
                    <a:prstClr val="white"/>
                  </a:solidFill>
                  <a:latin typeface="Arial" charset="0"/>
                </a:endParaRPr>
              </a:p>
            </p:txBody>
          </p:sp>
          <p:sp>
            <p:nvSpPr>
              <p:cNvPr id="49" name="Freeform 48"/>
              <p:cNvSpPr/>
              <p:nvPr/>
            </p:nvSpPr>
            <p:spPr>
              <a:xfrm>
                <a:off x="1395586" y="318204"/>
                <a:ext cx="542261" cy="457451"/>
              </a:xfrm>
              <a:custGeom>
                <a:avLst/>
                <a:gdLst>
                  <a:gd name="connsiteX0" fmla="*/ 0 w 542261"/>
                  <a:gd name="connsiteY0" fmla="*/ 0 h 808075"/>
                  <a:gd name="connsiteX1" fmla="*/ 542261 w 542261"/>
                  <a:gd name="connsiteY1" fmla="*/ 159489 h 808075"/>
                  <a:gd name="connsiteX2" fmla="*/ 531628 w 542261"/>
                  <a:gd name="connsiteY2" fmla="*/ 808075 h 808075"/>
                  <a:gd name="connsiteX0" fmla="*/ 0 w 542261"/>
                  <a:gd name="connsiteY0" fmla="*/ 0 h 808075"/>
                  <a:gd name="connsiteX1" fmla="*/ 542261 w 542261"/>
                  <a:gd name="connsiteY1" fmla="*/ 159489 h 808075"/>
                  <a:gd name="connsiteX2" fmla="*/ 538771 w 542261"/>
                  <a:gd name="connsiteY2" fmla="*/ 808075 h 808075"/>
                </a:gdLst>
                <a:ahLst/>
                <a:cxnLst>
                  <a:cxn ang="0">
                    <a:pos x="connsiteX0" y="connsiteY0"/>
                  </a:cxn>
                  <a:cxn ang="0">
                    <a:pos x="connsiteX1" y="connsiteY1"/>
                  </a:cxn>
                  <a:cxn ang="0">
                    <a:pos x="connsiteX2" y="connsiteY2"/>
                  </a:cxn>
                </a:cxnLst>
                <a:rect l="l" t="t" r="r" b="b"/>
                <a:pathLst>
                  <a:path w="542261" h="808075">
                    <a:moveTo>
                      <a:pt x="0" y="0"/>
                    </a:moveTo>
                    <a:lnTo>
                      <a:pt x="542261" y="159489"/>
                    </a:lnTo>
                    <a:cubicBezTo>
                      <a:pt x="541098" y="375684"/>
                      <a:pt x="539934" y="591880"/>
                      <a:pt x="538771" y="808075"/>
                    </a:cubicBezTo>
                  </a:path>
                </a:pathLst>
              </a:custGeom>
              <a:noFill/>
              <a:ln w="9525">
                <a:solidFill>
                  <a:schemeClr val="accent2"/>
                </a:solidFill>
                <a:prstDash val="solid"/>
                <a:round/>
                <a:headEnd/>
                <a:tailEnd/>
              </a:ln>
            </p:spPr>
            <p:txBody>
              <a:bodyPr anchor="ctr"/>
              <a:lstStyle/>
              <a:p>
                <a:pPr algn="ctr" fontAlgn="base">
                  <a:spcBef>
                    <a:spcPct val="0"/>
                  </a:spcBef>
                  <a:spcAft>
                    <a:spcPct val="0"/>
                  </a:spcAft>
                </a:pPr>
                <a:endParaRPr lang="en-US">
                  <a:solidFill>
                    <a:prstClr val="white"/>
                  </a:solidFill>
                  <a:latin typeface="Arial" charset="0"/>
                </a:endParaRPr>
              </a:p>
            </p:txBody>
          </p:sp>
        </p:grpSp>
        <p:grpSp>
          <p:nvGrpSpPr>
            <p:cNvPr id="60" name="Group 59"/>
            <p:cNvGrpSpPr/>
            <p:nvPr/>
          </p:nvGrpSpPr>
          <p:grpSpPr>
            <a:xfrm>
              <a:off x="228600" y="5676919"/>
              <a:ext cx="7836694" cy="707886"/>
              <a:chOff x="-76200" y="3761204"/>
              <a:chExt cx="7836694" cy="707886"/>
            </a:xfrm>
          </p:grpSpPr>
          <p:cxnSp>
            <p:nvCxnSpPr>
              <p:cNvPr id="61" name="Straight Arrow Connector 60"/>
              <p:cNvCxnSpPr/>
              <p:nvPr/>
            </p:nvCxnSpPr>
            <p:spPr>
              <a:xfrm>
                <a:off x="3235191" y="3971174"/>
                <a:ext cx="4484981" cy="0"/>
              </a:xfrm>
              <a:prstGeom prst="straightConnector1">
                <a:avLst/>
              </a:prstGeom>
              <a:ln w="38100" cap="sq">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235189" y="403213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easy</a:t>
                </a:r>
              </a:p>
            </p:txBody>
          </p:sp>
          <p:sp>
            <p:nvSpPr>
              <p:cNvPr id="63" name="TextBox 62"/>
              <p:cNvSpPr txBox="1"/>
              <p:nvPr/>
            </p:nvSpPr>
            <p:spPr>
              <a:xfrm>
                <a:off x="5962422" y="403213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hard</a:t>
                </a:r>
              </a:p>
            </p:txBody>
          </p:sp>
          <p:sp>
            <p:nvSpPr>
              <p:cNvPr id="64" name="TextBox 63"/>
              <p:cNvSpPr txBox="1"/>
              <p:nvPr/>
            </p:nvSpPr>
            <p:spPr>
              <a:xfrm>
                <a:off x="-76200" y="3761204"/>
                <a:ext cx="30931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difficulty to reach</a:t>
                </a:r>
                <a:br>
                  <a:rPr lang="en-US" sz="2000" dirty="0" smtClean="0">
                    <a:solidFill>
                      <a:prstClr val="white">
                        <a:lumMod val="95000"/>
                      </a:prstClr>
                    </a:solidFill>
                    <a:latin typeface="Segoe UI Semibold" pitchFamily="34" charset="0"/>
                  </a:rPr>
                </a:br>
                <a:r>
                  <a:rPr lang="en-US" sz="2000" dirty="0" smtClean="0">
                    <a:solidFill>
                      <a:prstClr val="white">
                        <a:lumMod val="95000"/>
                      </a:prstClr>
                    </a:solidFill>
                    <a:latin typeface="Segoe UI Semibold" pitchFamily="34" charset="0"/>
                  </a:rPr>
                  <a:t>comparison target</a:t>
                </a:r>
              </a:p>
            </p:txBody>
          </p:sp>
        </p:grpSp>
        <p:grpSp>
          <p:nvGrpSpPr>
            <p:cNvPr id="98" name="Group 97"/>
            <p:cNvGrpSpPr/>
            <p:nvPr/>
          </p:nvGrpSpPr>
          <p:grpSpPr>
            <a:xfrm>
              <a:off x="609600" y="3821692"/>
              <a:ext cx="7468737" cy="975190"/>
              <a:chOff x="609600" y="3996158"/>
              <a:chExt cx="7468737" cy="975190"/>
            </a:xfrm>
          </p:grpSpPr>
          <p:sp>
            <p:nvSpPr>
              <p:cNvPr id="59" name="TextBox 58"/>
              <p:cNvSpPr txBox="1"/>
              <p:nvPr/>
            </p:nvSpPr>
            <p:spPr>
              <a:xfrm>
                <a:off x="609600" y="3996158"/>
                <a:ext cx="2721569"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social comparison</a:t>
                </a:r>
                <a:br>
                  <a:rPr lang="en-US" sz="2000" dirty="0" smtClean="0">
                    <a:solidFill>
                      <a:prstClr val="white">
                        <a:lumMod val="95000"/>
                      </a:prstClr>
                    </a:solidFill>
                    <a:latin typeface="Segoe UI Semibold" pitchFamily="34" charset="0"/>
                  </a:rPr>
                </a:br>
                <a:r>
                  <a:rPr lang="en-US" sz="2000" dirty="0" smtClean="0">
                    <a:solidFill>
                      <a:prstClr val="white">
                        <a:lumMod val="95000"/>
                      </a:prstClr>
                    </a:solidFill>
                    <a:latin typeface="Segoe UI Semibold" pitchFamily="34" charset="0"/>
                  </a:rPr>
                  <a:t>target</a:t>
                </a:r>
              </a:p>
            </p:txBody>
          </p:sp>
          <p:grpSp>
            <p:nvGrpSpPr>
              <p:cNvPr id="91" name="Group 90"/>
              <p:cNvGrpSpPr/>
              <p:nvPr/>
            </p:nvGrpSpPr>
            <p:grpSpPr>
              <a:xfrm>
                <a:off x="3553032" y="4183563"/>
                <a:ext cx="4525305" cy="787785"/>
                <a:chOff x="3657217" y="1115161"/>
                <a:chExt cx="4525305" cy="787785"/>
              </a:xfrm>
            </p:grpSpPr>
            <p:cxnSp>
              <p:nvCxnSpPr>
                <p:cNvPr id="92" name="Straight Arrow Connector 91"/>
                <p:cNvCxnSpPr/>
                <p:nvPr/>
              </p:nvCxnSpPr>
              <p:spPr>
                <a:xfrm>
                  <a:off x="3812455" y="1178643"/>
                  <a:ext cx="4238896" cy="0"/>
                </a:xfrm>
                <a:prstGeom prst="straightConnector1">
                  <a:avLst/>
                </a:prstGeom>
                <a:ln w="38100" cap="sq">
                  <a:solidFill>
                    <a:schemeClr val="accent2"/>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3691951" y="1115270"/>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4" name="Oval 93"/>
                <p:cNvSpPr/>
                <p:nvPr/>
              </p:nvSpPr>
              <p:spPr>
                <a:xfrm>
                  <a:off x="7985905" y="1115161"/>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5" name="TextBox 94"/>
                <p:cNvSpPr txBox="1"/>
                <p:nvPr/>
              </p:nvSpPr>
              <p:spPr>
                <a:xfrm>
                  <a:off x="3657217" y="1254843"/>
                  <a:ext cx="1798072" cy="646331"/>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geographically proximal</a:t>
                  </a:r>
                </a:p>
              </p:txBody>
            </p:sp>
            <p:sp>
              <p:nvSpPr>
                <p:cNvPr id="96" name="TextBox 95"/>
                <p:cNvSpPr txBox="1"/>
                <p:nvPr/>
              </p:nvSpPr>
              <p:spPr>
                <a:xfrm>
                  <a:off x="6384450" y="1256615"/>
                  <a:ext cx="1798072" cy="646331"/>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selected social network</a:t>
                  </a:r>
                </a:p>
              </p:txBody>
            </p:sp>
          </p:grpSp>
        </p:grpSp>
        <p:grpSp>
          <p:nvGrpSpPr>
            <p:cNvPr id="5" name="Group 4"/>
            <p:cNvGrpSpPr/>
            <p:nvPr/>
          </p:nvGrpSpPr>
          <p:grpSpPr>
            <a:xfrm>
              <a:off x="1600200" y="2138785"/>
              <a:ext cx="6452736" cy="707886"/>
              <a:chOff x="1600200" y="2518260"/>
              <a:chExt cx="6452736" cy="707886"/>
            </a:xfrm>
          </p:grpSpPr>
          <p:sp>
            <p:nvSpPr>
              <p:cNvPr id="54" name="TextBox 53"/>
              <p:cNvSpPr txBox="1"/>
              <p:nvPr/>
            </p:nvSpPr>
            <p:spPr>
              <a:xfrm>
                <a:off x="1600200" y="2518260"/>
                <a:ext cx="17215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comparison </a:t>
                </a:r>
              </a:p>
              <a:p>
                <a:pPr algn="r"/>
                <a:r>
                  <a:rPr lang="en-US" sz="2000" dirty="0" smtClean="0">
                    <a:solidFill>
                      <a:prstClr val="white">
                        <a:lumMod val="95000"/>
                      </a:prstClr>
                    </a:solidFill>
                    <a:latin typeface="Segoe UI Semibold" pitchFamily="34" charset="0"/>
                  </a:rPr>
                  <a:t>target</a:t>
                </a:r>
                <a:endParaRPr lang="en-US" sz="1600" dirty="0" smtClean="0">
                  <a:solidFill>
                    <a:prstClr val="white">
                      <a:lumMod val="95000"/>
                    </a:prstClr>
                  </a:solidFill>
                  <a:latin typeface="Segoe UI Semibold" pitchFamily="34" charset="0"/>
                </a:endParaRPr>
              </a:p>
            </p:txBody>
          </p:sp>
          <p:cxnSp>
            <p:nvCxnSpPr>
              <p:cNvPr id="85" name="Straight Arrow Connector 84"/>
              <p:cNvCxnSpPr/>
              <p:nvPr/>
            </p:nvCxnSpPr>
            <p:spPr>
              <a:xfrm>
                <a:off x="3708270" y="2739471"/>
                <a:ext cx="4238896" cy="0"/>
              </a:xfrm>
              <a:prstGeom prst="straightConnector1">
                <a:avLst/>
              </a:prstGeom>
              <a:ln w="38100" cap="sq">
                <a:solidFill>
                  <a:schemeClr val="accent2"/>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587766"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7" name="Oval 86"/>
              <p:cNvSpPr/>
              <p:nvPr/>
            </p:nvSpPr>
            <p:spPr>
              <a:xfrm>
                <a:off x="7881720"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8" name="TextBox 87"/>
              <p:cNvSpPr txBox="1"/>
              <p:nvPr/>
            </p:nvSpPr>
            <p:spPr>
              <a:xfrm>
                <a:off x="3553032" y="2815671"/>
                <a:ext cx="791283"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self</a:t>
                </a:r>
              </a:p>
            </p:txBody>
          </p:sp>
          <p:sp>
            <p:nvSpPr>
              <p:cNvPr id="89" name="TextBox 88"/>
              <p:cNvSpPr txBox="1"/>
              <p:nvPr/>
            </p:nvSpPr>
            <p:spPr>
              <a:xfrm>
                <a:off x="7430609" y="2815671"/>
                <a:ext cx="622327"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goal</a:t>
                </a:r>
              </a:p>
            </p:txBody>
          </p:sp>
          <p:sp>
            <p:nvSpPr>
              <p:cNvPr id="170" name="Oval 169"/>
              <p:cNvSpPr/>
              <p:nvPr/>
            </p:nvSpPr>
            <p:spPr>
              <a:xfrm>
                <a:off x="5734743"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71" name="TextBox 170"/>
              <p:cNvSpPr txBox="1"/>
              <p:nvPr/>
            </p:nvSpPr>
            <p:spPr>
              <a:xfrm>
                <a:off x="4883445" y="2815671"/>
                <a:ext cx="1798072" cy="369332"/>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social</a:t>
                </a:r>
              </a:p>
            </p:txBody>
          </p:sp>
        </p:grpSp>
        <p:grpSp>
          <p:nvGrpSpPr>
            <p:cNvPr id="172" name="Group 171"/>
            <p:cNvGrpSpPr/>
            <p:nvPr/>
          </p:nvGrpSpPr>
          <p:grpSpPr>
            <a:xfrm>
              <a:off x="226476" y="2977478"/>
              <a:ext cx="7836694" cy="707886"/>
              <a:chOff x="-76200" y="3745964"/>
              <a:chExt cx="7836694" cy="707886"/>
            </a:xfrm>
          </p:grpSpPr>
          <p:cxnSp>
            <p:nvCxnSpPr>
              <p:cNvPr id="173" name="Straight Arrow Connector 172"/>
              <p:cNvCxnSpPr/>
              <p:nvPr/>
            </p:nvCxnSpPr>
            <p:spPr>
              <a:xfrm>
                <a:off x="3235191" y="3971174"/>
                <a:ext cx="4484981" cy="0"/>
              </a:xfrm>
              <a:prstGeom prst="straightConnector1">
                <a:avLst/>
              </a:prstGeom>
              <a:ln w="38100" cap="sq">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3235189" y="402197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past</a:t>
                </a:r>
              </a:p>
            </p:txBody>
          </p:sp>
          <p:sp>
            <p:nvSpPr>
              <p:cNvPr id="175" name="TextBox 174"/>
              <p:cNvSpPr txBox="1"/>
              <p:nvPr/>
            </p:nvSpPr>
            <p:spPr>
              <a:xfrm>
                <a:off x="5962422" y="402197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projected</a:t>
                </a:r>
              </a:p>
            </p:txBody>
          </p:sp>
          <p:sp>
            <p:nvSpPr>
              <p:cNvPr id="176" name="TextBox 175"/>
              <p:cNvSpPr txBox="1"/>
              <p:nvPr/>
            </p:nvSpPr>
            <p:spPr>
              <a:xfrm>
                <a:off x="-76200" y="3745964"/>
                <a:ext cx="30931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comparison by </a:t>
                </a:r>
                <a:br>
                  <a:rPr lang="en-US" sz="2000" dirty="0" smtClean="0">
                    <a:solidFill>
                      <a:prstClr val="white">
                        <a:lumMod val="95000"/>
                      </a:prstClr>
                    </a:solidFill>
                    <a:latin typeface="Segoe UI Semibold" pitchFamily="34" charset="0"/>
                  </a:rPr>
                </a:br>
                <a:r>
                  <a:rPr lang="en-US" sz="2000" dirty="0" smtClean="0">
                    <a:solidFill>
                      <a:prstClr val="white">
                        <a:lumMod val="95000"/>
                      </a:prstClr>
                    </a:solidFill>
                    <a:latin typeface="Segoe UI Semibold" pitchFamily="34" charset="0"/>
                  </a:rPr>
                  <a:t>time</a:t>
                </a:r>
              </a:p>
            </p:txBody>
          </p:sp>
        </p:grpSp>
        <p:grpSp>
          <p:nvGrpSpPr>
            <p:cNvPr id="177" name="Group 176"/>
            <p:cNvGrpSpPr/>
            <p:nvPr/>
          </p:nvGrpSpPr>
          <p:grpSpPr>
            <a:xfrm>
              <a:off x="1610434" y="4837363"/>
              <a:ext cx="6452737" cy="707886"/>
              <a:chOff x="1600200" y="2518260"/>
              <a:chExt cx="6452737" cy="707886"/>
            </a:xfrm>
          </p:grpSpPr>
          <p:sp>
            <p:nvSpPr>
              <p:cNvPr id="178" name="TextBox 177"/>
              <p:cNvSpPr txBox="1"/>
              <p:nvPr/>
            </p:nvSpPr>
            <p:spPr>
              <a:xfrm>
                <a:off x="1600200" y="2518260"/>
                <a:ext cx="17215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goal-setting strategy</a:t>
                </a:r>
                <a:endParaRPr lang="en-US" sz="1600" dirty="0" smtClean="0">
                  <a:solidFill>
                    <a:prstClr val="white">
                      <a:lumMod val="95000"/>
                    </a:prstClr>
                  </a:solidFill>
                  <a:latin typeface="Segoe UI Semibold" pitchFamily="34" charset="0"/>
                </a:endParaRPr>
              </a:p>
            </p:txBody>
          </p:sp>
          <p:cxnSp>
            <p:nvCxnSpPr>
              <p:cNvPr id="179" name="Straight Arrow Connector 178"/>
              <p:cNvCxnSpPr/>
              <p:nvPr/>
            </p:nvCxnSpPr>
            <p:spPr>
              <a:xfrm>
                <a:off x="3708270" y="2739471"/>
                <a:ext cx="4238896" cy="0"/>
              </a:xfrm>
              <a:prstGeom prst="straightConnector1">
                <a:avLst/>
              </a:prstGeom>
              <a:ln w="38100" cap="sq">
                <a:solidFill>
                  <a:schemeClr val="accent2"/>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0" name="Oval 179"/>
              <p:cNvSpPr/>
              <p:nvPr/>
            </p:nvSpPr>
            <p:spPr>
              <a:xfrm>
                <a:off x="3587766"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1" name="Oval 180"/>
              <p:cNvSpPr/>
              <p:nvPr/>
            </p:nvSpPr>
            <p:spPr>
              <a:xfrm>
                <a:off x="7881720"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2" name="TextBox 181"/>
              <p:cNvSpPr txBox="1"/>
              <p:nvPr/>
            </p:nvSpPr>
            <p:spPr>
              <a:xfrm>
                <a:off x="3553032" y="2815671"/>
                <a:ext cx="791283"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self-set</a:t>
                </a:r>
              </a:p>
            </p:txBody>
          </p:sp>
          <p:sp>
            <p:nvSpPr>
              <p:cNvPr id="183" name="TextBox 182"/>
              <p:cNvSpPr txBox="1"/>
              <p:nvPr/>
            </p:nvSpPr>
            <p:spPr>
              <a:xfrm>
                <a:off x="6914511" y="2815671"/>
                <a:ext cx="1138426" cy="369332"/>
              </a:xfrm>
              <a:prstGeom prst="rect">
                <a:avLst/>
              </a:prstGeom>
              <a:noFill/>
            </p:spPr>
            <p:txBody>
              <a:bodyPr wrap="square" lIns="0" rIns="0" rtlCol="0">
                <a:spAutoFit/>
              </a:bodyPr>
              <a:lstStyle/>
              <a:p>
                <a:pPr algn="r"/>
                <a:r>
                  <a:rPr lang="en-US" dirty="0">
                    <a:solidFill>
                      <a:prstClr val="white">
                        <a:lumMod val="95000"/>
                      </a:prstClr>
                    </a:solidFill>
                    <a:latin typeface="Segoe Condensed" pitchFamily="34" charset="0"/>
                  </a:rPr>
                  <a:t>e</a:t>
                </a:r>
                <a:r>
                  <a:rPr lang="en-US" dirty="0" smtClean="0">
                    <a:solidFill>
                      <a:prstClr val="white">
                        <a:lumMod val="95000"/>
                      </a:prstClr>
                    </a:solidFill>
                    <a:latin typeface="Segoe Condensed" pitchFamily="34" charset="0"/>
                  </a:rPr>
                  <a:t>xternally set</a:t>
                </a:r>
              </a:p>
            </p:txBody>
          </p:sp>
          <p:sp>
            <p:nvSpPr>
              <p:cNvPr id="184" name="Oval 183"/>
              <p:cNvSpPr/>
              <p:nvPr/>
            </p:nvSpPr>
            <p:spPr>
              <a:xfrm>
                <a:off x="5734743"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5" name="TextBox 184"/>
              <p:cNvSpPr txBox="1"/>
              <p:nvPr/>
            </p:nvSpPr>
            <p:spPr>
              <a:xfrm>
                <a:off x="4883445" y="2815671"/>
                <a:ext cx="1798072" cy="369332"/>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system-set</a:t>
                </a:r>
              </a:p>
            </p:txBody>
          </p:sp>
        </p:grpSp>
        <p:sp>
          <p:nvSpPr>
            <p:cNvPr id="186" name="Oval 185"/>
            <p:cNvSpPr/>
            <p:nvPr/>
          </p:nvSpPr>
          <p:spPr>
            <a:xfrm>
              <a:off x="5744977" y="4001180"/>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7" name="TextBox 186"/>
            <p:cNvSpPr txBox="1"/>
            <p:nvPr/>
          </p:nvSpPr>
          <p:spPr>
            <a:xfrm>
              <a:off x="4893679" y="4140862"/>
              <a:ext cx="1798072" cy="646331"/>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demographically</a:t>
              </a:r>
              <a:br>
                <a:rPr lang="en-US" dirty="0" smtClean="0">
                  <a:solidFill>
                    <a:prstClr val="white">
                      <a:lumMod val="95000"/>
                    </a:prstClr>
                  </a:solidFill>
                  <a:latin typeface="Segoe Condensed" pitchFamily="34" charset="0"/>
                </a:rPr>
              </a:br>
              <a:r>
                <a:rPr lang="en-US" dirty="0" smtClean="0">
                  <a:solidFill>
                    <a:prstClr val="white">
                      <a:lumMod val="95000"/>
                    </a:prstClr>
                  </a:solidFill>
                  <a:latin typeface="Segoe Condensed" pitchFamily="34" charset="0"/>
                </a:rPr>
                <a:t>similar</a:t>
              </a:r>
            </a:p>
          </p:txBody>
        </p:sp>
      </p:grpSp>
      <p:grpSp>
        <p:nvGrpSpPr>
          <p:cNvPr id="40" name="Group 39"/>
          <p:cNvGrpSpPr/>
          <p:nvPr/>
        </p:nvGrpSpPr>
        <p:grpSpPr>
          <a:xfrm>
            <a:off x="2844722" y="414641"/>
            <a:ext cx="1629461" cy="1936589"/>
            <a:chOff x="2829482" y="414641"/>
            <a:chExt cx="1629461" cy="1936589"/>
          </a:xfrm>
        </p:grpSpPr>
        <p:cxnSp>
          <p:nvCxnSpPr>
            <p:cNvPr id="16" name="Straight Connector 15"/>
            <p:cNvCxnSpPr/>
            <p:nvPr/>
          </p:nvCxnSpPr>
          <p:spPr>
            <a:xfrm flipV="1">
              <a:off x="3639711" y="1633841"/>
              <a:ext cx="4502" cy="7173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75" name="Picture 3" descr="C:\Users\jon\Dropbox\CHI2012-WaterVis\images\SurveyDisplays\Comparisons\comparison_sel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9482" y="414641"/>
              <a:ext cx="1629461" cy="12344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sp>
        <p:nvSpPr>
          <p:cNvPr id="189" name="Diamond 188"/>
          <p:cNvSpPr/>
          <p:nvPr/>
        </p:nvSpPr>
        <p:spPr>
          <a:xfrm>
            <a:off x="3554063" y="2253471"/>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nvGrpSpPr>
          <p:cNvPr id="41" name="Group 40"/>
          <p:cNvGrpSpPr/>
          <p:nvPr/>
        </p:nvGrpSpPr>
        <p:grpSpPr>
          <a:xfrm>
            <a:off x="4973247" y="414641"/>
            <a:ext cx="1629461" cy="1907665"/>
            <a:chOff x="4973247" y="414641"/>
            <a:chExt cx="1629461" cy="1907665"/>
          </a:xfrm>
        </p:grpSpPr>
        <p:cxnSp>
          <p:nvCxnSpPr>
            <p:cNvPr id="192" name="Straight Connector 191"/>
            <p:cNvCxnSpPr/>
            <p:nvPr/>
          </p:nvCxnSpPr>
          <p:spPr>
            <a:xfrm flipV="1">
              <a:off x="5788213" y="1604917"/>
              <a:ext cx="4502" cy="7173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76" name="Picture 4" descr="C:\Users\jon\Dropbox\CHI2012-WaterVis\images\SurveyDisplays\Comparisons\comparison_selfandsoci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3247" y="414641"/>
              <a:ext cx="1629461" cy="12344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7158503" y="435480"/>
            <a:ext cx="1629460" cy="1947129"/>
            <a:chOff x="7145803" y="435480"/>
            <a:chExt cx="1629460" cy="1947129"/>
          </a:xfrm>
        </p:grpSpPr>
        <p:cxnSp>
          <p:nvCxnSpPr>
            <p:cNvPr id="194" name="Straight Connector 193"/>
            <p:cNvCxnSpPr/>
            <p:nvPr/>
          </p:nvCxnSpPr>
          <p:spPr>
            <a:xfrm flipV="1">
              <a:off x="7917610" y="1665220"/>
              <a:ext cx="4502" cy="7173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74" name="Picture 2" descr="C:\Users\jon\Dropbox\CHI2012-WaterVis\images\SurveyDisplays\Comparisons\comparison_go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5803" y="435480"/>
              <a:ext cx="1629460" cy="12344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sp>
        <p:nvSpPr>
          <p:cNvPr id="190" name="Diamond 189"/>
          <p:cNvSpPr/>
          <p:nvPr/>
        </p:nvSpPr>
        <p:spPr>
          <a:xfrm>
            <a:off x="5698235" y="2252982"/>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91" name="Diamond 190"/>
          <p:cNvSpPr/>
          <p:nvPr/>
        </p:nvSpPr>
        <p:spPr>
          <a:xfrm>
            <a:off x="7836863" y="2252710"/>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2438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90"/>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down)">
                                      <p:cBhvr>
                                        <p:cTn id="16" dur="500"/>
                                        <p:tgtEl>
                                          <p:spTgt spid="41"/>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91"/>
                                        </p:tgtEl>
                                        <p:attrNameLst>
                                          <p:attrName>style.visibility</p:attrName>
                                        </p:attrNameLst>
                                      </p:cBhvr>
                                      <p:to>
                                        <p:strVal val="visible"/>
                                      </p:to>
                                    </p:se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P spid="191"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 name="Line-Based Nonagon" hidden="1"/>
          <p:cNvGrpSpPr>
            <a:grpSpLocks noChangeAspect="1"/>
          </p:cNvGrpSpPr>
          <p:nvPr/>
        </p:nvGrpSpPr>
        <p:grpSpPr>
          <a:xfrm rot="21187028">
            <a:off x="3153028" y="1892412"/>
            <a:ext cx="2873848" cy="2926080"/>
            <a:chOff x="1822913" y="2696898"/>
            <a:chExt cx="3808293" cy="3877509"/>
          </a:xfrm>
        </p:grpSpPr>
        <p:cxnSp>
          <p:nvCxnSpPr>
            <p:cNvPr id="28" name="Straight Connector 27"/>
            <p:cNvCxnSpPr/>
            <p:nvPr/>
          </p:nvCxnSpPr>
          <p:spPr>
            <a:xfrm rot="2400000" flipV="1">
              <a:off x="3031251" y="2696898"/>
              <a:ext cx="685800" cy="91440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2000000" flipV="1">
              <a:off x="4242679" y="5526458"/>
              <a:ext cx="68580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4400000" flipV="1">
              <a:off x="3199976" y="5774307"/>
              <a:ext cx="685800" cy="91440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1822913" y="2938227"/>
              <a:ext cx="3808293" cy="3150736"/>
              <a:chOff x="1822913" y="2938227"/>
              <a:chExt cx="3808293" cy="3150736"/>
            </a:xfrm>
          </p:grpSpPr>
          <p:cxnSp>
            <p:nvCxnSpPr>
              <p:cNvPr id="32" name="Straight Connector 31"/>
              <p:cNvCxnSpPr/>
              <p:nvPr/>
            </p:nvCxnSpPr>
            <p:spPr>
              <a:xfrm flipV="1">
                <a:off x="2133600" y="3281127"/>
                <a:ext cx="685800" cy="91440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9600000" flipV="1">
                <a:off x="4888980" y="4670761"/>
                <a:ext cx="68580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7200000" flipV="1">
                <a:off x="4831106" y="3602261"/>
                <a:ext cx="68580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800000" flipV="1">
                <a:off x="2244339" y="5288863"/>
                <a:ext cx="685800" cy="91440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4800000" flipV="1">
                <a:off x="4097611" y="2823927"/>
                <a:ext cx="685800" cy="9144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9200000" flipV="1">
                <a:off x="1822913" y="4304447"/>
                <a:ext cx="685800" cy="9144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12" name="Freeform 11"/>
          <p:cNvSpPr>
            <a:spLocks noChangeAspect="1"/>
          </p:cNvSpPr>
          <p:nvPr/>
        </p:nvSpPr>
        <p:spPr bwMode="auto">
          <a:xfrm rot="20100000">
            <a:off x="-3329437" y="-2175242"/>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alpha val="15000"/>
            </a:schemeClr>
          </a:solidFill>
          <a:ln w="9525">
            <a:solidFill>
              <a:schemeClr val="accent4"/>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3" name="TextBox 2"/>
          <p:cNvSpPr txBox="1"/>
          <p:nvPr/>
        </p:nvSpPr>
        <p:spPr>
          <a:xfrm rot="2100000">
            <a:off x="-3222611" y="-1627072"/>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inputs</a:t>
            </a:r>
          </a:p>
        </p:txBody>
      </p:sp>
      <p:sp>
        <p:nvSpPr>
          <p:cNvPr id="10" name="Freeform 9"/>
          <p:cNvSpPr>
            <a:spLocks noChangeAspect="1"/>
          </p:cNvSpPr>
          <p:nvPr/>
        </p:nvSpPr>
        <p:spPr bwMode="auto">
          <a:xfrm rot="20100000">
            <a:off x="-3458553" y="-666879"/>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alpha val="15000"/>
            </a:schemeClr>
          </a:solidFill>
          <a:ln w="9525">
            <a:solidFill>
              <a:schemeClr val="accent5"/>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solidFill>
                <a:prstClr val="black"/>
              </a:solidFill>
            </a:endParaRPr>
          </a:p>
        </p:txBody>
      </p:sp>
      <p:sp>
        <p:nvSpPr>
          <p:cNvPr id="19" name="TextBox 18"/>
          <p:cNvSpPr txBox="1"/>
          <p:nvPr/>
        </p:nvSpPr>
        <p:spPr>
          <a:xfrm rot="2100000">
            <a:off x="-3330182" y="-127262"/>
            <a:ext cx="1295400"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social</a:t>
            </a:r>
          </a:p>
        </p:txBody>
      </p:sp>
      <p:sp>
        <p:nvSpPr>
          <p:cNvPr id="13" name="Freeform 12"/>
          <p:cNvSpPr>
            <a:spLocks noChangeAspect="1"/>
          </p:cNvSpPr>
          <p:nvPr/>
        </p:nvSpPr>
        <p:spPr bwMode="auto">
          <a:xfrm rot="20100000">
            <a:off x="-2267864" y="-323726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5">
              <a:lumMod val="60000"/>
              <a:lumOff val="40000"/>
              <a:alpha val="15000"/>
            </a:schemeClr>
          </a:solidFill>
          <a:ln w="9525">
            <a:solidFill>
              <a:schemeClr val="accent5">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0" name="TextBox 19"/>
          <p:cNvSpPr txBox="1"/>
          <p:nvPr/>
        </p:nvSpPr>
        <p:spPr>
          <a:xfrm rot="2100000">
            <a:off x="-2158472" y="-2802668"/>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behavioral models</a:t>
            </a:r>
          </a:p>
        </p:txBody>
      </p:sp>
      <p:sp>
        <p:nvSpPr>
          <p:cNvPr id="14" name="Freeform 13"/>
          <p:cNvSpPr>
            <a:spLocks noChangeAspect="1"/>
          </p:cNvSpPr>
          <p:nvPr/>
        </p:nvSpPr>
        <p:spPr bwMode="auto">
          <a:xfrm rot="20100000">
            <a:off x="-769182" y="-3356255"/>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4">
              <a:lumMod val="60000"/>
              <a:lumOff val="40000"/>
              <a:alpha val="15000"/>
            </a:schemeClr>
          </a:solidFill>
          <a:ln w="9525">
            <a:solidFill>
              <a:schemeClr val="accent4">
                <a:lumMod val="60000"/>
                <a:lumOff val="40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1" name="TextBox 20"/>
          <p:cNvSpPr txBox="1"/>
          <p:nvPr/>
        </p:nvSpPr>
        <p:spPr>
          <a:xfrm rot="2100000">
            <a:off x="-865649" y="-2979004"/>
            <a:ext cx="1799326"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data representation</a:t>
            </a:r>
          </a:p>
        </p:txBody>
      </p:sp>
      <p:sp>
        <p:nvSpPr>
          <p:cNvPr id="15" name="Freeform 14"/>
          <p:cNvSpPr>
            <a:spLocks noChangeAspect="1"/>
          </p:cNvSpPr>
          <p:nvPr/>
        </p:nvSpPr>
        <p:spPr bwMode="auto">
          <a:xfrm rot="20100000">
            <a:off x="469322" y="-248274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rgbClr val="00B050">
              <a:alpha val="15000"/>
            </a:srgbClr>
          </a:solidFill>
          <a:ln w="9525">
            <a:solidFill>
              <a:srgbClr val="00B050"/>
            </a:solidFill>
            <a:prstDash val="solid"/>
            <a:round/>
            <a:headEnd/>
            <a:tailEnd/>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prstClr val="white"/>
              </a:solidFill>
              <a:latin typeface="Segoe UI Light" pitchFamily="34" charset="0"/>
            </a:endParaRPr>
          </a:p>
        </p:txBody>
      </p:sp>
      <p:sp>
        <p:nvSpPr>
          <p:cNvPr id="22" name="TextBox 21"/>
          <p:cNvSpPr txBox="1"/>
          <p:nvPr/>
        </p:nvSpPr>
        <p:spPr>
          <a:xfrm rot="2100000">
            <a:off x="534227" y="-1985719"/>
            <a:ext cx="1295400" cy="646331"/>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information access</a:t>
            </a:r>
          </a:p>
        </p:txBody>
      </p:sp>
      <p:sp>
        <p:nvSpPr>
          <p:cNvPr id="6" name="Freeform 5"/>
          <p:cNvSpPr>
            <a:spLocks noChangeAspect="1"/>
          </p:cNvSpPr>
          <p:nvPr/>
        </p:nvSpPr>
        <p:spPr bwMode="auto">
          <a:xfrm rot="12900000">
            <a:off x="867669" y="-988027"/>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dirty="0">
              <a:solidFill>
                <a:prstClr val="black"/>
              </a:solidFill>
              <a:latin typeface="Arial" charset="0"/>
            </a:endParaRPr>
          </a:p>
        </p:txBody>
      </p:sp>
      <p:sp>
        <p:nvSpPr>
          <p:cNvPr id="23" name="TextBox 22"/>
          <p:cNvSpPr txBox="1"/>
          <p:nvPr/>
        </p:nvSpPr>
        <p:spPr>
          <a:xfrm>
            <a:off x="995722" y="-608671"/>
            <a:ext cx="1295400" cy="646331"/>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display medium</a:t>
            </a:r>
          </a:p>
        </p:txBody>
      </p:sp>
      <p:sp>
        <p:nvSpPr>
          <p:cNvPr id="7" name="Freeform 6"/>
          <p:cNvSpPr>
            <a:spLocks noChangeAspect="1"/>
          </p:cNvSpPr>
          <p:nvPr/>
        </p:nvSpPr>
        <p:spPr bwMode="auto">
          <a:xfrm rot="15300000">
            <a:off x="218546" y="368072"/>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2">
              <a:alpha val="15000"/>
            </a:schemeClr>
          </a:solidFill>
          <a:ln w="9525">
            <a:solidFill>
              <a:schemeClr val="accent2"/>
            </a:solid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dirty="0">
              <a:solidFill>
                <a:prstClr val="white"/>
              </a:solidFill>
            </a:endParaRPr>
          </a:p>
        </p:txBody>
      </p:sp>
      <p:sp>
        <p:nvSpPr>
          <p:cNvPr id="24" name="TextBox 23"/>
          <p:cNvSpPr txBox="1"/>
          <p:nvPr/>
        </p:nvSpPr>
        <p:spPr>
          <a:xfrm>
            <a:off x="290465" y="885511"/>
            <a:ext cx="1437721" cy="369332"/>
          </a:xfrm>
          <a:prstGeom prst="rect">
            <a:avLst/>
          </a:prstGeom>
          <a:noFill/>
        </p:spPr>
        <p:txBody>
          <a:bodyPr wrap="square" rtlCol="0">
            <a:spAutoFit/>
          </a:bodyPr>
          <a:lstStyle/>
          <a:p>
            <a:pPr algn="ctr"/>
            <a:r>
              <a:rPr lang="en-US" dirty="0">
                <a:solidFill>
                  <a:prstClr val="white">
                    <a:lumMod val="85000"/>
                  </a:prstClr>
                </a:solidFill>
                <a:latin typeface="Segoe UI Light" pitchFamily="34" charset="0"/>
              </a:rPr>
              <a:t>comparison</a:t>
            </a:r>
          </a:p>
        </p:txBody>
      </p:sp>
      <p:sp>
        <p:nvSpPr>
          <p:cNvPr id="8" name="Freeform 7"/>
          <p:cNvSpPr>
            <a:spLocks noChangeAspect="1"/>
          </p:cNvSpPr>
          <p:nvPr/>
        </p:nvSpPr>
        <p:spPr bwMode="auto">
          <a:xfrm rot="17700000">
            <a:off x="-1146312" y="989783"/>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bg1">
              <a:lumMod val="50000"/>
              <a:alpha val="15000"/>
            </a:schemeClr>
          </a:solidFill>
          <a:ln w="9525">
            <a:solidFill>
              <a:schemeClr val="tx1">
                <a:lumMod val="75000"/>
                <a:lumOff val="25000"/>
              </a:schemeClr>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5" name="TextBox 24"/>
          <p:cNvSpPr txBox="1"/>
          <p:nvPr/>
        </p:nvSpPr>
        <p:spPr>
          <a:xfrm>
            <a:off x="-1097737" y="1561193"/>
            <a:ext cx="1437721" cy="369332"/>
          </a:xfrm>
          <a:prstGeom prst="rect">
            <a:avLst/>
          </a:prstGeom>
          <a:noFill/>
        </p:spPr>
        <p:txBody>
          <a:bodyPr wrap="square" rtlCol="0">
            <a:spAutoFit/>
          </a:bodyPr>
          <a:lstStyle/>
          <a:p>
            <a:pPr algn="ctr"/>
            <a:r>
              <a:rPr lang="en-US" dirty="0">
                <a:solidFill>
                  <a:prstClr val="black">
                    <a:lumMod val="75000"/>
                    <a:lumOff val="25000"/>
                  </a:prstClr>
                </a:solidFill>
                <a:latin typeface="Segoe UI Light" pitchFamily="34" charset="0"/>
              </a:rPr>
              <a:t>actionability</a:t>
            </a:r>
          </a:p>
        </p:txBody>
      </p:sp>
      <p:sp>
        <p:nvSpPr>
          <p:cNvPr id="9" name="Freeform 8"/>
          <p:cNvSpPr>
            <a:spLocks noChangeAspect="1"/>
          </p:cNvSpPr>
          <p:nvPr/>
        </p:nvSpPr>
        <p:spPr bwMode="auto">
          <a:xfrm rot="17700000">
            <a:off x="-2606204" y="590960"/>
            <a:ext cx="1492476" cy="148934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solidFill>
            <a:schemeClr val="accent6">
              <a:alpha val="15000"/>
            </a:schemeClr>
          </a:solidFill>
          <a:ln w="9525">
            <a:solidFill>
              <a:schemeClr val="accent6"/>
            </a:solidFill>
            <a:prstDash val="solid"/>
            <a:round/>
            <a:headEnd/>
            <a:tailEnd/>
          </a:ln>
        </p:spPr>
        <p:txBody>
          <a:bodyPr/>
          <a:lstStyle/>
          <a:p>
            <a:pPr fontAlgn="base">
              <a:spcBef>
                <a:spcPct val="0"/>
              </a:spcBef>
              <a:spcAft>
                <a:spcPct val="0"/>
              </a:spcAft>
            </a:pPr>
            <a:endParaRPr lang="en-US">
              <a:solidFill>
                <a:prstClr val="black"/>
              </a:solidFill>
              <a:latin typeface="Arial" charset="0"/>
            </a:endParaRPr>
          </a:p>
        </p:txBody>
      </p:sp>
      <p:sp>
        <p:nvSpPr>
          <p:cNvPr id="26" name="TextBox 25"/>
          <p:cNvSpPr txBox="1"/>
          <p:nvPr/>
        </p:nvSpPr>
        <p:spPr>
          <a:xfrm rot="2100000">
            <a:off x="-2572779" y="1037695"/>
            <a:ext cx="1437721" cy="646331"/>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motivational strategies</a:t>
            </a:r>
            <a:endParaRPr lang="en-US" dirty="0">
              <a:solidFill>
                <a:prstClr val="white">
                  <a:lumMod val="85000"/>
                </a:prstClr>
              </a:solidFill>
              <a:latin typeface="Segoe UI Light" pitchFamily="34" charset="0"/>
            </a:endParaRPr>
          </a:p>
        </p:txBody>
      </p:sp>
      <p:pic>
        <p:nvPicPr>
          <p:cNvPr id="38" name="Picture 5" descr="C:\research\projects\Sustain\design\LeafWithStem.png"/>
          <p:cNvPicPr>
            <a:picLocks noChangeAspect="1" noChangeArrowheads="1"/>
          </p:cNvPicPr>
          <p:nvPr/>
        </p:nvPicPr>
        <p:blipFill>
          <a:blip r:embed="rId3" cstate="print"/>
          <a:srcRect/>
          <a:stretch>
            <a:fillRect/>
          </a:stretch>
        </p:blipFill>
        <p:spPr bwMode="auto">
          <a:xfrm rot="517293">
            <a:off x="-585110" y="-1133942"/>
            <a:ext cx="618507" cy="913954"/>
          </a:xfrm>
          <a:prstGeom prst="rect">
            <a:avLst/>
          </a:prstGeom>
          <a:noFill/>
        </p:spPr>
      </p:pic>
      <p:sp>
        <p:nvSpPr>
          <p:cNvPr id="18" name="Nonagon"/>
          <p:cNvSpPr>
            <a:spLocks noChangeAspect="1"/>
          </p:cNvSpPr>
          <p:nvPr/>
        </p:nvSpPr>
        <p:spPr bwMode="auto">
          <a:xfrm>
            <a:off x="-1845541" y="-1720089"/>
            <a:ext cx="2493090" cy="2455316"/>
          </a:xfrm>
          <a:custGeom>
            <a:avLst/>
            <a:gdLst>
              <a:gd name="T0" fmla="*/ 1542 w 4728"/>
              <a:gd name="T1" fmla="*/ 4656 h 4656"/>
              <a:gd name="T2" fmla="*/ 286 w 4728"/>
              <a:gd name="T3" fmla="*/ 3600 h 4656"/>
              <a:gd name="T4" fmla="*/ 0 w 4728"/>
              <a:gd name="T5" fmla="*/ 1984 h 4656"/>
              <a:gd name="T6" fmla="*/ 822 w 4728"/>
              <a:gd name="T7" fmla="*/ 562 h 4656"/>
              <a:gd name="T8" fmla="*/ 2364 w 4728"/>
              <a:gd name="T9" fmla="*/ 0 h 4656"/>
              <a:gd name="T10" fmla="*/ 3906 w 4728"/>
              <a:gd name="T11" fmla="*/ 562 h 4656"/>
              <a:gd name="T12" fmla="*/ 4728 w 4728"/>
              <a:gd name="T13" fmla="*/ 1984 h 4656"/>
              <a:gd name="T14" fmla="*/ 4442 w 4728"/>
              <a:gd name="T15" fmla="*/ 3600 h 4656"/>
              <a:gd name="T16" fmla="*/ 3184 w 4728"/>
              <a:gd name="T17" fmla="*/ 4656 h 4656"/>
              <a:gd name="T18" fmla="*/ 1542 w 4728"/>
              <a:gd name="T19" fmla="*/ 4656 h 4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8" h="4656">
                <a:moveTo>
                  <a:pt x="1542" y="4656"/>
                </a:moveTo>
                <a:lnTo>
                  <a:pt x="286" y="3600"/>
                </a:lnTo>
                <a:lnTo>
                  <a:pt x="0" y="1984"/>
                </a:lnTo>
                <a:lnTo>
                  <a:pt x="822" y="562"/>
                </a:lnTo>
                <a:lnTo>
                  <a:pt x="2364" y="0"/>
                </a:lnTo>
                <a:lnTo>
                  <a:pt x="3906" y="562"/>
                </a:lnTo>
                <a:lnTo>
                  <a:pt x="4728" y="1984"/>
                </a:lnTo>
                <a:lnTo>
                  <a:pt x="4442" y="3600"/>
                </a:lnTo>
                <a:lnTo>
                  <a:pt x="3184" y="4656"/>
                </a:lnTo>
                <a:lnTo>
                  <a:pt x="1542" y="4656"/>
                </a:lnTo>
                <a:close/>
              </a:path>
            </a:pathLst>
          </a:custGeom>
          <a:noFill/>
          <a:ln w="22225">
            <a:noFill/>
            <a:prstDash val="solid"/>
            <a:round/>
            <a:headEnd/>
            <a:tailEnd/>
          </a:ln>
        </p:spPr>
        <p:txBody>
          <a:bodyPr anchor="ct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3000" dirty="0" smtClean="0">
                <a:solidFill>
                  <a:prstClr val="white"/>
                </a:solidFill>
                <a:latin typeface="Segoe UI Light" pitchFamily="34" charset="0"/>
              </a:rPr>
              <a:t>eco-feedback</a:t>
            </a:r>
            <a:endParaRPr lang="en-US" sz="3000" dirty="0">
              <a:solidFill>
                <a:prstClr val="white"/>
              </a:solidFill>
              <a:latin typeface="Segoe UI Light" pitchFamily="34" charset="0"/>
            </a:endParaRPr>
          </a:p>
        </p:txBody>
      </p:sp>
      <p:sp>
        <p:nvSpPr>
          <p:cNvPr id="2" name="Rectangle 1"/>
          <p:cNvSpPr/>
          <p:nvPr/>
        </p:nvSpPr>
        <p:spPr>
          <a:xfrm>
            <a:off x="-846643" y="-409459"/>
            <a:ext cx="1438214" cy="369332"/>
          </a:xfrm>
          <a:prstGeom prst="rect">
            <a:avLst/>
          </a:prstGeom>
        </p:spPr>
        <p:txBody>
          <a:bodyPr wrap="none">
            <a:spAutoFit/>
          </a:bodyPr>
          <a:lstStyle/>
          <a:p>
            <a:pPr algn="r"/>
            <a:r>
              <a:rPr lang="en-US" dirty="0" smtClean="0">
                <a:solidFill>
                  <a:prstClr val="white"/>
                </a:solidFill>
                <a:latin typeface="Segoe UI Light" pitchFamily="34" charset="0"/>
              </a:rPr>
              <a:t>design space</a:t>
            </a:r>
            <a:endParaRPr lang="en-US" sz="2000" dirty="0">
              <a:solidFill>
                <a:prstClr val="white"/>
              </a:solidFill>
              <a:latin typeface="Segoe UI Light" pitchFamily="34" charset="0"/>
            </a:endParaRPr>
          </a:p>
        </p:txBody>
      </p:sp>
      <p:sp>
        <p:nvSpPr>
          <p:cNvPr id="39" name="Rectangle 38"/>
          <p:cNvSpPr/>
          <p:nvPr/>
        </p:nvSpPr>
        <p:spPr>
          <a:xfrm>
            <a:off x="-1768146" y="-870434"/>
            <a:ext cx="494046" cy="369332"/>
          </a:xfrm>
          <a:prstGeom prst="rect">
            <a:avLst/>
          </a:prstGeom>
        </p:spPr>
        <p:txBody>
          <a:bodyPr wrap="none">
            <a:spAutoFit/>
          </a:bodyPr>
          <a:lstStyle/>
          <a:p>
            <a:pPr algn="r"/>
            <a:r>
              <a:rPr lang="en-US" dirty="0" smtClean="0">
                <a:solidFill>
                  <a:prstClr val="white"/>
                </a:solidFill>
                <a:latin typeface="Segoe UI Light" pitchFamily="34" charset="0"/>
              </a:rPr>
              <a:t>the</a:t>
            </a:r>
            <a:endParaRPr lang="en-US" sz="2000" dirty="0">
              <a:solidFill>
                <a:prstClr val="white"/>
              </a:solidFill>
              <a:latin typeface="Segoe UI Light" pitchFamily="34" charset="0"/>
            </a:endParaRPr>
          </a:p>
        </p:txBody>
      </p:sp>
      <p:grpSp>
        <p:nvGrpSpPr>
          <p:cNvPr id="73" name="Group 72"/>
          <p:cNvGrpSpPr/>
          <p:nvPr/>
        </p:nvGrpSpPr>
        <p:grpSpPr>
          <a:xfrm>
            <a:off x="9166650" y="918405"/>
            <a:ext cx="3168460" cy="2802577"/>
            <a:chOff x="2698261" y="4868174"/>
            <a:chExt cx="3168460" cy="2802577"/>
          </a:xfrm>
        </p:grpSpPr>
        <p:grpSp>
          <p:nvGrpSpPr>
            <p:cNvPr id="74" name="Group 73"/>
            <p:cNvGrpSpPr/>
            <p:nvPr/>
          </p:nvGrpSpPr>
          <p:grpSpPr>
            <a:xfrm>
              <a:off x="2908852" y="5064328"/>
              <a:ext cx="2800827" cy="2606423"/>
              <a:chOff x="2908852" y="5064328"/>
              <a:chExt cx="2800827" cy="2606423"/>
            </a:xfrm>
          </p:grpSpPr>
          <p:sp>
            <p:nvSpPr>
              <p:cNvPr id="164" name="Rectangle 163"/>
              <p:cNvSpPr/>
              <p:nvPr/>
            </p:nvSpPr>
            <p:spPr>
              <a:xfrm>
                <a:off x="2911615" y="5730019"/>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ectangle 164"/>
              <p:cNvSpPr/>
              <p:nvPr/>
            </p:nvSpPr>
            <p:spPr>
              <a:xfrm>
                <a:off x="2911615" y="6068347"/>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Rectangle 165"/>
              <p:cNvSpPr/>
              <p:nvPr/>
            </p:nvSpPr>
            <p:spPr>
              <a:xfrm>
                <a:off x="2911615" y="5064328"/>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7" name="Rectangle 166"/>
              <p:cNvSpPr/>
              <p:nvPr/>
            </p:nvSpPr>
            <p:spPr>
              <a:xfrm>
                <a:off x="2911615" y="5402656"/>
                <a:ext cx="2798064" cy="3383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ectangle 167"/>
              <p:cNvSpPr/>
              <p:nvPr/>
            </p:nvSpPr>
            <p:spPr>
              <a:xfrm>
                <a:off x="2908852" y="6408891"/>
                <a:ext cx="2798064" cy="33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9" name="Rectangle 168"/>
              <p:cNvSpPr/>
              <p:nvPr/>
            </p:nvSpPr>
            <p:spPr>
              <a:xfrm>
                <a:off x="2908852" y="6747218"/>
                <a:ext cx="2798064" cy="923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5" name="Group 74"/>
            <p:cNvGrpSpPr/>
            <p:nvPr/>
          </p:nvGrpSpPr>
          <p:grpSpPr>
            <a:xfrm>
              <a:off x="2874583" y="5396392"/>
              <a:ext cx="2759504" cy="338554"/>
              <a:chOff x="2871541" y="5082812"/>
              <a:chExt cx="2759504" cy="338554"/>
            </a:xfrm>
          </p:grpSpPr>
          <p:sp>
            <p:nvSpPr>
              <p:cNvPr id="160" name="TextBox 159"/>
              <p:cNvSpPr txBox="1"/>
              <p:nvPr/>
            </p:nvSpPr>
            <p:spPr>
              <a:xfrm>
                <a:off x="2871541" y="5082812"/>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 by</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time</a:t>
                </a:r>
                <a:endParaRPr lang="en-US" sz="800" b="1" dirty="0">
                  <a:solidFill>
                    <a:prstClr val="black"/>
                  </a:solidFill>
                  <a:latin typeface="Segoe Condensed" pitchFamily="34" charset="0"/>
                </a:endParaRPr>
              </a:p>
            </p:txBody>
          </p:sp>
          <p:sp>
            <p:nvSpPr>
              <p:cNvPr id="161" name="TextBox 160"/>
              <p:cNvSpPr txBox="1"/>
              <p:nvPr/>
            </p:nvSpPr>
            <p:spPr>
              <a:xfrm>
                <a:off x="3627257" y="5241106"/>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past</a:t>
                </a:r>
                <a:endParaRPr lang="en-US" sz="800" dirty="0">
                  <a:solidFill>
                    <a:prstClr val="black"/>
                  </a:solidFill>
                  <a:latin typeface="Segoe Condensed" pitchFamily="34" charset="0"/>
                </a:endParaRPr>
              </a:p>
            </p:txBody>
          </p:sp>
          <p:sp>
            <p:nvSpPr>
              <p:cNvPr id="162" name="TextBox 161"/>
              <p:cNvSpPr txBox="1"/>
              <p:nvPr/>
            </p:nvSpPr>
            <p:spPr>
              <a:xfrm>
                <a:off x="4621370" y="5241106"/>
                <a:ext cx="1008852"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projected</a:t>
                </a:r>
                <a:endParaRPr lang="en-US" sz="800" dirty="0">
                  <a:solidFill>
                    <a:prstClr val="black"/>
                  </a:solidFill>
                  <a:latin typeface="Segoe Condensed" pitchFamily="34" charset="0"/>
                </a:endParaRPr>
              </a:p>
            </p:txBody>
          </p:sp>
          <p:cxnSp>
            <p:nvCxnSpPr>
              <p:cNvPr id="163" name="Straight Arrow Connector 162"/>
              <p:cNvCxnSpPr/>
              <p:nvPr/>
            </p:nvCxnSpPr>
            <p:spPr>
              <a:xfrm>
                <a:off x="3629285" y="5175517"/>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6" name="TextBox 75"/>
            <p:cNvSpPr txBox="1"/>
            <p:nvPr/>
          </p:nvSpPr>
          <p:spPr>
            <a:xfrm>
              <a:off x="2907764" y="4868174"/>
              <a:ext cx="2723281" cy="184666"/>
            </a:xfrm>
            <a:prstGeom prst="rect">
              <a:avLst/>
            </a:prstGeom>
            <a:noFill/>
          </p:spPr>
          <p:txBody>
            <a:bodyPr wrap="square" lIns="0" tIns="0" rIns="0" bIns="0" rtlCol="0">
              <a:spAutoFit/>
            </a:bodyPr>
            <a:lstStyle/>
            <a:p>
              <a:r>
                <a:rPr lang="en-US" sz="1200" cap="small" dirty="0" smtClean="0">
                  <a:solidFill>
                    <a:prstClr val="black"/>
                  </a:solidFill>
                  <a:latin typeface="Segoe UI Semibold" pitchFamily="34" charset="0"/>
                </a:rPr>
                <a:t>Comparison</a:t>
              </a:r>
            </a:p>
          </p:txBody>
        </p:sp>
        <p:sp>
          <p:nvSpPr>
            <p:cNvPr id="77" name="TextBox 76"/>
            <p:cNvSpPr txBox="1"/>
            <p:nvPr/>
          </p:nvSpPr>
          <p:spPr>
            <a:xfrm>
              <a:off x="2868784" y="5072416"/>
              <a:ext cx="77707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comparison</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78" name="Group 77"/>
            <p:cNvGrpSpPr/>
            <p:nvPr/>
          </p:nvGrpSpPr>
          <p:grpSpPr>
            <a:xfrm>
              <a:off x="3631039" y="5155455"/>
              <a:ext cx="2003393" cy="194247"/>
              <a:chOff x="3287520" y="3255558"/>
              <a:chExt cx="2003393" cy="194247"/>
            </a:xfrm>
          </p:grpSpPr>
          <p:cxnSp>
            <p:nvCxnSpPr>
              <p:cNvPr id="153" name="Straight Arrow Connector 152"/>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3287948"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self</a:t>
                </a:r>
                <a:endParaRPr lang="en-US" dirty="0">
                  <a:solidFill>
                    <a:prstClr val="black"/>
                  </a:solidFill>
                </a:endParaRPr>
              </a:p>
            </p:txBody>
          </p:sp>
          <p:sp>
            <p:nvSpPr>
              <p:cNvPr id="155" name="TextBox 154"/>
              <p:cNvSpPr txBox="1"/>
              <p:nvPr/>
            </p:nvSpPr>
            <p:spPr>
              <a:xfrm>
                <a:off x="4605113" y="3347213"/>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goal</a:t>
                </a:r>
                <a:endParaRPr lang="en-US" dirty="0">
                  <a:solidFill>
                    <a:prstClr val="black"/>
                  </a:solidFill>
                </a:endParaRPr>
              </a:p>
            </p:txBody>
          </p:sp>
          <p:sp>
            <p:nvSpPr>
              <p:cNvPr id="156" name="Oval 155"/>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7" name="Oval 156"/>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8" name="TextBox 157"/>
              <p:cNvSpPr txBox="1"/>
              <p:nvPr/>
            </p:nvSpPr>
            <p:spPr>
              <a:xfrm>
                <a:off x="3951053" y="3347213"/>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social</a:t>
                </a:r>
                <a:endParaRPr lang="en-US" sz="800" dirty="0">
                  <a:solidFill>
                    <a:prstClr val="black"/>
                  </a:solidFill>
                  <a:latin typeface="Segoe Condensed" pitchFamily="34" charset="0"/>
                </a:endParaRPr>
              </a:p>
            </p:txBody>
          </p:sp>
          <p:sp>
            <p:nvSpPr>
              <p:cNvPr id="159" name="Oval 158"/>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79" name="TextBox 78"/>
            <p:cNvSpPr txBox="1"/>
            <p:nvPr/>
          </p:nvSpPr>
          <p:spPr>
            <a:xfrm>
              <a:off x="2749401" y="6424964"/>
              <a:ext cx="893692" cy="292388"/>
            </a:xfrm>
            <a:prstGeom prst="rect">
              <a:avLst/>
            </a:prstGeom>
            <a:noFill/>
          </p:spPr>
          <p:txBody>
            <a:bodyPr wrap="square" rtlCol="0">
              <a:spAutoFit/>
            </a:bodyPr>
            <a:lstStyle/>
            <a:p>
              <a:pPr algn="r"/>
              <a:r>
                <a:rPr lang="en-US" sz="650" b="1" dirty="0" smtClean="0">
                  <a:solidFill>
                    <a:prstClr val="black"/>
                  </a:solidFill>
                  <a:latin typeface="Segoe Condensed" pitchFamily="34" charset="0"/>
                </a:rPr>
                <a:t>difficulty to reach comparison target</a:t>
              </a:r>
              <a:endParaRPr lang="en-US" sz="650" b="1" dirty="0">
                <a:solidFill>
                  <a:prstClr val="black"/>
                </a:solidFill>
                <a:latin typeface="Segoe Condensed" pitchFamily="34" charset="0"/>
              </a:endParaRPr>
            </a:p>
          </p:txBody>
        </p:sp>
        <p:sp>
          <p:nvSpPr>
            <p:cNvPr id="80" name="TextBox 79"/>
            <p:cNvSpPr txBox="1"/>
            <p:nvPr/>
          </p:nvSpPr>
          <p:spPr>
            <a:xfrm>
              <a:off x="3621760" y="6565487"/>
              <a:ext cx="100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easy</a:t>
              </a:r>
              <a:endParaRPr lang="en-US" sz="800" dirty="0">
                <a:solidFill>
                  <a:prstClr val="black"/>
                </a:solidFill>
                <a:latin typeface="Segoe Condensed" pitchFamily="34" charset="0"/>
              </a:endParaRPr>
            </a:p>
          </p:txBody>
        </p:sp>
        <p:sp>
          <p:nvSpPr>
            <p:cNvPr id="81" name="TextBox 80"/>
            <p:cNvSpPr txBox="1"/>
            <p:nvPr/>
          </p:nvSpPr>
          <p:spPr>
            <a:xfrm>
              <a:off x="4379812" y="6565487"/>
              <a:ext cx="1244913" cy="123111"/>
            </a:xfrm>
            <a:prstGeom prst="rect">
              <a:avLst/>
            </a:prstGeom>
            <a:noFill/>
          </p:spPr>
          <p:txBody>
            <a:bodyPr wrap="square" lIns="0" tIns="0" rIns="0" bIns="0" rtlCol="0">
              <a:spAutoFit/>
            </a:bodyPr>
            <a:lstStyle/>
            <a:p>
              <a:pPr algn="r"/>
              <a:r>
                <a:rPr lang="en-US" sz="800" dirty="0" smtClean="0">
                  <a:solidFill>
                    <a:prstClr val="black"/>
                  </a:solidFill>
                  <a:latin typeface="Segoe Condensed" pitchFamily="34" charset="0"/>
                </a:rPr>
                <a:t>hard</a:t>
              </a:r>
              <a:endParaRPr lang="en-US" sz="800" dirty="0">
                <a:solidFill>
                  <a:prstClr val="black"/>
                </a:solidFill>
                <a:latin typeface="Segoe Condensed" pitchFamily="34" charset="0"/>
              </a:endParaRPr>
            </a:p>
          </p:txBody>
        </p:sp>
        <p:cxnSp>
          <p:nvCxnSpPr>
            <p:cNvPr id="82" name="Straight Arrow Connector 81"/>
            <p:cNvCxnSpPr/>
            <p:nvPr/>
          </p:nvCxnSpPr>
          <p:spPr>
            <a:xfrm>
              <a:off x="3624066" y="6499898"/>
              <a:ext cx="200176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2920778" y="6703627"/>
              <a:ext cx="2945943" cy="931045"/>
              <a:chOff x="3018319" y="6524118"/>
              <a:chExt cx="2945943" cy="931045"/>
            </a:xfrm>
          </p:grpSpPr>
          <p:grpSp>
            <p:nvGrpSpPr>
              <p:cNvPr id="117" name="Group 116"/>
              <p:cNvGrpSpPr/>
              <p:nvPr/>
            </p:nvGrpSpPr>
            <p:grpSpPr>
              <a:xfrm>
                <a:off x="3109195" y="6757539"/>
                <a:ext cx="962103" cy="123111"/>
                <a:chOff x="3095547" y="6757539"/>
                <a:chExt cx="962103" cy="123111"/>
              </a:xfrm>
            </p:grpSpPr>
            <p:sp>
              <p:nvSpPr>
                <p:cNvPr id="151" name="TextBox 150"/>
                <p:cNvSpPr txBox="1"/>
                <p:nvPr/>
              </p:nvSpPr>
              <p:spPr>
                <a:xfrm>
                  <a:off x="3198798" y="6757539"/>
                  <a:ext cx="858852" cy="123111"/>
                </a:xfrm>
                <a:prstGeom prst="rect">
                  <a:avLst/>
                </a:prstGeom>
                <a:noFill/>
              </p:spPr>
              <p:txBody>
                <a:bodyPr wrap="square" lIns="0" tIns="0" rIns="0" bIns="0" rtlCol="0">
                  <a:spAutoFit/>
                </a:bodyPr>
                <a:lstStyle/>
                <a:p>
                  <a:r>
                    <a:rPr lang="en-US" sz="800" dirty="0">
                      <a:solidFill>
                        <a:prstClr val="black"/>
                      </a:solidFill>
                      <a:latin typeface="Segoe Condensed" pitchFamily="34" charset="0"/>
                    </a:rPr>
                    <a:t>t</a:t>
                  </a:r>
                  <a:r>
                    <a:rPr lang="en-US" sz="800" dirty="0" smtClean="0">
                      <a:solidFill>
                        <a:prstClr val="black"/>
                      </a:solidFill>
                      <a:latin typeface="Segoe Condensed" pitchFamily="34" charset="0"/>
                    </a:rPr>
                    <a:t>ime window</a:t>
                  </a:r>
                </a:p>
              </p:txBody>
            </p:sp>
            <p:sp>
              <p:nvSpPr>
                <p:cNvPr id="152" name="Rectangle 151"/>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8" name="Group 117"/>
              <p:cNvGrpSpPr/>
              <p:nvPr/>
            </p:nvGrpSpPr>
            <p:grpSpPr>
              <a:xfrm>
                <a:off x="3109195" y="6897646"/>
                <a:ext cx="962103" cy="123111"/>
                <a:chOff x="3095547" y="6757539"/>
                <a:chExt cx="962103" cy="123111"/>
              </a:xfrm>
            </p:grpSpPr>
            <p:sp>
              <p:nvSpPr>
                <p:cNvPr id="149" name="TextBox 148"/>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time granularity</a:t>
                  </a:r>
                </a:p>
              </p:txBody>
            </p:sp>
            <p:sp>
              <p:nvSpPr>
                <p:cNvPr id="150" name="Rectangle 149"/>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9" name="Group 118"/>
              <p:cNvGrpSpPr/>
              <p:nvPr/>
            </p:nvGrpSpPr>
            <p:grpSpPr>
              <a:xfrm>
                <a:off x="3109195" y="7037753"/>
                <a:ext cx="962103" cy="123111"/>
                <a:chOff x="3095547" y="6757539"/>
                <a:chExt cx="962103" cy="123111"/>
              </a:xfrm>
            </p:grpSpPr>
            <p:sp>
              <p:nvSpPr>
                <p:cNvPr id="147" name="TextBox 146"/>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grouping</a:t>
                  </a:r>
                </a:p>
              </p:txBody>
            </p:sp>
            <p:sp>
              <p:nvSpPr>
                <p:cNvPr id="148" name="Rectangle 147"/>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0" name="Group 119"/>
              <p:cNvGrpSpPr/>
              <p:nvPr/>
            </p:nvGrpSpPr>
            <p:grpSpPr>
              <a:xfrm>
                <a:off x="3109195" y="7177860"/>
                <a:ext cx="962103" cy="123111"/>
                <a:chOff x="3095547" y="6757539"/>
                <a:chExt cx="962103" cy="123111"/>
              </a:xfrm>
            </p:grpSpPr>
            <p:sp>
              <p:nvSpPr>
                <p:cNvPr id="145" name="TextBox 144"/>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data granularity</a:t>
                  </a:r>
                </a:p>
              </p:txBody>
            </p:sp>
            <p:sp>
              <p:nvSpPr>
                <p:cNvPr id="146" name="Rectangle 145"/>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1" name="Group 120"/>
              <p:cNvGrpSpPr/>
              <p:nvPr/>
            </p:nvGrpSpPr>
            <p:grpSpPr>
              <a:xfrm>
                <a:off x="3109195" y="7317967"/>
                <a:ext cx="962103" cy="123111"/>
                <a:chOff x="3095547" y="6757539"/>
                <a:chExt cx="962103" cy="123111"/>
              </a:xfrm>
            </p:grpSpPr>
            <p:sp>
              <p:nvSpPr>
                <p:cNvPr id="143" name="TextBox 142"/>
                <p:cNvSpPr txBox="1"/>
                <p:nvPr/>
              </p:nvSpPr>
              <p:spPr>
                <a:xfrm>
                  <a:off x="3198798" y="675753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measurement unit</a:t>
                  </a:r>
                </a:p>
              </p:txBody>
            </p:sp>
            <p:sp>
              <p:nvSpPr>
                <p:cNvPr id="144" name="Rectangle 143"/>
                <p:cNvSpPr/>
                <p:nvPr/>
              </p:nvSpPr>
              <p:spPr>
                <a:xfrm>
                  <a:off x="3095547" y="6768041"/>
                  <a:ext cx="64008" cy="8229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22" name="Right Brace 121"/>
              <p:cNvSpPr/>
              <p:nvPr/>
            </p:nvSpPr>
            <p:spPr>
              <a:xfrm>
                <a:off x="3903966"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23" name="TextBox 122"/>
              <p:cNvSpPr txBox="1"/>
              <p:nvPr/>
            </p:nvSpPr>
            <p:spPr>
              <a:xfrm>
                <a:off x="3937948" y="6538759"/>
                <a:ext cx="524803" cy="215444"/>
              </a:xfrm>
              <a:prstGeom prst="rect">
                <a:avLst/>
              </a:prstGeom>
              <a:noFill/>
            </p:spPr>
            <p:txBody>
              <a:bodyPr wrap="square" rtlCol="0">
                <a:spAutoFit/>
              </a:bodyPr>
              <a:lstStyle/>
              <a:p>
                <a:r>
                  <a:rPr lang="en-US" sz="800" b="1" dirty="0" smtClean="0">
                    <a:solidFill>
                      <a:prstClr val="black"/>
                    </a:solidFill>
                    <a:latin typeface="Segoe Condensed" pitchFamily="34" charset="0"/>
                  </a:rPr>
                  <a:t>statistic</a:t>
                </a:r>
                <a:endParaRPr lang="en-US" sz="800" b="1" dirty="0">
                  <a:solidFill>
                    <a:prstClr val="black"/>
                  </a:solidFill>
                  <a:latin typeface="Segoe Condensed" pitchFamily="34" charset="0"/>
                </a:endParaRPr>
              </a:p>
            </p:txBody>
          </p:sp>
          <p:grpSp>
            <p:nvGrpSpPr>
              <p:cNvPr id="124" name="Group 123"/>
              <p:cNvGrpSpPr/>
              <p:nvPr/>
            </p:nvGrpSpPr>
            <p:grpSpPr>
              <a:xfrm>
                <a:off x="4049404" y="6827544"/>
                <a:ext cx="957381" cy="123111"/>
                <a:chOff x="4105132" y="6765389"/>
                <a:chExt cx="957381" cy="123111"/>
              </a:xfrm>
            </p:grpSpPr>
            <p:sp>
              <p:nvSpPr>
                <p:cNvPr id="141" name="Oval 140"/>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42" name="TextBox 141"/>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raw value</a:t>
                  </a:r>
                </a:p>
              </p:txBody>
            </p:sp>
          </p:grpSp>
          <p:grpSp>
            <p:nvGrpSpPr>
              <p:cNvPr id="125" name="Group 124"/>
              <p:cNvGrpSpPr/>
              <p:nvPr/>
            </p:nvGrpSpPr>
            <p:grpSpPr>
              <a:xfrm>
                <a:off x="4049404" y="6931409"/>
                <a:ext cx="957381" cy="123111"/>
                <a:chOff x="4105132" y="6765389"/>
                <a:chExt cx="957381" cy="123111"/>
              </a:xfrm>
            </p:grpSpPr>
            <p:sp>
              <p:nvSpPr>
                <p:cNvPr id="139" name="Oval 138"/>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40" name="TextBox 139"/>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average</a:t>
                  </a:r>
                </a:p>
              </p:txBody>
            </p:sp>
          </p:grpSp>
          <p:grpSp>
            <p:nvGrpSpPr>
              <p:cNvPr id="126" name="Group 125"/>
              <p:cNvGrpSpPr/>
              <p:nvPr/>
            </p:nvGrpSpPr>
            <p:grpSpPr>
              <a:xfrm>
                <a:off x="4049404" y="7035274"/>
                <a:ext cx="957381" cy="123111"/>
                <a:chOff x="4105132" y="6765389"/>
                <a:chExt cx="957381" cy="123111"/>
              </a:xfrm>
            </p:grpSpPr>
            <p:sp>
              <p:nvSpPr>
                <p:cNvPr id="137" name="Oval 136"/>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8" name="TextBox 137"/>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median</a:t>
                  </a:r>
                </a:p>
              </p:txBody>
            </p:sp>
          </p:grpSp>
          <p:grpSp>
            <p:nvGrpSpPr>
              <p:cNvPr id="127" name="Group 126"/>
              <p:cNvGrpSpPr/>
              <p:nvPr/>
            </p:nvGrpSpPr>
            <p:grpSpPr>
              <a:xfrm>
                <a:off x="4049404" y="7139140"/>
                <a:ext cx="957381" cy="123111"/>
                <a:chOff x="4105132" y="6765389"/>
                <a:chExt cx="957381" cy="123111"/>
              </a:xfrm>
            </p:grpSpPr>
            <p:sp>
              <p:nvSpPr>
                <p:cNvPr id="135" name="Oval 134"/>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6" name="TextBox 135"/>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mode</a:t>
                  </a:r>
                </a:p>
              </p:txBody>
            </p:sp>
          </p:grpSp>
          <p:grpSp>
            <p:nvGrpSpPr>
              <p:cNvPr id="128" name="Group 127"/>
              <p:cNvGrpSpPr/>
              <p:nvPr/>
            </p:nvGrpSpPr>
            <p:grpSpPr>
              <a:xfrm>
                <a:off x="4049404" y="7240993"/>
                <a:ext cx="957381" cy="123111"/>
                <a:chOff x="4105132" y="6765389"/>
                <a:chExt cx="957381" cy="123111"/>
              </a:xfrm>
            </p:grpSpPr>
            <p:sp>
              <p:nvSpPr>
                <p:cNvPr id="133" name="Oval 132"/>
                <p:cNvSpPr/>
                <p:nvPr/>
              </p:nvSpPr>
              <p:spPr>
                <a:xfrm>
                  <a:off x="4105132" y="6793992"/>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4" name="TextBox 133"/>
                <p:cNvSpPr txBox="1"/>
                <p:nvPr/>
              </p:nvSpPr>
              <p:spPr>
                <a:xfrm>
                  <a:off x="4203661" y="6765389"/>
                  <a:ext cx="858852" cy="123111"/>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other</a:t>
                  </a:r>
                </a:p>
              </p:txBody>
            </p:sp>
          </p:grpSp>
          <p:sp>
            <p:nvSpPr>
              <p:cNvPr id="129" name="TextBox 128"/>
              <p:cNvSpPr txBox="1"/>
              <p:nvPr/>
            </p:nvSpPr>
            <p:spPr>
              <a:xfrm>
                <a:off x="3018319" y="6538759"/>
                <a:ext cx="1056404"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comparison variables</a:t>
                </a:r>
                <a:endParaRPr lang="en-US" sz="800" b="1" dirty="0">
                  <a:solidFill>
                    <a:prstClr val="black"/>
                  </a:solidFill>
                  <a:latin typeface="Segoe Condensed" pitchFamily="34" charset="0"/>
                </a:endParaRPr>
              </a:p>
            </p:txBody>
          </p:sp>
          <p:sp>
            <p:nvSpPr>
              <p:cNvPr id="130" name="TextBox 129"/>
              <p:cNvSpPr txBox="1"/>
              <p:nvPr/>
            </p:nvSpPr>
            <p:spPr>
              <a:xfrm>
                <a:off x="4471348" y="6524118"/>
                <a:ext cx="869131" cy="215444"/>
              </a:xfrm>
              <a:prstGeom prst="rect">
                <a:avLst/>
              </a:prstGeom>
              <a:noFill/>
            </p:spPr>
            <p:txBody>
              <a:bodyPr wrap="square" rtlCol="0">
                <a:spAutoFit/>
              </a:bodyPr>
              <a:lstStyle/>
              <a:p>
                <a:r>
                  <a:rPr lang="en-US" sz="800" b="1" dirty="0" smtClean="0">
                    <a:solidFill>
                      <a:prstClr val="black"/>
                    </a:solidFill>
                    <a:latin typeface="Segoe Condensed" pitchFamily="34" charset="0"/>
                  </a:rPr>
                  <a:t>computation</a:t>
                </a:r>
                <a:endParaRPr lang="en-US" sz="800" b="1" dirty="0">
                  <a:solidFill>
                    <a:prstClr val="black"/>
                  </a:solidFill>
                  <a:latin typeface="Segoe Condensed" pitchFamily="34" charset="0"/>
                </a:endParaRPr>
              </a:p>
            </p:txBody>
          </p:sp>
          <p:sp>
            <p:nvSpPr>
              <p:cNvPr id="131" name="Right Brace 130"/>
              <p:cNvSpPr/>
              <p:nvPr/>
            </p:nvSpPr>
            <p:spPr>
              <a:xfrm flipH="1">
                <a:off x="4480290" y="6723643"/>
                <a:ext cx="99823" cy="7315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32" name="TextBox 131"/>
              <p:cNvSpPr txBox="1"/>
              <p:nvPr/>
            </p:nvSpPr>
            <p:spPr>
              <a:xfrm>
                <a:off x="4576439" y="6791658"/>
                <a:ext cx="1387823" cy="615553"/>
              </a:xfrm>
              <a:prstGeom prst="rect">
                <a:avLst/>
              </a:prstGeom>
              <a:noFill/>
            </p:spPr>
            <p:txBody>
              <a:bodyPr wrap="square" lIns="0" tIns="0" rIns="0" bIns="0" rtlCol="0">
                <a:spAutoFit/>
              </a:bodyPr>
              <a:lstStyle/>
              <a:p>
                <a:r>
                  <a:rPr lang="en-US" sz="800" dirty="0" smtClean="0">
                    <a:solidFill>
                      <a:prstClr val="black"/>
                    </a:solidFill>
                    <a:latin typeface="Segoe Condensed" pitchFamily="34" charset="0"/>
                  </a:rPr>
                  <a:t>@ this time [</a:t>
                </a:r>
                <a:r>
                  <a:rPr lang="en-US" sz="800" dirty="0" err="1" smtClean="0">
                    <a:solidFill>
                      <a:prstClr val="black"/>
                    </a:solidFill>
                    <a:latin typeface="Segoe Condensed" pitchFamily="34" charset="0"/>
                  </a:rPr>
                  <a:t>yest</a:t>
                </a:r>
                <a:r>
                  <a:rPr lang="en-US" sz="800" dirty="0" smtClean="0">
                    <a:solidFill>
                      <a:prstClr val="black"/>
                    </a:solidFill>
                    <a:latin typeface="Segoe Condensed" pitchFamily="34" charset="0"/>
                  </a:rPr>
                  <a:t>, last </a:t>
                </a:r>
                <a:r>
                  <a:rPr lang="en-US" sz="800" dirty="0" err="1" smtClean="0">
                    <a:solidFill>
                      <a:prstClr val="black"/>
                    </a:solidFill>
                    <a:latin typeface="Segoe Condensed" pitchFamily="34" charset="0"/>
                  </a:rPr>
                  <a:t>wk</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mo</a:t>
                </a:r>
                <a:r>
                  <a:rPr lang="en-US" sz="800" dirty="0" smtClean="0">
                    <a:solidFill>
                      <a:prstClr val="black"/>
                    </a:solidFill>
                    <a:latin typeface="Segoe Condensed" pitchFamily="34" charset="0"/>
                  </a:rPr>
                  <a:t>, </a:t>
                </a:r>
                <a:r>
                  <a:rPr lang="en-US" sz="800" dirty="0" err="1" smtClean="0">
                    <a:solidFill>
                      <a:prstClr val="black"/>
                    </a:solidFill>
                    <a:latin typeface="Segoe Condensed" pitchFamily="34" charset="0"/>
                  </a:rPr>
                  <a:t>yr</a:t>
                </a:r>
                <a:r>
                  <a:rPr lang="en-US" sz="800" dirty="0" smtClean="0">
                    <a:solidFill>
                      <a:prstClr val="black"/>
                    </a:solidFill>
                    <a:latin typeface="Segoe Condensed" pitchFamily="34" charset="0"/>
                  </a:rPr>
                  <a:t>]</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a:t>
                </a:r>
                <a:r>
                  <a:rPr lang="en-US" sz="800" dirty="0" err="1" smtClean="0">
                    <a:solidFill>
                      <a:prstClr val="black"/>
                    </a:solidFill>
                    <a:latin typeface="Segoe Condensed" pitchFamily="34" charset="0"/>
                  </a:rPr>
                  <a:t>hrly</a:t>
                </a:r>
                <a:r>
                  <a:rPr lang="en-US" sz="800" dirty="0" smtClean="0">
                    <a:solidFill>
                      <a:prstClr val="black"/>
                    </a:solidFill>
                    <a:latin typeface="Segoe Condensed" pitchFamily="34" charset="0"/>
                  </a:rPr>
                  <a:t>, daily, </a:t>
                </a:r>
                <a:r>
                  <a:rPr lang="en-US" sz="800" dirty="0" err="1" smtClean="0">
                    <a:solidFill>
                      <a:prstClr val="black"/>
                    </a:solidFill>
                    <a:latin typeface="Segoe Condensed" pitchFamily="34" charset="0"/>
                  </a:rPr>
                  <a:t>wkly</a:t>
                </a:r>
                <a:r>
                  <a:rPr lang="en-US" sz="800" dirty="0" smtClean="0">
                    <a:solidFill>
                      <a:prstClr val="black"/>
                    </a:solidFill>
                    <a:latin typeface="Segoe Condensed" pitchFamily="34" charset="0"/>
                  </a:rPr>
                  <a:t>, monthly, </a:t>
                </a:r>
                <a:r>
                  <a:rPr lang="en-US" sz="800" dirty="0" err="1" smtClean="0">
                    <a:solidFill>
                      <a:prstClr val="black"/>
                    </a:solidFill>
                    <a:latin typeface="Segoe Condensed" pitchFamily="34" charset="0"/>
                  </a:rPr>
                  <a:t>yrly</a:t>
                </a:r>
                <a:r>
                  <a:rPr lang="en-US" sz="800" dirty="0" smtClean="0">
                    <a:solidFill>
                      <a:prstClr val="black"/>
                    </a:solidFill>
                    <a:latin typeface="Segoe Condensed" pitchFamily="34" charset="0"/>
                  </a:rPr>
                  <a:t>]</a:t>
                </a:r>
              </a:p>
              <a:p>
                <a:r>
                  <a:rPr lang="en-US" sz="800" dirty="0" smtClean="0">
                    <a:solidFill>
                      <a:prstClr val="black"/>
                    </a:solidFill>
                    <a:latin typeface="Segoe Condensed" pitchFamily="34" charset="0"/>
                  </a:rPr>
                  <a:t>over past [X] days</a:t>
                </a:r>
              </a:p>
              <a:p>
                <a:r>
                  <a:rPr lang="en-US" sz="800" dirty="0" smtClean="0">
                    <a:solidFill>
                      <a:prstClr val="black"/>
                    </a:solidFill>
                    <a:latin typeface="Segoe Condensed" pitchFamily="34" charset="0"/>
                  </a:rPr>
                  <a:t>this day type [weekday, weekend]</a:t>
                </a:r>
              </a:p>
              <a:p>
                <a:r>
                  <a:rPr lang="en-US" sz="800" dirty="0" smtClean="0">
                    <a:solidFill>
                      <a:prstClr val="black"/>
                    </a:solidFill>
                    <a:latin typeface="Segoe Condensed" pitchFamily="34" charset="0"/>
                  </a:rPr>
                  <a:t>this day of week (e.g., </a:t>
                </a:r>
                <a:r>
                  <a:rPr lang="en-US" sz="800" dirty="0" err="1" smtClean="0">
                    <a:solidFill>
                      <a:prstClr val="black"/>
                    </a:solidFill>
                    <a:latin typeface="Segoe Condensed" pitchFamily="34" charset="0"/>
                  </a:rPr>
                  <a:t>mondays</a:t>
                </a:r>
                <a:r>
                  <a:rPr lang="en-US" sz="800" dirty="0" smtClean="0">
                    <a:solidFill>
                      <a:prstClr val="black"/>
                    </a:solidFill>
                    <a:latin typeface="Segoe Condensed" pitchFamily="34" charset="0"/>
                  </a:rPr>
                  <a:t>) </a:t>
                </a:r>
              </a:p>
            </p:txBody>
          </p:sp>
        </p:grpSp>
        <p:grpSp>
          <p:nvGrpSpPr>
            <p:cNvPr id="84" name="Group 83"/>
            <p:cNvGrpSpPr/>
            <p:nvPr/>
          </p:nvGrpSpPr>
          <p:grpSpPr>
            <a:xfrm>
              <a:off x="2705100" y="5745324"/>
              <a:ext cx="2937175" cy="338554"/>
              <a:chOff x="2913791" y="6179536"/>
              <a:chExt cx="2937175" cy="338554"/>
            </a:xfrm>
          </p:grpSpPr>
          <p:sp>
            <p:nvSpPr>
              <p:cNvPr id="108" name="TextBox 107"/>
              <p:cNvSpPr txBox="1"/>
              <p:nvPr/>
            </p:nvSpPr>
            <p:spPr>
              <a:xfrm>
                <a:off x="2913791" y="6179536"/>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social-comp.</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target</a:t>
                </a:r>
                <a:endParaRPr lang="en-US" sz="800" b="1" dirty="0">
                  <a:solidFill>
                    <a:prstClr val="black"/>
                  </a:solidFill>
                  <a:latin typeface="Segoe Condensed" pitchFamily="34" charset="0"/>
                </a:endParaRPr>
              </a:p>
            </p:txBody>
          </p:sp>
          <p:grpSp>
            <p:nvGrpSpPr>
              <p:cNvPr id="109" name="Group 108"/>
              <p:cNvGrpSpPr/>
              <p:nvPr/>
            </p:nvGrpSpPr>
            <p:grpSpPr>
              <a:xfrm>
                <a:off x="3847573" y="6214846"/>
                <a:ext cx="2003393" cy="296839"/>
                <a:chOff x="3287520" y="3255558"/>
                <a:chExt cx="2003393" cy="296839"/>
              </a:xfrm>
            </p:grpSpPr>
            <p:cxnSp>
              <p:nvCxnSpPr>
                <p:cNvPr id="110" name="Straight Arrow Connector 109"/>
                <p:cNvCxnSpPr/>
                <p:nvPr/>
              </p:nvCxnSpPr>
              <p:spPr>
                <a:xfrm>
                  <a:off x="3287520" y="3287562"/>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287948"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smtClean="0">
                      <a:solidFill>
                        <a:prstClr val="black"/>
                      </a:solidFill>
                    </a:rPr>
                    <a:t>geographically</a:t>
                  </a:r>
                  <a:br>
                    <a:rPr lang="en-US" dirty="0" smtClean="0">
                      <a:solidFill>
                        <a:prstClr val="black"/>
                      </a:solidFill>
                    </a:rPr>
                  </a:br>
                  <a:r>
                    <a:rPr lang="en-US" dirty="0" smtClean="0">
                      <a:solidFill>
                        <a:prstClr val="black"/>
                      </a:solidFill>
                    </a:rPr>
                    <a:t>proximal</a:t>
                  </a:r>
                  <a:endParaRPr lang="en-US" dirty="0">
                    <a:solidFill>
                      <a:prstClr val="black"/>
                    </a:solidFill>
                  </a:endParaRPr>
                </a:p>
              </p:txBody>
            </p:sp>
            <p:sp>
              <p:nvSpPr>
                <p:cNvPr id="112" name="TextBox 111"/>
                <p:cNvSpPr txBox="1"/>
                <p:nvPr/>
              </p:nvSpPr>
              <p:spPr>
                <a:xfrm>
                  <a:off x="4605113" y="3347213"/>
                  <a:ext cx="685800" cy="205184"/>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selected </a:t>
                  </a:r>
                  <a:br>
                    <a:rPr lang="en-US" dirty="0" smtClean="0">
                      <a:solidFill>
                        <a:prstClr val="black"/>
                      </a:solidFill>
                    </a:rPr>
                  </a:br>
                  <a:r>
                    <a:rPr lang="en-US" dirty="0" smtClean="0">
                      <a:solidFill>
                        <a:prstClr val="black"/>
                      </a:solidFill>
                    </a:rPr>
                    <a:t>social network</a:t>
                  </a:r>
                  <a:endParaRPr lang="en-US" dirty="0">
                    <a:solidFill>
                      <a:prstClr val="black"/>
                    </a:solidFill>
                  </a:endParaRPr>
                </a:p>
              </p:txBody>
            </p:sp>
            <p:sp>
              <p:nvSpPr>
                <p:cNvPr id="113" name="Oval 112"/>
                <p:cNvSpPr/>
                <p:nvPr/>
              </p:nvSpPr>
              <p:spPr>
                <a:xfrm>
                  <a:off x="32908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4" name="Oval 113"/>
                <p:cNvSpPr/>
                <p:nvPr/>
              </p:nvSpPr>
              <p:spPr>
                <a:xfrm>
                  <a:off x="5226560" y="3258720"/>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5" name="TextBox 114"/>
                <p:cNvSpPr txBox="1"/>
                <p:nvPr/>
              </p:nvSpPr>
              <p:spPr>
                <a:xfrm>
                  <a:off x="3951053" y="3347213"/>
                  <a:ext cx="685800" cy="205184"/>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demographically</a:t>
                  </a:r>
                  <a:br>
                    <a:rPr lang="en-US" sz="800" dirty="0" smtClean="0">
                      <a:solidFill>
                        <a:prstClr val="black"/>
                      </a:solidFill>
                      <a:latin typeface="Segoe Condensed" pitchFamily="34" charset="0"/>
                    </a:rPr>
                  </a:br>
                  <a:r>
                    <a:rPr lang="en-US" sz="800" dirty="0" smtClean="0">
                      <a:solidFill>
                        <a:prstClr val="black"/>
                      </a:solidFill>
                      <a:latin typeface="Segoe Condensed" pitchFamily="34" charset="0"/>
                    </a:rPr>
                    <a:t>similar</a:t>
                  </a:r>
                  <a:endParaRPr lang="en-US" sz="800" dirty="0">
                    <a:solidFill>
                      <a:prstClr val="black"/>
                    </a:solidFill>
                    <a:latin typeface="Segoe Condensed" pitchFamily="34" charset="0"/>
                  </a:endParaRPr>
                </a:p>
              </p:txBody>
            </p:sp>
            <p:sp>
              <p:nvSpPr>
                <p:cNvPr id="116" name="Oval 115"/>
                <p:cNvSpPr/>
                <p:nvPr/>
              </p:nvSpPr>
              <p:spPr>
                <a:xfrm>
                  <a:off x="4260095" y="3255558"/>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grpSp>
          <p:nvGrpSpPr>
            <p:cNvPr id="90" name="Group 89"/>
            <p:cNvGrpSpPr/>
            <p:nvPr/>
          </p:nvGrpSpPr>
          <p:grpSpPr>
            <a:xfrm>
              <a:off x="2698261" y="6070922"/>
              <a:ext cx="2937175" cy="338554"/>
              <a:chOff x="2913791" y="6112012"/>
              <a:chExt cx="2937175" cy="338554"/>
            </a:xfrm>
          </p:grpSpPr>
          <p:sp>
            <p:nvSpPr>
              <p:cNvPr id="99" name="TextBox 98"/>
              <p:cNvSpPr txBox="1"/>
              <p:nvPr/>
            </p:nvSpPr>
            <p:spPr>
              <a:xfrm>
                <a:off x="2913791" y="6112012"/>
                <a:ext cx="948621" cy="338554"/>
              </a:xfrm>
              <a:prstGeom prst="rect">
                <a:avLst/>
              </a:prstGeom>
              <a:noFill/>
            </p:spPr>
            <p:txBody>
              <a:bodyPr wrap="square" rtlCol="0">
                <a:spAutoFit/>
              </a:bodyPr>
              <a:lstStyle/>
              <a:p>
                <a:pPr algn="r"/>
                <a:r>
                  <a:rPr lang="en-US" sz="800" b="1" dirty="0" smtClean="0">
                    <a:solidFill>
                      <a:prstClr val="black"/>
                    </a:solidFill>
                    <a:latin typeface="Segoe Condensed" pitchFamily="34" charset="0"/>
                  </a:rPr>
                  <a:t>goal-setting</a:t>
                </a:r>
                <a:br>
                  <a:rPr lang="en-US" sz="800" b="1" dirty="0" smtClean="0">
                    <a:solidFill>
                      <a:prstClr val="black"/>
                    </a:solidFill>
                    <a:latin typeface="Segoe Condensed" pitchFamily="34" charset="0"/>
                  </a:rPr>
                </a:br>
                <a:r>
                  <a:rPr lang="en-US" sz="800" b="1" dirty="0" smtClean="0">
                    <a:solidFill>
                      <a:prstClr val="black"/>
                    </a:solidFill>
                    <a:latin typeface="Segoe Condensed" pitchFamily="34" charset="0"/>
                  </a:rPr>
                  <a:t>strategy</a:t>
                </a:r>
                <a:endParaRPr lang="en-US" sz="800" b="1" dirty="0">
                  <a:solidFill>
                    <a:prstClr val="black"/>
                  </a:solidFill>
                  <a:latin typeface="Segoe Condensed" pitchFamily="34" charset="0"/>
                </a:endParaRPr>
              </a:p>
            </p:txBody>
          </p:sp>
          <p:grpSp>
            <p:nvGrpSpPr>
              <p:cNvPr id="100" name="Group 99"/>
              <p:cNvGrpSpPr/>
              <p:nvPr/>
            </p:nvGrpSpPr>
            <p:grpSpPr>
              <a:xfrm>
                <a:off x="3847573" y="6179221"/>
                <a:ext cx="2003393" cy="194247"/>
                <a:chOff x="3287520" y="3219933"/>
                <a:chExt cx="2003393" cy="194247"/>
              </a:xfrm>
            </p:grpSpPr>
            <p:cxnSp>
              <p:nvCxnSpPr>
                <p:cNvPr id="101" name="Straight Arrow Connector 100"/>
                <p:cNvCxnSpPr/>
                <p:nvPr/>
              </p:nvCxnSpPr>
              <p:spPr>
                <a:xfrm>
                  <a:off x="3287520" y="3251937"/>
                  <a:ext cx="2001760" cy="0"/>
                </a:xfrm>
                <a:prstGeom prst="straightConnector1">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3287948"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l"/>
                  <a:r>
                    <a:rPr lang="en-US" dirty="0">
                      <a:solidFill>
                        <a:prstClr val="black"/>
                      </a:solidFill>
                    </a:rPr>
                    <a:t>s</a:t>
                  </a:r>
                  <a:r>
                    <a:rPr lang="en-US" dirty="0" smtClean="0">
                      <a:solidFill>
                        <a:prstClr val="black"/>
                      </a:solidFill>
                    </a:rPr>
                    <a:t>elf-set</a:t>
                  </a:r>
                  <a:endParaRPr lang="en-US" dirty="0">
                    <a:solidFill>
                      <a:prstClr val="black"/>
                    </a:solidFill>
                  </a:endParaRPr>
                </a:p>
              </p:txBody>
            </p:sp>
            <p:sp>
              <p:nvSpPr>
                <p:cNvPr id="103" name="TextBox 102"/>
                <p:cNvSpPr txBox="1"/>
                <p:nvPr/>
              </p:nvSpPr>
              <p:spPr>
                <a:xfrm>
                  <a:off x="4605113" y="3311588"/>
                  <a:ext cx="685800" cy="102592"/>
                </a:xfrm>
                <a:prstGeom prst="rect">
                  <a:avLst/>
                </a:prstGeom>
                <a:noFill/>
              </p:spPr>
              <p:txBody>
                <a:bodyPr wrap="square" lIns="0" tIns="0" rIns="0" bIns="0" rtlCol="0">
                  <a:spAutoFit/>
                </a:bodyPr>
                <a:lstStyle>
                  <a:defPPr>
                    <a:defRPr lang="en-US"/>
                  </a:defPPr>
                  <a:lvl1pPr algn="ctr">
                    <a:lnSpc>
                      <a:spcPts val="800"/>
                    </a:lnSpc>
                    <a:defRPr sz="800">
                      <a:latin typeface="Segoe Condensed" pitchFamily="34" charset="0"/>
                    </a:defRPr>
                  </a:lvl1pPr>
                </a:lstStyle>
                <a:p>
                  <a:pPr algn="r"/>
                  <a:r>
                    <a:rPr lang="en-US" dirty="0" smtClean="0">
                      <a:solidFill>
                        <a:prstClr val="black"/>
                      </a:solidFill>
                    </a:rPr>
                    <a:t>externally-set</a:t>
                  </a:r>
                  <a:endParaRPr lang="en-US" dirty="0">
                    <a:solidFill>
                      <a:prstClr val="black"/>
                    </a:solidFill>
                  </a:endParaRPr>
                </a:p>
              </p:txBody>
            </p:sp>
            <p:sp>
              <p:nvSpPr>
                <p:cNvPr id="104" name="Oval 103"/>
                <p:cNvSpPr/>
                <p:nvPr/>
              </p:nvSpPr>
              <p:spPr>
                <a:xfrm>
                  <a:off x="32908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5" name="Oval 104"/>
                <p:cNvSpPr/>
                <p:nvPr/>
              </p:nvSpPr>
              <p:spPr>
                <a:xfrm>
                  <a:off x="5226560" y="3223095"/>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6" name="TextBox 105"/>
                <p:cNvSpPr txBox="1"/>
                <p:nvPr/>
              </p:nvSpPr>
              <p:spPr>
                <a:xfrm>
                  <a:off x="3951053" y="3311588"/>
                  <a:ext cx="685800" cy="102592"/>
                </a:xfrm>
                <a:prstGeom prst="rect">
                  <a:avLst/>
                </a:prstGeom>
                <a:noFill/>
              </p:spPr>
              <p:txBody>
                <a:bodyPr wrap="square" lIns="0" tIns="0" rIns="0" bIns="0" rtlCol="0">
                  <a:spAutoFit/>
                </a:bodyPr>
                <a:lstStyle/>
                <a:p>
                  <a:pPr algn="ctr">
                    <a:lnSpc>
                      <a:spcPts val="800"/>
                    </a:lnSpc>
                  </a:pPr>
                  <a:r>
                    <a:rPr lang="en-US" sz="800" dirty="0" smtClean="0">
                      <a:solidFill>
                        <a:prstClr val="black"/>
                      </a:solidFill>
                      <a:latin typeface="Segoe Condensed" pitchFamily="34" charset="0"/>
                    </a:rPr>
                    <a:t>system-set</a:t>
                  </a:r>
                  <a:endParaRPr lang="en-US" sz="800" dirty="0">
                    <a:solidFill>
                      <a:prstClr val="black"/>
                    </a:solidFill>
                    <a:latin typeface="Segoe Condensed" pitchFamily="34" charset="0"/>
                  </a:endParaRPr>
                </a:p>
              </p:txBody>
            </p:sp>
            <p:sp>
              <p:nvSpPr>
                <p:cNvPr id="107" name="Oval 106"/>
                <p:cNvSpPr/>
                <p:nvPr/>
              </p:nvSpPr>
              <p:spPr>
                <a:xfrm>
                  <a:off x="4260095" y="3219933"/>
                  <a:ext cx="64008" cy="64008"/>
                </a:xfrm>
                <a:prstGeom prst="ellipse">
                  <a:avLst/>
                </a:prstGeom>
                <a:solidFill>
                  <a:schemeClr val="bg1"/>
                </a:solidFill>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grpSp>
        <p:sp>
          <p:nvSpPr>
            <p:cNvPr id="97" name="Rectangle 96"/>
            <p:cNvSpPr/>
            <p:nvPr/>
          </p:nvSpPr>
          <p:spPr>
            <a:xfrm>
              <a:off x="2908305" y="5069720"/>
              <a:ext cx="54250" cy="260103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 name="Group 3"/>
          <p:cNvGrpSpPr/>
          <p:nvPr/>
        </p:nvGrpSpPr>
        <p:grpSpPr>
          <a:xfrm>
            <a:off x="226476" y="1417321"/>
            <a:ext cx="8123329" cy="5123374"/>
            <a:chOff x="226476" y="1417321"/>
            <a:chExt cx="8123329" cy="5123374"/>
          </a:xfrm>
        </p:grpSpPr>
        <p:grpSp>
          <p:nvGrpSpPr>
            <p:cNvPr id="47" name="Group 46"/>
            <p:cNvGrpSpPr/>
            <p:nvPr/>
          </p:nvGrpSpPr>
          <p:grpSpPr>
            <a:xfrm>
              <a:off x="794195" y="1417321"/>
              <a:ext cx="7555610" cy="5123374"/>
              <a:chOff x="521590" y="318204"/>
              <a:chExt cx="7555610" cy="4639147"/>
            </a:xfrm>
          </p:grpSpPr>
          <p:sp>
            <p:nvSpPr>
              <p:cNvPr id="48" name="Rounded Rectangle 47"/>
              <p:cNvSpPr/>
              <p:nvPr/>
            </p:nvSpPr>
            <p:spPr>
              <a:xfrm>
                <a:off x="521590" y="813968"/>
                <a:ext cx="7555610" cy="4143383"/>
              </a:xfrm>
              <a:prstGeom prst="roundRect">
                <a:avLst/>
              </a:prstGeom>
              <a:solidFill>
                <a:schemeClr val="accent2">
                  <a:alpha val="15000"/>
                </a:schemeClr>
              </a:solidFill>
              <a:ln w="9525">
                <a:solidFill>
                  <a:schemeClr val="accent2"/>
                </a:solidFill>
                <a:prstDash val="solid"/>
                <a:round/>
                <a:headEnd/>
                <a:tailEnd/>
              </a:ln>
            </p:spPr>
            <p:txBody>
              <a:bodyPr anchor="ctr"/>
              <a:lstStyle/>
              <a:p>
                <a:pPr algn="ctr" fontAlgn="base">
                  <a:spcBef>
                    <a:spcPct val="0"/>
                  </a:spcBef>
                  <a:spcAft>
                    <a:spcPct val="0"/>
                  </a:spcAft>
                </a:pPr>
                <a:endParaRPr lang="en-US">
                  <a:solidFill>
                    <a:prstClr val="white"/>
                  </a:solidFill>
                  <a:latin typeface="Arial" charset="0"/>
                </a:endParaRPr>
              </a:p>
            </p:txBody>
          </p:sp>
          <p:sp>
            <p:nvSpPr>
              <p:cNvPr id="49" name="Freeform 48"/>
              <p:cNvSpPr/>
              <p:nvPr/>
            </p:nvSpPr>
            <p:spPr>
              <a:xfrm>
                <a:off x="1395586" y="318204"/>
                <a:ext cx="542261" cy="457451"/>
              </a:xfrm>
              <a:custGeom>
                <a:avLst/>
                <a:gdLst>
                  <a:gd name="connsiteX0" fmla="*/ 0 w 542261"/>
                  <a:gd name="connsiteY0" fmla="*/ 0 h 808075"/>
                  <a:gd name="connsiteX1" fmla="*/ 542261 w 542261"/>
                  <a:gd name="connsiteY1" fmla="*/ 159489 h 808075"/>
                  <a:gd name="connsiteX2" fmla="*/ 531628 w 542261"/>
                  <a:gd name="connsiteY2" fmla="*/ 808075 h 808075"/>
                  <a:gd name="connsiteX0" fmla="*/ 0 w 542261"/>
                  <a:gd name="connsiteY0" fmla="*/ 0 h 808075"/>
                  <a:gd name="connsiteX1" fmla="*/ 542261 w 542261"/>
                  <a:gd name="connsiteY1" fmla="*/ 159489 h 808075"/>
                  <a:gd name="connsiteX2" fmla="*/ 538771 w 542261"/>
                  <a:gd name="connsiteY2" fmla="*/ 808075 h 808075"/>
                </a:gdLst>
                <a:ahLst/>
                <a:cxnLst>
                  <a:cxn ang="0">
                    <a:pos x="connsiteX0" y="connsiteY0"/>
                  </a:cxn>
                  <a:cxn ang="0">
                    <a:pos x="connsiteX1" y="connsiteY1"/>
                  </a:cxn>
                  <a:cxn ang="0">
                    <a:pos x="connsiteX2" y="connsiteY2"/>
                  </a:cxn>
                </a:cxnLst>
                <a:rect l="l" t="t" r="r" b="b"/>
                <a:pathLst>
                  <a:path w="542261" h="808075">
                    <a:moveTo>
                      <a:pt x="0" y="0"/>
                    </a:moveTo>
                    <a:lnTo>
                      <a:pt x="542261" y="159489"/>
                    </a:lnTo>
                    <a:cubicBezTo>
                      <a:pt x="541098" y="375684"/>
                      <a:pt x="539934" y="591880"/>
                      <a:pt x="538771" y="808075"/>
                    </a:cubicBezTo>
                  </a:path>
                </a:pathLst>
              </a:custGeom>
              <a:noFill/>
              <a:ln w="9525">
                <a:solidFill>
                  <a:schemeClr val="accent2"/>
                </a:solidFill>
                <a:prstDash val="solid"/>
                <a:round/>
                <a:headEnd/>
                <a:tailEnd/>
              </a:ln>
            </p:spPr>
            <p:txBody>
              <a:bodyPr anchor="ctr"/>
              <a:lstStyle/>
              <a:p>
                <a:pPr algn="ctr" fontAlgn="base">
                  <a:spcBef>
                    <a:spcPct val="0"/>
                  </a:spcBef>
                  <a:spcAft>
                    <a:spcPct val="0"/>
                  </a:spcAft>
                </a:pPr>
                <a:endParaRPr lang="en-US">
                  <a:solidFill>
                    <a:prstClr val="white"/>
                  </a:solidFill>
                  <a:latin typeface="Arial" charset="0"/>
                </a:endParaRPr>
              </a:p>
            </p:txBody>
          </p:sp>
        </p:grpSp>
        <p:grpSp>
          <p:nvGrpSpPr>
            <p:cNvPr id="60" name="Group 59"/>
            <p:cNvGrpSpPr/>
            <p:nvPr/>
          </p:nvGrpSpPr>
          <p:grpSpPr>
            <a:xfrm>
              <a:off x="228600" y="5676919"/>
              <a:ext cx="7836694" cy="707886"/>
              <a:chOff x="-76200" y="3761204"/>
              <a:chExt cx="7836694" cy="707886"/>
            </a:xfrm>
          </p:grpSpPr>
          <p:cxnSp>
            <p:nvCxnSpPr>
              <p:cNvPr id="61" name="Straight Arrow Connector 60"/>
              <p:cNvCxnSpPr/>
              <p:nvPr/>
            </p:nvCxnSpPr>
            <p:spPr>
              <a:xfrm>
                <a:off x="3235191" y="3971174"/>
                <a:ext cx="4484981" cy="0"/>
              </a:xfrm>
              <a:prstGeom prst="straightConnector1">
                <a:avLst/>
              </a:prstGeom>
              <a:ln w="38100" cap="sq">
                <a:solidFill>
                  <a:schemeClr val="tx1">
                    <a:lumMod val="85000"/>
                    <a:lumOff val="1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235189" y="4032134"/>
                <a:ext cx="1798072" cy="369332"/>
              </a:xfrm>
              <a:prstGeom prst="rect">
                <a:avLst/>
              </a:prstGeom>
              <a:noFill/>
            </p:spPr>
            <p:txBody>
              <a:bodyPr wrap="square" lIns="0" rIns="0" rtlCol="0">
                <a:spAutoFit/>
              </a:bodyPr>
              <a:lstStyle/>
              <a:p>
                <a:r>
                  <a:rPr lang="en-US" dirty="0" smtClean="0">
                    <a:solidFill>
                      <a:schemeClr val="tx1">
                        <a:lumMod val="85000"/>
                        <a:lumOff val="15000"/>
                      </a:schemeClr>
                    </a:solidFill>
                    <a:latin typeface="Segoe Condensed" pitchFamily="34" charset="0"/>
                  </a:rPr>
                  <a:t>easy</a:t>
                </a:r>
              </a:p>
            </p:txBody>
          </p:sp>
          <p:sp>
            <p:nvSpPr>
              <p:cNvPr id="63" name="TextBox 62"/>
              <p:cNvSpPr txBox="1"/>
              <p:nvPr/>
            </p:nvSpPr>
            <p:spPr>
              <a:xfrm>
                <a:off x="5962422" y="4032134"/>
                <a:ext cx="1798072" cy="369332"/>
              </a:xfrm>
              <a:prstGeom prst="rect">
                <a:avLst/>
              </a:prstGeom>
              <a:noFill/>
            </p:spPr>
            <p:txBody>
              <a:bodyPr wrap="square" lIns="0" rIns="0" rtlCol="0">
                <a:spAutoFit/>
              </a:bodyPr>
              <a:lstStyle/>
              <a:p>
                <a:pPr algn="r"/>
                <a:r>
                  <a:rPr lang="en-US" dirty="0" smtClean="0">
                    <a:solidFill>
                      <a:schemeClr val="tx1">
                        <a:lumMod val="85000"/>
                        <a:lumOff val="15000"/>
                      </a:schemeClr>
                    </a:solidFill>
                    <a:latin typeface="Segoe Condensed" pitchFamily="34" charset="0"/>
                  </a:rPr>
                  <a:t>hard</a:t>
                </a:r>
              </a:p>
            </p:txBody>
          </p:sp>
          <p:sp>
            <p:nvSpPr>
              <p:cNvPr id="64" name="TextBox 63"/>
              <p:cNvSpPr txBox="1"/>
              <p:nvPr/>
            </p:nvSpPr>
            <p:spPr>
              <a:xfrm>
                <a:off x="-76200" y="3761204"/>
                <a:ext cx="3093110" cy="707886"/>
              </a:xfrm>
              <a:prstGeom prst="rect">
                <a:avLst/>
              </a:prstGeom>
              <a:noFill/>
            </p:spPr>
            <p:txBody>
              <a:bodyPr wrap="square" lIns="0" rIns="0" rtlCol="0">
                <a:spAutoFit/>
              </a:bodyPr>
              <a:lstStyle/>
              <a:p>
                <a:pPr algn="r"/>
                <a:r>
                  <a:rPr lang="en-US" sz="2000" dirty="0" smtClean="0">
                    <a:solidFill>
                      <a:schemeClr val="tx1">
                        <a:lumMod val="85000"/>
                        <a:lumOff val="15000"/>
                      </a:schemeClr>
                    </a:solidFill>
                    <a:latin typeface="Segoe UI Semibold" pitchFamily="34" charset="0"/>
                  </a:rPr>
                  <a:t>difficulty to reach</a:t>
                </a:r>
                <a:br>
                  <a:rPr lang="en-US" sz="2000" dirty="0" smtClean="0">
                    <a:solidFill>
                      <a:schemeClr val="tx1">
                        <a:lumMod val="85000"/>
                        <a:lumOff val="15000"/>
                      </a:schemeClr>
                    </a:solidFill>
                    <a:latin typeface="Segoe UI Semibold" pitchFamily="34" charset="0"/>
                  </a:rPr>
                </a:br>
                <a:r>
                  <a:rPr lang="en-US" sz="2000" dirty="0" smtClean="0">
                    <a:solidFill>
                      <a:schemeClr val="tx1">
                        <a:lumMod val="85000"/>
                        <a:lumOff val="15000"/>
                      </a:schemeClr>
                    </a:solidFill>
                    <a:latin typeface="Segoe UI Semibold" pitchFamily="34" charset="0"/>
                  </a:rPr>
                  <a:t>comparison target</a:t>
                </a:r>
              </a:p>
            </p:txBody>
          </p:sp>
        </p:grpSp>
        <p:grpSp>
          <p:nvGrpSpPr>
            <p:cNvPr id="98" name="Group 97"/>
            <p:cNvGrpSpPr/>
            <p:nvPr/>
          </p:nvGrpSpPr>
          <p:grpSpPr>
            <a:xfrm>
              <a:off x="609600" y="3821692"/>
              <a:ext cx="7468737" cy="975190"/>
              <a:chOff x="609600" y="3996158"/>
              <a:chExt cx="7468737" cy="975190"/>
            </a:xfrm>
          </p:grpSpPr>
          <p:sp>
            <p:nvSpPr>
              <p:cNvPr id="59" name="TextBox 58"/>
              <p:cNvSpPr txBox="1"/>
              <p:nvPr/>
            </p:nvSpPr>
            <p:spPr>
              <a:xfrm>
                <a:off x="609600" y="3996158"/>
                <a:ext cx="2721569"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social comparison</a:t>
                </a:r>
                <a:br>
                  <a:rPr lang="en-US" sz="2000" dirty="0" smtClean="0">
                    <a:solidFill>
                      <a:prstClr val="white">
                        <a:lumMod val="95000"/>
                      </a:prstClr>
                    </a:solidFill>
                    <a:latin typeface="Segoe UI Semibold" pitchFamily="34" charset="0"/>
                  </a:rPr>
                </a:br>
                <a:r>
                  <a:rPr lang="en-US" sz="2000" dirty="0" smtClean="0">
                    <a:solidFill>
                      <a:prstClr val="white">
                        <a:lumMod val="95000"/>
                      </a:prstClr>
                    </a:solidFill>
                    <a:latin typeface="Segoe UI Semibold" pitchFamily="34" charset="0"/>
                  </a:rPr>
                  <a:t>target</a:t>
                </a:r>
              </a:p>
            </p:txBody>
          </p:sp>
          <p:grpSp>
            <p:nvGrpSpPr>
              <p:cNvPr id="91" name="Group 90"/>
              <p:cNvGrpSpPr/>
              <p:nvPr/>
            </p:nvGrpSpPr>
            <p:grpSpPr>
              <a:xfrm>
                <a:off x="3553032" y="4183563"/>
                <a:ext cx="4525305" cy="787785"/>
                <a:chOff x="3657217" y="1115161"/>
                <a:chExt cx="4525305" cy="787785"/>
              </a:xfrm>
            </p:grpSpPr>
            <p:cxnSp>
              <p:nvCxnSpPr>
                <p:cNvPr id="92" name="Straight Arrow Connector 91"/>
                <p:cNvCxnSpPr/>
                <p:nvPr/>
              </p:nvCxnSpPr>
              <p:spPr>
                <a:xfrm>
                  <a:off x="3812455" y="1178643"/>
                  <a:ext cx="4238896" cy="0"/>
                </a:xfrm>
                <a:prstGeom prst="straightConnector1">
                  <a:avLst/>
                </a:prstGeom>
                <a:ln w="38100" cap="sq">
                  <a:solidFill>
                    <a:schemeClr val="accent2"/>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3691951" y="1115270"/>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4" name="Oval 93"/>
                <p:cNvSpPr/>
                <p:nvPr/>
              </p:nvSpPr>
              <p:spPr>
                <a:xfrm>
                  <a:off x="7985905" y="1115161"/>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95" name="TextBox 94"/>
                <p:cNvSpPr txBox="1"/>
                <p:nvPr/>
              </p:nvSpPr>
              <p:spPr>
                <a:xfrm>
                  <a:off x="3657217" y="1254843"/>
                  <a:ext cx="1798072" cy="646331"/>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geographically proximal</a:t>
                  </a:r>
                </a:p>
              </p:txBody>
            </p:sp>
            <p:sp>
              <p:nvSpPr>
                <p:cNvPr id="96" name="TextBox 95"/>
                <p:cNvSpPr txBox="1"/>
                <p:nvPr/>
              </p:nvSpPr>
              <p:spPr>
                <a:xfrm>
                  <a:off x="6384450" y="1256615"/>
                  <a:ext cx="1798072" cy="646331"/>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selected social network</a:t>
                  </a:r>
                </a:p>
              </p:txBody>
            </p:sp>
          </p:grpSp>
        </p:grpSp>
        <p:grpSp>
          <p:nvGrpSpPr>
            <p:cNvPr id="5" name="Group 4"/>
            <p:cNvGrpSpPr/>
            <p:nvPr/>
          </p:nvGrpSpPr>
          <p:grpSpPr>
            <a:xfrm>
              <a:off x="1600200" y="2138785"/>
              <a:ext cx="6452736" cy="707886"/>
              <a:chOff x="1600200" y="2518260"/>
              <a:chExt cx="6452736" cy="707886"/>
            </a:xfrm>
          </p:grpSpPr>
          <p:sp>
            <p:nvSpPr>
              <p:cNvPr id="54" name="TextBox 53"/>
              <p:cNvSpPr txBox="1"/>
              <p:nvPr/>
            </p:nvSpPr>
            <p:spPr>
              <a:xfrm>
                <a:off x="1600200" y="2518260"/>
                <a:ext cx="17215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comparison </a:t>
                </a:r>
              </a:p>
              <a:p>
                <a:pPr algn="r"/>
                <a:r>
                  <a:rPr lang="en-US" sz="2000" dirty="0" smtClean="0">
                    <a:solidFill>
                      <a:prstClr val="white">
                        <a:lumMod val="95000"/>
                      </a:prstClr>
                    </a:solidFill>
                    <a:latin typeface="Segoe UI Semibold" pitchFamily="34" charset="0"/>
                  </a:rPr>
                  <a:t>target</a:t>
                </a:r>
                <a:endParaRPr lang="en-US" sz="1600" dirty="0" smtClean="0">
                  <a:solidFill>
                    <a:prstClr val="white">
                      <a:lumMod val="95000"/>
                    </a:prstClr>
                  </a:solidFill>
                  <a:latin typeface="Segoe UI Semibold" pitchFamily="34" charset="0"/>
                </a:endParaRPr>
              </a:p>
            </p:txBody>
          </p:sp>
          <p:cxnSp>
            <p:nvCxnSpPr>
              <p:cNvPr id="85" name="Straight Arrow Connector 84"/>
              <p:cNvCxnSpPr/>
              <p:nvPr/>
            </p:nvCxnSpPr>
            <p:spPr>
              <a:xfrm>
                <a:off x="3708270" y="2739471"/>
                <a:ext cx="4238896" cy="0"/>
              </a:xfrm>
              <a:prstGeom prst="straightConnector1">
                <a:avLst/>
              </a:prstGeom>
              <a:ln w="38100" cap="sq">
                <a:solidFill>
                  <a:schemeClr val="accent2"/>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587766"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7" name="Oval 86"/>
              <p:cNvSpPr/>
              <p:nvPr/>
            </p:nvSpPr>
            <p:spPr>
              <a:xfrm>
                <a:off x="7881720"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88" name="TextBox 87"/>
              <p:cNvSpPr txBox="1"/>
              <p:nvPr/>
            </p:nvSpPr>
            <p:spPr>
              <a:xfrm>
                <a:off x="3553032" y="2815671"/>
                <a:ext cx="791283"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self</a:t>
                </a:r>
              </a:p>
            </p:txBody>
          </p:sp>
          <p:sp>
            <p:nvSpPr>
              <p:cNvPr id="89" name="TextBox 88"/>
              <p:cNvSpPr txBox="1"/>
              <p:nvPr/>
            </p:nvSpPr>
            <p:spPr>
              <a:xfrm>
                <a:off x="7430609" y="2815671"/>
                <a:ext cx="622327"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goal</a:t>
                </a:r>
              </a:p>
            </p:txBody>
          </p:sp>
          <p:sp>
            <p:nvSpPr>
              <p:cNvPr id="170" name="Oval 169"/>
              <p:cNvSpPr/>
              <p:nvPr/>
            </p:nvSpPr>
            <p:spPr>
              <a:xfrm>
                <a:off x="5734743"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71" name="TextBox 170"/>
              <p:cNvSpPr txBox="1"/>
              <p:nvPr/>
            </p:nvSpPr>
            <p:spPr>
              <a:xfrm>
                <a:off x="4883445" y="2815671"/>
                <a:ext cx="1798072" cy="369332"/>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social</a:t>
                </a:r>
              </a:p>
            </p:txBody>
          </p:sp>
        </p:grpSp>
        <p:grpSp>
          <p:nvGrpSpPr>
            <p:cNvPr id="172" name="Group 171"/>
            <p:cNvGrpSpPr/>
            <p:nvPr/>
          </p:nvGrpSpPr>
          <p:grpSpPr>
            <a:xfrm>
              <a:off x="226476" y="2977478"/>
              <a:ext cx="7836694" cy="707886"/>
              <a:chOff x="-76200" y="3745964"/>
              <a:chExt cx="7836694" cy="707886"/>
            </a:xfrm>
          </p:grpSpPr>
          <p:cxnSp>
            <p:nvCxnSpPr>
              <p:cNvPr id="173" name="Straight Arrow Connector 172"/>
              <p:cNvCxnSpPr/>
              <p:nvPr/>
            </p:nvCxnSpPr>
            <p:spPr>
              <a:xfrm>
                <a:off x="3235191" y="3971174"/>
                <a:ext cx="4484981" cy="0"/>
              </a:xfrm>
              <a:prstGeom prst="straightConnector1">
                <a:avLst/>
              </a:prstGeom>
              <a:ln w="38100" cap="sq">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3235189" y="4021974"/>
                <a:ext cx="1798072"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past</a:t>
                </a:r>
              </a:p>
            </p:txBody>
          </p:sp>
          <p:sp>
            <p:nvSpPr>
              <p:cNvPr id="175" name="TextBox 174"/>
              <p:cNvSpPr txBox="1"/>
              <p:nvPr/>
            </p:nvSpPr>
            <p:spPr>
              <a:xfrm>
                <a:off x="5962422" y="4021974"/>
                <a:ext cx="1798072" cy="369332"/>
              </a:xfrm>
              <a:prstGeom prst="rect">
                <a:avLst/>
              </a:prstGeom>
              <a:noFill/>
            </p:spPr>
            <p:txBody>
              <a:bodyPr wrap="square" lIns="0" rIns="0" rtlCol="0">
                <a:spAutoFit/>
              </a:bodyPr>
              <a:lstStyle/>
              <a:p>
                <a:pPr algn="r"/>
                <a:r>
                  <a:rPr lang="en-US" dirty="0" smtClean="0">
                    <a:solidFill>
                      <a:prstClr val="white">
                        <a:lumMod val="95000"/>
                      </a:prstClr>
                    </a:solidFill>
                    <a:latin typeface="Segoe Condensed" pitchFamily="34" charset="0"/>
                  </a:rPr>
                  <a:t>projected</a:t>
                </a:r>
              </a:p>
            </p:txBody>
          </p:sp>
          <p:sp>
            <p:nvSpPr>
              <p:cNvPr id="176" name="TextBox 175"/>
              <p:cNvSpPr txBox="1"/>
              <p:nvPr/>
            </p:nvSpPr>
            <p:spPr>
              <a:xfrm>
                <a:off x="-76200" y="3745964"/>
                <a:ext cx="30931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comparison by </a:t>
                </a:r>
                <a:br>
                  <a:rPr lang="en-US" sz="2000" dirty="0" smtClean="0">
                    <a:solidFill>
                      <a:prstClr val="white">
                        <a:lumMod val="95000"/>
                      </a:prstClr>
                    </a:solidFill>
                    <a:latin typeface="Segoe UI Semibold" pitchFamily="34" charset="0"/>
                  </a:rPr>
                </a:br>
                <a:r>
                  <a:rPr lang="en-US" sz="2000" dirty="0" smtClean="0">
                    <a:solidFill>
                      <a:prstClr val="white">
                        <a:lumMod val="95000"/>
                      </a:prstClr>
                    </a:solidFill>
                    <a:latin typeface="Segoe UI Semibold" pitchFamily="34" charset="0"/>
                  </a:rPr>
                  <a:t>time</a:t>
                </a:r>
              </a:p>
            </p:txBody>
          </p:sp>
        </p:grpSp>
        <p:grpSp>
          <p:nvGrpSpPr>
            <p:cNvPr id="177" name="Group 176"/>
            <p:cNvGrpSpPr/>
            <p:nvPr/>
          </p:nvGrpSpPr>
          <p:grpSpPr>
            <a:xfrm>
              <a:off x="1610434" y="4837363"/>
              <a:ext cx="6452737" cy="707886"/>
              <a:chOff x="1600200" y="2518260"/>
              <a:chExt cx="6452737" cy="707886"/>
            </a:xfrm>
          </p:grpSpPr>
          <p:sp>
            <p:nvSpPr>
              <p:cNvPr id="178" name="TextBox 177"/>
              <p:cNvSpPr txBox="1"/>
              <p:nvPr/>
            </p:nvSpPr>
            <p:spPr>
              <a:xfrm>
                <a:off x="1600200" y="2518260"/>
                <a:ext cx="1721510" cy="707886"/>
              </a:xfrm>
              <a:prstGeom prst="rect">
                <a:avLst/>
              </a:prstGeom>
              <a:noFill/>
            </p:spPr>
            <p:txBody>
              <a:bodyPr wrap="square" lIns="0" rIns="0" rtlCol="0">
                <a:spAutoFit/>
              </a:bodyPr>
              <a:lstStyle/>
              <a:p>
                <a:pPr algn="r"/>
                <a:r>
                  <a:rPr lang="en-US" sz="2000" dirty="0" smtClean="0">
                    <a:solidFill>
                      <a:prstClr val="white">
                        <a:lumMod val="95000"/>
                      </a:prstClr>
                    </a:solidFill>
                    <a:latin typeface="Segoe UI Semibold" pitchFamily="34" charset="0"/>
                  </a:rPr>
                  <a:t>goal-setting strategy</a:t>
                </a:r>
                <a:endParaRPr lang="en-US" sz="1600" dirty="0" smtClean="0">
                  <a:solidFill>
                    <a:prstClr val="white">
                      <a:lumMod val="95000"/>
                    </a:prstClr>
                  </a:solidFill>
                  <a:latin typeface="Segoe UI Semibold" pitchFamily="34" charset="0"/>
                </a:endParaRPr>
              </a:p>
            </p:txBody>
          </p:sp>
          <p:cxnSp>
            <p:nvCxnSpPr>
              <p:cNvPr id="179" name="Straight Arrow Connector 178"/>
              <p:cNvCxnSpPr/>
              <p:nvPr/>
            </p:nvCxnSpPr>
            <p:spPr>
              <a:xfrm>
                <a:off x="3708270" y="2739471"/>
                <a:ext cx="4238896" cy="0"/>
              </a:xfrm>
              <a:prstGeom prst="straightConnector1">
                <a:avLst/>
              </a:prstGeom>
              <a:ln w="38100" cap="sq">
                <a:solidFill>
                  <a:schemeClr val="accent2"/>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0" name="Oval 179"/>
              <p:cNvSpPr/>
              <p:nvPr/>
            </p:nvSpPr>
            <p:spPr>
              <a:xfrm>
                <a:off x="3587766"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1" name="Oval 180"/>
              <p:cNvSpPr/>
              <p:nvPr/>
            </p:nvSpPr>
            <p:spPr>
              <a:xfrm>
                <a:off x="7881720"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2" name="TextBox 181"/>
              <p:cNvSpPr txBox="1"/>
              <p:nvPr/>
            </p:nvSpPr>
            <p:spPr>
              <a:xfrm>
                <a:off x="3553032" y="2815671"/>
                <a:ext cx="791283" cy="369332"/>
              </a:xfrm>
              <a:prstGeom prst="rect">
                <a:avLst/>
              </a:prstGeom>
              <a:noFill/>
            </p:spPr>
            <p:txBody>
              <a:bodyPr wrap="square" lIns="0" rIns="0" rtlCol="0">
                <a:spAutoFit/>
              </a:bodyPr>
              <a:lstStyle/>
              <a:p>
                <a:r>
                  <a:rPr lang="en-US" dirty="0" smtClean="0">
                    <a:solidFill>
                      <a:prstClr val="white">
                        <a:lumMod val="95000"/>
                      </a:prstClr>
                    </a:solidFill>
                    <a:latin typeface="Segoe Condensed" pitchFamily="34" charset="0"/>
                  </a:rPr>
                  <a:t>self-set</a:t>
                </a:r>
              </a:p>
            </p:txBody>
          </p:sp>
          <p:sp>
            <p:nvSpPr>
              <p:cNvPr id="183" name="TextBox 182"/>
              <p:cNvSpPr txBox="1"/>
              <p:nvPr/>
            </p:nvSpPr>
            <p:spPr>
              <a:xfrm>
                <a:off x="6914511" y="2815671"/>
                <a:ext cx="1138426" cy="369332"/>
              </a:xfrm>
              <a:prstGeom prst="rect">
                <a:avLst/>
              </a:prstGeom>
              <a:noFill/>
            </p:spPr>
            <p:txBody>
              <a:bodyPr wrap="square" lIns="0" rIns="0" rtlCol="0">
                <a:spAutoFit/>
              </a:bodyPr>
              <a:lstStyle/>
              <a:p>
                <a:pPr algn="r"/>
                <a:r>
                  <a:rPr lang="en-US" dirty="0">
                    <a:solidFill>
                      <a:prstClr val="white">
                        <a:lumMod val="95000"/>
                      </a:prstClr>
                    </a:solidFill>
                    <a:latin typeface="Segoe Condensed" pitchFamily="34" charset="0"/>
                  </a:rPr>
                  <a:t>e</a:t>
                </a:r>
                <a:r>
                  <a:rPr lang="en-US" dirty="0" smtClean="0">
                    <a:solidFill>
                      <a:prstClr val="white">
                        <a:lumMod val="95000"/>
                      </a:prstClr>
                    </a:solidFill>
                    <a:latin typeface="Segoe Condensed" pitchFamily="34" charset="0"/>
                  </a:rPr>
                  <a:t>xternally set</a:t>
                </a:r>
              </a:p>
            </p:txBody>
          </p:sp>
          <p:sp>
            <p:nvSpPr>
              <p:cNvPr id="184" name="Oval 183"/>
              <p:cNvSpPr/>
              <p:nvPr/>
            </p:nvSpPr>
            <p:spPr>
              <a:xfrm>
                <a:off x="5734743" y="2675989"/>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5" name="TextBox 184"/>
              <p:cNvSpPr txBox="1"/>
              <p:nvPr/>
            </p:nvSpPr>
            <p:spPr>
              <a:xfrm>
                <a:off x="4883445" y="2815671"/>
                <a:ext cx="1798072" cy="369332"/>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system-set</a:t>
                </a:r>
              </a:p>
            </p:txBody>
          </p:sp>
        </p:grpSp>
        <p:sp>
          <p:nvSpPr>
            <p:cNvPr id="186" name="Oval 185"/>
            <p:cNvSpPr/>
            <p:nvPr/>
          </p:nvSpPr>
          <p:spPr>
            <a:xfrm>
              <a:off x="5744977" y="4001180"/>
              <a:ext cx="137159" cy="137160"/>
            </a:xfrm>
            <a:prstGeom prst="ellipse">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95000"/>
                  </a:prstClr>
                </a:solidFill>
              </a:endParaRPr>
            </a:p>
          </p:txBody>
        </p:sp>
        <p:sp>
          <p:nvSpPr>
            <p:cNvPr id="187" name="TextBox 186"/>
            <p:cNvSpPr txBox="1"/>
            <p:nvPr/>
          </p:nvSpPr>
          <p:spPr>
            <a:xfrm>
              <a:off x="4893679" y="4140862"/>
              <a:ext cx="1798072" cy="646331"/>
            </a:xfrm>
            <a:prstGeom prst="rect">
              <a:avLst/>
            </a:prstGeom>
            <a:noFill/>
          </p:spPr>
          <p:txBody>
            <a:bodyPr wrap="square" lIns="0" rIns="0" rtlCol="0">
              <a:spAutoFit/>
            </a:bodyPr>
            <a:lstStyle/>
            <a:p>
              <a:pPr algn="ctr"/>
              <a:r>
                <a:rPr lang="en-US" dirty="0" smtClean="0">
                  <a:solidFill>
                    <a:prstClr val="white">
                      <a:lumMod val="95000"/>
                    </a:prstClr>
                  </a:solidFill>
                  <a:latin typeface="Segoe Condensed" pitchFamily="34" charset="0"/>
                </a:rPr>
                <a:t>demographically</a:t>
              </a:r>
              <a:br>
                <a:rPr lang="en-US" dirty="0" smtClean="0">
                  <a:solidFill>
                    <a:prstClr val="white">
                      <a:lumMod val="95000"/>
                    </a:prstClr>
                  </a:solidFill>
                  <a:latin typeface="Segoe Condensed" pitchFamily="34" charset="0"/>
                </a:rPr>
              </a:br>
              <a:r>
                <a:rPr lang="en-US" dirty="0" smtClean="0">
                  <a:solidFill>
                    <a:prstClr val="white">
                      <a:lumMod val="95000"/>
                    </a:prstClr>
                  </a:solidFill>
                  <a:latin typeface="Segoe Condensed" pitchFamily="34" charset="0"/>
                </a:rPr>
                <a:t>similar</a:t>
              </a:r>
            </a:p>
          </p:txBody>
        </p:sp>
      </p:grpSp>
      <p:grpSp>
        <p:nvGrpSpPr>
          <p:cNvPr id="40" name="Group 39"/>
          <p:cNvGrpSpPr/>
          <p:nvPr/>
        </p:nvGrpSpPr>
        <p:grpSpPr>
          <a:xfrm>
            <a:off x="2844722" y="414641"/>
            <a:ext cx="1629461" cy="1936589"/>
            <a:chOff x="2829482" y="414641"/>
            <a:chExt cx="1629461" cy="1936589"/>
          </a:xfrm>
        </p:grpSpPr>
        <p:cxnSp>
          <p:nvCxnSpPr>
            <p:cNvPr id="16" name="Straight Connector 15"/>
            <p:cNvCxnSpPr/>
            <p:nvPr/>
          </p:nvCxnSpPr>
          <p:spPr>
            <a:xfrm flipV="1">
              <a:off x="3639711" y="1633841"/>
              <a:ext cx="4502" cy="7173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75" name="Picture 3" descr="C:\Users\jon\Dropbox\CHI2012-WaterVis\images\SurveyDisplays\Comparisons\comparison_sel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9482" y="414641"/>
              <a:ext cx="1629461" cy="12344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sp>
        <p:nvSpPr>
          <p:cNvPr id="189" name="Diamond 188"/>
          <p:cNvSpPr/>
          <p:nvPr/>
        </p:nvSpPr>
        <p:spPr>
          <a:xfrm>
            <a:off x="3554063" y="2253471"/>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grpSp>
        <p:nvGrpSpPr>
          <p:cNvPr id="41" name="Group 40"/>
          <p:cNvGrpSpPr/>
          <p:nvPr/>
        </p:nvGrpSpPr>
        <p:grpSpPr>
          <a:xfrm>
            <a:off x="4973247" y="414641"/>
            <a:ext cx="1629461" cy="1907665"/>
            <a:chOff x="4973247" y="414641"/>
            <a:chExt cx="1629461" cy="1907665"/>
          </a:xfrm>
        </p:grpSpPr>
        <p:cxnSp>
          <p:nvCxnSpPr>
            <p:cNvPr id="192" name="Straight Connector 191"/>
            <p:cNvCxnSpPr/>
            <p:nvPr/>
          </p:nvCxnSpPr>
          <p:spPr>
            <a:xfrm flipV="1">
              <a:off x="5788213" y="1604917"/>
              <a:ext cx="4502" cy="7173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76" name="Picture 4" descr="C:\Users\jon\Dropbox\CHI2012-WaterVis\images\SurveyDisplays\Comparisons\comparison_selfandsoci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3247" y="414641"/>
              <a:ext cx="1629461" cy="12344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grpSp>
        <p:nvGrpSpPr>
          <p:cNvPr id="42" name="Group 41"/>
          <p:cNvGrpSpPr/>
          <p:nvPr/>
        </p:nvGrpSpPr>
        <p:grpSpPr>
          <a:xfrm>
            <a:off x="7158503" y="435480"/>
            <a:ext cx="1629460" cy="1947129"/>
            <a:chOff x="7145803" y="435480"/>
            <a:chExt cx="1629460" cy="1947129"/>
          </a:xfrm>
        </p:grpSpPr>
        <p:cxnSp>
          <p:nvCxnSpPr>
            <p:cNvPr id="194" name="Straight Connector 193"/>
            <p:cNvCxnSpPr/>
            <p:nvPr/>
          </p:nvCxnSpPr>
          <p:spPr>
            <a:xfrm flipV="1">
              <a:off x="7917610" y="1665220"/>
              <a:ext cx="4502" cy="7173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74" name="Picture 2" descr="C:\Users\jon\Dropbox\CHI2012-WaterVis\images\SurveyDisplays\Comparisons\comparison_go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5803" y="435480"/>
              <a:ext cx="1629460" cy="123444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sp>
        <p:nvSpPr>
          <p:cNvPr id="190" name="Diamond 189"/>
          <p:cNvSpPr/>
          <p:nvPr/>
        </p:nvSpPr>
        <p:spPr>
          <a:xfrm>
            <a:off x="5698235" y="2252982"/>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91" name="Diamond 190"/>
          <p:cNvSpPr/>
          <p:nvPr/>
        </p:nvSpPr>
        <p:spPr>
          <a:xfrm>
            <a:off x="7836863" y="2252710"/>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88" name="Diamond 187"/>
          <p:cNvSpPr/>
          <p:nvPr/>
        </p:nvSpPr>
        <p:spPr>
          <a:xfrm>
            <a:off x="3535779" y="3072496"/>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93" name="Diamond 192"/>
          <p:cNvSpPr/>
          <p:nvPr/>
        </p:nvSpPr>
        <p:spPr>
          <a:xfrm>
            <a:off x="3562388" y="3975592"/>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95" name="Diamond 194"/>
          <p:cNvSpPr/>
          <p:nvPr/>
        </p:nvSpPr>
        <p:spPr>
          <a:xfrm>
            <a:off x="5710120" y="3967430"/>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96" name="Diamond 195"/>
          <p:cNvSpPr/>
          <p:nvPr/>
        </p:nvSpPr>
        <p:spPr>
          <a:xfrm>
            <a:off x="7861395" y="3975592"/>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97" name="Diamond 196"/>
          <p:cNvSpPr/>
          <p:nvPr/>
        </p:nvSpPr>
        <p:spPr>
          <a:xfrm>
            <a:off x="3565691" y="4957686"/>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98" name="Diamond 197"/>
          <p:cNvSpPr/>
          <p:nvPr/>
        </p:nvSpPr>
        <p:spPr>
          <a:xfrm>
            <a:off x="5710120" y="4957686"/>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99" name="Diamond 198"/>
          <p:cNvSpPr/>
          <p:nvPr/>
        </p:nvSpPr>
        <p:spPr>
          <a:xfrm>
            <a:off x="7861394" y="4962784"/>
            <a:ext cx="201775" cy="201775"/>
          </a:xfrm>
          <a:prstGeom prst="diamond">
            <a:avLst/>
          </a:prstGeom>
          <a:solidFill>
            <a:srgbClr val="0970C4"/>
          </a:solidFill>
          <a:ln w="127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005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3"/>
                                        </p:tgtEl>
                                        <p:attrNameLst>
                                          <p:attrName>style.visibility</p:attrName>
                                        </p:attrNameLst>
                                      </p:cBhvr>
                                      <p:to>
                                        <p:strVal val="visible"/>
                                      </p:to>
                                    </p:set>
                                    <p:animEffect transition="in" filter="fade">
                                      <p:cBhvr>
                                        <p:cTn id="11" dur="500"/>
                                        <p:tgtEl>
                                          <p:spTgt spid="19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fade">
                                      <p:cBhvr>
                                        <p:cTn id="19" dur="500"/>
                                        <p:tgtEl>
                                          <p:spTgt spid="19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7"/>
                                        </p:tgtEl>
                                        <p:attrNameLst>
                                          <p:attrName>style.visibility</p:attrName>
                                        </p:attrNameLst>
                                      </p:cBhvr>
                                      <p:to>
                                        <p:strVal val="visible"/>
                                      </p:to>
                                    </p:set>
                                    <p:animEffect transition="in" filter="fade">
                                      <p:cBhvr>
                                        <p:cTn id="23" dur="500"/>
                                        <p:tgtEl>
                                          <p:spTgt spid="19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8"/>
                                        </p:tgtEl>
                                        <p:attrNameLst>
                                          <p:attrName>style.visibility</p:attrName>
                                        </p:attrNameLst>
                                      </p:cBhvr>
                                      <p:to>
                                        <p:strVal val="visible"/>
                                      </p:to>
                                    </p:set>
                                    <p:animEffect transition="in" filter="fade">
                                      <p:cBhvr>
                                        <p:cTn id="27" dur="500"/>
                                        <p:tgtEl>
                                          <p:spTgt spid="19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9"/>
                                        </p:tgtEl>
                                        <p:attrNameLst>
                                          <p:attrName>style.visibility</p:attrName>
                                        </p:attrNameLst>
                                      </p:cBhvr>
                                      <p:to>
                                        <p:strVal val="visible"/>
                                      </p:to>
                                    </p:set>
                                    <p:animEffect transition="in" filter="fade">
                                      <p:cBhvr>
                                        <p:cTn id="31"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93" grpId="0" animBg="1"/>
      <p:bldP spid="195" grpId="0" animBg="1"/>
      <p:bldP spid="196" grpId="0" animBg="1"/>
      <p:bldP spid="197" grpId="0" animBg="1"/>
      <p:bldP spid="198" grpId="0" animBg="1"/>
      <p:bldP spid="1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ropbox\CHI2012-WaterVis\images\BackingSlideImages\globe_west_20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826610"/>
            <a:ext cx="5486400" cy="5486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p:cNvGraphicFramePr>
            <a:graphicFrameLocks/>
          </p:cNvGraphicFramePr>
          <p:nvPr>
            <p:extLst>
              <p:ext uri="{D42A27DB-BD31-4B8C-83A1-F6EECF244321}">
                <p14:modId xmlns:p14="http://schemas.microsoft.com/office/powerpoint/2010/main" val="281306497"/>
              </p:ext>
            </p:extLst>
          </p:nvPr>
        </p:nvGraphicFramePr>
        <p:xfrm>
          <a:off x="334530" y="1027327"/>
          <a:ext cx="8474941" cy="5084965"/>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p:cNvGrpSpPr/>
          <p:nvPr/>
        </p:nvGrpSpPr>
        <p:grpSpPr>
          <a:xfrm>
            <a:off x="2561392" y="206581"/>
            <a:ext cx="6108938" cy="4543971"/>
            <a:chOff x="2561392" y="65771"/>
            <a:chExt cx="6108938" cy="4543971"/>
          </a:xfrm>
        </p:grpSpPr>
        <p:sp>
          <p:nvSpPr>
            <p:cNvPr id="4" name="TextBox 3"/>
            <p:cNvSpPr txBox="1"/>
            <p:nvPr/>
          </p:nvSpPr>
          <p:spPr>
            <a:xfrm>
              <a:off x="3888944" y="4024967"/>
              <a:ext cx="1442005" cy="584775"/>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Ocean</a:t>
              </a:r>
            </a:p>
            <a:p>
              <a:pPr algn="ctr"/>
              <a:r>
                <a:rPr lang="en-US" sz="1400" dirty="0" smtClean="0">
                  <a:solidFill>
                    <a:prstClr val="white">
                      <a:lumMod val="85000"/>
                    </a:prstClr>
                  </a:solidFill>
                  <a:latin typeface="Segoe UI Light" pitchFamily="34" charset="0"/>
                </a:rPr>
                <a:t>96.5%</a:t>
              </a:r>
            </a:p>
          </p:txBody>
        </p:sp>
        <p:sp>
          <p:nvSpPr>
            <p:cNvPr id="7" name="TextBox 6"/>
            <p:cNvSpPr txBox="1"/>
            <p:nvPr/>
          </p:nvSpPr>
          <p:spPr>
            <a:xfrm>
              <a:off x="2561392" y="362634"/>
              <a:ext cx="1442005" cy="584775"/>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Polar Ice</a:t>
              </a:r>
            </a:p>
            <a:p>
              <a:pPr algn="ctr"/>
              <a:r>
                <a:rPr lang="en-US" sz="1400" dirty="0" smtClean="0">
                  <a:solidFill>
                    <a:prstClr val="white">
                      <a:lumMod val="85000"/>
                    </a:prstClr>
                  </a:solidFill>
                  <a:latin typeface="Segoe UI Light" pitchFamily="34" charset="0"/>
                </a:rPr>
                <a:t>1.7%</a:t>
              </a:r>
            </a:p>
          </p:txBody>
        </p:sp>
        <p:sp>
          <p:nvSpPr>
            <p:cNvPr id="8" name="TextBox 7"/>
            <p:cNvSpPr txBox="1"/>
            <p:nvPr/>
          </p:nvSpPr>
          <p:spPr>
            <a:xfrm>
              <a:off x="3585365" y="65771"/>
              <a:ext cx="1442005" cy="584775"/>
            </a:xfrm>
            <a:prstGeom prst="rect">
              <a:avLst/>
            </a:prstGeom>
            <a:noFill/>
          </p:spPr>
          <p:txBody>
            <a:bodyPr wrap="square" rtlCol="0">
              <a:spAutoFit/>
            </a:bodyPr>
            <a:lstStyle/>
            <a:p>
              <a:pPr algn="ctr"/>
              <a:r>
                <a:rPr lang="en-US" dirty="0" smtClean="0">
                  <a:solidFill>
                    <a:prstClr val="white">
                      <a:lumMod val="85000"/>
                    </a:prstClr>
                  </a:solidFill>
                  <a:latin typeface="Segoe UI Light" pitchFamily="34" charset="0"/>
                </a:rPr>
                <a:t>Brackish</a:t>
              </a:r>
            </a:p>
            <a:p>
              <a:pPr algn="ctr"/>
              <a:r>
                <a:rPr lang="en-US" sz="1400" dirty="0" smtClean="0">
                  <a:solidFill>
                    <a:prstClr val="white">
                      <a:lumMod val="85000"/>
                    </a:prstClr>
                  </a:solidFill>
                  <a:latin typeface="Segoe UI Light" pitchFamily="34" charset="0"/>
                </a:rPr>
                <a:t>1%</a:t>
              </a:r>
            </a:p>
          </p:txBody>
        </p:sp>
        <p:sp>
          <p:nvSpPr>
            <p:cNvPr id="9" name="TextBox 8"/>
            <p:cNvSpPr txBox="1"/>
            <p:nvPr/>
          </p:nvSpPr>
          <p:spPr>
            <a:xfrm>
              <a:off x="6317585" y="131801"/>
              <a:ext cx="2352745" cy="1631216"/>
            </a:xfrm>
            <a:prstGeom prst="rect">
              <a:avLst/>
            </a:prstGeom>
            <a:noFill/>
          </p:spPr>
          <p:txBody>
            <a:bodyPr wrap="square" rtlCol="0">
              <a:spAutoFit/>
            </a:bodyPr>
            <a:lstStyle/>
            <a:p>
              <a:pPr algn="ctr"/>
              <a:r>
                <a:rPr lang="en-US" sz="3600" dirty="0" smtClean="0">
                  <a:solidFill>
                    <a:prstClr val="white">
                      <a:lumMod val="85000"/>
                    </a:prstClr>
                  </a:solidFill>
                  <a:latin typeface="Segoe UI Light" pitchFamily="34" charset="0"/>
                </a:rPr>
                <a:t>Drinkable Water</a:t>
              </a:r>
            </a:p>
            <a:p>
              <a:pPr algn="ctr"/>
              <a:r>
                <a:rPr lang="en-US" sz="2800" dirty="0" smtClean="0">
                  <a:solidFill>
                    <a:prstClr val="white">
                      <a:lumMod val="85000"/>
                    </a:prstClr>
                  </a:solidFill>
                  <a:latin typeface="Segoe UI Light" pitchFamily="34" charset="0"/>
                </a:rPr>
                <a:t>0.8%</a:t>
              </a:r>
            </a:p>
          </p:txBody>
        </p:sp>
        <p:sp>
          <p:nvSpPr>
            <p:cNvPr id="6" name="Freeform 5"/>
            <p:cNvSpPr/>
            <p:nvPr/>
          </p:nvSpPr>
          <p:spPr>
            <a:xfrm>
              <a:off x="3673366" y="788275"/>
              <a:ext cx="457200" cy="268014"/>
            </a:xfrm>
            <a:custGeom>
              <a:avLst/>
              <a:gdLst>
                <a:gd name="connsiteX0" fmla="*/ 0 w 457200"/>
                <a:gd name="connsiteY0" fmla="*/ 0 h 268014"/>
                <a:gd name="connsiteX1" fmla="*/ 252248 w 457200"/>
                <a:gd name="connsiteY1" fmla="*/ 47297 h 268014"/>
                <a:gd name="connsiteX2" fmla="*/ 457200 w 457200"/>
                <a:gd name="connsiteY2" fmla="*/ 268014 h 268014"/>
              </a:gdLst>
              <a:ahLst/>
              <a:cxnLst>
                <a:cxn ang="0">
                  <a:pos x="connsiteX0" y="connsiteY0"/>
                </a:cxn>
                <a:cxn ang="0">
                  <a:pos x="connsiteX1" y="connsiteY1"/>
                </a:cxn>
                <a:cxn ang="0">
                  <a:pos x="connsiteX2" y="connsiteY2"/>
                </a:cxn>
              </a:cxnLst>
              <a:rect l="l" t="t" r="r" b="b"/>
              <a:pathLst>
                <a:path w="457200" h="268014">
                  <a:moveTo>
                    <a:pt x="0" y="0"/>
                  </a:moveTo>
                  <a:lnTo>
                    <a:pt x="252248" y="47297"/>
                  </a:lnTo>
                  <a:lnTo>
                    <a:pt x="457200" y="268014"/>
                  </a:lnTo>
                </a:path>
              </a:pathLst>
            </a:custGeom>
            <a:noFill/>
            <a:ln>
              <a:solidFill>
                <a:schemeClr val="bg1"/>
              </a:solidFill>
            </a:ln>
          </p:spPr>
          <p:txBody>
            <a:bodyPr rtlCol="0" anchor="ctr"/>
            <a:lstStyle/>
            <a:p>
              <a:pPr algn="ctr"/>
              <a:endParaRPr lang="en-US">
                <a:solidFill>
                  <a:prstClr val="black"/>
                </a:solidFill>
              </a:endParaRPr>
            </a:p>
          </p:txBody>
        </p:sp>
        <p:sp>
          <p:nvSpPr>
            <p:cNvPr id="10" name="Freeform 9"/>
            <p:cNvSpPr/>
            <p:nvPr/>
          </p:nvSpPr>
          <p:spPr>
            <a:xfrm>
              <a:off x="4272455" y="662152"/>
              <a:ext cx="78828" cy="346841"/>
            </a:xfrm>
            <a:custGeom>
              <a:avLst/>
              <a:gdLst>
                <a:gd name="connsiteX0" fmla="*/ 0 w 78828"/>
                <a:gd name="connsiteY0" fmla="*/ 0 h 346841"/>
                <a:gd name="connsiteX1" fmla="*/ 78828 w 78828"/>
                <a:gd name="connsiteY1" fmla="*/ 346841 h 346841"/>
              </a:gdLst>
              <a:ahLst/>
              <a:cxnLst>
                <a:cxn ang="0">
                  <a:pos x="connsiteX0" y="connsiteY0"/>
                </a:cxn>
                <a:cxn ang="0">
                  <a:pos x="connsiteX1" y="connsiteY1"/>
                </a:cxn>
              </a:cxnLst>
              <a:rect l="l" t="t" r="r" b="b"/>
              <a:pathLst>
                <a:path w="78828" h="346841">
                  <a:moveTo>
                    <a:pt x="0" y="0"/>
                  </a:moveTo>
                  <a:lnTo>
                    <a:pt x="78828" y="346841"/>
                  </a:lnTo>
                </a:path>
              </a:pathLst>
            </a:custGeom>
            <a:noFill/>
            <a:ln>
              <a:solidFill>
                <a:schemeClr val="bg1"/>
              </a:solidFill>
            </a:ln>
          </p:spPr>
          <p:txBody>
            <a:bodyPr rtlCol="0" anchor="ctr"/>
            <a:lstStyle/>
            <a:p>
              <a:pPr algn="ctr"/>
              <a:endParaRPr lang="en-US">
                <a:solidFill>
                  <a:prstClr val="black"/>
                </a:solidFill>
              </a:endParaRPr>
            </a:p>
          </p:txBody>
        </p:sp>
        <p:sp>
          <p:nvSpPr>
            <p:cNvPr id="11" name="Freeform 10"/>
            <p:cNvSpPr/>
            <p:nvPr/>
          </p:nvSpPr>
          <p:spPr>
            <a:xfrm>
              <a:off x="4524703" y="495563"/>
              <a:ext cx="1858229" cy="529196"/>
            </a:xfrm>
            <a:custGeom>
              <a:avLst/>
              <a:gdLst>
                <a:gd name="connsiteX0" fmla="*/ 425669 w 425669"/>
                <a:gd name="connsiteY0" fmla="*/ 0 h 331076"/>
                <a:gd name="connsiteX1" fmla="*/ 63063 w 425669"/>
                <a:gd name="connsiteY1" fmla="*/ 157655 h 331076"/>
                <a:gd name="connsiteX2" fmla="*/ 0 w 425669"/>
                <a:gd name="connsiteY2" fmla="*/ 331076 h 331076"/>
                <a:gd name="connsiteX0" fmla="*/ 1858229 w 1858229"/>
                <a:gd name="connsiteY0" fmla="*/ 0 h 529196"/>
                <a:gd name="connsiteX1" fmla="*/ 63063 w 1858229"/>
                <a:gd name="connsiteY1" fmla="*/ 355775 h 529196"/>
                <a:gd name="connsiteX2" fmla="*/ 0 w 1858229"/>
                <a:gd name="connsiteY2" fmla="*/ 529196 h 529196"/>
              </a:gdLst>
              <a:ahLst/>
              <a:cxnLst>
                <a:cxn ang="0">
                  <a:pos x="connsiteX0" y="connsiteY0"/>
                </a:cxn>
                <a:cxn ang="0">
                  <a:pos x="connsiteX1" y="connsiteY1"/>
                </a:cxn>
                <a:cxn ang="0">
                  <a:pos x="connsiteX2" y="connsiteY2"/>
                </a:cxn>
              </a:cxnLst>
              <a:rect l="l" t="t" r="r" b="b"/>
              <a:pathLst>
                <a:path w="1858229" h="529196">
                  <a:moveTo>
                    <a:pt x="1858229" y="0"/>
                  </a:moveTo>
                  <a:lnTo>
                    <a:pt x="63063" y="355775"/>
                  </a:lnTo>
                  <a:lnTo>
                    <a:pt x="0" y="529196"/>
                  </a:lnTo>
                </a:path>
              </a:pathLst>
            </a:custGeom>
            <a:noFill/>
            <a:ln>
              <a:solidFill>
                <a:schemeClr val="bg1"/>
              </a:solidFill>
            </a:ln>
          </p:spPr>
          <p:txBody>
            <a:bodyPr rtlCol="0" anchor="ctr"/>
            <a:lstStyle/>
            <a:p>
              <a:pPr algn="ctr"/>
              <a:endParaRPr lang="en-US">
                <a:solidFill>
                  <a:prstClr val="black"/>
                </a:solidFill>
              </a:endParaRPr>
            </a:p>
          </p:txBody>
        </p:sp>
      </p:grpSp>
      <p:sp>
        <p:nvSpPr>
          <p:cNvPr id="13" name="TextBox 12"/>
          <p:cNvSpPr txBox="1"/>
          <p:nvPr/>
        </p:nvSpPr>
        <p:spPr>
          <a:xfrm>
            <a:off x="-2" y="6474028"/>
            <a:ext cx="9144001" cy="307734"/>
          </a:xfrm>
          <a:prstGeom prst="rect">
            <a:avLst/>
          </a:prstGeom>
          <a:noFill/>
        </p:spPr>
        <p:txBody>
          <a:bodyPr wrap="square" lIns="91395" tIns="45699" rIns="91395" bIns="45699" rtlCol="0">
            <a:spAutoFit/>
          </a:bodyPr>
          <a:lstStyle/>
          <a:p>
            <a:pPr defTabSz="913945"/>
            <a:r>
              <a:rPr lang="en-US" sz="1400" dirty="0" smtClean="0">
                <a:solidFill>
                  <a:prstClr val="white">
                    <a:lumMod val="50000"/>
                  </a:prstClr>
                </a:solidFill>
                <a:latin typeface="Segoe UI Light" pitchFamily="34" charset="0"/>
              </a:rPr>
              <a:t>[</a:t>
            </a:r>
            <a:r>
              <a:rPr lang="en-US" sz="1400" dirty="0" err="1" smtClean="0">
                <a:solidFill>
                  <a:prstClr val="white">
                    <a:lumMod val="50000"/>
                  </a:prstClr>
                </a:solidFill>
                <a:latin typeface="Segoe UI Light" pitchFamily="34" charset="0"/>
              </a:rPr>
              <a:t>Glennon</a:t>
            </a:r>
            <a:r>
              <a:rPr lang="en-US" sz="1400" dirty="0" smtClean="0">
                <a:solidFill>
                  <a:prstClr val="white">
                    <a:lumMod val="50000"/>
                  </a:prstClr>
                </a:solidFill>
                <a:latin typeface="Segoe UI Light" pitchFamily="34" charset="0"/>
              </a:rPr>
              <a:t>, </a:t>
            </a:r>
            <a:r>
              <a:rPr lang="en-US" sz="1400" i="1" dirty="0" smtClean="0">
                <a:solidFill>
                  <a:prstClr val="white">
                    <a:lumMod val="50000"/>
                  </a:prstClr>
                </a:solidFill>
                <a:latin typeface="Segoe UI Light" pitchFamily="34" charset="0"/>
              </a:rPr>
              <a:t>Unquenchable: America’s water crisis and what to do about it</a:t>
            </a:r>
            <a:r>
              <a:rPr lang="en-US" sz="1400" dirty="0" smtClean="0">
                <a:solidFill>
                  <a:prstClr val="white">
                    <a:lumMod val="50000"/>
                  </a:prstClr>
                </a:solidFill>
                <a:latin typeface="Segoe UI Light" pitchFamily="34" charset="0"/>
              </a:rPr>
              <a:t>, </a:t>
            </a:r>
            <a:r>
              <a:rPr lang="en-US" sz="1400" dirty="0">
                <a:solidFill>
                  <a:prstClr val="white">
                    <a:lumMod val="50000"/>
                  </a:prstClr>
                </a:solidFill>
                <a:latin typeface="Segoe UI Light" pitchFamily="34" charset="0"/>
              </a:rPr>
              <a:t>2009; </a:t>
            </a:r>
            <a:r>
              <a:rPr lang="en-US" sz="1400" dirty="0" err="1">
                <a:solidFill>
                  <a:prstClr val="white">
                    <a:lumMod val="50000"/>
                  </a:prstClr>
                </a:solidFill>
                <a:latin typeface="Segoe UI Light" pitchFamily="34" charset="0"/>
              </a:rPr>
              <a:t>Gleick,</a:t>
            </a:r>
            <a:r>
              <a:rPr lang="en-US" sz="1400" i="1" dirty="0" err="1">
                <a:solidFill>
                  <a:prstClr val="white">
                    <a:lumMod val="50000"/>
                  </a:prstClr>
                </a:solidFill>
                <a:latin typeface="Segoe UI Light" pitchFamily="34" charset="0"/>
              </a:rPr>
              <a:t>World</a:t>
            </a:r>
            <a:r>
              <a:rPr lang="en-US" sz="1400" i="1" dirty="0">
                <a:solidFill>
                  <a:prstClr val="white">
                    <a:lumMod val="50000"/>
                  </a:prstClr>
                </a:solidFill>
                <a:latin typeface="Segoe UI Light" pitchFamily="34" charset="0"/>
              </a:rPr>
              <a:t> Policy Journal, </a:t>
            </a:r>
            <a:r>
              <a:rPr lang="en-US" sz="1400" dirty="0">
                <a:solidFill>
                  <a:prstClr val="white">
                    <a:lumMod val="50000"/>
                  </a:prstClr>
                </a:solidFill>
                <a:latin typeface="Segoe UI Light" pitchFamily="34" charset="0"/>
              </a:rPr>
              <a:t>2009]</a:t>
            </a:r>
          </a:p>
        </p:txBody>
      </p:sp>
    </p:spTree>
    <p:extLst>
      <p:ext uri="{BB962C8B-B14F-4D97-AF65-F5344CB8AC3E}">
        <p14:creationId xmlns:p14="http://schemas.microsoft.com/office/powerpoint/2010/main" val="231756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50"/>
                                        <p:tgtEl>
                                          <p:spTgt spid="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2" y="1147867"/>
            <a:ext cx="8181733" cy="5544617"/>
            <a:chOff x="-588860" y="282906"/>
            <a:chExt cx="9737012" cy="6598603"/>
          </a:xfrm>
        </p:grpSpPr>
        <p:sp>
          <p:nvSpPr>
            <p:cNvPr id="10" name="TextBox 9"/>
            <p:cNvSpPr txBox="1"/>
            <p:nvPr/>
          </p:nvSpPr>
          <p:spPr>
            <a:xfrm>
              <a:off x="-97392" y="476398"/>
              <a:ext cx="1828800" cy="830997"/>
            </a:xfrm>
            <a:prstGeom prst="rect">
              <a:avLst/>
            </a:prstGeom>
            <a:noFill/>
          </p:spPr>
          <p:txBody>
            <a:bodyPr wrap="square" lIns="0" rIns="0" rtlCol="0">
              <a:spAutoFit/>
            </a:bodyPr>
            <a:lstStyle/>
            <a:p>
              <a:pPr algn="r"/>
              <a:r>
                <a:rPr lang="en-US" sz="2400" dirty="0" smtClean="0">
                  <a:solidFill>
                    <a:prstClr val="white">
                      <a:lumMod val="85000"/>
                    </a:prstClr>
                  </a:solidFill>
                  <a:latin typeface="Segoe UI Light" pitchFamily="34" charset="0"/>
                </a:rPr>
                <a:t>Data </a:t>
              </a:r>
            </a:p>
            <a:p>
              <a:pPr algn="r"/>
              <a:r>
                <a:rPr lang="en-US" sz="2400" dirty="0" smtClean="0">
                  <a:solidFill>
                    <a:prstClr val="white">
                      <a:lumMod val="85000"/>
                    </a:prstClr>
                  </a:solidFill>
                  <a:latin typeface="Segoe UI Light" pitchFamily="34" charset="0"/>
                </a:rPr>
                <a:t>Granularity</a:t>
              </a:r>
            </a:p>
          </p:txBody>
        </p:sp>
        <p:sp>
          <p:nvSpPr>
            <p:cNvPr id="12" name="TextBox 11"/>
            <p:cNvSpPr txBox="1"/>
            <p:nvPr/>
          </p:nvSpPr>
          <p:spPr>
            <a:xfrm>
              <a:off x="-97392" y="2207227"/>
              <a:ext cx="1828800" cy="830997"/>
            </a:xfrm>
            <a:prstGeom prst="rect">
              <a:avLst/>
            </a:prstGeom>
            <a:noFill/>
          </p:spPr>
          <p:txBody>
            <a:bodyPr wrap="square" lIns="0" rIns="0" rtlCol="0">
              <a:spAutoFit/>
            </a:bodyPr>
            <a:lstStyle/>
            <a:p>
              <a:pPr algn="r"/>
              <a:r>
                <a:rPr lang="en-US" sz="2400" dirty="0" smtClean="0">
                  <a:solidFill>
                    <a:prstClr val="white">
                      <a:lumMod val="85000"/>
                    </a:prstClr>
                  </a:solidFill>
                  <a:latin typeface="Segoe UI Light" pitchFamily="34" charset="0"/>
                </a:rPr>
                <a:t>Time </a:t>
              </a:r>
            </a:p>
            <a:p>
              <a:pPr algn="r"/>
              <a:r>
                <a:rPr lang="en-US" sz="2400" dirty="0" smtClean="0">
                  <a:solidFill>
                    <a:prstClr val="white">
                      <a:lumMod val="85000"/>
                    </a:prstClr>
                  </a:solidFill>
                  <a:latin typeface="Segoe UI Light" pitchFamily="34" charset="0"/>
                </a:rPr>
                <a:t>Granularity</a:t>
              </a:r>
            </a:p>
          </p:txBody>
        </p:sp>
        <p:sp>
          <p:nvSpPr>
            <p:cNvPr id="15" name="TextBox 14"/>
            <p:cNvSpPr txBox="1"/>
            <p:nvPr/>
          </p:nvSpPr>
          <p:spPr>
            <a:xfrm>
              <a:off x="-484359" y="5601279"/>
              <a:ext cx="2215767" cy="917124"/>
            </a:xfrm>
            <a:prstGeom prst="rect">
              <a:avLst/>
            </a:prstGeom>
            <a:noFill/>
          </p:spPr>
          <p:txBody>
            <a:bodyPr wrap="square" lIns="0" rIns="0" rtlCol="0">
              <a:spAutoFit/>
            </a:bodyPr>
            <a:lstStyle/>
            <a:p>
              <a:pPr algn="r"/>
              <a:r>
                <a:rPr lang="en-US" sz="2400" dirty="0" smtClean="0">
                  <a:solidFill>
                    <a:prstClr val="white">
                      <a:lumMod val="85000"/>
                    </a:prstClr>
                  </a:solidFill>
                  <a:latin typeface="Segoe UI Light" pitchFamily="34" charset="0"/>
                </a:rPr>
                <a:t>Measurement </a:t>
              </a:r>
            </a:p>
            <a:p>
              <a:pPr algn="r"/>
              <a:r>
                <a:rPr lang="en-US" sz="2400" dirty="0" smtClean="0">
                  <a:solidFill>
                    <a:prstClr val="white">
                      <a:lumMod val="85000"/>
                    </a:prstClr>
                  </a:solidFill>
                  <a:latin typeface="Segoe UI Light" pitchFamily="34" charset="0"/>
                </a:rPr>
                <a:t>Unit</a:t>
              </a:r>
            </a:p>
          </p:txBody>
        </p:sp>
        <p:sp>
          <p:nvSpPr>
            <p:cNvPr id="16" name="TextBox 15"/>
            <p:cNvSpPr txBox="1"/>
            <p:nvPr/>
          </p:nvSpPr>
          <p:spPr>
            <a:xfrm>
              <a:off x="-588860" y="4076032"/>
              <a:ext cx="2320268" cy="461665"/>
            </a:xfrm>
            <a:prstGeom prst="rect">
              <a:avLst/>
            </a:prstGeom>
            <a:noFill/>
          </p:spPr>
          <p:txBody>
            <a:bodyPr wrap="square" lIns="0" rIns="0" rtlCol="0">
              <a:spAutoFit/>
            </a:bodyPr>
            <a:lstStyle/>
            <a:p>
              <a:pPr algn="r"/>
              <a:r>
                <a:rPr lang="en-US" sz="2400" dirty="0" smtClean="0">
                  <a:solidFill>
                    <a:prstClr val="white">
                      <a:lumMod val="85000"/>
                    </a:prstClr>
                  </a:solidFill>
                  <a:latin typeface="Segoe UI Light" pitchFamily="34" charset="0"/>
                </a:rPr>
                <a:t>Comparison</a:t>
              </a:r>
            </a:p>
          </p:txBody>
        </p:sp>
        <p:pic>
          <p:nvPicPr>
            <p:cNvPr id="18" name="Picture 4" descr="D:\Dropbox\CHI2012-WaterVis\images\Displays\DataGranularity\datagranularity_fixturecatego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7155" y="282906"/>
              <a:ext cx="1700595" cy="11728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Dropbox\CHI2012-WaterVis\images\Displays\DataGranularity\datagranularity_fixtu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4409" y="282906"/>
              <a:ext cx="1700595" cy="11728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Dropbox\CHI2012-WaterVis\images\Displays\DataGranularity\datagranularity_activit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8635" y="282906"/>
              <a:ext cx="1700595" cy="11728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Dropbox\CHI2012-WaterVis\images\Displays\HotVsCold\hotvcoldnew_ratio-5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115" y="282906"/>
              <a:ext cx="1700595" cy="11728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Dropbox\CHI2012-WaterVis\images\Displays\TimeGranularity\timegranularity_day.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94409" y="1953632"/>
              <a:ext cx="1700784" cy="128725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Dropbox\CHI2012-WaterVis\images\Displays\TimeGranularity\timegranularity_month.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58446" y="1953632"/>
              <a:ext cx="1700784" cy="12872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Dropbox\CHI2012-WaterVis\images\Displays\TimeGranularity\timegranularity_week.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7155" y="1953632"/>
              <a:ext cx="1700784" cy="12872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Dropbox\CHI2012-WaterVis\images\Displays\Comparisons\comparison_goal.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94409" y="3672937"/>
              <a:ext cx="1700784" cy="1288473"/>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D:\Dropbox\CHI2012-WaterVis\images\Displays\Comparisons\comparison_self.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6966" y="3661374"/>
              <a:ext cx="1700784" cy="128847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Dropbox\CHI2012-WaterVis\images\Displays\Comparisons\comparison_selfandsocial.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78031" y="3672937"/>
              <a:ext cx="1700784" cy="128847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Dropbox\CHI2012-WaterVis\images\Displays\Metrics\metrics_gallon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94409" y="5326375"/>
              <a:ext cx="1700784" cy="1288473"/>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D:\Dropbox\CHI2012-WaterVis\images\Displays\Metrics\metrics_gallonsandwatercos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51421" y="5326373"/>
              <a:ext cx="1700784" cy="128847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D:\Dropbox\CHI2012-WaterVis\images\Displays\Metrics\metrics_watercost.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22915" y="5326374"/>
              <a:ext cx="1700784" cy="12884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D:\Dropbox\CHI2012-WaterVis\images\Displays\Metrics\metrics_gallon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79926" y="5326372"/>
              <a:ext cx="1700784" cy="12884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1424197"/>
              <a:ext cx="182958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Individual Fixture</a:t>
              </a:r>
            </a:p>
          </p:txBody>
        </p:sp>
        <p:sp>
          <p:nvSpPr>
            <p:cNvPr id="32" name="TextBox 31"/>
            <p:cNvSpPr txBox="1"/>
            <p:nvPr/>
          </p:nvSpPr>
          <p:spPr>
            <a:xfrm>
              <a:off x="3658380" y="1424197"/>
              <a:ext cx="1818936"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Fixture Category</a:t>
              </a:r>
            </a:p>
          </p:txBody>
        </p:sp>
        <p:sp>
          <p:nvSpPr>
            <p:cNvPr id="33" name="TextBox 32"/>
            <p:cNvSpPr txBox="1"/>
            <p:nvPr/>
          </p:nvSpPr>
          <p:spPr>
            <a:xfrm>
              <a:off x="5486400" y="1424197"/>
              <a:ext cx="182880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Activity</a:t>
              </a:r>
            </a:p>
          </p:txBody>
        </p:sp>
        <p:sp>
          <p:nvSpPr>
            <p:cNvPr id="34" name="TextBox 33"/>
            <p:cNvSpPr txBox="1"/>
            <p:nvPr/>
          </p:nvSpPr>
          <p:spPr>
            <a:xfrm>
              <a:off x="7315200" y="1424197"/>
              <a:ext cx="182880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Hot and Cold</a:t>
              </a:r>
            </a:p>
          </p:txBody>
        </p:sp>
        <p:sp>
          <p:nvSpPr>
            <p:cNvPr id="35" name="TextBox 34"/>
            <p:cNvSpPr txBox="1"/>
            <p:nvPr/>
          </p:nvSpPr>
          <p:spPr>
            <a:xfrm>
              <a:off x="1839780" y="3209994"/>
              <a:ext cx="181782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So Far Today</a:t>
              </a:r>
            </a:p>
          </p:txBody>
        </p:sp>
        <p:sp>
          <p:nvSpPr>
            <p:cNvPr id="36" name="TextBox 35"/>
            <p:cNvSpPr txBox="1"/>
            <p:nvPr/>
          </p:nvSpPr>
          <p:spPr>
            <a:xfrm>
              <a:off x="3658380" y="3209994"/>
              <a:ext cx="182802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So Far This Week</a:t>
              </a:r>
            </a:p>
          </p:txBody>
        </p:sp>
        <p:sp>
          <p:nvSpPr>
            <p:cNvPr id="37" name="TextBox 36"/>
            <p:cNvSpPr txBox="1"/>
            <p:nvPr/>
          </p:nvSpPr>
          <p:spPr>
            <a:xfrm>
              <a:off x="5496792" y="3209994"/>
              <a:ext cx="1818407"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So Far This Month</a:t>
              </a:r>
            </a:p>
          </p:txBody>
        </p:sp>
        <p:sp>
          <p:nvSpPr>
            <p:cNvPr id="39" name="TextBox 38"/>
            <p:cNvSpPr txBox="1"/>
            <p:nvPr/>
          </p:nvSpPr>
          <p:spPr>
            <a:xfrm>
              <a:off x="1830696" y="4934313"/>
              <a:ext cx="181782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Self Comparison</a:t>
              </a:r>
            </a:p>
          </p:txBody>
        </p:sp>
        <p:sp>
          <p:nvSpPr>
            <p:cNvPr id="40" name="TextBox 39"/>
            <p:cNvSpPr txBox="1"/>
            <p:nvPr/>
          </p:nvSpPr>
          <p:spPr>
            <a:xfrm>
              <a:off x="3649296" y="4934313"/>
              <a:ext cx="182802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To Others</a:t>
              </a:r>
            </a:p>
          </p:txBody>
        </p:sp>
        <p:sp>
          <p:nvSpPr>
            <p:cNvPr id="42" name="TextBox 41"/>
            <p:cNvSpPr txBox="1"/>
            <p:nvPr/>
          </p:nvSpPr>
          <p:spPr>
            <a:xfrm>
              <a:off x="7307293" y="4934313"/>
              <a:ext cx="1818407"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Social/Self</a:t>
              </a:r>
            </a:p>
          </p:txBody>
        </p:sp>
        <p:sp>
          <p:nvSpPr>
            <p:cNvPr id="46" name="TextBox 45"/>
            <p:cNvSpPr txBox="1"/>
            <p:nvPr/>
          </p:nvSpPr>
          <p:spPr>
            <a:xfrm>
              <a:off x="1832952" y="6573732"/>
              <a:ext cx="182958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In Gallons</a:t>
              </a:r>
            </a:p>
          </p:txBody>
        </p:sp>
        <p:sp>
          <p:nvSpPr>
            <p:cNvPr id="47" name="TextBox 46"/>
            <p:cNvSpPr txBox="1"/>
            <p:nvPr/>
          </p:nvSpPr>
          <p:spPr>
            <a:xfrm>
              <a:off x="3662532" y="6573732"/>
              <a:ext cx="1818936"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In Dollars</a:t>
              </a:r>
            </a:p>
          </p:txBody>
        </p:sp>
        <p:sp>
          <p:nvSpPr>
            <p:cNvPr id="48" name="TextBox 47"/>
            <p:cNvSpPr txBox="1"/>
            <p:nvPr/>
          </p:nvSpPr>
          <p:spPr>
            <a:xfrm>
              <a:off x="5490552" y="6573732"/>
              <a:ext cx="182880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Dollars / Gallons</a:t>
              </a:r>
            </a:p>
          </p:txBody>
        </p:sp>
        <p:sp>
          <p:nvSpPr>
            <p:cNvPr id="49" name="TextBox 48"/>
            <p:cNvSpPr txBox="1"/>
            <p:nvPr/>
          </p:nvSpPr>
          <p:spPr>
            <a:xfrm>
              <a:off x="7319352" y="6573732"/>
              <a:ext cx="182880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Including Sewage</a:t>
              </a:r>
            </a:p>
          </p:txBody>
        </p:sp>
        <p:pic>
          <p:nvPicPr>
            <p:cNvPr id="38" name="Picture 9" descr="D:\Dropbox\CHI2012-WaterVis\images\Displays\Comparisons\comparison_self.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50408" y="3672937"/>
              <a:ext cx="1700784" cy="128847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5472000" y="4945876"/>
              <a:ext cx="1828020" cy="307777"/>
            </a:xfrm>
            <a:prstGeom prst="rect">
              <a:avLst/>
            </a:prstGeom>
            <a:noFill/>
          </p:spPr>
          <p:txBody>
            <a:bodyPr wrap="square" rtlCol="0">
              <a:spAutoFit/>
            </a:bodyPr>
            <a:lstStyle/>
            <a:p>
              <a:pPr algn="ctr"/>
              <a:r>
                <a:rPr lang="en-US" sz="1400" dirty="0" smtClean="0">
                  <a:solidFill>
                    <a:prstClr val="white">
                      <a:lumMod val="75000"/>
                    </a:prstClr>
                  </a:solidFill>
                  <a:latin typeface="Segoe UI Light" pitchFamily="34" charset="0"/>
                </a:rPr>
                <a:t>To A Goal</a:t>
              </a:r>
            </a:p>
          </p:txBody>
        </p:sp>
      </p:grpSp>
      <p:sp>
        <p:nvSpPr>
          <p:cNvPr id="44" name="TextBox 43"/>
          <p:cNvSpPr txBox="1"/>
          <p:nvPr/>
        </p:nvSpPr>
        <p:spPr>
          <a:xfrm>
            <a:off x="-57595" y="210930"/>
            <a:ext cx="7020287" cy="769441"/>
          </a:xfrm>
          <a:prstGeom prst="rect">
            <a:avLst/>
          </a:prstGeom>
          <a:noFill/>
        </p:spPr>
        <p:txBody>
          <a:bodyPr wrap="square" rtlCol="0">
            <a:spAutoFit/>
          </a:bodyPr>
          <a:lstStyle/>
          <a:p>
            <a:pPr algn="ctr"/>
            <a:r>
              <a:rPr lang="en-US" sz="4400" dirty="0" smtClean="0">
                <a:solidFill>
                  <a:schemeClr val="bg1"/>
                </a:solidFill>
                <a:latin typeface="Segoe UI Semibold" pitchFamily="34" charset="0"/>
              </a:rPr>
              <a:t>Design </a:t>
            </a:r>
            <a:r>
              <a:rPr lang="en-US" sz="4400" dirty="0" smtClean="0">
                <a:solidFill>
                  <a:schemeClr val="bg1"/>
                </a:solidFill>
                <a:latin typeface="Segoe UI Light" pitchFamily="34" charset="0"/>
              </a:rPr>
              <a:t>Dimensions Explored</a:t>
            </a:r>
          </a:p>
        </p:txBody>
      </p:sp>
      <p:sp>
        <p:nvSpPr>
          <p:cNvPr id="45" name="TextBox 44"/>
          <p:cNvSpPr txBox="1"/>
          <p:nvPr/>
        </p:nvSpPr>
        <p:spPr>
          <a:xfrm>
            <a:off x="-10472" y="13725"/>
            <a:ext cx="713413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1: ISOLATING DESIGN DIMENSIONS</a:t>
            </a:r>
          </a:p>
        </p:txBody>
      </p:sp>
    </p:spTree>
    <p:extLst>
      <p:ext uri="{BB962C8B-B14F-4D97-AF65-F5344CB8AC3E}">
        <p14:creationId xmlns:p14="http://schemas.microsoft.com/office/powerpoint/2010/main" val="198023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775" y="1683415"/>
            <a:ext cx="8458200" cy="461665"/>
          </a:xfrm>
          <a:prstGeom prst="rect">
            <a:avLst/>
          </a:prstGeom>
          <a:noFill/>
        </p:spPr>
        <p:txBody>
          <a:bodyPr wrap="square" rtlCol="0">
            <a:spAutoFit/>
          </a:bodyPr>
          <a:lstStyle/>
          <a:p>
            <a:r>
              <a:rPr lang="en-US" sz="2400" dirty="0" smtClean="0">
                <a:solidFill>
                  <a:schemeClr val="bg1">
                    <a:lumMod val="95000"/>
                  </a:schemeClr>
                </a:solidFill>
                <a:latin typeface="Segoe UI Light" pitchFamily="34" charset="0"/>
              </a:rPr>
              <a:t>Two sets of designs:</a:t>
            </a:r>
            <a:endParaRPr lang="en-US" sz="2400" dirty="0">
              <a:solidFill>
                <a:schemeClr val="bg1">
                  <a:lumMod val="95000"/>
                </a:schemeClr>
              </a:solidFill>
              <a:latin typeface="Segoe UI Light" pitchFamily="34" charset="0"/>
            </a:endParaRPr>
          </a:p>
        </p:txBody>
      </p:sp>
      <p:grpSp>
        <p:nvGrpSpPr>
          <p:cNvPr id="9" name="Group 8"/>
          <p:cNvGrpSpPr/>
          <p:nvPr/>
        </p:nvGrpSpPr>
        <p:grpSpPr>
          <a:xfrm>
            <a:off x="397775" y="2449880"/>
            <a:ext cx="8505825" cy="923330"/>
            <a:chOff x="397775" y="2650177"/>
            <a:chExt cx="8505825" cy="923330"/>
          </a:xfrm>
        </p:grpSpPr>
        <p:sp>
          <p:nvSpPr>
            <p:cNvPr id="5" name="TextBox 4"/>
            <p:cNvSpPr txBox="1"/>
            <p:nvPr/>
          </p:nvSpPr>
          <p:spPr>
            <a:xfrm>
              <a:off x="931175" y="2727121"/>
              <a:ext cx="7972425" cy="769441"/>
            </a:xfrm>
            <a:prstGeom prst="rect">
              <a:avLst/>
            </a:prstGeom>
            <a:noFill/>
          </p:spPr>
          <p:txBody>
            <a:bodyPr wrap="square" rtlCol="0">
              <a:spAutoFit/>
            </a:bodyPr>
            <a:lstStyle/>
            <a:p>
              <a:r>
                <a:rPr lang="en-US" sz="2400" dirty="0" smtClean="0">
                  <a:solidFill>
                    <a:schemeClr val="bg1">
                      <a:lumMod val="95000"/>
                    </a:schemeClr>
                  </a:solidFill>
                  <a:latin typeface="Segoe UI Semibold" pitchFamily="34" charset="0"/>
                </a:rPr>
                <a:t>Design Dimensions</a:t>
              </a:r>
            </a:p>
            <a:p>
              <a:r>
                <a:rPr lang="en-US" sz="2000" dirty="0" smtClean="0">
                  <a:solidFill>
                    <a:schemeClr val="bg1">
                      <a:lumMod val="95000"/>
                    </a:schemeClr>
                  </a:solidFill>
                  <a:latin typeface="Segoe UI Light" pitchFamily="34" charset="0"/>
                </a:rPr>
                <a:t>Isolate eco-feedback design dimensions in the context of water usage</a:t>
              </a:r>
              <a:endParaRPr lang="en-US" sz="2000" dirty="0">
                <a:solidFill>
                  <a:schemeClr val="bg1">
                    <a:lumMod val="95000"/>
                  </a:schemeClr>
                </a:solidFill>
                <a:latin typeface="Segoe UI Light" pitchFamily="34" charset="0"/>
              </a:endParaRPr>
            </a:p>
          </p:txBody>
        </p:sp>
        <p:sp>
          <p:nvSpPr>
            <p:cNvPr id="7" name="TextBox 6"/>
            <p:cNvSpPr txBox="1"/>
            <p:nvPr/>
          </p:nvSpPr>
          <p:spPr>
            <a:xfrm>
              <a:off x="397775" y="2650177"/>
              <a:ext cx="569387" cy="923330"/>
            </a:xfrm>
            <a:prstGeom prst="rect">
              <a:avLst/>
            </a:prstGeom>
            <a:noFill/>
          </p:spPr>
          <p:txBody>
            <a:bodyPr wrap="none" rtlCol="0">
              <a:spAutoFit/>
            </a:bodyPr>
            <a:lstStyle/>
            <a:p>
              <a:r>
                <a:rPr lang="en-US" sz="5400" dirty="0" smtClean="0">
                  <a:solidFill>
                    <a:schemeClr val="bg1">
                      <a:lumMod val="95000"/>
                    </a:schemeClr>
                  </a:solidFill>
                  <a:latin typeface="Segoe UI Semibold" pitchFamily="34" charset="0"/>
                </a:rPr>
                <a:t>1</a:t>
              </a:r>
              <a:endParaRPr lang="en-US" sz="5400" dirty="0">
                <a:solidFill>
                  <a:schemeClr val="bg1">
                    <a:lumMod val="95000"/>
                  </a:schemeClr>
                </a:solidFill>
                <a:latin typeface="Segoe UI Semibold" pitchFamily="34" charset="0"/>
              </a:endParaRPr>
            </a:p>
          </p:txBody>
        </p:sp>
      </p:grpSp>
      <p:grpSp>
        <p:nvGrpSpPr>
          <p:cNvPr id="10" name="Group 9"/>
          <p:cNvGrpSpPr/>
          <p:nvPr/>
        </p:nvGrpSpPr>
        <p:grpSpPr>
          <a:xfrm>
            <a:off x="397775" y="3613270"/>
            <a:ext cx="8505825" cy="1209228"/>
            <a:chOff x="397775" y="3813567"/>
            <a:chExt cx="8505825" cy="1209228"/>
          </a:xfrm>
        </p:grpSpPr>
        <p:sp>
          <p:nvSpPr>
            <p:cNvPr id="6" name="TextBox 5"/>
            <p:cNvSpPr txBox="1"/>
            <p:nvPr/>
          </p:nvSpPr>
          <p:spPr>
            <a:xfrm>
              <a:off x="931175" y="3945577"/>
              <a:ext cx="7972425" cy="1077218"/>
            </a:xfrm>
            <a:prstGeom prst="rect">
              <a:avLst/>
            </a:prstGeom>
            <a:noFill/>
          </p:spPr>
          <p:txBody>
            <a:bodyPr wrap="square" rtlCol="0">
              <a:spAutoFit/>
            </a:bodyPr>
            <a:lstStyle/>
            <a:p>
              <a:r>
                <a:rPr lang="en-US" sz="2400" dirty="0" smtClean="0">
                  <a:solidFill>
                    <a:schemeClr val="bg1">
                      <a:lumMod val="95000"/>
                    </a:schemeClr>
                  </a:solidFill>
                  <a:latin typeface="Segoe UI Semibold" pitchFamily="34" charset="0"/>
                </a:rPr>
                <a:t>Design Probes</a:t>
              </a:r>
            </a:p>
            <a:p>
              <a:r>
                <a:rPr lang="en-US" sz="2000" dirty="0" smtClean="0">
                  <a:solidFill>
                    <a:schemeClr val="bg1">
                      <a:lumMod val="95000"/>
                    </a:schemeClr>
                  </a:solidFill>
                  <a:latin typeface="Segoe UI Light" pitchFamily="34" charset="0"/>
                </a:rPr>
                <a:t>Meant to elicit reactions about how displays would fit within a household and investigate issues such as privacy, competition, family dynamics.</a:t>
              </a:r>
              <a:endParaRPr lang="en-US" sz="2000" dirty="0">
                <a:solidFill>
                  <a:schemeClr val="bg1">
                    <a:lumMod val="95000"/>
                  </a:schemeClr>
                </a:solidFill>
                <a:latin typeface="Segoe UI Light" pitchFamily="34" charset="0"/>
              </a:endParaRPr>
            </a:p>
          </p:txBody>
        </p:sp>
        <p:sp>
          <p:nvSpPr>
            <p:cNvPr id="8" name="TextBox 7"/>
            <p:cNvSpPr txBox="1"/>
            <p:nvPr/>
          </p:nvSpPr>
          <p:spPr>
            <a:xfrm>
              <a:off x="397775" y="3813567"/>
              <a:ext cx="569387" cy="923330"/>
            </a:xfrm>
            <a:prstGeom prst="rect">
              <a:avLst/>
            </a:prstGeom>
            <a:noFill/>
          </p:spPr>
          <p:txBody>
            <a:bodyPr wrap="none" rtlCol="0">
              <a:spAutoFit/>
            </a:bodyPr>
            <a:lstStyle/>
            <a:p>
              <a:r>
                <a:rPr lang="en-US" sz="5400" dirty="0">
                  <a:solidFill>
                    <a:schemeClr val="bg1">
                      <a:lumMod val="95000"/>
                    </a:schemeClr>
                  </a:solidFill>
                  <a:latin typeface="Segoe UI Semibold" pitchFamily="34" charset="0"/>
                </a:rPr>
                <a:t>2</a:t>
              </a:r>
            </a:p>
          </p:txBody>
        </p:sp>
      </p:grpSp>
      <p:sp>
        <p:nvSpPr>
          <p:cNvPr id="2" name="Rectangle 1"/>
          <p:cNvSpPr/>
          <p:nvPr/>
        </p:nvSpPr>
        <p:spPr>
          <a:xfrm>
            <a:off x="0" y="2366470"/>
            <a:ext cx="9277490" cy="1163390"/>
          </a:xfrm>
          <a:prstGeom prst="rect">
            <a:avLst/>
          </a:prstGeom>
          <a:solidFill>
            <a:schemeClr val="tx1">
              <a:alpha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768270"/>
            <a:ext cx="9277490" cy="1163390"/>
          </a:xfrm>
          <a:prstGeom prst="rect">
            <a:avLst/>
          </a:prstGeom>
          <a:solidFill>
            <a:schemeClr val="tx1">
              <a:alpha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26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10" presetClass="exit" presetSubtype="0" fill="hold" grpId="0" nodeType="afterEffect">
                                  <p:stCondLst>
                                    <p:cond delay="0"/>
                                  </p:stCondLst>
                                  <p:childTnLst>
                                    <p:animEffect transition="out" filter="fade">
                                      <p:cBhvr>
                                        <p:cTn id="10" dur="750"/>
                                        <p:tgtEl>
                                          <p:spTgt spid="11"/>
                                        </p:tgtEl>
                                      </p:cBhvr>
                                    </p:animEffect>
                                    <p:set>
                                      <p:cBhvr>
                                        <p:cTn id="11" dur="1" fill="hold">
                                          <p:stCondLst>
                                            <p:cond delay="7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81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938" y="178406"/>
            <a:ext cx="7020287" cy="769441"/>
          </a:xfrm>
          <a:prstGeom prst="rect">
            <a:avLst/>
          </a:prstGeom>
          <a:noFill/>
        </p:spPr>
        <p:txBody>
          <a:bodyPr wrap="square" rtlCol="0">
            <a:spAutoFit/>
          </a:bodyPr>
          <a:lstStyle/>
          <a:p>
            <a:r>
              <a:rPr lang="en-US" sz="4400" dirty="0" smtClean="0">
                <a:solidFill>
                  <a:schemeClr val="bg1"/>
                </a:solidFill>
                <a:latin typeface="Segoe UI Semibold" pitchFamily="34" charset="0"/>
              </a:rPr>
              <a:t>Design </a:t>
            </a:r>
            <a:r>
              <a:rPr lang="en-US" sz="4400" dirty="0" smtClean="0">
                <a:solidFill>
                  <a:schemeClr val="bg1"/>
                </a:solidFill>
                <a:latin typeface="Segoe UI Light" pitchFamily="34" charset="0"/>
              </a:rPr>
              <a:t>Probes Explored</a:t>
            </a:r>
          </a:p>
        </p:txBody>
      </p:sp>
      <p:sp>
        <p:nvSpPr>
          <p:cNvPr id="21" name="TextBox 20"/>
          <p:cNvSpPr txBox="1"/>
          <p:nvPr/>
        </p:nvSpPr>
        <p:spPr>
          <a:xfrm>
            <a:off x="18299" y="13725"/>
            <a:ext cx="713413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3395" y="1479263"/>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233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53333" y="3111174"/>
            <a:ext cx="4778331" cy="1495416"/>
            <a:chOff x="353333" y="3111174"/>
            <a:chExt cx="4778331" cy="1495416"/>
          </a:xfrm>
        </p:grpSpPr>
        <p:pic>
          <p:nvPicPr>
            <p:cNvPr id="4099" name="Picture 3" descr="C:\Users\jon\Dropbox\CHI2012-WaterVis\images\SurveyDisplays\Theme-Spatial\theme_spatia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grpSp>
      <p:grpSp>
        <p:nvGrpSpPr>
          <p:cNvPr id="4" name="Group 3"/>
          <p:cNvGrpSpPr/>
          <p:nvPr/>
        </p:nvGrpSpPr>
        <p:grpSpPr>
          <a:xfrm>
            <a:off x="354552" y="4911746"/>
            <a:ext cx="4775178" cy="1494654"/>
            <a:chOff x="354552" y="4911746"/>
            <a:chExt cx="4775178" cy="1494654"/>
          </a:xfrm>
        </p:grpSpPr>
        <p:pic>
          <p:nvPicPr>
            <p:cNvPr id="4098" name="Picture 2" descr="C:\Users\jon\Dropbox\CHI2012-WaterVis\images\SurveyDisplays\Theme-PerOccupant\perocccolortest-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552" y="4911746"/>
              <a:ext cx="2391447" cy="149465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738115" y="4911746"/>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Per-</a:t>
              </a:r>
              <a:br>
                <a:rPr lang="en-US" sz="2800" dirty="0" smtClean="0">
                  <a:solidFill>
                    <a:prstClr val="white">
                      <a:lumMod val="95000"/>
                    </a:prstClr>
                  </a:solidFill>
                  <a:latin typeface="Segoe UI Light" pitchFamily="34" charset="0"/>
                </a:rPr>
              </a:br>
              <a:r>
                <a:rPr lang="en-US" sz="2800" dirty="0" smtClean="0">
                  <a:solidFill>
                    <a:prstClr val="white">
                      <a:lumMod val="95000"/>
                    </a:prstClr>
                  </a:solidFill>
                  <a:latin typeface="Segoe UI Light" pitchFamily="34" charset="0"/>
                </a:rPr>
                <a:t>Occupant</a:t>
              </a:r>
              <a:endParaRPr lang="en-US" sz="2800" dirty="0">
                <a:solidFill>
                  <a:prstClr val="white">
                    <a:lumMod val="95000"/>
                  </a:prstClr>
                </a:solidFill>
                <a:latin typeface="Segoe UI Light" pitchFamily="34" charset="0"/>
              </a:endParaRPr>
            </a:p>
          </p:txBody>
        </p:sp>
      </p:grpSp>
      <p:grpSp>
        <p:nvGrpSpPr>
          <p:cNvPr id="2" name="Group 1"/>
          <p:cNvGrpSpPr/>
          <p:nvPr/>
        </p:nvGrpSpPr>
        <p:grpSpPr>
          <a:xfrm>
            <a:off x="348925" y="1306859"/>
            <a:ext cx="4782739" cy="1536140"/>
            <a:chOff x="348925" y="1306859"/>
            <a:chExt cx="4782739" cy="1536140"/>
          </a:xfrm>
        </p:grpSpPr>
        <p:pic>
          <p:nvPicPr>
            <p:cNvPr id="5122" name="Picture 2" descr="C:\Users\jon\Dropbox\CHI2012-WaterVis\images\SurveyDisplays\Theme-Temporal\theme_temporal-0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grpSp>
      <p:grpSp>
        <p:nvGrpSpPr>
          <p:cNvPr id="6" name="Group 5"/>
          <p:cNvGrpSpPr/>
          <p:nvPr/>
        </p:nvGrpSpPr>
        <p:grpSpPr>
          <a:xfrm>
            <a:off x="4838913" y="3032360"/>
            <a:ext cx="4762265" cy="1576879"/>
            <a:chOff x="4838913" y="3032360"/>
            <a:chExt cx="4762265" cy="1576879"/>
          </a:xfrm>
        </p:grpSpPr>
        <p:pic>
          <p:nvPicPr>
            <p:cNvPr id="5123" name="Picture 3" descr="C:\Users\jon\Dropbox\CHI2012-WaterVis\images\ReflectDesigns\Rainflow\Slide68.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grpSp>
      <p:grpSp>
        <p:nvGrpSpPr>
          <p:cNvPr id="7" name="Group 6"/>
          <p:cNvGrpSpPr/>
          <p:nvPr/>
        </p:nvGrpSpPr>
        <p:grpSpPr>
          <a:xfrm>
            <a:off x="4731180" y="4832933"/>
            <a:ext cx="4868064" cy="1641683"/>
            <a:chOff x="4731180" y="4832933"/>
            <a:chExt cx="4868064" cy="1641683"/>
          </a:xfrm>
        </p:grpSpPr>
        <p:pic>
          <p:nvPicPr>
            <p:cNvPr id="5128" name="Picture 8" descr="C:\Users\jon\Dropbox\CHI2012-WaterVis\images\InterviewDisplays\Volumetric\volumetric_watertower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grpSp>
      <p:grpSp>
        <p:nvGrpSpPr>
          <p:cNvPr id="5" name="Group 4"/>
          <p:cNvGrpSpPr/>
          <p:nvPr/>
        </p:nvGrpSpPr>
        <p:grpSpPr>
          <a:xfrm>
            <a:off x="4838913" y="1228045"/>
            <a:ext cx="4762265" cy="1582117"/>
            <a:chOff x="4838913" y="1228045"/>
            <a:chExt cx="4762265" cy="1582117"/>
          </a:xfrm>
        </p:grpSpPr>
        <p:pic>
          <p:nvPicPr>
            <p:cNvPr id="5124" name="Picture 4" descr="C:\Users\jon\Dropbox\CHI2012-WaterVis\images\ReflectDesigns\Aquatic\Slide152.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321" t="20638" r="15393" b="14248"/>
            <a:stretch/>
          </p:blipFill>
          <p:spPr bwMode="auto">
            <a:xfrm>
              <a:off x="4838913" y="1315596"/>
              <a:ext cx="2396050" cy="149456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07629" y="1228045"/>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Aquatic</a:t>
              </a:r>
            </a:p>
            <a:p>
              <a:r>
                <a:rPr lang="en-US" sz="2800" dirty="0" smtClean="0">
                  <a:solidFill>
                    <a:prstClr val="white">
                      <a:lumMod val="95000"/>
                    </a:prstClr>
                  </a:solidFill>
                  <a:latin typeface="Segoe UI Light" pitchFamily="34" charset="0"/>
                </a:rPr>
                <a:t>Eco-system</a:t>
              </a:r>
              <a:endParaRPr lang="en-US" sz="2800" dirty="0">
                <a:solidFill>
                  <a:prstClr val="white">
                    <a:lumMod val="95000"/>
                  </a:prstClr>
                </a:solidFill>
                <a:latin typeface="Segoe UI Light" pitchFamily="34" charset="0"/>
              </a:endParaRPr>
            </a:p>
          </p:txBody>
        </p:sp>
      </p:grpSp>
    </p:spTree>
    <p:extLst>
      <p:ext uri="{BB962C8B-B14F-4D97-AF65-F5344CB8AC3E}">
        <p14:creationId xmlns:p14="http://schemas.microsoft.com/office/powerpoint/2010/main" val="32069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81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938" y="178406"/>
            <a:ext cx="7020287" cy="769441"/>
          </a:xfrm>
          <a:prstGeom prst="rect">
            <a:avLst/>
          </a:prstGeom>
          <a:noFill/>
        </p:spPr>
        <p:txBody>
          <a:bodyPr wrap="square" rtlCol="0">
            <a:spAutoFit/>
          </a:bodyPr>
          <a:lstStyle/>
          <a:p>
            <a:r>
              <a:rPr lang="en-US" sz="4400" dirty="0" smtClean="0">
                <a:solidFill>
                  <a:schemeClr val="bg1"/>
                </a:solidFill>
                <a:latin typeface="Segoe UI Semibold" pitchFamily="34" charset="0"/>
              </a:rPr>
              <a:t>Design </a:t>
            </a:r>
            <a:r>
              <a:rPr lang="en-US" sz="4400" dirty="0" smtClean="0">
                <a:solidFill>
                  <a:schemeClr val="bg1"/>
                </a:solidFill>
                <a:latin typeface="Segoe UI Light" pitchFamily="34" charset="0"/>
              </a:rPr>
              <a:t>Probes Explored</a:t>
            </a:r>
          </a:p>
        </p:txBody>
      </p:sp>
      <p:sp>
        <p:nvSpPr>
          <p:cNvPr id="21" name="TextBox 20"/>
          <p:cNvSpPr txBox="1"/>
          <p:nvPr/>
        </p:nvSpPr>
        <p:spPr>
          <a:xfrm>
            <a:off x="18299" y="13725"/>
            <a:ext cx="713413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3395" y="1479263"/>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085325"/>
            <a:ext cx="8128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jon\Dropbox\CHI2012-WaterVis\images\InterviewDisplays\Volumetric\volumetric_watertower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4099" name="Picture 3" descr="C:\Users\jon\Dropbox\CHI2012-WaterVis\images\SurveyDisplays\Theme-Spatial\theme_spati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pic>
        <p:nvPicPr>
          <p:cNvPr id="4098" name="Picture 2" descr="C:\Users\jon\Dropbox\CHI2012-WaterVis\images\SurveyDisplays\Theme-PerOccupant\perocccolortest-0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552" y="4911746"/>
            <a:ext cx="2391447" cy="149465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738115" y="4911746"/>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Per-</a:t>
            </a:r>
            <a:br>
              <a:rPr lang="en-US" sz="2800" dirty="0" smtClean="0">
                <a:solidFill>
                  <a:prstClr val="white">
                    <a:lumMod val="95000"/>
                  </a:prstClr>
                </a:solidFill>
                <a:latin typeface="Segoe UI Light" pitchFamily="34" charset="0"/>
              </a:rPr>
            </a:br>
            <a:r>
              <a:rPr lang="en-US" sz="2800" dirty="0" smtClean="0">
                <a:solidFill>
                  <a:prstClr val="white">
                    <a:lumMod val="95000"/>
                  </a:prstClr>
                </a:solidFill>
                <a:latin typeface="Segoe UI Light" pitchFamily="34" charset="0"/>
              </a:rPr>
              <a:t>Occupant</a:t>
            </a:r>
            <a:endParaRPr lang="en-US" sz="2800" dirty="0">
              <a:solidFill>
                <a:prstClr val="white">
                  <a:lumMod val="95000"/>
                </a:prstClr>
              </a:solidFill>
              <a:latin typeface="Segoe UI Light" pitchFamily="34" charset="0"/>
            </a:endParaRPr>
          </a:p>
        </p:txBody>
      </p:sp>
      <p:pic>
        <p:nvPicPr>
          <p:cNvPr id="5122" name="Picture 2" descr="C:\Users\jon\Dropbox\CHI2012-WaterVis\images\SurveyDisplays\Theme-Temporal\theme_temporal-0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pic>
        <p:nvPicPr>
          <p:cNvPr id="5123" name="Picture 3" descr="C:\Users\jon\Dropbox\CHI2012-WaterVis\images\ReflectDesigns\Rainflow\Slide68.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4" name="Picture 4" descr="C:\Users\jon\Dropbox\CHI2012-WaterVis\images\ReflectDesigns\Aquatic\Slide15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321" t="20638" r="15393" b="14248"/>
          <a:stretch/>
        </p:blipFill>
        <p:spPr bwMode="auto">
          <a:xfrm>
            <a:off x="4838913" y="1315596"/>
            <a:ext cx="2396050" cy="149456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sp>
        <p:nvSpPr>
          <p:cNvPr id="28" name="TextBox 27"/>
          <p:cNvSpPr txBox="1"/>
          <p:nvPr/>
        </p:nvSpPr>
        <p:spPr>
          <a:xfrm>
            <a:off x="7207629" y="1228045"/>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Aquatic</a:t>
            </a:r>
          </a:p>
          <a:p>
            <a:r>
              <a:rPr lang="en-US" sz="2800" dirty="0" smtClean="0">
                <a:solidFill>
                  <a:prstClr val="white">
                    <a:lumMod val="95000"/>
                  </a:prstClr>
                </a:solidFill>
                <a:latin typeface="Segoe UI Light" pitchFamily="34" charset="0"/>
              </a:rPr>
              <a:t>Eco-system</a:t>
            </a:r>
            <a:endParaRPr lang="en-US" sz="2800" dirty="0">
              <a:solidFill>
                <a:prstClr val="white">
                  <a:lumMod val="95000"/>
                </a:prstClr>
              </a:solidFill>
              <a:latin typeface="Segoe UI Light" pitchFamily="34" charset="0"/>
            </a:endParaRPr>
          </a:p>
        </p:txBody>
      </p:sp>
      <p:sp>
        <p:nvSpPr>
          <p:cNvPr id="2" name="Rectangle 1"/>
          <p:cNvSpPr/>
          <p:nvPr/>
        </p:nvSpPr>
        <p:spPr>
          <a:xfrm>
            <a:off x="170090" y="3032360"/>
            <a:ext cx="8803820" cy="3584230"/>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647895" y="943882"/>
            <a:ext cx="4496105" cy="2167292"/>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77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rot="16200000">
            <a:off x="287802" y="3198275"/>
            <a:ext cx="1593795" cy="461665"/>
          </a:xfrm>
          <a:prstGeom prst="rect">
            <a:avLst/>
          </a:prstGeom>
          <a:noFill/>
        </p:spPr>
        <p:txBody>
          <a:bodyPr wrap="square" rtlCol="0">
            <a:spAutoFit/>
          </a:bodyPr>
          <a:lstStyle/>
          <a:p>
            <a:pPr algn="ctr"/>
            <a:r>
              <a:rPr lang="en-US" sz="2400" dirty="0" smtClean="0">
                <a:solidFill>
                  <a:schemeClr val="tx1">
                    <a:lumMod val="75000"/>
                    <a:lumOff val="25000"/>
                  </a:schemeClr>
                </a:solidFill>
                <a:latin typeface="Segoe UI Light" pitchFamily="34" charset="0"/>
              </a:rPr>
              <a:t>Gallons</a:t>
            </a:r>
          </a:p>
        </p:txBody>
      </p:sp>
      <p:grpSp>
        <p:nvGrpSpPr>
          <p:cNvPr id="11" name="Group 10"/>
          <p:cNvGrpSpPr/>
          <p:nvPr/>
        </p:nvGrpSpPr>
        <p:grpSpPr>
          <a:xfrm>
            <a:off x="1452231" y="1030018"/>
            <a:ext cx="6610939" cy="5207097"/>
            <a:chOff x="1194673" y="672894"/>
            <a:chExt cx="7247973" cy="5708856"/>
          </a:xfrm>
        </p:grpSpPr>
        <p:grpSp>
          <p:nvGrpSpPr>
            <p:cNvPr id="6" name="Group 5"/>
            <p:cNvGrpSpPr/>
            <p:nvPr/>
          </p:nvGrpSpPr>
          <p:grpSpPr>
            <a:xfrm>
              <a:off x="1194673" y="672894"/>
              <a:ext cx="6754655" cy="5708856"/>
              <a:chOff x="1004935" y="352172"/>
              <a:chExt cx="7134130" cy="6029578"/>
            </a:xfrm>
          </p:grpSpPr>
          <p:pic>
            <p:nvPicPr>
              <p:cNvPr id="4" name="Picture 3" descr="C:\research\thesis\Thesis\ImagesAndFigures\wastewaterdischarge-hires.png"/>
              <p:cNvPicPr/>
              <p:nvPr/>
            </p:nvPicPr>
            <p:blipFill rotWithShape="1">
              <a:blip r:embed="rId3" cstate="print">
                <a:extLst>
                  <a:ext uri="{28A0092B-C50C-407E-A947-70E740481C1C}">
                    <a14:useLocalDpi xmlns:a14="http://schemas.microsoft.com/office/drawing/2010/main" val="0"/>
                  </a:ext>
                </a:extLst>
              </a:blip>
              <a:srcRect t="5438" b="6524"/>
              <a:stretch/>
            </p:blipFill>
            <p:spPr bwMode="auto">
              <a:xfrm>
                <a:off x="1004935" y="352172"/>
                <a:ext cx="7134130" cy="6029578"/>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6393480" y="696780"/>
                <a:ext cx="1593795" cy="1973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6239444" y="1035436"/>
              <a:ext cx="2203202" cy="1957118"/>
            </a:xfrm>
            <a:prstGeom prst="rect">
              <a:avLst/>
            </a:prstGeom>
            <a:noFill/>
          </p:spPr>
          <p:txBody>
            <a:bodyPr wrap="square" rtlCol="0">
              <a:spAutoFit/>
            </a:bodyPr>
            <a:lstStyle/>
            <a:p>
              <a:pPr>
                <a:spcAft>
                  <a:spcPts val="600"/>
                </a:spcAft>
              </a:pPr>
              <a:r>
                <a:rPr lang="en-US" dirty="0" smtClean="0">
                  <a:solidFill>
                    <a:schemeClr val="tx1">
                      <a:lumMod val="75000"/>
                      <a:lumOff val="25000"/>
                    </a:schemeClr>
                  </a:solidFill>
                  <a:latin typeface="Segoe UI Light" pitchFamily="34" charset="0"/>
                </a:rPr>
                <a:t>Washing Machine</a:t>
              </a:r>
            </a:p>
            <a:p>
              <a:pPr>
                <a:spcAft>
                  <a:spcPts val="600"/>
                </a:spcAft>
              </a:pPr>
              <a:r>
                <a:rPr lang="en-US" dirty="0" smtClean="0">
                  <a:solidFill>
                    <a:schemeClr val="tx1">
                      <a:lumMod val="75000"/>
                      <a:lumOff val="25000"/>
                    </a:schemeClr>
                  </a:solidFill>
                  <a:latin typeface="Segoe UI Light" pitchFamily="34" charset="0"/>
                </a:rPr>
                <a:t>Shower</a:t>
              </a:r>
            </a:p>
            <a:p>
              <a:pPr>
                <a:spcAft>
                  <a:spcPts val="600"/>
                </a:spcAft>
              </a:pPr>
              <a:r>
                <a:rPr lang="en-US" dirty="0" smtClean="0">
                  <a:solidFill>
                    <a:schemeClr val="tx1">
                      <a:lumMod val="75000"/>
                      <a:lumOff val="25000"/>
                    </a:schemeClr>
                  </a:solidFill>
                  <a:latin typeface="Segoe UI Light" pitchFamily="34" charset="0"/>
                </a:rPr>
                <a:t>Bath</a:t>
              </a:r>
            </a:p>
            <a:p>
              <a:pPr>
                <a:spcAft>
                  <a:spcPts val="600"/>
                </a:spcAft>
              </a:pPr>
              <a:r>
                <a:rPr lang="en-US" dirty="0" smtClean="0">
                  <a:solidFill>
                    <a:schemeClr val="tx1">
                      <a:lumMod val="75000"/>
                      <a:lumOff val="25000"/>
                    </a:schemeClr>
                  </a:solidFill>
                  <a:latin typeface="Segoe UI Light" pitchFamily="34" charset="0"/>
                </a:rPr>
                <a:t>Faucets</a:t>
              </a:r>
            </a:p>
            <a:p>
              <a:pPr>
                <a:spcAft>
                  <a:spcPts val="600"/>
                </a:spcAft>
              </a:pPr>
              <a:r>
                <a:rPr lang="en-US" dirty="0" smtClean="0">
                  <a:solidFill>
                    <a:schemeClr val="tx1">
                      <a:lumMod val="75000"/>
                      <a:lumOff val="25000"/>
                    </a:schemeClr>
                  </a:solidFill>
                  <a:latin typeface="Segoe UI Light" pitchFamily="34" charset="0"/>
                </a:rPr>
                <a:t>Toilets</a:t>
              </a:r>
            </a:p>
          </p:txBody>
        </p:sp>
      </p:grpSp>
      <p:sp>
        <p:nvSpPr>
          <p:cNvPr id="10" name="TextBox 9"/>
          <p:cNvSpPr txBox="1"/>
          <p:nvPr/>
        </p:nvSpPr>
        <p:spPr>
          <a:xfrm>
            <a:off x="12108" y="6388905"/>
            <a:ext cx="6781822" cy="369332"/>
          </a:xfrm>
          <a:prstGeom prst="rect">
            <a:avLst/>
          </a:prstGeom>
          <a:noFill/>
        </p:spPr>
        <p:txBody>
          <a:bodyPr wrap="square" rtlCol="0">
            <a:spAutoFit/>
          </a:bodyPr>
          <a:lstStyle/>
          <a:p>
            <a:r>
              <a:rPr lang="en-US" dirty="0" smtClean="0">
                <a:solidFill>
                  <a:schemeClr val="tx1">
                    <a:lumMod val="50000"/>
                    <a:lumOff val="50000"/>
                  </a:schemeClr>
                </a:solidFill>
                <a:latin typeface="Segoe UI Light" pitchFamily="34" charset="0"/>
              </a:rPr>
              <a:t>[Adapted from Butler, Building and Environment, 1993]</a:t>
            </a:r>
          </a:p>
        </p:txBody>
      </p:sp>
      <p:sp>
        <p:nvSpPr>
          <p:cNvPr id="12" name="TextBox 11"/>
          <p:cNvSpPr txBox="1"/>
          <p:nvPr/>
        </p:nvSpPr>
        <p:spPr>
          <a:xfrm>
            <a:off x="261863" y="205334"/>
            <a:ext cx="8620275" cy="707886"/>
          </a:xfrm>
          <a:prstGeom prst="rect">
            <a:avLst/>
          </a:prstGeom>
          <a:noFill/>
        </p:spPr>
        <p:txBody>
          <a:bodyPr wrap="square" rtlCol="0">
            <a:spAutoFit/>
          </a:bodyPr>
          <a:lstStyle/>
          <a:p>
            <a:pPr algn="ctr"/>
            <a:r>
              <a:rPr lang="en-US" sz="4000" dirty="0" smtClean="0">
                <a:solidFill>
                  <a:schemeClr val="tx1">
                    <a:lumMod val="75000"/>
                    <a:lumOff val="25000"/>
                  </a:schemeClr>
                </a:solidFill>
                <a:latin typeface="Segoe UI Semibold" pitchFamily="34" charset="0"/>
              </a:rPr>
              <a:t>Daily </a:t>
            </a:r>
            <a:r>
              <a:rPr lang="en-US" sz="4000" dirty="0" smtClean="0">
                <a:solidFill>
                  <a:schemeClr val="tx1">
                    <a:lumMod val="75000"/>
                    <a:lumOff val="25000"/>
                  </a:schemeClr>
                </a:solidFill>
                <a:latin typeface="Segoe UI Light" pitchFamily="34" charset="0"/>
              </a:rPr>
              <a:t>Patterns of Water Usage</a:t>
            </a:r>
          </a:p>
        </p:txBody>
      </p:sp>
    </p:spTree>
    <p:extLst>
      <p:ext uri="{BB962C8B-B14F-4D97-AF65-F5344CB8AC3E}">
        <p14:creationId xmlns:p14="http://schemas.microsoft.com/office/powerpoint/2010/main" val="24841290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on\Dropbox\CHI2012-WaterVis\images\InterviewDisplays\Timeseries\maps-29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04716"/>
            <a:ext cx="4572000" cy="285526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on\Dropbox\CHI2012-WaterVis\images\InterviewDisplays\Timeseries\maps-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004716"/>
            <a:ext cx="4572000" cy="28552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jon\Dropbox\CHI2012-WaterVis\images\InterviewDisplays\Timeseries\theme_temporal-0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34375"/>
            <a:ext cx="457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jon\Dropbox\CHI2012-WaterVis\images\InterviewDisplays\PrivacyProbe\privacyprovoke-2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834375"/>
            <a:ext cx="45720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41745" y="3834823"/>
            <a:ext cx="960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40693" y="92514"/>
            <a:ext cx="0" cy="735892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299" y="-1515"/>
            <a:ext cx="912570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sp>
        <p:nvSpPr>
          <p:cNvPr id="2" name="TextBox 1"/>
          <p:cNvSpPr txBox="1"/>
          <p:nvPr/>
        </p:nvSpPr>
        <p:spPr>
          <a:xfrm>
            <a:off x="10684" y="200448"/>
            <a:ext cx="4318391" cy="707886"/>
          </a:xfrm>
          <a:prstGeom prst="rect">
            <a:avLst/>
          </a:prstGeom>
          <a:noFill/>
        </p:spPr>
        <p:txBody>
          <a:bodyPr wrap="square" rtlCol="0">
            <a:spAutoFit/>
          </a:bodyPr>
          <a:lstStyle/>
          <a:p>
            <a:r>
              <a:rPr lang="en-US" sz="4000" dirty="0" smtClean="0">
                <a:solidFill>
                  <a:schemeClr val="bg1">
                    <a:lumMod val="95000"/>
                  </a:schemeClr>
                </a:solidFill>
                <a:latin typeface="Segoe UI Semibold" pitchFamily="34" charset="0"/>
              </a:rPr>
              <a:t>Time-Series</a:t>
            </a:r>
            <a:r>
              <a:rPr lang="en-US" sz="4000" dirty="0" smtClean="0">
                <a:solidFill>
                  <a:schemeClr val="bg1">
                    <a:lumMod val="95000"/>
                  </a:schemeClr>
                </a:solidFill>
                <a:latin typeface="Segoe UI Light" pitchFamily="34" charset="0"/>
              </a:rPr>
              <a:t> Views</a:t>
            </a:r>
          </a:p>
        </p:txBody>
      </p:sp>
    </p:spTree>
    <p:extLst>
      <p:ext uri="{BB962C8B-B14F-4D97-AF65-F5344CB8AC3E}">
        <p14:creationId xmlns:p14="http://schemas.microsoft.com/office/powerpoint/2010/main" val="25408005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81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938" y="178406"/>
            <a:ext cx="7020287" cy="769441"/>
          </a:xfrm>
          <a:prstGeom prst="rect">
            <a:avLst/>
          </a:prstGeom>
          <a:noFill/>
        </p:spPr>
        <p:txBody>
          <a:bodyPr wrap="square" rtlCol="0">
            <a:spAutoFit/>
          </a:bodyPr>
          <a:lstStyle/>
          <a:p>
            <a:r>
              <a:rPr lang="en-US" sz="4400" dirty="0" smtClean="0">
                <a:solidFill>
                  <a:schemeClr val="bg1"/>
                </a:solidFill>
                <a:latin typeface="Segoe UI Semibold" pitchFamily="34" charset="0"/>
              </a:rPr>
              <a:t>Design </a:t>
            </a:r>
            <a:r>
              <a:rPr lang="en-US" sz="4400" dirty="0" smtClean="0">
                <a:solidFill>
                  <a:schemeClr val="bg1"/>
                </a:solidFill>
                <a:latin typeface="Segoe UI Light" pitchFamily="34" charset="0"/>
              </a:rPr>
              <a:t>Probes Explored</a:t>
            </a:r>
          </a:p>
        </p:txBody>
      </p:sp>
      <p:sp>
        <p:nvSpPr>
          <p:cNvPr id="21" name="TextBox 20"/>
          <p:cNvSpPr txBox="1"/>
          <p:nvPr/>
        </p:nvSpPr>
        <p:spPr>
          <a:xfrm>
            <a:off x="18299" y="13725"/>
            <a:ext cx="713413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3395" y="1479263"/>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233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jon\Dropbox\CHI2012-WaterVis\images\InterviewDisplays\Volumetric\volumetric_watertower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4099" name="Picture 3" descr="C:\Users\jon\Dropbox\CHI2012-WaterVis\images\SurveyDisplays\Theme-Spatial\theme_spati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pic>
        <p:nvPicPr>
          <p:cNvPr id="4098" name="Picture 2" descr="C:\Users\jon\Dropbox\CHI2012-WaterVis\images\SurveyDisplays\Theme-PerOccupant\perocccolortest-0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552" y="4911746"/>
            <a:ext cx="2391447" cy="149465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738115" y="4911746"/>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Per-</a:t>
            </a:r>
            <a:br>
              <a:rPr lang="en-US" sz="2800" dirty="0" smtClean="0">
                <a:solidFill>
                  <a:prstClr val="white">
                    <a:lumMod val="95000"/>
                  </a:prstClr>
                </a:solidFill>
                <a:latin typeface="Segoe UI Light" pitchFamily="34" charset="0"/>
              </a:rPr>
            </a:br>
            <a:r>
              <a:rPr lang="en-US" sz="2800" dirty="0" smtClean="0">
                <a:solidFill>
                  <a:prstClr val="white">
                    <a:lumMod val="95000"/>
                  </a:prstClr>
                </a:solidFill>
                <a:latin typeface="Segoe UI Light" pitchFamily="34" charset="0"/>
              </a:rPr>
              <a:t>Occupant</a:t>
            </a:r>
            <a:endParaRPr lang="en-US" sz="2800" dirty="0">
              <a:solidFill>
                <a:prstClr val="white">
                  <a:lumMod val="95000"/>
                </a:prstClr>
              </a:solidFill>
              <a:latin typeface="Segoe UI Light" pitchFamily="34" charset="0"/>
            </a:endParaRPr>
          </a:p>
        </p:txBody>
      </p:sp>
      <p:pic>
        <p:nvPicPr>
          <p:cNvPr id="5122" name="Picture 2" descr="C:\Users\jon\Dropbox\CHI2012-WaterVis\images\SurveyDisplays\Theme-Temporal\theme_temporal-0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pic>
        <p:nvPicPr>
          <p:cNvPr id="5123" name="Picture 3" descr="C:\Users\jon\Dropbox\CHI2012-WaterVis\images\ReflectDesigns\Rainflow\Slide68.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4" name="Picture 4" descr="C:\Users\jon\Dropbox\CHI2012-WaterVis\images\ReflectDesigns\Aquatic\Slide15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321" t="20638" r="15393" b="14248"/>
          <a:stretch/>
        </p:blipFill>
        <p:spPr bwMode="auto">
          <a:xfrm>
            <a:off x="4838913" y="1315596"/>
            <a:ext cx="2396050" cy="149456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sp>
        <p:nvSpPr>
          <p:cNvPr id="28" name="TextBox 27"/>
          <p:cNvSpPr txBox="1"/>
          <p:nvPr/>
        </p:nvSpPr>
        <p:spPr>
          <a:xfrm>
            <a:off x="7207629" y="1228045"/>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Aquatic</a:t>
            </a:r>
          </a:p>
          <a:p>
            <a:r>
              <a:rPr lang="en-US" sz="2800" dirty="0" smtClean="0">
                <a:solidFill>
                  <a:prstClr val="white">
                    <a:lumMod val="95000"/>
                  </a:prstClr>
                </a:solidFill>
                <a:latin typeface="Segoe UI Light" pitchFamily="34" charset="0"/>
              </a:rPr>
              <a:t>Eco-system</a:t>
            </a:r>
            <a:endParaRPr lang="en-US" sz="2800" dirty="0">
              <a:solidFill>
                <a:prstClr val="white">
                  <a:lumMod val="95000"/>
                </a:prstClr>
              </a:solidFill>
              <a:latin typeface="Segoe UI Light" pitchFamily="34" charset="0"/>
            </a:endParaRPr>
          </a:p>
        </p:txBody>
      </p:sp>
      <p:sp>
        <p:nvSpPr>
          <p:cNvPr id="29" name="Rectangle 28"/>
          <p:cNvSpPr/>
          <p:nvPr/>
        </p:nvSpPr>
        <p:spPr>
          <a:xfrm>
            <a:off x="170090" y="4821882"/>
            <a:ext cx="8803820" cy="1794708"/>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647895" y="943881"/>
            <a:ext cx="4496105" cy="3665357"/>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5895" y="947847"/>
            <a:ext cx="4496105" cy="207661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05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n\Dropbox\CHI2012-WaterVis\images\LargeExports\LargeExport2-0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77820"/>
            <a:ext cx="9144000" cy="5714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99" y="-1515"/>
            <a:ext cx="912570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sp>
        <p:nvSpPr>
          <p:cNvPr id="4" name="TextBox 3"/>
          <p:cNvSpPr txBox="1"/>
          <p:nvPr/>
        </p:nvSpPr>
        <p:spPr>
          <a:xfrm>
            <a:off x="10684" y="200448"/>
            <a:ext cx="4318391" cy="707886"/>
          </a:xfrm>
          <a:prstGeom prst="rect">
            <a:avLst/>
          </a:prstGeom>
          <a:noFill/>
        </p:spPr>
        <p:txBody>
          <a:bodyPr wrap="square" rtlCol="0">
            <a:spAutoFit/>
          </a:bodyPr>
          <a:lstStyle/>
          <a:p>
            <a:r>
              <a:rPr lang="en-US" sz="4000" dirty="0" smtClean="0">
                <a:solidFill>
                  <a:schemeClr val="bg1">
                    <a:lumMod val="95000"/>
                  </a:schemeClr>
                </a:solidFill>
                <a:latin typeface="Segoe UI Semibold" pitchFamily="34" charset="0"/>
              </a:rPr>
              <a:t>Spatial</a:t>
            </a:r>
            <a:r>
              <a:rPr lang="en-US" sz="4000" dirty="0" smtClean="0">
                <a:solidFill>
                  <a:schemeClr val="bg1">
                    <a:lumMod val="95000"/>
                  </a:schemeClr>
                </a:solidFill>
                <a:latin typeface="Segoe UI Light" pitchFamily="34" charset="0"/>
              </a:rPr>
              <a:t> View</a:t>
            </a:r>
          </a:p>
        </p:txBody>
      </p:sp>
    </p:spTree>
    <p:extLst>
      <p:ext uri="{BB962C8B-B14F-4D97-AF65-F5344CB8AC3E}">
        <p14:creationId xmlns:p14="http://schemas.microsoft.com/office/powerpoint/2010/main" val="37131316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froehli\Dropbox\Jon and Leah\CHI2012_WaterVis\VideoImages\designprobe_peroccupa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815" y="3651228"/>
            <a:ext cx="1645920" cy="10287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938" y="178406"/>
            <a:ext cx="7020287" cy="769441"/>
          </a:xfrm>
          <a:prstGeom prst="rect">
            <a:avLst/>
          </a:prstGeom>
          <a:noFill/>
        </p:spPr>
        <p:txBody>
          <a:bodyPr wrap="square" rtlCol="0">
            <a:spAutoFit/>
          </a:bodyPr>
          <a:lstStyle/>
          <a:p>
            <a:r>
              <a:rPr lang="en-US" sz="4400" dirty="0" smtClean="0">
                <a:solidFill>
                  <a:schemeClr val="bg1"/>
                </a:solidFill>
                <a:latin typeface="Segoe UI Semibold" pitchFamily="34" charset="0"/>
              </a:rPr>
              <a:t>Design </a:t>
            </a:r>
            <a:r>
              <a:rPr lang="en-US" sz="4400" dirty="0" smtClean="0">
                <a:solidFill>
                  <a:schemeClr val="bg1"/>
                </a:solidFill>
                <a:latin typeface="Segoe UI Light" pitchFamily="34" charset="0"/>
              </a:rPr>
              <a:t>Probes Explored</a:t>
            </a:r>
          </a:p>
        </p:txBody>
      </p:sp>
      <p:sp>
        <p:nvSpPr>
          <p:cNvPr id="21" name="TextBox 20"/>
          <p:cNvSpPr txBox="1"/>
          <p:nvPr/>
        </p:nvSpPr>
        <p:spPr>
          <a:xfrm>
            <a:off x="18299" y="13725"/>
            <a:ext cx="713413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pic>
        <p:nvPicPr>
          <p:cNvPr id="23" name="Picture 2" descr="C:\Users\jon\Dropbox\CHI2012-WaterVis\images\SurveyDisplays\Theme-PerOccupant\perocccolortest-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3395" y="1479263"/>
            <a:ext cx="2894638"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jon\Dropbox\CHI2012-WaterVis\images\InterviewDisplays\Volumetric\survey2pools-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2335" y="2139928"/>
            <a:ext cx="8128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jon\Dropbox\CHI2012-WaterVis\images\InterviewDisplays\Volumetric\volumetric_watertower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24884">
            <a:off x="4731180" y="4975213"/>
            <a:ext cx="2396050" cy="1499403"/>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6" name="Picture 6" descr="C:\Users\jon\Dropbox\CHI2012-WaterVis\images\InterviewDisplays\OverallSummary\overall-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44352">
            <a:off x="4743082" y="4908822"/>
            <a:ext cx="2396050" cy="1497531"/>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4099" name="Picture 3" descr="C:\Users\jon\Dropbox\CHI2012-WaterVis\images\SurveyDisplays\Theme-Spatial\theme_spatia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333" y="3111174"/>
            <a:ext cx="2392666" cy="14954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738115" y="3111174"/>
            <a:ext cx="2393549" cy="412558"/>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Spatial</a:t>
            </a:r>
            <a:endParaRPr lang="en-US" sz="2800" dirty="0">
              <a:solidFill>
                <a:prstClr val="white">
                  <a:lumMod val="95000"/>
                </a:prstClr>
              </a:solidFill>
              <a:latin typeface="Segoe UI Light" pitchFamily="34" charset="0"/>
            </a:endParaRPr>
          </a:p>
        </p:txBody>
      </p:sp>
      <p:pic>
        <p:nvPicPr>
          <p:cNvPr id="4098" name="Picture 2" descr="C:\Users\jon\Dropbox\CHI2012-WaterVis\images\SurveyDisplays\Theme-PerOccupant\perocccolortest-0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552" y="4911746"/>
            <a:ext cx="2391447" cy="149465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738115" y="4911746"/>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Per-</a:t>
            </a:r>
            <a:br>
              <a:rPr lang="en-US" sz="2800" dirty="0" smtClean="0">
                <a:solidFill>
                  <a:prstClr val="white">
                    <a:lumMod val="95000"/>
                  </a:prstClr>
                </a:solidFill>
                <a:latin typeface="Segoe UI Light" pitchFamily="34" charset="0"/>
              </a:rPr>
            </a:br>
            <a:r>
              <a:rPr lang="en-US" sz="2800" dirty="0" smtClean="0">
                <a:solidFill>
                  <a:prstClr val="white">
                    <a:lumMod val="95000"/>
                  </a:prstClr>
                </a:solidFill>
                <a:latin typeface="Segoe UI Light" pitchFamily="34" charset="0"/>
              </a:rPr>
              <a:t>Occupant</a:t>
            </a:r>
            <a:endParaRPr lang="en-US" sz="2800" dirty="0">
              <a:solidFill>
                <a:prstClr val="white">
                  <a:lumMod val="95000"/>
                </a:prstClr>
              </a:solidFill>
              <a:latin typeface="Segoe UI Light" pitchFamily="34" charset="0"/>
            </a:endParaRPr>
          </a:p>
        </p:txBody>
      </p:sp>
      <p:pic>
        <p:nvPicPr>
          <p:cNvPr id="5122" name="Picture 2" descr="C:\Users\jon\Dropbox\CHI2012-WaterVis\images\SurveyDisplays\Theme-Temporal\theme_temporal-0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8925" y="1344829"/>
            <a:ext cx="2397074" cy="149817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38115" y="1306859"/>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Time-</a:t>
            </a:r>
          </a:p>
          <a:p>
            <a:r>
              <a:rPr lang="en-US" sz="2800" dirty="0" smtClean="0">
                <a:solidFill>
                  <a:prstClr val="white">
                    <a:lumMod val="95000"/>
                  </a:prstClr>
                </a:solidFill>
                <a:latin typeface="Segoe UI Light" pitchFamily="34" charset="0"/>
              </a:rPr>
              <a:t>Series</a:t>
            </a:r>
            <a:endParaRPr lang="en-US" sz="2800" dirty="0">
              <a:solidFill>
                <a:prstClr val="white">
                  <a:lumMod val="95000"/>
                </a:prstClr>
              </a:solidFill>
              <a:latin typeface="Segoe UI Light" pitchFamily="34" charset="0"/>
            </a:endParaRPr>
          </a:p>
        </p:txBody>
      </p:sp>
      <p:pic>
        <p:nvPicPr>
          <p:cNvPr id="5123" name="Picture 3" descr="C:\Users\jon\Dropbox\CHI2012-WaterVis\images\ReflectDesigns\Rainflow\Slide68.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811" t="16239" r="11509" b="17012"/>
          <a:stretch/>
        </p:blipFill>
        <p:spPr bwMode="auto">
          <a:xfrm>
            <a:off x="4838913" y="3084815"/>
            <a:ext cx="2396050" cy="1524424"/>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4" name="Picture 4" descr="C:\Users\jon\Dropbox\CHI2012-WaterVis\images\ReflectDesigns\Aquatic\Slide15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321" t="20638" r="15393" b="14248"/>
          <a:stretch/>
        </p:blipFill>
        <p:spPr bwMode="auto">
          <a:xfrm>
            <a:off x="4838913" y="1315596"/>
            <a:ext cx="2396050" cy="149456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125" name="Picture 5" descr="C:\Users\jon\Dropbox\CHI2012-WaterVis\images\InterviewDisplays\Map-America\maps-1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2567" y="4915958"/>
            <a:ext cx="2396050" cy="1497530"/>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07629" y="3032360"/>
            <a:ext cx="2393549" cy="412558"/>
          </a:xfrm>
          <a:prstGeom prst="rect">
            <a:avLst/>
          </a:prstGeom>
          <a:noFill/>
        </p:spPr>
        <p:txBody>
          <a:bodyPr wrap="square" tIns="0" rtlCol="0">
            <a:spAutoFit/>
          </a:bodyPr>
          <a:lstStyle/>
          <a:p>
            <a:r>
              <a:rPr lang="en-US" sz="2800" dirty="0" err="1" smtClean="0">
                <a:solidFill>
                  <a:prstClr val="white">
                    <a:lumMod val="95000"/>
                  </a:prstClr>
                </a:solidFill>
                <a:latin typeface="Segoe UI Light" pitchFamily="34" charset="0"/>
              </a:rPr>
              <a:t>Rainflow</a:t>
            </a:r>
            <a:endParaRPr lang="en-US" sz="2800" dirty="0">
              <a:solidFill>
                <a:prstClr val="white">
                  <a:lumMod val="95000"/>
                </a:prstClr>
              </a:solidFill>
              <a:latin typeface="Segoe UI Light" pitchFamily="34" charset="0"/>
            </a:endParaRPr>
          </a:p>
        </p:txBody>
      </p:sp>
      <p:sp>
        <p:nvSpPr>
          <p:cNvPr id="27" name="TextBox 26"/>
          <p:cNvSpPr txBox="1"/>
          <p:nvPr/>
        </p:nvSpPr>
        <p:spPr>
          <a:xfrm>
            <a:off x="7207629" y="4832933"/>
            <a:ext cx="2391615" cy="288381"/>
          </a:xfrm>
          <a:prstGeom prst="rect">
            <a:avLst/>
          </a:prstGeom>
          <a:noFill/>
        </p:spPr>
        <p:txBody>
          <a:bodyPr wrap="square" tIns="0" rtlCol="0">
            <a:noAutofit/>
          </a:bodyPr>
          <a:lstStyle/>
          <a:p>
            <a:r>
              <a:rPr lang="en-US" sz="2800" dirty="0" smtClean="0">
                <a:solidFill>
                  <a:prstClr val="white">
                    <a:lumMod val="95000"/>
                  </a:prstClr>
                </a:solidFill>
                <a:latin typeface="Segoe UI Light" pitchFamily="34" charset="0"/>
              </a:rPr>
              <a:t>Other</a:t>
            </a:r>
            <a:endParaRPr lang="en-US" sz="2800" dirty="0">
              <a:solidFill>
                <a:prstClr val="white">
                  <a:lumMod val="95000"/>
                </a:prstClr>
              </a:solidFill>
              <a:latin typeface="Segoe UI Light" pitchFamily="34" charset="0"/>
            </a:endParaRPr>
          </a:p>
        </p:txBody>
      </p:sp>
      <p:sp>
        <p:nvSpPr>
          <p:cNvPr id="28" name="TextBox 27"/>
          <p:cNvSpPr txBox="1"/>
          <p:nvPr/>
        </p:nvSpPr>
        <p:spPr>
          <a:xfrm>
            <a:off x="7207629" y="1228045"/>
            <a:ext cx="2393549" cy="785190"/>
          </a:xfrm>
          <a:prstGeom prst="rect">
            <a:avLst/>
          </a:prstGeom>
          <a:noFill/>
        </p:spPr>
        <p:txBody>
          <a:bodyPr wrap="square" tIns="0" rtlCol="0">
            <a:spAutoFit/>
          </a:bodyPr>
          <a:lstStyle/>
          <a:p>
            <a:r>
              <a:rPr lang="en-US" sz="2800" dirty="0" smtClean="0">
                <a:solidFill>
                  <a:prstClr val="white">
                    <a:lumMod val="95000"/>
                  </a:prstClr>
                </a:solidFill>
                <a:latin typeface="Segoe UI Light" pitchFamily="34" charset="0"/>
              </a:rPr>
              <a:t>Aquatic</a:t>
            </a:r>
          </a:p>
          <a:p>
            <a:r>
              <a:rPr lang="en-US" sz="2800" dirty="0" smtClean="0">
                <a:solidFill>
                  <a:prstClr val="white">
                    <a:lumMod val="95000"/>
                  </a:prstClr>
                </a:solidFill>
                <a:latin typeface="Segoe UI Light" pitchFamily="34" charset="0"/>
              </a:rPr>
              <a:t>Eco-system</a:t>
            </a:r>
            <a:endParaRPr lang="en-US" sz="2800" dirty="0">
              <a:solidFill>
                <a:prstClr val="white">
                  <a:lumMod val="95000"/>
                </a:prstClr>
              </a:solidFill>
              <a:latin typeface="Segoe UI Light" pitchFamily="34" charset="0"/>
            </a:endParaRPr>
          </a:p>
        </p:txBody>
      </p:sp>
      <p:sp>
        <p:nvSpPr>
          <p:cNvPr id="29" name="Rectangle 28"/>
          <p:cNvSpPr/>
          <p:nvPr/>
        </p:nvSpPr>
        <p:spPr>
          <a:xfrm>
            <a:off x="4647894" y="4821882"/>
            <a:ext cx="4326015" cy="1794708"/>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647895" y="943881"/>
            <a:ext cx="4496105" cy="3665357"/>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5895" y="947847"/>
            <a:ext cx="4496105" cy="3791794"/>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24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on\Dropbox\CHI2012-WaterVis\images\SurveyDisplays\Theme-PerOccupant\theme_peroccupa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1589"/>
            <a:ext cx="9144000" cy="5715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99" y="-1515"/>
            <a:ext cx="9125701" cy="369332"/>
          </a:xfrm>
          <a:prstGeom prst="rect">
            <a:avLst/>
          </a:prstGeom>
          <a:noFill/>
        </p:spPr>
        <p:txBody>
          <a:bodyPr wrap="square" rtlCol="0">
            <a:spAutoFit/>
          </a:bodyPr>
          <a:lstStyle/>
          <a:p>
            <a:r>
              <a:rPr lang="en-US" dirty="0" smtClean="0">
                <a:solidFill>
                  <a:schemeClr val="bg1">
                    <a:lumMod val="65000"/>
                  </a:schemeClr>
                </a:solidFill>
                <a:latin typeface="Segoe UI Semibold" pitchFamily="34" charset="0"/>
              </a:rPr>
              <a:t>DESIGN SET 2: DESIGN PROBES</a:t>
            </a:r>
          </a:p>
        </p:txBody>
      </p:sp>
      <p:sp>
        <p:nvSpPr>
          <p:cNvPr id="4" name="TextBox 3"/>
          <p:cNvSpPr txBox="1"/>
          <p:nvPr/>
        </p:nvSpPr>
        <p:spPr>
          <a:xfrm>
            <a:off x="10684" y="200448"/>
            <a:ext cx="5168476" cy="707886"/>
          </a:xfrm>
          <a:prstGeom prst="rect">
            <a:avLst/>
          </a:prstGeom>
          <a:noFill/>
        </p:spPr>
        <p:txBody>
          <a:bodyPr wrap="square" rtlCol="0">
            <a:spAutoFit/>
          </a:bodyPr>
          <a:lstStyle/>
          <a:p>
            <a:r>
              <a:rPr lang="en-US" sz="4000" dirty="0" smtClean="0">
                <a:solidFill>
                  <a:schemeClr val="bg1">
                    <a:lumMod val="95000"/>
                  </a:schemeClr>
                </a:solidFill>
                <a:latin typeface="Segoe UI Semibold" pitchFamily="34" charset="0"/>
              </a:rPr>
              <a:t>Per-Occupant </a:t>
            </a:r>
            <a:r>
              <a:rPr lang="en-US" sz="4000" dirty="0" smtClean="0">
                <a:solidFill>
                  <a:schemeClr val="bg1">
                    <a:lumMod val="95000"/>
                  </a:schemeClr>
                </a:solidFill>
                <a:latin typeface="Segoe UI Light" pitchFamily="34" charset="0"/>
              </a:rPr>
              <a:t>View</a:t>
            </a:r>
          </a:p>
        </p:txBody>
      </p:sp>
    </p:spTree>
    <p:extLst>
      <p:ext uri="{BB962C8B-B14F-4D97-AF65-F5344CB8AC3E}">
        <p14:creationId xmlns:p14="http://schemas.microsoft.com/office/powerpoint/2010/main" val="382519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2.2|0.8|0.9|0.8|0.7"/>
</p:tagLst>
</file>

<file path=ppt/tags/tag2.xml><?xml version="1.0" encoding="utf-8"?>
<p:tagLst xmlns:a="http://schemas.openxmlformats.org/drawingml/2006/main" xmlns:r="http://schemas.openxmlformats.org/officeDocument/2006/relationships" xmlns:p="http://schemas.openxmlformats.org/presentationml/2006/main">
  <p:tag name="TIMING" val="|2.2|2.2|0.8|0.9|0.8|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solidFill>
              <a:schemeClr val="tx1">
                <a:lumMod val="65000"/>
                <a:lumOff val="35000"/>
              </a:schemeClr>
            </a:solidFill>
            <a:latin typeface="Segoe UI Light" pitchFamily="34" charset="0"/>
          </a:defRPr>
        </a:defPPr>
      </a:lstStyle>
    </a:txDef>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solidFill>
              <a:schemeClr val="bg1">
                <a:lumMod val="95000"/>
              </a:schemeClr>
            </a:solidFill>
            <a:latin typeface="Segoe UI Light" pitchFamily="34" charset="0"/>
          </a:defRPr>
        </a:defPPr>
      </a:lstStyle>
    </a:txDef>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solidFill>
              <a:schemeClr val="bg1">
                <a:lumMod val="95000"/>
              </a:schemeClr>
            </a:solidFill>
            <a:latin typeface="Segoe UI Light" pitchFamily="34" charset="0"/>
          </a:defRPr>
        </a:defPPr>
      </a:lstStyle>
    </a:txDef>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1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1600" dirty="0" smtClean="0">
            <a:solidFill>
              <a:schemeClr val="bg1">
                <a:lumMod val="85000"/>
              </a:schemeClr>
            </a:solidFill>
            <a:latin typeface="Segoe UI Light" pitchFamily="34" charset="0"/>
          </a:defRPr>
        </a:defPPr>
      </a:lstStyle>
    </a:txDef>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solidFill>
              <a:schemeClr val="tx1">
                <a:lumMod val="65000"/>
                <a:lumOff val="35000"/>
              </a:schemeClr>
            </a:solidFill>
            <a:latin typeface="Segoe UI Light" pitchFamily="34" charset="0"/>
          </a:defRPr>
        </a:defPPr>
      </a:lstStyle>
    </a:txDef>
  </a:objectDefaults>
  <a:extraClrSchemeLst/>
</a:theme>
</file>

<file path=ppt/theme/theme1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solidFill>
              <a:schemeClr val="bg1">
                <a:lumMod val="85000"/>
              </a:schemeClr>
            </a:solidFill>
            <a:latin typeface="Segoe UI" pitchFamily="34" charset="0"/>
            <a:ea typeface="Segoe UI" pitchFamily="34" charset="0"/>
            <a:cs typeface="Segoe UI" pitchFamily="34" charset="0"/>
          </a:defRPr>
        </a:defPPr>
      </a:lstStyle>
    </a:txDef>
  </a:objectDefaults>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solidFill>
              <a:schemeClr val="tx1">
                <a:lumMod val="65000"/>
                <a:lumOff val="35000"/>
              </a:schemeClr>
            </a:solidFill>
            <a:latin typeface="Segoe UI Light" pitchFamily="34" charset="0"/>
          </a:defRPr>
        </a:defPPr>
      </a:lstStyle>
    </a:txDef>
  </a:objectDefaults>
  <a:extraClrScheme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bg1">
              <a:lumMod val="7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lumMod val="85000"/>
              </a:schemeClr>
            </a:solidFill>
            <a:latin typeface="Segoe UI Light" pitchFamily="34" charset="0"/>
          </a:defRPr>
        </a:defPPr>
      </a:lstStyle>
    </a:txDef>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800" dirty="0" smtClean="0">
            <a:solidFill>
              <a:schemeClr val="bg1"/>
            </a:solidFill>
            <a:latin typeface="Segoe UI Light" pitchFamily="34" charset="0"/>
          </a:defRPr>
        </a:defPPr>
      </a:lstStyle>
    </a:tx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solidFill>
              <a:schemeClr val="tx1">
                <a:lumMod val="65000"/>
                <a:lumOff val="35000"/>
              </a:schemeClr>
            </a:solidFill>
            <a:latin typeface="Segoe UI Light" pitchFamily="34" charset="0"/>
          </a:defRPr>
        </a:defPPr>
      </a:lstStyle>
    </a:txDef>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lumMod val="95000"/>
              </a:schemeClr>
            </a:solidFill>
            <a:latin typeface="Segoe UI Light" pitchFamily="34" charset="0"/>
          </a:defRPr>
        </a:defPPr>
      </a:lstStyle>
    </a:txDef>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95000"/>
            </a:schemeClr>
          </a:solidFill>
        </a:ln>
      </a:spPr>
      <a:bodyPr wrap="none" rtlCol="0" anchor="ctr">
        <a:spAutoFit/>
      </a:bodyPr>
      <a:lstStyle>
        <a:defPPr algn="ctr">
          <a:defRPr sz="2800" dirty="0">
            <a:solidFill>
              <a:schemeClr val="bg1"/>
            </a:solidFill>
            <a:latin typeface="Segoe UI Light" pitchFamily="34" charset="0"/>
          </a:defRPr>
        </a:defPPr>
      </a:lstStyle>
    </a:spDef>
    <a:lnDef>
      <a:spPr>
        <a:ln>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2400" dirty="0" smtClean="0">
            <a:solidFill>
              <a:schemeClr val="bg1"/>
            </a:solidFill>
            <a:latin typeface="Segoe UI Light" pitchFamily="34" charset="0"/>
          </a:defRPr>
        </a:defPPr>
      </a:lstStyle>
    </a:txDef>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solidFill>
              <a:schemeClr val="tx1">
                <a:lumMod val="65000"/>
                <a:lumOff val="35000"/>
              </a:schemeClr>
            </a:solidFill>
            <a:latin typeface="Segoe UI Light" pitchFamily="34" charset="0"/>
          </a:defRPr>
        </a:defPPr>
      </a:lstStyle>
    </a:txDef>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solidFill>
              <a:schemeClr val="tx1">
                <a:lumMod val="65000"/>
                <a:lumOff val="35000"/>
              </a:schemeClr>
            </a:solidFill>
            <a:latin typeface="Segoe UI Light" pitchFamily="34" charset="0"/>
          </a:defRPr>
        </a:defPPr>
      </a:lstStyle>
    </a:txDef>
  </a:objectDefaults>
  <a:extraClrSchemeLst/>
</a:theme>
</file>

<file path=ppt/theme/theme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solidFill>
              <a:schemeClr val="tx1">
                <a:lumMod val="65000"/>
                <a:lumOff val="35000"/>
              </a:schemeClr>
            </a:solidFill>
            <a:latin typeface="Segoe UI Light"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10490</TotalTime>
  <Words>8879</Words>
  <Application>Microsoft Office PowerPoint</Application>
  <PresentationFormat>On-screen Show (4:3)</PresentationFormat>
  <Paragraphs>2003</Paragraphs>
  <Slides>145</Slides>
  <Notes>135</Notes>
  <HiddenSlides>7</HiddenSlides>
  <MMClips>4</MMClips>
  <ScaleCrop>false</ScaleCrop>
  <HeadingPairs>
    <vt:vector size="6" baseType="variant">
      <vt:variant>
        <vt:lpstr>Fonts Used</vt:lpstr>
      </vt:variant>
      <vt:variant>
        <vt:i4>14</vt:i4>
      </vt:variant>
      <vt:variant>
        <vt:lpstr>Theme</vt:lpstr>
      </vt:variant>
      <vt:variant>
        <vt:i4>21</vt:i4>
      </vt:variant>
      <vt:variant>
        <vt:lpstr>Slide Titles</vt:lpstr>
      </vt:variant>
      <vt:variant>
        <vt:i4>145</vt:i4>
      </vt:variant>
    </vt:vector>
  </HeadingPairs>
  <TitlesOfParts>
    <vt:vector size="180" baseType="lpstr">
      <vt:lpstr>Arial</vt:lpstr>
      <vt:lpstr>Segoe WP Semibold</vt:lpstr>
      <vt:lpstr>Arial Black</vt:lpstr>
      <vt:lpstr>Segoe Print</vt:lpstr>
      <vt:lpstr>Segoe UI Light</vt:lpstr>
      <vt:lpstr>Times New Roman</vt:lpstr>
      <vt:lpstr>Segoe UI</vt:lpstr>
      <vt:lpstr>Century</vt:lpstr>
      <vt:lpstr>Courier New</vt:lpstr>
      <vt:lpstr>Verdana</vt:lpstr>
      <vt:lpstr>Segoe Condensed</vt:lpstr>
      <vt:lpstr>Calibri</vt:lpstr>
      <vt:lpstr>Segoe UI Semibold</vt:lpstr>
      <vt:lpstr>Wingdings</vt:lpstr>
      <vt:lpstr>Office Theme</vt:lpstr>
      <vt:lpstr>1_Office Theme</vt:lpstr>
      <vt:lpstr>4_Office Theme</vt:lpstr>
      <vt:lpstr>7_Office Theme</vt:lpstr>
      <vt:lpstr>9_Office Theme</vt:lpstr>
      <vt:lpstr>10_Office Theme</vt:lpstr>
      <vt:lpstr>12_Office Theme</vt:lpstr>
      <vt:lpstr>13_Office Theme</vt:lpstr>
      <vt:lpstr>14_Office Theme</vt:lpstr>
      <vt:lpstr>8_Office Theme</vt:lpstr>
      <vt:lpstr>2_Office Theme</vt:lpstr>
      <vt:lpstr>5_Office Theme</vt:lpstr>
      <vt:lpstr>6_Office Theme</vt:lpstr>
      <vt:lpstr>16_Office Theme</vt:lpstr>
      <vt:lpstr>15_Office Theme</vt:lpstr>
      <vt:lpstr>18_Office Theme</vt:lpstr>
      <vt:lpstr>17_Office Theme</vt:lpstr>
      <vt:lpstr>19_Office Theme</vt:lpstr>
      <vt:lpstr>3_Office Theme</vt:lpstr>
      <vt:lpstr>11_Office Theme</vt:lpstr>
      <vt:lpstr>20_Office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jonf</dc:creator>
  <cp:lastModifiedBy>Jon Froehlich</cp:lastModifiedBy>
  <cp:revision>455</cp:revision>
  <cp:lastPrinted>2012-02-08T18:41:09Z</cp:lastPrinted>
  <dcterms:created xsi:type="dcterms:W3CDTF">2006-08-16T00:00:00Z</dcterms:created>
  <dcterms:modified xsi:type="dcterms:W3CDTF">2012-05-14T14:05:17Z</dcterms:modified>
</cp:coreProperties>
</file>