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4.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1535" r:id="rId2"/>
    <p:sldId id="3173" r:id="rId3"/>
    <p:sldId id="3151" r:id="rId4"/>
    <p:sldId id="3174" r:id="rId5"/>
    <p:sldId id="3005" r:id="rId6"/>
    <p:sldId id="3168" r:id="rId7"/>
    <p:sldId id="3155" r:id="rId8"/>
    <p:sldId id="3169" r:id="rId9"/>
    <p:sldId id="3166" r:id="rId10"/>
    <p:sldId id="3167" r:id="rId11"/>
    <p:sldId id="3152" r:id="rId12"/>
    <p:sldId id="3202" r:id="rId13"/>
    <p:sldId id="3203" r:id="rId14"/>
    <p:sldId id="3204" r:id="rId15"/>
    <p:sldId id="3200" r:id="rId16"/>
    <p:sldId id="3205" r:id="rId17"/>
    <p:sldId id="3161" r:id="rId18"/>
    <p:sldId id="3190" r:id="rId19"/>
    <p:sldId id="3160" r:id="rId20"/>
    <p:sldId id="3198" r:id="rId21"/>
    <p:sldId id="3165" r:id="rId22"/>
    <p:sldId id="3193" r:id="rId23"/>
    <p:sldId id="3194" r:id="rId24"/>
    <p:sldId id="261" r:id="rId25"/>
    <p:sldId id="3191" r:id="rId26"/>
    <p:sldId id="2996" r:id="rId27"/>
    <p:sldId id="1673" r:id="rId28"/>
    <p:sldId id="3171" r:id="rId29"/>
    <p:sldId id="3185" r:id="rId30"/>
    <p:sldId id="3197" r:id="rId31"/>
    <p:sldId id="3196" r:id="rId32"/>
    <p:sldId id="1107" r:id="rId33"/>
    <p:sldId id="993" r:id="rId34"/>
    <p:sldId id="996" r:id="rId35"/>
    <p:sldId id="3048" r:id="rId36"/>
    <p:sldId id="1035" r:id="rId37"/>
    <p:sldId id="3119" r:id="rId38"/>
    <p:sldId id="3177" r:id="rId39"/>
    <p:sldId id="3180" r:id="rId40"/>
    <p:sldId id="3181" r:id="rId41"/>
    <p:sldId id="318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5B82C82-140D-E74A-952D-1D2B7F3B1960}">
          <p14:sldIdLst>
            <p14:sldId id="1535"/>
          </p14:sldIdLst>
        </p14:section>
        <p14:section name="Motivation" id="{4702697C-95CA-4E68-AC58-B260C644F4CB}">
          <p14:sldIdLst>
            <p14:sldId id="3173"/>
            <p14:sldId id="3151"/>
            <p14:sldId id="3174"/>
          </p14:sldIdLst>
        </p14:section>
        <p14:section name="VisionQuestions" id="{8B216E08-781A-2D48-8ED5-C16766CA4B1A}">
          <p14:sldIdLst>
            <p14:sldId id="3005"/>
            <p14:sldId id="3168"/>
          </p14:sldIdLst>
        </p14:section>
        <p14:section name="Research Questions" id="{B5290932-E9C8-F64E-8547-F205D70EC6FA}">
          <p14:sldIdLst>
            <p14:sldId id="3155"/>
            <p14:sldId id="3169"/>
            <p14:sldId id="3166"/>
            <p14:sldId id="3167"/>
          </p14:sldIdLst>
        </p14:section>
        <p14:section name="Study Method" id="{E29CC139-E686-384A-965B-4603F7AF80CF}">
          <p14:sldIdLst>
            <p14:sldId id="3152"/>
            <p14:sldId id="3202"/>
          </p14:sldIdLst>
        </p14:section>
        <p14:section name="Findings" id="{8455EFF1-94F1-B949-AA57-721EF99E4B5F}">
          <p14:sldIdLst>
            <p14:sldId id="3203"/>
            <p14:sldId id="3204"/>
          </p14:sldIdLst>
        </p14:section>
        <p14:section name="Findings Overview" id="{20EB454D-9DBF-EC43-BD0C-ABF12E5B7ADA}">
          <p14:sldIdLst>
            <p14:sldId id="3200"/>
            <p14:sldId id="3205"/>
          </p14:sldIdLst>
        </p14:section>
        <p14:section name="Findings: Decision Practices" id="{68AAE730-105C-1C4C-8CC1-5445DFDDF773}">
          <p14:sldIdLst>
            <p14:sldId id="3161"/>
            <p14:sldId id="3190"/>
          </p14:sldIdLst>
        </p14:section>
        <p14:section name="Findings: Challenges in Infra Development" id="{AD30167E-ED61-BE43-B6AE-966462F5C660}">
          <p14:sldIdLst>
            <p14:sldId id="3160"/>
            <p14:sldId id="3198"/>
          </p14:sldIdLst>
        </p14:section>
        <p14:section name="Discussion: Socio-Political Problem" id="{E7E2F12B-66CD-2D42-8A73-BBD3B621E734}">
          <p14:sldIdLst>
            <p14:sldId id="3165"/>
            <p14:sldId id="3193"/>
            <p14:sldId id="3194"/>
          </p14:sldIdLst>
        </p14:section>
        <p14:section name="Discussion: Civic Interactions" id="{A6531DD1-C1C7-0E43-A8E8-A92C85A5094D}">
          <p14:sldIdLst>
            <p14:sldId id="261"/>
            <p14:sldId id="3191"/>
          </p14:sldIdLst>
        </p14:section>
        <p14:section name="Conclusion" id="{20C92E4D-DA43-453D-8BC9-CA2C8A6AC271}">
          <p14:sldIdLst>
            <p14:sldId id="2996"/>
            <p14:sldId id="1673"/>
          </p14:sldIdLst>
        </p14:section>
        <p14:section name="Backup" id="{7701758E-D912-1B42-AEDF-401A66F81BD1}">
          <p14:sldIdLst>
            <p14:sldId id="3171"/>
            <p14:sldId id="3185"/>
            <p14:sldId id="3197"/>
            <p14:sldId id="3196"/>
            <p14:sldId id="1107"/>
            <p14:sldId id="993"/>
            <p14:sldId id="996"/>
            <p14:sldId id="3048"/>
            <p14:sldId id="1035"/>
          </p14:sldIdLst>
        </p14:section>
        <p14:section name="Findings: Data Tech Practices" id="{37E86BE5-0D3D-024E-BF69-317B39957025}">
          <p14:sldIdLst>
            <p14:sldId id="3119"/>
            <p14:sldId id="3177"/>
            <p14:sldId id="3180"/>
            <p14:sldId id="3181"/>
            <p14:sldId id="318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 Froehlich"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D15C23"/>
    <a:srgbClr val="FCD78B"/>
    <a:srgbClr val="00BAAF"/>
    <a:srgbClr val="DDEDC8"/>
    <a:srgbClr val="536CA9"/>
    <a:srgbClr val="BE384A"/>
    <a:srgbClr val="B7E0C9"/>
    <a:srgbClr val="F3F8D3"/>
    <a:srgbClr val="A6B190"/>
    <a:srgbClr val="C7C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1" autoAdjust="0"/>
    <p:restoredTop sz="73174" autoAdjust="0"/>
  </p:normalViewPr>
  <p:slideViewPr>
    <p:cSldViewPr snapToGrid="0">
      <p:cViewPr varScale="1">
        <p:scale>
          <a:sx n="89" d="100"/>
          <a:sy n="89" d="100"/>
        </p:scale>
        <p:origin x="1720" y="160"/>
      </p:cViewPr>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100" d="100"/>
        <a:sy n="100" d="100"/>
      </p:scale>
      <p:origin x="0" y="-368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92E8B-B1DB-9C43-A4AF-643C74884B82}" type="datetimeFigureOut">
              <a:rPr lang="en-US" smtClean="0"/>
              <a:t>9/30/20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CEBA8C-C941-674C-ABA3-D3CC7F1C7354}" type="slidenum">
              <a:rPr lang="en-US" smtClean="0"/>
              <a:t>‹#›</a:t>
            </a:fld>
            <a:endParaRPr lang="en-US"/>
          </a:p>
        </p:txBody>
      </p:sp>
    </p:spTree>
    <p:extLst>
      <p:ext uri="{BB962C8B-B14F-4D97-AF65-F5344CB8AC3E}">
        <p14:creationId xmlns:p14="http://schemas.microsoft.com/office/powerpoint/2010/main" val="872596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mericanhistory.si.edu/ar/blog/smashing-barriers-access-disability-activism-and-curb-cut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xdesign.cc/how-to-get-the-most-out-of-user-interviews-c5d0cd4499b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sashat.me/2016/11/12/standalone-us-citie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a:t>
            </a:r>
            <a:r>
              <a:rPr lang="en-US" sz="1200" kern="1200" dirty="0">
                <a:solidFill>
                  <a:schemeClr val="tx1"/>
                </a:solidFill>
                <a:effectLst/>
                <a:latin typeface="+mn-lt"/>
                <a:ea typeface="+mn-ea"/>
                <a:cs typeface="+mn-cs"/>
              </a:rPr>
              <a:t> I am Manaswi Saha, a Computer Science PhD student at the University of Washington and today I will present urban accessibility from a socio-political perspective using a multi-stakeholder approach. Before we understand why that’s important, let’s look at the definition of urban accessibility. </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Courtesy: </a:t>
            </a:r>
            <a:r>
              <a:rPr lang="en-US" dirty="0">
                <a:hlinkClick r:id="rId3"/>
              </a:rPr>
              <a:t>https://americanhistory.si.edu/ar/blog/smashing-barriers-access-disability-activism-and-curb-cuts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6CEBA8C-C941-674C-ABA3-D3CC7F1C7354}" type="slidenum">
              <a:rPr lang="en-US" smtClean="0"/>
              <a:t>1</a:t>
            </a:fld>
            <a:endParaRPr lang="en-US"/>
          </a:p>
        </p:txBody>
      </p:sp>
    </p:spTree>
    <p:extLst>
      <p:ext uri="{BB962C8B-B14F-4D97-AF65-F5344CB8AC3E}">
        <p14:creationId xmlns:p14="http://schemas.microsoft.com/office/powerpoint/2010/main" val="225039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Third, [read]</a:t>
            </a:r>
          </a:p>
          <a:p>
            <a:endParaRPr lang="en-US" dirty="0"/>
          </a:p>
        </p:txBody>
      </p:sp>
    </p:spTree>
    <p:extLst>
      <p:ext uri="{BB962C8B-B14F-4D97-AF65-F5344CB8AC3E}">
        <p14:creationId xmlns:p14="http://schemas.microsoft.com/office/powerpoint/2010/main" val="1339403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do these questions, we needed to understand the context of urban accessibility better and the challenges therein. So we conducted an interview study with 25 participants across five stakeholder groups (we will get to that in a bit) and </a:t>
            </a:r>
            <a:r>
              <a:rPr lang="en-US" dirty="0" err="1"/>
              <a:t>analysed</a:t>
            </a:r>
            <a:r>
              <a:rPr lang="en-US" dirty="0"/>
              <a:t> each of their perspectives and challenges within the civic ecosystem. The questions were around assessment approaches and the consequent decision-making practices for daily living, planning and maintenance, advocacy and policymaking.</a:t>
            </a:r>
          </a:p>
          <a:p>
            <a:endParaRPr lang="en-US" dirty="0"/>
          </a:p>
          <a:p>
            <a:r>
              <a:rPr lang="en-US" dirty="0"/>
              <a:t>Let’s look at our key stakeholder groups.</a:t>
            </a:r>
          </a:p>
          <a:p>
            <a:endParaRPr lang="en-US" dirty="0"/>
          </a:p>
          <a:p>
            <a:r>
              <a:rPr lang="en-US" dirty="0"/>
              <a:t>------</a:t>
            </a:r>
          </a:p>
          <a:p>
            <a:r>
              <a:rPr lang="en-US" dirty="0"/>
              <a:t>Image courtesy: </a:t>
            </a:r>
            <a:r>
              <a:rPr lang="en-US" dirty="0">
                <a:hlinkClick r:id="rId3"/>
              </a:rPr>
              <a:t>https://uxdesign.cc/how-to-get-the-most-out-of-user-interviews-c5d0cd4499b5</a:t>
            </a:r>
            <a:endParaRPr lang="en-US" dirty="0"/>
          </a:p>
        </p:txBody>
      </p:sp>
      <p:sp>
        <p:nvSpPr>
          <p:cNvPr id="4" name="Slide Number Placeholder 3"/>
          <p:cNvSpPr>
            <a:spLocks noGrp="1"/>
          </p:cNvSpPr>
          <p:nvPr>
            <p:ph type="sldNum" sz="quarter" idx="5"/>
          </p:nvPr>
        </p:nvSpPr>
        <p:spPr/>
        <p:txBody>
          <a:bodyPr/>
          <a:lstStyle/>
          <a:p>
            <a:fld id="{86CEBA8C-C941-674C-ABA3-D3CC7F1C7354}" type="slidenum">
              <a:rPr lang="en-US" smtClean="0"/>
              <a:t>11</a:t>
            </a:fld>
            <a:endParaRPr lang="en-US"/>
          </a:p>
        </p:txBody>
      </p:sp>
    </p:spTree>
    <p:extLst>
      <p:ext uri="{BB962C8B-B14F-4D97-AF65-F5344CB8AC3E}">
        <p14:creationId xmlns:p14="http://schemas.microsoft.com/office/powerpoint/2010/main" val="1414073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our five stakeholders. Let’s go over each perspective before we focus on our findings.</a:t>
            </a:r>
          </a:p>
          <a:p>
            <a:endParaRPr lang="en-US" dirty="0"/>
          </a:p>
        </p:txBody>
      </p:sp>
      <p:sp>
        <p:nvSpPr>
          <p:cNvPr id="4" name="Slide Number Placeholder 3"/>
          <p:cNvSpPr>
            <a:spLocks noGrp="1"/>
          </p:cNvSpPr>
          <p:nvPr>
            <p:ph type="sldNum" sz="quarter" idx="5"/>
          </p:nvPr>
        </p:nvSpPr>
        <p:spPr/>
        <p:txBody>
          <a:bodyPr/>
          <a:lstStyle/>
          <a:p>
            <a:fld id="{86CEBA8C-C941-674C-ABA3-D3CC7F1C7354}" type="slidenum">
              <a:rPr lang="en-US" smtClean="0"/>
              <a:t>12</a:t>
            </a:fld>
            <a:endParaRPr lang="en-US"/>
          </a:p>
        </p:txBody>
      </p:sp>
    </p:spTree>
    <p:extLst>
      <p:ext uri="{BB962C8B-B14F-4D97-AF65-F5344CB8AC3E}">
        <p14:creationId xmlns:p14="http://schemas.microsoft.com/office/powerpoint/2010/main" val="1275214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 individuals and caregivers</a:t>
            </a:r>
          </a:p>
          <a:p>
            <a:pPr marL="171450" indent="-171450">
              <a:buFontTx/>
              <a:buChar char="-"/>
            </a:pPr>
            <a:r>
              <a:rPr lang="en-US" dirty="0"/>
              <a:t>Shared similar goals so we describe them together</a:t>
            </a:r>
          </a:p>
          <a:p>
            <a:pPr marL="171450" indent="-171450">
              <a:buFontTx/>
              <a:buChar char="-"/>
            </a:pPr>
            <a:r>
              <a:rPr lang="en-US" dirty="0"/>
              <a:t>Cared about ….</a:t>
            </a:r>
          </a:p>
          <a:p>
            <a:pPr marL="628650" lvl="1" indent="-171450">
              <a:buFontTx/>
              <a:buChar char="-"/>
            </a:pPr>
            <a:r>
              <a:rPr lang="en-US" dirty="0"/>
              <a:t>safety and quality of physical access</a:t>
            </a:r>
          </a:p>
          <a:p>
            <a:pPr marL="628650" lvl="1" indent="-171450">
              <a:buFontTx/>
              <a:buChar char="-"/>
            </a:pPr>
            <a:r>
              <a:rPr lang="en-US" dirty="0"/>
              <a:t>Freedom and support to travel around a city</a:t>
            </a:r>
          </a:p>
          <a:p>
            <a:pPr marL="171450" lvl="0" indent="-171450">
              <a:buFontTx/>
              <a:buChar char="-"/>
            </a:pPr>
            <a:r>
              <a:rPr lang="en-US" dirty="0"/>
              <a:t>Understandably, their decision-making questions are around daily living such as “</a:t>
            </a:r>
            <a:r>
              <a:rPr lang="en-US" sz="1200" i="1" kern="1200" dirty="0">
                <a:solidFill>
                  <a:schemeClr val="tx1"/>
                </a:solidFill>
                <a:effectLst/>
                <a:latin typeface="+mn-lt"/>
                <a:ea typeface="+mn-ea"/>
                <a:cs typeface="+mn-cs"/>
              </a:rPr>
              <a:t>Is it going to be a smooth [curb ramp], is it going to end in a safe place, not out in the middle of the traffic?</a:t>
            </a:r>
            <a:r>
              <a:rPr lang="en-US" dirty="0">
                <a:effectLst/>
              </a:rPr>
              <a:t>“, “</a:t>
            </a:r>
            <a:r>
              <a:rPr lang="en-US" i="1" dirty="0">
                <a:effectLst/>
              </a:rPr>
              <a:t>Are there stairs?”, “Is there transit and where is it?”</a:t>
            </a:r>
            <a:endParaRPr lang="en-US" dirty="0"/>
          </a:p>
          <a:p>
            <a:pPr marL="628650" lvl="1" indent="-171450">
              <a:buFontTx/>
              <a:buChar char="-"/>
            </a:pPr>
            <a:endParaRPr lang="en-US" dirty="0"/>
          </a:p>
          <a:p>
            <a:pPr marL="628650" lvl="1" indent="-171450">
              <a:buFontTx/>
              <a:buChar char="-"/>
            </a:pPr>
            <a:endParaRPr lang="en-US" dirty="0"/>
          </a:p>
          <a:p>
            <a:pPr marL="0" lvl="0" indent="0">
              <a:buFontTx/>
              <a:buNone/>
            </a:pPr>
            <a:r>
              <a:rPr lang="en-US" dirty="0"/>
              <a:t>Advocates</a:t>
            </a:r>
          </a:p>
          <a:p>
            <a:pPr marL="171450" indent="-171450">
              <a:buFontTx/>
              <a:buChar char="-"/>
            </a:pPr>
            <a:r>
              <a:rPr lang="en-US" dirty="0"/>
              <a:t>Represent people in need</a:t>
            </a:r>
          </a:p>
          <a:p>
            <a:pPr marL="171450" indent="-171450">
              <a:buFontTx/>
              <a:buChar char="-"/>
            </a:pPr>
            <a:r>
              <a:rPr lang="en-US" dirty="0"/>
              <a:t>Fight for their rights and change the status quo</a:t>
            </a:r>
          </a:p>
          <a:p>
            <a:pPr marL="171450" indent="-171450">
              <a:buFontTx/>
              <a:buChar char="-"/>
            </a:pPr>
            <a:r>
              <a:rPr lang="en-US" dirty="0"/>
              <a:t>Closely engage with both citizens and government officials</a:t>
            </a:r>
          </a:p>
          <a:p>
            <a:pPr marL="0" lvl="0" indent="0">
              <a:buFontTx/>
              <a:buNone/>
            </a:pPr>
            <a:endParaRPr lang="en-US" dirty="0"/>
          </a:p>
        </p:txBody>
      </p:sp>
      <p:sp>
        <p:nvSpPr>
          <p:cNvPr id="4" name="Slide Number Placeholder 3"/>
          <p:cNvSpPr>
            <a:spLocks noGrp="1"/>
          </p:cNvSpPr>
          <p:nvPr>
            <p:ph type="sldNum" sz="quarter" idx="5"/>
          </p:nvPr>
        </p:nvSpPr>
        <p:spPr/>
        <p:txBody>
          <a:bodyPr/>
          <a:lstStyle/>
          <a:p>
            <a:fld id="{86CEBA8C-C941-674C-ABA3-D3CC7F1C7354}" type="slidenum">
              <a:rPr lang="en-US" smtClean="0"/>
              <a:t>13</a:t>
            </a:fld>
            <a:endParaRPr lang="en-US"/>
          </a:p>
        </p:txBody>
      </p:sp>
    </p:spTree>
    <p:extLst>
      <p:ext uri="{BB962C8B-B14F-4D97-AF65-F5344CB8AC3E}">
        <p14:creationId xmlns:p14="http://schemas.microsoft.com/office/powerpoint/2010/main" val="4218251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Policymakers</a:t>
            </a:r>
          </a:p>
          <a:p>
            <a:pPr lvl="1"/>
            <a:r>
              <a:rPr lang="en-US" dirty="0"/>
              <a:t>Prioritization and equitable distributions of resources</a:t>
            </a:r>
          </a:p>
          <a:p>
            <a:pPr lvl="1"/>
            <a:r>
              <a:rPr lang="en-US" dirty="0"/>
              <a:t>Manage funding amongst many competing projects</a:t>
            </a:r>
          </a:p>
          <a:p>
            <a:pPr marL="628650" lvl="1" indent="-171450">
              <a:buFontTx/>
              <a:buChar char="-"/>
            </a:pPr>
            <a:endParaRPr lang="en-US" dirty="0"/>
          </a:p>
          <a:p>
            <a:pPr marL="0" lvl="0" indent="0">
              <a:buFontTx/>
              <a:buNone/>
            </a:pPr>
            <a:r>
              <a:rPr lang="en-US" dirty="0"/>
              <a:t>Department Officials</a:t>
            </a:r>
          </a:p>
          <a:p>
            <a:pPr marL="457200" lvl="1" indent="0">
              <a:buFontTx/>
              <a:buNone/>
            </a:pPr>
            <a:r>
              <a:rPr lang="en-US" dirty="0"/>
              <a:t>Execute policies and make accessibility improvements, in this case, ADA compliant infrastructure</a:t>
            </a:r>
          </a:p>
          <a:p>
            <a:pPr marL="457200" lvl="1" indent="0">
              <a:buFontTx/>
              <a:buNone/>
            </a:pPr>
            <a:r>
              <a:rPr lang="en-US" dirty="0"/>
              <a:t>Schedule and prioritize maintenance and construction projects</a:t>
            </a:r>
          </a:p>
          <a:p>
            <a:pPr marL="457200" lvl="1" indent="0">
              <a:buFontTx/>
              <a:buNone/>
            </a:pPr>
            <a:r>
              <a:rPr lang="en-US" dirty="0"/>
              <a:t>Allocate available funds to specific projects: </a:t>
            </a:r>
            <a:r>
              <a:rPr lang="en-US" sz="1200" i="1" kern="1200" dirty="0">
                <a:solidFill>
                  <a:schemeClr val="tx1"/>
                </a:solidFill>
                <a:effectLst/>
                <a:latin typeface="+mn-lt"/>
                <a:ea typeface="+mn-ea"/>
                <a:cs typeface="+mn-cs"/>
              </a:rPr>
              <a:t>what are potentially the highest priority sidewalks?</a:t>
            </a:r>
            <a:r>
              <a:rPr lang="en-US" sz="1200" kern="1200" dirty="0">
                <a:solidFill>
                  <a:schemeClr val="tx1"/>
                </a:solidFill>
                <a:effectLst/>
                <a:latin typeface="+mn-lt"/>
                <a:ea typeface="+mn-ea"/>
                <a:cs typeface="+mn-cs"/>
              </a:rPr>
              <a:t>” (P12G).</a:t>
            </a:r>
            <a:r>
              <a:rPr lang="en-US" dirty="0">
                <a:effectLst/>
              </a:rPr>
              <a:t> </a:t>
            </a:r>
          </a:p>
          <a:p>
            <a:pPr marL="457200" lvl="1" indent="0">
              <a:buFontTx/>
              <a:buNone/>
            </a:pPr>
            <a:r>
              <a:rPr lang="en-US" dirty="0">
                <a:effectLst/>
              </a:rPr>
              <a:t>Responsible for conduct ground assessments of urban infrastructure</a:t>
            </a:r>
            <a:endParaRPr lang="en-US" dirty="0"/>
          </a:p>
        </p:txBody>
      </p:sp>
      <p:sp>
        <p:nvSpPr>
          <p:cNvPr id="4" name="Slide Number Placeholder 3"/>
          <p:cNvSpPr>
            <a:spLocks noGrp="1"/>
          </p:cNvSpPr>
          <p:nvPr>
            <p:ph type="sldNum" sz="quarter" idx="5"/>
          </p:nvPr>
        </p:nvSpPr>
        <p:spPr/>
        <p:txBody>
          <a:bodyPr/>
          <a:lstStyle/>
          <a:p>
            <a:fld id="{86CEBA8C-C941-674C-ABA3-D3CC7F1C7354}" type="slidenum">
              <a:rPr lang="en-US" smtClean="0"/>
              <a:t>14</a:t>
            </a:fld>
            <a:endParaRPr lang="en-US"/>
          </a:p>
        </p:txBody>
      </p:sp>
    </p:spTree>
    <p:extLst>
      <p:ext uri="{BB962C8B-B14F-4D97-AF65-F5344CB8AC3E}">
        <p14:creationId xmlns:p14="http://schemas.microsoft.com/office/powerpoint/2010/main" val="3712237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We organize our findings into four parts: [read]</a:t>
            </a:r>
          </a:p>
        </p:txBody>
      </p:sp>
    </p:spTree>
    <p:extLst>
      <p:ext uri="{BB962C8B-B14F-4D97-AF65-F5344CB8AC3E}">
        <p14:creationId xmlns:p14="http://schemas.microsoft.com/office/powerpoint/2010/main" val="1893609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Today, we will focus on stakeholder interactions and the socio-political challenges</a:t>
            </a:r>
          </a:p>
        </p:txBody>
      </p:sp>
    </p:spTree>
    <p:extLst>
      <p:ext uri="{BB962C8B-B14F-4D97-AF65-F5344CB8AC3E}">
        <p14:creationId xmlns:p14="http://schemas.microsoft.com/office/powerpoint/2010/main" val="817978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Segoe UI Light" panose="020B0502040204020203" pitchFamily="34" charset="0"/>
              </a:rPr>
              <a:t>For city-scale decision making, primarily we focus on three groups: [read]</a:t>
            </a:r>
          </a:p>
        </p:txBody>
      </p:sp>
    </p:spTree>
    <p:extLst>
      <p:ext uri="{BB962C8B-B14F-4D97-AF65-F5344CB8AC3E}">
        <p14:creationId xmlns:p14="http://schemas.microsoft.com/office/powerpoint/2010/main" val="3480292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Segoe UI Light" panose="020B0502040204020203" pitchFamily="34" charset="0"/>
              </a:rPr>
              <a:t>Each stakeholder group has their own roles but they interaction with each other for two primary goals: setting city agendas and prioritize investments</a:t>
            </a:r>
          </a:p>
          <a:p>
            <a:endParaRPr lang="en-US" sz="1200" dirty="0">
              <a:latin typeface="Segoe UI Light" panose="020B0502040204020203" pitchFamily="34" charset="0"/>
            </a:endParaRPr>
          </a:p>
          <a:p>
            <a:r>
              <a:rPr lang="en-US" sz="1200" dirty="0">
                <a:latin typeface="Segoe UI Light" panose="020B0502040204020203" pitchFamily="34" charset="0"/>
              </a:rPr>
              <a:t>Each interaction between two stakeholder is a manifestation of a different role. For example, as an advisor, an advocate talks to a policymaker who receives citizen feedback as a representative. To convert these feedback into policy decisions, policymakers interact with department officials to get more field-data and policy recommendations.</a:t>
            </a:r>
          </a:p>
        </p:txBody>
      </p:sp>
    </p:spTree>
    <p:extLst>
      <p:ext uri="{BB962C8B-B14F-4D97-AF65-F5344CB8AC3E}">
        <p14:creationId xmlns:p14="http://schemas.microsoft.com/office/powerpoint/2010/main" val="1896552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Within this decision-making structure, we found a number of social, political, and economic challenges such as [read]. We focus on the top three socio-political ones.</a:t>
            </a:r>
            <a:endParaRPr lang="en-US" sz="1200" dirty="0">
              <a:latin typeface="Segoe UI Light" panose="020B0502040204020203" pitchFamily="34" charset="0"/>
            </a:endParaRPr>
          </a:p>
        </p:txBody>
      </p:sp>
    </p:spTree>
    <p:extLst>
      <p:ext uri="{BB962C8B-B14F-4D97-AF65-F5344CB8AC3E}">
        <p14:creationId xmlns:p14="http://schemas.microsoft.com/office/powerpoint/2010/main" val="1504559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Urban accessibility spans across several fields [read] and is a confluence of three elements: </a:t>
            </a:r>
          </a:p>
          <a:p>
            <a:r>
              <a:rPr lang="en-US" dirty="0"/>
              <a:t>[click] Accessibility </a:t>
            </a:r>
          </a:p>
          <a:p>
            <a:r>
              <a:rPr lang="en-US" dirty="0"/>
              <a:t>[click] Mobility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Disability</a:t>
            </a:r>
          </a:p>
          <a:p>
            <a:endParaRPr lang="en-US" dirty="0"/>
          </a:p>
          <a:p>
            <a:r>
              <a:rPr lang="en-US" dirty="0"/>
              <a:t>Traditionally, accessibility is studied within the fields of urban planning and transportation, where it is broadly defined as the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i="1"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Interactions between human and lands.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And more specifically, it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[click] </a:t>
            </a:r>
            <a:r>
              <a:rPr lang="en-US" i="1"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The ease or difficulty for people to reach opportunities and services </a:t>
            </a:r>
            <a:endParaRPr lang="en-US" i="0"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Land use efficiency is the primary </a:t>
            </a:r>
            <a:r>
              <a:rPr lang="en-US" i="0" dirty="0" err="1">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concenrwhere</a:t>
            </a:r>
            <a:r>
              <a:rPr lang="en-US" i="0"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 planners need to decide where should certain infrastructure (e.g., transit) be placed such that it increases accessibility.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What does that mean?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Accessibility is strongly tied to mobility - which is the ability of move around the cities. Thus, it is measured using metrics such as trip rate, proximity to destinations to answer ,how far can we reach using a given mode of transportation?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However, either of these definitions and metrics, do not account for the physical and mobility differences amongst people such as people with disabilities, which is largely exclusionary.</a:t>
            </a:r>
          </a:p>
          <a:p>
            <a:r>
              <a:rPr lang="en-US" dirty="0"/>
              <a:t> </a:t>
            </a:r>
          </a:p>
          <a:p>
            <a:r>
              <a:rPr lang="en-US" dirty="0"/>
              <a:t>So we turn to disability studies. </a:t>
            </a:r>
            <a:r>
              <a:rPr lang="en-US" dirty="0" err="1"/>
              <a:t>ßThere</a:t>
            </a:r>
            <a:r>
              <a:rPr lang="en-US" dirty="0"/>
              <a:t>, disability is defined as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i="1"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a product of a dynamic interaction of human and the environment</a:t>
            </a:r>
          </a:p>
          <a:p>
            <a:endParaRPr lang="en-US" dirty="0"/>
          </a:p>
          <a:p>
            <a:endParaRPr lang="en-US" dirty="0"/>
          </a:p>
          <a:p>
            <a:r>
              <a:rPr lang="en-US" dirty="0"/>
              <a:t>Now that sounds familiar to our earlier broader </a:t>
            </a:r>
            <a:r>
              <a:rPr lang="en-US" dirty="0" err="1"/>
              <a:t>defintions</a:t>
            </a:r>
            <a:r>
              <a:rPr lang="en-US" dirty="0"/>
              <a:t>. We are on the right track here. Let’s look further.</a:t>
            </a:r>
          </a:p>
        </p:txBody>
      </p:sp>
      <p:sp>
        <p:nvSpPr>
          <p:cNvPr id="4" name="Slide Number Placeholder 3"/>
          <p:cNvSpPr>
            <a:spLocks noGrp="1"/>
          </p:cNvSpPr>
          <p:nvPr>
            <p:ph type="sldNum" sz="quarter" idx="5"/>
          </p:nvPr>
        </p:nvSpPr>
        <p:spPr/>
        <p:txBody>
          <a:bodyPr/>
          <a:lstStyle/>
          <a:p>
            <a:fld id="{86CEBA8C-C941-674C-ABA3-D3CC7F1C7354}" type="slidenum">
              <a:rPr lang="en-US" smtClean="0"/>
              <a:t>2</a:t>
            </a:fld>
            <a:endParaRPr lang="en-US"/>
          </a:p>
        </p:txBody>
      </p:sp>
    </p:spTree>
    <p:extLst>
      <p:ext uri="{BB962C8B-B14F-4D97-AF65-F5344CB8AC3E}">
        <p14:creationId xmlns:p14="http://schemas.microsoft.com/office/powerpoint/2010/main" val="3641563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Segoe UI Light" panose="020B0502040204020203" pitchFamily="34" charset="0"/>
              </a:rPr>
              <a:t>Lack of political will such as politician’s interest in an issue is tied to public interest (e.g., whether they will pay taxes 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“Only if a legislator had a particular interest would you then request to have a [transportation] committee hearing on the state. We often didn't, in part because when I was there, the chair was not particularly interested in pedestrian issues so that was not a real focus of the committee.” (P18PM)</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Public disinterest: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challenge is that it's competing priorities and that pedestrian voices usually are low in number when people go to advocate for things because everybody wants to talk about the new bright, shiny thing</a:t>
            </a:r>
            <a:r>
              <a:rPr lang="en-US" sz="1200" kern="1200" dirty="0">
                <a:solidFill>
                  <a:schemeClr val="tx1"/>
                </a:solidFill>
                <a:effectLst/>
                <a:latin typeface="+mn-lt"/>
                <a:ea typeface="+mn-ea"/>
                <a:cs typeface="+mn-cs"/>
              </a:rPr>
              <a:t>.” (P11A). </a:t>
            </a: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Closely relates to public disinterest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“At the end of the day, it becomes a political discussion of how much money do we think the citizens are willing to vote for...at the end of the day, it's going to be nine council members and the mayor deciding, ‘here's what we think the population will bear’, and it becomes more of a political discussion and less of a policy.” (P17PM)</a:t>
            </a:r>
          </a:p>
          <a:p>
            <a:endParaRPr lang="en-US" sz="1200" dirty="0">
              <a:latin typeface="Segoe UI Light" panose="020B0502040204020203" pitchFamily="34" charset="0"/>
            </a:endParaRPr>
          </a:p>
        </p:txBody>
      </p:sp>
    </p:spTree>
    <p:extLst>
      <p:ext uri="{BB962C8B-B14F-4D97-AF65-F5344CB8AC3E}">
        <p14:creationId xmlns:p14="http://schemas.microsoft.com/office/powerpoint/2010/main" val="2611242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these challenges, how do we enable </a:t>
            </a:r>
            <a:r>
              <a:rPr lang="en-US" b="1" dirty="0"/>
              <a:t>change</a:t>
            </a:r>
            <a:r>
              <a:rPr lang="en-US" b="0" dirty="0"/>
              <a:t> in this socio-political context?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found that the several of the challenges were tied to either lack of interactions or communication gaps. </a:t>
            </a:r>
          </a:p>
        </p:txBody>
      </p:sp>
      <p:sp>
        <p:nvSpPr>
          <p:cNvPr id="4" name="Slide Number Placeholder 3"/>
          <p:cNvSpPr>
            <a:spLocks noGrp="1"/>
          </p:cNvSpPr>
          <p:nvPr>
            <p:ph type="sldNum" sz="quarter" idx="5"/>
          </p:nvPr>
        </p:nvSpPr>
        <p:spPr/>
        <p:txBody>
          <a:bodyPr/>
          <a:lstStyle/>
          <a:p>
            <a:fld id="{86CEBA8C-C941-674C-ABA3-D3CC7F1C7354}" type="slidenum">
              <a:rPr lang="en-US" smtClean="0"/>
              <a:t>21</a:t>
            </a:fld>
            <a:endParaRPr lang="en-US"/>
          </a:p>
        </p:txBody>
      </p:sp>
    </p:spTree>
    <p:extLst>
      <p:ext uri="{BB962C8B-B14F-4D97-AF65-F5344CB8AC3E}">
        <p14:creationId xmlns:p14="http://schemas.microsoft.com/office/powerpoint/2010/main" val="2363922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two observations from the current decision-making practices.</a:t>
            </a:r>
          </a:p>
          <a:p>
            <a:endParaRPr lang="en-US" dirty="0"/>
          </a:p>
          <a:p>
            <a:r>
              <a:rPr lang="en-US" dirty="0"/>
              <a:t>First, tools and data enabled a lot of the existing decision practices. A lot of manual effort goes into gathering data from different perspectives</a:t>
            </a:r>
          </a:p>
          <a:p>
            <a:r>
              <a:rPr lang="en-US" dirty="0"/>
              <a:t>Second, citizen’s voice plays an important.</a:t>
            </a:r>
          </a:p>
        </p:txBody>
      </p:sp>
      <p:sp>
        <p:nvSpPr>
          <p:cNvPr id="4" name="Slide Number Placeholder 3"/>
          <p:cNvSpPr>
            <a:spLocks noGrp="1"/>
          </p:cNvSpPr>
          <p:nvPr>
            <p:ph type="sldNum" sz="quarter" idx="5"/>
          </p:nvPr>
        </p:nvSpPr>
        <p:spPr/>
        <p:txBody>
          <a:bodyPr/>
          <a:lstStyle/>
          <a:p>
            <a:fld id="{86CEBA8C-C941-674C-ABA3-D3CC7F1C7354}" type="slidenum">
              <a:rPr lang="en-US" smtClean="0"/>
              <a:t>22</a:t>
            </a:fld>
            <a:endParaRPr lang="en-US"/>
          </a:p>
        </p:txBody>
      </p:sp>
    </p:spTree>
    <p:extLst>
      <p:ext uri="{BB962C8B-B14F-4D97-AF65-F5344CB8AC3E}">
        <p14:creationId xmlns:p14="http://schemas.microsoft.com/office/powerpoint/2010/main" val="111963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we see two opportunities to facilitate accessible infrastructure development</a:t>
            </a:r>
          </a:p>
          <a:p>
            <a:pPr marL="228600" indent="-228600">
              <a:buAutoNum type="alphaLcPeriod"/>
            </a:pPr>
            <a:r>
              <a:rPr lang="en-US" dirty="0"/>
              <a:t>Enhancing Data-driven decision support tools</a:t>
            </a:r>
          </a:p>
          <a:p>
            <a:pPr marL="228600" indent="-228600">
              <a:buAutoNum type="alphaLcPeriod"/>
            </a:pPr>
            <a:r>
              <a:rPr lang="en-US" dirty="0"/>
              <a:t>Facilitating richer civic interactions</a:t>
            </a:r>
          </a:p>
        </p:txBody>
      </p:sp>
      <p:sp>
        <p:nvSpPr>
          <p:cNvPr id="4" name="Slide Number Placeholder 3"/>
          <p:cNvSpPr>
            <a:spLocks noGrp="1"/>
          </p:cNvSpPr>
          <p:nvPr>
            <p:ph type="sldNum" sz="quarter" idx="5"/>
          </p:nvPr>
        </p:nvSpPr>
        <p:spPr/>
        <p:txBody>
          <a:bodyPr/>
          <a:lstStyle/>
          <a:p>
            <a:fld id="{86CEBA8C-C941-674C-ABA3-D3CC7F1C7354}" type="slidenum">
              <a:rPr lang="en-US" smtClean="0"/>
              <a:t>23</a:t>
            </a:fld>
            <a:endParaRPr lang="en-US"/>
          </a:p>
        </p:txBody>
      </p:sp>
    </p:spTree>
    <p:extLst>
      <p:ext uri="{BB962C8B-B14F-4D97-AF65-F5344CB8AC3E}">
        <p14:creationId xmlns:p14="http://schemas.microsoft.com/office/powerpoint/2010/main" val="3249513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better understand those interactions and communication gaps, we synthesized our findings into a civic interaction space that</a:t>
            </a:r>
          </a:p>
          <a:p>
            <a:pPr marL="685800" marR="0" lvl="1" indent="-228600" algn="l" defTabSz="914400" rtl="0" eaLnBrk="1" fontAlgn="auto" latinLnBrk="0" hangingPunct="1">
              <a:lnSpc>
                <a:spcPct val="100000"/>
              </a:lnSpc>
              <a:spcBef>
                <a:spcPts val="0"/>
              </a:spcBef>
              <a:spcAft>
                <a:spcPts val="0"/>
              </a:spcAft>
              <a:buClrTx/>
              <a:buSzTx/>
              <a:buFontTx/>
              <a:buAutoNum type="alphaLcParenBoth"/>
              <a:tabLst/>
              <a:defRPr/>
            </a:pPr>
            <a:r>
              <a:rPr lang="en-US" dirty="0"/>
              <a:t> highlights</a:t>
            </a:r>
            <a:r>
              <a:rPr lang="en-US" sz="1200" kern="1200" dirty="0">
                <a:solidFill>
                  <a:schemeClr val="tx1"/>
                </a:solidFill>
                <a:effectLst/>
                <a:latin typeface="+mn-lt"/>
                <a:ea typeface="+mn-ea"/>
                <a:cs typeface="+mn-cs"/>
              </a:rPr>
              <a:t> the points of interaction between stakeholders</a:t>
            </a:r>
          </a:p>
          <a:p>
            <a:pPr marL="685800" marR="0" lvl="1"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kern="1200" dirty="0">
                <a:solidFill>
                  <a:schemeClr val="tx1"/>
                </a:solidFill>
                <a:effectLst/>
                <a:latin typeface="+mn-lt"/>
                <a:ea typeface="+mn-ea"/>
                <a:cs typeface="+mn-cs"/>
              </a:rPr>
              <a:t> visualizes the similarities and differences in interaction goals</a:t>
            </a:r>
          </a:p>
          <a:p>
            <a:pPr marL="685800" marR="0" lvl="1" indent="-228600" algn="l" defTabSz="914400" rtl="0" eaLnBrk="1" fontAlgn="auto" latinLnBrk="0" hangingPunct="1">
              <a:lnSpc>
                <a:spcPct val="100000"/>
              </a:lnSpc>
              <a:spcBef>
                <a:spcPts val="0"/>
              </a:spcBef>
              <a:spcAft>
                <a:spcPts val="0"/>
              </a:spcAft>
              <a:buClrTx/>
              <a:buSzTx/>
              <a:buFontTx/>
              <a:buAutoNum type="alphaLcParenBoth"/>
              <a:tabLst/>
              <a:defRPr/>
            </a:pPr>
            <a:r>
              <a:rPr lang="en-US" sz="1200" kern="1200" dirty="0">
                <a:solidFill>
                  <a:schemeClr val="tx1"/>
                </a:solidFill>
                <a:effectLst/>
                <a:latin typeface="+mn-lt"/>
                <a:ea typeface="+mn-ea"/>
                <a:cs typeface="+mn-cs"/>
              </a:rPr>
              <a:t> a</a:t>
            </a:r>
            <a:r>
              <a:rPr lang="en-US" dirty="0"/>
              <a:t>llows us to explore the role of civic tech to improve cross-stakeholder communication</a:t>
            </a:r>
          </a:p>
        </p:txBody>
      </p:sp>
      <p:sp>
        <p:nvSpPr>
          <p:cNvPr id="4" name="Slide Number Placeholder 3"/>
          <p:cNvSpPr>
            <a:spLocks noGrp="1"/>
          </p:cNvSpPr>
          <p:nvPr>
            <p:ph type="sldNum" sz="quarter" idx="5"/>
          </p:nvPr>
        </p:nvSpPr>
        <p:spPr/>
        <p:txBody>
          <a:bodyPr/>
          <a:lstStyle/>
          <a:p>
            <a:fld id="{6072F278-F2D1-FF47-BD39-D11DE9045235}" type="slidenum">
              <a:rPr lang="en-US" smtClean="0"/>
              <a:t>24</a:t>
            </a:fld>
            <a:endParaRPr lang="en-US"/>
          </a:p>
        </p:txBody>
      </p:sp>
    </p:spTree>
    <p:extLst>
      <p:ext uri="{BB962C8B-B14F-4D97-AF65-F5344CB8AC3E}">
        <p14:creationId xmlns:p14="http://schemas.microsoft.com/office/powerpoint/2010/main" val="3929169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paper </a:t>
            </a:r>
            <a:r>
              <a:rPr lang="en-US"/>
              <a:t>(this work</a:t>
            </a:r>
            <a:r>
              <a:rPr lang="en-US" dirty="0"/>
              <a:t>), we describe two areas in urban accessibility space that needs strengthening to work towards a collaborative decision-making environment:</a:t>
            </a:r>
          </a:p>
          <a:p>
            <a:pPr marL="0" indent="0">
              <a:buFontTx/>
              <a:buNone/>
            </a:pPr>
            <a:endParaRPr lang="en-US" dirty="0"/>
          </a:p>
          <a:p>
            <a:pPr marL="171450" indent="-171450">
              <a:buFontTx/>
              <a:buChar char="-"/>
            </a:pPr>
            <a:r>
              <a:rPr lang="en-US" dirty="0"/>
              <a:t>Improving Community Collaboration (increase feedback)</a:t>
            </a:r>
          </a:p>
          <a:p>
            <a:pPr marL="171450" indent="-171450">
              <a:buFontTx/>
              <a:buChar char="-"/>
            </a:pPr>
            <a:r>
              <a:rPr lang="en-US" dirty="0"/>
              <a:t>Enhancing Raising Awareness Efforts (providing tool support to do this well – gathering can made easy)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would encourage everyone to refer the paper for more details and more findings.</a:t>
            </a:r>
          </a:p>
        </p:txBody>
      </p:sp>
      <p:sp>
        <p:nvSpPr>
          <p:cNvPr id="4" name="Slide Number Placeholder 3"/>
          <p:cNvSpPr>
            <a:spLocks noGrp="1"/>
          </p:cNvSpPr>
          <p:nvPr>
            <p:ph type="sldNum" sz="quarter" idx="5"/>
          </p:nvPr>
        </p:nvSpPr>
        <p:spPr/>
        <p:txBody>
          <a:bodyPr/>
          <a:lstStyle/>
          <a:p>
            <a:fld id="{86CEBA8C-C941-674C-ABA3-D3CC7F1C7354}" type="slidenum">
              <a:rPr lang="en-US" smtClean="0"/>
              <a:t>25</a:t>
            </a:fld>
            <a:endParaRPr lang="en-US"/>
          </a:p>
        </p:txBody>
      </p:sp>
    </p:spTree>
    <p:extLst>
      <p:ext uri="{BB962C8B-B14F-4D97-AF65-F5344CB8AC3E}">
        <p14:creationId xmlns:p14="http://schemas.microsoft.com/office/powerpoint/2010/main" val="192884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to the end of talk. Thank you to my advisors on this project and my brilliant team, some of whom could make it today! Would not have been possible without any of you!</a:t>
            </a:r>
          </a:p>
        </p:txBody>
      </p:sp>
      <p:sp>
        <p:nvSpPr>
          <p:cNvPr id="4" name="Slide Number Placeholder 3"/>
          <p:cNvSpPr>
            <a:spLocks noGrp="1"/>
          </p:cNvSpPr>
          <p:nvPr>
            <p:ph type="sldNum" sz="quarter" idx="5"/>
          </p:nvPr>
        </p:nvSpPr>
        <p:spPr/>
        <p:txBody>
          <a:bodyPr/>
          <a:lstStyle/>
          <a:p>
            <a:fld id="{86CEBA8C-C941-674C-ABA3-D3CC7F1C7354}" type="slidenum">
              <a:rPr lang="en-US" smtClean="0"/>
              <a:t>26</a:t>
            </a:fld>
            <a:endParaRPr lang="en-US"/>
          </a:p>
        </p:txBody>
      </p:sp>
    </p:spTree>
    <p:extLst>
      <p:ext uri="{BB962C8B-B14F-4D97-AF65-F5344CB8AC3E}">
        <p14:creationId xmlns:p14="http://schemas.microsoft.com/office/powerpoint/2010/main" val="1218423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for your attention. Happy to take questions!</a:t>
            </a:r>
            <a:endParaRPr lang="en-US" dirty="0"/>
          </a:p>
        </p:txBody>
      </p:sp>
      <p:sp>
        <p:nvSpPr>
          <p:cNvPr id="4" name="Slide Number Placeholder 3"/>
          <p:cNvSpPr>
            <a:spLocks noGrp="1"/>
          </p:cNvSpPr>
          <p:nvPr>
            <p:ph type="sldNum" sz="quarter" idx="10"/>
          </p:nvPr>
        </p:nvSpPr>
        <p:spPr/>
        <p:txBody>
          <a:bodyPr/>
          <a:lstStyle/>
          <a:p>
            <a:fld id="{86CEBA8C-C941-674C-ABA3-D3CC7F1C7354}" type="slidenum">
              <a:rPr lang="en-US" smtClean="0"/>
              <a:t>27</a:t>
            </a:fld>
            <a:endParaRPr lang="en-US"/>
          </a:p>
        </p:txBody>
      </p:sp>
    </p:spTree>
    <p:extLst>
      <p:ext uri="{BB962C8B-B14F-4D97-AF65-F5344CB8AC3E}">
        <p14:creationId xmlns:p14="http://schemas.microsoft.com/office/powerpoint/2010/main" val="1638357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more terms to get out of the way. There were several legislations that were passed as a results of the disability rights movement in the 1960s, 1970s and beyond</a:t>
            </a:r>
          </a:p>
          <a:p>
            <a:endParaRPr lang="en-US" dirty="0"/>
          </a:p>
          <a:p>
            <a:endParaRPr lang="en-US" dirty="0"/>
          </a:p>
          <a:p>
            <a:r>
              <a:rPr lang="en-US" dirty="0"/>
              <a:t>ABA was first measure that Congress that required accessibility of federally funded buildings</a:t>
            </a:r>
          </a:p>
          <a:p>
            <a:r>
              <a:rPr lang="en-US" dirty="0"/>
              <a:t>ADA was the first civil rights law passed that was much broader and that </a:t>
            </a:r>
            <a:r>
              <a:rPr lang="en-US" sz="1200" kern="1200" dirty="0">
                <a:solidFill>
                  <a:schemeClr val="tx1"/>
                </a:solidFill>
                <a:effectLst/>
                <a:latin typeface="+mn-lt"/>
                <a:ea typeface="+mn-ea"/>
                <a:cs typeface="+mn-cs"/>
              </a:rPr>
              <a:t>prohibits discrimination against individuals with disabilities in all areas of life. In addition to access to programs, services, and employment opportunities, the ADA stipulates concrete guidelines on what constitutes an accessible built environment such as accessible sidewalks, which is brings to just that</a:t>
            </a:r>
            <a:endParaRPr lang="en-US" dirty="0"/>
          </a:p>
        </p:txBody>
      </p:sp>
      <p:sp>
        <p:nvSpPr>
          <p:cNvPr id="4" name="Slide Number Placeholder 3"/>
          <p:cNvSpPr>
            <a:spLocks noGrp="1"/>
          </p:cNvSpPr>
          <p:nvPr>
            <p:ph type="sldNum" sz="quarter" idx="5"/>
          </p:nvPr>
        </p:nvSpPr>
        <p:spPr/>
        <p:txBody>
          <a:bodyPr/>
          <a:lstStyle/>
          <a:p>
            <a:fld id="{86CEBA8C-C941-674C-ABA3-D3CC7F1C7354}" type="slidenum">
              <a:rPr lang="en-US" smtClean="0"/>
              <a:t>28</a:t>
            </a:fld>
            <a:endParaRPr lang="en-US"/>
          </a:p>
        </p:txBody>
      </p:sp>
    </p:spTree>
    <p:extLst>
      <p:ext uri="{BB962C8B-B14F-4D97-AF65-F5344CB8AC3E}">
        <p14:creationId xmlns:p14="http://schemas.microsoft.com/office/powerpoint/2010/main" val="2952264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Segoe UI Light" panose="020B0502040204020203" pitchFamily="34" charset="0"/>
              </a:rPr>
              <a:t>Each method has its pros and cons. For example, citizen complaints in theory make sense. However, the major drawback is that </a:t>
            </a:r>
            <a:r>
              <a:rPr lang="en-US" sz="1200" kern="1200" dirty="0">
                <a:solidFill>
                  <a:schemeClr val="tx1"/>
                </a:solidFill>
                <a:effectLst/>
                <a:latin typeface="+mn-lt"/>
                <a:ea typeface="+mn-ea"/>
                <a:cs typeface="+mn-cs"/>
              </a:rPr>
              <a:t>voices of certain communities may never being heard. For example, time constraints, commonly seen in low income communities where people work multiple jobs or people have limited technology access hampering engagement</a:t>
            </a:r>
          </a:p>
        </p:txBody>
      </p:sp>
    </p:spTree>
    <p:extLst>
      <p:ext uri="{BB962C8B-B14F-4D97-AF65-F5344CB8AC3E}">
        <p14:creationId xmlns:p14="http://schemas.microsoft.com/office/powerpoint/2010/main" val="74212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this field, disability is described using the socio-political model of disability that [click] shifts the emphasis from “the individual” to “the broader social, cultural, economic, and political environment.</a:t>
            </a:r>
          </a:p>
          <a:p>
            <a:endParaRPr lang="en-US" dirty="0"/>
          </a:p>
          <a:p>
            <a:r>
              <a:rPr lang="en-US" dirty="0"/>
              <a:t>And this is socio-political environment is what we sought to understand today.</a:t>
            </a:r>
          </a:p>
          <a:p>
            <a:r>
              <a:rPr lang="en-US" dirty="0"/>
              <a:t> </a:t>
            </a:r>
          </a:p>
        </p:txBody>
      </p:sp>
      <p:sp>
        <p:nvSpPr>
          <p:cNvPr id="4" name="Slide Number Placeholder 3"/>
          <p:cNvSpPr>
            <a:spLocks noGrp="1"/>
          </p:cNvSpPr>
          <p:nvPr>
            <p:ph type="sldNum" sz="quarter" idx="5"/>
          </p:nvPr>
        </p:nvSpPr>
        <p:spPr/>
        <p:txBody>
          <a:bodyPr/>
          <a:lstStyle/>
          <a:p>
            <a:fld id="{86CEBA8C-C941-674C-ABA3-D3CC7F1C7354}" type="slidenum">
              <a:rPr lang="en-US" smtClean="0"/>
              <a:t>3</a:t>
            </a:fld>
            <a:endParaRPr lang="en-US"/>
          </a:p>
        </p:txBody>
      </p:sp>
    </p:spTree>
    <p:extLst>
      <p:ext uri="{BB962C8B-B14F-4D97-AF65-F5344CB8AC3E}">
        <p14:creationId xmlns:p14="http://schemas.microsoft.com/office/powerpoint/2010/main" val="3930519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Segoe UI Light" panose="020B0502040204020203" pitchFamily="34" charset="0"/>
              </a:rPr>
              <a:t>Each method has its pros and cons. For example, citizen complaints in theory make sense. However, the major drawback is that </a:t>
            </a:r>
            <a:r>
              <a:rPr lang="en-US" sz="1200" kern="1200" dirty="0">
                <a:solidFill>
                  <a:schemeClr val="tx1"/>
                </a:solidFill>
                <a:effectLst/>
                <a:latin typeface="+mn-lt"/>
                <a:ea typeface="+mn-ea"/>
                <a:cs typeface="+mn-cs"/>
              </a:rPr>
              <a:t>voices of certain communities may never being heard. For example, time constraints, commonly seen in low income communities where people work multiple jobs or people have limited technology access hampering engagement</a:t>
            </a:r>
          </a:p>
        </p:txBody>
      </p:sp>
    </p:spTree>
    <p:extLst>
      <p:ext uri="{BB962C8B-B14F-4D97-AF65-F5344CB8AC3E}">
        <p14:creationId xmlns:p14="http://schemas.microsoft.com/office/powerpoint/2010/main" val="3484240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Segoe UI Light" panose="020B0502040204020203" pitchFamily="34" charset="0"/>
              </a:rPr>
              <a:t>Each method has its pros and cons. For example, citizen complaints in theory make sense. However, the major drawback is that </a:t>
            </a:r>
            <a:r>
              <a:rPr lang="en-US" sz="1200" kern="1200" dirty="0">
                <a:solidFill>
                  <a:schemeClr val="tx1"/>
                </a:solidFill>
                <a:effectLst/>
                <a:latin typeface="+mn-lt"/>
                <a:ea typeface="+mn-ea"/>
                <a:cs typeface="+mn-cs"/>
              </a:rPr>
              <a:t>voices of certain communities may never being heard. For example, time constraints, commonly seen in low income communities where people work multiple jobs or people have limited technology access hampering engagement</a:t>
            </a:r>
          </a:p>
        </p:txBody>
      </p:sp>
    </p:spTree>
    <p:extLst>
      <p:ext uri="{BB962C8B-B14F-4D97-AF65-F5344CB8AC3E}">
        <p14:creationId xmlns:p14="http://schemas.microsoft.com/office/powerpoint/2010/main" val="3403085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turns out that physical infrastructure just doesn’t change that often. At least not within the time windows of Google driving</a:t>
            </a:r>
            <a:r>
              <a:rPr lang="en-US" baseline="0" dirty="0"/>
              <a:t> their GSV cars through cities to refresh their data</a:t>
            </a:r>
            <a:endParaRPr lang="en-US" dirty="0"/>
          </a:p>
          <a:p>
            <a:endParaRPr lang="en-US" dirty="0"/>
          </a:p>
          <a:p>
            <a:endParaRPr lang="en-US" dirty="0"/>
          </a:p>
          <a:p>
            <a:r>
              <a:rPr lang="en-US" dirty="0"/>
              <a:t>---</a:t>
            </a:r>
          </a:p>
          <a:p>
            <a:r>
              <a:rPr lang="en-US" dirty="0"/>
              <a:t>Physical audit area for intersections:</a:t>
            </a:r>
          </a:p>
          <a:p>
            <a:r>
              <a:rPr lang="en-US" sz="1200" b="0" i="0" kern="1200" dirty="0">
                <a:solidFill>
                  <a:schemeClr val="tx1"/>
                </a:solidFill>
                <a:effectLst/>
                <a:latin typeface="+mn-lt"/>
                <a:ea typeface="+mn-ea"/>
                <a:cs typeface="+mn-cs"/>
              </a:rPr>
              <a:t>DC Downtown: 0.65 </a:t>
            </a:r>
            <a:r>
              <a:rPr lang="en-US" sz="1200" b="0" i="0" kern="1200" dirty="0" err="1">
                <a:solidFill>
                  <a:schemeClr val="tx1"/>
                </a:solidFill>
                <a:effectLst/>
                <a:latin typeface="+mn-lt"/>
                <a:ea typeface="+mn-ea"/>
                <a:cs typeface="+mn-cs"/>
              </a:rPr>
              <a:t>sq</a:t>
            </a:r>
            <a:r>
              <a:rPr lang="en-US" sz="1200" b="0" i="0" kern="1200" dirty="0">
                <a:solidFill>
                  <a:schemeClr val="tx1"/>
                </a:solidFill>
                <a:effectLst/>
                <a:latin typeface="+mn-lt"/>
                <a:ea typeface="+mn-ea"/>
                <a:cs typeface="+mn-cs"/>
              </a:rPr>
              <a:t> km or 6.9 km: https://www.gmap-pedometer.com/?r=7042532</a:t>
            </a:r>
          </a:p>
          <a:p>
            <a:r>
              <a:rPr lang="en-US" sz="1200" b="0" i="0" kern="1200" dirty="0">
                <a:solidFill>
                  <a:schemeClr val="tx1"/>
                </a:solidFill>
                <a:effectLst/>
                <a:latin typeface="+mn-lt"/>
                <a:ea typeface="+mn-ea"/>
                <a:cs typeface="+mn-cs"/>
              </a:rPr>
              <a:t>DC Residential: 0.58 </a:t>
            </a:r>
            <a:r>
              <a:rPr lang="en-US" sz="1200" b="0" i="0" kern="1200" dirty="0" err="1">
                <a:solidFill>
                  <a:schemeClr val="tx1"/>
                </a:solidFill>
                <a:effectLst/>
                <a:latin typeface="+mn-lt"/>
                <a:ea typeface="+mn-ea"/>
                <a:cs typeface="+mn-cs"/>
              </a:rPr>
              <a:t>sq</a:t>
            </a:r>
            <a:r>
              <a:rPr lang="en-US" sz="1200" b="0" i="0" kern="1200" dirty="0">
                <a:solidFill>
                  <a:schemeClr val="tx1"/>
                </a:solidFill>
                <a:effectLst/>
                <a:latin typeface="+mn-lt"/>
                <a:ea typeface="+mn-ea"/>
                <a:cs typeface="+mn-cs"/>
              </a:rPr>
              <a:t> km or 8.8 km: http://www.gmap-pedometer.com/?r=7042528</a:t>
            </a:r>
          </a:p>
          <a:p>
            <a:r>
              <a:rPr lang="en-US" sz="1200" b="0" i="0" kern="1200" dirty="0">
                <a:solidFill>
                  <a:schemeClr val="tx1"/>
                </a:solidFill>
                <a:effectLst/>
                <a:latin typeface="+mn-lt"/>
                <a:ea typeface="+mn-ea"/>
                <a:cs typeface="+mn-cs"/>
              </a:rPr>
              <a:t>Baltimore Downtown: 0.45 </a:t>
            </a:r>
            <a:r>
              <a:rPr lang="en-US" sz="1200" b="0" i="0" kern="1200" dirty="0" err="1">
                <a:solidFill>
                  <a:schemeClr val="tx1"/>
                </a:solidFill>
                <a:effectLst/>
                <a:latin typeface="+mn-lt"/>
                <a:ea typeface="+mn-ea"/>
                <a:cs typeface="+mn-cs"/>
              </a:rPr>
              <a:t>sq</a:t>
            </a:r>
            <a:r>
              <a:rPr lang="en-US" sz="1200" b="0" i="0" kern="1200" dirty="0">
                <a:solidFill>
                  <a:schemeClr val="tx1"/>
                </a:solidFill>
                <a:effectLst/>
                <a:latin typeface="+mn-lt"/>
                <a:ea typeface="+mn-ea"/>
                <a:cs typeface="+mn-cs"/>
              </a:rPr>
              <a:t> km or 6.5 km: http://www.gmap-pedometer.com/?r=7042537</a:t>
            </a:r>
          </a:p>
          <a:p>
            <a:r>
              <a:rPr lang="en-US" sz="1200" b="0" i="0" kern="1200" dirty="0">
                <a:solidFill>
                  <a:schemeClr val="tx1"/>
                </a:solidFill>
                <a:effectLst/>
                <a:latin typeface="+mn-lt"/>
                <a:ea typeface="+mn-ea"/>
                <a:cs typeface="+mn-cs"/>
              </a:rPr>
              <a:t>Baltimore Residential: 1.02 </a:t>
            </a:r>
            <a:r>
              <a:rPr lang="en-US" sz="1200" b="0" i="0" kern="1200" dirty="0" err="1">
                <a:solidFill>
                  <a:schemeClr val="tx1"/>
                </a:solidFill>
                <a:effectLst/>
                <a:latin typeface="+mn-lt"/>
                <a:ea typeface="+mn-ea"/>
                <a:cs typeface="+mn-cs"/>
              </a:rPr>
              <a:t>sq</a:t>
            </a:r>
            <a:r>
              <a:rPr lang="en-US" sz="1200" b="0" i="0" kern="1200" dirty="0">
                <a:solidFill>
                  <a:schemeClr val="tx1"/>
                </a:solidFill>
                <a:effectLst/>
                <a:latin typeface="+mn-lt"/>
                <a:ea typeface="+mn-ea"/>
                <a:cs typeface="+mn-cs"/>
              </a:rPr>
              <a:t> km or 10.70 km: http://www.gmap-pedometer.com/?r=7042540</a:t>
            </a:r>
          </a:p>
          <a:p>
            <a:endParaRPr lang="en-US" dirty="0"/>
          </a:p>
        </p:txBody>
      </p:sp>
      <p:sp>
        <p:nvSpPr>
          <p:cNvPr id="4" name="Slide Number Placeholder 3"/>
          <p:cNvSpPr>
            <a:spLocks noGrp="1"/>
          </p:cNvSpPr>
          <p:nvPr>
            <p:ph type="sldNum" sz="quarter" idx="10"/>
          </p:nvPr>
        </p:nvSpPr>
        <p:spPr/>
        <p:txBody>
          <a:bodyPr/>
          <a:lstStyle/>
          <a:p>
            <a:fld id="{86CEBA8C-C941-674C-ABA3-D3CC7F1C7354}" type="slidenum">
              <a:rPr lang="en-US" smtClean="0"/>
              <a:t>32</a:t>
            </a:fld>
            <a:endParaRPr lang="en-US"/>
          </a:p>
        </p:txBody>
      </p:sp>
    </p:spTree>
    <p:extLst>
      <p:ext uri="{BB962C8B-B14F-4D97-AF65-F5344CB8AC3E}">
        <p14:creationId xmlns:p14="http://schemas.microsoft.com/office/powerpoint/2010/main" val="1798079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Traditionally, this data comes from physical audits conducted by </a:t>
            </a:r>
            <a:r>
              <a:rPr lang="en-US" baseline="0" dirty="0"/>
              <a:t>government and volunteer organizations.</a:t>
            </a:r>
          </a:p>
        </p:txBody>
      </p:sp>
      <p:sp>
        <p:nvSpPr>
          <p:cNvPr id="4" name="Slide Number Placeholder 3"/>
          <p:cNvSpPr>
            <a:spLocks noGrp="1"/>
          </p:cNvSpPr>
          <p:nvPr>
            <p:ph type="sldNum" sz="quarter" idx="10"/>
          </p:nvPr>
        </p:nvSpPr>
        <p:spPr/>
        <p:txBody>
          <a:bodyPr/>
          <a:lstStyle/>
          <a:p>
            <a:fld id="{CA2DB1D2-69E4-9642-894A-696CED9A89F7}"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018564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Another form data collecting is mobile reporting applications such as 311 and other similar mobile apps.</a:t>
            </a:r>
            <a:endParaRPr lang="en-US" dirty="0"/>
          </a:p>
        </p:txBody>
      </p:sp>
      <p:sp>
        <p:nvSpPr>
          <p:cNvPr id="4" name="Slide Number Placeholder 3"/>
          <p:cNvSpPr>
            <a:spLocks noGrp="1"/>
          </p:cNvSpPr>
          <p:nvPr>
            <p:ph type="sldNum" sz="quarter" idx="10"/>
          </p:nvPr>
        </p:nvSpPr>
        <p:spPr/>
        <p:txBody>
          <a:bodyPr/>
          <a:lstStyle/>
          <a:p>
            <a:fld id="{CA2DB1D2-69E4-9642-894A-696CED9A89F7}"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726188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Both of the previous approaches needed a person to be physically present which can be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out point one] slow, manual and a laborious process (OR time-consuming and cumbersome).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These methods incur huge costs. </a:t>
            </a:r>
            <a:r>
              <a:rPr lang="en-US" sz="1200" b="0" i="0" kern="1200" dirty="0">
                <a:solidFill>
                  <a:schemeClr val="tx1"/>
                </a:solidFill>
                <a:effectLst/>
                <a:latin typeface="+mn-lt"/>
                <a:ea typeface="+mn-ea"/>
                <a:cs typeface="+mn-cs"/>
              </a:rPr>
              <a:t>As a result, it's very infrequent. For example, the city of Seattle completed their first-ever Sidewalk audit in 2017(!) which required ~15 employees working fulltime for 9 months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Finally, this process is very localized to a city requiring physically going out to do these audits.</a:t>
            </a:r>
          </a:p>
          <a:p>
            <a:endParaRPr lang="en-US" dirty="0"/>
          </a:p>
          <a:p>
            <a:r>
              <a:rPr lang="en-US" dirty="0"/>
              <a:t>-----</a:t>
            </a:r>
          </a:p>
          <a:p>
            <a:r>
              <a:rPr lang="en-US" dirty="0"/>
              <a:t>Image Courtesy:</a:t>
            </a:r>
          </a:p>
          <a:p>
            <a:r>
              <a:rPr lang="en-US" dirty="0">
                <a:hlinkClick r:id="rId3"/>
              </a:rPr>
              <a:t>https://sashat.me/2016/11/12/standalone-us-cities/</a:t>
            </a:r>
            <a:endParaRPr lang="en-US" dirty="0"/>
          </a:p>
        </p:txBody>
      </p:sp>
      <p:sp>
        <p:nvSpPr>
          <p:cNvPr id="4" name="Slide Number Placeholder 3"/>
          <p:cNvSpPr>
            <a:spLocks noGrp="1"/>
          </p:cNvSpPr>
          <p:nvPr>
            <p:ph type="sldNum" sz="quarter" idx="5"/>
          </p:nvPr>
        </p:nvSpPr>
        <p:spPr/>
        <p:txBody>
          <a:bodyPr/>
          <a:lstStyle/>
          <a:p>
            <a:fld id="{86CEBA8C-C941-674C-ABA3-D3CC7F1C7354}" type="slidenum">
              <a:rPr lang="en-US" smtClean="0"/>
              <a:t>35</a:t>
            </a:fld>
            <a:endParaRPr lang="en-US"/>
          </a:p>
        </p:txBody>
      </p:sp>
    </p:spTree>
    <p:extLst>
      <p:ext uri="{BB962C8B-B14F-4D97-AF65-F5344CB8AC3E}">
        <p14:creationId xmlns:p14="http://schemas.microsoft.com/office/powerpoint/2010/main" val="1226425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Our initial work has focused on curb ramps, [click] we found that computer vision can detect curb ramps</a:t>
            </a:r>
          </a:p>
        </p:txBody>
      </p:sp>
      <p:sp>
        <p:nvSpPr>
          <p:cNvPr id="4" name="Slide Number Placeholder 3"/>
          <p:cNvSpPr>
            <a:spLocks noGrp="1"/>
          </p:cNvSpPr>
          <p:nvPr>
            <p:ph type="sldNum" sz="quarter" idx="10"/>
          </p:nvPr>
        </p:nvSpPr>
        <p:spPr/>
        <p:txBody>
          <a:bodyPr/>
          <a:lstStyle/>
          <a:p>
            <a:fld id="{CA2DB1D2-69E4-9642-894A-696CED9A89F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132356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Segoe UI Light" panose="020B0502040204020203" pitchFamily="34" charset="0"/>
              </a:rPr>
              <a:t>Two methods</a:t>
            </a:r>
          </a:p>
          <a:p>
            <a:r>
              <a:rPr lang="en-US" sz="1200" dirty="0">
                <a:latin typeface="Segoe UI Light" panose="020B0502040204020203" pitchFamily="34" charset="0"/>
              </a:rPr>
              <a:t>In-persons methods include contact with locations and people</a:t>
            </a:r>
          </a:p>
          <a:p>
            <a:r>
              <a:rPr lang="en-US" sz="1200" dirty="0">
                <a:latin typeface="Segoe UI Light" panose="020B0502040204020203" pitchFamily="34" charset="0"/>
              </a:rPr>
              <a:t>Technology-based methods allows for remote assessments</a:t>
            </a:r>
          </a:p>
        </p:txBody>
      </p:sp>
    </p:spTree>
    <p:extLst>
      <p:ext uri="{BB962C8B-B14F-4D97-AF65-F5344CB8AC3E}">
        <p14:creationId xmlns:p14="http://schemas.microsoft.com/office/powerpoint/2010/main" val="2391800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inspections involved going out to physically assess conditions. All groups extensively used this approach. For example, </a:t>
            </a:r>
          </a:p>
          <a:p>
            <a:endParaRPr lang="en-US" dirty="0"/>
          </a:p>
          <a:p>
            <a:r>
              <a:rPr lang="en-US" dirty="0"/>
              <a:t>MI individuals heavily used this approach to do –pre-trip planning. For example, an P5 explained how she understand the street dynamics with respect to her chair</a:t>
            </a:r>
          </a:p>
          <a:p>
            <a:r>
              <a:rPr lang="en-US" dirty="0"/>
              <a:t>Similarly, government officials went out to take precise measurements of infrastructure. This data is then used to inform a lot of the planning decision-making</a:t>
            </a:r>
          </a:p>
          <a:p>
            <a:r>
              <a:rPr lang="en-US" dirty="0"/>
              <a:t> </a:t>
            </a:r>
          </a:p>
          <a:p>
            <a:endParaRPr lang="en-US" dirty="0"/>
          </a:p>
        </p:txBody>
      </p:sp>
      <p:sp>
        <p:nvSpPr>
          <p:cNvPr id="4" name="Slide Number Placeholder 3"/>
          <p:cNvSpPr>
            <a:spLocks noGrp="1"/>
          </p:cNvSpPr>
          <p:nvPr>
            <p:ph type="sldNum" sz="quarter" idx="5"/>
          </p:nvPr>
        </p:nvSpPr>
        <p:spPr/>
        <p:txBody>
          <a:bodyPr/>
          <a:lstStyle/>
          <a:p>
            <a:fld id="{86CEBA8C-C941-674C-ABA3-D3CC7F1C7354}" type="slidenum">
              <a:rPr lang="en-US" smtClean="0"/>
              <a:t>38</a:t>
            </a:fld>
            <a:endParaRPr lang="en-US"/>
          </a:p>
        </p:txBody>
      </p:sp>
    </p:spTree>
    <p:extLst>
      <p:ext uri="{BB962C8B-B14F-4D97-AF65-F5344CB8AC3E}">
        <p14:creationId xmlns:p14="http://schemas.microsoft.com/office/powerpoint/2010/main" val="1945368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Engaging with people involved talking to people and understanding their lived experiences. Allowed us to gather rich </a:t>
            </a:r>
            <a:r>
              <a:rPr lang="en-US" dirty="0" err="1"/>
              <a:t>qualilative</a:t>
            </a:r>
            <a:r>
              <a:rPr lang="en-US" dirty="0"/>
              <a:t> experiences and help understand the impact on quality of life.</a:t>
            </a:r>
          </a:p>
          <a:p>
            <a:endParaRPr lang="en-US" dirty="0"/>
          </a:p>
          <a:p>
            <a:r>
              <a:rPr lang="en-US" dirty="0"/>
              <a:t>This is the most trusted method used by MI individuals. Similarly, advocates heavily used this method, for example, to file a class action suit</a:t>
            </a:r>
          </a:p>
        </p:txBody>
      </p:sp>
      <p:sp>
        <p:nvSpPr>
          <p:cNvPr id="4" name="Slide Number Placeholder 3"/>
          <p:cNvSpPr>
            <a:spLocks noGrp="1"/>
          </p:cNvSpPr>
          <p:nvPr>
            <p:ph type="sldNum" sz="quarter" idx="5"/>
          </p:nvPr>
        </p:nvSpPr>
        <p:spPr/>
        <p:txBody>
          <a:bodyPr/>
          <a:lstStyle/>
          <a:p>
            <a:fld id="{86CEBA8C-C941-674C-ABA3-D3CC7F1C7354}" type="slidenum">
              <a:rPr lang="en-US" smtClean="0"/>
              <a:t>39</a:t>
            </a:fld>
            <a:endParaRPr lang="en-US"/>
          </a:p>
        </p:txBody>
      </p:sp>
    </p:spTree>
    <p:extLst>
      <p:ext uri="{BB962C8B-B14F-4D97-AF65-F5344CB8AC3E}">
        <p14:creationId xmlns:p14="http://schemas.microsoft.com/office/powerpoint/2010/main" val="901737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focus will be people with physical disabilities, more specifically people with lower body impairments and who use some form of mobility aid such as wheelchairs or canes.</a:t>
            </a:r>
          </a:p>
          <a:p>
            <a:endParaRPr lang="en-US" dirty="0"/>
          </a:p>
          <a:p>
            <a:r>
              <a:rPr lang="en-US" dirty="0"/>
              <a:t>We refer to them as MI individuals from here on.</a:t>
            </a:r>
          </a:p>
          <a:p>
            <a:endParaRPr lang="en-US" dirty="0"/>
          </a:p>
          <a:p>
            <a:r>
              <a:rPr lang="en-US" dirty="0"/>
              <a:t>-----</a:t>
            </a:r>
          </a:p>
          <a:p>
            <a:endParaRPr lang="en-US" dirty="0"/>
          </a:p>
          <a:p>
            <a:r>
              <a:rPr lang="en-US" dirty="0"/>
              <a:t>Our focus for this paper is Sidewalks and more broadly pedestrian infrastructure, including ramps at intersections and quality of sidewalks such as cracks, obstacles so on.</a:t>
            </a:r>
          </a:p>
          <a:p>
            <a:endParaRPr lang="en-US" dirty="0"/>
          </a:p>
        </p:txBody>
      </p:sp>
      <p:sp>
        <p:nvSpPr>
          <p:cNvPr id="4" name="Slide Number Placeholder 3"/>
          <p:cNvSpPr>
            <a:spLocks noGrp="1"/>
          </p:cNvSpPr>
          <p:nvPr>
            <p:ph type="sldNum" sz="quarter" idx="5"/>
          </p:nvPr>
        </p:nvSpPr>
        <p:spPr/>
        <p:txBody>
          <a:bodyPr/>
          <a:lstStyle/>
          <a:p>
            <a:fld id="{86CEBA8C-C941-674C-ABA3-D3CC7F1C7354}" type="slidenum">
              <a:rPr lang="en-US" smtClean="0"/>
              <a:t>4</a:t>
            </a:fld>
            <a:endParaRPr lang="en-US"/>
          </a:p>
        </p:txBody>
      </p:sp>
    </p:spTree>
    <p:extLst>
      <p:ext uri="{BB962C8B-B14F-4D97-AF65-F5344CB8AC3E}">
        <p14:creationId xmlns:p14="http://schemas.microsoft.com/office/powerpoint/2010/main" val="1172441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policymakers do a combination of both visit locations and engage with people to understand issues</a:t>
            </a:r>
          </a:p>
          <a:p>
            <a:endParaRPr lang="en-US" dirty="0"/>
          </a:p>
        </p:txBody>
      </p:sp>
      <p:sp>
        <p:nvSpPr>
          <p:cNvPr id="4" name="Slide Number Placeholder 3"/>
          <p:cNvSpPr>
            <a:spLocks noGrp="1"/>
          </p:cNvSpPr>
          <p:nvPr>
            <p:ph type="sldNum" sz="quarter" idx="5"/>
          </p:nvPr>
        </p:nvSpPr>
        <p:spPr/>
        <p:txBody>
          <a:bodyPr/>
          <a:lstStyle/>
          <a:p>
            <a:fld id="{86CEBA8C-C941-674C-ABA3-D3CC7F1C7354}" type="slidenum">
              <a:rPr lang="en-US" smtClean="0"/>
              <a:t>40</a:t>
            </a:fld>
            <a:endParaRPr lang="en-US"/>
          </a:p>
        </p:txBody>
      </p:sp>
    </p:spTree>
    <p:extLst>
      <p:ext uri="{BB962C8B-B14F-4D97-AF65-F5344CB8AC3E}">
        <p14:creationId xmlns:p14="http://schemas.microsoft.com/office/powerpoint/2010/main" val="1068742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technology-based methods allow for remote assessments. This involves using analytical tools and specialized mapping tools by the department officials vs MI individuals who used commercial tools such as Google Maps or Google Street View.</a:t>
            </a:r>
          </a:p>
          <a:p>
            <a:endParaRPr lang="en-US" dirty="0"/>
          </a:p>
          <a:p>
            <a:r>
              <a:rPr lang="en-US" dirty="0"/>
              <a:t>Here, we observed severity disparity in access – dept. officials were tool/data rich vs other groups had to utilize repurpose what is available to them to fit their needs. </a:t>
            </a:r>
          </a:p>
          <a:p>
            <a:endParaRPr lang="en-US" dirty="0"/>
          </a:p>
          <a:p>
            <a:r>
              <a:rPr lang="en-US" dirty="0"/>
              <a:t>Additionally, with very few exceptions, most of the commercially available tools were not developed keeping accessibility needs in mind, so were insufficient during actual usage.</a:t>
            </a:r>
          </a:p>
        </p:txBody>
      </p:sp>
      <p:sp>
        <p:nvSpPr>
          <p:cNvPr id="4" name="Slide Number Placeholder 3"/>
          <p:cNvSpPr>
            <a:spLocks noGrp="1"/>
          </p:cNvSpPr>
          <p:nvPr>
            <p:ph type="sldNum" sz="quarter" idx="5"/>
          </p:nvPr>
        </p:nvSpPr>
        <p:spPr/>
        <p:txBody>
          <a:bodyPr/>
          <a:lstStyle/>
          <a:p>
            <a:fld id="{86CEBA8C-C941-674C-ABA3-D3CC7F1C7354}" type="slidenum">
              <a:rPr lang="en-US" smtClean="0"/>
              <a:t>41</a:t>
            </a:fld>
            <a:endParaRPr lang="en-US"/>
          </a:p>
        </p:txBody>
      </p:sp>
    </p:spTree>
    <p:extLst>
      <p:ext uri="{BB962C8B-B14F-4D97-AF65-F5344CB8AC3E}">
        <p14:creationId xmlns:p14="http://schemas.microsoft.com/office/powerpoint/2010/main" val="4236011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two large vision questions: [read]</a:t>
            </a:r>
          </a:p>
        </p:txBody>
      </p:sp>
      <p:sp>
        <p:nvSpPr>
          <p:cNvPr id="4" name="Slide Number Placeholder 3"/>
          <p:cNvSpPr>
            <a:spLocks noGrp="1"/>
          </p:cNvSpPr>
          <p:nvPr>
            <p:ph type="sldNum" sz="quarter" idx="5"/>
          </p:nvPr>
        </p:nvSpPr>
        <p:spPr/>
        <p:txBody>
          <a:bodyPr/>
          <a:lstStyle/>
          <a:p>
            <a:fld id="{86CEBA8C-C941-674C-ABA3-D3CC7F1C7354}" type="slidenum">
              <a:rPr lang="en-US" smtClean="0"/>
              <a:t>5</a:t>
            </a:fld>
            <a:endParaRPr lang="en-US"/>
          </a:p>
        </p:txBody>
      </p:sp>
    </p:spTree>
    <p:extLst>
      <p:ext uri="{BB962C8B-B14F-4D97-AF65-F5344CB8AC3E}">
        <p14:creationId xmlns:p14="http://schemas.microsoft.com/office/powerpoint/2010/main" val="66221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we enable </a:t>
            </a:r>
            <a:r>
              <a:rPr lang="en-US" b="1" dirty="0">
                <a:solidFill>
                  <a:srgbClr val="00B9AE"/>
                </a:solidFill>
                <a:ea typeface="Segoe UI Semibold" panose="020B0502040204020203" pitchFamily="34" charset="0"/>
                <a:cs typeface="Segoe UI Semibold" panose="020B0502040204020203" pitchFamily="34" charset="0"/>
              </a:rPr>
              <a:t>change</a:t>
            </a:r>
            <a:r>
              <a:rPr lang="en-US" b="1" dirty="0">
                <a:ea typeface="Segoe UI Semibold" panose="020B0502040204020203" pitchFamily="34" charset="0"/>
                <a:cs typeface="Segoe UI Semibold" panose="020B0502040204020203" pitchFamily="34" charset="0"/>
              </a:rPr>
              <a:t> </a:t>
            </a:r>
            <a:r>
              <a:rPr lang="en-US" dirty="0">
                <a:ea typeface="Segoe UI Semibold" panose="020B0502040204020203" pitchFamily="34" charset="0"/>
                <a:cs typeface="Segoe UI Semibold" panose="020B0502040204020203" pitchFamily="34" charset="0"/>
              </a:rPr>
              <a:t>in the </a:t>
            </a:r>
            <a:r>
              <a:rPr lang="en-US" b="1" dirty="0">
                <a:solidFill>
                  <a:srgbClr val="00B9AE"/>
                </a:solidFill>
                <a:ea typeface="Segoe UI Semibold" panose="020B0502040204020203" pitchFamily="34" charset="0"/>
                <a:cs typeface="Segoe UI Semibold" panose="020B0502040204020203" pitchFamily="34" charset="0"/>
              </a:rPr>
              <a:t>socio-political context </a:t>
            </a:r>
            <a:r>
              <a:rPr lang="en-US" dirty="0">
                <a:ea typeface="Segoe UI Semibold" panose="020B0502040204020203" pitchFamily="34" charset="0"/>
                <a:cs typeface="Segoe UI Semibold" panose="020B0502040204020203" pitchFamily="34" charset="0"/>
              </a:rPr>
              <a:t>of </a:t>
            </a:r>
            <a:r>
              <a:rPr lang="en-US" dirty="0"/>
              <a:t>urban accessibility?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change, we mean facilitate accessible infrastructure development </a:t>
            </a:r>
            <a:r>
              <a:rPr lang="en-US" dirty="0">
                <a:sym typeface="Wingdings" pitchFamily="2" charset="2"/>
              </a:rPr>
              <a:t> providing physical access</a:t>
            </a:r>
            <a:endParaRPr lang="en-US" dirty="0"/>
          </a:p>
        </p:txBody>
      </p:sp>
      <p:sp>
        <p:nvSpPr>
          <p:cNvPr id="4" name="Slide Number Placeholder 3"/>
          <p:cNvSpPr>
            <a:spLocks noGrp="1"/>
          </p:cNvSpPr>
          <p:nvPr>
            <p:ph type="sldNum" sz="quarter" idx="5"/>
          </p:nvPr>
        </p:nvSpPr>
        <p:spPr/>
        <p:txBody>
          <a:bodyPr/>
          <a:lstStyle/>
          <a:p>
            <a:fld id="{86CEBA8C-C941-674C-ABA3-D3CC7F1C7354}" type="slidenum">
              <a:rPr lang="en-US" smtClean="0"/>
              <a:t>6</a:t>
            </a:fld>
            <a:endParaRPr lang="en-US"/>
          </a:p>
        </p:txBody>
      </p:sp>
    </p:spTree>
    <p:extLst>
      <p:ext uri="{BB962C8B-B14F-4D97-AF65-F5344CB8AC3E}">
        <p14:creationId xmlns:p14="http://schemas.microsoft.com/office/powerpoint/2010/main" val="3938191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a:lnSpc>
                <a:spcPct val="100000"/>
              </a:lnSpc>
              <a:spcAft>
                <a:spcPts val="3300"/>
              </a:spcAft>
            </a:pPr>
            <a:r>
              <a:rPr lang="en-US" b="0" dirty="0"/>
              <a:t>We break these overarching questions into three specific research questions which we studied: [click]</a:t>
            </a:r>
            <a:endParaRPr lang="en-US" b="1" dirty="0"/>
          </a:p>
          <a:p>
            <a:endParaRPr lang="en-US" dirty="0"/>
          </a:p>
        </p:txBody>
      </p:sp>
    </p:spTree>
    <p:extLst>
      <p:ext uri="{BB962C8B-B14F-4D97-AF65-F5344CB8AC3E}">
        <p14:creationId xmlns:p14="http://schemas.microsoft.com/office/powerpoint/2010/main" val="991906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First, [read]</a:t>
            </a:r>
          </a:p>
        </p:txBody>
      </p:sp>
    </p:spTree>
    <p:extLst>
      <p:ext uri="{BB962C8B-B14F-4D97-AF65-F5344CB8AC3E}">
        <p14:creationId xmlns:p14="http://schemas.microsoft.com/office/powerpoint/2010/main" val="3260097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Second, [read]</a:t>
            </a:r>
          </a:p>
          <a:p>
            <a:endParaRPr lang="en-US" dirty="0"/>
          </a:p>
        </p:txBody>
      </p:sp>
    </p:spTree>
    <p:extLst>
      <p:ext uri="{BB962C8B-B14F-4D97-AF65-F5344CB8AC3E}">
        <p14:creationId xmlns:p14="http://schemas.microsoft.com/office/powerpoint/2010/main" val="152876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467474"/>
            <a:ext cx="6324599" cy="708436"/>
          </a:xfrm>
        </p:spPr>
        <p:txBody>
          <a:bodyPr>
            <a:noAutofit/>
          </a:bodyPr>
          <a:lstStyle>
            <a:lvl1pPr>
              <a:defRPr lang="en-US" sz="4000" kern="1200" dirty="0">
                <a:solidFill>
                  <a:schemeClr val="tx1">
                    <a:lumMod val="75000"/>
                    <a:lumOff val="25000"/>
                  </a:schemeClr>
                </a:solidFill>
                <a:latin typeface="Museo Slab 1000" panose="02000000000000000000" pitchFamily="50" charset="0"/>
                <a:ea typeface="+mn-ea"/>
                <a:cs typeface="+mn-cs"/>
              </a:defRPr>
            </a:lvl1pPr>
          </a:lstStyle>
          <a:p>
            <a:r>
              <a:rPr lang="en-US" dirty="0"/>
              <a:t>Master title</a:t>
            </a:r>
          </a:p>
        </p:txBody>
      </p:sp>
      <p:sp>
        <p:nvSpPr>
          <p:cNvPr id="3" name="Content Placeholder 2"/>
          <p:cNvSpPr>
            <a:spLocks noGrp="1"/>
          </p:cNvSpPr>
          <p:nvPr>
            <p:ph idx="1"/>
          </p:nvPr>
        </p:nvSpPr>
        <p:spPr>
          <a:xfrm>
            <a:off x="228600" y="1566350"/>
            <a:ext cx="6324600" cy="5063050"/>
          </a:xfrm>
        </p:spPr>
        <p:txBody>
          <a:bodyPr>
            <a:normAutofit/>
          </a:bodyPr>
          <a:lstStyle>
            <a:lvl1pPr marL="0" indent="0">
              <a:spcBef>
                <a:spcPts val="0"/>
              </a:spcBef>
              <a:spcAft>
                <a:spcPts val="1000"/>
              </a:spcAft>
              <a:buNone/>
              <a:defRPr lang="en-US" sz="2800" b="0" i="0" kern="1200" dirty="0" smtClean="0">
                <a:solidFill>
                  <a:prstClr val="black">
                    <a:lumMod val="75000"/>
                    <a:lumOff val="25000"/>
                  </a:prstClr>
                </a:solidFill>
                <a:latin typeface="Avenir Next" panose="020B0503020202020204" pitchFamily="34" charset="0"/>
                <a:ea typeface="+mn-ea"/>
                <a:cs typeface="+mn-cs"/>
              </a:defRPr>
            </a:lvl1pPr>
            <a:lvl2pPr>
              <a:defRPr lang="en-US" sz="2800" kern="1200" dirty="0" smtClean="0">
                <a:solidFill>
                  <a:prstClr val="black">
                    <a:lumMod val="75000"/>
                    <a:lumOff val="25000"/>
                  </a:prstClr>
                </a:solidFill>
                <a:latin typeface="Museo Sans 100" panose="02000000000000000000" pitchFamily="50" charset="0"/>
                <a:ea typeface="+mn-ea"/>
                <a:cs typeface="+mn-cs"/>
              </a:defRPr>
            </a:lvl2pPr>
            <a:lvl3pPr>
              <a:defRPr lang="en-US" sz="2800" kern="1200" dirty="0" smtClean="0">
                <a:solidFill>
                  <a:prstClr val="black">
                    <a:lumMod val="75000"/>
                    <a:lumOff val="25000"/>
                  </a:prstClr>
                </a:solidFill>
                <a:latin typeface="Museo Sans 100" panose="02000000000000000000" pitchFamily="50" charset="0"/>
                <a:ea typeface="+mn-ea"/>
                <a:cs typeface="+mn-cs"/>
              </a:defRPr>
            </a:lvl3pPr>
            <a:lvl4pPr>
              <a:defRPr lang="en-US" sz="2800" kern="1200" dirty="0" smtClean="0">
                <a:solidFill>
                  <a:prstClr val="black">
                    <a:lumMod val="75000"/>
                    <a:lumOff val="25000"/>
                  </a:prstClr>
                </a:solidFill>
                <a:latin typeface="Museo Sans 100" panose="02000000000000000000" pitchFamily="50" charset="0"/>
                <a:ea typeface="+mn-ea"/>
                <a:cs typeface="+mn-cs"/>
              </a:defRPr>
            </a:lvl4pPr>
            <a:lvl5pPr>
              <a:defRPr lang="en-US" sz="2800" kern="1200" dirty="0">
                <a:solidFill>
                  <a:prstClr val="black">
                    <a:lumMod val="75000"/>
                    <a:lumOff val="25000"/>
                  </a:prstClr>
                </a:solidFill>
                <a:latin typeface="Museo Sans 100" panose="02000000000000000000" pitchFamily="50" charset="0"/>
                <a:ea typeface="+mn-ea"/>
                <a:cs typeface="+mn-cs"/>
              </a:defRPr>
            </a:lvl5pPr>
          </a:lstStyle>
          <a:p>
            <a:pPr lvl="0"/>
            <a:r>
              <a:rPr lang="en-US" dirty="0"/>
              <a:t>Edit Master text styles</a:t>
            </a:r>
          </a:p>
        </p:txBody>
      </p:sp>
      <p:sp>
        <p:nvSpPr>
          <p:cNvPr id="12" name="Content Placeholder 11"/>
          <p:cNvSpPr>
            <a:spLocks noGrp="1"/>
          </p:cNvSpPr>
          <p:nvPr>
            <p:ph sz="quarter" idx="13" hasCustomPrompt="1"/>
          </p:nvPr>
        </p:nvSpPr>
        <p:spPr>
          <a:xfrm>
            <a:off x="228600" y="197601"/>
            <a:ext cx="4724401" cy="411367"/>
          </a:xfrm>
        </p:spPr>
        <p:txBody>
          <a:bodyPr>
            <a:noAutofit/>
          </a:bodyPr>
          <a:lstStyle>
            <a:lvl1pPr marL="0" indent="0">
              <a:buNone/>
              <a:defRPr lang="en-US" sz="1800" kern="1200" cap="small" dirty="0">
                <a:solidFill>
                  <a:schemeClr val="tx1">
                    <a:lumMod val="65000"/>
                    <a:lumOff val="35000"/>
                  </a:schemeClr>
                </a:solidFill>
                <a:latin typeface="Museo Slab 100" panose="02000000000000000000" pitchFamily="50" charset="0"/>
                <a:ea typeface="+mn-ea"/>
                <a:cs typeface="+mn-cs"/>
              </a:defRPr>
            </a:lvl1pPr>
          </a:lstStyle>
          <a:p>
            <a:pPr lvl="0"/>
            <a:r>
              <a:rPr lang="en-US" dirty="0"/>
              <a:t>Short sub-title</a:t>
            </a:r>
          </a:p>
        </p:txBody>
      </p:sp>
    </p:spTree>
    <p:extLst>
      <p:ext uri="{BB962C8B-B14F-4D97-AF65-F5344CB8AC3E}">
        <p14:creationId xmlns:p14="http://schemas.microsoft.com/office/powerpoint/2010/main" val="256892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099A51-7E4C-4B6A-BA60-7E15FBE13496}" type="datetimeFigureOut">
              <a:rPr lang="en-US" smtClean="0"/>
              <a:t>9/30/20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1C2392-448B-4888-B6FA-CF18AD1B095B}" type="slidenum">
              <a:rPr lang="en-US" smtClean="0"/>
              <a:t>‹#›</a:t>
            </a:fld>
            <a:endParaRPr lang="en-US"/>
          </a:p>
        </p:txBody>
      </p:sp>
    </p:spTree>
    <p:extLst>
      <p:ext uri="{BB962C8B-B14F-4D97-AF65-F5344CB8AC3E}">
        <p14:creationId xmlns:p14="http://schemas.microsoft.com/office/powerpoint/2010/main" val="2414139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099A51-7E4C-4B6A-BA60-7E15FBE13496}" type="datetimeFigureOut">
              <a:rPr lang="en-US" smtClean="0"/>
              <a:t>9/30/20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1C2392-448B-4888-B6FA-CF18AD1B095B}" type="slidenum">
              <a:rPr lang="en-US" smtClean="0"/>
              <a:t>‹#›</a:t>
            </a:fld>
            <a:endParaRPr lang="en-US"/>
          </a:p>
        </p:txBody>
      </p:sp>
    </p:spTree>
    <p:extLst>
      <p:ext uri="{BB962C8B-B14F-4D97-AF65-F5344CB8AC3E}">
        <p14:creationId xmlns:p14="http://schemas.microsoft.com/office/powerpoint/2010/main" val="103352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099A51-7E4C-4B6A-BA60-7E15FBE13496}" type="datetimeFigureOut">
              <a:rPr lang="en-US" smtClean="0"/>
              <a:t>9/30/20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C2392-448B-4888-B6FA-CF18AD1B095B}" type="slidenum">
              <a:rPr lang="en-US" smtClean="0"/>
              <a:t>‹#›</a:t>
            </a:fld>
            <a:endParaRPr lang="en-US"/>
          </a:p>
        </p:txBody>
      </p:sp>
    </p:spTree>
    <p:extLst>
      <p:ext uri="{BB962C8B-B14F-4D97-AF65-F5344CB8AC3E}">
        <p14:creationId xmlns:p14="http://schemas.microsoft.com/office/powerpoint/2010/main" val="3075645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099A51-7E4C-4B6A-BA60-7E15FBE13496}" type="datetimeFigureOut">
              <a:rPr lang="en-US" smtClean="0"/>
              <a:t>9/30/20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C2392-448B-4888-B6FA-CF18AD1B095B}" type="slidenum">
              <a:rPr lang="en-US" smtClean="0"/>
              <a:t>‹#›</a:t>
            </a:fld>
            <a:endParaRPr lang="en-US"/>
          </a:p>
        </p:txBody>
      </p:sp>
    </p:spTree>
    <p:extLst>
      <p:ext uri="{BB962C8B-B14F-4D97-AF65-F5344CB8AC3E}">
        <p14:creationId xmlns:p14="http://schemas.microsoft.com/office/powerpoint/2010/main" val="179914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7" name="Picture 6" hidden="1"/>
          <p:cNvPicPr>
            <a:picLocks noChangeAspect="1"/>
          </p:cNvPicPr>
          <p:nvPr userDrawn="1"/>
        </p:nvPicPr>
        <p:blipFill>
          <a:blip r:embed="rId2"/>
          <a:stretch>
            <a:fillRect/>
          </a:stretch>
        </p:blipFill>
        <p:spPr>
          <a:xfrm>
            <a:off x="0" y="1169"/>
            <a:ext cx="12192000" cy="6855661"/>
          </a:xfrm>
          <a:prstGeom prst="rect">
            <a:avLst/>
          </a:prstGeom>
        </p:spPr>
      </p:pic>
      <p:sp>
        <p:nvSpPr>
          <p:cNvPr id="2" name="Title 1"/>
          <p:cNvSpPr>
            <a:spLocks noGrp="1"/>
          </p:cNvSpPr>
          <p:nvPr>
            <p:ph type="title"/>
          </p:nvPr>
        </p:nvSpPr>
        <p:spPr>
          <a:xfrm>
            <a:off x="211822" y="492641"/>
            <a:ext cx="10833714" cy="708436"/>
          </a:xfrm>
        </p:spPr>
        <p:txBody>
          <a:bodyPr lIns="0">
            <a:noAutofit/>
          </a:bodyPr>
          <a:lstStyle>
            <a:lvl1pPr>
              <a:defRPr lang="en-US" sz="5000" b="1" kern="1200" dirty="0">
                <a:solidFill>
                  <a:schemeClr val="tx1">
                    <a:lumMod val="75000"/>
                    <a:lumOff val="25000"/>
                  </a:schemeClr>
                </a:solidFill>
                <a:latin typeface="Bebas Neue" panose="020B0606020202050201" pitchFamily="34" charset="0"/>
                <a:ea typeface="+mn-ea"/>
                <a:cs typeface="+mn-cs"/>
              </a:defRPr>
            </a:lvl1pPr>
          </a:lstStyle>
          <a:p>
            <a:endParaRPr lang="en-US" dirty="0"/>
          </a:p>
        </p:txBody>
      </p:sp>
      <p:sp>
        <p:nvSpPr>
          <p:cNvPr id="3" name="Content Placeholder 2"/>
          <p:cNvSpPr>
            <a:spLocks noGrp="1"/>
          </p:cNvSpPr>
          <p:nvPr>
            <p:ph idx="1"/>
          </p:nvPr>
        </p:nvSpPr>
        <p:spPr>
          <a:xfrm>
            <a:off x="211821" y="1566350"/>
            <a:ext cx="10833713" cy="5063050"/>
          </a:xfrm>
        </p:spPr>
        <p:txBody>
          <a:bodyPr lIns="0">
            <a:normAutofit/>
          </a:bodyPr>
          <a:lstStyle>
            <a:lvl1pPr marL="0" indent="0">
              <a:lnSpc>
                <a:spcPct val="108000"/>
              </a:lnSpc>
              <a:spcBef>
                <a:spcPts val="0"/>
              </a:spcBef>
              <a:spcAft>
                <a:spcPts val="2100"/>
              </a:spcAft>
              <a:buNone/>
              <a:defRPr lang="en-US" sz="3200" b="0" i="0" kern="1200" dirty="0" smtClean="0">
                <a:solidFill>
                  <a:prstClr val="black">
                    <a:lumMod val="75000"/>
                    <a:lumOff val="25000"/>
                  </a:prstClr>
                </a:solidFill>
                <a:latin typeface="Avenir Next" panose="020B0503020202020204" pitchFamily="34" charset="0"/>
                <a:ea typeface="+mn-ea"/>
                <a:cs typeface="Avenir Next" panose="020B0503020202020204" pitchFamily="34" charset="0"/>
              </a:defRPr>
            </a:lvl1pPr>
            <a:lvl2pPr>
              <a:defRPr lang="en-US" sz="2800" kern="1200" dirty="0" smtClean="0">
                <a:solidFill>
                  <a:prstClr val="black">
                    <a:lumMod val="75000"/>
                    <a:lumOff val="25000"/>
                  </a:prstClr>
                </a:solidFill>
                <a:latin typeface="Museo Sans 100" panose="02000000000000000000" pitchFamily="50" charset="0"/>
                <a:ea typeface="+mn-ea"/>
                <a:cs typeface="+mn-cs"/>
              </a:defRPr>
            </a:lvl2pPr>
            <a:lvl3pPr>
              <a:defRPr lang="en-US" sz="2800" kern="1200" dirty="0" smtClean="0">
                <a:solidFill>
                  <a:prstClr val="black">
                    <a:lumMod val="75000"/>
                    <a:lumOff val="25000"/>
                  </a:prstClr>
                </a:solidFill>
                <a:latin typeface="Museo Sans 100" panose="02000000000000000000" pitchFamily="50" charset="0"/>
                <a:ea typeface="+mn-ea"/>
                <a:cs typeface="+mn-cs"/>
              </a:defRPr>
            </a:lvl3pPr>
            <a:lvl4pPr>
              <a:defRPr lang="en-US" sz="2800" kern="1200" dirty="0" smtClean="0">
                <a:solidFill>
                  <a:prstClr val="black">
                    <a:lumMod val="75000"/>
                    <a:lumOff val="25000"/>
                  </a:prstClr>
                </a:solidFill>
                <a:latin typeface="Museo Sans 100" panose="02000000000000000000" pitchFamily="50" charset="0"/>
                <a:ea typeface="+mn-ea"/>
                <a:cs typeface="+mn-cs"/>
              </a:defRPr>
            </a:lvl4pPr>
            <a:lvl5pPr>
              <a:defRPr lang="en-US" sz="2800" kern="1200" dirty="0">
                <a:solidFill>
                  <a:prstClr val="black">
                    <a:lumMod val="75000"/>
                    <a:lumOff val="25000"/>
                  </a:prstClr>
                </a:solidFill>
                <a:latin typeface="Museo Sans 100" panose="02000000000000000000" pitchFamily="50" charset="0"/>
                <a:ea typeface="+mn-ea"/>
                <a:cs typeface="+mn-cs"/>
              </a:defRPr>
            </a:lvl5pPr>
          </a:lstStyle>
          <a:p>
            <a:pPr lvl="0"/>
            <a:r>
              <a:rPr lang="en-US" dirty="0"/>
              <a:t>Edit Master text styles</a:t>
            </a:r>
          </a:p>
        </p:txBody>
      </p:sp>
      <p:sp>
        <p:nvSpPr>
          <p:cNvPr id="12" name="Content Placeholder 11"/>
          <p:cNvSpPr>
            <a:spLocks noGrp="1"/>
          </p:cNvSpPr>
          <p:nvPr>
            <p:ph sz="quarter" idx="13" hasCustomPrompt="1"/>
          </p:nvPr>
        </p:nvSpPr>
        <p:spPr>
          <a:xfrm>
            <a:off x="228600" y="197601"/>
            <a:ext cx="4724401" cy="411367"/>
          </a:xfrm>
        </p:spPr>
        <p:txBody>
          <a:bodyPr lIns="0">
            <a:noAutofit/>
          </a:bodyPr>
          <a:lstStyle>
            <a:lvl1pPr marL="0" inden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stStyle>
          <a:p>
            <a:pPr lvl="0"/>
            <a:r>
              <a:rPr lang="en-US" dirty="0"/>
              <a:t>Short sub-title</a:t>
            </a:r>
          </a:p>
        </p:txBody>
      </p:sp>
    </p:spTree>
    <p:extLst>
      <p:ext uri="{BB962C8B-B14F-4D97-AF65-F5344CB8AC3E}">
        <p14:creationId xmlns:p14="http://schemas.microsoft.com/office/powerpoint/2010/main" val="2397415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Avenir Next" panose="020B0503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099A51-7E4C-4B6A-BA60-7E15FBE13496}" type="datetimeFigureOut">
              <a:rPr lang="en-US" smtClean="0"/>
              <a:t>9/30/20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C2392-448B-4888-B6FA-CF18AD1B095B}" type="slidenum">
              <a:rPr lang="en-US" smtClean="0"/>
              <a:t>‹#›</a:t>
            </a:fld>
            <a:endParaRPr lang="en-US"/>
          </a:p>
        </p:txBody>
      </p:sp>
    </p:spTree>
    <p:extLst>
      <p:ext uri="{BB962C8B-B14F-4D97-AF65-F5344CB8AC3E}">
        <p14:creationId xmlns:p14="http://schemas.microsoft.com/office/powerpoint/2010/main" val="301869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099A51-7E4C-4B6A-BA60-7E15FBE13496}" type="datetimeFigureOut">
              <a:rPr lang="en-US" smtClean="0"/>
              <a:t>9/30/20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C2392-448B-4888-B6FA-CF18AD1B095B}" type="slidenum">
              <a:rPr lang="en-US" smtClean="0"/>
              <a:t>‹#›</a:t>
            </a:fld>
            <a:endParaRPr lang="en-US"/>
          </a:p>
        </p:txBody>
      </p:sp>
    </p:spTree>
    <p:extLst>
      <p:ext uri="{BB962C8B-B14F-4D97-AF65-F5344CB8AC3E}">
        <p14:creationId xmlns:p14="http://schemas.microsoft.com/office/powerpoint/2010/main" val="2785566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099A51-7E4C-4B6A-BA60-7E15FBE13496}" type="datetimeFigureOut">
              <a:rPr lang="en-US" smtClean="0"/>
              <a:t>9/30/20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C2392-448B-4888-B6FA-CF18AD1B095B}" type="slidenum">
              <a:rPr lang="en-US" smtClean="0"/>
              <a:t>‹#›</a:t>
            </a:fld>
            <a:endParaRPr lang="en-US"/>
          </a:p>
        </p:txBody>
      </p:sp>
    </p:spTree>
    <p:extLst>
      <p:ext uri="{BB962C8B-B14F-4D97-AF65-F5344CB8AC3E}">
        <p14:creationId xmlns:p14="http://schemas.microsoft.com/office/powerpoint/2010/main" val="313231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099A51-7E4C-4B6A-BA60-7E15FBE13496}" type="datetimeFigureOut">
              <a:rPr lang="en-US" smtClean="0"/>
              <a:t>9/30/20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1C2392-448B-4888-B6FA-CF18AD1B095B}" type="slidenum">
              <a:rPr lang="en-US" smtClean="0"/>
              <a:t>‹#›</a:t>
            </a:fld>
            <a:endParaRPr lang="en-US"/>
          </a:p>
        </p:txBody>
      </p:sp>
    </p:spTree>
    <p:extLst>
      <p:ext uri="{BB962C8B-B14F-4D97-AF65-F5344CB8AC3E}">
        <p14:creationId xmlns:p14="http://schemas.microsoft.com/office/powerpoint/2010/main" val="239203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099A51-7E4C-4B6A-BA60-7E15FBE13496}" type="datetimeFigureOut">
              <a:rPr lang="en-US" smtClean="0"/>
              <a:t>9/30/20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1C2392-448B-4888-B6FA-CF18AD1B095B}" type="slidenum">
              <a:rPr lang="en-US" smtClean="0"/>
              <a:t>‹#›</a:t>
            </a:fld>
            <a:endParaRPr lang="en-US"/>
          </a:p>
        </p:txBody>
      </p:sp>
    </p:spTree>
    <p:extLst>
      <p:ext uri="{BB962C8B-B14F-4D97-AF65-F5344CB8AC3E}">
        <p14:creationId xmlns:p14="http://schemas.microsoft.com/office/powerpoint/2010/main" val="120285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099A51-7E4C-4B6A-BA60-7E15FBE13496}" type="datetimeFigureOut">
              <a:rPr lang="en-US" smtClean="0"/>
              <a:t>9/30/20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1C2392-448B-4888-B6FA-CF18AD1B095B}" type="slidenum">
              <a:rPr lang="en-US" smtClean="0"/>
              <a:t>‹#›</a:t>
            </a:fld>
            <a:endParaRPr lang="en-US"/>
          </a:p>
        </p:txBody>
      </p:sp>
    </p:spTree>
    <p:extLst>
      <p:ext uri="{BB962C8B-B14F-4D97-AF65-F5344CB8AC3E}">
        <p14:creationId xmlns:p14="http://schemas.microsoft.com/office/powerpoint/2010/main" val="2467676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099A51-7E4C-4B6A-BA60-7E15FBE13496}" type="datetimeFigureOut">
              <a:rPr lang="en-US" smtClean="0"/>
              <a:t>9/30/20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1C2392-448B-4888-B6FA-CF18AD1B095B}" type="slidenum">
              <a:rPr lang="en-US" smtClean="0"/>
              <a:t>‹#›</a:t>
            </a:fld>
            <a:endParaRPr lang="en-US"/>
          </a:p>
        </p:txBody>
      </p:sp>
    </p:spTree>
    <p:extLst>
      <p:ext uri="{BB962C8B-B14F-4D97-AF65-F5344CB8AC3E}">
        <p14:creationId xmlns:p14="http://schemas.microsoft.com/office/powerpoint/2010/main" val="2540204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099A51-7E4C-4B6A-BA60-7E15FBE13496}" type="datetimeFigureOut">
              <a:rPr lang="en-US" smtClean="0"/>
              <a:t>9/30/20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C2392-448B-4888-B6FA-CF18AD1B095B}" type="slidenum">
              <a:rPr lang="en-US" smtClean="0"/>
              <a:t>‹#›</a:t>
            </a:fld>
            <a:endParaRPr lang="en-US"/>
          </a:p>
        </p:txBody>
      </p:sp>
    </p:spTree>
    <p:extLst>
      <p:ext uri="{BB962C8B-B14F-4D97-AF65-F5344CB8AC3E}">
        <p14:creationId xmlns:p14="http://schemas.microsoft.com/office/powerpoint/2010/main" val="2320268879"/>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Bebas Neue" panose="020B0606020202050201"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tiff"/><Relationship Id="rId3" Type="http://schemas.openxmlformats.org/officeDocument/2006/relationships/image" Target="../media/image18.png"/><Relationship Id="rId7" Type="http://schemas.openxmlformats.org/officeDocument/2006/relationships/image" Target="../media/image22.svg"/><Relationship Id="rId12" Type="http://schemas.openxmlformats.org/officeDocument/2006/relationships/image" Target="../media/image25.jpeg"/><Relationship Id="rId2" Type="http://schemas.openxmlformats.org/officeDocument/2006/relationships/notesSlide" Target="../notesSlides/notesSlide12.xml"/><Relationship Id="rId16"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8.svg"/><Relationship Id="rId5" Type="http://schemas.openxmlformats.org/officeDocument/2006/relationships/image" Target="../media/image20.svg"/><Relationship Id="rId15" Type="http://schemas.openxmlformats.org/officeDocument/2006/relationships/image" Target="../media/image28.tiff"/><Relationship Id="rId10" Type="http://schemas.openxmlformats.org/officeDocument/2006/relationships/image" Target="../media/image7.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7.tiff"/></Relationships>
</file>

<file path=ppt/slides/_rels/slide13.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7.png"/><Relationship Id="rId7" Type="http://schemas.openxmlformats.org/officeDocument/2006/relationships/image" Target="../media/image26.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9.tiff"/><Relationship Id="rId4" Type="http://schemas.openxmlformats.org/officeDocument/2006/relationships/image" Target="../media/image8.svg"/><Relationship Id="rId9" Type="http://schemas.openxmlformats.org/officeDocument/2006/relationships/image" Target="../media/image28.tiff"/></Relationships>
</file>

<file path=ppt/slides/_rels/slide14.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7.png"/><Relationship Id="rId7" Type="http://schemas.openxmlformats.org/officeDocument/2006/relationships/image" Target="../media/image27.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jpeg"/><Relationship Id="rId4" Type="http://schemas.openxmlformats.org/officeDocument/2006/relationships/image" Target="../media/image8.svg"/><Relationship Id="rId9" Type="http://schemas.openxmlformats.org/officeDocument/2006/relationships/image" Target="../media/image29.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9.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0.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90.png"/><Relationship Id="rId5" Type="http://schemas.openxmlformats.org/officeDocument/2006/relationships/image" Target="../media/image180.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wdp"/><Relationship Id="rId3" Type="http://schemas.openxmlformats.org/officeDocument/2006/relationships/image" Target="../media/image33.png"/><Relationship Id="rId7" Type="http://schemas.openxmlformats.org/officeDocument/2006/relationships/hyperlink" Target="https://twitter.com/manaswisaha" TargetMode="External"/><Relationship Id="rId12"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mailto:manaswi@cs.uw.edu" TargetMode="External"/><Relationship Id="rId11" Type="http://schemas.openxmlformats.org/officeDocument/2006/relationships/image" Target="../media/image5.png"/><Relationship Id="rId5" Type="http://schemas.openxmlformats.org/officeDocument/2006/relationships/image" Target="../media/image35.tiff"/><Relationship Id="rId10" Type="http://schemas.openxmlformats.org/officeDocument/2006/relationships/image" Target="../media/image4.png"/><Relationship Id="rId4" Type="http://schemas.openxmlformats.org/officeDocument/2006/relationships/image" Target="../media/image34.tiff"/><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5.tiff"/><Relationship Id="rId4" Type="http://schemas.openxmlformats.org/officeDocument/2006/relationships/image" Target="../media/image44.tiff"/></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sv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41.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47.tiff"/><Relationship Id="rId7" Type="http://schemas.openxmlformats.org/officeDocument/2006/relationships/image" Target="../media/image26.tif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8.tiff"/><Relationship Id="rId9" Type="http://schemas.openxmlformats.org/officeDocument/2006/relationships/image" Target="../media/image28.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C8EC18A-0B70-F54E-BADF-77C1A7A63AF3}"/>
              </a:ext>
            </a:extLst>
          </p:cNvPr>
          <p:cNvPicPr>
            <a:picLocks noChangeAspect="1"/>
          </p:cNvPicPr>
          <p:nvPr/>
        </p:nvPicPr>
        <p:blipFill rotWithShape="1">
          <a:blip r:embed="rId3"/>
          <a:srcRect b="30879"/>
          <a:stretch/>
        </p:blipFill>
        <p:spPr>
          <a:xfrm>
            <a:off x="0" y="0"/>
            <a:ext cx="12191999" cy="6899918"/>
          </a:xfrm>
          <a:prstGeom prst="rect">
            <a:avLst/>
          </a:prstGeom>
        </p:spPr>
      </p:pic>
      <p:sp>
        <p:nvSpPr>
          <p:cNvPr id="22" name="Rectangle 21">
            <a:extLst>
              <a:ext uri="{FF2B5EF4-FFF2-40B4-BE49-F238E27FC236}">
                <a16:creationId xmlns:a16="http://schemas.microsoft.com/office/drawing/2014/main" id="{6E1796B1-E37B-5045-9789-2D8B539FA6BC}"/>
              </a:ext>
            </a:extLst>
          </p:cNvPr>
          <p:cNvSpPr/>
          <p:nvPr/>
        </p:nvSpPr>
        <p:spPr>
          <a:xfrm>
            <a:off x="0" y="0"/>
            <a:ext cx="12267306" cy="689991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a:endParaRPr lang="en-US" dirty="0"/>
          </a:p>
        </p:txBody>
      </p:sp>
      <p:sp>
        <p:nvSpPr>
          <p:cNvPr id="17" name="TextBox 16"/>
          <p:cNvSpPr txBox="1"/>
          <p:nvPr/>
        </p:nvSpPr>
        <p:spPr>
          <a:xfrm>
            <a:off x="285740" y="3238615"/>
            <a:ext cx="6366730" cy="369332"/>
          </a:xfrm>
          <a:prstGeom prst="rect">
            <a:avLst/>
          </a:prstGeom>
          <a:noFill/>
        </p:spPr>
        <p:txBody>
          <a:bodyPr wrap="square" tIns="45720" bIns="45720" rtlCol="0">
            <a:spAutoFit/>
          </a:bodyPr>
          <a:lstStyle/>
          <a:p>
            <a:r>
              <a:rPr lang="en-US" dirty="0">
                <a:solidFill>
                  <a:schemeClr val="bg1"/>
                </a:solidFill>
                <a:latin typeface="Avenir Next" panose="020B0503020202020204" pitchFamily="34" charset="0"/>
                <a:cs typeface="Segoe UI Light" panose="020B0502040204020203" pitchFamily="34" charset="0"/>
              </a:rPr>
              <a:t>PhD Student | Computer Science | University of Washington</a:t>
            </a:r>
          </a:p>
        </p:txBody>
      </p:sp>
      <p:sp>
        <p:nvSpPr>
          <p:cNvPr id="12" name="TextBox 11"/>
          <p:cNvSpPr txBox="1"/>
          <p:nvPr/>
        </p:nvSpPr>
        <p:spPr>
          <a:xfrm>
            <a:off x="372824" y="533865"/>
            <a:ext cx="11502887" cy="1446550"/>
          </a:xfrm>
          <a:prstGeom prst="rect">
            <a:avLst/>
          </a:prstGeom>
          <a:noFill/>
        </p:spPr>
        <p:txBody>
          <a:bodyPr wrap="square" lIns="0" rIns="0" rtlCol="0">
            <a:spAutoFit/>
          </a:bodyPr>
          <a:lstStyle/>
          <a:p>
            <a:r>
              <a:rPr lang="en-US" sz="4400" dirty="0">
                <a:solidFill>
                  <a:schemeClr val="bg1"/>
                </a:solidFill>
                <a:latin typeface="Avenir Next" panose="020B0503020202020204" pitchFamily="34" charset="0"/>
                <a:ea typeface="Segoe UI" panose="020B0502040204020203" pitchFamily="34" charset="0"/>
                <a:cs typeface="Segoe UI" panose="020B0502040204020203" pitchFamily="34" charset="0"/>
              </a:rPr>
              <a:t>Urban Accessibility as a </a:t>
            </a:r>
            <a:r>
              <a:rPr lang="en-US" sz="4400" b="1" dirty="0">
                <a:solidFill>
                  <a:srgbClr val="FFC000"/>
                </a:solidFill>
                <a:latin typeface="Avenir Next" panose="020B0503020202020204" pitchFamily="34" charset="0"/>
                <a:ea typeface="Segoe UI" panose="020B0502040204020203" pitchFamily="34" charset="0"/>
                <a:cs typeface="Segoe UI" panose="020B0502040204020203" pitchFamily="34" charset="0"/>
              </a:rPr>
              <a:t>Socio-Political</a:t>
            </a:r>
            <a:r>
              <a:rPr lang="en-US" sz="4400" dirty="0">
                <a:solidFill>
                  <a:schemeClr val="bg1"/>
                </a:solidFill>
                <a:latin typeface="Avenir Next" panose="020B0503020202020204" pitchFamily="34" charset="0"/>
                <a:ea typeface="Segoe UI" panose="020B0502040204020203" pitchFamily="34" charset="0"/>
                <a:cs typeface="Segoe UI" panose="020B0502040204020203" pitchFamily="34" charset="0"/>
              </a:rPr>
              <a:t> Problem: A Multi-Stakeholder Analysis</a:t>
            </a:r>
            <a:endParaRPr lang="en-US" sz="4400" b="1" dirty="0">
              <a:solidFill>
                <a:srgbClr val="FFC000"/>
              </a:solidFill>
              <a:latin typeface="Avenir Next" panose="020B0503020202020204" pitchFamily="34" charset="0"/>
              <a:ea typeface="Segoe UI" panose="020B0502040204020203" pitchFamily="34" charset="0"/>
              <a:cs typeface="Segoe UI" panose="020B0502040204020203" pitchFamily="34" charset="0"/>
            </a:endParaRPr>
          </a:p>
        </p:txBody>
      </p:sp>
      <p:sp>
        <p:nvSpPr>
          <p:cNvPr id="32" name="Rectangle 31">
            <a:extLst>
              <a:ext uri="{FF2B5EF4-FFF2-40B4-BE49-F238E27FC236}">
                <a16:creationId xmlns:a16="http://schemas.microsoft.com/office/drawing/2014/main" id="{68F33BD5-B614-2A4A-BF81-FEC0C30AA6DE}"/>
              </a:ext>
            </a:extLst>
          </p:cNvPr>
          <p:cNvSpPr/>
          <p:nvPr/>
        </p:nvSpPr>
        <p:spPr>
          <a:xfrm>
            <a:off x="285740" y="2735131"/>
            <a:ext cx="3132589" cy="584775"/>
          </a:xfrm>
          <a:prstGeom prst="rect">
            <a:avLst/>
          </a:prstGeom>
        </p:spPr>
        <p:txBody>
          <a:bodyPr wrap="none">
            <a:spAutoFit/>
          </a:bodyPr>
          <a:lstStyle/>
          <a:p>
            <a:r>
              <a:rPr lang="en-US" sz="3200" b="1" dirty="0">
                <a:solidFill>
                  <a:schemeClr val="bg1"/>
                </a:solidFill>
                <a:latin typeface="Avenir Next" panose="020B0503020202020204" pitchFamily="34" charset="0"/>
                <a:cs typeface="Segoe UI Light" panose="020B0502040204020203" pitchFamily="34" charset="0"/>
              </a:rPr>
              <a:t>Manaswi Saha </a:t>
            </a:r>
            <a:endParaRPr lang="en-US" sz="3200" b="1" dirty="0">
              <a:latin typeface="Avenir Next" panose="020B0503020202020204" pitchFamily="34" charset="0"/>
            </a:endParaRPr>
          </a:p>
        </p:txBody>
      </p:sp>
      <p:grpSp>
        <p:nvGrpSpPr>
          <p:cNvPr id="37" name="Group 36">
            <a:extLst>
              <a:ext uri="{FF2B5EF4-FFF2-40B4-BE49-F238E27FC236}">
                <a16:creationId xmlns:a16="http://schemas.microsoft.com/office/drawing/2014/main" id="{53367928-8B6F-4F49-87A3-E3673CDA04FE}"/>
              </a:ext>
            </a:extLst>
          </p:cNvPr>
          <p:cNvGrpSpPr/>
          <p:nvPr/>
        </p:nvGrpSpPr>
        <p:grpSpPr>
          <a:xfrm>
            <a:off x="1127223" y="5981661"/>
            <a:ext cx="9937551" cy="684947"/>
            <a:chOff x="436481" y="5991892"/>
            <a:chExt cx="9937551" cy="684947"/>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81" y="5991892"/>
              <a:ext cx="772423" cy="684947"/>
            </a:xfrm>
            <a:prstGeom prst="rect">
              <a:avLst/>
            </a:prstGeom>
          </p:spPr>
        </p:pic>
        <p:pic>
          <p:nvPicPr>
            <p:cNvPr id="19" name="Picture 18">
              <a:extLst>
                <a:ext uri="{FF2B5EF4-FFF2-40B4-BE49-F238E27FC236}">
                  <a16:creationId xmlns:a16="http://schemas.microsoft.com/office/drawing/2014/main" id="{ECD98A37-F061-4128-AE5B-D095C5AA61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233" y="6014325"/>
              <a:ext cx="1187166" cy="640080"/>
            </a:xfrm>
            <a:prstGeom prst="rect">
              <a:avLst/>
            </a:prstGeom>
          </p:spPr>
        </p:pic>
        <p:pic>
          <p:nvPicPr>
            <p:cNvPr id="20" name="Picture 19">
              <a:extLst>
                <a:ext uri="{FF2B5EF4-FFF2-40B4-BE49-F238E27FC236}">
                  <a16:creationId xmlns:a16="http://schemas.microsoft.com/office/drawing/2014/main" id="{0385D232-6B4D-429A-94BC-EE49A7C04D1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5028"/>
            <a:stretch/>
          </p:blipFill>
          <p:spPr>
            <a:xfrm>
              <a:off x="8345308" y="6060045"/>
              <a:ext cx="2028724" cy="548640"/>
            </a:xfrm>
            <a:prstGeom prst="rect">
              <a:avLst/>
            </a:prstGeom>
          </p:spPr>
        </p:pic>
        <p:pic>
          <p:nvPicPr>
            <p:cNvPr id="21" name="Picture 20" descr="A picture containing object&#10;&#10;Description generated with very high confidence">
              <a:extLst>
                <a:ext uri="{FF2B5EF4-FFF2-40B4-BE49-F238E27FC236}">
                  <a16:creationId xmlns:a16="http://schemas.microsoft.com/office/drawing/2014/main" id="{7C6DA9EF-B643-4A91-9513-39ACDD1D3325}"/>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514344" y="6105765"/>
              <a:ext cx="4300220" cy="457200"/>
            </a:xfrm>
            <a:prstGeom prst="rect">
              <a:avLst/>
            </a:prstGeom>
          </p:spPr>
        </p:pic>
      </p:grpSp>
      <p:sp>
        <p:nvSpPr>
          <p:cNvPr id="33" name="Rectangle 32">
            <a:extLst>
              <a:ext uri="{FF2B5EF4-FFF2-40B4-BE49-F238E27FC236}">
                <a16:creationId xmlns:a16="http://schemas.microsoft.com/office/drawing/2014/main" id="{3E576844-3EC2-6D4D-BEF2-B3A71390CED0}"/>
              </a:ext>
            </a:extLst>
          </p:cNvPr>
          <p:cNvSpPr/>
          <p:nvPr/>
        </p:nvSpPr>
        <p:spPr>
          <a:xfrm>
            <a:off x="7513892" y="2735131"/>
            <a:ext cx="2367956" cy="584775"/>
          </a:xfrm>
          <a:prstGeom prst="rect">
            <a:avLst/>
          </a:prstGeom>
        </p:spPr>
        <p:txBody>
          <a:bodyPr wrap="none">
            <a:spAutoFit/>
          </a:bodyPr>
          <a:lstStyle/>
          <a:p>
            <a:r>
              <a:rPr lang="en-US" sz="3200" b="1" dirty="0">
                <a:solidFill>
                  <a:schemeClr val="bg1"/>
                </a:solidFill>
                <a:latin typeface="Avenir Next" panose="020B0503020202020204" pitchFamily="34" charset="0"/>
                <a:cs typeface="Segoe UI Light" panose="020B0502040204020203" pitchFamily="34" charset="0"/>
              </a:rPr>
              <a:t>Co-authors</a:t>
            </a:r>
            <a:endParaRPr lang="en-US" sz="3200" b="1" dirty="0">
              <a:latin typeface="Avenir Next" panose="020B0503020202020204" pitchFamily="34" charset="0"/>
            </a:endParaRPr>
          </a:p>
        </p:txBody>
      </p:sp>
      <p:sp>
        <p:nvSpPr>
          <p:cNvPr id="34" name="Rectangle 33">
            <a:extLst>
              <a:ext uri="{FF2B5EF4-FFF2-40B4-BE49-F238E27FC236}">
                <a16:creationId xmlns:a16="http://schemas.microsoft.com/office/drawing/2014/main" id="{72EC6A62-8B36-9D46-BDC3-326B27C77A71}"/>
              </a:ext>
            </a:extLst>
          </p:cNvPr>
          <p:cNvSpPr/>
          <p:nvPr/>
        </p:nvSpPr>
        <p:spPr>
          <a:xfrm>
            <a:off x="285740" y="4102481"/>
            <a:ext cx="2879314" cy="646331"/>
          </a:xfrm>
          <a:prstGeom prst="rect">
            <a:avLst/>
          </a:prstGeom>
        </p:spPr>
        <p:txBody>
          <a:bodyPr wrap="none">
            <a:spAutoFit/>
          </a:bodyPr>
          <a:lstStyle/>
          <a:p>
            <a:r>
              <a:rPr lang="en-US" sz="3600" b="1" dirty="0">
                <a:solidFill>
                  <a:schemeClr val="bg1"/>
                </a:solidFill>
                <a:latin typeface="Avenir Next" panose="020B0503020202020204" pitchFamily="34" charset="0"/>
                <a:cs typeface="Segoe UI Light" panose="020B0502040204020203" pitchFamily="34" charset="0"/>
              </a:rPr>
              <a:t>CSCW 2020</a:t>
            </a:r>
            <a:endParaRPr lang="en-US" sz="3600" b="1" dirty="0">
              <a:latin typeface="Avenir Next" panose="020B0503020202020204" pitchFamily="34" charset="0"/>
            </a:endParaRPr>
          </a:p>
        </p:txBody>
      </p:sp>
      <p:grpSp>
        <p:nvGrpSpPr>
          <p:cNvPr id="4" name="Group 3">
            <a:extLst>
              <a:ext uri="{FF2B5EF4-FFF2-40B4-BE49-F238E27FC236}">
                <a16:creationId xmlns:a16="http://schemas.microsoft.com/office/drawing/2014/main" id="{ADB177F7-F27F-3941-85D5-3B7AD0A2A2C8}"/>
              </a:ext>
            </a:extLst>
          </p:cNvPr>
          <p:cNvGrpSpPr/>
          <p:nvPr/>
        </p:nvGrpSpPr>
        <p:grpSpPr>
          <a:xfrm>
            <a:off x="7586987" y="3281664"/>
            <a:ext cx="4418435" cy="1086951"/>
            <a:chOff x="323894" y="4217534"/>
            <a:chExt cx="4418435" cy="1086951"/>
          </a:xfrm>
        </p:grpSpPr>
        <p:grpSp>
          <p:nvGrpSpPr>
            <p:cNvPr id="13" name="Group 12">
              <a:extLst>
                <a:ext uri="{FF2B5EF4-FFF2-40B4-BE49-F238E27FC236}">
                  <a16:creationId xmlns:a16="http://schemas.microsoft.com/office/drawing/2014/main" id="{9C723CB8-02AD-8C41-A6C3-D5A5BF2EE4F8}"/>
                </a:ext>
              </a:extLst>
            </p:cNvPr>
            <p:cNvGrpSpPr/>
            <p:nvPr/>
          </p:nvGrpSpPr>
          <p:grpSpPr>
            <a:xfrm>
              <a:off x="2592464" y="4217534"/>
              <a:ext cx="2149865" cy="730383"/>
              <a:chOff x="-379854" y="5677523"/>
              <a:chExt cx="1922095" cy="730383"/>
            </a:xfrm>
          </p:grpSpPr>
          <p:sp>
            <p:nvSpPr>
              <p:cNvPr id="14" name="TextBox 13">
                <a:extLst>
                  <a:ext uri="{FF2B5EF4-FFF2-40B4-BE49-F238E27FC236}">
                    <a16:creationId xmlns:a16="http://schemas.microsoft.com/office/drawing/2014/main" id="{37D9F614-D65D-B84B-9164-6602E2D475A2}"/>
                  </a:ext>
                </a:extLst>
              </p:cNvPr>
              <p:cNvSpPr txBox="1"/>
              <p:nvPr/>
            </p:nvSpPr>
            <p:spPr>
              <a:xfrm>
                <a:off x="-379854" y="6038574"/>
                <a:ext cx="1922095" cy="369332"/>
              </a:xfrm>
              <a:prstGeom prst="rect">
                <a:avLst/>
              </a:prstGeom>
              <a:noFill/>
            </p:spPr>
            <p:txBody>
              <a:bodyPr wrap="square" tIns="45720" bIns="45720" rtlCol="0">
                <a:spAutoFit/>
              </a:bodyPr>
              <a:lstStyle/>
              <a:p>
                <a:r>
                  <a:rPr lang="en-US" dirty="0">
                    <a:solidFill>
                      <a:schemeClr val="bg1"/>
                    </a:solidFill>
                    <a:latin typeface="Avenir Next" panose="020B0503020202020204" pitchFamily="34" charset="0"/>
                    <a:cs typeface="Segoe UI Light" panose="020B0502040204020203" pitchFamily="34" charset="0"/>
                  </a:rPr>
                  <a:t>Jon E.  Froehlich</a:t>
                </a:r>
              </a:p>
            </p:txBody>
          </p:sp>
          <p:sp>
            <p:nvSpPr>
              <p:cNvPr id="25" name="TextBox 24">
                <a:extLst>
                  <a:ext uri="{FF2B5EF4-FFF2-40B4-BE49-F238E27FC236}">
                    <a16:creationId xmlns:a16="http://schemas.microsoft.com/office/drawing/2014/main" id="{262F22E9-A25B-6546-B19C-26022131A7F9}"/>
                  </a:ext>
                </a:extLst>
              </p:cNvPr>
              <p:cNvSpPr txBox="1"/>
              <p:nvPr/>
            </p:nvSpPr>
            <p:spPr>
              <a:xfrm>
                <a:off x="-328028" y="5677523"/>
                <a:ext cx="1305963" cy="369332"/>
              </a:xfrm>
              <a:prstGeom prst="rect">
                <a:avLst/>
              </a:prstGeom>
              <a:noFill/>
            </p:spPr>
            <p:txBody>
              <a:bodyPr wrap="square" tIns="45720" bIns="45720" rtlCol="0">
                <a:spAutoFit/>
              </a:bodyPr>
              <a:lstStyle/>
              <a:p>
                <a:r>
                  <a:rPr lang="en-US" dirty="0">
                    <a:solidFill>
                      <a:schemeClr val="bg1"/>
                    </a:solidFill>
                    <a:latin typeface="Avenir Next" panose="020B0503020202020204" pitchFamily="34" charset="0"/>
                    <a:cs typeface="Segoe UI Light" panose="020B0502040204020203" pitchFamily="34" charset="0"/>
                  </a:rPr>
                  <a:t>Jeffrey Heer</a:t>
                </a:r>
              </a:p>
            </p:txBody>
          </p:sp>
        </p:grpSp>
        <p:grpSp>
          <p:nvGrpSpPr>
            <p:cNvPr id="3" name="Group 2">
              <a:extLst>
                <a:ext uri="{FF2B5EF4-FFF2-40B4-BE49-F238E27FC236}">
                  <a16:creationId xmlns:a16="http://schemas.microsoft.com/office/drawing/2014/main" id="{4CC8F3EE-7A24-FC4B-A962-F5D89A7B8B92}"/>
                </a:ext>
              </a:extLst>
            </p:cNvPr>
            <p:cNvGrpSpPr/>
            <p:nvPr/>
          </p:nvGrpSpPr>
          <p:grpSpPr>
            <a:xfrm>
              <a:off x="323894" y="4226584"/>
              <a:ext cx="2449786" cy="1077901"/>
              <a:chOff x="323894" y="4226584"/>
              <a:chExt cx="2449786" cy="1077901"/>
            </a:xfrm>
          </p:grpSpPr>
          <p:sp>
            <p:nvSpPr>
              <p:cNvPr id="23" name="TextBox 22">
                <a:extLst>
                  <a:ext uri="{FF2B5EF4-FFF2-40B4-BE49-F238E27FC236}">
                    <a16:creationId xmlns:a16="http://schemas.microsoft.com/office/drawing/2014/main" id="{27A0DAEC-10BA-224E-84EF-20269489780A}"/>
                  </a:ext>
                </a:extLst>
              </p:cNvPr>
              <p:cNvSpPr txBox="1"/>
              <p:nvPr/>
            </p:nvSpPr>
            <p:spPr>
              <a:xfrm>
                <a:off x="323894" y="4226584"/>
                <a:ext cx="2275041" cy="369332"/>
              </a:xfrm>
              <a:prstGeom prst="rect">
                <a:avLst/>
              </a:prstGeom>
              <a:noFill/>
            </p:spPr>
            <p:txBody>
              <a:bodyPr wrap="square" tIns="45720" bIns="45720" rtlCol="0">
                <a:spAutoFit/>
              </a:bodyPr>
              <a:lstStyle/>
              <a:p>
                <a:r>
                  <a:rPr lang="en-US" dirty="0" err="1">
                    <a:solidFill>
                      <a:schemeClr val="bg1"/>
                    </a:solidFill>
                    <a:latin typeface="Avenir Next" panose="020B0503020202020204" pitchFamily="34" charset="0"/>
                    <a:cs typeface="Segoe UI Light" panose="020B0502040204020203" pitchFamily="34" charset="0"/>
                  </a:rPr>
                  <a:t>Devanshi</a:t>
                </a:r>
                <a:r>
                  <a:rPr lang="en-US" dirty="0">
                    <a:solidFill>
                      <a:schemeClr val="bg1"/>
                    </a:solidFill>
                    <a:latin typeface="Avenir Next" panose="020B0503020202020204" pitchFamily="34" charset="0"/>
                    <a:cs typeface="Segoe UI Light" panose="020B0502040204020203" pitchFamily="34" charset="0"/>
                  </a:rPr>
                  <a:t> Chauhan</a:t>
                </a:r>
              </a:p>
            </p:txBody>
          </p:sp>
          <p:sp>
            <p:nvSpPr>
              <p:cNvPr id="24" name="TextBox 23">
                <a:extLst>
                  <a:ext uri="{FF2B5EF4-FFF2-40B4-BE49-F238E27FC236}">
                    <a16:creationId xmlns:a16="http://schemas.microsoft.com/office/drawing/2014/main" id="{AE7AF38F-1F96-F544-B637-799FAE3AF753}"/>
                  </a:ext>
                </a:extLst>
              </p:cNvPr>
              <p:cNvSpPr txBox="1"/>
              <p:nvPr/>
            </p:nvSpPr>
            <p:spPr>
              <a:xfrm>
                <a:off x="323894" y="4587635"/>
                <a:ext cx="2275041" cy="369332"/>
              </a:xfrm>
              <a:prstGeom prst="rect">
                <a:avLst/>
              </a:prstGeom>
              <a:noFill/>
            </p:spPr>
            <p:txBody>
              <a:bodyPr wrap="square" tIns="45720" bIns="45720" rtlCol="0">
                <a:spAutoFit/>
              </a:bodyPr>
              <a:lstStyle/>
              <a:p>
                <a:r>
                  <a:rPr lang="en-US" dirty="0">
                    <a:solidFill>
                      <a:schemeClr val="bg1"/>
                    </a:solidFill>
                    <a:latin typeface="Avenir Next" panose="020B0503020202020204" pitchFamily="34" charset="0"/>
                    <a:cs typeface="Segoe UI Light" panose="020B0502040204020203" pitchFamily="34" charset="0"/>
                  </a:rPr>
                  <a:t>Siddhant Patel</a:t>
                </a:r>
              </a:p>
            </p:txBody>
          </p:sp>
          <p:sp>
            <p:nvSpPr>
              <p:cNvPr id="26" name="TextBox 25">
                <a:extLst>
                  <a:ext uri="{FF2B5EF4-FFF2-40B4-BE49-F238E27FC236}">
                    <a16:creationId xmlns:a16="http://schemas.microsoft.com/office/drawing/2014/main" id="{58AF2620-7345-DA44-A9A7-D90926802582}"/>
                  </a:ext>
                </a:extLst>
              </p:cNvPr>
              <p:cNvSpPr txBox="1"/>
              <p:nvPr/>
            </p:nvSpPr>
            <p:spPr>
              <a:xfrm>
                <a:off x="323894" y="4935153"/>
                <a:ext cx="2449786" cy="369332"/>
              </a:xfrm>
              <a:prstGeom prst="rect">
                <a:avLst/>
              </a:prstGeom>
              <a:noFill/>
            </p:spPr>
            <p:txBody>
              <a:bodyPr wrap="square" tIns="45720" bIns="45720" rtlCol="0">
                <a:spAutoFit/>
              </a:bodyPr>
              <a:lstStyle/>
              <a:p>
                <a:r>
                  <a:rPr lang="en-US" dirty="0">
                    <a:solidFill>
                      <a:schemeClr val="bg1"/>
                    </a:solidFill>
                    <a:latin typeface="Avenir Next" panose="020B0503020202020204" pitchFamily="34" charset="0"/>
                    <a:cs typeface="Segoe UI Light" panose="020B0502040204020203" pitchFamily="34" charset="0"/>
                  </a:rPr>
                  <a:t>Rachel Kangas</a:t>
                </a:r>
              </a:p>
            </p:txBody>
          </p:sp>
        </p:grpSp>
      </p:grpSp>
    </p:spTree>
    <p:extLst>
      <p:ext uri="{BB962C8B-B14F-4D97-AF65-F5344CB8AC3E}">
        <p14:creationId xmlns:p14="http://schemas.microsoft.com/office/powerpoint/2010/main" val="119673008"/>
      </p:ext>
    </p:extLst>
  </p:cSld>
  <p:clrMapOvr>
    <a:masterClrMapping/>
  </p:clrMapOvr>
  <mc:AlternateContent xmlns:mc="http://schemas.openxmlformats.org/markup-compatibility/2006" xmlns:p14="http://schemas.microsoft.com/office/powerpoint/2010/main">
    <mc:Choice Requires="p14">
      <p:transition spd="slow" p14:dur="2000" advTm="7735"/>
    </mc:Choice>
    <mc:Fallback xmlns="">
      <p:transition spd="slow" advTm="77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1822" y="492641"/>
            <a:ext cx="9450793" cy="708436"/>
          </a:xfrm>
        </p:spPr>
        <p:txBody>
          <a:bodyPr/>
          <a:lstStyle/>
          <a:p>
            <a:r>
              <a:rPr lang="en-US" dirty="0"/>
              <a:t>Key Research Questions</a:t>
            </a:r>
          </a:p>
        </p:txBody>
      </p:sp>
      <p:sp>
        <p:nvSpPr>
          <p:cNvPr id="15" name="Content Placeholder 4">
            <a:extLst>
              <a:ext uri="{FF2B5EF4-FFF2-40B4-BE49-F238E27FC236}">
                <a16:creationId xmlns:a16="http://schemas.microsoft.com/office/drawing/2014/main" id="{68B83E0F-3C9D-5A43-AC97-5E71789B6320}"/>
              </a:ext>
            </a:extLst>
          </p:cNvPr>
          <p:cNvSpPr>
            <a:spLocks noGrp="1"/>
          </p:cNvSpPr>
          <p:nvPr>
            <p:ph sz="quarter" idx="13"/>
          </p:nvPr>
        </p:nvSpPr>
        <p:spPr/>
        <p:txBody>
          <a:bodyPr/>
          <a:lstStyle/>
          <a:p>
            <a:r>
              <a:rPr lang="en-US" dirty="0"/>
              <a:t>Interview study</a:t>
            </a:r>
          </a:p>
        </p:txBody>
      </p:sp>
      <p:grpSp>
        <p:nvGrpSpPr>
          <p:cNvPr id="3" name="Group 2">
            <a:extLst>
              <a:ext uri="{FF2B5EF4-FFF2-40B4-BE49-F238E27FC236}">
                <a16:creationId xmlns:a16="http://schemas.microsoft.com/office/drawing/2014/main" id="{80669B68-60DC-9747-9A14-780CD871B1C2}"/>
              </a:ext>
            </a:extLst>
          </p:cNvPr>
          <p:cNvGrpSpPr/>
          <p:nvPr/>
        </p:nvGrpSpPr>
        <p:grpSpPr>
          <a:xfrm>
            <a:off x="555235" y="3420395"/>
            <a:ext cx="10912515" cy="954107"/>
            <a:chOff x="555235" y="3059668"/>
            <a:chExt cx="10912515" cy="954107"/>
          </a:xfrm>
        </p:grpSpPr>
        <p:sp>
          <p:nvSpPr>
            <p:cNvPr id="10" name="Oval 9">
              <a:extLst>
                <a:ext uri="{FF2B5EF4-FFF2-40B4-BE49-F238E27FC236}">
                  <a16:creationId xmlns:a16="http://schemas.microsoft.com/office/drawing/2014/main" id="{61932FEE-F692-5644-9691-F027A34F8C3E}"/>
                </a:ext>
              </a:extLst>
            </p:cNvPr>
            <p:cNvSpPr/>
            <p:nvPr/>
          </p:nvSpPr>
          <p:spPr>
            <a:xfrm>
              <a:off x="555235" y="3059668"/>
              <a:ext cx="938858" cy="938858"/>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300" dirty="0">
                  <a:solidFill>
                    <a:schemeClr val="tx1">
                      <a:lumMod val="65000"/>
                      <a:lumOff val="35000"/>
                    </a:schemeClr>
                  </a:solidFill>
                  <a:latin typeface="Museo Slab 1000" panose="02000000000000000000" pitchFamily="50" charset="0"/>
                </a:rPr>
                <a:t>RQ2</a:t>
              </a:r>
            </a:p>
          </p:txBody>
        </p:sp>
        <p:sp>
          <p:nvSpPr>
            <p:cNvPr id="2" name="Rectangle 1">
              <a:extLst>
                <a:ext uri="{FF2B5EF4-FFF2-40B4-BE49-F238E27FC236}">
                  <a16:creationId xmlns:a16="http://schemas.microsoft.com/office/drawing/2014/main" id="{7C463DB8-AB34-A94B-B40B-3237982FA184}"/>
                </a:ext>
              </a:extLst>
            </p:cNvPr>
            <p:cNvSpPr/>
            <p:nvPr/>
          </p:nvSpPr>
          <p:spPr>
            <a:xfrm>
              <a:off x="1700214" y="3059668"/>
              <a:ext cx="9767536" cy="954107"/>
            </a:xfrm>
            <a:prstGeom prst="rect">
              <a:avLst/>
            </a:prstGeom>
          </p:spPr>
          <p:txBody>
            <a:bodyPr wrap="square">
              <a:spAutoFit/>
            </a:bodyPr>
            <a:lstStyle/>
            <a:p>
              <a:pPr>
                <a:spcAft>
                  <a:spcPts val="3300"/>
                </a:spcAft>
              </a:pPr>
              <a:r>
                <a:rPr lang="en-US" sz="2800" dirty="0">
                  <a:solidFill>
                    <a:schemeClr val="tx1">
                      <a:lumMod val="65000"/>
                      <a:lumOff val="35000"/>
                    </a:schemeClr>
                  </a:solidFill>
                  <a:latin typeface="Avenir Next" panose="020B0503020202020204" pitchFamily="34" charset="0"/>
                  <a:ea typeface="Segoe UI" panose="020B0502040204020203" pitchFamily="34" charset="0"/>
                  <a:cs typeface="Segoe UI" panose="020B0502040204020203" pitchFamily="34" charset="0"/>
                </a:rPr>
                <a:t>How do stakeholder groups </a:t>
              </a:r>
              <a:r>
                <a:rPr lang="en-US" sz="2800" dirty="0">
                  <a:solidFill>
                    <a:srgbClr val="00BAAF"/>
                  </a:solidFill>
                  <a:latin typeface="Avenir Next Medium" panose="020B0503020202020204" pitchFamily="34" charset="0"/>
                  <a:ea typeface="Segoe UI" panose="020B0502040204020203" pitchFamily="34" charset="0"/>
                  <a:cs typeface="Segoe UI" panose="020B0502040204020203" pitchFamily="34" charset="0"/>
                </a:rPr>
                <a:t>communicate and interact</a:t>
              </a:r>
              <a:r>
                <a:rPr lang="en-US" sz="2800" dirty="0">
                  <a:solidFill>
                    <a:schemeClr val="tx1">
                      <a:lumMod val="65000"/>
                      <a:lumOff val="35000"/>
                    </a:schemeClr>
                  </a:solidFill>
                  <a:latin typeface="Avenir Next Medium" panose="020B0503020202020204" pitchFamily="34" charset="0"/>
                  <a:ea typeface="Segoe UI" panose="020B0502040204020203" pitchFamily="34" charset="0"/>
                  <a:cs typeface="Segoe UI" panose="020B0502040204020203" pitchFamily="34" charset="0"/>
                </a:rPr>
                <a:t> </a:t>
              </a:r>
              <a:r>
                <a:rPr lang="en-US" sz="2800" dirty="0">
                  <a:solidFill>
                    <a:schemeClr val="tx1">
                      <a:lumMod val="65000"/>
                      <a:lumOff val="35000"/>
                    </a:schemeClr>
                  </a:solidFill>
                  <a:latin typeface="Avenir Next" panose="020B0503020202020204" pitchFamily="34" charset="0"/>
                  <a:ea typeface="Segoe UI" panose="020B0502040204020203" pitchFamily="34" charset="0"/>
                  <a:cs typeface="Segoe UI" panose="020B0502040204020203" pitchFamily="34" charset="0"/>
                </a:rPr>
                <a:t>together to assess priorities and make decisions?</a:t>
              </a:r>
            </a:p>
          </p:txBody>
        </p:sp>
      </p:grpSp>
      <p:grpSp>
        <p:nvGrpSpPr>
          <p:cNvPr id="13" name="Group 12">
            <a:extLst>
              <a:ext uri="{FF2B5EF4-FFF2-40B4-BE49-F238E27FC236}">
                <a16:creationId xmlns:a16="http://schemas.microsoft.com/office/drawing/2014/main" id="{3C86E622-1636-4F43-9B38-175B7EA132E1}"/>
              </a:ext>
            </a:extLst>
          </p:cNvPr>
          <p:cNvGrpSpPr/>
          <p:nvPr/>
        </p:nvGrpSpPr>
        <p:grpSpPr>
          <a:xfrm>
            <a:off x="555235" y="1689477"/>
            <a:ext cx="11140254" cy="1384995"/>
            <a:chOff x="555235" y="1689477"/>
            <a:chExt cx="11267790" cy="1384995"/>
          </a:xfrm>
        </p:grpSpPr>
        <p:sp>
          <p:nvSpPr>
            <p:cNvPr id="16" name="Oval 15">
              <a:extLst>
                <a:ext uri="{FF2B5EF4-FFF2-40B4-BE49-F238E27FC236}">
                  <a16:creationId xmlns:a16="http://schemas.microsoft.com/office/drawing/2014/main" id="{770F4FBD-5FF9-4B45-A230-CCE9C3F84F6A}"/>
                </a:ext>
              </a:extLst>
            </p:cNvPr>
            <p:cNvSpPr/>
            <p:nvPr/>
          </p:nvSpPr>
          <p:spPr>
            <a:xfrm>
              <a:off x="555235" y="1854348"/>
              <a:ext cx="938858" cy="938858"/>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300" dirty="0">
                  <a:solidFill>
                    <a:schemeClr val="tx1">
                      <a:lumMod val="65000"/>
                      <a:lumOff val="35000"/>
                    </a:schemeClr>
                  </a:solidFill>
                  <a:latin typeface="Museo Slab 1000" panose="02000000000000000000" pitchFamily="50" charset="0"/>
                </a:rPr>
                <a:t>RQ1</a:t>
              </a:r>
            </a:p>
          </p:txBody>
        </p:sp>
        <p:sp>
          <p:nvSpPr>
            <p:cNvPr id="17" name="Content Placeholder 4">
              <a:extLst>
                <a:ext uri="{FF2B5EF4-FFF2-40B4-BE49-F238E27FC236}">
                  <a16:creationId xmlns:a16="http://schemas.microsoft.com/office/drawing/2014/main" id="{EE727992-160D-DB46-88A5-F605B041E6D6}"/>
                </a:ext>
              </a:extLst>
            </p:cNvPr>
            <p:cNvSpPr txBox="1">
              <a:spLocks/>
            </p:cNvSpPr>
            <p:nvPr/>
          </p:nvSpPr>
          <p:spPr>
            <a:xfrm>
              <a:off x="1759608" y="1689477"/>
              <a:ext cx="10063417" cy="1384995"/>
            </a:xfrm>
            <a:prstGeom prst="rect">
              <a:avLst/>
            </a:prstGeom>
          </p:spPr>
          <p:txBody>
            <a:bodyPr vert="horz" lIns="0" tIns="45720" rIns="0" bIns="0" rtlCol="0">
              <a:no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kern="1200" dirty="0" smtClean="0">
                  <a:solidFill>
                    <a:prstClr val="black">
                      <a:lumMod val="75000"/>
                      <a:lumOff val="25000"/>
                    </a:prstClr>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3300"/>
                </a:spcAft>
              </a:pPr>
              <a:r>
                <a:rPr lang="en-US" sz="2800" dirty="0">
                  <a:solidFill>
                    <a:schemeClr val="tx1">
                      <a:lumMod val="65000"/>
                      <a:lumOff val="35000"/>
                    </a:schemeClr>
                  </a:solidFill>
                  <a:latin typeface="Avenir Next" panose="020B0503020202020204" pitchFamily="34" charset="0"/>
                </a:rPr>
                <a:t>What are the </a:t>
              </a:r>
              <a:r>
                <a:rPr lang="en-US" sz="2800" dirty="0">
                  <a:solidFill>
                    <a:srgbClr val="00BAAF"/>
                  </a:solidFill>
                  <a:latin typeface="Avenir Next Medium" panose="020B0503020202020204" pitchFamily="34" charset="0"/>
                </a:rPr>
                <a:t>information needs and challenges</a:t>
              </a:r>
              <a:r>
                <a:rPr lang="en-US" sz="2800" dirty="0">
                  <a:solidFill>
                    <a:schemeClr val="tx1">
                      <a:lumMod val="65000"/>
                      <a:lumOff val="35000"/>
                    </a:schemeClr>
                  </a:solidFill>
                  <a:latin typeface="Avenir Next" panose="020B0503020202020204" pitchFamily="34" charset="0"/>
                </a:rPr>
                <a:t> for assessing and making decisions around urban accessibility and the </a:t>
              </a:r>
              <a:r>
                <a:rPr lang="en-US" sz="2800" dirty="0">
                  <a:solidFill>
                    <a:schemeClr val="tx1">
                      <a:lumMod val="65000"/>
                      <a:lumOff val="35000"/>
                    </a:schemeClr>
                  </a:solidFill>
                  <a:latin typeface="Avenir Next" panose="020B0503020202020204" pitchFamily="34" charset="0"/>
                  <a:ea typeface="Segoe UI" panose="020B0502040204020203" pitchFamily="34" charset="0"/>
                  <a:cs typeface="Segoe UI" panose="020B0502040204020203" pitchFamily="34" charset="0"/>
                </a:rPr>
                <a:t>role of </a:t>
              </a:r>
              <a:r>
                <a:rPr lang="en-US" sz="2800" dirty="0">
                  <a:solidFill>
                    <a:srgbClr val="00BAAF"/>
                  </a:solidFill>
                  <a:latin typeface="Avenir Next Medium" panose="020B0503020202020204" pitchFamily="34" charset="0"/>
                  <a:ea typeface="Segoe UI" panose="020B0502040204020203" pitchFamily="34" charset="0"/>
                  <a:cs typeface="Segoe UI" panose="020B0502040204020203" pitchFamily="34" charset="0"/>
                </a:rPr>
                <a:t>data and technology</a:t>
              </a:r>
              <a:r>
                <a:rPr lang="en-US" sz="2800" dirty="0">
                  <a:solidFill>
                    <a:schemeClr val="tx1">
                      <a:lumMod val="65000"/>
                      <a:lumOff val="35000"/>
                    </a:schemeClr>
                  </a:solidFill>
                  <a:latin typeface="Avenir Next" panose="020B0503020202020204" pitchFamily="34" charset="0"/>
                  <a:ea typeface="Segoe UI" panose="020B0502040204020203" pitchFamily="34" charset="0"/>
                  <a:cs typeface="Segoe UI" panose="020B0502040204020203" pitchFamily="34" charset="0"/>
                </a:rPr>
                <a:t>?</a:t>
              </a:r>
              <a:endParaRPr lang="en-US" sz="2800" dirty="0">
                <a:solidFill>
                  <a:schemeClr val="tx1">
                    <a:lumMod val="65000"/>
                    <a:lumOff val="35000"/>
                  </a:schemeClr>
                </a:solidFill>
                <a:latin typeface="Avenir Next" panose="020B0503020202020204" pitchFamily="34" charset="0"/>
              </a:endParaRPr>
            </a:p>
          </p:txBody>
        </p:sp>
      </p:grpSp>
      <p:grpSp>
        <p:nvGrpSpPr>
          <p:cNvPr id="11" name="Group 10">
            <a:extLst>
              <a:ext uri="{FF2B5EF4-FFF2-40B4-BE49-F238E27FC236}">
                <a16:creationId xmlns:a16="http://schemas.microsoft.com/office/drawing/2014/main" id="{D2CB7396-B6D3-D74B-87CC-D9523E667F72}"/>
              </a:ext>
            </a:extLst>
          </p:cNvPr>
          <p:cNvGrpSpPr/>
          <p:nvPr/>
        </p:nvGrpSpPr>
        <p:grpSpPr>
          <a:xfrm>
            <a:off x="555235" y="4994831"/>
            <a:ext cx="11081531" cy="954107"/>
            <a:chOff x="555235" y="3059668"/>
            <a:chExt cx="11081531" cy="954107"/>
          </a:xfrm>
        </p:grpSpPr>
        <p:sp>
          <p:nvSpPr>
            <p:cNvPr id="12" name="Oval 11">
              <a:extLst>
                <a:ext uri="{FF2B5EF4-FFF2-40B4-BE49-F238E27FC236}">
                  <a16:creationId xmlns:a16="http://schemas.microsoft.com/office/drawing/2014/main" id="{14EA8A92-6693-F74E-9344-467C074471A5}"/>
                </a:ext>
              </a:extLst>
            </p:cNvPr>
            <p:cNvSpPr/>
            <p:nvPr/>
          </p:nvSpPr>
          <p:spPr>
            <a:xfrm>
              <a:off x="555235" y="3059668"/>
              <a:ext cx="938858" cy="938858"/>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300" dirty="0">
                  <a:solidFill>
                    <a:schemeClr val="tx1">
                      <a:lumMod val="65000"/>
                      <a:lumOff val="35000"/>
                    </a:schemeClr>
                  </a:solidFill>
                  <a:latin typeface="Museo Slab 1000" panose="02000000000000000000" pitchFamily="50" charset="0"/>
                </a:rPr>
                <a:t>RQ3</a:t>
              </a:r>
            </a:p>
          </p:txBody>
        </p:sp>
        <p:sp>
          <p:nvSpPr>
            <p:cNvPr id="14" name="Rectangle 13">
              <a:extLst>
                <a:ext uri="{FF2B5EF4-FFF2-40B4-BE49-F238E27FC236}">
                  <a16:creationId xmlns:a16="http://schemas.microsoft.com/office/drawing/2014/main" id="{4F8DB3DD-F23B-AF48-B463-259F8B6069E0}"/>
                </a:ext>
              </a:extLst>
            </p:cNvPr>
            <p:cNvSpPr/>
            <p:nvPr/>
          </p:nvSpPr>
          <p:spPr>
            <a:xfrm>
              <a:off x="1700214" y="3059668"/>
              <a:ext cx="9936552" cy="954107"/>
            </a:xfrm>
            <a:prstGeom prst="rect">
              <a:avLst/>
            </a:prstGeom>
          </p:spPr>
          <p:txBody>
            <a:bodyPr wrap="square">
              <a:spAutoFit/>
            </a:bodyPr>
            <a:lstStyle/>
            <a:p>
              <a:pPr>
                <a:lnSpc>
                  <a:spcPct val="100000"/>
                </a:lnSpc>
                <a:spcAft>
                  <a:spcPts val="3300"/>
                </a:spcAft>
              </a:pPr>
              <a:r>
                <a:rPr lang="en-US" sz="2800" dirty="0">
                  <a:solidFill>
                    <a:schemeClr val="tx1">
                      <a:lumMod val="65000"/>
                      <a:lumOff val="35000"/>
                    </a:schemeClr>
                  </a:solidFill>
                  <a:latin typeface="Avenir Next" panose="020B0503020202020204" pitchFamily="34" charset="0"/>
                  <a:ea typeface="Segoe UI" panose="020B0502040204020203" pitchFamily="34" charset="0"/>
                  <a:cs typeface="Segoe UI" panose="020B0502040204020203" pitchFamily="34" charset="0"/>
                </a:rPr>
                <a:t>What are the future </a:t>
              </a:r>
              <a:r>
                <a:rPr lang="en-US" sz="2800" dirty="0">
                  <a:solidFill>
                    <a:srgbClr val="00BAAF"/>
                  </a:solidFill>
                  <a:latin typeface="Avenir Next Medium" panose="020B0503020202020204" pitchFamily="34" charset="0"/>
                  <a:ea typeface="Segoe UI" panose="020B0502040204020203" pitchFamily="34" charset="0"/>
                  <a:cs typeface="Segoe UI" panose="020B0502040204020203" pitchFamily="34" charset="0"/>
                </a:rPr>
                <a:t>design opportunities</a:t>
              </a:r>
              <a:r>
                <a:rPr lang="en-US" sz="2800" dirty="0">
                  <a:solidFill>
                    <a:schemeClr val="tx1">
                      <a:lumMod val="65000"/>
                      <a:lumOff val="35000"/>
                    </a:schemeClr>
                  </a:solidFill>
                  <a:latin typeface="Avenir Next" panose="020B0503020202020204" pitchFamily="34" charset="0"/>
                  <a:ea typeface="Segoe UI" panose="020B0502040204020203" pitchFamily="34" charset="0"/>
                  <a:cs typeface="Segoe UI" panose="020B0502040204020203" pitchFamily="34" charset="0"/>
                </a:rPr>
                <a:t> to improve existing assessment and decision-making practices?</a:t>
              </a:r>
            </a:p>
          </p:txBody>
        </p:sp>
      </p:grpSp>
    </p:spTree>
    <p:custDataLst>
      <p:tags r:id="rId1"/>
    </p:custDataLst>
    <p:extLst>
      <p:ext uri="{BB962C8B-B14F-4D97-AF65-F5344CB8AC3E}">
        <p14:creationId xmlns:p14="http://schemas.microsoft.com/office/powerpoint/2010/main" val="710171650"/>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8C95E7-7301-A045-B5FF-DD8D08540901}"/>
              </a:ext>
            </a:extLst>
          </p:cNvPr>
          <p:cNvSpPr/>
          <p:nvPr/>
        </p:nvSpPr>
        <p:spPr>
          <a:xfrm>
            <a:off x="0" y="0"/>
            <a:ext cx="12192000"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5BB091-069D-A342-AD97-EED101D5A7CB}"/>
              </a:ext>
            </a:extLst>
          </p:cNvPr>
          <p:cNvSpPr>
            <a:spLocks noGrp="1"/>
          </p:cNvSpPr>
          <p:nvPr>
            <p:ph type="title"/>
          </p:nvPr>
        </p:nvSpPr>
        <p:spPr>
          <a:xfrm>
            <a:off x="211822" y="492641"/>
            <a:ext cx="11462436" cy="708436"/>
          </a:xfrm>
        </p:spPr>
        <p:txBody>
          <a:bodyPr/>
          <a:lstStyle/>
          <a:p>
            <a:r>
              <a:rPr lang="en-US" dirty="0"/>
              <a:t>Interview study</a:t>
            </a:r>
          </a:p>
        </p:txBody>
      </p:sp>
      <p:sp>
        <p:nvSpPr>
          <p:cNvPr id="4" name="Content Placeholder 3">
            <a:extLst>
              <a:ext uri="{FF2B5EF4-FFF2-40B4-BE49-F238E27FC236}">
                <a16:creationId xmlns:a16="http://schemas.microsoft.com/office/drawing/2014/main" id="{740FD9E0-7A2C-6049-9384-E59A794D9D01}"/>
              </a:ext>
            </a:extLst>
          </p:cNvPr>
          <p:cNvSpPr>
            <a:spLocks noGrp="1"/>
          </p:cNvSpPr>
          <p:nvPr>
            <p:ph sz="quarter" idx="13"/>
          </p:nvPr>
        </p:nvSpPr>
        <p:spPr/>
        <p:txBody>
          <a:bodyPr/>
          <a:lstStyle/>
          <a:p>
            <a:r>
              <a:rPr lang="en-US" dirty="0"/>
              <a:t>method</a:t>
            </a:r>
          </a:p>
        </p:txBody>
      </p:sp>
      <p:sp>
        <p:nvSpPr>
          <p:cNvPr id="7" name="Content Placeholder 2">
            <a:extLst>
              <a:ext uri="{FF2B5EF4-FFF2-40B4-BE49-F238E27FC236}">
                <a16:creationId xmlns:a16="http://schemas.microsoft.com/office/drawing/2014/main" id="{CDE9BBDD-017D-9E46-952D-777F894345C2}"/>
              </a:ext>
            </a:extLst>
          </p:cNvPr>
          <p:cNvSpPr>
            <a:spLocks noGrp="1"/>
          </p:cNvSpPr>
          <p:nvPr>
            <p:ph idx="1"/>
          </p:nvPr>
        </p:nvSpPr>
        <p:spPr>
          <a:xfrm>
            <a:off x="211821" y="1566350"/>
            <a:ext cx="11414121" cy="5063050"/>
          </a:xfrm>
        </p:spPr>
        <p:txBody>
          <a:bodyPr>
            <a:normAutofit/>
          </a:bodyPr>
          <a:lstStyle/>
          <a:p>
            <a:r>
              <a:rPr lang="en-US" b="1" dirty="0"/>
              <a:t>25 participants </a:t>
            </a:r>
            <a:r>
              <a:rPr lang="en-US" dirty="0"/>
              <a:t>across</a:t>
            </a:r>
            <a:r>
              <a:rPr lang="en-US" b="1" dirty="0"/>
              <a:t> 3 cities</a:t>
            </a:r>
          </a:p>
          <a:p>
            <a:r>
              <a:rPr lang="en-US" b="1" dirty="0"/>
              <a:t>Multi-stakeholder </a:t>
            </a:r>
            <a:r>
              <a:rPr lang="en-US" dirty="0"/>
              <a:t>approach with</a:t>
            </a:r>
            <a:r>
              <a:rPr lang="en-US" b="1" dirty="0"/>
              <a:t> five</a:t>
            </a:r>
            <a:r>
              <a:rPr lang="en-US" dirty="0"/>
              <a:t> stakeholder groups</a:t>
            </a:r>
          </a:p>
          <a:p>
            <a:r>
              <a:rPr lang="en-US" dirty="0"/>
              <a:t>Questions around practices around </a:t>
            </a:r>
            <a:r>
              <a:rPr lang="en-US" b="1" dirty="0"/>
              <a:t>assessment</a:t>
            </a:r>
            <a:r>
              <a:rPr lang="en-US" dirty="0"/>
              <a:t> approaches and </a:t>
            </a:r>
            <a:r>
              <a:rPr lang="en-US" b="1" dirty="0"/>
              <a:t>decision-making</a:t>
            </a:r>
            <a:r>
              <a:rPr lang="en-US" dirty="0"/>
              <a:t> practices</a:t>
            </a:r>
            <a:endParaRPr lang="en-US" b="1" dirty="0"/>
          </a:p>
          <a:p>
            <a:endParaRPr lang="en-US" dirty="0"/>
          </a:p>
        </p:txBody>
      </p:sp>
    </p:spTree>
    <p:extLst>
      <p:ext uri="{BB962C8B-B14F-4D97-AF65-F5344CB8AC3E}">
        <p14:creationId xmlns:p14="http://schemas.microsoft.com/office/powerpoint/2010/main" val="428984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FD70-9B1E-7F4C-9AE9-CBD12337E862}"/>
              </a:ext>
            </a:extLst>
          </p:cNvPr>
          <p:cNvSpPr>
            <a:spLocks noGrp="1"/>
          </p:cNvSpPr>
          <p:nvPr>
            <p:ph type="title"/>
          </p:nvPr>
        </p:nvSpPr>
        <p:spPr/>
        <p:txBody>
          <a:bodyPr/>
          <a:lstStyle/>
          <a:p>
            <a:r>
              <a:rPr lang="en-US" dirty="0"/>
              <a:t>Key stakeholders</a:t>
            </a:r>
          </a:p>
        </p:txBody>
      </p:sp>
      <p:sp>
        <p:nvSpPr>
          <p:cNvPr id="9" name="Content Placeholder 8">
            <a:extLst>
              <a:ext uri="{FF2B5EF4-FFF2-40B4-BE49-F238E27FC236}">
                <a16:creationId xmlns:a16="http://schemas.microsoft.com/office/drawing/2014/main" id="{77FE6E6C-D28F-E141-86DE-54A70AE94EAB}"/>
              </a:ext>
            </a:extLst>
          </p:cNvPr>
          <p:cNvSpPr>
            <a:spLocks noGrp="1"/>
          </p:cNvSpPr>
          <p:nvPr>
            <p:ph sz="quarter" idx="13"/>
          </p:nvPr>
        </p:nvSpPr>
        <p:spPr/>
        <p:txBody>
          <a:bodyPr/>
          <a:lstStyle/>
          <a:p>
            <a:r>
              <a:rPr lang="en-US" dirty="0"/>
              <a:t>METHOD</a:t>
            </a:r>
          </a:p>
        </p:txBody>
      </p:sp>
      <p:pic>
        <p:nvPicPr>
          <p:cNvPr id="15" name="Picture 14">
            <a:extLst>
              <a:ext uri="{FF2B5EF4-FFF2-40B4-BE49-F238E27FC236}">
                <a16:creationId xmlns:a16="http://schemas.microsoft.com/office/drawing/2014/main" id="{5B17690C-4BDF-C440-9F8B-D534F9C590B1}"/>
              </a:ext>
            </a:extLst>
          </p:cNvPr>
          <p:cNvPicPr>
            <a:picLocks noChangeAspect="1"/>
          </p:cNvPicPr>
          <p:nvPr/>
        </p:nvPicPr>
        <p:blipFill rotWithShape="1">
          <a:blip r:embed="rId3">
            <a:extLst>
              <a:ext uri="{28A0092B-C50C-407E-A947-70E740481C1C}">
                <a14:useLocalDpi xmlns:a14="http://schemas.microsoft.com/office/drawing/2010/main" val="0"/>
              </a:ext>
            </a:extLst>
          </a:blip>
          <a:srcRect t="38337" b="38338"/>
          <a:stretch/>
        </p:blipFill>
        <p:spPr>
          <a:xfrm>
            <a:off x="3306697" y="7475112"/>
            <a:ext cx="5051594" cy="1178263"/>
          </a:xfrm>
          <a:prstGeom prst="rect">
            <a:avLst/>
          </a:prstGeom>
        </p:spPr>
      </p:pic>
      <p:pic>
        <p:nvPicPr>
          <p:cNvPr id="21" name="Graphic 20" descr="Woman with stroller">
            <a:extLst>
              <a:ext uri="{FF2B5EF4-FFF2-40B4-BE49-F238E27FC236}">
                <a16:creationId xmlns:a16="http://schemas.microsoft.com/office/drawing/2014/main" id="{9C2585E6-BDF3-8249-9ED0-48A0D4DCBC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90799" y="2368399"/>
            <a:ext cx="1201171" cy="1201171"/>
          </a:xfrm>
          <a:prstGeom prst="rect">
            <a:avLst/>
          </a:prstGeom>
        </p:spPr>
      </p:pic>
      <p:grpSp>
        <p:nvGrpSpPr>
          <p:cNvPr id="30" name="Group 29">
            <a:extLst>
              <a:ext uri="{FF2B5EF4-FFF2-40B4-BE49-F238E27FC236}">
                <a16:creationId xmlns:a16="http://schemas.microsoft.com/office/drawing/2014/main" id="{3E0960B8-1038-784C-8B9D-4DCCB3C99580}"/>
              </a:ext>
            </a:extLst>
          </p:cNvPr>
          <p:cNvGrpSpPr/>
          <p:nvPr/>
        </p:nvGrpSpPr>
        <p:grpSpPr>
          <a:xfrm>
            <a:off x="-2590799" y="1201077"/>
            <a:ext cx="1270308" cy="1309921"/>
            <a:chOff x="5848273" y="2882573"/>
            <a:chExt cx="1270308" cy="1309921"/>
          </a:xfrm>
        </p:grpSpPr>
        <p:pic>
          <p:nvPicPr>
            <p:cNvPr id="25" name="Graphic 24" descr="Scooter">
              <a:extLst>
                <a:ext uri="{FF2B5EF4-FFF2-40B4-BE49-F238E27FC236}">
                  <a16:creationId xmlns:a16="http://schemas.microsoft.com/office/drawing/2014/main" id="{8C33CA24-C661-684E-B96E-926D5BF2AF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54261" y="3028174"/>
              <a:ext cx="1164320" cy="1164320"/>
            </a:xfrm>
            <a:prstGeom prst="rect">
              <a:avLst/>
            </a:prstGeom>
          </p:spPr>
        </p:pic>
        <p:pic>
          <p:nvPicPr>
            <p:cNvPr id="27" name="Graphic 26" descr="Man">
              <a:extLst>
                <a:ext uri="{FF2B5EF4-FFF2-40B4-BE49-F238E27FC236}">
                  <a16:creationId xmlns:a16="http://schemas.microsoft.com/office/drawing/2014/main" id="{6D1FBD83-33F7-884D-9CC2-93770FB8C0C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3677"/>
            <a:stretch/>
          </p:blipFill>
          <p:spPr>
            <a:xfrm>
              <a:off x="5848273" y="2882573"/>
              <a:ext cx="914400" cy="515023"/>
            </a:xfrm>
            <a:prstGeom prst="rect">
              <a:avLst/>
            </a:prstGeom>
          </p:spPr>
        </p:pic>
      </p:grpSp>
      <p:grpSp>
        <p:nvGrpSpPr>
          <p:cNvPr id="13" name="Group 12">
            <a:extLst>
              <a:ext uri="{FF2B5EF4-FFF2-40B4-BE49-F238E27FC236}">
                <a16:creationId xmlns:a16="http://schemas.microsoft.com/office/drawing/2014/main" id="{FF103B2D-9FDD-CC4E-AFA6-B177B4A2C5CC}"/>
              </a:ext>
            </a:extLst>
          </p:cNvPr>
          <p:cNvGrpSpPr/>
          <p:nvPr/>
        </p:nvGrpSpPr>
        <p:grpSpPr>
          <a:xfrm>
            <a:off x="981408" y="1394004"/>
            <a:ext cx="2124299" cy="1690193"/>
            <a:chOff x="211822" y="1496117"/>
            <a:chExt cx="2124299" cy="1690193"/>
          </a:xfrm>
        </p:grpSpPr>
        <p:pic>
          <p:nvPicPr>
            <p:cNvPr id="20" name="Graphic 19" descr="New wheelchair">
              <a:extLst>
                <a:ext uri="{FF2B5EF4-FFF2-40B4-BE49-F238E27FC236}">
                  <a16:creationId xmlns:a16="http://schemas.microsoft.com/office/drawing/2014/main" id="{952E3F77-186E-A441-A10C-3BD430F52AE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1811" y="1496117"/>
              <a:ext cx="1164321" cy="1164321"/>
            </a:xfrm>
            <a:prstGeom prst="rect">
              <a:avLst/>
            </a:prstGeom>
          </p:spPr>
        </p:pic>
        <p:sp>
          <p:nvSpPr>
            <p:cNvPr id="22" name="TextBox 21">
              <a:extLst>
                <a:ext uri="{FF2B5EF4-FFF2-40B4-BE49-F238E27FC236}">
                  <a16:creationId xmlns:a16="http://schemas.microsoft.com/office/drawing/2014/main" id="{BA55501E-3608-9248-BEBB-288C75D44AC8}"/>
                </a:ext>
              </a:extLst>
            </p:cNvPr>
            <p:cNvSpPr txBox="1"/>
            <p:nvPr/>
          </p:nvSpPr>
          <p:spPr>
            <a:xfrm>
              <a:off x="211822" y="2724645"/>
              <a:ext cx="2124299"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MI individuals</a:t>
              </a:r>
            </a:p>
          </p:txBody>
        </p:sp>
      </p:grpSp>
      <p:grpSp>
        <p:nvGrpSpPr>
          <p:cNvPr id="29" name="Group 28">
            <a:extLst>
              <a:ext uri="{FF2B5EF4-FFF2-40B4-BE49-F238E27FC236}">
                <a16:creationId xmlns:a16="http://schemas.microsoft.com/office/drawing/2014/main" id="{9BB634FB-6DD5-B043-B3A8-C985F7A9D337}"/>
              </a:ext>
            </a:extLst>
          </p:cNvPr>
          <p:cNvGrpSpPr/>
          <p:nvPr/>
        </p:nvGrpSpPr>
        <p:grpSpPr>
          <a:xfrm>
            <a:off x="1197716" y="3831913"/>
            <a:ext cx="1691682" cy="1703699"/>
            <a:chOff x="434760" y="3779453"/>
            <a:chExt cx="1691682" cy="1703699"/>
          </a:xfrm>
        </p:grpSpPr>
        <p:sp>
          <p:nvSpPr>
            <p:cNvPr id="33" name="Rectangle 32">
              <a:extLst>
                <a:ext uri="{FF2B5EF4-FFF2-40B4-BE49-F238E27FC236}">
                  <a16:creationId xmlns:a16="http://schemas.microsoft.com/office/drawing/2014/main" id="{C828649D-744D-8E46-B213-2DD2D2465B2A}"/>
                </a:ext>
              </a:extLst>
            </p:cNvPr>
            <p:cNvSpPr/>
            <p:nvPr/>
          </p:nvSpPr>
          <p:spPr>
            <a:xfrm>
              <a:off x="434760" y="5021487"/>
              <a:ext cx="1691682" cy="461665"/>
            </a:xfrm>
            <a:prstGeom prst="rect">
              <a:avLst/>
            </a:prstGeom>
          </p:spPr>
          <p:txBody>
            <a:bodyPr wrap="none">
              <a:spAutoFit/>
            </a:bodyPr>
            <a:lstStyle/>
            <a:p>
              <a:pPr algn="ctr"/>
              <a:r>
                <a:rPr lang="en-US" sz="2400" dirty="0">
                  <a:latin typeface="Avenir Next" panose="020B0503020202020204" pitchFamily="34" charset="0"/>
                  <a:cs typeface="Segoe UI Light" panose="020B0502040204020203" pitchFamily="34" charset="0"/>
                </a:rPr>
                <a:t>Caregivers</a:t>
              </a:r>
            </a:p>
          </p:txBody>
        </p:sp>
        <p:sp>
          <p:nvSpPr>
            <p:cNvPr id="34" name="Oval 33">
              <a:extLst>
                <a:ext uri="{FF2B5EF4-FFF2-40B4-BE49-F238E27FC236}">
                  <a16:creationId xmlns:a16="http://schemas.microsoft.com/office/drawing/2014/main" id="{0B264097-EC1D-854D-A687-2B83E32F2C05}"/>
                </a:ext>
              </a:extLst>
            </p:cNvPr>
            <p:cNvSpPr/>
            <p:nvPr/>
          </p:nvSpPr>
          <p:spPr>
            <a:xfrm>
              <a:off x="691811" y="3779453"/>
              <a:ext cx="1177580" cy="1164321"/>
            </a:xfrm>
            <a:prstGeom prst="ellipse">
              <a:avLst/>
            </a:prstGeom>
            <a:blipFill dpi="0" rotWithShape="1">
              <a:blip r:embed="rId12"/>
              <a:srcRect/>
              <a:stretch>
                <a:fillRect l="-34000" t="1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FAE4510E-C3A8-544E-84E9-B63541674450}"/>
              </a:ext>
            </a:extLst>
          </p:cNvPr>
          <p:cNvGrpSpPr/>
          <p:nvPr/>
        </p:nvGrpSpPr>
        <p:grpSpPr>
          <a:xfrm>
            <a:off x="7526883" y="2779023"/>
            <a:ext cx="1257300" cy="1762355"/>
            <a:chOff x="7677743" y="2149958"/>
            <a:chExt cx="1955238" cy="2363828"/>
          </a:xfrm>
        </p:grpSpPr>
        <p:pic>
          <p:nvPicPr>
            <p:cNvPr id="37" name="Picture 36">
              <a:extLst>
                <a:ext uri="{FF2B5EF4-FFF2-40B4-BE49-F238E27FC236}">
                  <a16:creationId xmlns:a16="http://schemas.microsoft.com/office/drawing/2014/main" id="{35B7EC6F-4E0A-C54D-8687-94BF9BCBFF1B}"/>
                </a:ext>
              </a:extLst>
            </p:cNvPr>
            <p:cNvPicPr>
              <a:picLocks noChangeAspect="1"/>
            </p:cNvPicPr>
            <p:nvPr/>
          </p:nvPicPr>
          <p:blipFill rotWithShape="1">
            <a:blip r:embed="rId13"/>
            <a:srcRect l="27635" t="29632" r="30124" b="31049"/>
            <a:stretch/>
          </p:blipFill>
          <p:spPr>
            <a:xfrm>
              <a:off x="7677743" y="2149958"/>
              <a:ext cx="1955238" cy="1820013"/>
            </a:xfrm>
            <a:prstGeom prst="rect">
              <a:avLst/>
            </a:prstGeom>
          </p:spPr>
        </p:pic>
        <p:sp>
          <p:nvSpPr>
            <p:cNvPr id="38" name="TextBox 37">
              <a:extLst>
                <a:ext uri="{FF2B5EF4-FFF2-40B4-BE49-F238E27FC236}">
                  <a16:creationId xmlns:a16="http://schemas.microsoft.com/office/drawing/2014/main" id="{1CADE080-6428-1B42-9B81-CFC331293635}"/>
                </a:ext>
              </a:extLst>
            </p:cNvPr>
            <p:cNvSpPr txBox="1"/>
            <p:nvPr/>
          </p:nvSpPr>
          <p:spPr>
            <a:xfrm>
              <a:off x="7888712" y="3729434"/>
              <a:ext cx="1533300" cy="784352"/>
            </a:xfrm>
            <a:prstGeom prst="rect">
              <a:avLst/>
            </a:prstGeom>
            <a:noFill/>
          </p:spPr>
          <p:txBody>
            <a:bodyPr wrap="none" tIns="45720" bIns="45720" rtlCol="0">
              <a:spAutoFit/>
            </a:bodyPr>
            <a:lstStyle/>
            <a:p>
              <a:r>
                <a:rPr lang="en-US" sz="3200" b="1" i="1" dirty="0">
                  <a:solidFill>
                    <a:srgbClr val="0080AE"/>
                  </a:solidFill>
                  <a:latin typeface="Segoe UI" panose="020B0502040204020203" pitchFamily="34" charset="0"/>
                  <a:ea typeface="Segoe UI" panose="020B0502040204020203" pitchFamily="34" charset="0"/>
                  <a:cs typeface="Segoe UI" panose="020B0502040204020203" pitchFamily="34" charset="0"/>
                </a:rPr>
                <a:t>.gov</a:t>
              </a:r>
            </a:p>
          </p:txBody>
        </p:sp>
      </p:grpSp>
      <p:sp>
        <p:nvSpPr>
          <p:cNvPr id="45" name="Left Brace 44">
            <a:extLst>
              <a:ext uri="{FF2B5EF4-FFF2-40B4-BE49-F238E27FC236}">
                <a16:creationId xmlns:a16="http://schemas.microsoft.com/office/drawing/2014/main" id="{26FE2F03-5AEE-974D-9D53-D073277C9B2D}"/>
              </a:ext>
            </a:extLst>
          </p:cNvPr>
          <p:cNvSpPr/>
          <p:nvPr/>
        </p:nvSpPr>
        <p:spPr>
          <a:xfrm>
            <a:off x="9022535" y="1375909"/>
            <a:ext cx="191881" cy="4387322"/>
          </a:xfrm>
          <a:prstGeom prst="leftBrace">
            <a:avLst>
              <a:gd name="adj1" fmla="val 47797"/>
              <a:gd name="adj2" fmla="val 4933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6">
            <a:extLst>
              <a:ext uri="{FF2B5EF4-FFF2-40B4-BE49-F238E27FC236}">
                <a16:creationId xmlns:a16="http://schemas.microsoft.com/office/drawing/2014/main" id="{BCAE040B-E965-B748-88B6-D02234806C79}"/>
              </a:ext>
            </a:extLst>
          </p:cNvPr>
          <p:cNvGrpSpPr/>
          <p:nvPr/>
        </p:nvGrpSpPr>
        <p:grpSpPr>
          <a:xfrm>
            <a:off x="9360548" y="1404706"/>
            <a:ext cx="2743593" cy="1425419"/>
            <a:chOff x="9307627" y="1618135"/>
            <a:chExt cx="2743593" cy="1425419"/>
          </a:xfrm>
        </p:grpSpPr>
        <p:sp>
          <p:nvSpPr>
            <p:cNvPr id="35" name="TextBox 34">
              <a:extLst>
                <a:ext uri="{FF2B5EF4-FFF2-40B4-BE49-F238E27FC236}">
                  <a16:creationId xmlns:a16="http://schemas.microsoft.com/office/drawing/2014/main" id="{155A43A1-91A0-EF4A-A900-D1637E2082DA}"/>
                </a:ext>
              </a:extLst>
            </p:cNvPr>
            <p:cNvSpPr txBox="1"/>
            <p:nvPr/>
          </p:nvSpPr>
          <p:spPr>
            <a:xfrm>
              <a:off x="9594333" y="2327157"/>
              <a:ext cx="1998817"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Policymakers</a:t>
              </a:r>
            </a:p>
          </p:txBody>
        </p:sp>
        <p:pic>
          <p:nvPicPr>
            <p:cNvPr id="44" name="Picture 43">
              <a:extLst>
                <a:ext uri="{FF2B5EF4-FFF2-40B4-BE49-F238E27FC236}">
                  <a16:creationId xmlns:a16="http://schemas.microsoft.com/office/drawing/2014/main" id="{AB34F70E-E7F0-D447-9E2F-3F4FAF1F878C}"/>
                </a:ext>
              </a:extLst>
            </p:cNvPr>
            <p:cNvPicPr>
              <a:picLocks noChangeAspect="1"/>
            </p:cNvPicPr>
            <p:nvPr/>
          </p:nvPicPr>
          <p:blipFill>
            <a:blip r:embed="rId14"/>
            <a:stretch>
              <a:fillRect/>
            </a:stretch>
          </p:blipFill>
          <p:spPr>
            <a:xfrm>
              <a:off x="10248705" y="1618135"/>
              <a:ext cx="736906" cy="736906"/>
            </a:xfrm>
            <a:prstGeom prst="rect">
              <a:avLst/>
            </a:prstGeom>
          </p:spPr>
        </p:pic>
        <p:sp>
          <p:nvSpPr>
            <p:cNvPr id="46" name="TextBox 45">
              <a:extLst>
                <a:ext uri="{FF2B5EF4-FFF2-40B4-BE49-F238E27FC236}">
                  <a16:creationId xmlns:a16="http://schemas.microsoft.com/office/drawing/2014/main" id="{61210021-340F-6044-8666-2BA5EA2C70F7}"/>
                </a:ext>
              </a:extLst>
            </p:cNvPr>
            <p:cNvSpPr txBox="1"/>
            <p:nvPr/>
          </p:nvSpPr>
          <p:spPr>
            <a:xfrm>
              <a:off x="9307627" y="2705000"/>
              <a:ext cx="2743593" cy="338554"/>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venir Next" panose="020B0503020202020204" pitchFamily="34" charset="0"/>
                  <a:ea typeface="Segoe UI" panose="020B0502040204020203" pitchFamily="34" charset="0"/>
                  <a:cs typeface="Segoe UI" panose="020B0502040204020203" pitchFamily="34" charset="0"/>
                </a:rPr>
                <a:t>Elected Officials</a:t>
              </a:r>
              <a:endParaRPr kumimoji="0" lang="en-US" sz="1600" u="none" strike="noStrike" kern="1200" cap="none" spc="0" normalizeH="0" baseline="0" noProof="0" dirty="0">
                <a:ln>
                  <a:noFill/>
                </a:ln>
                <a:solidFill>
                  <a:prstClr val="black"/>
                </a:solidFill>
                <a:effectLst/>
                <a:uLnTx/>
                <a:uFillTx/>
                <a:latin typeface="Avenir Next" panose="020B0503020202020204" pitchFamily="34" charset="0"/>
                <a:ea typeface="Segoe UI" panose="020B0502040204020203" pitchFamily="34" charset="0"/>
                <a:cs typeface="Segoe UI" panose="020B0502040204020203" pitchFamily="34" charset="0"/>
              </a:endParaRPr>
            </a:p>
          </p:txBody>
        </p:sp>
      </p:grpSp>
      <p:grpSp>
        <p:nvGrpSpPr>
          <p:cNvPr id="18" name="Group 17">
            <a:extLst>
              <a:ext uri="{FF2B5EF4-FFF2-40B4-BE49-F238E27FC236}">
                <a16:creationId xmlns:a16="http://schemas.microsoft.com/office/drawing/2014/main" id="{D830B296-C4F1-984D-BB70-620202DC289E}"/>
              </a:ext>
            </a:extLst>
          </p:cNvPr>
          <p:cNvGrpSpPr/>
          <p:nvPr/>
        </p:nvGrpSpPr>
        <p:grpSpPr>
          <a:xfrm>
            <a:off x="9709497" y="3698971"/>
            <a:ext cx="1978860" cy="2003076"/>
            <a:chOff x="9742916" y="3914902"/>
            <a:chExt cx="1978860" cy="2003076"/>
          </a:xfrm>
        </p:grpSpPr>
        <p:sp>
          <p:nvSpPr>
            <p:cNvPr id="39" name="TextBox 38">
              <a:extLst>
                <a:ext uri="{FF2B5EF4-FFF2-40B4-BE49-F238E27FC236}">
                  <a16:creationId xmlns:a16="http://schemas.microsoft.com/office/drawing/2014/main" id="{9F0D725F-67D5-994C-96B2-11644D1642D0}"/>
                </a:ext>
              </a:extLst>
            </p:cNvPr>
            <p:cNvSpPr txBox="1"/>
            <p:nvPr/>
          </p:nvSpPr>
          <p:spPr>
            <a:xfrm>
              <a:off x="9742916" y="4835289"/>
              <a:ext cx="1978860" cy="830997"/>
            </a:xfrm>
            <a:prstGeom prst="rect">
              <a:avLst/>
            </a:prstGeom>
            <a:noFill/>
          </p:spPr>
          <p:txBody>
            <a:bodyPr wrap="square" tIns="45720" bIns="45720" rtlCol="0">
              <a:spAutoFit/>
            </a:bodyPr>
            <a:lstStyle/>
            <a:p>
              <a:pPr algn="ctr"/>
              <a:r>
                <a:rPr lang="en-US" sz="2400" dirty="0">
                  <a:latin typeface="Avenir Next" panose="020B0503020202020204" pitchFamily="34" charset="0"/>
                  <a:cs typeface="Segoe UI Light" panose="020B0502040204020203" pitchFamily="34" charset="0"/>
                </a:rPr>
                <a:t>Department</a:t>
              </a:r>
            </a:p>
            <a:p>
              <a:pPr algn="ctr"/>
              <a:r>
                <a:rPr lang="en-US" sz="2400" dirty="0">
                  <a:latin typeface="Avenir Next" panose="020B0503020202020204" pitchFamily="34" charset="0"/>
                  <a:cs typeface="Segoe UI Light" panose="020B0502040204020203" pitchFamily="34" charset="0"/>
                </a:rPr>
                <a:t>Officials</a:t>
              </a:r>
            </a:p>
          </p:txBody>
        </p:sp>
        <p:pic>
          <p:nvPicPr>
            <p:cNvPr id="43" name="Picture 42">
              <a:extLst>
                <a:ext uri="{FF2B5EF4-FFF2-40B4-BE49-F238E27FC236}">
                  <a16:creationId xmlns:a16="http://schemas.microsoft.com/office/drawing/2014/main" id="{044520F2-E654-744A-9F6C-463BD0B55E18}"/>
                </a:ext>
              </a:extLst>
            </p:cNvPr>
            <p:cNvPicPr>
              <a:picLocks noChangeAspect="1"/>
            </p:cNvPicPr>
            <p:nvPr/>
          </p:nvPicPr>
          <p:blipFill rotWithShape="1">
            <a:blip r:embed="rId15"/>
            <a:srcRect l="5262" t="2031" r="5296" b="11807"/>
            <a:stretch/>
          </p:blipFill>
          <p:spPr>
            <a:xfrm>
              <a:off x="10301626" y="3914902"/>
              <a:ext cx="861441" cy="869537"/>
            </a:xfrm>
            <a:prstGeom prst="rect">
              <a:avLst/>
            </a:prstGeom>
          </p:spPr>
        </p:pic>
        <p:sp>
          <p:nvSpPr>
            <p:cNvPr id="47" name="TextBox 46">
              <a:extLst>
                <a:ext uri="{FF2B5EF4-FFF2-40B4-BE49-F238E27FC236}">
                  <a16:creationId xmlns:a16="http://schemas.microsoft.com/office/drawing/2014/main" id="{414EF1F6-F00D-514A-8073-8A07AB5BE6B3}"/>
                </a:ext>
              </a:extLst>
            </p:cNvPr>
            <p:cNvSpPr txBox="1"/>
            <p:nvPr/>
          </p:nvSpPr>
          <p:spPr>
            <a:xfrm>
              <a:off x="10062202" y="5579424"/>
              <a:ext cx="1340286" cy="338554"/>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venir Next" panose="020B0503020202020204" pitchFamily="34" charset="0"/>
                  <a:ea typeface="Segoe UI" panose="020B0502040204020203" pitchFamily="34" charset="0"/>
                  <a:cs typeface="Segoe UI" panose="020B0502040204020203" pitchFamily="34" charset="0"/>
                </a:rPr>
                <a:t>DOTs</a:t>
              </a:r>
              <a:endParaRPr kumimoji="0" lang="en-US" sz="1600" u="none" strike="noStrike" kern="1200" cap="none" spc="0" normalizeH="0" baseline="0" noProof="0" dirty="0">
                <a:ln>
                  <a:noFill/>
                </a:ln>
                <a:solidFill>
                  <a:prstClr val="black"/>
                </a:solidFill>
                <a:effectLst/>
                <a:uLnTx/>
                <a:uFillTx/>
                <a:latin typeface="Avenir Next" panose="020B0503020202020204" pitchFamily="34" charset="0"/>
                <a:ea typeface="Segoe UI" panose="020B0502040204020203" pitchFamily="34" charset="0"/>
                <a:cs typeface="Segoe UI" panose="020B0502040204020203" pitchFamily="34" charset="0"/>
              </a:endParaRPr>
            </a:p>
          </p:txBody>
        </p:sp>
      </p:grpSp>
      <p:grpSp>
        <p:nvGrpSpPr>
          <p:cNvPr id="50" name="Group 49">
            <a:extLst>
              <a:ext uri="{FF2B5EF4-FFF2-40B4-BE49-F238E27FC236}">
                <a16:creationId xmlns:a16="http://schemas.microsoft.com/office/drawing/2014/main" id="{076D2CDA-D207-2743-B5D9-594A67CA93AF}"/>
              </a:ext>
            </a:extLst>
          </p:cNvPr>
          <p:cNvGrpSpPr/>
          <p:nvPr/>
        </p:nvGrpSpPr>
        <p:grpSpPr>
          <a:xfrm>
            <a:off x="4608114" y="2844761"/>
            <a:ext cx="1662635" cy="1855748"/>
            <a:chOff x="5744490" y="2488948"/>
            <a:chExt cx="1662635" cy="1855748"/>
          </a:xfrm>
        </p:grpSpPr>
        <p:pic>
          <p:nvPicPr>
            <p:cNvPr id="51" name="Picture 50">
              <a:extLst>
                <a:ext uri="{FF2B5EF4-FFF2-40B4-BE49-F238E27FC236}">
                  <a16:creationId xmlns:a16="http://schemas.microsoft.com/office/drawing/2014/main" id="{B9963F6E-9F6E-6049-88DF-9AD7CC0A9261}"/>
                </a:ext>
              </a:extLst>
            </p:cNvPr>
            <p:cNvPicPr>
              <a:picLocks noChangeAspect="1"/>
            </p:cNvPicPr>
            <p:nvPr/>
          </p:nvPicPr>
          <p:blipFill>
            <a:blip r:embed="rId16"/>
            <a:stretch>
              <a:fillRect/>
            </a:stretch>
          </p:blipFill>
          <p:spPr>
            <a:xfrm>
              <a:off x="5987018" y="2488948"/>
              <a:ext cx="1177580" cy="1177580"/>
            </a:xfrm>
            <a:prstGeom prst="rect">
              <a:avLst/>
            </a:prstGeom>
          </p:spPr>
        </p:pic>
        <p:sp>
          <p:nvSpPr>
            <p:cNvPr id="52" name="TextBox 51">
              <a:extLst>
                <a:ext uri="{FF2B5EF4-FFF2-40B4-BE49-F238E27FC236}">
                  <a16:creationId xmlns:a16="http://schemas.microsoft.com/office/drawing/2014/main" id="{7D9F7AAF-9EFA-B84B-A90E-849EDFF659FE}"/>
                </a:ext>
              </a:extLst>
            </p:cNvPr>
            <p:cNvSpPr txBox="1"/>
            <p:nvPr/>
          </p:nvSpPr>
          <p:spPr>
            <a:xfrm>
              <a:off x="5744490" y="3883031"/>
              <a:ext cx="1662635"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Advocates</a:t>
              </a:r>
            </a:p>
          </p:txBody>
        </p:sp>
      </p:grpSp>
    </p:spTree>
    <p:extLst>
      <p:ext uri="{BB962C8B-B14F-4D97-AF65-F5344CB8AC3E}">
        <p14:creationId xmlns:p14="http://schemas.microsoft.com/office/powerpoint/2010/main" val="303797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FD70-9B1E-7F4C-9AE9-CBD12337E862}"/>
              </a:ext>
            </a:extLst>
          </p:cNvPr>
          <p:cNvSpPr>
            <a:spLocks noGrp="1"/>
          </p:cNvSpPr>
          <p:nvPr>
            <p:ph type="title"/>
          </p:nvPr>
        </p:nvSpPr>
        <p:spPr/>
        <p:txBody>
          <a:bodyPr/>
          <a:lstStyle/>
          <a:p>
            <a:r>
              <a:rPr lang="en-US" dirty="0"/>
              <a:t>Stakeholder perspective overview</a:t>
            </a:r>
          </a:p>
        </p:txBody>
      </p:sp>
      <p:sp>
        <p:nvSpPr>
          <p:cNvPr id="9" name="Content Placeholder 8">
            <a:extLst>
              <a:ext uri="{FF2B5EF4-FFF2-40B4-BE49-F238E27FC236}">
                <a16:creationId xmlns:a16="http://schemas.microsoft.com/office/drawing/2014/main" id="{77FE6E6C-D28F-E141-86DE-54A70AE94EAB}"/>
              </a:ext>
            </a:extLst>
          </p:cNvPr>
          <p:cNvSpPr>
            <a:spLocks noGrp="1"/>
          </p:cNvSpPr>
          <p:nvPr>
            <p:ph sz="quarter" idx="13"/>
          </p:nvPr>
        </p:nvSpPr>
        <p:spPr/>
        <p:txBody>
          <a:bodyPr/>
          <a:lstStyle/>
          <a:p>
            <a:r>
              <a:rPr lang="en-US" dirty="0"/>
              <a:t>findings</a:t>
            </a:r>
          </a:p>
        </p:txBody>
      </p:sp>
      <p:grpSp>
        <p:nvGrpSpPr>
          <p:cNvPr id="13" name="Group 12">
            <a:extLst>
              <a:ext uri="{FF2B5EF4-FFF2-40B4-BE49-F238E27FC236}">
                <a16:creationId xmlns:a16="http://schemas.microsoft.com/office/drawing/2014/main" id="{FF103B2D-9FDD-CC4E-AFA6-B177B4A2C5CC}"/>
              </a:ext>
            </a:extLst>
          </p:cNvPr>
          <p:cNvGrpSpPr/>
          <p:nvPr/>
        </p:nvGrpSpPr>
        <p:grpSpPr>
          <a:xfrm>
            <a:off x="981408" y="1394004"/>
            <a:ext cx="2124299" cy="1690193"/>
            <a:chOff x="211822" y="1496117"/>
            <a:chExt cx="2124299" cy="1690193"/>
          </a:xfrm>
        </p:grpSpPr>
        <p:pic>
          <p:nvPicPr>
            <p:cNvPr id="20" name="Graphic 19" descr="New wheelchair">
              <a:extLst>
                <a:ext uri="{FF2B5EF4-FFF2-40B4-BE49-F238E27FC236}">
                  <a16:creationId xmlns:a16="http://schemas.microsoft.com/office/drawing/2014/main" id="{952E3F77-186E-A441-A10C-3BD430F52A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811" y="1496117"/>
              <a:ext cx="1164321" cy="1164321"/>
            </a:xfrm>
            <a:prstGeom prst="rect">
              <a:avLst/>
            </a:prstGeom>
          </p:spPr>
        </p:pic>
        <p:sp>
          <p:nvSpPr>
            <p:cNvPr id="22" name="TextBox 21">
              <a:extLst>
                <a:ext uri="{FF2B5EF4-FFF2-40B4-BE49-F238E27FC236}">
                  <a16:creationId xmlns:a16="http://schemas.microsoft.com/office/drawing/2014/main" id="{BA55501E-3608-9248-BEBB-288C75D44AC8}"/>
                </a:ext>
              </a:extLst>
            </p:cNvPr>
            <p:cNvSpPr txBox="1"/>
            <p:nvPr/>
          </p:nvSpPr>
          <p:spPr>
            <a:xfrm>
              <a:off x="211822" y="2724645"/>
              <a:ext cx="2124299"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MI individuals</a:t>
              </a:r>
            </a:p>
          </p:txBody>
        </p:sp>
      </p:grpSp>
      <p:grpSp>
        <p:nvGrpSpPr>
          <p:cNvPr id="12" name="Group 11">
            <a:extLst>
              <a:ext uri="{FF2B5EF4-FFF2-40B4-BE49-F238E27FC236}">
                <a16:creationId xmlns:a16="http://schemas.microsoft.com/office/drawing/2014/main" id="{6D1FC3A3-3108-7040-80C2-77444837BD49}"/>
              </a:ext>
            </a:extLst>
          </p:cNvPr>
          <p:cNvGrpSpPr/>
          <p:nvPr/>
        </p:nvGrpSpPr>
        <p:grpSpPr>
          <a:xfrm>
            <a:off x="4608114" y="2844761"/>
            <a:ext cx="1662635" cy="1855748"/>
            <a:chOff x="5744490" y="2488948"/>
            <a:chExt cx="1662635" cy="1855748"/>
          </a:xfrm>
        </p:grpSpPr>
        <p:pic>
          <p:nvPicPr>
            <p:cNvPr id="24" name="Picture 23">
              <a:extLst>
                <a:ext uri="{FF2B5EF4-FFF2-40B4-BE49-F238E27FC236}">
                  <a16:creationId xmlns:a16="http://schemas.microsoft.com/office/drawing/2014/main" id="{C11CBA70-BE4A-D841-98CF-ABD356B1D68D}"/>
                </a:ext>
              </a:extLst>
            </p:cNvPr>
            <p:cNvPicPr>
              <a:picLocks noChangeAspect="1"/>
            </p:cNvPicPr>
            <p:nvPr/>
          </p:nvPicPr>
          <p:blipFill>
            <a:blip r:embed="rId5"/>
            <a:stretch>
              <a:fillRect/>
            </a:stretch>
          </p:blipFill>
          <p:spPr>
            <a:xfrm>
              <a:off x="5987018" y="2488948"/>
              <a:ext cx="1177580" cy="1177580"/>
            </a:xfrm>
            <a:prstGeom prst="rect">
              <a:avLst/>
            </a:prstGeom>
          </p:spPr>
        </p:pic>
        <p:sp>
          <p:nvSpPr>
            <p:cNvPr id="26" name="TextBox 25">
              <a:extLst>
                <a:ext uri="{FF2B5EF4-FFF2-40B4-BE49-F238E27FC236}">
                  <a16:creationId xmlns:a16="http://schemas.microsoft.com/office/drawing/2014/main" id="{CD751288-E6A6-6D4B-8FB2-DB65F63D8935}"/>
                </a:ext>
              </a:extLst>
            </p:cNvPr>
            <p:cNvSpPr txBox="1"/>
            <p:nvPr/>
          </p:nvSpPr>
          <p:spPr>
            <a:xfrm>
              <a:off x="5744490" y="3883031"/>
              <a:ext cx="1662635"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Advocates</a:t>
              </a:r>
            </a:p>
          </p:txBody>
        </p:sp>
      </p:grpSp>
      <p:grpSp>
        <p:nvGrpSpPr>
          <p:cNvPr id="29" name="Group 28">
            <a:extLst>
              <a:ext uri="{FF2B5EF4-FFF2-40B4-BE49-F238E27FC236}">
                <a16:creationId xmlns:a16="http://schemas.microsoft.com/office/drawing/2014/main" id="{9BB634FB-6DD5-B043-B3A8-C985F7A9D337}"/>
              </a:ext>
            </a:extLst>
          </p:cNvPr>
          <p:cNvGrpSpPr/>
          <p:nvPr/>
        </p:nvGrpSpPr>
        <p:grpSpPr>
          <a:xfrm>
            <a:off x="1197716" y="3831913"/>
            <a:ext cx="1691682" cy="1703699"/>
            <a:chOff x="434760" y="3779453"/>
            <a:chExt cx="1691682" cy="1703699"/>
          </a:xfrm>
        </p:grpSpPr>
        <p:sp>
          <p:nvSpPr>
            <p:cNvPr id="33" name="Rectangle 32">
              <a:extLst>
                <a:ext uri="{FF2B5EF4-FFF2-40B4-BE49-F238E27FC236}">
                  <a16:creationId xmlns:a16="http://schemas.microsoft.com/office/drawing/2014/main" id="{C828649D-744D-8E46-B213-2DD2D2465B2A}"/>
                </a:ext>
              </a:extLst>
            </p:cNvPr>
            <p:cNvSpPr/>
            <p:nvPr/>
          </p:nvSpPr>
          <p:spPr>
            <a:xfrm>
              <a:off x="434760" y="5021487"/>
              <a:ext cx="1691682" cy="461665"/>
            </a:xfrm>
            <a:prstGeom prst="rect">
              <a:avLst/>
            </a:prstGeom>
          </p:spPr>
          <p:txBody>
            <a:bodyPr wrap="none">
              <a:spAutoFit/>
            </a:bodyPr>
            <a:lstStyle/>
            <a:p>
              <a:pPr algn="ctr"/>
              <a:r>
                <a:rPr lang="en-US" sz="2400" dirty="0">
                  <a:latin typeface="Avenir Next" panose="020B0503020202020204" pitchFamily="34" charset="0"/>
                  <a:cs typeface="Segoe UI Light" panose="020B0502040204020203" pitchFamily="34" charset="0"/>
                </a:rPr>
                <a:t>Caregivers</a:t>
              </a:r>
            </a:p>
          </p:txBody>
        </p:sp>
        <p:sp>
          <p:nvSpPr>
            <p:cNvPr id="34" name="Oval 33">
              <a:extLst>
                <a:ext uri="{FF2B5EF4-FFF2-40B4-BE49-F238E27FC236}">
                  <a16:creationId xmlns:a16="http://schemas.microsoft.com/office/drawing/2014/main" id="{0B264097-EC1D-854D-A687-2B83E32F2C05}"/>
                </a:ext>
              </a:extLst>
            </p:cNvPr>
            <p:cNvSpPr/>
            <p:nvPr/>
          </p:nvSpPr>
          <p:spPr>
            <a:xfrm>
              <a:off x="691811" y="3779453"/>
              <a:ext cx="1177580" cy="1164321"/>
            </a:xfrm>
            <a:prstGeom prst="ellipse">
              <a:avLst/>
            </a:prstGeom>
            <a:blipFill dpi="0" rotWithShape="1">
              <a:blip r:embed="rId6"/>
              <a:srcRect/>
              <a:stretch>
                <a:fillRect l="-34000" t="1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FAE4510E-C3A8-544E-84E9-B63541674450}"/>
              </a:ext>
            </a:extLst>
          </p:cNvPr>
          <p:cNvGrpSpPr/>
          <p:nvPr/>
        </p:nvGrpSpPr>
        <p:grpSpPr>
          <a:xfrm>
            <a:off x="7526883" y="2779023"/>
            <a:ext cx="1257300" cy="1762355"/>
            <a:chOff x="7677743" y="2149958"/>
            <a:chExt cx="1955238" cy="2363828"/>
          </a:xfrm>
        </p:grpSpPr>
        <p:pic>
          <p:nvPicPr>
            <p:cNvPr id="37" name="Picture 36">
              <a:extLst>
                <a:ext uri="{FF2B5EF4-FFF2-40B4-BE49-F238E27FC236}">
                  <a16:creationId xmlns:a16="http://schemas.microsoft.com/office/drawing/2014/main" id="{35B7EC6F-4E0A-C54D-8687-94BF9BCBFF1B}"/>
                </a:ext>
              </a:extLst>
            </p:cNvPr>
            <p:cNvPicPr>
              <a:picLocks noChangeAspect="1"/>
            </p:cNvPicPr>
            <p:nvPr/>
          </p:nvPicPr>
          <p:blipFill rotWithShape="1">
            <a:blip r:embed="rId7"/>
            <a:srcRect l="27635" t="29632" r="30124" b="31049"/>
            <a:stretch/>
          </p:blipFill>
          <p:spPr>
            <a:xfrm>
              <a:off x="7677743" y="2149958"/>
              <a:ext cx="1955238" cy="1820013"/>
            </a:xfrm>
            <a:prstGeom prst="rect">
              <a:avLst/>
            </a:prstGeom>
          </p:spPr>
        </p:pic>
        <p:sp>
          <p:nvSpPr>
            <p:cNvPr id="38" name="TextBox 37">
              <a:extLst>
                <a:ext uri="{FF2B5EF4-FFF2-40B4-BE49-F238E27FC236}">
                  <a16:creationId xmlns:a16="http://schemas.microsoft.com/office/drawing/2014/main" id="{1CADE080-6428-1B42-9B81-CFC331293635}"/>
                </a:ext>
              </a:extLst>
            </p:cNvPr>
            <p:cNvSpPr txBox="1"/>
            <p:nvPr/>
          </p:nvSpPr>
          <p:spPr>
            <a:xfrm>
              <a:off x="7888712" y="3729434"/>
              <a:ext cx="1533300" cy="784352"/>
            </a:xfrm>
            <a:prstGeom prst="rect">
              <a:avLst/>
            </a:prstGeom>
            <a:noFill/>
          </p:spPr>
          <p:txBody>
            <a:bodyPr wrap="none" tIns="45720" bIns="45720" rtlCol="0">
              <a:spAutoFit/>
            </a:bodyPr>
            <a:lstStyle/>
            <a:p>
              <a:r>
                <a:rPr lang="en-US" sz="3200" b="1" i="1" dirty="0">
                  <a:solidFill>
                    <a:srgbClr val="0080AE"/>
                  </a:solidFill>
                  <a:latin typeface="Segoe UI" panose="020B0502040204020203" pitchFamily="34" charset="0"/>
                  <a:ea typeface="Segoe UI" panose="020B0502040204020203" pitchFamily="34" charset="0"/>
                  <a:cs typeface="Segoe UI" panose="020B0502040204020203" pitchFamily="34" charset="0"/>
                </a:rPr>
                <a:t>.gov</a:t>
              </a:r>
            </a:p>
          </p:txBody>
        </p:sp>
      </p:grpSp>
      <p:sp>
        <p:nvSpPr>
          <p:cNvPr id="45" name="Left Brace 44">
            <a:extLst>
              <a:ext uri="{FF2B5EF4-FFF2-40B4-BE49-F238E27FC236}">
                <a16:creationId xmlns:a16="http://schemas.microsoft.com/office/drawing/2014/main" id="{26FE2F03-5AEE-974D-9D53-D073277C9B2D}"/>
              </a:ext>
            </a:extLst>
          </p:cNvPr>
          <p:cNvSpPr/>
          <p:nvPr/>
        </p:nvSpPr>
        <p:spPr>
          <a:xfrm>
            <a:off x="9022535" y="1375909"/>
            <a:ext cx="191881" cy="4387322"/>
          </a:xfrm>
          <a:prstGeom prst="leftBrace">
            <a:avLst>
              <a:gd name="adj1" fmla="val 47797"/>
              <a:gd name="adj2" fmla="val 4933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6">
            <a:extLst>
              <a:ext uri="{FF2B5EF4-FFF2-40B4-BE49-F238E27FC236}">
                <a16:creationId xmlns:a16="http://schemas.microsoft.com/office/drawing/2014/main" id="{BCAE040B-E965-B748-88B6-D02234806C79}"/>
              </a:ext>
            </a:extLst>
          </p:cNvPr>
          <p:cNvGrpSpPr/>
          <p:nvPr/>
        </p:nvGrpSpPr>
        <p:grpSpPr>
          <a:xfrm>
            <a:off x="9360548" y="1404706"/>
            <a:ext cx="2743593" cy="1425419"/>
            <a:chOff x="9307627" y="1618135"/>
            <a:chExt cx="2743593" cy="1425419"/>
          </a:xfrm>
        </p:grpSpPr>
        <p:sp>
          <p:nvSpPr>
            <p:cNvPr id="35" name="TextBox 34">
              <a:extLst>
                <a:ext uri="{FF2B5EF4-FFF2-40B4-BE49-F238E27FC236}">
                  <a16:creationId xmlns:a16="http://schemas.microsoft.com/office/drawing/2014/main" id="{155A43A1-91A0-EF4A-A900-D1637E2082DA}"/>
                </a:ext>
              </a:extLst>
            </p:cNvPr>
            <p:cNvSpPr txBox="1"/>
            <p:nvPr/>
          </p:nvSpPr>
          <p:spPr>
            <a:xfrm>
              <a:off x="9594333" y="2327157"/>
              <a:ext cx="1998817"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Policymakers</a:t>
              </a:r>
            </a:p>
          </p:txBody>
        </p:sp>
        <p:pic>
          <p:nvPicPr>
            <p:cNvPr id="44" name="Picture 43">
              <a:extLst>
                <a:ext uri="{FF2B5EF4-FFF2-40B4-BE49-F238E27FC236}">
                  <a16:creationId xmlns:a16="http://schemas.microsoft.com/office/drawing/2014/main" id="{AB34F70E-E7F0-D447-9E2F-3F4FAF1F878C}"/>
                </a:ext>
              </a:extLst>
            </p:cNvPr>
            <p:cNvPicPr>
              <a:picLocks noChangeAspect="1"/>
            </p:cNvPicPr>
            <p:nvPr/>
          </p:nvPicPr>
          <p:blipFill>
            <a:blip r:embed="rId8"/>
            <a:stretch>
              <a:fillRect/>
            </a:stretch>
          </p:blipFill>
          <p:spPr>
            <a:xfrm>
              <a:off x="10248705" y="1618135"/>
              <a:ext cx="736906" cy="736906"/>
            </a:xfrm>
            <a:prstGeom prst="rect">
              <a:avLst/>
            </a:prstGeom>
          </p:spPr>
        </p:pic>
        <p:sp>
          <p:nvSpPr>
            <p:cNvPr id="46" name="TextBox 45">
              <a:extLst>
                <a:ext uri="{FF2B5EF4-FFF2-40B4-BE49-F238E27FC236}">
                  <a16:creationId xmlns:a16="http://schemas.microsoft.com/office/drawing/2014/main" id="{61210021-340F-6044-8666-2BA5EA2C70F7}"/>
                </a:ext>
              </a:extLst>
            </p:cNvPr>
            <p:cNvSpPr txBox="1"/>
            <p:nvPr/>
          </p:nvSpPr>
          <p:spPr>
            <a:xfrm>
              <a:off x="9307627" y="2705000"/>
              <a:ext cx="2743593" cy="338554"/>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venir Next" panose="020B0503020202020204" pitchFamily="34" charset="0"/>
                  <a:ea typeface="Segoe UI" panose="020B0502040204020203" pitchFamily="34" charset="0"/>
                  <a:cs typeface="Segoe UI" panose="020B0502040204020203" pitchFamily="34" charset="0"/>
                </a:rPr>
                <a:t>Elected Officials</a:t>
              </a:r>
              <a:endParaRPr kumimoji="0" lang="en-US" sz="1600" u="none" strike="noStrike" kern="1200" cap="none" spc="0" normalizeH="0" baseline="0" noProof="0" dirty="0">
                <a:ln>
                  <a:noFill/>
                </a:ln>
                <a:solidFill>
                  <a:prstClr val="black"/>
                </a:solidFill>
                <a:effectLst/>
                <a:uLnTx/>
                <a:uFillTx/>
                <a:latin typeface="Avenir Next" panose="020B0503020202020204" pitchFamily="34" charset="0"/>
                <a:ea typeface="Segoe UI" panose="020B0502040204020203" pitchFamily="34" charset="0"/>
                <a:cs typeface="Segoe UI" panose="020B0502040204020203" pitchFamily="34" charset="0"/>
              </a:endParaRPr>
            </a:p>
          </p:txBody>
        </p:sp>
      </p:grpSp>
      <p:grpSp>
        <p:nvGrpSpPr>
          <p:cNvPr id="18" name="Group 17">
            <a:extLst>
              <a:ext uri="{FF2B5EF4-FFF2-40B4-BE49-F238E27FC236}">
                <a16:creationId xmlns:a16="http://schemas.microsoft.com/office/drawing/2014/main" id="{D830B296-C4F1-984D-BB70-620202DC289E}"/>
              </a:ext>
            </a:extLst>
          </p:cNvPr>
          <p:cNvGrpSpPr/>
          <p:nvPr/>
        </p:nvGrpSpPr>
        <p:grpSpPr>
          <a:xfrm>
            <a:off x="9709497" y="3698971"/>
            <a:ext cx="1978860" cy="2003076"/>
            <a:chOff x="9742916" y="3914902"/>
            <a:chExt cx="1978860" cy="2003076"/>
          </a:xfrm>
        </p:grpSpPr>
        <p:sp>
          <p:nvSpPr>
            <p:cNvPr id="39" name="TextBox 38">
              <a:extLst>
                <a:ext uri="{FF2B5EF4-FFF2-40B4-BE49-F238E27FC236}">
                  <a16:creationId xmlns:a16="http://schemas.microsoft.com/office/drawing/2014/main" id="{9F0D725F-67D5-994C-96B2-11644D1642D0}"/>
                </a:ext>
              </a:extLst>
            </p:cNvPr>
            <p:cNvSpPr txBox="1"/>
            <p:nvPr/>
          </p:nvSpPr>
          <p:spPr>
            <a:xfrm>
              <a:off x="9742916" y="4835289"/>
              <a:ext cx="1978860" cy="830997"/>
            </a:xfrm>
            <a:prstGeom prst="rect">
              <a:avLst/>
            </a:prstGeom>
            <a:noFill/>
          </p:spPr>
          <p:txBody>
            <a:bodyPr wrap="square" tIns="45720" bIns="45720" rtlCol="0">
              <a:spAutoFit/>
            </a:bodyPr>
            <a:lstStyle/>
            <a:p>
              <a:pPr algn="ctr"/>
              <a:r>
                <a:rPr lang="en-US" sz="2400" dirty="0">
                  <a:latin typeface="Avenir Next" panose="020B0503020202020204" pitchFamily="34" charset="0"/>
                  <a:cs typeface="Segoe UI Light" panose="020B0502040204020203" pitchFamily="34" charset="0"/>
                </a:rPr>
                <a:t>Department</a:t>
              </a:r>
            </a:p>
            <a:p>
              <a:pPr algn="ctr"/>
              <a:r>
                <a:rPr lang="en-US" sz="2400" dirty="0">
                  <a:latin typeface="Avenir Next" panose="020B0503020202020204" pitchFamily="34" charset="0"/>
                  <a:cs typeface="Segoe UI Light" panose="020B0502040204020203" pitchFamily="34" charset="0"/>
                </a:rPr>
                <a:t>Officials</a:t>
              </a:r>
            </a:p>
          </p:txBody>
        </p:sp>
        <p:pic>
          <p:nvPicPr>
            <p:cNvPr id="43" name="Picture 42">
              <a:extLst>
                <a:ext uri="{FF2B5EF4-FFF2-40B4-BE49-F238E27FC236}">
                  <a16:creationId xmlns:a16="http://schemas.microsoft.com/office/drawing/2014/main" id="{044520F2-E654-744A-9F6C-463BD0B55E18}"/>
                </a:ext>
              </a:extLst>
            </p:cNvPr>
            <p:cNvPicPr>
              <a:picLocks noChangeAspect="1"/>
            </p:cNvPicPr>
            <p:nvPr/>
          </p:nvPicPr>
          <p:blipFill rotWithShape="1">
            <a:blip r:embed="rId9"/>
            <a:srcRect l="5262" t="2031" r="5296" b="11807"/>
            <a:stretch/>
          </p:blipFill>
          <p:spPr>
            <a:xfrm>
              <a:off x="10301626" y="3914902"/>
              <a:ext cx="861441" cy="869537"/>
            </a:xfrm>
            <a:prstGeom prst="rect">
              <a:avLst/>
            </a:prstGeom>
          </p:spPr>
        </p:pic>
        <p:sp>
          <p:nvSpPr>
            <p:cNvPr id="47" name="TextBox 46">
              <a:extLst>
                <a:ext uri="{FF2B5EF4-FFF2-40B4-BE49-F238E27FC236}">
                  <a16:creationId xmlns:a16="http://schemas.microsoft.com/office/drawing/2014/main" id="{414EF1F6-F00D-514A-8073-8A07AB5BE6B3}"/>
                </a:ext>
              </a:extLst>
            </p:cNvPr>
            <p:cNvSpPr txBox="1"/>
            <p:nvPr/>
          </p:nvSpPr>
          <p:spPr>
            <a:xfrm>
              <a:off x="10062202" y="5579424"/>
              <a:ext cx="1340286" cy="338554"/>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venir Next" panose="020B0503020202020204" pitchFamily="34" charset="0"/>
                  <a:ea typeface="Segoe UI" panose="020B0502040204020203" pitchFamily="34" charset="0"/>
                  <a:cs typeface="Segoe UI" panose="020B0502040204020203" pitchFamily="34" charset="0"/>
                </a:rPr>
                <a:t>DOTs</a:t>
              </a:r>
              <a:endParaRPr kumimoji="0" lang="en-US" sz="1600" u="none" strike="noStrike" kern="1200" cap="none" spc="0" normalizeH="0" baseline="0" noProof="0" dirty="0">
                <a:ln>
                  <a:noFill/>
                </a:ln>
                <a:solidFill>
                  <a:prstClr val="black"/>
                </a:solidFill>
                <a:effectLst/>
                <a:uLnTx/>
                <a:uFillTx/>
                <a:latin typeface="Avenir Next" panose="020B0503020202020204" pitchFamily="34" charset="0"/>
                <a:ea typeface="Segoe UI" panose="020B0502040204020203" pitchFamily="34" charset="0"/>
                <a:cs typeface="Segoe UI" panose="020B0502040204020203" pitchFamily="34" charset="0"/>
              </a:endParaRPr>
            </a:p>
          </p:txBody>
        </p:sp>
      </p:grpSp>
      <p:sp>
        <p:nvSpPr>
          <p:cNvPr id="3" name="Rounded Rectangle 2">
            <a:extLst>
              <a:ext uri="{FF2B5EF4-FFF2-40B4-BE49-F238E27FC236}">
                <a16:creationId xmlns:a16="http://schemas.microsoft.com/office/drawing/2014/main" id="{0DA9D80F-5B77-1D4F-9A72-FAF829439E8D}"/>
              </a:ext>
            </a:extLst>
          </p:cNvPr>
          <p:cNvSpPr/>
          <p:nvPr/>
        </p:nvSpPr>
        <p:spPr>
          <a:xfrm>
            <a:off x="849625" y="1249561"/>
            <a:ext cx="2305607" cy="4500970"/>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7E2451E5-D428-7442-9FD2-76B0E91DC107}"/>
              </a:ext>
            </a:extLst>
          </p:cNvPr>
          <p:cNvSpPr/>
          <p:nvPr/>
        </p:nvSpPr>
        <p:spPr>
          <a:xfrm>
            <a:off x="4225642" y="2575393"/>
            <a:ext cx="2305607" cy="2203020"/>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45A675E-1781-1641-91AE-8BD3BB8E3F8E}"/>
              </a:ext>
            </a:extLst>
          </p:cNvPr>
          <p:cNvGrpSpPr/>
          <p:nvPr/>
        </p:nvGrpSpPr>
        <p:grpSpPr>
          <a:xfrm>
            <a:off x="3018882" y="4817939"/>
            <a:ext cx="5200276" cy="1659526"/>
            <a:chOff x="3389421" y="4821032"/>
            <a:chExt cx="5200276" cy="1659526"/>
          </a:xfrm>
        </p:grpSpPr>
        <p:grpSp>
          <p:nvGrpSpPr>
            <p:cNvPr id="49" name="Group 48">
              <a:extLst>
                <a:ext uri="{FF2B5EF4-FFF2-40B4-BE49-F238E27FC236}">
                  <a16:creationId xmlns:a16="http://schemas.microsoft.com/office/drawing/2014/main" id="{D2878A06-0BDD-124D-A74B-36C94CCE7EFB}"/>
                </a:ext>
              </a:extLst>
            </p:cNvPr>
            <p:cNvGrpSpPr/>
            <p:nvPr/>
          </p:nvGrpSpPr>
          <p:grpSpPr>
            <a:xfrm>
              <a:off x="3389421" y="4821032"/>
              <a:ext cx="5200276" cy="1659526"/>
              <a:chOff x="3616763" y="1393416"/>
              <a:chExt cx="5200276" cy="980165"/>
            </a:xfrm>
            <a:solidFill>
              <a:srgbClr val="FCD78B"/>
            </a:solidFill>
          </p:grpSpPr>
          <p:sp>
            <p:nvSpPr>
              <p:cNvPr id="50" name="Extract 49">
                <a:extLst>
                  <a:ext uri="{FF2B5EF4-FFF2-40B4-BE49-F238E27FC236}">
                    <a16:creationId xmlns:a16="http://schemas.microsoft.com/office/drawing/2014/main" id="{B116D16A-B106-7745-85B7-D6979B3F08E1}"/>
                  </a:ext>
                </a:extLst>
              </p:cNvPr>
              <p:cNvSpPr/>
              <p:nvPr/>
            </p:nvSpPr>
            <p:spPr>
              <a:xfrm>
                <a:off x="5687091" y="1393416"/>
                <a:ext cx="669911" cy="208800"/>
              </a:xfrm>
              <a:prstGeom prst="flowChartExtra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F865E6A9-EB92-8F45-A1DC-B9D22FC79FE0}"/>
                  </a:ext>
                </a:extLst>
              </p:cNvPr>
              <p:cNvSpPr/>
              <p:nvPr/>
            </p:nvSpPr>
            <p:spPr>
              <a:xfrm>
                <a:off x="3616763" y="1496117"/>
                <a:ext cx="5200276" cy="877464"/>
              </a:xfrm>
              <a:prstGeom prst="roundRect">
                <a:avLst>
                  <a:gd name="adj" fmla="val 943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Content Placeholder 2">
              <a:extLst>
                <a:ext uri="{FF2B5EF4-FFF2-40B4-BE49-F238E27FC236}">
                  <a16:creationId xmlns:a16="http://schemas.microsoft.com/office/drawing/2014/main" id="{C3D22080-1F8A-0448-A4F7-CF4AC2946D12}"/>
                </a:ext>
              </a:extLst>
            </p:cNvPr>
            <p:cNvSpPr txBox="1">
              <a:spLocks/>
            </p:cNvSpPr>
            <p:nvPr/>
          </p:nvSpPr>
          <p:spPr>
            <a:xfrm>
              <a:off x="3503323" y="5020503"/>
              <a:ext cx="4993666" cy="1460055"/>
            </a:xfrm>
            <a:prstGeom prst="rect">
              <a:avLst/>
            </a:prstGeom>
          </p:spPr>
          <p:txBody>
            <a:bodyPr vert="horz" lIns="0" tIns="45720" rIns="91440" bIns="45720" rtlCol="0">
              <a:norm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Avenir Next" panose="020B0503020202020204" pitchFamily="34" charset="0"/>
                  <a:ea typeface="+mn-ea"/>
                  <a:cs typeface="Avenir Next" panose="020B0503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800" dirty="0"/>
                <a:t>Represent people in need</a:t>
              </a:r>
            </a:p>
            <a:p>
              <a:pPr>
                <a:spcAft>
                  <a:spcPts val="600"/>
                </a:spcAft>
              </a:pPr>
              <a:r>
                <a:rPr lang="en-US" sz="1800" dirty="0"/>
                <a:t>Fight for their rights and change the status quo</a:t>
              </a:r>
            </a:p>
            <a:p>
              <a:pPr>
                <a:spcAft>
                  <a:spcPts val="600"/>
                </a:spcAft>
              </a:pPr>
              <a:r>
                <a:rPr lang="en-US" sz="1800" dirty="0"/>
                <a:t>Closely engage with both citizens and government officials</a:t>
              </a:r>
            </a:p>
          </p:txBody>
        </p:sp>
      </p:grpSp>
      <p:grpSp>
        <p:nvGrpSpPr>
          <p:cNvPr id="23" name="Group 22">
            <a:extLst>
              <a:ext uri="{FF2B5EF4-FFF2-40B4-BE49-F238E27FC236}">
                <a16:creationId xmlns:a16="http://schemas.microsoft.com/office/drawing/2014/main" id="{60D12305-3A16-0A45-AE14-020A9687E0DA}"/>
              </a:ext>
            </a:extLst>
          </p:cNvPr>
          <p:cNvGrpSpPr/>
          <p:nvPr/>
        </p:nvGrpSpPr>
        <p:grpSpPr>
          <a:xfrm>
            <a:off x="3237490" y="1515772"/>
            <a:ext cx="5324774" cy="877464"/>
            <a:chOff x="3237490" y="1515772"/>
            <a:chExt cx="5324774" cy="877464"/>
          </a:xfrm>
        </p:grpSpPr>
        <p:grpSp>
          <p:nvGrpSpPr>
            <p:cNvPr id="7" name="Group 6">
              <a:extLst>
                <a:ext uri="{FF2B5EF4-FFF2-40B4-BE49-F238E27FC236}">
                  <a16:creationId xmlns:a16="http://schemas.microsoft.com/office/drawing/2014/main" id="{39AB687D-95D2-6F4C-925C-52A64B4D5ED2}"/>
                </a:ext>
              </a:extLst>
            </p:cNvPr>
            <p:cNvGrpSpPr/>
            <p:nvPr/>
          </p:nvGrpSpPr>
          <p:grpSpPr>
            <a:xfrm>
              <a:off x="3237490" y="1515772"/>
              <a:ext cx="5087493" cy="877464"/>
              <a:chOff x="3461740" y="1496117"/>
              <a:chExt cx="5087493" cy="877464"/>
            </a:xfrm>
          </p:grpSpPr>
          <p:sp>
            <p:nvSpPr>
              <p:cNvPr id="4" name="Extract 3">
                <a:extLst>
                  <a:ext uri="{FF2B5EF4-FFF2-40B4-BE49-F238E27FC236}">
                    <a16:creationId xmlns:a16="http://schemas.microsoft.com/office/drawing/2014/main" id="{73F3A906-181E-994B-A7ED-43669D12AF4D}"/>
                  </a:ext>
                </a:extLst>
              </p:cNvPr>
              <p:cNvSpPr/>
              <p:nvPr/>
            </p:nvSpPr>
            <p:spPr>
              <a:xfrm rot="16200000">
                <a:off x="3401083" y="1795716"/>
                <a:ext cx="395669" cy="274355"/>
              </a:xfrm>
              <a:prstGeom prst="flowChartExtract">
                <a:avLst/>
              </a:prstGeom>
              <a:solidFill>
                <a:srgbClr val="FCD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EF4A2A38-08D9-5B43-A244-E9C28263DB4A}"/>
                  </a:ext>
                </a:extLst>
              </p:cNvPr>
              <p:cNvSpPr/>
              <p:nvPr/>
            </p:nvSpPr>
            <p:spPr>
              <a:xfrm>
                <a:off x="3616763" y="1496117"/>
                <a:ext cx="4932470" cy="877464"/>
              </a:xfrm>
              <a:prstGeom prst="roundRect">
                <a:avLst>
                  <a:gd name="adj" fmla="val 9430"/>
                </a:avLst>
              </a:prstGeom>
              <a:solidFill>
                <a:srgbClr val="FCD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Content Placeholder 2">
              <a:extLst>
                <a:ext uri="{FF2B5EF4-FFF2-40B4-BE49-F238E27FC236}">
                  <a16:creationId xmlns:a16="http://schemas.microsoft.com/office/drawing/2014/main" id="{3F6B4FED-3350-B24D-AF03-B98F5E8B670F}"/>
                </a:ext>
              </a:extLst>
            </p:cNvPr>
            <p:cNvSpPr txBox="1">
              <a:spLocks/>
            </p:cNvSpPr>
            <p:nvPr/>
          </p:nvSpPr>
          <p:spPr>
            <a:xfrm>
              <a:off x="3568598" y="1624772"/>
              <a:ext cx="4993666" cy="748809"/>
            </a:xfrm>
            <a:prstGeom prst="rect">
              <a:avLst/>
            </a:prstGeom>
          </p:spPr>
          <p:txBody>
            <a:bodyPr vert="horz" lIns="0" tIns="45720" rIns="91440" bIns="45720" rtlCol="0">
              <a:norm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Avenir Next" panose="020B0503020202020204" pitchFamily="34" charset="0"/>
                  <a:ea typeface="+mn-ea"/>
                  <a:cs typeface="Avenir Next" panose="020B0503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US" sz="1800" dirty="0"/>
                <a:t>Safety and quality of physical access</a:t>
              </a:r>
            </a:p>
            <a:p>
              <a:pPr>
                <a:lnSpc>
                  <a:spcPct val="100000"/>
                </a:lnSpc>
                <a:spcAft>
                  <a:spcPts val="600"/>
                </a:spcAft>
              </a:pPr>
              <a:r>
                <a:rPr lang="en-US" sz="1800" dirty="0"/>
                <a:t>Freedom and support to travel around a city</a:t>
              </a:r>
            </a:p>
          </p:txBody>
        </p:sp>
      </p:grpSp>
    </p:spTree>
    <p:extLst>
      <p:ext uri="{BB962C8B-B14F-4D97-AF65-F5344CB8AC3E}">
        <p14:creationId xmlns:p14="http://schemas.microsoft.com/office/powerpoint/2010/main" val="137773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1"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edge">
                                      <p:cBhvr>
                                        <p:cTn id="15" dur="10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4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FD70-9B1E-7F4C-9AE9-CBD12337E862}"/>
              </a:ext>
            </a:extLst>
          </p:cNvPr>
          <p:cNvSpPr>
            <a:spLocks noGrp="1"/>
          </p:cNvSpPr>
          <p:nvPr>
            <p:ph type="title"/>
          </p:nvPr>
        </p:nvSpPr>
        <p:spPr/>
        <p:txBody>
          <a:bodyPr/>
          <a:lstStyle/>
          <a:p>
            <a:r>
              <a:rPr lang="en-US" dirty="0"/>
              <a:t>Stakeholder perspective overview</a:t>
            </a:r>
          </a:p>
        </p:txBody>
      </p:sp>
      <p:sp>
        <p:nvSpPr>
          <p:cNvPr id="9" name="Content Placeholder 8">
            <a:extLst>
              <a:ext uri="{FF2B5EF4-FFF2-40B4-BE49-F238E27FC236}">
                <a16:creationId xmlns:a16="http://schemas.microsoft.com/office/drawing/2014/main" id="{77FE6E6C-D28F-E141-86DE-54A70AE94EAB}"/>
              </a:ext>
            </a:extLst>
          </p:cNvPr>
          <p:cNvSpPr>
            <a:spLocks noGrp="1"/>
          </p:cNvSpPr>
          <p:nvPr>
            <p:ph sz="quarter" idx="13"/>
          </p:nvPr>
        </p:nvSpPr>
        <p:spPr/>
        <p:txBody>
          <a:bodyPr/>
          <a:lstStyle/>
          <a:p>
            <a:r>
              <a:rPr lang="en-US" dirty="0"/>
              <a:t>findings</a:t>
            </a:r>
          </a:p>
        </p:txBody>
      </p:sp>
      <p:grpSp>
        <p:nvGrpSpPr>
          <p:cNvPr id="13" name="Group 12">
            <a:extLst>
              <a:ext uri="{FF2B5EF4-FFF2-40B4-BE49-F238E27FC236}">
                <a16:creationId xmlns:a16="http://schemas.microsoft.com/office/drawing/2014/main" id="{FF103B2D-9FDD-CC4E-AFA6-B177B4A2C5CC}"/>
              </a:ext>
            </a:extLst>
          </p:cNvPr>
          <p:cNvGrpSpPr/>
          <p:nvPr/>
        </p:nvGrpSpPr>
        <p:grpSpPr>
          <a:xfrm>
            <a:off x="981408" y="1394004"/>
            <a:ext cx="2124299" cy="1690193"/>
            <a:chOff x="211822" y="1496117"/>
            <a:chExt cx="2124299" cy="1690193"/>
          </a:xfrm>
        </p:grpSpPr>
        <p:pic>
          <p:nvPicPr>
            <p:cNvPr id="20" name="Graphic 19" descr="New wheelchair">
              <a:extLst>
                <a:ext uri="{FF2B5EF4-FFF2-40B4-BE49-F238E27FC236}">
                  <a16:creationId xmlns:a16="http://schemas.microsoft.com/office/drawing/2014/main" id="{952E3F77-186E-A441-A10C-3BD430F52A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811" y="1496117"/>
              <a:ext cx="1164321" cy="1164321"/>
            </a:xfrm>
            <a:prstGeom prst="rect">
              <a:avLst/>
            </a:prstGeom>
          </p:spPr>
        </p:pic>
        <p:sp>
          <p:nvSpPr>
            <p:cNvPr id="22" name="TextBox 21">
              <a:extLst>
                <a:ext uri="{FF2B5EF4-FFF2-40B4-BE49-F238E27FC236}">
                  <a16:creationId xmlns:a16="http://schemas.microsoft.com/office/drawing/2014/main" id="{BA55501E-3608-9248-BEBB-288C75D44AC8}"/>
                </a:ext>
              </a:extLst>
            </p:cNvPr>
            <p:cNvSpPr txBox="1"/>
            <p:nvPr/>
          </p:nvSpPr>
          <p:spPr>
            <a:xfrm>
              <a:off x="211822" y="2724645"/>
              <a:ext cx="2124299"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MI individuals</a:t>
              </a:r>
            </a:p>
          </p:txBody>
        </p:sp>
      </p:grpSp>
      <p:grpSp>
        <p:nvGrpSpPr>
          <p:cNvPr id="29" name="Group 28">
            <a:extLst>
              <a:ext uri="{FF2B5EF4-FFF2-40B4-BE49-F238E27FC236}">
                <a16:creationId xmlns:a16="http://schemas.microsoft.com/office/drawing/2014/main" id="{9BB634FB-6DD5-B043-B3A8-C985F7A9D337}"/>
              </a:ext>
            </a:extLst>
          </p:cNvPr>
          <p:cNvGrpSpPr/>
          <p:nvPr/>
        </p:nvGrpSpPr>
        <p:grpSpPr>
          <a:xfrm>
            <a:off x="1197716" y="3831913"/>
            <a:ext cx="1691682" cy="1703699"/>
            <a:chOff x="434760" y="3779453"/>
            <a:chExt cx="1691682" cy="1703699"/>
          </a:xfrm>
        </p:grpSpPr>
        <p:sp>
          <p:nvSpPr>
            <p:cNvPr id="33" name="Rectangle 32">
              <a:extLst>
                <a:ext uri="{FF2B5EF4-FFF2-40B4-BE49-F238E27FC236}">
                  <a16:creationId xmlns:a16="http://schemas.microsoft.com/office/drawing/2014/main" id="{C828649D-744D-8E46-B213-2DD2D2465B2A}"/>
                </a:ext>
              </a:extLst>
            </p:cNvPr>
            <p:cNvSpPr/>
            <p:nvPr/>
          </p:nvSpPr>
          <p:spPr>
            <a:xfrm>
              <a:off x="434760" y="5021487"/>
              <a:ext cx="1691682" cy="461665"/>
            </a:xfrm>
            <a:prstGeom prst="rect">
              <a:avLst/>
            </a:prstGeom>
          </p:spPr>
          <p:txBody>
            <a:bodyPr wrap="none">
              <a:spAutoFit/>
            </a:bodyPr>
            <a:lstStyle/>
            <a:p>
              <a:pPr algn="ctr"/>
              <a:r>
                <a:rPr lang="en-US" sz="2400" dirty="0">
                  <a:latin typeface="Avenir Next" panose="020B0503020202020204" pitchFamily="34" charset="0"/>
                  <a:cs typeface="Segoe UI Light" panose="020B0502040204020203" pitchFamily="34" charset="0"/>
                </a:rPr>
                <a:t>Caregivers</a:t>
              </a:r>
            </a:p>
          </p:txBody>
        </p:sp>
        <p:sp>
          <p:nvSpPr>
            <p:cNvPr id="34" name="Oval 33">
              <a:extLst>
                <a:ext uri="{FF2B5EF4-FFF2-40B4-BE49-F238E27FC236}">
                  <a16:creationId xmlns:a16="http://schemas.microsoft.com/office/drawing/2014/main" id="{0B264097-EC1D-854D-A687-2B83E32F2C05}"/>
                </a:ext>
              </a:extLst>
            </p:cNvPr>
            <p:cNvSpPr/>
            <p:nvPr/>
          </p:nvSpPr>
          <p:spPr>
            <a:xfrm>
              <a:off x="691811" y="3779453"/>
              <a:ext cx="1177580" cy="1164321"/>
            </a:xfrm>
            <a:prstGeom prst="ellipse">
              <a:avLst/>
            </a:prstGeom>
            <a:blipFill dpi="0" rotWithShape="1">
              <a:blip r:embed="rId5"/>
              <a:srcRect/>
              <a:stretch>
                <a:fillRect l="-34000" t="1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FAE4510E-C3A8-544E-84E9-B63541674450}"/>
              </a:ext>
            </a:extLst>
          </p:cNvPr>
          <p:cNvGrpSpPr/>
          <p:nvPr/>
        </p:nvGrpSpPr>
        <p:grpSpPr>
          <a:xfrm>
            <a:off x="7526883" y="2779023"/>
            <a:ext cx="1257300" cy="1762355"/>
            <a:chOff x="7677743" y="2149958"/>
            <a:chExt cx="1955238" cy="2363828"/>
          </a:xfrm>
        </p:grpSpPr>
        <p:pic>
          <p:nvPicPr>
            <p:cNvPr id="37" name="Picture 36">
              <a:extLst>
                <a:ext uri="{FF2B5EF4-FFF2-40B4-BE49-F238E27FC236}">
                  <a16:creationId xmlns:a16="http://schemas.microsoft.com/office/drawing/2014/main" id="{35B7EC6F-4E0A-C54D-8687-94BF9BCBFF1B}"/>
                </a:ext>
              </a:extLst>
            </p:cNvPr>
            <p:cNvPicPr>
              <a:picLocks noChangeAspect="1"/>
            </p:cNvPicPr>
            <p:nvPr/>
          </p:nvPicPr>
          <p:blipFill rotWithShape="1">
            <a:blip r:embed="rId6"/>
            <a:srcRect l="27635" t="29632" r="30124" b="31049"/>
            <a:stretch/>
          </p:blipFill>
          <p:spPr>
            <a:xfrm>
              <a:off x="7677743" y="2149958"/>
              <a:ext cx="1955238" cy="1820013"/>
            </a:xfrm>
            <a:prstGeom prst="rect">
              <a:avLst/>
            </a:prstGeom>
          </p:spPr>
        </p:pic>
        <p:sp>
          <p:nvSpPr>
            <p:cNvPr id="38" name="TextBox 37">
              <a:extLst>
                <a:ext uri="{FF2B5EF4-FFF2-40B4-BE49-F238E27FC236}">
                  <a16:creationId xmlns:a16="http://schemas.microsoft.com/office/drawing/2014/main" id="{1CADE080-6428-1B42-9B81-CFC331293635}"/>
                </a:ext>
              </a:extLst>
            </p:cNvPr>
            <p:cNvSpPr txBox="1"/>
            <p:nvPr/>
          </p:nvSpPr>
          <p:spPr>
            <a:xfrm>
              <a:off x="7888712" y="3729434"/>
              <a:ext cx="1533300" cy="784352"/>
            </a:xfrm>
            <a:prstGeom prst="rect">
              <a:avLst/>
            </a:prstGeom>
            <a:noFill/>
          </p:spPr>
          <p:txBody>
            <a:bodyPr wrap="none" tIns="45720" bIns="45720" rtlCol="0">
              <a:spAutoFit/>
            </a:bodyPr>
            <a:lstStyle/>
            <a:p>
              <a:r>
                <a:rPr lang="en-US" sz="3200" b="1" i="1" dirty="0">
                  <a:solidFill>
                    <a:srgbClr val="0080AE"/>
                  </a:solidFill>
                  <a:latin typeface="Segoe UI" panose="020B0502040204020203" pitchFamily="34" charset="0"/>
                  <a:ea typeface="Segoe UI" panose="020B0502040204020203" pitchFamily="34" charset="0"/>
                  <a:cs typeface="Segoe UI" panose="020B0502040204020203" pitchFamily="34" charset="0"/>
                </a:rPr>
                <a:t>.gov</a:t>
              </a:r>
            </a:p>
          </p:txBody>
        </p:sp>
      </p:grpSp>
      <p:sp>
        <p:nvSpPr>
          <p:cNvPr id="45" name="Left Brace 44">
            <a:extLst>
              <a:ext uri="{FF2B5EF4-FFF2-40B4-BE49-F238E27FC236}">
                <a16:creationId xmlns:a16="http://schemas.microsoft.com/office/drawing/2014/main" id="{26FE2F03-5AEE-974D-9D53-D073277C9B2D}"/>
              </a:ext>
            </a:extLst>
          </p:cNvPr>
          <p:cNvSpPr/>
          <p:nvPr/>
        </p:nvSpPr>
        <p:spPr>
          <a:xfrm>
            <a:off x="9022535" y="1375909"/>
            <a:ext cx="191881" cy="4387322"/>
          </a:xfrm>
          <a:prstGeom prst="leftBrace">
            <a:avLst>
              <a:gd name="adj1" fmla="val 47797"/>
              <a:gd name="adj2" fmla="val 4933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6">
            <a:extLst>
              <a:ext uri="{FF2B5EF4-FFF2-40B4-BE49-F238E27FC236}">
                <a16:creationId xmlns:a16="http://schemas.microsoft.com/office/drawing/2014/main" id="{BCAE040B-E965-B748-88B6-D02234806C79}"/>
              </a:ext>
            </a:extLst>
          </p:cNvPr>
          <p:cNvGrpSpPr/>
          <p:nvPr/>
        </p:nvGrpSpPr>
        <p:grpSpPr>
          <a:xfrm>
            <a:off x="9360548" y="1404706"/>
            <a:ext cx="2743593" cy="1425419"/>
            <a:chOff x="9307627" y="1618135"/>
            <a:chExt cx="2743593" cy="1425419"/>
          </a:xfrm>
        </p:grpSpPr>
        <p:sp>
          <p:nvSpPr>
            <p:cNvPr id="35" name="TextBox 34">
              <a:extLst>
                <a:ext uri="{FF2B5EF4-FFF2-40B4-BE49-F238E27FC236}">
                  <a16:creationId xmlns:a16="http://schemas.microsoft.com/office/drawing/2014/main" id="{155A43A1-91A0-EF4A-A900-D1637E2082DA}"/>
                </a:ext>
              </a:extLst>
            </p:cNvPr>
            <p:cNvSpPr txBox="1"/>
            <p:nvPr/>
          </p:nvSpPr>
          <p:spPr>
            <a:xfrm>
              <a:off x="9594333" y="2327157"/>
              <a:ext cx="1998817"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Policymakers</a:t>
              </a:r>
            </a:p>
          </p:txBody>
        </p:sp>
        <p:pic>
          <p:nvPicPr>
            <p:cNvPr id="44" name="Picture 43">
              <a:extLst>
                <a:ext uri="{FF2B5EF4-FFF2-40B4-BE49-F238E27FC236}">
                  <a16:creationId xmlns:a16="http://schemas.microsoft.com/office/drawing/2014/main" id="{AB34F70E-E7F0-D447-9E2F-3F4FAF1F878C}"/>
                </a:ext>
              </a:extLst>
            </p:cNvPr>
            <p:cNvPicPr>
              <a:picLocks noChangeAspect="1"/>
            </p:cNvPicPr>
            <p:nvPr/>
          </p:nvPicPr>
          <p:blipFill>
            <a:blip r:embed="rId7"/>
            <a:stretch>
              <a:fillRect/>
            </a:stretch>
          </p:blipFill>
          <p:spPr>
            <a:xfrm>
              <a:off x="10248705" y="1618135"/>
              <a:ext cx="736906" cy="736906"/>
            </a:xfrm>
            <a:prstGeom prst="rect">
              <a:avLst/>
            </a:prstGeom>
          </p:spPr>
        </p:pic>
        <p:sp>
          <p:nvSpPr>
            <p:cNvPr id="46" name="TextBox 45">
              <a:extLst>
                <a:ext uri="{FF2B5EF4-FFF2-40B4-BE49-F238E27FC236}">
                  <a16:creationId xmlns:a16="http://schemas.microsoft.com/office/drawing/2014/main" id="{61210021-340F-6044-8666-2BA5EA2C70F7}"/>
                </a:ext>
              </a:extLst>
            </p:cNvPr>
            <p:cNvSpPr txBox="1"/>
            <p:nvPr/>
          </p:nvSpPr>
          <p:spPr>
            <a:xfrm>
              <a:off x="9307627" y="2705000"/>
              <a:ext cx="2743593" cy="338554"/>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venir Next" panose="020B0503020202020204" pitchFamily="34" charset="0"/>
                  <a:ea typeface="Segoe UI" panose="020B0502040204020203" pitchFamily="34" charset="0"/>
                  <a:cs typeface="Segoe UI" panose="020B0502040204020203" pitchFamily="34" charset="0"/>
                </a:rPr>
                <a:t>Elected Officials</a:t>
              </a:r>
              <a:endParaRPr kumimoji="0" lang="en-US" sz="1600" u="none" strike="noStrike" kern="1200" cap="none" spc="0" normalizeH="0" baseline="0" noProof="0" dirty="0">
                <a:ln>
                  <a:noFill/>
                </a:ln>
                <a:solidFill>
                  <a:prstClr val="black"/>
                </a:solidFill>
                <a:effectLst/>
                <a:uLnTx/>
                <a:uFillTx/>
                <a:latin typeface="Avenir Next" panose="020B0503020202020204" pitchFamily="34" charset="0"/>
                <a:ea typeface="Segoe UI" panose="020B0502040204020203" pitchFamily="34" charset="0"/>
                <a:cs typeface="Segoe UI" panose="020B0502040204020203" pitchFamily="34" charset="0"/>
              </a:endParaRPr>
            </a:p>
          </p:txBody>
        </p:sp>
      </p:grpSp>
      <p:grpSp>
        <p:nvGrpSpPr>
          <p:cNvPr id="18" name="Group 17">
            <a:extLst>
              <a:ext uri="{FF2B5EF4-FFF2-40B4-BE49-F238E27FC236}">
                <a16:creationId xmlns:a16="http://schemas.microsoft.com/office/drawing/2014/main" id="{D830B296-C4F1-984D-BB70-620202DC289E}"/>
              </a:ext>
            </a:extLst>
          </p:cNvPr>
          <p:cNvGrpSpPr/>
          <p:nvPr/>
        </p:nvGrpSpPr>
        <p:grpSpPr>
          <a:xfrm>
            <a:off x="9709497" y="3698971"/>
            <a:ext cx="1978860" cy="2003076"/>
            <a:chOff x="9742916" y="3914902"/>
            <a:chExt cx="1978860" cy="2003076"/>
          </a:xfrm>
        </p:grpSpPr>
        <p:sp>
          <p:nvSpPr>
            <p:cNvPr id="39" name="TextBox 38">
              <a:extLst>
                <a:ext uri="{FF2B5EF4-FFF2-40B4-BE49-F238E27FC236}">
                  <a16:creationId xmlns:a16="http://schemas.microsoft.com/office/drawing/2014/main" id="{9F0D725F-67D5-994C-96B2-11644D1642D0}"/>
                </a:ext>
              </a:extLst>
            </p:cNvPr>
            <p:cNvSpPr txBox="1"/>
            <p:nvPr/>
          </p:nvSpPr>
          <p:spPr>
            <a:xfrm>
              <a:off x="9742916" y="4835289"/>
              <a:ext cx="1978860" cy="830997"/>
            </a:xfrm>
            <a:prstGeom prst="rect">
              <a:avLst/>
            </a:prstGeom>
            <a:noFill/>
          </p:spPr>
          <p:txBody>
            <a:bodyPr wrap="square" tIns="45720" bIns="45720" rtlCol="0">
              <a:spAutoFit/>
            </a:bodyPr>
            <a:lstStyle/>
            <a:p>
              <a:pPr algn="ctr"/>
              <a:r>
                <a:rPr lang="en-US" sz="2400" dirty="0">
                  <a:latin typeface="Avenir Next" panose="020B0503020202020204" pitchFamily="34" charset="0"/>
                  <a:cs typeface="Segoe UI Light" panose="020B0502040204020203" pitchFamily="34" charset="0"/>
                </a:rPr>
                <a:t>Department</a:t>
              </a:r>
            </a:p>
            <a:p>
              <a:pPr algn="ctr"/>
              <a:r>
                <a:rPr lang="en-US" sz="2400" dirty="0">
                  <a:latin typeface="Avenir Next" panose="020B0503020202020204" pitchFamily="34" charset="0"/>
                  <a:cs typeface="Segoe UI Light" panose="020B0502040204020203" pitchFamily="34" charset="0"/>
                </a:rPr>
                <a:t>Officials</a:t>
              </a:r>
            </a:p>
          </p:txBody>
        </p:sp>
        <p:pic>
          <p:nvPicPr>
            <p:cNvPr id="43" name="Picture 42">
              <a:extLst>
                <a:ext uri="{FF2B5EF4-FFF2-40B4-BE49-F238E27FC236}">
                  <a16:creationId xmlns:a16="http://schemas.microsoft.com/office/drawing/2014/main" id="{044520F2-E654-744A-9F6C-463BD0B55E18}"/>
                </a:ext>
              </a:extLst>
            </p:cNvPr>
            <p:cNvPicPr>
              <a:picLocks noChangeAspect="1"/>
            </p:cNvPicPr>
            <p:nvPr/>
          </p:nvPicPr>
          <p:blipFill rotWithShape="1">
            <a:blip r:embed="rId8"/>
            <a:srcRect l="5262" t="2031" r="5296" b="11807"/>
            <a:stretch/>
          </p:blipFill>
          <p:spPr>
            <a:xfrm>
              <a:off x="10301626" y="3914902"/>
              <a:ext cx="861441" cy="869537"/>
            </a:xfrm>
            <a:prstGeom prst="rect">
              <a:avLst/>
            </a:prstGeom>
          </p:spPr>
        </p:pic>
        <p:sp>
          <p:nvSpPr>
            <p:cNvPr id="47" name="TextBox 46">
              <a:extLst>
                <a:ext uri="{FF2B5EF4-FFF2-40B4-BE49-F238E27FC236}">
                  <a16:creationId xmlns:a16="http://schemas.microsoft.com/office/drawing/2014/main" id="{414EF1F6-F00D-514A-8073-8A07AB5BE6B3}"/>
                </a:ext>
              </a:extLst>
            </p:cNvPr>
            <p:cNvSpPr txBox="1"/>
            <p:nvPr/>
          </p:nvSpPr>
          <p:spPr>
            <a:xfrm>
              <a:off x="10062202" y="5579424"/>
              <a:ext cx="1340286" cy="338554"/>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venir Next" panose="020B0503020202020204" pitchFamily="34" charset="0"/>
                  <a:ea typeface="Segoe UI" panose="020B0502040204020203" pitchFamily="34" charset="0"/>
                  <a:cs typeface="Segoe UI" panose="020B0502040204020203" pitchFamily="34" charset="0"/>
                </a:rPr>
                <a:t>DOTs</a:t>
              </a:r>
              <a:endParaRPr kumimoji="0" lang="en-US" sz="1600" u="none" strike="noStrike" kern="1200" cap="none" spc="0" normalizeH="0" baseline="0" noProof="0" dirty="0">
                <a:ln>
                  <a:noFill/>
                </a:ln>
                <a:solidFill>
                  <a:prstClr val="black"/>
                </a:solidFill>
                <a:effectLst/>
                <a:uLnTx/>
                <a:uFillTx/>
                <a:latin typeface="Avenir Next" panose="020B0503020202020204" pitchFamily="34" charset="0"/>
                <a:ea typeface="Segoe UI" panose="020B0502040204020203" pitchFamily="34" charset="0"/>
                <a:cs typeface="Segoe UI" panose="020B0502040204020203" pitchFamily="34" charset="0"/>
              </a:endParaRPr>
            </a:p>
          </p:txBody>
        </p:sp>
      </p:grpSp>
      <p:sp>
        <p:nvSpPr>
          <p:cNvPr id="27" name="Rounded Rectangle 26">
            <a:extLst>
              <a:ext uri="{FF2B5EF4-FFF2-40B4-BE49-F238E27FC236}">
                <a16:creationId xmlns:a16="http://schemas.microsoft.com/office/drawing/2014/main" id="{38EF24DE-922D-8948-893C-4E1ED3B3B3F0}"/>
              </a:ext>
            </a:extLst>
          </p:cNvPr>
          <p:cNvSpPr/>
          <p:nvPr/>
        </p:nvSpPr>
        <p:spPr>
          <a:xfrm>
            <a:off x="9495895" y="1155953"/>
            <a:ext cx="2305607" cy="2203020"/>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CF6BB7DB-E039-614A-A00C-1AA0574B5A68}"/>
              </a:ext>
            </a:extLst>
          </p:cNvPr>
          <p:cNvSpPr/>
          <p:nvPr/>
        </p:nvSpPr>
        <p:spPr>
          <a:xfrm>
            <a:off x="9546122" y="3593081"/>
            <a:ext cx="2305607" cy="2203020"/>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AA5BD649-2408-AE40-BF10-6E09D8AD3C84}"/>
              </a:ext>
            </a:extLst>
          </p:cNvPr>
          <p:cNvGrpSpPr/>
          <p:nvPr/>
        </p:nvGrpSpPr>
        <p:grpSpPr>
          <a:xfrm>
            <a:off x="4608114" y="2844761"/>
            <a:ext cx="1662635" cy="1855748"/>
            <a:chOff x="5744490" y="2488948"/>
            <a:chExt cx="1662635" cy="1855748"/>
          </a:xfrm>
        </p:grpSpPr>
        <p:pic>
          <p:nvPicPr>
            <p:cNvPr id="40" name="Picture 39">
              <a:extLst>
                <a:ext uri="{FF2B5EF4-FFF2-40B4-BE49-F238E27FC236}">
                  <a16:creationId xmlns:a16="http://schemas.microsoft.com/office/drawing/2014/main" id="{65A8C082-B74C-2044-AB2B-1120989B3CBE}"/>
                </a:ext>
              </a:extLst>
            </p:cNvPr>
            <p:cNvPicPr>
              <a:picLocks noChangeAspect="1"/>
            </p:cNvPicPr>
            <p:nvPr/>
          </p:nvPicPr>
          <p:blipFill>
            <a:blip r:embed="rId9"/>
            <a:stretch>
              <a:fillRect/>
            </a:stretch>
          </p:blipFill>
          <p:spPr>
            <a:xfrm>
              <a:off x="5987018" y="2488948"/>
              <a:ext cx="1177580" cy="1177580"/>
            </a:xfrm>
            <a:prstGeom prst="rect">
              <a:avLst/>
            </a:prstGeom>
          </p:spPr>
        </p:pic>
        <p:sp>
          <p:nvSpPr>
            <p:cNvPr id="41" name="TextBox 40">
              <a:extLst>
                <a:ext uri="{FF2B5EF4-FFF2-40B4-BE49-F238E27FC236}">
                  <a16:creationId xmlns:a16="http://schemas.microsoft.com/office/drawing/2014/main" id="{ADBEB781-1FA4-A743-B683-9B8009D9D405}"/>
                </a:ext>
              </a:extLst>
            </p:cNvPr>
            <p:cNvSpPr txBox="1"/>
            <p:nvPr/>
          </p:nvSpPr>
          <p:spPr>
            <a:xfrm>
              <a:off x="5744490" y="3883031"/>
              <a:ext cx="1662635"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Advocates</a:t>
              </a:r>
            </a:p>
          </p:txBody>
        </p:sp>
      </p:grpSp>
      <p:grpSp>
        <p:nvGrpSpPr>
          <p:cNvPr id="42" name="Group 41">
            <a:extLst>
              <a:ext uri="{FF2B5EF4-FFF2-40B4-BE49-F238E27FC236}">
                <a16:creationId xmlns:a16="http://schemas.microsoft.com/office/drawing/2014/main" id="{74A853EF-4B13-FF41-966C-606FC666EF50}"/>
              </a:ext>
            </a:extLst>
          </p:cNvPr>
          <p:cNvGrpSpPr/>
          <p:nvPr/>
        </p:nvGrpSpPr>
        <p:grpSpPr>
          <a:xfrm>
            <a:off x="3416600" y="1272280"/>
            <a:ext cx="6075223" cy="1673317"/>
            <a:chOff x="2717938" y="4994916"/>
            <a:chExt cx="6075223" cy="1673317"/>
          </a:xfrm>
        </p:grpSpPr>
        <p:grpSp>
          <p:nvGrpSpPr>
            <p:cNvPr id="48" name="Group 47">
              <a:extLst>
                <a:ext uri="{FF2B5EF4-FFF2-40B4-BE49-F238E27FC236}">
                  <a16:creationId xmlns:a16="http://schemas.microsoft.com/office/drawing/2014/main" id="{BC97D4E6-957F-E940-98E4-C6D9D149C304}"/>
                </a:ext>
              </a:extLst>
            </p:cNvPr>
            <p:cNvGrpSpPr/>
            <p:nvPr/>
          </p:nvGrpSpPr>
          <p:grpSpPr>
            <a:xfrm>
              <a:off x="2717938" y="4994916"/>
              <a:ext cx="6075223" cy="1210165"/>
              <a:chOff x="2945280" y="1496117"/>
              <a:chExt cx="6075223" cy="714759"/>
            </a:xfrm>
            <a:solidFill>
              <a:srgbClr val="FCD78B"/>
            </a:solidFill>
          </p:grpSpPr>
          <p:sp>
            <p:nvSpPr>
              <p:cNvPr id="50" name="Extract 49">
                <a:extLst>
                  <a:ext uri="{FF2B5EF4-FFF2-40B4-BE49-F238E27FC236}">
                    <a16:creationId xmlns:a16="http://schemas.microsoft.com/office/drawing/2014/main" id="{E83F3DE3-0D0B-9441-A925-0DE36461DD8D}"/>
                  </a:ext>
                </a:extLst>
              </p:cNvPr>
              <p:cNvSpPr/>
              <p:nvPr/>
            </p:nvSpPr>
            <p:spPr>
              <a:xfrm rot="5400000">
                <a:off x="8645908" y="1678338"/>
                <a:ext cx="395669" cy="353521"/>
              </a:xfrm>
              <a:prstGeom prst="flowChartExtra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E8832F84-0C29-4546-BA93-F0A93F02B1F0}"/>
                  </a:ext>
                </a:extLst>
              </p:cNvPr>
              <p:cNvSpPr/>
              <p:nvPr/>
            </p:nvSpPr>
            <p:spPr>
              <a:xfrm>
                <a:off x="2945280" y="1496117"/>
                <a:ext cx="5871759" cy="714759"/>
              </a:xfrm>
              <a:prstGeom prst="roundRect">
                <a:avLst>
                  <a:gd name="adj" fmla="val 943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Content Placeholder 2">
              <a:extLst>
                <a:ext uri="{FF2B5EF4-FFF2-40B4-BE49-F238E27FC236}">
                  <a16:creationId xmlns:a16="http://schemas.microsoft.com/office/drawing/2014/main" id="{681FE10D-6846-984E-84F1-FBD233919F31}"/>
                </a:ext>
              </a:extLst>
            </p:cNvPr>
            <p:cNvSpPr txBox="1">
              <a:spLocks/>
            </p:cNvSpPr>
            <p:nvPr/>
          </p:nvSpPr>
          <p:spPr>
            <a:xfrm>
              <a:off x="2908193" y="5020503"/>
              <a:ext cx="5588796" cy="1647730"/>
            </a:xfrm>
            <a:prstGeom prst="rect">
              <a:avLst/>
            </a:prstGeom>
          </p:spPr>
          <p:txBody>
            <a:bodyPr vert="horz" lIns="0" tIns="45720" rIns="91440" bIns="45720" rtlCol="0">
              <a:norm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Avenir Next" panose="020B0503020202020204" pitchFamily="34" charset="0"/>
                  <a:ea typeface="+mn-ea"/>
                  <a:cs typeface="Avenir Next" panose="020B0503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Aft>
                  <a:spcPts val="600"/>
                </a:spcAft>
              </a:pPr>
              <a:r>
                <a:rPr lang="en-US" sz="1800" dirty="0"/>
                <a:t>Developing laws and policies</a:t>
              </a:r>
            </a:p>
            <a:p>
              <a:pPr algn="r">
                <a:lnSpc>
                  <a:spcPct val="100000"/>
                </a:lnSpc>
                <a:spcAft>
                  <a:spcPts val="600"/>
                </a:spcAft>
              </a:pPr>
              <a:r>
                <a:rPr lang="en-US" sz="1800" dirty="0"/>
                <a:t>Prioritization and equitable distribution of resources</a:t>
              </a:r>
            </a:p>
            <a:p>
              <a:pPr algn="r">
                <a:lnSpc>
                  <a:spcPct val="100000"/>
                </a:lnSpc>
                <a:spcAft>
                  <a:spcPts val="600"/>
                </a:spcAft>
              </a:pPr>
              <a:r>
                <a:rPr lang="en-US" sz="1800" dirty="0"/>
                <a:t>Manage funding amongst many competing issues</a:t>
              </a:r>
            </a:p>
          </p:txBody>
        </p:sp>
      </p:grpSp>
      <p:grpSp>
        <p:nvGrpSpPr>
          <p:cNvPr id="52" name="Group 51">
            <a:extLst>
              <a:ext uri="{FF2B5EF4-FFF2-40B4-BE49-F238E27FC236}">
                <a16:creationId xmlns:a16="http://schemas.microsoft.com/office/drawing/2014/main" id="{B8831D0E-4552-1041-93A2-AFC5C95FD01A}"/>
              </a:ext>
            </a:extLst>
          </p:cNvPr>
          <p:cNvGrpSpPr/>
          <p:nvPr/>
        </p:nvGrpSpPr>
        <p:grpSpPr>
          <a:xfrm>
            <a:off x="3086068" y="4649467"/>
            <a:ext cx="6460054" cy="1596118"/>
            <a:chOff x="2332872" y="4994918"/>
            <a:chExt cx="6460054" cy="1596118"/>
          </a:xfrm>
        </p:grpSpPr>
        <p:grpSp>
          <p:nvGrpSpPr>
            <p:cNvPr id="53" name="Group 52">
              <a:extLst>
                <a:ext uri="{FF2B5EF4-FFF2-40B4-BE49-F238E27FC236}">
                  <a16:creationId xmlns:a16="http://schemas.microsoft.com/office/drawing/2014/main" id="{5A7B0E4B-CF48-2042-8EEF-2FC65E77C47F}"/>
                </a:ext>
              </a:extLst>
            </p:cNvPr>
            <p:cNvGrpSpPr/>
            <p:nvPr/>
          </p:nvGrpSpPr>
          <p:grpSpPr>
            <a:xfrm>
              <a:off x="2511548" y="4994918"/>
              <a:ext cx="6281378" cy="1596118"/>
              <a:chOff x="2738890" y="1496118"/>
              <a:chExt cx="6281378" cy="942714"/>
            </a:xfrm>
            <a:solidFill>
              <a:srgbClr val="FCD78B"/>
            </a:solidFill>
          </p:grpSpPr>
          <p:sp>
            <p:nvSpPr>
              <p:cNvPr id="55" name="Extract 54">
                <a:extLst>
                  <a:ext uri="{FF2B5EF4-FFF2-40B4-BE49-F238E27FC236}">
                    <a16:creationId xmlns:a16="http://schemas.microsoft.com/office/drawing/2014/main" id="{414C67B4-4463-A34D-A73A-74368D690909}"/>
                  </a:ext>
                </a:extLst>
              </p:cNvPr>
              <p:cNvSpPr/>
              <p:nvPr/>
            </p:nvSpPr>
            <p:spPr>
              <a:xfrm rot="5400000">
                <a:off x="8645673" y="1763707"/>
                <a:ext cx="395669" cy="353521"/>
              </a:xfrm>
              <a:prstGeom prst="flowChartExtra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20FD6BDA-0EFD-DA4D-B07D-F68FC09589E2}"/>
                  </a:ext>
                </a:extLst>
              </p:cNvPr>
              <p:cNvSpPr/>
              <p:nvPr/>
            </p:nvSpPr>
            <p:spPr>
              <a:xfrm>
                <a:off x="2738890" y="1496118"/>
                <a:ext cx="6078149" cy="942714"/>
              </a:xfrm>
              <a:prstGeom prst="roundRect">
                <a:avLst>
                  <a:gd name="adj" fmla="val 943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Content Placeholder 2">
              <a:extLst>
                <a:ext uri="{FF2B5EF4-FFF2-40B4-BE49-F238E27FC236}">
                  <a16:creationId xmlns:a16="http://schemas.microsoft.com/office/drawing/2014/main" id="{B3F7A1E7-B0D3-104F-86B3-6A612ADABE12}"/>
                </a:ext>
              </a:extLst>
            </p:cNvPr>
            <p:cNvSpPr txBox="1">
              <a:spLocks/>
            </p:cNvSpPr>
            <p:nvPr/>
          </p:nvSpPr>
          <p:spPr>
            <a:xfrm>
              <a:off x="2332872" y="5020503"/>
              <a:ext cx="6164117" cy="1570532"/>
            </a:xfrm>
            <a:prstGeom prst="rect">
              <a:avLst/>
            </a:prstGeom>
          </p:spPr>
          <p:txBody>
            <a:bodyPr vert="horz" lIns="0" tIns="45720" rIns="91440" bIns="45720" rtlCol="0">
              <a:norm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Avenir Next" panose="020B0503020202020204" pitchFamily="34" charset="0"/>
                  <a:ea typeface="+mn-ea"/>
                  <a:cs typeface="Avenir Next" panose="020B0503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Aft>
                  <a:spcPts val="600"/>
                </a:spcAft>
              </a:pPr>
              <a:r>
                <a:rPr lang="en-US" sz="1800" dirty="0"/>
                <a:t>Execute policies and make accessibility improvements</a:t>
              </a:r>
            </a:p>
            <a:p>
              <a:pPr algn="r">
                <a:spcAft>
                  <a:spcPts val="600"/>
                </a:spcAft>
              </a:pPr>
              <a:r>
                <a:rPr lang="en-US" sz="1800" dirty="0"/>
                <a:t>Schedule and prioritize maintenance projects</a:t>
              </a:r>
            </a:p>
            <a:p>
              <a:pPr algn="r">
                <a:spcAft>
                  <a:spcPts val="600"/>
                </a:spcAft>
              </a:pPr>
              <a:r>
                <a:rPr lang="en-US" sz="1800" dirty="0"/>
                <a:t>Allocate available funds to specific projects</a:t>
              </a:r>
            </a:p>
            <a:p>
              <a:pPr algn="r">
                <a:spcAft>
                  <a:spcPts val="600"/>
                </a:spcAft>
              </a:pPr>
              <a:r>
                <a:rPr lang="en-US" sz="1800" dirty="0"/>
                <a:t>Conduct ground assessments of urban infrastructure</a:t>
              </a:r>
            </a:p>
          </p:txBody>
        </p:sp>
      </p:grpSp>
    </p:spTree>
    <p:extLst>
      <p:ext uri="{BB962C8B-B14F-4D97-AF65-F5344CB8AC3E}">
        <p14:creationId xmlns:p14="http://schemas.microsoft.com/office/powerpoint/2010/main" val="26781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edge">
                                      <p:cBhvr>
                                        <p:cTn id="7" dur="10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edge">
                                      <p:cBhvr>
                                        <p:cTn id="15" dur="10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8885CF4-7B1E-C246-9C7B-CC3FE4578417}"/>
              </a:ext>
            </a:extLst>
          </p:cNvPr>
          <p:cNvSpPr>
            <a:spLocks noGrp="1"/>
          </p:cNvSpPr>
          <p:nvPr>
            <p:ph type="title"/>
          </p:nvPr>
        </p:nvSpPr>
        <p:spPr>
          <a:xfrm>
            <a:off x="211822" y="492641"/>
            <a:ext cx="11980178" cy="708436"/>
          </a:xfrm>
        </p:spPr>
        <p:txBody>
          <a:bodyPr/>
          <a:lstStyle/>
          <a:p>
            <a:r>
              <a:rPr lang="en-US" sz="4400" dirty="0"/>
              <a:t>Findings overview</a:t>
            </a:r>
          </a:p>
        </p:txBody>
      </p:sp>
      <p:sp>
        <p:nvSpPr>
          <p:cNvPr id="14" name="Content Placeholder 3">
            <a:extLst>
              <a:ext uri="{FF2B5EF4-FFF2-40B4-BE49-F238E27FC236}">
                <a16:creationId xmlns:a16="http://schemas.microsoft.com/office/drawing/2014/main" id="{3751423E-4E55-C240-BE39-EBCDD178E065}"/>
              </a:ext>
            </a:extLst>
          </p:cNvPr>
          <p:cNvSpPr txBox="1">
            <a:spLocks/>
          </p:cNvSpPr>
          <p:nvPr/>
        </p:nvSpPr>
        <p:spPr>
          <a:xfrm>
            <a:off x="228600" y="197601"/>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findings</a:t>
            </a:r>
          </a:p>
        </p:txBody>
      </p:sp>
      <p:grpSp>
        <p:nvGrpSpPr>
          <p:cNvPr id="10" name="Group 9">
            <a:extLst>
              <a:ext uri="{FF2B5EF4-FFF2-40B4-BE49-F238E27FC236}">
                <a16:creationId xmlns:a16="http://schemas.microsoft.com/office/drawing/2014/main" id="{9A6D7376-A57D-154B-8745-4E194BD0EA88}"/>
              </a:ext>
            </a:extLst>
          </p:cNvPr>
          <p:cNvGrpSpPr/>
          <p:nvPr/>
        </p:nvGrpSpPr>
        <p:grpSpPr>
          <a:xfrm>
            <a:off x="1059042" y="1496117"/>
            <a:ext cx="9676137" cy="4898897"/>
            <a:chOff x="589193" y="1317403"/>
            <a:chExt cx="9676137" cy="4898897"/>
          </a:xfrm>
        </p:grpSpPr>
        <p:sp>
          <p:nvSpPr>
            <p:cNvPr id="6" name="Snip Single Corner Rectangle 5">
              <a:extLst>
                <a:ext uri="{FF2B5EF4-FFF2-40B4-BE49-F238E27FC236}">
                  <a16:creationId xmlns:a16="http://schemas.microsoft.com/office/drawing/2014/main" id="{62BA5D82-4DCD-454A-B5D3-21766154DC00}"/>
                </a:ext>
              </a:extLst>
            </p:cNvPr>
            <p:cNvSpPr/>
            <p:nvPr/>
          </p:nvSpPr>
          <p:spPr>
            <a:xfrm>
              <a:off x="589193" y="3768731"/>
              <a:ext cx="4777354" cy="2447168"/>
            </a:xfrm>
            <a:prstGeom prst="snip1Rect">
              <a:avLst>
                <a:gd name="adj" fmla="val 26193"/>
              </a:avLst>
            </a:prstGeom>
            <a:solidFill>
              <a:srgbClr val="FCD78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EDC8"/>
                </a:solidFill>
                <a:latin typeface="Avenir Next" panose="020B0503020202020204" pitchFamily="34" charset="0"/>
              </a:endParaRPr>
            </a:p>
          </p:txBody>
        </p:sp>
        <p:sp>
          <p:nvSpPr>
            <p:cNvPr id="7" name="Snip Single Corner Rectangle 6">
              <a:extLst>
                <a:ext uri="{FF2B5EF4-FFF2-40B4-BE49-F238E27FC236}">
                  <a16:creationId xmlns:a16="http://schemas.microsoft.com/office/drawing/2014/main" id="{703FA5F9-F10D-AC4C-85D5-BECB5F6D9FF8}"/>
                </a:ext>
              </a:extLst>
            </p:cNvPr>
            <p:cNvSpPr/>
            <p:nvPr/>
          </p:nvSpPr>
          <p:spPr>
            <a:xfrm rot="10800000">
              <a:off x="5487976" y="1317404"/>
              <a:ext cx="4777354" cy="2335401"/>
            </a:xfrm>
            <a:prstGeom prst="snip1Rect">
              <a:avLst>
                <a:gd name="adj" fmla="val 26583"/>
              </a:avLst>
            </a:prstGeom>
            <a:solidFill>
              <a:srgbClr val="FCD78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EDC8"/>
                </a:solidFill>
                <a:latin typeface="Avenir Next" panose="020B0503020202020204" pitchFamily="34" charset="0"/>
              </a:endParaRPr>
            </a:p>
          </p:txBody>
        </p:sp>
        <p:sp>
          <p:nvSpPr>
            <p:cNvPr id="8" name="Snip Single Corner Rectangle 7">
              <a:extLst>
                <a:ext uri="{FF2B5EF4-FFF2-40B4-BE49-F238E27FC236}">
                  <a16:creationId xmlns:a16="http://schemas.microsoft.com/office/drawing/2014/main" id="{67FD86B0-B8F6-4243-9AE3-F71F74564D8E}"/>
                </a:ext>
              </a:extLst>
            </p:cNvPr>
            <p:cNvSpPr/>
            <p:nvPr/>
          </p:nvSpPr>
          <p:spPr>
            <a:xfrm flipH="1">
              <a:off x="5487976" y="3769132"/>
              <a:ext cx="4777354" cy="2447168"/>
            </a:xfrm>
            <a:prstGeom prst="snip1Rect">
              <a:avLst>
                <a:gd name="adj" fmla="val 26241"/>
              </a:avLst>
            </a:prstGeom>
            <a:solidFill>
              <a:srgbClr val="FCD78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EDC8"/>
                </a:solidFill>
                <a:latin typeface="Avenir Next" panose="020B0503020202020204" pitchFamily="34" charset="0"/>
              </a:endParaRPr>
            </a:p>
          </p:txBody>
        </p:sp>
        <p:sp>
          <p:nvSpPr>
            <p:cNvPr id="9" name="Snip Single Corner Rectangle 8">
              <a:extLst>
                <a:ext uri="{FF2B5EF4-FFF2-40B4-BE49-F238E27FC236}">
                  <a16:creationId xmlns:a16="http://schemas.microsoft.com/office/drawing/2014/main" id="{D8DB8046-14F3-AB42-A084-F7A7F7FBED2C}"/>
                </a:ext>
              </a:extLst>
            </p:cNvPr>
            <p:cNvSpPr/>
            <p:nvPr/>
          </p:nvSpPr>
          <p:spPr>
            <a:xfrm rot="10800000" flipH="1">
              <a:off x="589193" y="1317403"/>
              <a:ext cx="4777354" cy="2335401"/>
            </a:xfrm>
            <a:prstGeom prst="snip1Rect">
              <a:avLst>
                <a:gd name="adj" fmla="val 27074"/>
              </a:avLst>
            </a:prstGeom>
            <a:solidFill>
              <a:srgbClr val="FCD78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EDC8"/>
                </a:solidFill>
                <a:latin typeface="Avenir Next" panose="020B0503020202020204" pitchFamily="34" charset="0"/>
              </a:endParaRPr>
            </a:p>
          </p:txBody>
        </p:sp>
        <p:sp>
          <p:nvSpPr>
            <p:cNvPr id="2" name="Rectangle 1">
              <a:extLst>
                <a:ext uri="{FF2B5EF4-FFF2-40B4-BE49-F238E27FC236}">
                  <a16:creationId xmlns:a16="http://schemas.microsoft.com/office/drawing/2014/main" id="{8416C1DB-C01F-FD43-B4B3-89270E0A9348}"/>
                </a:ext>
              </a:extLst>
            </p:cNvPr>
            <p:cNvSpPr/>
            <p:nvPr/>
          </p:nvSpPr>
          <p:spPr>
            <a:xfrm>
              <a:off x="2318547" y="3429000"/>
              <a:ext cx="6096000" cy="646331"/>
            </a:xfrm>
            <a:prstGeom prst="rect">
              <a:avLst/>
            </a:prstGeom>
          </p:spPr>
          <p:txBody>
            <a:bodyPr>
              <a:spAutoFit/>
            </a:bodyPr>
            <a:lstStyle/>
            <a:p>
              <a:endParaRPr lang="en-US" dirty="0"/>
            </a:p>
            <a:p>
              <a:endParaRPr lang="en-US" dirty="0"/>
            </a:p>
          </p:txBody>
        </p:sp>
      </p:grpSp>
      <p:sp>
        <p:nvSpPr>
          <p:cNvPr id="11" name="Rectangle 10">
            <a:extLst>
              <a:ext uri="{FF2B5EF4-FFF2-40B4-BE49-F238E27FC236}">
                <a16:creationId xmlns:a16="http://schemas.microsoft.com/office/drawing/2014/main" id="{2A84459A-6936-D84E-9509-D01E135CE2EE}"/>
              </a:ext>
            </a:extLst>
          </p:cNvPr>
          <p:cNvSpPr/>
          <p:nvPr/>
        </p:nvSpPr>
        <p:spPr>
          <a:xfrm>
            <a:off x="1207133" y="2248319"/>
            <a:ext cx="4481169" cy="1200329"/>
          </a:xfrm>
          <a:prstGeom prst="rect">
            <a:avLst/>
          </a:prstGeom>
        </p:spPr>
        <p:txBody>
          <a:bodyPr wrap="square">
            <a:spAutoFit/>
          </a:bodyPr>
          <a:lstStyle/>
          <a:p>
            <a:pPr algn="ctr"/>
            <a:r>
              <a:rPr lang="en-US" sz="2400" b="1" dirty="0">
                <a:latin typeface="Avenir Next" panose="020B0503020202020204" pitchFamily="34" charset="0"/>
              </a:rPr>
              <a:t>Data and Technology </a:t>
            </a:r>
            <a:r>
              <a:rPr lang="en-US" sz="2400" dirty="0">
                <a:latin typeface="Avenir Next" panose="020B0503020202020204" pitchFamily="34" charset="0"/>
              </a:rPr>
              <a:t>Practices for Accessibility Assessments </a:t>
            </a:r>
          </a:p>
        </p:txBody>
      </p:sp>
      <p:sp>
        <p:nvSpPr>
          <p:cNvPr id="15" name="Rectangle 14">
            <a:extLst>
              <a:ext uri="{FF2B5EF4-FFF2-40B4-BE49-F238E27FC236}">
                <a16:creationId xmlns:a16="http://schemas.microsoft.com/office/drawing/2014/main" id="{E63AA9CF-4EB1-804F-A9F2-30A6397DD7FD}"/>
              </a:ext>
            </a:extLst>
          </p:cNvPr>
          <p:cNvSpPr/>
          <p:nvPr/>
        </p:nvSpPr>
        <p:spPr>
          <a:xfrm>
            <a:off x="6105917" y="2112763"/>
            <a:ext cx="4481169" cy="1200329"/>
          </a:xfrm>
          <a:prstGeom prst="rect">
            <a:avLst/>
          </a:prstGeom>
        </p:spPr>
        <p:txBody>
          <a:bodyPr wrap="square">
            <a:spAutoFit/>
          </a:bodyPr>
          <a:lstStyle/>
          <a:p>
            <a:pPr algn="ctr"/>
            <a:r>
              <a:rPr lang="en-US" sz="2400" b="1" dirty="0">
                <a:latin typeface="Avenir Next" panose="020B0503020202020204" pitchFamily="34" charset="0"/>
              </a:rPr>
              <a:t>Interactions</a:t>
            </a:r>
            <a:r>
              <a:rPr lang="en-US" sz="2400" dirty="0">
                <a:latin typeface="Avenir Next" panose="020B0503020202020204" pitchFamily="34" charset="0"/>
              </a:rPr>
              <a:t> between Stakeholders for Accessible Infrastructure Development </a:t>
            </a:r>
          </a:p>
        </p:txBody>
      </p:sp>
      <p:sp>
        <p:nvSpPr>
          <p:cNvPr id="16" name="Rectangle 15">
            <a:extLst>
              <a:ext uri="{FF2B5EF4-FFF2-40B4-BE49-F238E27FC236}">
                <a16:creationId xmlns:a16="http://schemas.microsoft.com/office/drawing/2014/main" id="{2E16BDBC-E676-A942-BB0E-0F32C48759E7}"/>
              </a:ext>
            </a:extLst>
          </p:cNvPr>
          <p:cNvSpPr/>
          <p:nvPr/>
        </p:nvSpPr>
        <p:spPr>
          <a:xfrm>
            <a:off x="6201911" y="4755530"/>
            <a:ext cx="4481169" cy="830997"/>
          </a:xfrm>
          <a:prstGeom prst="rect">
            <a:avLst/>
          </a:prstGeom>
        </p:spPr>
        <p:txBody>
          <a:bodyPr wrap="square">
            <a:spAutoFit/>
          </a:bodyPr>
          <a:lstStyle/>
          <a:p>
            <a:pPr algn="ctr"/>
            <a:r>
              <a:rPr lang="en-US" sz="2400" b="1" dirty="0">
                <a:latin typeface="Avenir Next" panose="020B0503020202020204" pitchFamily="34" charset="0"/>
              </a:rPr>
              <a:t>Challenges</a:t>
            </a:r>
            <a:r>
              <a:rPr lang="en-US" sz="2400" dirty="0">
                <a:latin typeface="Avenir Next" panose="020B0503020202020204" pitchFamily="34" charset="0"/>
              </a:rPr>
              <a:t> in Accessible Infrastructure Development </a:t>
            </a:r>
          </a:p>
        </p:txBody>
      </p:sp>
      <p:sp>
        <p:nvSpPr>
          <p:cNvPr id="17" name="Rectangle 16">
            <a:extLst>
              <a:ext uri="{FF2B5EF4-FFF2-40B4-BE49-F238E27FC236}">
                <a16:creationId xmlns:a16="http://schemas.microsoft.com/office/drawing/2014/main" id="{5E2FAECF-C0F7-8C44-95D2-B84487C5BDC4}"/>
              </a:ext>
            </a:extLst>
          </p:cNvPr>
          <p:cNvSpPr/>
          <p:nvPr/>
        </p:nvSpPr>
        <p:spPr>
          <a:xfrm>
            <a:off x="1208881" y="4583721"/>
            <a:ext cx="4481169" cy="1200329"/>
          </a:xfrm>
          <a:prstGeom prst="rect">
            <a:avLst/>
          </a:prstGeom>
        </p:spPr>
        <p:txBody>
          <a:bodyPr wrap="square">
            <a:spAutoFit/>
          </a:bodyPr>
          <a:lstStyle/>
          <a:p>
            <a:pPr algn="ctr"/>
            <a:r>
              <a:rPr lang="en-US" sz="2400" b="1" dirty="0">
                <a:latin typeface="Avenir Next" panose="020B0503020202020204" pitchFamily="34" charset="0"/>
              </a:rPr>
              <a:t>Decision-Making Practices </a:t>
            </a:r>
            <a:r>
              <a:rPr lang="en-US" sz="2400" dirty="0">
                <a:latin typeface="Avenir Next" panose="020B0503020202020204" pitchFamily="34" charset="0"/>
              </a:rPr>
              <a:t>for Accessible Infrastructure Development </a:t>
            </a:r>
          </a:p>
        </p:txBody>
      </p:sp>
    </p:spTree>
    <p:custDataLst>
      <p:tags r:id="rId1"/>
    </p:custDataLst>
    <p:extLst>
      <p:ext uri="{BB962C8B-B14F-4D97-AF65-F5344CB8AC3E}">
        <p14:creationId xmlns:p14="http://schemas.microsoft.com/office/powerpoint/2010/main" val="2173958027"/>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8885CF4-7B1E-C246-9C7B-CC3FE4578417}"/>
              </a:ext>
            </a:extLst>
          </p:cNvPr>
          <p:cNvSpPr>
            <a:spLocks noGrp="1"/>
          </p:cNvSpPr>
          <p:nvPr>
            <p:ph type="title"/>
          </p:nvPr>
        </p:nvSpPr>
        <p:spPr>
          <a:xfrm>
            <a:off x="211822" y="492641"/>
            <a:ext cx="11980178" cy="708436"/>
          </a:xfrm>
        </p:spPr>
        <p:txBody>
          <a:bodyPr/>
          <a:lstStyle/>
          <a:p>
            <a:r>
              <a:rPr lang="en-US" sz="4400" dirty="0"/>
              <a:t>Findings overview</a:t>
            </a:r>
          </a:p>
        </p:txBody>
      </p:sp>
      <p:sp>
        <p:nvSpPr>
          <p:cNvPr id="14" name="Content Placeholder 3">
            <a:extLst>
              <a:ext uri="{FF2B5EF4-FFF2-40B4-BE49-F238E27FC236}">
                <a16:creationId xmlns:a16="http://schemas.microsoft.com/office/drawing/2014/main" id="{3751423E-4E55-C240-BE39-EBCDD178E065}"/>
              </a:ext>
            </a:extLst>
          </p:cNvPr>
          <p:cNvSpPr txBox="1">
            <a:spLocks/>
          </p:cNvSpPr>
          <p:nvPr/>
        </p:nvSpPr>
        <p:spPr>
          <a:xfrm>
            <a:off x="228600" y="197601"/>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findings</a:t>
            </a:r>
          </a:p>
        </p:txBody>
      </p:sp>
      <p:grpSp>
        <p:nvGrpSpPr>
          <p:cNvPr id="10" name="Group 9">
            <a:extLst>
              <a:ext uri="{FF2B5EF4-FFF2-40B4-BE49-F238E27FC236}">
                <a16:creationId xmlns:a16="http://schemas.microsoft.com/office/drawing/2014/main" id="{9A6D7376-A57D-154B-8745-4E194BD0EA88}"/>
              </a:ext>
            </a:extLst>
          </p:cNvPr>
          <p:cNvGrpSpPr/>
          <p:nvPr/>
        </p:nvGrpSpPr>
        <p:grpSpPr>
          <a:xfrm>
            <a:off x="1059042" y="1496117"/>
            <a:ext cx="9676137" cy="4898897"/>
            <a:chOff x="589193" y="1317403"/>
            <a:chExt cx="9676137" cy="4898897"/>
          </a:xfrm>
        </p:grpSpPr>
        <p:sp>
          <p:nvSpPr>
            <p:cNvPr id="6" name="Snip Single Corner Rectangle 5">
              <a:extLst>
                <a:ext uri="{FF2B5EF4-FFF2-40B4-BE49-F238E27FC236}">
                  <a16:creationId xmlns:a16="http://schemas.microsoft.com/office/drawing/2014/main" id="{62BA5D82-4DCD-454A-B5D3-21766154DC00}"/>
                </a:ext>
              </a:extLst>
            </p:cNvPr>
            <p:cNvSpPr/>
            <p:nvPr/>
          </p:nvSpPr>
          <p:spPr>
            <a:xfrm>
              <a:off x="589193" y="3768731"/>
              <a:ext cx="4777354" cy="2447168"/>
            </a:xfrm>
            <a:prstGeom prst="snip1Rect">
              <a:avLst>
                <a:gd name="adj" fmla="val 26193"/>
              </a:avLst>
            </a:prstGeom>
            <a:solidFill>
              <a:srgbClr val="FCD78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EDC8"/>
                </a:solidFill>
                <a:latin typeface="Avenir Next" panose="020B0503020202020204" pitchFamily="34" charset="0"/>
              </a:endParaRPr>
            </a:p>
          </p:txBody>
        </p:sp>
        <p:sp>
          <p:nvSpPr>
            <p:cNvPr id="7" name="Snip Single Corner Rectangle 6">
              <a:extLst>
                <a:ext uri="{FF2B5EF4-FFF2-40B4-BE49-F238E27FC236}">
                  <a16:creationId xmlns:a16="http://schemas.microsoft.com/office/drawing/2014/main" id="{703FA5F9-F10D-AC4C-85D5-BECB5F6D9FF8}"/>
                </a:ext>
              </a:extLst>
            </p:cNvPr>
            <p:cNvSpPr/>
            <p:nvPr/>
          </p:nvSpPr>
          <p:spPr>
            <a:xfrm rot="10800000">
              <a:off x="5487976" y="1317404"/>
              <a:ext cx="4777354" cy="2335401"/>
            </a:xfrm>
            <a:prstGeom prst="snip1Rect">
              <a:avLst>
                <a:gd name="adj" fmla="val 26583"/>
              </a:avLst>
            </a:prstGeom>
            <a:solidFill>
              <a:srgbClr val="D15C2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EDC8"/>
                </a:solidFill>
                <a:latin typeface="Avenir Next" panose="020B0503020202020204" pitchFamily="34" charset="0"/>
              </a:endParaRPr>
            </a:p>
          </p:txBody>
        </p:sp>
        <p:sp>
          <p:nvSpPr>
            <p:cNvPr id="8" name="Snip Single Corner Rectangle 7">
              <a:extLst>
                <a:ext uri="{FF2B5EF4-FFF2-40B4-BE49-F238E27FC236}">
                  <a16:creationId xmlns:a16="http://schemas.microsoft.com/office/drawing/2014/main" id="{67FD86B0-B8F6-4243-9AE3-F71F74564D8E}"/>
                </a:ext>
              </a:extLst>
            </p:cNvPr>
            <p:cNvSpPr/>
            <p:nvPr/>
          </p:nvSpPr>
          <p:spPr>
            <a:xfrm flipH="1">
              <a:off x="5487976" y="3769132"/>
              <a:ext cx="4777354" cy="2447168"/>
            </a:xfrm>
            <a:prstGeom prst="snip1Rect">
              <a:avLst>
                <a:gd name="adj" fmla="val 26241"/>
              </a:avLst>
            </a:prstGeom>
            <a:solidFill>
              <a:srgbClr val="D15C2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EDC8"/>
                </a:solidFill>
                <a:latin typeface="Avenir Next" panose="020B0503020202020204" pitchFamily="34" charset="0"/>
              </a:endParaRPr>
            </a:p>
          </p:txBody>
        </p:sp>
        <p:sp>
          <p:nvSpPr>
            <p:cNvPr id="9" name="Snip Single Corner Rectangle 8">
              <a:extLst>
                <a:ext uri="{FF2B5EF4-FFF2-40B4-BE49-F238E27FC236}">
                  <a16:creationId xmlns:a16="http://schemas.microsoft.com/office/drawing/2014/main" id="{D8DB8046-14F3-AB42-A084-F7A7F7FBED2C}"/>
                </a:ext>
              </a:extLst>
            </p:cNvPr>
            <p:cNvSpPr/>
            <p:nvPr/>
          </p:nvSpPr>
          <p:spPr>
            <a:xfrm rot="10800000" flipH="1">
              <a:off x="589193" y="1317403"/>
              <a:ext cx="4777354" cy="2335401"/>
            </a:xfrm>
            <a:prstGeom prst="snip1Rect">
              <a:avLst>
                <a:gd name="adj" fmla="val 27074"/>
              </a:avLst>
            </a:prstGeom>
            <a:solidFill>
              <a:srgbClr val="FCD78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DEDC8"/>
                </a:solidFill>
                <a:latin typeface="Avenir Next" panose="020B0503020202020204" pitchFamily="34" charset="0"/>
              </a:endParaRPr>
            </a:p>
          </p:txBody>
        </p:sp>
        <p:sp>
          <p:nvSpPr>
            <p:cNvPr id="2" name="Rectangle 1">
              <a:extLst>
                <a:ext uri="{FF2B5EF4-FFF2-40B4-BE49-F238E27FC236}">
                  <a16:creationId xmlns:a16="http://schemas.microsoft.com/office/drawing/2014/main" id="{8416C1DB-C01F-FD43-B4B3-89270E0A9348}"/>
                </a:ext>
              </a:extLst>
            </p:cNvPr>
            <p:cNvSpPr/>
            <p:nvPr/>
          </p:nvSpPr>
          <p:spPr>
            <a:xfrm>
              <a:off x="2318547" y="3429000"/>
              <a:ext cx="6096000" cy="646331"/>
            </a:xfrm>
            <a:prstGeom prst="rect">
              <a:avLst/>
            </a:prstGeom>
          </p:spPr>
          <p:txBody>
            <a:bodyPr>
              <a:spAutoFit/>
            </a:bodyPr>
            <a:lstStyle/>
            <a:p>
              <a:endParaRPr lang="en-US" dirty="0"/>
            </a:p>
            <a:p>
              <a:endParaRPr lang="en-US" dirty="0"/>
            </a:p>
          </p:txBody>
        </p:sp>
      </p:grpSp>
      <p:sp>
        <p:nvSpPr>
          <p:cNvPr id="11" name="Rectangle 10">
            <a:extLst>
              <a:ext uri="{FF2B5EF4-FFF2-40B4-BE49-F238E27FC236}">
                <a16:creationId xmlns:a16="http://schemas.microsoft.com/office/drawing/2014/main" id="{2A84459A-6936-D84E-9509-D01E135CE2EE}"/>
              </a:ext>
            </a:extLst>
          </p:cNvPr>
          <p:cNvSpPr/>
          <p:nvPr/>
        </p:nvSpPr>
        <p:spPr>
          <a:xfrm>
            <a:off x="1207133" y="2248319"/>
            <a:ext cx="4481169" cy="1200329"/>
          </a:xfrm>
          <a:prstGeom prst="rect">
            <a:avLst/>
          </a:prstGeom>
        </p:spPr>
        <p:txBody>
          <a:bodyPr wrap="square">
            <a:spAutoFit/>
          </a:bodyPr>
          <a:lstStyle/>
          <a:p>
            <a:pPr algn="ctr"/>
            <a:r>
              <a:rPr lang="en-US" sz="2400" b="1" dirty="0">
                <a:latin typeface="Avenir Next" panose="020B0503020202020204" pitchFamily="34" charset="0"/>
              </a:rPr>
              <a:t>Data and Technology </a:t>
            </a:r>
            <a:r>
              <a:rPr lang="en-US" sz="2400" dirty="0">
                <a:latin typeface="Avenir Next" panose="020B0503020202020204" pitchFamily="34" charset="0"/>
              </a:rPr>
              <a:t>Practices for Accessibility Assessments </a:t>
            </a:r>
          </a:p>
        </p:txBody>
      </p:sp>
      <p:sp>
        <p:nvSpPr>
          <p:cNvPr id="15" name="Rectangle 14">
            <a:extLst>
              <a:ext uri="{FF2B5EF4-FFF2-40B4-BE49-F238E27FC236}">
                <a16:creationId xmlns:a16="http://schemas.microsoft.com/office/drawing/2014/main" id="{E63AA9CF-4EB1-804F-A9F2-30A6397DD7FD}"/>
              </a:ext>
            </a:extLst>
          </p:cNvPr>
          <p:cNvSpPr/>
          <p:nvPr/>
        </p:nvSpPr>
        <p:spPr>
          <a:xfrm>
            <a:off x="6105917" y="2112763"/>
            <a:ext cx="4481169" cy="1200329"/>
          </a:xfrm>
          <a:prstGeom prst="rect">
            <a:avLst/>
          </a:prstGeom>
        </p:spPr>
        <p:txBody>
          <a:bodyPr wrap="square">
            <a:spAutoFit/>
          </a:bodyPr>
          <a:lstStyle/>
          <a:p>
            <a:pPr algn="ctr"/>
            <a:r>
              <a:rPr lang="en-US" sz="2400" b="1" dirty="0">
                <a:latin typeface="Avenir Next" panose="020B0503020202020204" pitchFamily="34" charset="0"/>
              </a:rPr>
              <a:t>Interactions</a:t>
            </a:r>
            <a:r>
              <a:rPr lang="en-US" sz="2400" dirty="0">
                <a:latin typeface="Avenir Next" panose="020B0503020202020204" pitchFamily="34" charset="0"/>
              </a:rPr>
              <a:t> between Stakeholders for Accessible Infrastructure Development </a:t>
            </a:r>
          </a:p>
        </p:txBody>
      </p:sp>
      <p:sp>
        <p:nvSpPr>
          <p:cNvPr id="16" name="Rectangle 15">
            <a:extLst>
              <a:ext uri="{FF2B5EF4-FFF2-40B4-BE49-F238E27FC236}">
                <a16:creationId xmlns:a16="http://schemas.microsoft.com/office/drawing/2014/main" id="{2E16BDBC-E676-A942-BB0E-0F32C48759E7}"/>
              </a:ext>
            </a:extLst>
          </p:cNvPr>
          <p:cNvSpPr/>
          <p:nvPr/>
        </p:nvSpPr>
        <p:spPr>
          <a:xfrm>
            <a:off x="6201911" y="4755530"/>
            <a:ext cx="4481169" cy="830997"/>
          </a:xfrm>
          <a:prstGeom prst="rect">
            <a:avLst/>
          </a:prstGeom>
        </p:spPr>
        <p:txBody>
          <a:bodyPr wrap="square">
            <a:spAutoFit/>
          </a:bodyPr>
          <a:lstStyle/>
          <a:p>
            <a:pPr algn="ctr"/>
            <a:r>
              <a:rPr lang="en-US" sz="2400" b="1" dirty="0">
                <a:latin typeface="Avenir Next" panose="020B0503020202020204" pitchFamily="34" charset="0"/>
              </a:rPr>
              <a:t>Challenges</a:t>
            </a:r>
            <a:r>
              <a:rPr lang="en-US" sz="2400" dirty="0">
                <a:latin typeface="Avenir Next" panose="020B0503020202020204" pitchFamily="34" charset="0"/>
              </a:rPr>
              <a:t> in Accessible Infrastructure Development </a:t>
            </a:r>
          </a:p>
        </p:txBody>
      </p:sp>
      <p:sp>
        <p:nvSpPr>
          <p:cNvPr id="17" name="Rectangle 16">
            <a:extLst>
              <a:ext uri="{FF2B5EF4-FFF2-40B4-BE49-F238E27FC236}">
                <a16:creationId xmlns:a16="http://schemas.microsoft.com/office/drawing/2014/main" id="{5E2FAECF-C0F7-8C44-95D2-B84487C5BDC4}"/>
              </a:ext>
            </a:extLst>
          </p:cNvPr>
          <p:cNvSpPr/>
          <p:nvPr/>
        </p:nvSpPr>
        <p:spPr>
          <a:xfrm>
            <a:off x="1208881" y="4583721"/>
            <a:ext cx="4481169" cy="1200329"/>
          </a:xfrm>
          <a:prstGeom prst="rect">
            <a:avLst/>
          </a:prstGeom>
        </p:spPr>
        <p:txBody>
          <a:bodyPr wrap="square">
            <a:spAutoFit/>
          </a:bodyPr>
          <a:lstStyle/>
          <a:p>
            <a:pPr algn="ctr"/>
            <a:r>
              <a:rPr lang="en-US" sz="2400" b="1" dirty="0">
                <a:latin typeface="Avenir Next" panose="020B0503020202020204" pitchFamily="34" charset="0"/>
              </a:rPr>
              <a:t>Decision-Making Practices </a:t>
            </a:r>
            <a:r>
              <a:rPr lang="en-US" sz="2400" dirty="0">
                <a:latin typeface="Avenir Next" panose="020B0503020202020204" pitchFamily="34" charset="0"/>
              </a:rPr>
              <a:t>for Accessible Infrastructure Development </a:t>
            </a:r>
          </a:p>
        </p:txBody>
      </p:sp>
      <p:sp>
        <p:nvSpPr>
          <p:cNvPr id="3" name="Rectangle 2">
            <a:extLst>
              <a:ext uri="{FF2B5EF4-FFF2-40B4-BE49-F238E27FC236}">
                <a16:creationId xmlns:a16="http://schemas.microsoft.com/office/drawing/2014/main" id="{E0C5F9F8-BEE6-A740-A065-93AB5A249D57}"/>
              </a:ext>
            </a:extLst>
          </p:cNvPr>
          <p:cNvSpPr/>
          <p:nvPr/>
        </p:nvSpPr>
        <p:spPr>
          <a:xfrm>
            <a:off x="879894" y="1345721"/>
            <a:ext cx="4956502" cy="5193102"/>
          </a:xfrm>
          <a:prstGeom prst="rect">
            <a:avLst/>
          </a:prstGeom>
          <a:solidFill>
            <a:schemeClr val="bg1">
              <a:lumMod val="9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92135313"/>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3751423E-4E55-C240-BE39-EBCDD178E065}"/>
              </a:ext>
            </a:extLst>
          </p:cNvPr>
          <p:cNvSpPr txBox="1">
            <a:spLocks/>
          </p:cNvSpPr>
          <p:nvPr/>
        </p:nvSpPr>
        <p:spPr>
          <a:xfrm>
            <a:off x="228600" y="197601"/>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findings</a:t>
            </a:r>
          </a:p>
        </p:txBody>
      </p:sp>
      <p:sp>
        <p:nvSpPr>
          <p:cNvPr id="18" name="Content Placeholder 2">
            <a:extLst>
              <a:ext uri="{FF2B5EF4-FFF2-40B4-BE49-F238E27FC236}">
                <a16:creationId xmlns:a16="http://schemas.microsoft.com/office/drawing/2014/main" id="{812D0F1A-ED45-594B-9178-5BD764EFE1B4}"/>
              </a:ext>
            </a:extLst>
          </p:cNvPr>
          <p:cNvSpPr>
            <a:spLocks noGrp="1"/>
          </p:cNvSpPr>
          <p:nvPr>
            <p:ph idx="1"/>
          </p:nvPr>
        </p:nvSpPr>
        <p:spPr>
          <a:xfrm>
            <a:off x="228600" y="1525177"/>
            <a:ext cx="11150445" cy="2193721"/>
          </a:xfrm>
        </p:spPr>
        <p:txBody>
          <a:bodyPr>
            <a:normAutofit/>
          </a:bodyPr>
          <a:lstStyle/>
          <a:p>
            <a:r>
              <a:rPr lang="en-US" dirty="0"/>
              <a:t>City-scale decision making involves significant interactions between stakeholders</a:t>
            </a:r>
          </a:p>
          <a:p>
            <a:r>
              <a:rPr lang="en-US" dirty="0"/>
              <a:t>Focus on </a:t>
            </a:r>
            <a:r>
              <a:rPr lang="en-US" b="1" dirty="0">
                <a:solidFill>
                  <a:srgbClr val="00BAAF"/>
                </a:solidFill>
              </a:rPr>
              <a:t>3</a:t>
            </a:r>
            <a:r>
              <a:rPr lang="en-US" dirty="0"/>
              <a:t> groups</a:t>
            </a:r>
          </a:p>
        </p:txBody>
      </p:sp>
      <p:grpSp>
        <p:nvGrpSpPr>
          <p:cNvPr id="6" name="Group 5">
            <a:extLst>
              <a:ext uri="{FF2B5EF4-FFF2-40B4-BE49-F238E27FC236}">
                <a16:creationId xmlns:a16="http://schemas.microsoft.com/office/drawing/2014/main" id="{AD1F64DD-C9AD-374C-ABB1-0D1BE59A98FA}"/>
              </a:ext>
            </a:extLst>
          </p:cNvPr>
          <p:cNvGrpSpPr/>
          <p:nvPr/>
        </p:nvGrpSpPr>
        <p:grpSpPr>
          <a:xfrm>
            <a:off x="8568025" y="3995187"/>
            <a:ext cx="1662635" cy="1855748"/>
            <a:chOff x="5744490" y="2488948"/>
            <a:chExt cx="1662635" cy="1855748"/>
          </a:xfrm>
        </p:grpSpPr>
        <p:pic>
          <p:nvPicPr>
            <p:cNvPr id="7" name="Picture 6">
              <a:extLst>
                <a:ext uri="{FF2B5EF4-FFF2-40B4-BE49-F238E27FC236}">
                  <a16:creationId xmlns:a16="http://schemas.microsoft.com/office/drawing/2014/main" id="{D5423A8F-4B40-184D-BF11-CA42FF0395C7}"/>
                </a:ext>
              </a:extLst>
            </p:cNvPr>
            <p:cNvPicPr>
              <a:picLocks noChangeAspect="1"/>
            </p:cNvPicPr>
            <p:nvPr/>
          </p:nvPicPr>
          <p:blipFill>
            <a:blip r:embed="rId4"/>
            <a:stretch>
              <a:fillRect/>
            </a:stretch>
          </p:blipFill>
          <p:spPr>
            <a:xfrm>
              <a:off x="5987018" y="2488948"/>
              <a:ext cx="1177580" cy="1177580"/>
            </a:xfrm>
            <a:prstGeom prst="rect">
              <a:avLst/>
            </a:prstGeom>
          </p:spPr>
        </p:pic>
        <p:sp>
          <p:nvSpPr>
            <p:cNvPr id="8" name="TextBox 7">
              <a:extLst>
                <a:ext uri="{FF2B5EF4-FFF2-40B4-BE49-F238E27FC236}">
                  <a16:creationId xmlns:a16="http://schemas.microsoft.com/office/drawing/2014/main" id="{3DCC468E-FEC4-0546-AE7B-E4E0239DC619}"/>
                </a:ext>
              </a:extLst>
            </p:cNvPr>
            <p:cNvSpPr txBox="1"/>
            <p:nvPr/>
          </p:nvSpPr>
          <p:spPr>
            <a:xfrm>
              <a:off x="5744490" y="3883031"/>
              <a:ext cx="1662635"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Advocates</a:t>
              </a:r>
            </a:p>
          </p:txBody>
        </p:sp>
      </p:grpSp>
      <p:grpSp>
        <p:nvGrpSpPr>
          <p:cNvPr id="9" name="Group 8">
            <a:extLst>
              <a:ext uri="{FF2B5EF4-FFF2-40B4-BE49-F238E27FC236}">
                <a16:creationId xmlns:a16="http://schemas.microsoft.com/office/drawing/2014/main" id="{43C56C54-59EF-8C43-BC54-4D223433905B}"/>
              </a:ext>
            </a:extLst>
          </p:cNvPr>
          <p:cNvGrpSpPr/>
          <p:nvPr/>
        </p:nvGrpSpPr>
        <p:grpSpPr>
          <a:xfrm>
            <a:off x="530318" y="4185893"/>
            <a:ext cx="2743593" cy="1549955"/>
            <a:chOff x="9307627" y="1493599"/>
            <a:chExt cx="2743593" cy="1549955"/>
          </a:xfrm>
        </p:grpSpPr>
        <p:sp>
          <p:nvSpPr>
            <p:cNvPr id="10" name="TextBox 9">
              <a:extLst>
                <a:ext uri="{FF2B5EF4-FFF2-40B4-BE49-F238E27FC236}">
                  <a16:creationId xmlns:a16="http://schemas.microsoft.com/office/drawing/2014/main" id="{F955A660-F2B8-544B-9011-382EBBEEE68A}"/>
                </a:ext>
              </a:extLst>
            </p:cNvPr>
            <p:cNvSpPr txBox="1"/>
            <p:nvPr/>
          </p:nvSpPr>
          <p:spPr>
            <a:xfrm>
              <a:off x="9594333" y="2327157"/>
              <a:ext cx="1998817"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Policymakers</a:t>
              </a:r>
            </a:p>
          </p:txBody>
        </p:sp>
        <p:pic>
          <p:nvPicPr>
            <p:cNvPr id="11" name="Picture 10">
              <a:extLst>
                <a:ext uri="{FF2B5EF4-FFF2-40B4-BE49-F238E27FC236}">
                  <a16:creationId xmlns:a16="http://schemas.microsoft.com/office/drawing/2014/main" id="{706F6DA8-7C71-4D40-B8A8-0284B21A309E}"/>
                </a:ext>
              </a:extLst>
            </p:cNvPr>
            <p:cNvPicPr>
              <a:picLocks noChangeAspect="1"/>
            </p:cNvPicPr>
            <p:nvPr/>
          </p:nvPicPr>
          <p:blipFill>
            <a:blip r:embed="rId5"/>
            <a:stretch>
              <a:fillRect/>
            </a:stretch>
          </p:blipFill>
          <p:spPr>
            <a:xfrm>
              <a:off x="10248705" y="1493599"/>
              <a:ext cx="861441" cy="861441"/>
            </a:xfrm>
            <a:prstGeom prst="rect">
              <a:avLst/>
            </a:prstGeom>
          </p:spPr>
        </p:pic>
        <p:sp>
          <p:nvSpPr>
            <p:cNvPr id="12" name="TextBox 11">
              <a:extLst>
                <a:ext uri="{FF2B5EF4-FFF2-40B4-BE49-F238E27FC236}">
                  <a16:creationId xmlns:a16="http://schemas.microsoft.com/office/drawing/2014/main" id="{CB1C8CA2-0181-1E4A-8272-A8DECA8C26F4}"/>
                </a:ext>
              </a:extLst>
            </p:cNvPr>
            <p:cNvSpPr txBox="1"/>
            <p:nvPr/>
          </p:nvSpPr>
          <p:spPr>
            <a:xfrm>
              <a:off x="9307627" y="2705000"/>
              <a:ext cx="2743593" cy="338554"/>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venir Next" panose="020B0503020202020204" pitchFamily="34" charset="0"/>
                  <a:ea typeface="Segoe UI" panose="020B0502040204020203" pitchFamily="34" charset="0"/>
                  <a:cs typeface="Segoe UI" panose="020B0502040204020203" pitchFamily="34" charset="0"/>
                </a:rPr>
                <a:t>Elected Officials</a:t>
              </a:r>
              <a:endParaRPr kumimoji="0" lang="en-US" sz="1600" u="none" strike="noStrike" kern="1200" cap="none" spc="0" normalizeH="0" baseline="0" noProof="0" dirty="0">
                <a:ln>
                  <a:noFill/>
                </a:ln>
                <a:solidFill>
                  <a:prstClr val="black"/>
                </a:solidFill>
                <a:effectLst/>
                <a:uLnTx/>
                <a:uFillTx/>
                <a:latin typeface="Avenir Next" panose="020B0503020202020204" pitchFamily="34" charset="0"/>
                <a:ea typeface="Segoe UI" panose="020B0502040204020203" pitchFamily="34" charset="0"/>
                <a:cs typeface="Segoe UI" panose="020B0502040204020203" pitchFamily="34" charset="0"/>
              </a:endParaRPr>
            </a:p>
          </p:txBody>
        </p:sp>
      </p:grpSp>
      <p:grpSp>
        <p:nvGrpSpPr>
          <p:cNvPr id="15" name="Group 14">
            <a:extLst>
              <a:ext uri="{FF2B5EF4-FFF2-40B4-BE49-F238E27FC236}">
                <a16:creationId xmlns:a16="http://schemas.microsoft.com/office/drawing/2014/main" id="{2695497F-030B-6E42-B34F-EC6D74658AF2}"/>
              </a:ext>
            </a:extLst>
          </p:cNvPr>
          <p:cNvGrpSpPr/>
          <p:nvPr/>
        </p:nvGrpSpPr>
        <p:grpSpPr>
          <a:xfrm>
            <a:off x="4814392" y="4202771"/>
            <a:ext cx="1978860" cy="2003076"/>
            <a:chOff x="9742916" y="3914902"/>
            <a:chExt cx="1978860" cy="2003076"/>
          </a:xfrm>
        </p:grpSpPr>
        <p:sp>
          <p:nvSpPr>
            <p:cNvPr id="16" name="TextBox 15">
              <a:extLst>
                <a:ext uri="{FF2B5EF4-FFF2-40B4-BE49-F238E27FC236}">
                  <a16:creationId xmlns:a16="http://schemas.microsoft.com/office/drawing/2014/main" id="{CEEF4E0A-B47D-8D4B-8C0D-34FE3578855C}"/>
                </a:ext>
              </a:extLst>
            </p:cNvPr>
            <p:cNvSpPr txBox="1"/>
            <p:nvPr/>
          </p:nvSpPr>
          <p:spPr>
            <a:xfrm>
              <a:off x="9742916" y="4835289"/>
              <a:ext cx="1978860" cy="830997"/>
            </a:xfrm>
            <a:prstGeom prst="rect">
              <a:avLst/>
            </a:prstGeom>
            <a:noFill/>
          </p:spPr>
          <p:txBody>
            <a:bodyPr wrap="square" tIns="45720" bIns="45720" rtlCol="0">
              <a:spAutoFit/>
            </a:bodyPr>
            <a:lstStyle/>
            <a:p>
              <a:pPr algn="ctr"/>
              <a:r>
                <a:rPr lang="en-US" sz="2400" dirty="0">
                  <a:latin typeface="Avenir Next" panose="020B0503020202020204" pitchFamily="34" charset="0"/>
                  <a:cs typeface="Segoe UI Light" panose="020B0502040204020203" pitchFamily="34" charset="0"/>
                </a:rPr>
                <a:t>Department</a:t>
              </a:r>
            </a:p>
            <a:p>
              <a:pPr algn="ctr"/>
              <a:r>
                <a:rPr lang="en-US" sz="2400" dirty="0">
                  <a:latin typeface="Avenir Next" panose="020B0503020202020204" pitchFamily="34" charset="0"/>
                  <a:cs typeface="Segoe UI Light" panose="020B0502040204020203" pitchFamily="34" charset="0"/>
                </a:rPr>
                <a:t>Officials</a:t>
              </a:r>
            </a:p>
          </p:txBody>
        </p:sp>
        <p:pic>
          <p:nvPicPr>
            <p:cNvPr id="17" name="Picture 16">
              <a:extLst>
                <a:ext uri="{FF2B5EF4-FFF2-40B4-BE49-F238E27FC236}">
                  <a16:creationId xmlns:a16="http://schemas.microsoft.com/office/drawing/2014/main" id="{111642F3-BF27-4648-AFB2-A737C94501DA}"/>
                </a:ext>
              </a:extLst>
            </p:cNvPr>
            <p:cNvPicPr>
              <a:picLocks noChangeAspect="1"/>
            </p:cNvPicPr>
            <p:nvPr/>
          </p:nvPicPr>
          <p:blipFill rotWithShape="1">
            <a:blip r:embed="rId6"/>
            <a:srcRect l="5262" t="2031" r="5296" b="11807"/>
            <a:stretch/>
          </p:blipFill>
          <p:spPr>
            <a:xfrm>
              <a:off x="10301626" y="3914902"/>
              <a:ext cx="861441" cy="869537"/>
            </a:xfrm>
            <a:prstGeom prst="rect">
              <a:avLst/>
            </a:prstGeom>
          </p:spPr>
        </p:pic>
        <p:sp>
          <p:nvSpPr>
            <p:cNvPr id="19" name="TextBox 18">
              <a:extLst>
                <a:ext uri="{FF2B5EF4-FFF2-40B4-BE49-F238E27FC236}">
                  <a16:creationId xmlns:a16="http://schemas.microsoft.com/office/drawing/2014/main" id="{06065ED3-6E30-C344-AB92-43EC5DB63E59}"/>
                </a:ext>
              </a:extLst>
            </p:cNvPr>
            <p:cNvSpPr txBox="1"/>
            <p:nvPr/>
          </p:nvSpPr>
          <p:spPr>
            <a:xfrm>
              <a:off x="10062202" y="5579424"/>
              <a:ext cx="1340286" cy="338554"/>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Avenir Next" panose="020B0503020202020204" pitchFamily="34" charset="0"/>
                  <a:ea typeface="Segoe UI" panose="020B0502040204020203" pitchFamily="34" charset="0"/>
                  <a:cs typeface="Segoe UI" panose="020B0502040204020203" pitchFamily="34" charset="0"/>
                </a:rPr>
                <a:t>DOTs</a:t>
              </a:r>
              <a:endParaRPr kumimoji="0" lang="en-US" sz="1600" u="none" strike="noStrike" kern="1200" cap="none" spc="0" normalizeH="0" baseline="0" noProof="0" dirty="0">
                <a:ln>
                  <a:noFill/>
                </a:ln>
                <a:solidFill>
                  <a:prstClr val="black"/>
                </a:solidFill>
                <a:effectLst/>
                <a:uLnTx/>
                <a:uFillTx/>
                <a:latin typeface="Avenir Next" panose="020B0503020202020204" pitchFamily="34" charset="0"/>
                <a:ea typeface="Segoe UI" panose="020B0502040204020203" pitchFamily="34" charset="0"/>
                <a:cs typeface="Segoe UI" panose="020B0502040204020203" pitchFamily="34" charset="0"/>
              </a:endParaRPr>
            </a:p>
          </p:txBody>
        </p:sp>
      </p:grpSp>
      <p:sp>
        <p:nvSpPr>
          <p:cNvPr id="20" name="Title 1">
            <a:extLst>
              <a:ext uri="{FF2B5EF4-FFF2-40B4-BE49-F238E27FC236}">
                <a16:creationId xmlns:a16="http://schemas.microsoft.com/office/drawing/2014/main" id="{FC2C1849-CCC5-F141-9702-AF58DF4EA59C}"/>
              </a:ext>
            </a:extLst>
          </p:cNvPr>
          <p:cNvSpPr>
            <a:spLocks noGrp="1"/>
          </p:cNvSpPr>
          <p:nvPr>
            <p:ph type="title"/>
          </p:nvPr>
        </p:nvSpPr>
        <p:spPr>
          <a:xfrm>
            <a:off x="211822" y="492640"/>
            <a:ext cx="11573778" cy="756248"/>
          </a:xfrm>
        </p:spPr>
        <p:txBody>
          <a:bodyPr/>
          <a:lstStyle/>
          <a:p>
            <a:r>
              <a:rPr lang="en-US" sz="4400" dirty="0"/>
              <a:t>Interactions between Stakeholders</a:t>
            </a:r>
          </a:p>
        </p:txBody>
      </p:sp>
    </p:spTree>
    <p:custDataLst>
      <p:tags r:id="rId1"/>
    </p:custDataLst>
    <p:extLst>
      <p:ext uri="{BB962C8B-B14F-4D97-AF65-F5344CB8AC3E}">
        <p14:creationId xmlns:p14="http://schemas.microsoft.com/office/powerpoint/2010/main" val="2025417542"/>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3751423E-4E55-C240-BE39-EBCDD178E065}"/>
              </a:ext>
            </a:extLst>
          </p:cNvPr>
          <p:cNvSpPr txBox="1">
            <a:spLocks/>
          </p:cNvSpPr>
          <p:nvPr/>
        </p:nvSpPr>
        <p:spPr>
          <a:xfrm>
            <a:off x="228600" y="197601"/>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findings</a:t>
            </a:r>
          </a:p>
        </p:txBody>
      </p:sp>
      <p:grpSp>
        <p:nvGrpSpPr>
          <p:cNvPr id="47" name="Group 46">
            <a:extLst>
              <a:ext uri="{FF2B5EF4-FFF2-40B4-BE49-F238E27FC236}">
                <a16:creationId xmlns:a16="http://schemas.microsoft.com/office/drawing/2014/main" id="{B8FA4E5E-4921-2049-A1B5-987A20028B86}"/>
              </a:ext>
            </a:extLst>
          </p:cNvPr>
          <p:cNvGrpSpPr/>
          <p:nvPr/>
        </p:nvGrpSpPr>
        <p:grpSpPr>
          <a:xfrm>
            <a:off x="1935045" y="1833605"/>
            <a:ext cx="8038008" cy="3820666"/>
            <a:chOff x="2131710" y="2264492"/>
            <a:chExt cx="8038008" cy="3820666"/>
          </a:xfrm>
        </p:grpSpPr>
        <p:sp>
          <p:nvSpPr>
            <p:cNvPr id="7" name="TextBox 6">
              <a:extLst>
                <a:ext uri="{FF2B5EF4-FFF2-40B4-BE49-F238E27FC236}">
                  <a16:creationId xmlns:a16="http://schemas.microsoft.com/office/drawing/2014/main" id="{84FEB1F1-EFDE-E243-A23A-566C71212061}"/>
                </a:ext>
              </a:extLst>
            </p:cNvPr>
            <p:cNvSpPr txBox="1"/>
            <p:nvPr/>
          </p:nvSpPr>
          <p:spPr>
            <a:xfrm>
              <a:off x="8003227" y="5131051"/>
              <a:ext cx="2166491" cy="954107"/>
            </a:xfrm>
            <a:prstGeom prst="rect">
              <a:avLst/>
            </a:prstGeom>
            <a:noFill/>
          </p:spPr>
          <p:txBody>
            <a:bodyPr wrap="none" rtlCol="0">
              <a:spAutoFit/>
            </a:bodyPr>
            <a:lstStyle/>
            <a:p>
              <a:pPr algn="ctr"/>
              <a:r>
                <a:rPr lang="en-US" sz="2800" dirty="0">
                  <a:latin typeface="Avenir Next" panose="020B0503020202020204" pitchFamily="34" charset="0"/>
                </a:rPr>
                <a:t>Department</a:t>
              </a:r>
            </a:p>
            <a:p>
              <a:pPr algn="ctr"/>
              <a:r>
                <a:rPr lang="en-US" sz="2800" dirty="0">
                  <a:latin typeface="Avenir Next" panose="020B0503020202020204" pitchFamily="34" charset="0"/>
                </a:rPr>
                <a:t>Officials</a:t>
              </a:r>
            </a:p>
          </p:txBody>
        </p:sp>
        <p:sp>
          <p:nvSpPr>
            <p:cNvPr id="9" name="TextBox 8">
              <a:extLst>
                <a:ext uri="{FF2B5EF4-FFF2-40B4-BE49-F238E27FC236}">
                  <a16:creationId xmlns:a16="http://schemas.microsoft.com/office/drawing/2014/main" id="{B0737162-83D6-654F-B26D-DF13C3B9163E}"/>
                </a:ext>
              </a:extLst>
            </p:cNvPr>
            <p:cNvSpPr txBox="1"/>
            <p:nvPr/>
          </p:nvSpPr>
          <p:spPr>
            <a:xfrm>
              <a:off x="4945813" y="2264492"/>
              <a:ext cx="2300373" cy="523220"/>
            </a:xfrm>
            <a:prstGeom prst="rect">
              <a:avLst/>
            </a:prstGeom>
            <a:noFill/>
          </p:spPr>
          <p:txBody>
            <a:bodyPr wrap="none" rtlCol="0">
              <a:spAutoFit/>
            </a:bodyPr>
            <a:lstStyle/>
            <a:p>
              <a:r>
                <a:rPr lang="en-US" sz="2800" dirty="0">
                  <a:latin typeface="Avenir Next" panose="020B0503020202020204" pitchFamily="34" charset="0"/>
                </a:rPr>
                <a:t>Policymakers</a:t>
              </a:r>
            </a:p>
          </p:txBody>
        </p:sp>
        <p:sp>
          <p:nvSpPr>
            <p:cNvPr id="10" name="TextBox 9">
              <a:extLst>
                <a:ext uri="{FF2B5EF4-FFF2-40B4-BE49-F238E27FC236}">
                  <a16:creationId xmlns:a16="http://schemas.microsoft.com/office/drawing/2014/main" id="{D3545CBE-8CCD-B748-AB53-86CE6388E673}"/>
                </a:ext>
              </a:extLst>
            </p:cNvPr>
            <p:cNvSpPr txBox="1"/>
            <p:nvPr/>
          </p:nvSpPr>
          <p:spPr>
            <a:xfrm>
              <a:off x="2131710" y="5346495"/>
              <a:ext cx="1909497" cy="523220"/>
            </a:xfrm>
            <a:prstGeom prst="rect">
              <a:avLst/>
            </a:prstGeom>
            <a:noFill/>
          </p:spPr>
          <p:txBody>
            <a:bodyPr wrap="none" rtlCol="0">
              <a:spAutoFit/>
            </a:bodyPr>
            <a:lstStyle/>
            <a:p>
              <a:r>
                <a:rPr lang="en-US" sz="2800" dirty="0">
                  <a:latin typeface="Avenir Next" panose="020B0503020202020204" pitchFamily="34" charset="0"/>
                </a:rPr>
                <a:t>Advocates</a:t>
              </a:r>
            </a:p>
          </p:txBody>
        </p:sp>
        <p:cxnSp>
          <p:nvCxnSpPr>
            <p:cNvPr id="12" name="Straight Arrow Connector 11">
              <a:extLst>
                <a:ext uri="{FF2B5EF4-FFF2-40B4-BE49-F238E27FC236}">
                  <a16:creationId xmlns:a16="http://schemas.microsoft.com/office/drawing/2014/main" id="{D08D52B8-2E1A-B046-B39F-A54580F872A7}"/>
                </a:ext>
              </a:extLst>
            </p:cNvPr>
            <p:cNvCxnSpPr>
              <a:cxnSpLocks/>
              <a:stCxn id="10" idx="0"/>
              <a:endCxn id="9" idx="1"/>
            </p:cNvCxnSpPr>
            <p:nvPr/>
          </p:nvCxnSpPr>
          <p:spPr>
            <a:xfrm flipV="1">
              <a:off x="3086459" y="2526102"/>
              <a:ext cx="1859354" cy="282039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7335CD0-1E15-5444-B23D-CA66B5B3F70A}"/>
                </a:ext>
              </a:extLst>
            </p:cNvPr>
            <p:cNvCxnSpPr>
              <a:cxnSpLocks/>
              <a:stCxn id="9" idx="3"/>
              <a:endCxn id="7" idx="0"/>
            </p:cNvCxnSpPr>
            <p:nvPr/>
          </p:nvCxnSpPr>
          <p:spPr>
            <a:xfrm>
              <a:off x="7246186" y="2526102"/>
              <a:ext cx="1840287" cy="260494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D68F498-22B2-2146-B0D5-10BA972805F0}"/>
                </a:ext>
              </a:extLst>
            </p:cNvPr>
            <p:cNvCxnSpPr>
              <a:cxnSpLocks/>
              <a:stCxn id="10" idx="3"/>
              <a:endCxn id="7" idx="1"/>
            </p:cNvCxnSpPr>
            <p:nvPr/>
          </p:nvCxnSpPr>
          <p:spPr>
            <a:xfrm>
              <a:off x="4041207" y="5608105"/>
              <a:ext cx="396202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A3BE2E09-1C68-494C-AA0F-7DC46BC847B2}"/>
              </a:ext>
            </a:extLst>
          </p:cNvPr>
          <p:cNvSpPr txBox="1"/>
          <p:nvPr/>
        </p:nvSpPr>
        <p:spPr>
          <a:xfrm>
            <a:off x="1952066" y="5331106"/>
            <a:ext cx="1630575" cy="1354217"/>
          </a:xfrm>
          <a:prstGeom prst="rect">
            <a:avLst/>
          </a:prstGeom>
          <a:noFill/>
        </p:spPr>
        <p:txBody>
          <a:bodyPr wrap="none" tIns="45720" bIns="45720" rtlCol="0">
            <a:spAutoFit/>
          </a:bodyPr>
          <a:lstStyle/>
          <a:p>
            <a:pPr marL="342900" indent="-342900">
              <a:buFont typeface="Arial" panose="020B0604020202020204" pitchFamily="34" charset="0"/>
              <a:buChar char="•"/>
            </a:pPr>
            <a:r>
              <a:rPr lang="en-US" sz="1600" dirty="0">
                <a:latin typeface="Avenir Next" panose="020B0503020202020204" pitchFamily="34" charset="0"/>
                <a:cs typeface="Segoe UI Light" panose="020B0502040204020203" pitchFamily="34" charset="0"/>
              </a:rPr>
              <a:t>Advisor</a:t>
            </a:r>
          </a:p>
          <a:p>
            <a:pPr marL="342900" indent="-342900">
              <a:buFont typeface="Arial" panose="020B0604020202020204" pitchFamily="34" charset="0"/>
              <a:buChar char="•"/>
            </a:pPr>
            <a:r>
              <a:rPr lang="en-US" sz="1600" dirty="0">
                <a:latin typeface="Avenir Next" panose="020B0503020202020204" pitchFamily="34" charset="0"/>
                <a:cs typeface="Segoe UI Light" panose="020B0502040204020203" pitchFamily="34" charset="0"/>
              </a:rPr>
              <a:t>Investigator</a:t>
            </a:r>
          </a:p>
          <a:p>
            <a:pPr marL="342900" indent="-342900">
              <a:buFont typeface="Arial" panose="020B0604020202020204" pitchFamily="34" charset="0"/>
              <a:buChar char="•"/>
            </a:pPr>
            <a:r>
              <a:rPr lang="en-US" sz="1600" dirty="0">
                <a:latin typeface="Avenir Next" panose="020B0503020202020204" pitchFamily="34" charset="0"/>
                <a:cs typeface="Segoe UI Light" panose="020B0502040204020203" pitchFamily="34" charset="0"/>
              </a:rPr>
              <a:t>Mediator</a:t>
            </a:r>
          </a:p>
          <a:p>
            <a:pPr marL="342900" indent="-342900">
              <a:buFont typeface="Arial" panose="020B0604020202020204" pitchFamily="34" charset="0"/>
              <a:buChar char="•"/>
            </a:pPr>
            <a:r>
              <a:rPr lang="en-US" sz="1600" dirty="0">
                <a:latin typeface="Avenir Next" panose="020B0503020202020204" pitchFamily="34" charset="0"/>
                <a:cs typeface="Segoe UI Light" panose="020B0502040204020203" pitchFamily="34" charset="0"/>
              </a:rPr>
              <a:t>Educator</a:t>
            </a:r>
          </a:p>
          <a:p>
            <a:pPr marL="342900" indent="-342900">
              <a:buFont typeface="Arial" panose="020B0604020202020204" pitchFamily="34" charset="0"/>
              <a:buChar char="•"/>
            </a:pPr>
            <a:r>
              <a:rPr lang="en-US" sz="1600" dirty="0">
                <a:latin typeface="Avenir Next" panose="020B0503020202020204" pitchFamily="34" charset="0"/>
                <a:cs typeface="Segoe UI Light" panose="020B0502040204020203" pitchFamily="34" charset="0"/>
              </a:rPr>
              <a:t>Litigator</a:t>
            </a:r>
          </a:p>
        </p:txBody>
      </p:sp>
      <p:sp>
        <p:nvSpPr>
          <p:cNvPr id="52" name="TextBox 51">
            <a:extLst>
              <a:ext uri="{FF2B5EF4-FFF2-40B4-BE49-F238E27FC236}">
                <a16:creationId xmlns:a16="http://schemas.microsoft.com/office/drawing/2014/main" id="{C4CC7877-9D4B-2045-9C00-07820F640913}"/>
              </a:ext>
            </a:extLst>
          </p:cNvPr>
          <p:cNvSpPr txBox="1"/>
          <p:nvPr/>
        </p:nvSpPr>
        <p:spPr>
          <a:xfrm>
            <a:off x="7969664" y="5592715"/>
            <a:ext cx="1736373" cy="830997"/>
          </a:xfrm>
          <a:prstGeom prst="rect">
            <a:avLst/>
          </a:prstGeom>
          <a:noFill/>
        </p:spPr>
        <p:txBody>
          <a:bodyPr wrap="none" tIns="45720" bIns="45720" rtlCol="0">
            <a:spAutoFit/>
          </a:bodyPr>
          <a:lstStyle/>
          <a:p>
            <a:pPr marL="342900" indent="-342900">
              <a:buFont typeface="Arial" panose="020B0604020202020204" pitchFamily="34" charset="0"/>
              <a:buChar char="•"/>
            </a:pPr>
            <a:r>
              <a:rPr lang="en-US" sz="1600" dirty="0">
                <a:latin typeface="Avenir Next" panose="020B0503020202020204" pitchFamily="34" charset="0"/>
                <a:cs typeface="Segoe UI Light" panose="020B0502040204020203" pitchFamily="34" charset="0"/>
              </a:rPr>
              <a:t>Implementer</a:t>
            </a:r>
          </a:p>
          <a:p>
            <a:pPr marL="342900" indent="-342900">
              <a:buFont typeface="Arial" panose="020B0604020202020204" pitchFamily="34" charset="0"/>
              <a:buChar char="•"/>
            </a:pPr>
            <a:r>
              <a:rPr lang="en-US" sz="1600" dirty="0">
                <a:latin typeface="Avenir Next" panose="020B0503020202020204" pitchFamily="34" charset="0"/>
                <a:cs typeface="Segoe UI Light" panose="020B0502040204020203" pitchFamily="34" charset="0"/>
              </a:rPr>
              <a:t>Investigator</a:t>
            </a:r>
          </a:p>
          <a:p>
            <a:pPr marL="342900" indent="-342900">
              <a:buFont typeface="Arial" panose="020B0604020202020204" pitchFamily="34" charset="0"/>
              <a:buChar char="•"/>
            </a:pPr>
            <a:r>
              <a:rPr lang="en-US" sz="1600" dirty="0">
                <a:latin typeface="Avenir Next" panose="020B0503020202020204" pitchFamily="34" charset="0"/>
                <a:cs typeface="Segoe UI Light" panose="020B0502040204020203" pitchFamily="34" charset="0"/>
              </a:rPr>
              <a:t>Advisor</a:t>
            </a:r>
          </a:p>
        </p:txBody>
      </p:sp>
      <p:sp>
        <p:nvSpPr>
          <p:cNvPr id="53" name="TextBox 52">
            <a:extLst>
              <a:ext uri="{FF2B5EF4-FFF2-40B4-BE49-F238E27FC236}">
                <a16:creationId xmlns:a16="http://schemas.microsoft.com/office/drawing/2014/main" id="{EFDD3438-45F6-0B4F-9154-DE1BD1846721}"/>
              </a:ext>
            </a:extLst>
          </p:cNvPr>
          <p:cNvSpPr txBox="1"/>
          <p:nvPr/>
        </p:nvSpPr>
        <p:spPr>
          <a:xfrm>
            <a:off x="5005788" y="2301185"/>
            <a:ext cx="1920975" cy="584775"/>
          </a:xfrm>
          <a:prstGeom prst="rect">
            <a:avLst/>
          </a:prstGeom>
          <a:noFill/>
        </p:spPr>
        <p:txBody>
          <a:bodyPr wrap="none" tIns="45720" bIns="45720" rtlCol="0">
            <a:spAutoFit/>
          </a:bodyPr>
          <a:lstStyle/>
          <a:p>
            <a:pPr marL="342900" indent="-342900">
              <a:buFont typeface="Arial" panose="020B0604020202020204" pitchFamily="34" charset="0"/>
              <a:buChar char="•"/>
            </a:pPr>
            <a:r>
              <a:rPr lang="en-US" sz="1600" dirty="0">
                <a:latin typeface="Avenir Next" panose="020B0503020202020204" pitchFamily="34" charset="0"/>
                <a:cs typeface="Segoe UI Light" panose="020B0502040204020203" pitchFamily="34" charset="0"/>
              </a:rPr>
              <a:t>Legislator</a:t>
            </a:r>
          </a:p>
          <a:p>
            <a:pPr marL="342900" indent="-342900">
              <a:buFont typeface="Arial" panose="020B0604020202020204" pitchFamily="34" charset="0"/>
              <a:buChar char="•"/>
            </a:pPr>
            <a:r>
              <a:rPr lang="en-US" sz="1600" dirty="0">
                <a:latin typeface="Avenir Next" panose="020B0503020202020204" pitchFamily="34" charset="0"/>
                <a:cs typeface="Segoe UI Light" panose="020B0502040204020203" pitchFamily="34" charset="0"/>
              </a:rPr>
              <a:t>Representative</a:t>
            </a:r>
          </a:p>
        </p:txBody>
      </p:sp>
      <p:grpSp>
        <p:nvGrpSpPr>
          <p:cNvPr id="15" name="Group 14">
            <a:extLst>
              <a:ext uri="{FF2B5EF4-FFF2-40B4-BE49-F238E27FC236}">
                <a16:creationId xmlns:a16="http://schemas.microsoft.com/office/drawing/2014/main" id="{B72603F8-1368-CF44-A65B-29B1BC493C82}"/>
              </a:ext>
            </a:extLst>
          </p:cNvPr>
          <p:cNvGrpSpPr/>
          <p:nvPr/>
        </p:nvGrpSpPr>
        <p:grpSpPr>
          <a:xfrm>
            <a:off x="4464856" y="3222368"/>
            <a:ext cx="2963185" cy="1647012"/>
            <a:chOff x="4464856" y="3222368"/>
            <a:chExt cx="2963185" cy="1647012"/>
          </a:xfrm>
        </p:grpSpPr>
        <p:sp>
          <p:nvSpPr>
            <p:cNvPr id="16" name="Rectangle 15">
              <a:extLst>
                <a:ext uri="{FF2B5EF4-FFF2-40B4-BE49-F238E27FC236}">
                  <a16:creationId xmlns:a16="http://schemas.microsoft.com/office/drawing/2014/main" id="{EC777DA9-77BE-C24A-AF24-40BBE45AD240}"/>
                </a:ext>
              </a:extLst>
            </p:cNvPr>
            <p:cNvSpPr/>
            <p:nvPr/>
          </p:nvSpPr>
          <p:spPr>
            <a:xfrm>
              <a:off x="4464858" y="3326325"/>
              <a:ext cx="2963183" cy="1056282"/>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latin typeface="Avenir Next" panose="020B0503020202020204" pitchFamily="34" charset="0"/>
                </a:rPr>
                <a:t>Setting city agendas </a:t>
              </a:r>
              <a:br>
                <a:rPr lang="en-US" dirty="0">
                  <a:solidFill>
                    <a:schemeClr val="tx1"/>
                  </a:solidFill>
                  <a:latin typeface="Avenir Next" panose="020B0503020202020204" pitchFamily="34" charset="0"/>
                </a:rPr>
              </a:br>
              <a:r>
                <a:rPr lang="en-US" dirty="0">
                  <a:solidFill>
                    <a:schemeClr val="tx1"/>
                  </a:solidFill>
                  <a:latin typeface="Avenir Next" panose="020B0503020202020204" pitchFamily="34" charset="0"/>
                </a:rPr>
                <a:t>and priorities</a:t>
              </a:r>
            </a:p>
            <a:p>
              <a:pPr marL="285750" indent="-285750">
                <a:buFont typeface="Arial" panose="020B0604020202020204" pitchFamily="34" charset="0"/>
                <a:buChar char="•"/>
              </a:pPr>
              <a:r>
                <a:rPr lang="en-US" dirty="0">
                  <a:solidFill>
                    <a:schemeClr val="tx1"/>
                  </a:solidFill>
                  <a:latin typeface="Avenir Next" panose="020B0503020202020204" pitchFamily="34" charset="0"/>
                </a:rPr>
                <a:t>Prioritize investments</a:t>
              </a:r>
            </a:p>
          </p:txBody>
        </p:sp>
        <p:sp>
          <p:nvSpPr>
            <p:cNvPr id="18" name="TextBox 17">
              <a:extLst>
                <a:ext uri="{FF2B5EF4-FFF2-40B4-BE49-F238E27FC236}">
                  <a16:creationId xmlns:a16="http://schemas.microsoft.com/office/drawing/2014/main" id="{9223E547-FBCA-DF45-A3EA-F251AF241B21}"/>
                </a:ext>
              </a:extLst>
            </p:cNvPr>
            <p:cNvSpPr txBox="1"/>
            <p:nvPr/>
          </p:nvSpPr>
          <p:spPr>
            <a:xfrm>
              <a:off x="4464857" y="4346160"/>
              <a:ext cx="2963183" cy="523220"/>
            </a:xfrm>
            <a:prstGeom prst="rect">
              <a:avLst/>
            </a:prstGeom>
            <a:noFill/>
          </p:spPr>
          <p:txBody>
            <a:bodyPr wrap="none" rtlCol="0">
              <a:spAutoFit/>
            </a:bodyPr>
            <a:lstStyle/>
            <a:p>
              <a:r>
                <a:rPr lang="en-US" sz="2800" dirty="0">
                  <a:latin typeface="Avenir Next" panose="020B0503020202020204" pitchFamily="34" charset="0"/>
                </a:rPr>
                <a:t>Interaction Goals</a:t>
              </a:r>
            </a:p>
          </p:txBody>
        </p:sp>
        <p:cxnSp>
          <p:nvCxnSpPr>
            <p:cNvPr id="20" name="Straight Connector 19">
              <a:extLst>
                <a:ext uri="{FF2B5EF4-FFF2-40B4-BE49-F238E27FC236}">
                  <a16:creationId xmlns:a16="http://schemas.microsoft.com/office/drawing/2014/main" id="{1686CD91-C894-F948-8A9E-6FD09F044820}"/>
                </a:ext>
              </a:extLst>
            </p:cNvPr>
            <p:cNvCxnSpPr>
              <a:cxnSpLocks/>
            </p:cNvCxnSpPr>
            <p:nvPr/>
          </p:nvCxnSpPr>
          <p:spPr>
            <a:xfrm>
              <a:off x="4464856" y="4330889"/>
              <a:ext cx="285249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827A564-08AC-A745-8CC2-715D370CA42E}"/>
                </a:ext>
              </a:extLst>
            </p:cNvPr>
            <p:cNvCxnSpPr>
              <a:cxnSpLocks/>
            </p:cNvCxnSpPr>
            <p:nvPr/>
          </p:nvCxnSpPr>
          <p:spPr>
            <a:xfrm>
              <a:off x="4464856" y="3222368"/>
              <a:ext cx="285249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Title 1">
            <a:extLst>
              <a:ext uri="{FF2B5EF4-FFF2-40B4-BE49-F238E27FC236}">
                <a16:creationId xmlns:a16="http://schemas.microsoft.com/office/drawing/2014/main" id="{3E43DA7E-400F-094E-9980-4A1400CEABD2}"/>
              </a:ext>
            </a:extLst>
          </p:cNvPr>
          <p:cNvSpPr>
            <a:spLocks noGrp="1"/>
          </p:cNvSpPr>
          <p:nvPr>
            <p:ph type="title"/>
          </p:nvPr>
        </p:nvSpPr>
        <p:spPr>
          <a:xfrm>
            <a:off x="211822" y="492640"/>
            <a:ext cx="11573778" cy="756248"/>
          </a:xfrm>
        </p:spPr>
        <p:txBody>
          <a:bodyPr/>
          <a:lstStyle/>
          <a:p>
            <a:r>
              <a:rPr lang="en-US" sz="4400" dirty="0"/>
              <a:t>Interactions between Stakeholders</a:t>
            </a:r>
          </a:p>
        </p:txBody>
      </p:sp>
    </p:spTree>
    <p:custDataLst>
      <p:tags r:id="rId1"/>
    </p:custDataLst>
    <p:extLst>
      <p:ext uri="{BB962C8B-B14F-4D97-AF65-F5344CB8AC3E}">
        <p14:creationId xmlns:p14="http://schemas.microsoft.com/office/powerpoint/2010/main" val="2072669260"/>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A47D9-8203-DB42-861E-C07D7B60DDF2}"/>
              </a:ext>
            </a:extLst>
          </p:cNvPr>
          <p:cNvSpPr/>
          <p:nvPr/>
        </p:nvSpPr>
        <p:spPr>
          <a:xfrm>
            <a:off x="211822" y="1201077"/>
            <a:ext cx="7863050" cy="584775"/>
          </a:xfrm>
          <a:prstGeom prst="rect">
            <a:avLst/>
          </a:prstGeom>
        </p:spPr>
        <p:txBody>
          <a:bodyPr wrap="none">
            <a:spAutoFit/>
          </a:bodyPr>
          <a:lstStyle/>
          <a:p>
            <a:r>
              <a:rPr lang="en-US" sz="3200" b="1" dirty="0">
                <a:solidFill>
                  <a:srgbClr val="00B9AE"/>
                </a:solidFill>
                <a:latin typeface="Segoe UI Semibold" panose="020B0502040204020203" pitchFamily="34" charset="0"/>
                <a:ea typeface="Segoe UI Semibold" panose="020B0502040204020203" pitchFamily="34" charset="0"/>
                <a:cs typeface="Segoe UI Semibold" panose="020B0502040204020203" pitchFamily="34" charset="0"/>
              </a:rPr>
              <a:t>Social, political, and economic challenges</a:t>
            </a:r>
          </a:p>
        </p:txBody>
      </p:sp>
      <p:sp>
        <p:nvSpPr>
          <p:cNvPr id="13" name="Title 1">
            <a:extLst>
              <a:ext uri="{FF2B5EF4-FFF2-40B4-BE49-F238E27FC236}">
                <a16:creationId xmlns:a16="http://schemas.microsoft.com/office/drawing/2014/main" id="{18885CF4-7B1E-C246-9C7B-CC3FE4578417}"/>
              </a:ext>
            </a:extLst>
          </p:cNvPr>
          <p:cNvSpPr>
            <a:spLocks noGrp="1"/>
          </p:cNvSpPr>
          <p:nvPr>
            <p:ph type="title"/>
          </p:nvPr>
        </p:nvSpPr>
        <p:spPr>
          <a:xfrm>
            <a:off x="211822" y="492641"/>
            <a:ext cx="11980178" cy="708436"/>
          </a:xfrm>
        </p:spPr>
        <p:txBody>
          <a:bodyPr/>
          <a:lstStyle/>
          <a:p>
            <a:r>
              <a:rPr lang="en-US" sz="4400" dirty="0"/>
              <a:t>Challenges in Accessible Infrastructure Development </a:t>
            </a:r>
          </a:p>
        </p:txBody>
      </p:sp>
      <p:sp>
        <p:nvSpPr>
          <p:cNvPr id="14" name="Content Placeholder 3">
            <a:extLst>
              <a:ext uri="{FF2B5EF4-FFF2-40B4-BE49-F238E27FC236}">
                <a16:creationId xmlns:a16="http://schemas.microsoft.com/office/drawing/2014/main" id="{3751423E-4E55-C240-BE39-EBCDD178E065}"/>
              </a:ext>
            </a:extLst>
          </p:cNvPr>
          <p:cNvSpPr txBox="1">
            <a:spLocks/>
          </p:cNvSpPr>
          <p:nvPr/>
        </p:nvSpPr>
        <p:spPr>
          <a:xfrm>
            <a:off x="228600" y="197601"/>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findings</a:t>
            </a:r>
          </a:p>
        </p:txBody>
      </p:sp>
      <p:sp>
        <p:nvSpPr>
          <p:cNvPr id="18" name="Content Placeholder 2">
            <a:extLst>
              <a:ext uri="{FF2B5EF4-FFF2-40B4-BE49-F238E27FC236}">
                <a16:creationId xmlns:a16="http://schemas.microsoft.com/office/drawing/2014/main" id="{812D0F1A-ED45-594B-9178-5BD764EFE1B4}"/>
              </a:ext>
            </a:extLst>
          </p:cNvPr>
          <p:cNvSpPr>
            <a:spLocks noGrp="1"/>
          </p:cNvSpPr>
          <p:nvPr>
            <p:ph idx="1"/>
          </p:nvPr>
        </p:nvSpPr>
        <p:spPr>
          <a:xfrm>
            <a:off x="309793" y="1940513"/>
            <a:ext cx="10627147" cy="4719886"/>
          </a:xfrm>
        </p:spPr>
        <p:txBody>
          <a:bodyPr>
            <a:normAutofit/>
          </a:bodyPr>
          <a:lstStyle/>
          <a:p>
            <a:r>
              <a:rPr lang="en-US" dirty="0"/>
              <a:t>Lack of political will</a:t>
            </a:r>
          </a:p>
          <a:p>
            <a:r>
              <a:rPr lang="en-US" dirty="0"/>
              <a:t>Lack of public interest</a:t>
            </a:r>
          </a:p>
          <a:p>
            <a:r>
              <a:rPr lang="en-US" dirty="0"/>
              <a:t>Conflicting responsibilities and priorities</a:t>
            </a:r>
          </a:p>
          <a:p>
            <a:r>
              <a:rPr lang="en-US" dirty="0"/>
              <a:t>Inconsistent regulations</a:t>
            </a:r>
          </a:p>
          <a:p>
            <a:r>
              <a:rPr lang="en-US" dirty="0"/>
              <a:t>Insufficient funding</a:t>
            </a:r>
          </a:p>
          <a:p>
            <a:endParaRPr lang="en-US" dirty="0"/>
          </a:p>
          <a:p>
            <a:endParaRPr lang="en-US" dirty="0"/>
          </a:p>
        </p:txBody>
      </p:sp>
    </p:spTree>
    <p:custDataLst>
      <p:tags r:id="rId1"/>
    </p:custDataLst>
    <p:extLst>
      <p:ext uri="{BB962C8B-B14F-4D97-AF65-F5344CB8AC3E}">
        <p14:creationId xmlns:p14="http://schemas.microsoft.com/office/powerpoint/2010/main" val="4225734786"/>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288E-5439-DD47-A648-85B26C51DC6C}"/>
              </a:ext>
            </a:extLst>
          </p:cNvPr>
          <p:cNvSpPr>
            <a:spLocks noGrp="1"/>
          </p:cNvSpPr>
          <p:nvPr>
            <p:ph type="title"/>
          </p:nvPr>
        </p:nvSpPr>
        <p:spPr/>
        <p:txBody>
          <a:bodyPr/>
          <a:lstStyle/>
          <a:p>
            <a:r>
              <a:rPr lang="en-US" dirty="0"/>
              <a:t>Definitions!</a:t>
            </a:r>
          </a:p>
        </p:txBody>
      </p:sp>
      <p:sp>
        <p:nvSpPr>
          <p:cNvPr id="4" name="Content Placeholder 3">
            <a:extLst>
              <a:ext uri="{FF2B5EF4-FFF2-40B4-BE49-F238E27FC236}">
                <a16:creationId xmlns:a16="http://schemas.microsoft.com/office/drawing/2014/main" id="{CB61796F-CB44-3D41-B557-DA15F1AA293C}"/>
              </a:ext>
            </a:extLst>
          </p:cNvPr>
          <p:cNvSpPr>
            <a:spLocks noGrp="1"/>
          </p:cNvSpPr>
          <p:nvPr>
            <p:ph idx="13"/>
          </p:nvPr>
        </p:nvSpPr>
        <p:spPr/>
        <p:txBody>
          <a:bodyPr/>
          <a:lstStyle/>
          <a:p>
            <a:r>
              <a:rPr lang="en-US" dirty="0"/>
              <a:t>motivation</a:t>
            </a:r>
          </a:p>
        </p:txBody>
      </p:sp>
      <p:sp>
        <p:nvSpPr>
          <p:cNvPr id="23" name="Oval 22">
            <a:extLst>
              <a:ext uri="{FF2B5EF4-FFF2-40B4-BE49-F238E27FC236}">
                <a16:creationId xmlns:a16="http://schemas.microsoft.com/office/drawing/2014/main" id="{24296F56-241E-6748-8D93-9D629440E16A}"/>
              </a:ext>
            </a:extLst>
          </p:cNvPr>
          <p:cNvSpPr/>
          <p:nvPr/>
        </p:nvSpPr>
        <p:spPr>
          <a:xfrm>
            <a:off x="5466404" y="2068929"/>
            <a:ext cx="2243470" cy="2179675"/>
          </a:xfrm>
          <a:prstGeom prst="ellipse">
            <a:avLst/>
          </a:prstGeom>
          <a:solidFill>
            <a:schemeClr val="bg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4" name="Oval 23">
            <a:extLst>
              <a:ext uri="{FF2B5EF4-FFF2-40B4-BE49-F238E27FC236}">
                <a16:creationId xmlns:a16="http://schemas.microsoft.com/office/drawing/2014/main" id="{F30195FA-AA82-974F-BBFE-AA846D643016}"/>
              </a:ext>
            </a:extLst>
          </p:cNvPr>
          <p:cNvSpPr/>
          <p:nvPr/>
        </p:nvSpPr>
        <p:spPr>
          <a:xfrm>
            <a:off x="4776825" y="3158766"/>
            <a:ext cx="2243470" cy="2179675"/>
          </a:xfrm>
          <a:prstGeom prst="ellipse">
            <a:avLst/>
          </a:prstGeom>
          <a:solidFill>
            <a:schemeClr val="bg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sp>
        <p:nvSpPr>
          <p:cNvPr id="26" name="Oval 25">
            <a:extLst>
              <a:ext uri="{FF2B5EF4-FFF2-40B4-BE49-F238E27FC236}">
                <a16:creationId xmlns:a16="http://schemas.microsoft.com/office/drawing/2014/main" id="{5F1086DC-D460-3A47-A876-4A979F7F7B9B}"/>
              </a:ext>
            </a:extLst>
          </p:cNvPr>
          <p:cNvSpPr/>
          <p:nvPr/>
        </p:nvSpPr>
        <p:spPr>
          <a:xfrm>
            <a:off x="4087246" y="2068929"/>
            <a:ext cx="2243470" cy="2179675"/>
          </a:xfrm>
          <a:prstGeom prst="ellipse">
            <a:avLst/>
          </a:prstGeom>
          <a:solidFill>
            <a:schemeClr val="bg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venir Next" panose="020B0503020202020204" pitchFamily="34" charset="0"/>
            </a:endParaRPr>
          </a:p>
        </p:txBody>
      </p:sp>
      <p:cxnSp>
        <p:nvCxnSpPr>
          <p:cNvPr id="32" name="Straight Arrow Connector 31">
            <a:extLst>
              <a:ext uri="{FF2B5EF4-FFF2-40B4-BE49-F238E27FC236}">
                <a16:creationId xmlns:a16="http://schemas.microsoft.com/office/drawing/2014/main" id="{2D5260A4-E5D5-7E4D-A6AB-A981C1D7A540}"/>
              </a:ext>
            </a:extLst>
          </p:cNvPr>
          <p:cNvCxnSpPr>
            <a:cxnSpLocks/>
          </p:cNvCxnSpPr>
          <p:nvPr/>
        </p:nvCxnSpPr>
        <p:spPr>
          <a:xfrm>
            <a:off x="5898560" y="1201077"/>
            <a:ext cx="1" cy="22244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3A6224D-0649-8648-99E5-A50D5E2B146A}"/>
              </a:ext>
            </a:extLst>
          </p:cNvPr>
          <p:cNvSpPr txBox="1"/>
          <p:nvPr/>
        </p:nvSpPr>
        <p:spPr>
          <a:xfrm>
            <a:off x="6838463" y="2769679"/>
            <a:ext cx="1470274" cy="461665"/>
          </a:xfrm>
          <a:prstGeom prst="rect">
            <a:avLst/>
          </a:prstGeom>
          <a:noFill/>
        </p:spPr>
        <p:txBody>
          <a:bodyPr wrap="none" tIns="45720" bIns="45720" rtlCol="0">
            <a:spAutoFit/>
          </a:bodyPr>
          <a:lstStyle/>
          <a:p>
            <a:r>
              <a:rPr lang="en-US" sz="2400" dirty="0">
                <a:latin typeface="Avenir Next" panose="020B0503020202020204" pitchFamily="34" charset="0"/>
                <a:cs typeface="Segoe UI Light" panose="020B0502040204020203" pitchFamily="34" charset="0"/>
              </a:rPr>
              <a:t>Disability</a:t>
            </a:r>
          </a:p>
        </p:txBody>
      </p:sp>
      <p:sp>
        <p:nvSpPr>
          <p:cNvPr id="36" name="TextBox 35">
            <a:extLst>
              <a:ext uri="{FF2B5EF4-FFF2-40B4-BE49-F238E27FC236}">
                <a16:creationId xmlns:a16="http://schemas.microsoft.com/office/drawing/2014/main" id="{FC9D025C-E321-3A4E-B3D1-E651BFF5C712}"/>
              </a:ext>
            </a:extLst>
          </p:cNvPr>
          <p:cNvSpPr txBox="1"/>
          <p:nvPr/>
        </p:nvSpPr>
        <p:spPr>
          <a:xfrm>
            <a:off x="4953001" y="4331857"/>
            <a:ext cx="1907895" cy="461665"/>
          </a:xfrm>
          <a:prstGeom prst="rect">
            <a:avLst/>
          </a:prstGeom>
          <a:noFill/>
        </p:spPr>
        <p:txBody>
          <a:bodyPr wrap="none" tIns="45720" bIns="45720" rtlCol="0">
            <a:spAutoFit/>
          </a:bodyPr>
          <a:lstStyle/>
          <a:p>
            <a:r>
              <a:rPr lang="en-US" sz="2400" dirty="0">
                <a:latin typeface="Avenir Next" panose="020B0503020202020204" pitchFamily="34" charset="0"/>
                <a:cs typeface="Segoe UI Light" panose="020B0502040204020203" pitchFamily="34" charset="0"/>
              </a:rPr>
              <a:t>Accessibility</a:t>
            </a:r>
          </a:p>
        </p:txBody>
      </p:sp>
      <p:sp>
        <p:nvSpPr>
          <p:cNvPr id="37" name="TextBox 36">
            <a:extLst>
              <a:ext uri="{FF2B5EF4-FFF2-40B4-BE49-F238E27FC236}">
                <a16:creationId xmlns:a16="http://schemas.microsoft.com/office/drawing/2014/main" id="{C76F0AD7-0945-0149-83CB-3DD7CBB22F04}"/>
              </a:ext>
            </a:extLst>
          </p:cNvPr>
          <p:cNvSpPr txBox="1"/>
          <p:nvPr/>
        </p:nvSpPr>
        <p:spPr>
          <a:xfrm>
            <a:off x="3579499" y="2769679"/>
            <a:ext cx="1319592" cy="461665"/>
          </a:xfrm>
          <a:prstGeom prst="rect">
            <a:avLst/>
          </a:prstGeom>
          <a:noFill/>
        </p:spPr>
        <p:txBody>
          <a:bodyPr wrap="none" tIns="45720" bIns="45720" rtlCol="0">
            <a:spAutoFit/>
          </a:bodyPr>
          <a:lstStyle/>
          <a:p>
            <a:r>
              <a:rPr lang="en-US" sz="2400" dirty="0">
                <a:latin typeface="Avenir Next" panose="020B0503020202020204" pitchFamily="34" charset="0"/>
                <a:cs typeface="Segoe UI Light" panose="020B0502040204020203" pitchFamily="34" charset="0"/>
              </a:rPr>
              <a:t>Mobility</a:t>
            </a:r>
          </a:p>
        </p:txBody>
      </p:sp>
      <p:sp>
        <p:nvSpPr>
          <p:cNvPr id="38" name="TextBox 37">
            <a:extLst>
              <a:ext uri="{FF2B5EF4-FFF2-40B4-BE49-F238E27FC236}">
                <a16:creationId xmlns:a16="http://schemas.microsoft.com/office/drawing/2014/main" id="{1777304E-3187-404F-819E-C319D59D4F0B}"/>
              </a:ext>
            </a:extLst>
          </p:cNvPr>
          <p:cNvSpPr txBox="1"/>
          <p:nvPr/>
        </p:nvSpPr>
        <p:spPr>
          <a:xfrm>
            <a:off x="4474484" y="604393"/>
            <a:ext cx="3040512" cy="461665"/>
          </a:xfrm>
          <a:prstGeom prst="rect">
            <a:avLst/>
          </a:prstGeom>
          <a:noFill/>
        </p:spPr>
        <p:txBody>
          <a:bodyPr wrap="none" tIns="45720" bIns="45720" rtlCol="0">
            <a:spAutoFit/>
          </a:bodyPr>
          <a:lstStyle/>
          <a:p>
            <a:r>
              <a:rPr lang="en-US" sz="2400" b="1" dirty="0">
                <a:latin typeface="Avenir Next" panose="020B0503020202020204" pitchFamily="34" charset="0"/>
                <a:cs typeface="Segoe UI Light" panose="020B0502040204020203" pitchFamily="34" charset="0"/>
              </a:rPr>
              <a:t>Urban Accessibility</a:t>
            </a:r>
          </a:p>
        </p:txBody>
      </p:sp>
      <p:grpSp>
        <p:nvGrpSpPr>
          <p:cNvPr id="39" name="Group 38">
            <a:extLst>
              <a:ext uri="{FF2B5EF4-FFF2-40B4-BE49-F238E27FC236}">
                <a16:creationId xmlns:a16="http://schemas.microsoft.com/office/drawing/2014/main" id="{6A310475-1AD3-AC4F-B4D7-31FEEA88EB0F}"/>
              </a:ext>
            </a:extLst>
          </p:cNvPr>
          <p:cNvGrpSpPr/>
          <p:nvPr/>
        </p:nvGrpSpPr>
        <p:grpSpPr>
          <a:xfrm>
            <a:off x="6268228" y="4702964"/>
            <a:ext cx="6501873" cy="2798725"/>
            <a:chOff x="4970289" y="3258110"/>
            <a:chExt cx="6501873" cy="2840030"/>
          </a:xfrm>
        </p:grpSpPr>
        <p:grpSp>
          <p:nvGrpSpPr>
            <p:cNvPr id="40" name="Group 39">
              <a:extLst>
                <a:ext uri="{FF2B5EF4-FFF2-40B4-BE49-F238E27FC236}">
                  <a16:creationId xmlns:a16="http://schemas.microsoft.com/office/drawing/2014/main" id="{61F13D62-1D54-0047-A61D-0A1EF64D1556}"/>
                </a:ext>
              </a:extLst>
            </p:cNvPr>
            <p:cNvGrpSpPr/>
            <p:nvPr/>
          </p:nvGrpSpPr>
          <p:grpSpPr>
            <a:xfrm>
              <a:off x="4970289" y="3258110"/>
              <a:ext cx="6501873" cy="2840030"/>
              <a:chOff x="5038243" y="1589694"/>
              <a:chExt cx="6501873" cy="2840030"/>
            </a:xfrm>
          </p:grpSpPr>
          <p:sp>
            <p:nvSpPr>
              <p:cNvPr id="42" name="TextBox 41">
                <a:extLst>
                  <a:ext uri="{FF2B5EF4-FFF2-40B4-BE49-F238E27FC236}">
                    <a16:creationId xmlns:a16="http://schemas.microsoft.com/office/drawing/2014/main" id="{BA528F88-A48B-704C-8DC7-02410D26F211}"/>
                  </a:ext>
                </a:extLst>
              </p:cNvPr>
              <p:cNvSpPr txBox="1"/>
              <p:nvPr/>
            </p:nvSpPr>
            <p:spPr>
              <a:xfrm>
                <a:off x="10329162" y="2587048"/>
                <a:ext cx="1210954" cy="1842676"/>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r>
                  <a:rPr lang="en-US" sz="11200" dirty="0">
                    <a:solidFill>
                      <a:schemeClr val="tx1">
                        <a:lumMod val="65000"/>
                        <a:lumOff val="35000"/>
                        <a:alpha val="60000"/>
                      </a:schemeClr>
                    </a:solidFill>
                    <a:latin typeface="Helvetica Neue LT Std 45 Light" panose="020B0403020202020204" pitchFamily="34" charset="0"/>
                  </a:rPr>
                  <a:t>”</a:t>
                </a:r>
              </a:p>
            </p:txBody>
          </p:sp>
          <p:sp>
            <p:nvSpPr>
              <p:cNvPr id="43" name="TextBox 42">
                <a:extLst>
                  <a:ext uri="{FF2B5EF4-FFF2-40B4-BE49-F238E27FC236}">
                    <a16:creationId xmlns:a16="http://schemas.microsoft.com/office/drawing/2014/main" id="{F4A0F703-7FBD-1345-8E35-0B0DEE97230F}"/>
                  </a:ext>
                </a:extLst>
              </p:cNvPr>
              <p:cNvSpPr txBox="1"/>
              <p:nvPr/>
            </p:nvSpPr>
            <p:spPr>
              <a:xfrm>
                <a:off x="5038243" y="1589694"/>
                <a:ext cx="1210954" cy="1842676"/>
              </a:xfrm>
              <a:prstGeom prst="rect">
                <a:avLst/>
              </a:prstGeom>
              <a:noFill/>
            </p:spPr>
            <p:txBody>
              <a:bodyPr wrap="square" lIns="91246" tIns="45718" rIns="91246" bIns="45718" rtlCol="0">
                <a:spAutoFit/>
              </a:bodyPr>
              <a:lstStyle/>
              <a:p>
                <a:pPr algn="ctr" defTabSz="456039"/>
                <a:r>
                  <a:rPr lang="en-US" sz="11200" dirty="0">
                    <a:solidFill>
                      <a:schemeClr val="tx1">
                        <a:lumMod val="65000"/>
                        <a:lumOff val="35000"/>
                        <a:alpha val="65000"/>
                      </a:schemeClr>
                    </a:solidFill>
                    <a:latin typeface="Helvetica Neue LT Std 45 Light" panose="020B0403020202020204" pitchFamily="34" charset="0"/>
                  </a:rPr>
                  <a:t>“</a:t>
                </a:r>
              </a:p>
            </p:txBody>
          </p:sp>
          <p:sp>
            <p:nvSpPr>
              <p:cNvPr id="44" name="TextBox 43">
                <a:extLst>
                  <a:ext uri="{FF2B5EF4-FFF2-40B4-BE49-F238E27FC236}">
                    <a16:creationId xmlns:a16="http://schemas.microsoft.com/office/drawing/2014/main" id="{74F24FBC-3C0E-EE4B-8EB3-02F0B158A1EA}"/>
                  </a:ext>
                </a:extLst>
              </p:cNvPr>
              <p:cNvSpPr txBox="1"/>
              <p:nvPr/>
            </p:nvSpPr>
            <p:spPr>
              <a:xfrm>
                <a:off x="5791200" y="2317312"/>
                <a:ext cx="4537962" cy="655865"/>
              </a:xfrm>
              <a:prstGeom prst="rect">
                <a:avLst/>
              </a:prstGeom>
              <a:noFill/>
            </p:spPr>
            <p:txBody>
              <a:bodyPr wrap="square" lIns="91246" tIns="45718" rIns="91246" bIns="45718" rtlCol="0">
                <a:spAutoFit/>
              </a:bodyPr>
              <a:lstStyle/>
              <a:p>
                <a:pPr algn="just"/>
                <a:r>
                  <a:rPr lang="en-US" i="1"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The ease or difficulty for people to reach opportunities and services </a:t>
                </a:r>
              </a:p>
            </p:txBody>
          </p:sp>
        </p:grpSp>
        <p:sp>
          <p:nvSpPr>
            <p:cNvPr id="41" name="Rectangle 40">
              <a:extLst>
                <a:ext uri="{FF2B5EF4-FFF2-40B4-BE49-F238E27FC236}">
                  <a16:creationId xmlns:a16="http://schemas.microsoft.com/office/drawing/2014/main" id="{92FF14C1-3427-8842-A523-D4B2EEE674EF}"/>
                </a:ext>
              </a:extLst>
            </p:cNvPr>
            <p:cNvSpPr/>
            <p:nvPr/>
          </p:nvSpPr>
          <p:spPr>
            <a:xfrm>
              <a:off x="7709717" y="4652234"/>
              <a:ext cx="2714967" cy="593401"/>
            </a:xfrm>
            <a:prstGeom prst="rect">
              <a:avLst/>
            </a:prstGeom>
          </p:spPr>
          <p:txBody>
            <a:bodyPr wrap="none" lIns="91246" tIns="45718" rIns="91246" bIns="45718">
              <a:spAutoFit/>
            </a:bodyPr>
            <a:lstStyle/>
            <a:p>
              <a:pPr algn="r"/>
              <a:r>
                <a:rPr lang="en-US" sz="1600" dirty="0">
                  <a:solidFill>
                    <a:schemeClr val="bg2">
                      <a:lumMod val="50000"/>
                    </a:schemeClr>
                  </a:solidFill>
                  <a:latin typeface="Avenir Next" panose="020B0503020202020204" pitchFamily="34" charset="0"/>
                </a:rPr>
                <a:t>(Dalvi and Martin, 1976</a:t>
              </a:r>
            </a:p>
            <a:p>
              <a:pPr algn="r"/>
              <a:r>
                <a:rPr lang="en-US" sz="1600" dirty="0" err="1">
                  <a:solidFill>
                    <a:schemeClr val="bg2">
                      <a:lumMod val="50000"/>
                    </a:schemeClr>
                  </a:solidFill>
                  <a:latin typeface="Avenir Next" panose="020B0503020202020204" pitchFamily="34" charset="0"/>
                </a:rPr>
                <a:t>Wachs</a:t>
              </a:r>
              <a:r>
                <a:rPr lang="en-US" sz="1600" dirty="0">
                  <a:solidFill>
                    <a:schemeClr val="bg2">
                      <a:lumMod val="50000"/>
                    </a:schemeClr>
                  </a:solidFill>
                  <a:latin typeface="Avenir Next" panose="020B0503020202020204" pitchFamily="34" charset="0"/>
                </a:rPr>
                <a:t> and </a:t>
              </a:r>
              <a:r>
                <a:rPr lang="en-US" sz="1600" dirty="0" err="1">
                  <a:solidFill>
                    <a:schemeClr val="bg2">
                      <a:lumMod val="50000"/>
                    </a:schemeClr>
                  </a:solidFill>
                  <a:latin typeface="Avenir Next" panose="020B0503020202020204" pitchFamily="34" charset="0"/>
                </a:rPr>
                <a:t>Kumagai</a:t>
              </a:r>
              <a:r>
                <a:rPr lang="en-US" sz="1600" dirty="0">
                  <a:solidFill>
                    <a:schemeClr val="bg2">
                      <a:lumMod val="50000"/>
                    </a:schemeClr>
                  </a:solidFill>
                  <a:latin typeface="Avenir Next" panose="020B0503020202020204" pitchFamily="34" charset="0"/>
                </a:rPr>
                <a:t>, 1973)</a:t>
              </a:r>
            </a:p>
          </p:txBody>
        </p:sp>
      </p:grpSp>
      <p:grpSp>
        <p:nvGrpSpPr>
          <p:cNvPr id="51" name="Group 50">
            <a:extLst>
              <a:ext uri="{FF2B5EF4-FFF2-40B4-BE49-F238E27FC236}">
                <a16:creationId xmlns:a16="http://schemas.microsoft.com/office/drawing/2014/main" id="{358E7C90-BE8B-0B48-93FE-61319B99A5F6}"/>
              </a:ext>
            </a:extLst>
          </p:cNvPr>
          <p:cNvGrpSpPr/>
          <p:nvPr/>
        </p:nvGrpSpPr>
        <p:grpSpPr>
          <a:xfrm>
            <a:off x="-45990" y="4445056"/>
            <a:ext cx="6018539" cy="2564943"/>
            <a:chOff x="5044403" y="3225608"/>
            <a:chExt cx="6018539" cy="2602796"/>
          </a:xfrm>
        </p:grpSpPr>
        <p:grpSp>
          <p:nvGrpSpPr>
            <p:cNvPr id="52" name="Group 51">
              <a:extLst>
                <a:ext uri="{FF2B5EF4-FFF2-40B4-BE49-F238E27FC236}">
                  <a16:creationId xmlns:a16="http://schemas.microsoft.com/office/drawing/2014/main" id="{F45946E6-12A1-D542-B1E0-9CA0EE278F3A}"/>
                </a:ext>
              </a:extLst>
            </p:cNvPr>
            <p:cNvGrpSpPr/>
            <p:nvPr/>
          </p:nvGrpSpPr>
          <p:grpSpPr>
            <a:xfrm>
              <a:off x="5044403" y="3225608"/>
              <a:ext cx="6018539" cy="2602796"/>
              <a:chOff x="5112357" y="1557192"/>
              <a:chExt cx="6018539" cy="2602796"/>
            </a:xfrm>
          </p:grpSpPr>
          <p:sp>
            <p:nvSpPr>
              <p:cNvPr id="54" name="TextBox 53">
                <a:extLst>
                  <a:ext uri="{FF2B5EF4-FFF2-40B4-BE49-F238E27FC236}">
                    <a16:creationId xmlns:a16="http://schemas.microsoft.com/office/drawing/2014/main" id="{8341FE86-FFF7-F74B-9820-00D4C9A6372E}"/>
                  </a:ext>
                </a:extLst>
              </p:cNvPr>
              <p:cNvSpPr txBox="1"/>
              <p:nvPr/>
            </p:nvSpPr>
            <p:spPr>
              <a:xfrm>
                <a:off x="9919942" y="2317312"/>
                <a:ext cx="1210954" cy="1842676"/>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r>
                  <a:rPr lang="en-US" sz="11200" dirty="0">
                    <a:solidFill>
                      <a:schemeClr val="tx1">
                        <a:lumMod val="65000"/>
                        <a:lumOff val="35000"/>
                        <a:alpha val="60000"/>
                      </a:schemeClr>
                    </a:solidFill>
                    <a:latin typeface="Helvetica Neue LT Std 45 Light" panose="020B0403020202020204" pitchFamily="34" charset="0"/>
                  </a:rPr>
                  <a:t>”</a:t>
                </a:r>
              </a:p>
            </p:txBody>
          </p:sp>
          <p:sp>
            <p:nvSpPr>
              <p:cNvPr id="55" name="TextBox 54">
                <a:extLst>
                  <a:ext uri="{FF2B5EF4-FFF2-40B4-BE49-F238E27FC236}">
                    <a16:creationId xmlns:a16="http://schemas.microsoft.com/office/drawing/2014/main" id="{52F318D4-58AC-8D42-A96F-D73A187F279E}"/>
                  </a:ext>
                </a:extLst>
              </p:cNvPr>
              <p:cNvSpPr txBox="1"/>
              <p:nvPr/>
            </p:nvSpPr>
            <p:spPr>
              <a:xfrm>
                <a:off x="5112357" y="1557192"/>
                <a:ext cx="1210954" cy="1842676"/>
              </a:xfrm>
              <a:prstGeom prst="rect">
                <a:avLst/>
              </a:prstGeom>
              <a:noFill/>
            </p:spPr>
            <p:txBody>
              <a:bodyPr wrap="square" lIns="91246" tIns="45718" rIns="91246" bIns="45718" rtlCol="0">
                <a:spAutoFit/>
              </a:bodyPr>
              <a:lstStyle/>
              <a:p>
                <a:pPr algn="ctr" defTabSz="456039"/>
                <a:r>
                  <a:rPr lang="en-US" sz="11200" dirty="0">
                    <a:solidFill>
                      <a:schemeClr val="tx1">
                        <a:lumMod val="65000"/>
                        <a:lumOff val="35000"/>
                        <a:alpha val="65000"/>
                      </a:schemeClr>
                    </a:solidFill>
                    <a:latin typeface="Helvetica Neue LT Std 45 Light" panose="020B0403020202020204" pitchFamily="34" charset="0"/>
                  </a:rPr>
                  <a:t>“</a:t>
                </a:r>
              </a:p>
            </p:txBody>
          </p:sp>
          <p:sp>
            <p:nvSpPr>
              <p:cNvPr id="56" name="TextBox 55">
                <a:extLst>
                  <a:ext uri="{FF2B5EF4-FFF2-40B4-BE49-F238E27FC236}">
                    <a16:creationId xmlns:a16="http://schemas.microsoft.com/office/drawing/2014/main" id="{95627842-542B-2543-8DB2-F857A75327A6}"/>
                  </a:ext>
                </a:extLst>
              </p:cNvPr>
              <p:cNvSpPr txBox="1"/>
              <p:nvPr/>
            </p:nvSpPr>
            <p:spPr>
              <a:xfrm>
                <a:off x="5791200" y="2317312"/>
                <a:ext cx="4254675" cy="374778"/>
              </a:xfrm>
              <a:prstGeom prst="rect">
                <a:avLst/>
              </a:prstGeom>
              <a:noFill/>
            </p:spPr>
            <p:txBody>
              <a:bodyPr wrap="square" lIns="91246" tIns="45718" rIns="91246" bIns="45718" rtlCol="0">
                <a:spAutoFit/>
              </a:bodyPr>
              <a:lstStyle/>
              <a:p>
                <a:pPr algn="just"/>
                <a:r>
                  <a:rPr lang="en-US" i="1"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Interactions between human and lands</a:t>
                </a:r>
              </a:p>
            </p:txBody>
          </p:sp>
        </p:grpSp>
        <p:sp>
          <p:nvSpPr>
            <p:cNvPr id="53" name="Rectangle 52">
              <a:extLst>
                <a:ext uri="{FF2B5EF4-FFF2-40B4-BE49-F238E27FC236}">
                  <a16:creationId xmlns:a16="http://schemas.microsoft.com/office/drawing/2014/main" id="{F8D7DE79-0E13-694B-B3C4-650A195026CA}"/>
                </a:ext>
              </a:extLst>
            </p:cNvPr>
            <p:cNvSpPr/>
            <p:nvPr/>
          </p:nvSpPr>
          <p:spPr>
            <a:xfrm>
              <a:off x="8434717" y="4382495"/>
              <a:ext cx="1580747" cy="343546"/>
            </a:xfrm>
            <a:prstGeom prst="rect">
              <a:avLst/>
            </a:prstGeom>
          </p:spPr>
          <p:txBody>
            <a:bodyPr wrap="none" lIns="91246" tIns="45718" rIns="91246" bIns="45718">
              <a:spAutoFit/>
            </a:bodyPr>
            <a:lstStyle/>
            <a:p>
              <a:pPr algn="r"/>
              <a:r>
                <a:rPr lang="en-US" sz="1600" dirty="0">
                  <a:solidFill>
                    <a:schemeClr val="bg2">
                      <a:lumMod val="50000"/>
                    </a:schemeClr>
                  </a:solidFill>
                  <a:latin typeface="Avenir Next" panose="020B0503020202020204" pitchFamily="34" charset="0"/>
                </a:rPr>
                <a:t>(Hansen, 1959)</a:t>
              </a:r>
            </a:p>
          </p:txBody>
        </p:sp>
      </p:grpSp>
      <p:sp>
        <p:nvSpPr>
          <p:cNvPr id="57" name="TextBox 56">
            <a:extLst>
              <a:ext uri="{FF2B5EF4-FFF2-40B4-BE49-F238E27FC236}">
                <a16:creationId xmlns:a16="http://schemas.microsoft.com/office/drawing/2014/main" id="{F9031A86-A070-1F4D-B594-C487EFBBB5B2}"/>
              </a:ext>
            </a:extLst>
          </p:cNvPr>
          <p:cNvSpPr txBox="1"/>
          <p:nvPr/>
        </p:nvSpPr>
        <p:spPr>
          <a:xfrm>
            <a:off x="10407537" y="4549112"/>
            <a:ext cx="1784463" cy="338554"/>
          </a:xfrm>
          <a:prstGeom prst="rect">
            <a:avLst/>
          </a:prstGeom>
          <a:noFill/>
        </p:spPr>
        <p:txBody>
          <a:bodyPr wrap="none" tIns="45720" bIns="45720" rtlCol="0">
            <a:spAutoFit/>
          </a:bodyPr>
          <a:lstStyle/>
          <a:p>
            <a:r>
              <a:rPr lang="en-US" sz="1600" dirty="0">
                <a:latin typeface="Avenir Next" panose="020B0503020202020204" pitchFamily="34" charset="0"/>
                <a:cs typeface="Segoe UI Light" panose="020B0502040204020203" pitchFamily="34" charset="0"/>
              </a:rPr>
              <a:t>Disability Studies</a:t>
            </a:r>
          </a:p>
        </p:txBody>
      </p:sp>
      <p:sp>
        <p:nvSpPr>
          <p:cNvPr id="58" name="TextBox 57">
            <a:extLst>
              <a:ext uri="{FF2B5EF4-FFF2-40B4-BE49-F238E27FC236}">
                <a16:creationId xmlns:a16="http://schemas.microsoft.com/office/drawing/2014/main" id="{61E1DACA-1CF3-B842-B54C-1CBC5A669D68}"/>
              </a:ext>
            </a:extLst>
          </p:cNvPr>
          <p:cNvSpPr txBox="1"/>
          <p:nvPr/>
        </p:nvSpPr>
        <p:spPr>
          <a:xfrm>
            <a:off x="8754264" y="3879175"/>
            <a:ext cx="3437736" cy="338554"/>
          </a:xfrm>
          <a:prstGeom prst="rect">
            <a:avLst/>
          </a:prstGeom>
          <a:noFill/>
        </p:spPr>
        <p:txBody>
          <a:bodyPr wrap="none" tIns="45720" bIns="45720" rtlCol="0">
            <a:spAutoFit/>
          </a:bodyPr>
          <a:lstStyle/>
          <a:p>
            <a:r>
              <a:rPr lang="en-US" sz="1600" dirty="0">
                <a:latin typeface="Avenir Next" panose="020B0503020202020204" pitchFamily="34" charset="0"/>
                <a:cs typeface="Segoe UI Light" panose="020B0502040204020203" pitchFamily="34" charset="0"/>
              </a:rPr>
              <a:t>Urban Planning and Transportation</a:t>
            </a:r>
          </a:p>
        </p:txBody>
      </p:sp>
      <p:sp>
        <p:nvSpPr>
          <p:cNvPr id="59" name="TextBox 58">
            <a:extLst>
              <a:ext uri="{FF2B5EF4-FFF2-40B4-BE49-F238E27FC236}">
                <a16:creationId xmlns:a16="http://schemas.microsoft.com/office/drawing/2014/main" id="{9DEFAB75-CB0B-5843-AA7D-465A4EC2345E}"/>
              </a:ext>
            </a:extLst>
          </p:cNvPr>
          <p:cNvSpPr txBox="1"/>
          <p:nvPr/>
        </p:nvSpPr>
        <p:spPr>
          <a:xfrm>
            <a:off x="10452421" y="4898152"/>
            <a:ext cx="1739579" cy="338554"/>
          </a:xfrm>
          <a:prstGeom prst="rect">
            <a:avLst/>
          </a:prstGeom>
          <a:noFill/>
        </p:spPr>
        <p:txBody>
          <a:bodyPr wrap="none" tIns="45720" bIns="45720" rtlCol="0">
            <a:spAutoFit/>
          </a:bodyPr>
          <a:lstStyle/>
          <a:p>
            <a:r>
              <a:rPr lang="en-US" sz="1600" dirty="0">
                <a:latin typeface="Avenir Next" panose="020B0503020202020204" pitchFamily="34" charset="0"/>
                <a:cs typeface="Segoe UI Light" panose="020B0502040204020203" pitchFamily="34" charset="0"/>
              </a:rPr>
              <a:t>Urban Sociology</a:t>
            </a:r>
          </a:p>
        </p:txBody>
      </p:sp>
      <p:sp>
        <p:nvSpPr>
          <p:cNvPr id="60" name="TextBox 59">
            <a:extLst>
              <a:ext uri="{FF2B5EF4-FFF2-40B4-BE49-F238E27FC236}">
                <a16:creationId xmlns:a16="http://schemas.microsoft.com/office/drawing/2014/main" id="{F6F24B30-CF99-5A4E-9E8C-26AFBD33EACC}"/>
              </a:ext>
            </a:extLst>
          </p:cNvPr>
          <p:cNvSpPr txBox="1"/>
          <p:nvPr/>
        </p:nvSpPr>
        <p:spPr>
          <a:xfrm>
            <a:off x="10219216" y="4228215"/>
            <a:ext cx="1972784" cy="338554"/>
          </a:xfrm>
          <a:prstGeom prst="rect">
            <a:avLst/>
          </a:prstGeom>
          <a:noFill/>
        </p:spPr>
        <p:txBody>
          <a:bodyPr wrap="none" tIns="45720" bIns="45720" rtlCol="0">
            <a:spAutoFit/>
          </a:bodyPr>
          <a:lstStyle/>
          <a:p>
            <a:r>
              <a:rPr lang="en-US" sz="1600" dirty="0">
                <a:latin typeface="Avenir Next" panose="020B0503020202020204" pitchFamily="34" charset="0"/>
                <a:cs typeface="Segoe UI Light" panose="020B0502040204020203" pitchFamily="34" charset="0"/>
              </a:rPr>
              <a:t>Human Geography</a:t>
            </a:r>
          </a:p>
        </p:txBody>
      </p:sp>
      <p:grpSp>
        <p:nvGrpSpPr>
          <p:cNvPr id="61" name="Group 60">
            <a:extLst>
              <a:ext uri="{FF2B5EF4-FFF2-40B4-BE49-F238E27FC236}">
                <a16:creationId xmlns:a16="http://schemas.microsoft.com/office/drawing/2014/main" id="{33C1D581-F1C4-1A4B-9F36-09C75B60F572}"/>
              </a:ext>
            </a:extLst>
          </p:cNvPr>
          <p:cNvGrpSpPr/>
          <p:nvPr/>
        </p:nvGrpSpPr>
        <p:grpSpPr>
          <a:xfrm>
            <a:off x="6867187" y="673979"/>
            <a:ext cx="5464186" cy="2110868"/>
            <a:chOff x="4946734" y="2372245"/>
            <a:chExt cx="6171025" cy="4211044"/>
          </a:xfrm>
        </p:grpSpPr>
        <p:grpSp>
          <p:nvGrpSpPr>
            <p:cNvPr id="62" name="Group 61">
              <a:extLst>
                <a:ext uri="{FF2B5EF4-FFF2-40B4-BE49-F238E27FC236}">
                  <a16:creationId xmlns:a16="http://schemas.microsoft.com/office/drawing/2014/main" id="{BB14FA7D-4442-4D48-844D-279C651D010F}"/>
                </a:ext>
              </a:extLst>
            </p:cNvPr>
            <p:cNvGrpSpPr/>
            <p:nvPr/>
          </p:nvGrpSpPr>
          <p:grpSpPr>
            <a:xfrm>
              <a:off x="4946734" y="2372245"/>
              <a:ext cx="6171025" cy="4211044"/>
              <a:chOff x="5014688" y="703829"/>
              <a:chExt cx="6171025" cy="4211044"/>
            </a:xfrm>
          </p:grpSpPr>
          <p:sp>
            <p:nvSpPr>
              <p:cNvPr id="64" name="TextBox 63">
                <a:extLst>
                  <a:ext uri="{FF2B5EF4-FFF2-40B4-BE49-F238E27FC236}">
                    <a16:creationId xmlns:a16="http://schemas.microsoft.com/office/drawing/2014/main" id="{3394E03A-ADCE-C74A-89E8-BBA51A3F4D25}"/>
                  </a:ext>
                </a:extLst>
              </p:cNvPr>
              <p:cNvSpPr txBox="1"/>
              <p:nvPr/>
            </p:nvSpPr>
            <p:spPr>
              <a:xfrm>
                <a:off x="9974759" y="2704904"/>
                <a:ext cx="1210954" cy="2209969"/>
              </a:xfrm>
              <a:prstGeom prst="rect">
                <a:avLst/>
              </a:prstGeom>
              <a:noFill/>
            </p:spPr>
            <p:txBody>
              <a:bodyPr wrap="square" lIns="91246" tIns="45718" rIns="91246" bIns="45718" rtlCol="0">
                <a:spAutoFit/>
              </a:bodyPr>
              <a:lstStyle>
                <a:defPPr>
                  <a:defRPr lang="en-US"/>
                </a:defPPr>
                <a:lvl1pPr>
                  <a:defRPr sz="40000">
                    <a:solidFill>
                      <a:schemeClr val="tx1">
                        <a:lumMod val="85000"/>
                        <a:lumOff val="15000"/>
                      </a:schemeClr>
                    </a:solidFill>
                    <a:latin typeface="Century" pitchFamily="18" charset="0"/>
                    <a:ea typeface="Verdana" pitchFamily="34" charset="0"/>
                    <a:cs typeface="Times New Roman" pitchFamily="18" charset="0"/>
                  </a:defRPr>
                </a:lvl1pPr>
              </a:lstStyle>
              <a:p>
                <a:r>
                  <a:rPr lang="en-US" sz="13400" dirty="0">
                    <a:solidFill>
                      <a:schemeClr val="tx1">
                        <a:lumMod val="65000"/>
                        <a:lumOff val="35000"/>
                        <a:alpha val="60000"/>
                      </a:schemeClr>
                    </a:solidFill>
                    <a:latin typeface="Helvetica Neue LT Std 45 Light" panose="020B0403020202020204" pitchFamily="34" charset="0"/>
                  </a:rPr>
                  <a:t>”</a:t>
                </a:r>
              </a:p>
            </p:txBody>
          </p:sp>
          <p:sp>
            <p:nvSpPr>
              <p:cNvPr id="65" name="TextBox 64">
                <a:extLst>
                  <a:ext uri="{FF2B5EF4-FFF2-40B4-BE49-F238E27FC236}">
                    <a16:creationId xmlns:a16="http://schemas.microsoft.com/office/drawing/2014/main" id="{B4F0E118-E592-4E4F-B83E-A4203DA17E70}"/>
                  </a:ext>
                </a:extLst>
              </p:cNvPr>
              <p:cNvSpPr txBox="1"/>
              <p:nvPr/>
            </p:nvSpPr>
            <p:spPr>
              <a:xfrm>
                <a:off x="5014688" y="703829"/>
                <a:ext cx="1210954" cy="2209969"/>
              </a:xfrm>
              <a:prstGeom prst="rect">
                <a:avLst/>
              </a:prstGeom>
              <a:noFill/>
            </p:spPr>
            <p:txBody>
              <a:bodyPr wrap="square" lIns="91246" tIns="45718" rIns="91246" bIns="45718" rtlCol="0">
                <a:spAutoFit/>
              </a:bodyPr>
              <a:lstStyle/>
              <a:p>
                <a:pPr algn="ctr" defTabSz="456039"/>
                <a:r>
                  <a:rPr lang="en-US" sz="13400" dirty="0">
                    <a:solidFill>
                      <a:schemeClr val="tx1">
                        <a:lumMod val="65000"/>
                        <a:lumOff val="35000"/>
                        <a:alpha val="65000"/>
                      </a:schemeClr>
                    </a:solidFill>
                    <a:latin typeface="Helvetica Neue LT Std 45 Light" panose="020B0403020202020204" pitchFamily="34" charset="0"/>
                  </a:rPr>
                  <a:t>“</a:t>
                </a:r>
              </a:p>
            </p:txBody>
          </p:sp>
          <p:sp>
            <p:nvSpPr>
              <p:cNvPr id="66" name="TextBox 65">
                <a:extLst>
                  <a:ext uri="{FF2B5EF4-FFF2-40B4-BE49-F238E27FC236}">
                    <a16:creationId xmlns:a16="http://schemas.microsoft.com/office/drawing/2014/main" id="{8AE67BF6-8CBF-CE48-A162-DAC76F742211}"/>
                  </a:ext>
                </a:extLst>
              </p:cNvPr>
              <p:cNvSpPr txBox="1"/>
              <p:nvPr/>
            </p:nvSpPr>
            <p:spPr>
              <a:xfrm>
                <a:off x="5791201" y="2317312"/>
                <a:ext cx="4707023" cy="1289378"/>
              </a:xfrm>
              <a:prstGeom prst="rect">
                <a:avLst/>
              </a:prstGeom>
              <a:noFill/>
            </p:spPr>
            <p:txBody>
              <a:bodyPr wrap="square" lIns="91246" tIns="45718" rIns="91246" bIns="45718" rtlCol="0">
                <a:spAutoFit/>
              </a:bodyPr>
              <a:lstStyle/>
              <a:p>
                <a:pPr algn="just"/>
                <a:r>
                  <a:rPr lang="en-US" i="1"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a product of a dynamic interaction of human and the environment</a:t>
                </a:r>
              </a:p>
            </p:txBody>
          </p:sp>
        </p:grpSp>
        <p:sp>
          <p:nvSpPr>
            <p:cNvPr id="63" name="Rectangle 62">
              <a:extLst>
                <a:ext uri="{FF2B5EF4-FFF2-40B4-BE49-F238E27FC236}">
                  <a16:creationId xmlns:a16="http://schemas.microsoft.com/office/drawing/2014/main" id="{FB9A6E47-C058-8140-A926-C3F6DC5460BF}"/>
                </a:ext>
              </a:extLst>
            </p:cNvPr>
            <p:cNvSpPr/>
            <p:nvPr/>
          </p:nvSpPr>
          <p:spPr>
            <a:xfrm>
              <a:off x="8367046" y="5316444"/>
              <a:ext cx="1722248" cy="675393"/>
            </a:xfrm>
            <a:prstGeom prst="rect">
              <a:avLst/>
            </a:prstGeom>
          </p:spPr>
          <p:txBody>
            <a:bodyPr wrap="square" lIns="91246" tIns="45718" rIns="91246" bIns="45718">
              <a:spAutoFit/>
            </a:bodyPr>
            <a:lstStyle/>
            <a:p>
              <a:pPr algn="r"/>
              <a:r>
                <a:rPr lang="en-US" sz="1600" dirty="0">
                  <a:solidFill>
                    <a:schemeClr val="bg2">
                      <a:lumMod val="50000"/>
                    </a:schemeClr>
                  </a:solidFill>
                  <a:latin typeface="Avenir Next" panose="020B0503020202020204" pitchFamily="34" charset="0"/>
                </a:rPr>
                <a:t>(Hahn, 1985)</a:t>
              </a:r>
            </a:p>
          </p:txBody>
        </p:sp>
      </p:grpSp>
      <p:sp>
        <p:nvSpPr>
          <p:cNvPr id="68" name="TextBox 67">
            <a:extLst>
              <a:ext uri="{FF2B5EF4-FFF2-40B4-BE49-F238E27FC236}">
                <a16:creationId xmlns:a16="http://schemas.microsoft.com/office/drawing/2014/main" id="{F81DA4B0-B40A-B041-AE9E-5E4102E671FF}"/>
              </a:ext>
            </a:extLst>
          </p:cNvPr>
          <p:cNvSpPr txBox="1"/>
          <p:nvPr/>
        </p:nvSpPr>
        <p:spPr>
          <a:xfrm>
            <a:off x="1195823" y="1990114"/>
            <a:ext cx="2854425" cy="646327"/>
          </a:xfrm>
          <a:prstGeom prst="rect">
            <a:avLst/>
          </a:prstGeom>
          <a:noFill/>
        </p:spPr>
        <p:txBody>
          <a:bodyPr wrap="square" lIns="91246" tIns="45718" rIns="91246" bIns="45718" rtlCol="0">
            <a:spAutoFit/>
          </a:bodyPr>
          <a:lstStyle/>
          <a:p>
            <a:pPr algn="just"/>
            <a:r>
              <a:rPr lang="en-US"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Trip rate</a:t>
            </a:r>
          </a:p>
          <a:p>
            <a:pPr algn="just"/>
            <a:r>
              <a:rPr lang="en-US"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Proximity to destinations</a:t>
            </a:r>
          </a:p>
        </p:txBody>
      </p:sp>
    </p:spTree>
    <p:extLst>
      <p:ext uri="{BB962C8B-B14F-4D97-AF65-F5344CB8AC3E}">
        <p14:creationId xmlns:p14="http://schemas.microsoft.com/office/powerpoint/2010/main" val="147496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p:tgtEl>
                                          <p:spTgt spid="58"/>
                                        </p:tgtEl>
                                        <p:attrNameLst>
                                          <p:attrName>ppt_x</p:attrName>
                                        </p:attrNameLst>
                                      </p:cBhvr>
                                      <p:tavLst>
                                        <p:tav tm="0">
                                          <p:val>
                                            <p:strVal val="#ppt_x+#ppt_w*1.125000"/>
                                          </p:val>
                                        </p:tav>
                                        <p:tav tm="100000">
                                          <p:val>
                                            <p:strVal val="#ppt_x"/>
                                          </p:val>
                                        </p:tav>
                                      </p:tavLst>
                                    </p:anim>
                                    <p:animEffect transition="in" filter="wipe(left)">
                                      <p:cBhvr>
                                        <p:cTn id="8" dur="500"/>
                                        <p:tgtEl>
                                          <p:spTgt spid="58"/>
                                        </p:tgtEl>
                                      </p:cBhvr>
                                    </p:animEffect>
                                  </p:childTnLst>
                                </p:cTn>
                              </p:par>
                            </p:childTnLst>
                          </p:cTn>
                        </p:par>
                        <p:par>
                          <p:cTn id="9" fill="hold">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additive="base">
                                        <p:cTn id="12" dur="500"/>
                                        <p:tgtEl>
                                          <p:spTgt spid="60"/>
                                        </p:tgtEl>
                                        <p:attrNameLst>
                                          <p:attrName>ppt_x</p:attrName>
                                        </p:attrNameLst>
                                      </p:cBhvr>
                                      <p:tavLst>
                                        <p:tav tm="0">
                                          <p:val>
                                            <p:strVal val="#ppt_x+#ppt_w*1.125000"/>
                                          </p:val>
                                        </p:tav>
                                        <p:tav tm="100000">
                                          <p:val>
                                            <p:strVal val="#ppt_x"/>
                                          </p:val>
                                        </p:tav>
                                      </p:tavLst>
                                    </p:anim>
                                    <p:animEffect transition="in" filter="wipe(left)">
                                      <p:cBhvr>
                                        <p:cTn id="13" dur="500"/>
                                        <p:tgtEl>
                                          <p:spTgt spid="60"/>
                                        </p:tgtEl>
                                      </p:cBhvr>
                                    </p:animEffect>
                                  </p:childTnLst>
                                </p:cTn>
                              </p:par>
                            </p:childTnLst>
                          </p:cTn>
                        </p:par>
                        <p:par>
                          <p:cTn id="14" fill="hold">
                            <p:stCondLst>
                              <p:cond delay="1000"/>
                            </p:stCondLst>
                            <p:childTnLst>
                              <p:par>
                                <p:cTn id="15" presetID="12" presetClass="entr" presetSubtype="2"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p:tgtEl>
                                          <p:spTgt spid="57"/>
                                        </p:tgtEl>
                                        <p:attrNameLst>
                                          <p:attrName>ppt_x</p:attrName>
                                        </p:attrNameLst>
                                      </p:cBhvr>
                                      <p:tavLst>
                                        <p:tav tm="0">
                                          <p:val>
                                            <p:strVal val="#ppt_x+#ppt_w*1.125000"/>
                                          </p:val>
                                        </p:tav>
                                        <p:tav tm="100000">
                                          <p:val>
                                            <p:strVal val="#ppt_x"/>
                                          </p:val>
                                        </p:tav>
                                      </p:tavLst>
                                    </p:anim>
                                    <p:animEffect transition="in" filter="wipe(left)">
                                      <p:cBhvr>
                                        <p:cTn id="18" dur="500"/>
                                        <p:tgtEl>
                                          <p:spTgt spid="57"/>
                                        </p:tgtEl>
                                      </p:cBhvr>
                                    </p:animEffect>
                                  </p:childTnLst>
                                </p:cTn>
                              </p:par>
                            </p:childTnLst>
                          </p:cTn>
                        </p:par>
                        <p:par>
                          <p:cTn id="19" fill="hold">
                            <p:stCondLst>
                              <p:cond delay="1500"/>
                            </p:stCondLst>
                            <p:childTnLst>
                              <p:par>
                                <p:cTn id="20" presetID="12" presetClass="entr" presetSubtype="2"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500"/>
                                        <p:tgtEl>
                                          <p:spTgt spid="59"/>
                                        </p:tgtEl>
                                        <p:attrNameLst>
                                          <p:attrName>ppt_x</p:attrName>
                                        </p:attrNameLst>
                                      </p:cBhvr>
                                      <p:tavLst>
                                        <p:tav tm="0">
                                          <p:val>
                                            <p:strVal val="#ppt_x+#ppt_w*1.125000"/>
                                          </p:val>
                                        </p:tav>
                                        <p:tav tm="100000">
                                          <p:val>
                                            <p:strVal val="#ppt_x"/>
                                          </p:val>
                                        </p:tav>
                                      </p:tavLst>
                                    </p:anim>
                                    <p:animEffect transition="in" filter="wipe(left)">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57" grpId="0"/>
      <p:bldP spid="58" grpId="0"/>
      <p:bldP spid="59" grpId="0"/>
      <p:bldP spid="60" grpId="0"/>
      <p:bldP spid="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A47D9-8203-DB42-861E-C07D7B60DDF2}"/>
              </a:ext>
            </a:extLst>
          </p:cNvPr>
          <p:cNvSpPr/>
          <p:nvPr/>
        </p:nvSpPr>
        <p:spPr>
          <a:xfrm>
            <a:off x="211822" y="1201077"/>
            <a:ext cx="4988866" cy="584775"/>
          </a:xfrm>
          <a:prstGeom prst="rect">
            <a:avLst/>
          </a:prstGeom>
        </p:spPr>
        <p:txBody>
          <a:bodyPr wrap="none">
            <a:spAutoFit/>
          </a:bodyPr>
          <a:lstStyle/>
          <a:p>
            <a:r>
              <a:rPr lang="en-US" sz="3200" b="1" dirty="0">
                <a:solidFill>
                  <a:srgbClr val="00B9AE"/>
                </a:solidFill>
                <a:latin typeface="Segoe UI Semibold" panose="020B0502040204020203" pitchFamily="34" charset="0"/>
                <a:ea typeface="Segoe UI Semibold" panose="020B0502040204020203" pitchFamily="34" charset="0"/>
                <a:cs typeface="Segoe UI Semibold" panose="020B0502040204020203" pitchFamily="34" charset="0"/>
              </a:rPr>
              <a:t>Social-political challenges</a:t>
            </a:r>
          </a:p>
        </p:txBody>
      </p:sp>
      <p:sp>
        <p:nvSpPr>
          <p:cNvPr id="13" name="Title 1">
            <a:extLst>
              <a:ext uri="{FF2B5EF4-FFF2-40B4-BE49-F238E27FC236}">
                <a16:creationId xmlns:a16="http://schemas.microsoft.com/office/drawing/2014/main" id="{18885CF4-7B1E-C246-9C7B-CC3FE4578417}"/>
              </a:ext>
            </a:extLst>
          </p:cNvPr>
          <p:cNvSpPr>
            <a:spLocks noGrp="1"/>
          </p:cNvSpPr>
          <p:nvPr>
            <p:ph type="title"/>
          </p:nvPr>
        </p:nvSpPr>
        <p:spPr>
          <a:xfrm>
            <a:off x="211822" y="492641"/>
            <a:ext cx="11980178" cy="708436"/>
          </a:xfrm>
        </p:spPr>
        <p:txBody>
          <a:bodyPr/>
          <a:lstStyle/>
          <a:p>
            <a:r>
              <a:rPr lang="en-US" sz="4400" dirty="0"/>
              <a:t>Challenges in Accessible Infrastructure Development </a:t>
            </a:r>
          </a:p>
        </p:txBody>
      </p:sp>
      <p:sp>
        <p:nvSpPr>
          <p:cNvPr id="14" name="Content Placeholder 3">
            <a:extLst>
              <a:ext uri="{FF2B5EF4-FFF2-40B4-BE49-F238E27FC236}">
                <a16:creationId xmlns:a16="http://schemas.microsoft.com/office/drawing/2014/main" id="{3751423E-4E55-C240-BE39-EBCDD178E065}"/>
              </a:ext>
            </a:extLst>
          </p:cNvPr>
          <p:cNvSpPr txBox="1">
            <a:spLocks/>
          </p:cNvSpPr>
          <p:nvPr/>
        </p:nvSpPr>
        <p:spPr>
          <a:xfrm>
            <a:off x="228600" y="197601"/>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findings</a:t>
            </a:r>
          </a:p>
        </p:txBody>
      </p:sp>
      <p:sp>
        <p:nvSpPr>
          <p:cNvPr id="5" name="Rectangle 4">
            <a:extLst>
              <a:ext uri="{FF2B5EF4-FFF2-40B4-BE49-F238E27FC236}">
                <a16:creationId xmlns:a16="http://schemas.microsoft.com/office/drawing/2014/main" id="{0C883F7E-7A29-7B4F-AB33-80B0472F2CE2}"/>
              </a:ext>
            </a:extLst>
          </p:cNvPr>
          <p:cNvSpPr/>
          <p:nvPr/>
        </p:nvSpPr>
        <p:spPr>
          <a:xfrm>
            <a:off x="413657" y="2104741"/>
            <a:ext cx="7478485" cy="1231106"/>
          </a:xfrm>
          <a:prstGeom prst="rect">
            <a:avLst/>
          </a:prstGeom>
        </p:spPr>
        <p:txBody>
          <a:bodyPr wrap="square">
            <a:spAutoFit/>
          </a:bodyPr>
          <a:lstStyle/>
          <a:p>
            <a:r>
              <a:rPr lang="en-US" dirty="0">
                <a:latin typeface="Avenir Next" panose="020B0503020202020204" pitchFamily="34" charset="0"/>
              </a:rPr>
              <a:t>Lack of political will</a:t>
            </a:r>
          </a:p>
          <a:p>
            <a:pPr lvl="1" algn="just">
              <a:defRPr/>
            </a:pPr>
            <a:r>
              <a:rPr lang="en-US" sz="1400" i="1" dirty="0">
                <a:latin typeface="Avenir Next" panose="020B0503020202020204" pitchFamily="34" charset="0"/>
              </a:rPr>
              <a:t>“Only if a legislator had a particular interest would you then request to have a [transportation] committee hearing on the state. We often didn't, in part because when I was there, the chair was not particularly interested in pedestrian issues so that was not a real focus of the committee.” (P18PM)</a:t>
            </a:r>
          </a:p>
        </p:txBody>
      </p:sp>
      <p:sp>
        <p:nvSpPr>
          <p:cNvPr id="6" name="Rectangle 5">
            <a:extLst>
              <a:ext uri="{FF2B5EF4-FFF2-40B4-BE49-F238E27FC236}">
                <a16:creationId xmlns:a16="http://schemas.microsoft.com/office/drawing/2014/main" id="{0D10B582-3FFE-6846-8BAF-6D961234E230}"/>
              </a:ext>
            </a:extLst>
          </p:cNvPr>
          <p:cNvSpPr/>
          <p:nvPr/>
        </p:nvSpPr>
        <p:spPr>
          <a:xfrm>
            <a:off x="2144486" y="3531626"/>
            <a:ext cx="6934199" cy="1200329"/>
          </a:xfrm>
          <a:prstGeom prst="rect">
            <a:avLst/>
          </a:prstGeom>
        </p:spPr>
        <p:txBody>
          <a:bodyPr wrap="square">
            <a:spAutoFit/>
          </a:bodyPr>
          <a:lstStyle/>
          <a:p>
            <a:pPr lvl="0">
              <a:defRPr/>
            </a:pPr>
            <a:r>
              <a:rPr lang="en-US" dirty="0">
                <a:latin typeface="Avenir Next" panose="020B0503020202020204" pitchFamily="34" charset="0"/>
              </a:rPr>
              <a:t>Public disinterest</a:t>
            </a:r>
          </a:p>
          <a:p>
            <a:pPr lvl="1" algn="just">
              <a:defRPr/>
            </a:pPr>
            <a:r>
              <a:rPr lang="en-US" sz="1400" dirty="0">
                <a:latin typeface="Avenir Next" panose="020B0503020202020204" pitchFamily="34" charset="0"/>
              </a:rPr>
              <a:t>“</a:t>
            </a:r>
            <a:r>
              <a:rPr lang="en-US" sz="1400" i="1" dirty="0">
                <a:latin typeface="Avenir Next" panose="020B0503020202020204" pitchFamily="34" charset="0"/>
              </a:rPr>
              <a:t>The challenge is that it's competing priorities and that </a:t>
            </a:r>
            <a:r>
              <a:rPr lang="en-US" sz="1400" b="1" i="1" dirty="0">
                <a:latin typeface="Avenir Next" panose="020B0503020202020204" pitchFamily="34" charset="0"/>
              </a:rPr>
              <a:t>pedestrian voices usually are low</a:t>
            </a:r>
            <a:r>
              <a:rPr lang="en-US" sz="1400" i="1" dirty="0">
                <a:latin typeface="Avenir Next" panose="020B0503020202020204" pitchFamily="34" charset="0"/>
              </a:rPr>
              <a:t> in number when people go to advocate for things because everybody wants to talk about the new bright, shiny thing</a:t>
            </a:r>
            <a:r>
              <a:rPr lang="en-US" sz="1400" dirty="0">
                <a:latin typeface="Avenir Next" panose="020B0503020202020204" pitchFamily="34" charset="0"/>
              </a:rPr>
              <a:t>.” (P11A)</a:t>
            </a:r>
            <a:endParaRPr lang="en-US" sz="1400" i="1" dirty="0">
              <a:latin typeface="Avenir Next" panose="020B0503020202020204" pitchFamily="34" charset="0"/>
            </a:endParaRPr>
          </a:p>
          <a:p>
            <a:pPr lvl="0">
              <a:defRPr/>
            </a:pPr>
            <a:endParaRPr lang="en-US" sz="1200" i="1" dirty="0">
              <a:latin typeface="Avenir Next" panose="020B0503020202020204" pitchFamily="34" charset="0"/>
            </a:endParaRPr>
          </a:p>
        </p:txBody>
      </p:sp>
      <p:sp>
        <p:nvSpPr>
          <p:cNvPr id="7" name="Rectangle 6">
            <a:extLst>
              <a:ext uri="{FF2B5EF4-FFF2-40B4-BE49-F238E27FC236}">
                <a16:creationId xmlns:a16="http://schemas.microsoft.com/office/drawing/2014/main" id="{AD0BCFA1-8E88-D94E-8BCF-300349C15EA4}"/>
              </a:ext>
            </a:extLst>
          </p:cNvPr>
          <p:cNvSpPr/>
          <p:nvPr/>
        </p:nvSpPr>
        <p:spPr>
          <a:xfrm>
            <a:off x="3461658" y="4984937"/>
            <a:ext cx="8349342" cy="1231106"/>
          </a:xfrm>
          <a:prstGeom prst="rect">
            <a:avLst/>
          </a:prstGeom>
        </p:spPr>
        <p:txBody>
          <a:bodyPr wrap="square">
            <a:spAutoFit/>
          </a:bodyPr>
          <a:lstStyle/>
          <a:p>
            <a:pPr>
              <a:defRPr/>
            </a:pPr>
            <a:r>
              <a:rPr lang="en-US" dirty="0">
                <a:latin typeface="Avenir Next" panose="020B0503020202020204" pitchFamily="34" charset="0"/>
              </a:rPr>
              <a:t>Public disinterest influences Political will</a:t>
            </a:r>
            <a:endParaRPr lang="en-US" i="1" dirty="0">
              <a:latin typeface="Avenir Next" panose="020B0503020202020204" pitchFamily="34" charset="0"/>
            </a:endParaRPr>
          </a:p>
          <a:p>
            <a:pPr lvl="0" algn="just">
              <a:defRPr/>
            </a:pPr>
            <a:r>
              <a:rPr lang="en-US" sz="1400" i="1" dirty="0">
                <a:latin typeface="Avenir Next" panose="020B0503020202020204" pitchFamily="34" charset="0"/>
              </a:rPr>
              <a:t>“At the end of the day, it becomes a political discussion of how much money do we think the citizens are willing to vote for...at the end of the day, it's going to be nine council members and the mayor deciding, ‘</a:t>
            </a:r>
            <a:r>
              <a:rPr lang="en-US" sz="1400" b="1" i="1" dirty="0">
                <a:latin typeface="Avenir Next" panose="020B0503020202020204" pitchFamily="34" charset="0"/>
              </a:rPr>
              <a:t>here's what we think the population will bear</a:t>
            </a:r>
            <a:r>
              <a:rPr lang="en-US" sz="1400" i="1" dirty="0">
                <a:latin typeface="Avenir Next" panose="020B0503020202020204" pitchFamily="34" charset="0"/>
              </a:rPr>
              <a:t>’, and it becomes more of a </a:t>
            </a:r>
            <a:r>
              <a:rPr lang="en-US" sz="1400" b="1" i="1" dirty="0">
                <a:latin typeface="Avenir Next" panose="020B0503020202020204" pitchFamily="34" charset="0"/>
              </a:rPr>
              <a:t>political discussion and less of a polic</a:t>
            </a:r>
            <a:r>
              <a:rPr lang="en-US" sz="1400" i="1" dirty="0">
                <a:latin typeface="Avenir Next" panose="020B0503020202020204" pitchFamily="34" charset="0"/>
              </a:rPr>
              <a:t>y.” (P17PM)</a:t>
            </a:r>
          </a:p>
        </p:txBody>
      </p:sp>
    </p:spTree>
    <p:custDataLst>
      <p:tags r:id="rId1"/>
    </p:custDataLst>
    <p:extLst>
      <p:ext uri="{BB962C8B-B14F-4D97-AF65-F5344CB8AC3E}">
        <p14:creationId xmlns:p14="http://schemas.microsoft.com/office/powerpoint/2010/main" val="1286362169"/>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BDAF82-0B74-D44E-B7D7-D534798F6DD1}"/>
              </a:ext>
            </a:extLst>
          </p:cNvPr>
          <p:cNvSpPr>
            <a:spLocks noGrp="1"/>
          </p:cNvSpPr>
          <p:nvPr>
            <p:ph idx="1"/>
          </p:nvPr>
        </p:nvSpPr>
        <p:spPr>
          <a:xfrm>
            <a:off x="0" y="0"/>
            <a:ext cx="12192000" cy="6858000"/>
          </a:xfrm>
        </p:spPr>
        <p:txBody>
          <a:bodyPr anchor="ctr">
            <a:normAutofit/>
          </a:bodyPr>
          <a:lstStyle/>
          <a:p>
            <a:pPr algn="ctr"/>
            <a:r>
              <a:rPr lang="en-US" dirty="0"/>
              <a:t>How do we enable </a:t>
            </a:r>
            <a:r>
              <a:rPr lang="en-US" b="1" dirty="0">
                <a:solidFill>
                  <a:srgbClr val="00B9AE"/>
                </a:solidFill>
                <a:ea typeface="Segoe UI Semibold" panose="020B0502040204020203" pitchFamily="34" charset="0"/>
                <a:cs typeface="Segoe UI Semibold" panose="020B0502040204020203" pitchFamily="34" charset="0"/>
              </a:rPr>
              <a:t>change</a:t>
            </a:r>
            <a:r>
              <a:rPr lang="en-US" b="1" dirty="0">
                <a:ea typeface="Segoe UI Semibold" panose="020B0502040204020203" pitchFamily="34" charset="0"/>
                <a:cs typeface="Segoe UI Semibold" panose="020B0502040204020203" pitchFamily="34" charset="0"/>
              </a:rPr>
              <a:t> </a:t>
            </a:r>
            <a:r>
              <a:rPr lang="en-US" dirty="0">
                <a:ea typeface="Segoe UI Semibold" panose="020B0502040204020203" pitchFamily="34" charset="0"/>
                <a:cs typeface="Segoe UI Semibold" panose="020B0502040204020203" pitchFamily="34" charset="0"/>
              </a:rPr>
              <a:t>in the </a:t>
            </a:r>
            <a:r>
              <a:rPr lang="en-US" dirty="0">
                <a:solidFill>
                  <a:schemeClr val="tx1"/>
                </a:solidFill>
                <a:ea typeface="Segoe UI Semibold" panose="020B0502040204020203" pitchFamily="34" charset="0"/>
                <a:cs typeface="Segoe UI Semibold" panose="020B0502040204020203" pitchFamily="34" charset="0"/>
              </a:rPr>
              <a:t>socio-political </a:t>
            </a:r>
            <a:br>
              <a:rPr lang="en-US" dirty="0">
                <a:solidFill>
                  <a:schemeClr val="tx1"/>
                </a:solidFill>
                <a:ea typeface="Segoe UI Semibold" panose="020B0502040204020203" pitchFamily="34" charset="0"/>
                <a:cs typeface="Segoe UI Semibold" panose="020B0502040204020203" pitchFamily="34" charset="0"/>
              </a:rPr>
            </a:br>
            <a:r>
              <a:rPr lang="en-US" dirty="0"/>
              <a:t>context</a:t>
            </a:r>
            <a:r>
              <a:rPr lang="en-US" b="1" dirty="0">
                <a:solidFill>
                  <a:srgbClr val="00B9AE"/>
                </a:solidFill>
                <a:ea typeface="Segoe UI Semibold" panose="020B0502040204020203" pitchFamily="34" charset="0"/>
                <a:cs typeface="Segoe UI Semibold" panose="020B0502040204020203" pitchFamily="34" charset="0"/>
              </a:rPr>
              <a:t> </a:t>
            </a:r>
            <a:r>
              <a:rPr lang="en-US" dirty="0">
                <a:ea typeface="Segoe UI Semibold" panose="020B0502040204020203" pitchFamily="34" charset="0"/>
                <a:cs typeface="Segoe UI Semibold" panose="020B0502040204020203" pitchFamily="34" charset="0"/>
              </a:rPr>
              <a:t>of </a:t>
            </a:r>
            <a:r>
              <a:rPr lang="en-US" dirty="0"/>
              <a:t>urban accessibility?</a:t>
            </a:r>
          </a:p>
        </p:txBody>
      </p:sp>
    </p:spTree>
    <p:extLst>
      <p:ext uri="{BB962C8B-B14F-4D97-AF65-F5344CB8AC3E}">
        <p14:creationId xmlns:p14="http://schemas.microsoft.com/office/powerpoint/2010/main" val="2013858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96D1A-25B3-E940-BD19-7594B93F8723}"/>
              </a:ext>
            </a:extLst>
          </p:cNvPr>
          <p:cNvSpPr>
            <a:spLocks noGrp="1"/>
          </p:cNvSpPr>
          <p:nvPr>
            <p:ph type="title"/>
          </p:nvPr>
        </p:nvSpPr>
        <p:spPr/>
        <p:txBody>
          <a:bodyPr/>
          <a:lstStyle/>
          <a:p>
            <a:r>
              <a:rPr lang="en-US" dirty="0"/>
              <a:t>Key Observations</a:t>
            </a:r>
          </a:p>
        </p:txBody>
      </p:sp>
      <p:sp>
        <p:nvSpPr>
          <p:cNvPr id="3" name="Content Placeholder 2">
            <a:extLst>
              <a:ext uri="{FF2B5EF4-FFF2-40B4-BE49-F238E27FC236}">
                <a16:creationId xmlns:a16="http://schemas.microsoft.com/office/drawing/2014/main" id="{BC52C59B-88BC-A341-A7FC-6C20CAF795C0}"/>
              </a:ext>
            </a:extLst>
          </p:cNvPr>
          <p:cNvSpPr>
            <a:spLocks noGrp="1"/>
          </p:cNvSpPr>
          <p:nvPr>
            <p:ph idx="1"/>
          </p:nvPr>
        </p:nvSpPr>
        <p:spPr>
          <a:xfrm>
            <a:off x="228600" y="1496117"/>
            <a:ext cx="5339893" cy="3130312"/>
          </a:xfrm>
        </p:spPr>
        <p:txBody>
          <a:bodyPr/>
          <a:lstStyle/>
          <a:p>
            <a:r>
              <a:rPr lang="en-US" dirty="0"/>
              <a:t>Tools and data enabled a lot of the decision-making process</a:t>
            </a:r>
          </a:p>
        </p:txBody>
      </p:sp>
      <p:sp>
        <p:nvSpPr>
          <p:cNvPr id="4" name="Content Placeholder 3">
            <a:extLst>
              <a:ext uri="{FF2B5EF4-FFF2-40B4-BE49-F238E27FC236}">
                <a16:creationId xmlns:a16="http://schemas.microsoft.com/office/drawing/2014/main" id="{18F4F17F-A018-F44E-B9B7-4539D58C65B6}"/>
              </a:ext>
            </a:extLst>
          </p:cNvPr>
          <p:cNvSpPr>
            <a:spLocks noGrp="1"/>
          </p:cNvSpPr>
          <p:nvPr>
            <p:ph sz="quarter" idx="13"/>
          </p:nvPr>
        </p:nvSpPr>
        <p:spPr/>
        <p:txBody>
          <a:bodyPr/>
          <a:lstStyle/>
          <a:p>
            <a:r>
              <a:rPr lang="en-US" dirty="0"/>
              <a:t>discussion</a:t>
            </a:r>
          </a:p>
        </p:txBody>
      </p:sp>
      <p:sp>
        <p:nvSpPr>
          <p:cNvPr id="5" name="Content Placeholder 2">
            <a:extLst>
              <a:ext uri="{FF2B5EF4-FFF2-40B4-BE49-F238E27FC236}">
                <a16:creationId xmlns:a16="http://schemas.microsoft.com/office/drawing/2014/main" id="{F07A6B54-1336-214D-BEE0-569946460EE1}"/>
              </a:ext>
            </a:extLst>
          </p:cNvPr>
          <p:cNvSpPr txBox="1">
            <a:spLocks/>
          </p:cNvSpPr>
          <p:nvPr/>
        </p:nvSpPr>
        <p:spPr>
          <a:xfrm>
            <a:off x="5976257" y="1496117"/>
            <a:ext cx="5867400" cy="3130312"/>
          </a:xfrm>
          <a:prstGeom prst="rect">
            <a:avLst/>
          </a:prstGeom>
        </p:spPr>
        <p:txBody>
          <a:bodyPr vert="horz" lIns="0" tIns="45720" rIns="91440" bIns="45720" rtlCol="0">
            <a:norm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Avenir Next" panose="020B0503020202020204" pitchFamily="34" charset="0"/>
                <a:ea typeface="+mn-ea"/>
                <a:cs typeface="Avenir Next" panose="020B0503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Collective voice played a role in changing the status quo </a:t>
            </a:r>
          </a:p>
          <a:p>
            <a:r>
              <a:rPr lang="en-US" dirty="0"/>
              <a:t>Example: Disability activism, citizen complaints</a:t>
            </a:r>
          </a:p>
        </p:txBody>
      </p:sp>
    </p:spTree>
    <p:extLst>
      <p:ext uri="{BB962C8B-B14F-4D97-AF65-F5344CB8AC3E}">
        <p14:creationId xmlns:p14="http://schemas.microsoft.com/office/powerpoint/2010/main" val="3158672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96D1A-25B3-E940-BD19-7594B93F8723}"/>
              </a:ext>
            </a:extLst>
          </p:cNvPr>
          <p:cNvSpPr>
            <a:spLocks noGrp="1"/>
          </p:cNvSpPr>
          <p:nvPr>
            <p:ph type="title"/>
          </p:nvPr>
        </p:nvSpPr>
        <p:spPr/>
        <p:txBody>
          <a:bodyPr/>
          <a:lstStyle/>
          <a:p>
            <a:r>
              <a:rPr lang="en-US" dirty="0"/>
              <a:t>Key Observations</a:t>
            </a:r>
          </a:p>
        </p:txBody>
      </p:sp>
      <p:sp>
        <p:nvSpPr>
          <p:cNvPr id="3" name="Content Placeholder 2">
            <a:extLst>
              <a:ext uri="{FF2B5EF4-FFF2-40B4-BE49-F238E27FC236}">
                <a16:creationId xmlns:a16="http://schemas.microsoft.com/office/drawing/2014/main" id="{BC52C59B-88BC-A341-A7FC-6C20CAF795C0}"/>
              </a:ext>
            </a:extLst>
          </p:cNvPr>
          <p:cNvSpPr>
            <a:spLocks noGrp="1"/>
          </p:cNvSpPr>
          <p:nvPr>
            <p:ph idx="1"/>
          </p:nvPr>
        </p:nvSpPr>
        <p:spPr>
          <a:xfrm>
            <a:off x="228600" y="1496117"/>
            <a:ext cx="5339893" cy="3130312"/>
          </a:xfrm>
        </p:spPr>
        <p:txBody>
          <a:bodyPr/>
          <a:lstStyle/>
          <a:p>
            <a:r>
              <a:rPr lang="en-US" dirty="0"/>
              <a:t>Tools and data enabled a lot of the decision-making process</a:t>
            </a:r>
          </a:p>
        </p:txBody>
      </p:sp>
      <p:sp>
        <p:nvSpPr>
          <p:cNvPr id="4" name="Content Placeholder 3">
            <a:extLst>
              <a:ext uri="{FF2B5EF4-FFF2-40B4-BE49-F238E27FC236}">
                <a16:creationId xmlns:a16="http://schemas.microsoft.com/office/drawing/2014/main" id="{18F4F17F-A018-F44E-B9B7-4539D58C65B6}"/>
              </a:ext>
            </a:extLst>
          </p:cNvPr>
          <p:cNvSpPr>
            <a:spLocks noGrp="1"/>
          </p:cNvSpPr>
          <p:nvPr>
            <p:ph sz="quarter" idx="13"/>
          </p:nvPr>
        </p:nvSpPr>
        <p:spPr/>
        <p:txBody>
          <a:bodyPr/>
          <a:lstStyle/>
          <a:p>
            <a:r>
              <a:rPr lang="en-US" dirty="0"/>
              <a:t>discussion</a:t>
            </a:r>
          </a:p>
        </p:txBody>
      </p:sp>
      <p:sp>
        <p:nvSpPr>
          <p:cNvPr id="5" name="Content Placeholder 2">
            <a:extLst>
              <a:ext uri="{FF2B5EF4-FFF2-40B4-BE49-F238E27FC236}">
                <a16:creationId xmlns:a16="http://schemas.microsoft.com/office/drawing/2014/main" id="{F07A6B54-1336-214D-BEE0-569946460EE1}"/>
              </a:ext>
            </a:extLst>
          </p:cNvPr>
          <p:cNvSpPr txBox="1">
            <a:spLocks/>
          </p:cNvSpPr>
          <p:nvPr/>
        </p:nvSpPr>
        <p:spPr>
          <a:xfrm>
            <a:off x="5976257" y="1496117"/>
            <a:ext cx="5867400" cy="3130312"/>
          </a:xfrm>
          <a:prstGeom prst="rect">
            <a:avLst/>
          </a:prstGeom>
        </p:spPr>
        <p:txBody>
          <a:bodyPr vert="horz" lIns="0" tIns="45720" rIns="91440" bIns="45720" rtlCol="0">
            <a:norm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Avenir Next" panose="020B0503020202020204" pitchFamily="34" charset="0"/>
                <a:ea typeface="+mn-ea"/>
                <a:cs typeface="Avenir Next" panose="020B0503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Collective voice played a role in changing the status quo </a:t>
            </a:r>
          </a:p>
          <a:p>
            <a:r>
              <a:rPr lang="en-US" dirty="0"/>
              <a:t>Example: Disability activism, citizen complaints</a:t>
            </a:r>
          </a:p>
        </p:txBody>
      </p:sp>
      <p:sp>
        <p:nvSpPr>
          <p:cNvPr id="6" name="Down Arrow 5">
            <a:extLst>
              <a:ext uri="{FF2B5EF4-FFF2-40B4-BE49-F238E27FC236}">
                <a16:creationId xmlns:a16="http://schemas.microsoft.com/office/drawing/2014/main" id="{813BC8D2-ABF6-CC4E-9E81-B13B74296BAF}"/>
              </a:ext>
            </a:extLst>
          </p:cNvPr>
          <p:cNvSpPr/>
          <p:nvPr/>
        </p:nvSpPr>
        <p:spPr>
          <a:xfrm rot="19424102">
            <a:off x="2858559" y="4195364"/>
            <a:ext cx="304800" cy="957943"/>
          </a:xfrm>
          <a:prstGeom prst="dow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14B8567D-744B-FB48-8CA8-A770DFF493F7}"/>
              </a:ext>
            </a:extLst>
          </p:cNvPr>
          <p:cNvSpPr/>
          <p:nvPr/>
        </p:nvSpPr>
        <p:spPr>
          <a:xfrm rot="1687344">
            <a:off x="8277317" y="4225642"/>
            <a:ext cx="304800" cy="957943"/>
          </a:xfrm>
          <a:prstGeom prst="dow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BA95A07-46D5-DE46-BC4D-5018AD173488}"/>
              </a:ext>
            </a:extLst>
          </p:cNvPr>
          <p:cNvSpPr txBox="1"/>
          <p:nvPr/>
        </p:nvSpPr>
        <p:spPr>
          <a:xfrm>
            <a:off x="2340869" y="5288141"/>
            <a:ext cx="7510262" cy="1077218"/>
          </a:xfrm>
          <a:prstGeom prst="rect">
            <a:avLst/>
          </a:prstGeom>
          <a:noFill/>
        </p:spPr>
        <p:txBody>
          <a:bodyPr wrap="none" tIns="45720" bIns="45720" rtlCol="0">
            <a:spAutoFit/>
          </a:bodyPr>
          <a:lstStyle/>
          <a:p>
            <a:pPr algn="ctr"/>
            <a:r>
              <a:rPr lang="en-US" sz="3200" dirty="0">
                <a:latin typeface="Avenir Next" panose="020B0503020202020204" pitchFamily="34" charset="0"/>
                <a:cs typeface="Segoe UI Light" panose="020B0502040204020203" pitchFamily="34" charset="0"/>
              </a:rPr>
              <a:t>How do we facilitate </a:t>
            </a:r>
            <a:r>
              <a:rPr lang="en-US" sz="3200" b="1" dirty="0">
                <a:solidFill>
                  <a:srgbClr val="00BAAF"/>
                </a:solidFill>
                <a:latin typeface="Avenir Next" panose="020B0503020202020204" pitchFamily="34" charset="0"/>
                <a:cs typeface="Segoe UI Light" panose="020B0502040204020203" pitchFamily="34" charset="0"/>
              </a:rPr>
              <a:t>civic interactions </a:t>
            </a:r>
            <a:br>
              <a:rPr lang="en-US" sz="3200" b="1" dirty="0">
                <a:solidFill>
                  <a:srgbClr val="00BAAF"/>
                </a:solidFill>
                <a:latin typeface="Avenir Next" panose="020B0503020202020204" pitchFamily="34" charset="0"/>
                <a:cs typeface="Segoe UI Light" panose="020B0502040204020203" pitchFamily="34" charset="0"/>
              </a:rPr>
            </a:br>
            <a:r>
              <a:rPr lang="en-US" sz="3200" dirty="0">
                <a:latin typeface="Avenir Next" panose="020B0503020202020204" pitchFamily="34" charset="0"/>
                <a:cs typeface="Segoe UI Light" panose="020B0502040204020203" pitchFamily="34" charset="0"/>
              </a:rPr>
              <a:t>through technology?</a:t>
            </a:r>
          </a:p>
        </p:txBody>
      </p:sp>
    </p:spTree>
    <p:extLst>
      <p:ext uri="{BB962C8B-B14F-4D97-AF65-F5344CB8AC3E}">
        <p14:creationId xmlns:p14="http://schemas.microsoft.com/office/powerpoint/2010/main" val="218978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781D29-1715-ED48-8288-F5B6E61ACF27}"/>
              </a:ext>
            </a:extLst>
          </p:cNvPr>
          <p:cNvSpPr txBox="1"/>
          <p:nvPr/>
        </p:nvSpPr>
        <p:spPr>
          <a:xfrm>
            <a:off x="1761293" y="212411"/>
            <a:ext cx="9177449" cy="523220"/>
          </a:xfrm>
          <a:prstGeom prst="rect">
            <a:avLst/>
          </a:prstGeom>
          <a:noFill/>
        </p:spPr>
        <p:txBody>
          <a:bodyPr wrap="none" rtlCol="0">
            <a:spAutoFit/>
          </a:bodyPr>
          <a:lstStyle/>
          <a:p>
            <a:r>
              <a:rPr lang="en-US" sz="2800" b="1" dirty="0">
                <a:latin typeface="Avenir Next" panose="020B0503020202020204" pitchFamily="34" charset="0"/>
              </a:rPr>
              <a:t>Civic Interaction Space</a:t>
            </a:r>
            <a:r>
              <a:rPr lang="en-US" sz="2800" dirty="0">
                <a:latin typeface="Avenir Next" panose="020B0503020202020204" pitchFamily="34" charset="0"/>
              </a:rPr>
              <a:t>: Six Points of Civic Interactions</a:t>
            </a:r>
          </a:p>
        </p:txBody>
      </p:sp>
      <p:grpSp>
        <p:nvGrpSpPr>
          <p:cNvPr id="81" name="Group 80">
            <a:extLst>
              <a:ext uri="{FF2B5EF4-FFF2-40B4-BE49-F238E27FC236}">
                <a16:creationId xmlns:a16="http://schemas.microsoft.com/office/drawing/2014/main" id="{740D302C-3AD5-9945-9406-6AE8A9B060B7}"/>
              </a:ext>
            </a:extLst>
          </p:cNvPr>
          <p:cNvGrpSpPr/>
          <p:nvPr/>
        </p:nvGrpSpPr>
        <p:grpSpPr>
          <a:xfrm>
            <a:off x="193233" y="1113664"/>
            <a:ext cx="6354446" cy="3675383"/>
            <a:chOff x="685857" y="1113664"/>
            <a:chExt cx="6354446" cy="3675383"/>
          </a:xfrm>
        </p:grpSpPr>
        <p:sp>
          <p:nvSpPr>
            <p:cNvPr id="7" name="TextBox 6">
              <a:extLst>
                <a:ext uri="{FF2B5EF4-FFF2-40B4-BE49-F238E27FC236}">
                  <a16:creationId xmlns:a16="http://schemas.microsoft.com/office/drawing/2014/main" id="{2A4AC32A-E411-9F42-8131-10CD46F31014}"/>
                </a:ext>
              </a:extLst>
            </p:cNvPr>
            <p:cNvSpPr txBox="1"/>
            <p:nvPr/>
          </p:nvSpPr>
          <p:spPr>
            <a:xfrm>
              <a:off x="5438454" y="2320677"/>
              <a:ext cx="1601849" cy="707886"/>
            </a:xfrm>
            <a:prstGeom prst="rect">
              <a:avLst/>
            </a:prstGeom>
            <a:noFill/>
          </p:spPr>
          <p:txBody>
            <a:bodyPr wrap="none" rtlCol="0">
              <a:spAutoFit/>
            </a:bodyPr>
            <a:lstStyle/>
            <a:p>
              <a:pPr algn="ctr"/>
              <a:r>
                <a:rPr lang="en-US" sz="2000" dirty="0">
                  <a:latin typeface="Avenir Next" panose="020B0503020202020204" pitchFamily="34" charset="0"/>
                </a:rPr>
                <a:t>Department</a:t>
              </a:r>
            </a:p>
            <a:p>
              <a:pPr algn="ctr"/>
              <a:r>
                <a:rPr lang="en-US" sz="2000" dirty="0">
                  <a:latin typeface="Avenir Next" panose="020B0503020202020204" pitchFamily="34" charset="0"/>
                </a:rPr>
                <a:t>Officials</a:t>
              </a:r>
            </a:p>
          </p:txBody>
        </p:sp>
        <p:grpSp>
          <p:nvGrpSpPr>
            <p:cNvPr id="80" name="Group 79">
              <a:extLst>
                <a:ext uri="{FF2B5EF4-FFF2-40B4-BE49-F238E27FC236}">
                  <a16:creationId xmlns:a16="http://schemas.microsoft.com/office/drawing/2014/main" id="{A5CA9D0B-6B02-F74E-BD6C-C9FD90558AAB}"/>
                </a:ext>
              </a:extLst>
            </p:cNvPr>
            <p:cNvGrpSpPr/>
            <p:nvPr/>
          </p:nvGrpSpPr>
          <p:grpSpPr>
            <a:xfrm>
              <a:off x="685857" y="1113664"/>
              <a:ext cx="5291234" cy="3675383"/>
              <a:chOff x="685857" y="1113664"/>
              <a:chExt cx="5291234" cy="3675383"/>
            </a:xfrm>
          </p:grpSpPr>
          <p:sp>
            <p:nvSpPr>
              <p:cNvPr id="5" name="TextBox 4">
                <a:extLst>
                  <a:ext uri="{FF2B5EF4-FFF2-40B4-BE49-F238E27FC236}">
                    <a16:creationId xmlns:a16="http://schemas.microsoft.com/office/drawing/2014/main" id="{81BCB8D5-D439-B14B-9567-4575038DDFCB}"/>
                  </a:ext>
                </a:extLst>
              </p:cNvPr>
              <p:cNvSpPr txBox="1"/>
              <p:nvPr/>
            </p:nvSpPr>
            <p:spPr>
              <a:xfrm>
                <a:off x="2894708" y="1113664"/>
                <a:ext cx="1697260" cy="400110"/>
              </a:xfrm>
              <a:prstGeom prst="rect">
                <a:avLst/>
              </a:prstGeom>
              <a:noFill/>
            </p:spPr>
            <p:txBody>
              <a:bodyPr wrap="none" rtlCol="0">
                <a:spAutoFit/>
              </a:bodyPr>
              <a:lstStyle/>
              <a:p>
                <a:r>
                  <a:rPr lang="en-US" sz="2000" dirty="0">
                    <a:latin typeface="Avenir Next" panose="020B0503020202020204" pitchFamily="34" charset="0"/>
                  </a:rPr>
                  <a:t>Policymakers</a:t>
                </a:r>
              </a:p>
            </p:txBody>
          </p:sp>
          <p:sp>
            <p:nvSpPr>
              <p:cNvPr id="6" name="TextBox 5">
                <a:extLst>
                  <a:ext uri="{FF2B5EF4-FFF2-40B4-BE49-F238E27FC236}">
                    <a16:creationId xmlns:a16="http://schemas.microsoft.com/office/drawing/2014/main" id="{B166AC3A-8A9E-3A45-A1D4-46F68F21FFE6}"/>
                  </a:ext>
                </a:extLst>
              </p:cNvPr>
              <p:cNvSpPr txBox="1"/>
              <p:nvPr/>
            </p:nvSpPr>
            <p:spPr>
              <a:xfrm>
                <a:off x="685857" y="2474565"/>
                <a:ext cx="1417376" cy="400110"/>
              </a:xfrm>
              <a:prstGeom prst="rect">
                <a:avLst/>
              </a:prstGeom>
              <a:noFill/>
            </p:spPr>
            <p:txBody>
              <a:bodyPr wrap="none" rtlCol="0">
                <a:spAutoFit/>
              </a:bodyPr>
              <a:lstStyle/>
              <a:p>
                <a:r>
                  <a:rPr lang="en-US" sz="2000" dirty="0">
                    <a:latin typeface="Avenir Next" panose="020B0503020202020204" pitchFamily="34" charset="0"/>
                  </a:rPr>
                  <a:t>Advocates</a:t>
                </a:r>
              </a:p>
            </p:txBody>
          </p:sp>
          <p:sp>
            <p:nvSpPr>
              <p:cNvPr id="8" name="TextBox 7">
                <a:extLst>
                  <a:ext uri="{FF2B5EF4-FFF2-40B4-BE49-F238E27FC236}">
                    <a16:creationId xmlns:a16="http://schemas.microsoft.com/office/drawing/2014/main" id="{395921A5-E7F3-0249-8AF0-32D52DA0398B}"/>
                  </a:ext>
                </a:extLst>
              </p:cNvPr>
              <p:cNvSpPr txBox="1"/>
              <p:nvPr/>
            </p:nvSpPr>
            <p:spPr>
              <a:xfrm>
                <a:off x="2969729" y="4085837"/>
                <a:ext cx="1547218" cy="400110"/>
              </a:xfrm>
              <a:prstGeom prst="rect">
                <a:avLst/>
              </a:prstGeom>
              <a:noFill/>
            </p:spPr>
            <p:txBody>
              <a:bodyPr wrap="none" rtlCol="0">
                <a:spAutoFit/>
              </a:bodyPr>
              <a:lstStyle/>
              <a:p>
                <a:r>
                  <a:rPr lang="en-US" sz="2000" dirty="0">
                    <a:latin typeface="Avenir Next" panose="020B0503020202020204" pitchFamily="34" charset="0"/>
                  </a:rPr>
                  <a:t>Community</a:t>
                </a:r>
              </a:p>
            </p:txBody>
          </p:sp>
          <p:sp>
            <p:nvSpPr>
              <p:cNvPr id="30" name="TextBox 29">
                <a:extLst>
                  <a:ext uri="{FF2B5EF4-FFF2-40B4-BE49-F238E27FC236}">
                    <a16:creationId xmlns:a16="http://schemas.microsoft.com/office/drawing/2014/main" id="{91596683-2BAF-C946-B6B8-B7E74726FD36}"/>
                  </a:ext>
                </a:extLst>
              </p:cNvPr>
              <p:cNvSpPr txBox="1"/>
              <p:nvPr/>
            </p:nvSpPr>
            <p:spPr>
              <a:xfrm>
                <a:off x="1509585" y="1371245"/>
                <a:ext cx="333746" cy="400110"/>
              </a:xfrm>
              <a:prstGeom prst="rect">
                <a:avLst/>
              </a:prstGeom>
              <a:noFill/>
            </p:spPr>
            <p:txBody>
              <a:bodyPr wrap="none" rtlCol="0">
                <a:spAutoFit/>
              </a:bodyPr>
              <a:lstStyle/>
              <a:p>
                <a:r>
                  <a:rPr lang="en-US" sz="2000" dirty="0">
                    <a:latin typeface="Avenir Next" panose="020B0503020202020204" pitchFamily="34" charset="0"/>
                  </a:rPr>
                  <a:t>1</a:t>
                </a:r>
              </a:p>
            </p:txBody>
          </p:sp>
          <p:sp>
            <p:nvSpPr>
              <p:cNvPr id="31" name="TextBox 30">
                <a:extLst>
                  <a:ext uri="{FF2B5EF4-FFF2-40B4-BE49-F238E27FC236}">
                    <a16:creationId xmlns:a16="http://schemas.microsoft.com/office/drawing/2014/main" id="{3D1CB328-9083-1842-AD77-7379793BAA2D}"/>
                  </a:ext>
                </a:extLst>
              </p:cNvPr>
              <p:cNvSpPr txBox="1"/>
              <p:nvPr/>
            </p:nvSpPr>
            <p:spPr>
              <a:xfrm>
                <a:off x="2422666" y="2251427"/>
                <a:ext cx="333746" cy="400110"/>
              </a:xfrm>
              <a:prstGeom prst="rect">
                <a:avLst/>
              </a:prstGeom>
              <a:noFill/>
            </p:spPr>
            <p:txBody>
              <a:bodyPr wrap="none" rtlCol="0">
                <a:spAutoFit/>
              </a:bodyPr>
              <a:lstStyle/>
              <a:p>
                <a:r>
                  <a:rPr lang="en-US" sz="2000" dirty="0">
                    <a:latin typeface="Avenir Next" panose="020B0503020202020204" pitchFamily="34" charset="0"/>
                  </a:rPr>
                  <a:t>2</a:t>
                </a:r>
              </a:p>
            </p:txBody>
          </p:sp>
          <p:sp>
            <p:nvSpPr>
              <p:cNvPr id="32" name="TextBox 31">
                <a:extLst>
                  <a:ext uri="{FF2B5EF4-FFF2-40B4-BE49-F238E27FC236}">
                    <a16:creationId xmlns:a16="http://schemas.microsoft.com/office/drawing/2014/main" id="{587D5529-815F-C146-A4DD-FB1C4376FE41}"/>
                  </a:ext>
                </a:extLst>
              </p:cNvPr>
              <p:cNvSpPr txBox="1"/>
              <p:nvPr/>
            </p:nvSpPr>
            <p:spPr>
              <a:xfrm>
                <a:off x="1509585" y="3657227"/>
                <a:ext cx="333746" cy="400110"/>
              </a:xfrm>
              <a:prstGeom prst="rect">
                <a:avLst/>
              </a:prstGeom>
              <a:noFill/>
            </p:spPr>
            <p:txBody>
              <a:bodyPr wrap="none" rtlCol="0">
                <a:spAutoFit/>
              </a:bodyPr>
              <a:lstStyle/>
              <a:p>
                <a:r>
                  <a:rPr lang="en-US" sz="2000" dirty="0">
                    <a:latin typeface="Avenir Next" panose="020B0503020202020204" pitchFamily="34" charset="0"/>
                  </a:rPr>
                  <a:t>3</a:t>
                </a:r>
              </a:p>
            </p:txBody>
          </p:sp>
          <p:sp>
            <p:nvSpPr>
              <p:cNvPr id="33" name="TextBox 32">
                <a:extLst>
                  <a:ext uri="{FF2B5EF4-FFF2-40B4-BE49-F238E27FC236}">
                    <a16:creationId xmlns:a16="http://schemas.microsoft.com/office/drawing/2014/main" id="{1C0C16DF-751F-A843-923E-6149B0A4CECF}"/>
                  </a:ext>
                </a:extLst>
              </p:cNvPr>
              <p:cNvSpPr txBox="1"/>
              <p:nvPr/>
            </p:nvSpPr>
            <p:spPr>
              <a:xfrm>
                <a:off x="3810055" y="3556010"/>
                <a:ext cx="333746" cy="400110"/>
              </a:xfrm>
              <a:prstGeom prst="rect">
                <a:avLst/>
              </a:prstGeom>
              <a:noFill/>
            </p:spPr>
            <p:txBody>
              <a:bodyPr wrap="none" rtlCol="0">
                <a:spAutoFit/>
              </a:bodyPr>
              <a:lstStyle/>
              <a:p>
                <a:r>
                  <a:rPr lang="en-US" sz="2000" dirty="0">
                    <a:latin typeface="Avenir Next" panose="020B0503020202020204" pitchFamily="34" charset="0"/>
                  </a:rPr>
                  <a:t>4</a:t>
                </a:r>
              </a:p>
            </p:txBody>
          </p:sp>
          <p:sp>
            <p:nvSpPr>
              <p:cNvPr id="34" name="TextBox 33">
                <a:extLst>
                  <a:ext uri="{FF2B5EF4-FFF2-40B4-BE49-F238E27FC236}">
                    <a16:creationId xmlns:a16="http://schemas.microsoft.com/office/drawing/2014/main" id="{302BAD1E-2A5E-9041-B7A1-899E9EE8B2F7}"/>
                  </a:ext>
                </a:extLst>
              </p:cNvPr>
              <p:cNvSpPr txBox="1"/>
              <p:nvPr/>
            </p:nvSpPr>
            <p:spPr>
              <a:xfrm>
                <a:off x="5643345" y="3635411"/>
                <a:ext cx="333746" cy="400110"/>
              </a:xfrm>
              <a:prstGeom prst="rect">
                <a:avLst/>
              </a:prstGeom>
              <a:noFill/>
            </p:spPr>
            <p:txBody>
              <a:bodyPr wrap="none" rtlCol="0">
                <a:spAutoFit/>
              </a:bodyPr>
              <a:lstStyle/>
              <a:p>
                <a:r>
                  <a:rPr lang="en-US" sz="2000" dirty="0">
                    <a:latin typeface="Avenir Next" panose="020B0503020202020204" pitchFamily="34" charset="0"/>
                  </a:rPr>
                  <a:t>5</a:t>
                </a:r>
              </a:p>
            </p:txBody>
          </p:sp>
          <p:sp>
            <p:nvSpPr>
              <p:cNvPr id="35" name="TextBox 34">
                <a:extLst>
                  <a:ext uri="{FF2B5EF4-FFF2-40B4-BE49-F238E27FC236}">
                    <a16:creationId xmlns:a16="http://schemas.microsoft.com/office/drawing/2014/main" id="{B6385935-C620-1D44-8988-58A3F69673C3}"/>
                  </a:ext>
                </a:extLst>
              </p:cNvPr>
              <p:cNvSpPr txBox="1"/>
              <p:nvPr/>
            </p:nvSpPr>
            <p:spPr>
              <a:xfrm>
                <a:off x="5643345" y="1371245"/>
                <a:ext cx="333746" cy="400110"/>
              </a:xfrm>
              <a:prstGeom prst="rect">
                <a:avLst/>
              </a:prstGeom>
              <a:noFill/>
            </p:spPr>
            <p:txBody>
              <a:bodyPr wrap="none" rtlCol="0">
                <a:spAutoFit/>
              </a:bodyPr>
              <a:lstStyle/>
              <a:p>
                <a:r>
                  <a:rPr lang="en-US" sz="2000" dirty="0">
                    <a:latin typeface="Avenir Next" panose="020B0503020202020204" pitchFamily="34" charset="0"/>
                  </a:rPr>
                  <a:t>6</a:t>
                </a:r>
              </a:p>
            </p:txBody>
          </p:sp>
          <p:sp>
            <p:nvSpPr>
              <p:cNvPr id="36" name="TextBox 35">
                <a:extLst>
                  <a:ext uri="{FF2B5EF4-FFF2-40B4-BE49-F238E27FC236}">
                    <a16:creationId xmlns:a16="http://schemas.microsoft.com/office/drawing/2014/main" id="{9167C678-0DE1-3C47-B6E8-E1347579763F}"/>
                  </a:ext>
                </a:extLst>
              </p:cNvPr>
              <p:cNvSpPr txBox="1"/>
              <p:nvPr/>
            </p:nvSpPr>
            <p:spPr>
              <a:xfrm>
                <a:off x="2035851" y="4450493"/>
                <a:ext cx="3774367" cy="338554"/>
              </a:xfrm>
              <a:prstGeom prst="rect">
                <a:avLst/>
              </a:prstGeom>
              <a:noFill/>
            </p:spPr>
            <p:txBody>
              <a:bodyPr wrap="none" rtlCol="0">
                <a:spAutoFit/>
              </a:bodyPr>
              <a:lstStyle/>
              <a:p>
                <a:r>
                  <a:rPr lang="en-US" sz="1600" dirty="0">
                    <a:latin typeface="Avenir Next" panose="020B0503020202020204" pitchFamily="34" charset="0"/>
                  </a:rPr>
                  <a:t>Includes MI individuals and Caregivers</a:t>
                </a:r>
              </a:p>
            </p:txBody>
          </p:sp>
          <p:cxnSp>
            <p:nvCxnSpPr>
              <p:cNvPr id="38" name="Straight Arrow Connector 37">
                <a:extLst>
                  <a:ext uri="{FF2B5EF4-FFF2-40B4-BE49-F238E27FC236}">
                    <a16:creationId xmlns:a16="http://schemas.microsoft.com/office/drawing/2014/main" id="{2EF8402D-D5D0-6B47-B957-5C126517F56D}"/>
                  </a:ext>
                </a:extLst>
              </p:cNvPr>
              <p:cNvCxnSpPr/>
              <p:nvPr/>
            </p:nvCxnSpPr>
            <p:spPr>
              <a:xfrm flipV="1">
                <a:off x="3580053" y="3075938"/>
                <a:ext cx="0" cy="6801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EEA020D-BF42-2C45-BF9E-8021459861E2}"/>
                  </a:ext>
                </a:extLst>
              </p:cNvPr>
              <p:cNvCxnSpPr>
                <a:cxnSpLocks/>
              </p:cNvCxnSpPr>
              <p:nvPr/>
            </p:nvCxnSpPr>
            <p:spPr>
              <a:xfrm>
                <a:off x="3923034" y="1771355"/>
                <a:ext cx="0" cy="6801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9" name="Group 78">
            <a:extLst>
              <a:ext uri="{FF2B5EF4-FFF2-40B4-BE49-F238E27FC236}">
                <a16:creationId xmlns:a16="http://schemas.microsoft.com/office/drawing/2014/main" id="{C78E201F-821E-9045-859F-7FCB392B6360}"/>
              </a:ext>
            </a:extLst>
          </p:cNvPr>
          <p:cNvGrpSpPr/>
          <p:nvPr/>
        </p:nvGrpSpPr>
        <p:grpSpPr>
          <a:xfrm>
            <a:off x="292567" y="4839777"/>
            <a:ext cx="2937453" cy="1218792"/>
            <a:chOff x="292567" y="4839777"/>
            <a:chExt cx="2937453" cy="1218792"/>
          </a:xfrm>
        </p:grpSpPr>
        <p:cxnSp>
          <p:nvCxnSpPr>
            <p:cNvPr id="40" name="Straight Arrow Connector 39">
              <a:extLst>
                <a:ext uri="{FF2B5EF4-FFF2-40B4-BE49-F238E27FC236}">
                  <a16:creationId xmlns:a16="http://schemas.microsoft.com/office/drawing/2014/main" id="{B3AAD150-2B98-D04D-9655-3FB1EB7147C0}"/>
                </a:ext>
              </a:extLst>
            </p:cNvPr>
            <p:cNvCxnSpPr>
              <a:cxnSpLocks/>
            </p:cNvCxnSpPr>
            <p:nvPr/>
          </p:nvCxnSpPr>
          <p:spPr>
            <a:xfrm flipV="1">
              <a:off x="434465" y="5470779"/>
              <a:ext cx="43794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174E1D9-BBA9-7B49-A3AB-7436EE649059}"/>
                </a:ext>
              </a:extLst>
            </p:cNvPr>
            <p:cNvSpPr txBox="1"/>
            <p:nvPr/>
          </p:nvSpPr>
          <p:spPr>
            <a:xfrm>
              <a:off x="1050128" y="5301502"/>
              <a:ext cx="2179892" cy="338554"/>
            </a:xfrm>
            <a:prstGeom prst="rect">
              <a:avLst/>
            </a:prstGeom>
            <a:noFill/>
          </p:spPr>
          <p:txBody>
            <a:bodyPr wrap="none" rtlCol="0">
              <a:spAutoFit/>
            </a:bodyPr>
            <a:lstStyle/>
            <a:p>
              <a:r>
                <a:rPr lang="en-US" sz="1600" dirty="0">
                  <a:latin typeface="Avenir Next" panose="020B0503020202020204" pitchFamily="34" charset="0"/>
                </a:rPr>
                <a:t>More communication</a:t>
              </a:r>
            </a:p>
          </p:txBody>
        </p:sp>
        <p:sp>
          <p:nvSpPr>
            <p:cNvPr id="43" name="TextBox 42">
              <a:extLst>
                <a:ext uri="{FF2B5EF4-FFF2-40B4-BE49-F238E27FC236}">
                  <a16:creationId xmlns:a16="http://schemas.microsoft.com/office/drawing/2014/main" id="{73BDA41F-6DC6-7C44-B069-9274522986A1}"/>
                </a:ext>
              </a:extLst>
            </p:cNvPr>
            <p:cNvSpPr txBox="1"/>
            <p:nvPr/>
          </p:nvSpPr>
          <p:spPr>
            <a:xfrm>
              <a:off x="1059774" y="5640056"/>
              <a:ext cx="2086918" cy="338554"/>
            </a:xfrm>
            <a:prstGeom prst="rect">
              <a:avLst/>
            </a:prstGeom>
            <a:noFill/>
          </p:spPr>
          <p:txBody>
            <a:bodyPr wrap="none" rtlCol="0">
              <a:spAutoFit/>
            </a:bodyPr>
            <a:lstStyle/>
            <a:p>
              <a:r>
                <a:rPr lang="en-US" sz="1600" dirty="0">
                  <a:latin typeface="Avenir Next" panose="020B0503020202020204" pitchFamily="34" charset="0"/>
                </a:rPr>
                <a:t>Less communication</a:t>
              </a:r>
            </a:p>
          </p:txBody>
        </p:sp>
        <p:cxnSp>
          <p:nvCxnSpPr>
            <p:cNvPr id="44" name="Straight Arrow Connector 43">
              <a:extLst>
                <a:ext uri="{FF2B5EF4-FFF2-40B4-BE49-F238E27FC236}">
                  <a16:creationId xmlns:a16="http://schemas.microsoft.com/office/drawing/2014/main" id="{4BC6A788-EB2F-E748-9DFD-AE293400EE0C}"/>
                </a:ext>
              </a:extLst>
            </p:cNvPr>
            <p:cNvCxnSpPr>
              <a:cxnSpLocks/>
            </p:cNvCxnSpPr>
            <p:nvPr/>
          </p:nvCxnSpPr>
          <p:spPr>
            <a:xfrm>
              <a:off x="434465" y="5787091"/>
              <a:ext cx="4379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061325D-EB62-7146-96B1-4F81CA461F1D}"/>
                </a:ext>
              </a:extLst>
            </p:cNvPr>
            <p:cNvSpPr/>
            <p:nvPr/>
          </p:nvSpPr>
          <p:spPr>
            <a:xfrm>
              <a:off x="292567" y="5178330"/>
              <a:ext cx="2937453" cy="880239"/>
            </a:xfrm>
            <a:prstGeom prst="rect">
              <a:avLst/>
            </a:prstGeom>
            <a:noFill/>
            <a:ln>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1983D6A0-47C7-C54E-BD68-6D5D5298EC4F}"/>
                </a:ext>
              </a:extLst>
            </p:cNvPr>
            <p:cNvSpPr txBox="1"/>
            <p:nvPr/>
          </p:nvSpPr>
          <p:spPr>
            <a:xfrm>
              <a:off x="292567" y="4839777"/>
              <a:ext cx="899092" cy="338554"/>
            </a:xfrm>
            <a:prstGeom prst="rect">
              <a:avLst/>
            </a:prstGeom>
            <a:noFill/>
          </p:spPr>
          <p:txBody>
            <a:bodyPr wrap="none" rtlCol="0">
              <a:spAutoFit/>
            </a:bodyPr>
            <a:lstStyle/>
            <a:p>
              <a:r>
                <a:rPr lang="en-US" sz="1600" dirty="0">
                  <a:latin typeface="Avenir Next" panose="020B0503020202020204" pitchFamily="34" charset="0"/>
                </a:rPr>
                <a:t>Legend</a:t>
              </a:r>
            </a:p>
          </p:txBody>
        </p:sp>
      </p:grpSp>
      <p:sp>
        <p:nvSpPr>
          <p:cNvPr id="48" name="Rectangle 47">
            <a:extLst>
              <a:ext uri="{FF2B5EF4-FFF2-40B4-BE49-F238E27FC236}">
                <a16:creationId xmlns:a16="http://schemas.microsoft.com/office/drawing/2014/main" id="{87C459FD-C0E3-8940-AF64-A75806A9B06A}"/>
              </a:ext>
            </a:extLst>
          </p:cNvPr>
          <p:cNvSpPr/>
          <p:nvPr/>
        </p:nvSpPr>
        <p:spPr>
          <a:xfrm>
            <a:off x="136680" y="113136"/>
            <a:ext cx="11933400" cy="6200578"/>
          </a:xfrm>
          <a:prstGeom prst="rect">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195F6406-B900-9542-B801-316CFBFF7B4D}"/>
              </a:ext>
            </a:extLst>
          </p:cNvPr>
          <p:cNvCxnSpPr>
            <a:cxnSpLocks/>
          </p:cNvCxnSpPr>
          <p:nvPr/>
        </p:nvCxnSpPr>
        <p:spPr>
          <a:xfrm>
            <a:off x="6620147" y="987782"/>
            <a:ext cx="0" cy="51218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DFE868A-5A6F-0247-BCF1-AB865F03C0F3}"/>
              </a:ext>
            </a:extLst>
          </p:cNvPr>
          <p:cNvSpPr txBox="1"/>
          <p:nvPr/>
        </p:nvSpPr>
        <p:spPr>
          <a:xfrm>
            <a:off x="6878211" y="998090"/>
            <a:ext cx="2172518" cy="400110"/>
          </a:xfrm>
          <a:prstGeom prst="rect">
            <a:avLst/>
          </a:prstGeom>
          <a:noFill/>
        </p:spPr>
        <p:txBody>
          <a:bodyPr wrap="none" rtlCol="0">
            <a:spAutoFit/>
          </a:bodyPr>
          <a:lstStyle/>
          <a:p>
            <a:r>
              <a:rPr lang="en-US" sz="2000" dirty="0">
                <a:latin typeface="Avenir Next" panose="020B0503020202020204" pitchFamily="34" charset="0"/>
              </a:rPr>
              <a:t>Interaction Goals</a:t>
            </a:r>
          </a:p>
        </p:txBody>
      </p:sp>
      <p:grpSp>
        <p:nvGrpSpPr>
          <p:cNvPr id="57" name="Group 56">
            <a:extLst>
              <a:ext uri="{FF2B5EF4-FFF2-40B4-BE49-F238E27FC236}">
                <a16:creationId xmlns:a16="http://schemas.microsoft.com/office/drawing/2014/main" id="{26B36C8F-FD65-B548-A2B3-9B394A0897B4}"/>
              </a:ext>
            </a:extLst>
          </p:cNvPr>
          <p:cNvGrpSpPr/>
          <p:nvPr/>
        </p:nvGrpSpPr>
        <p:grpSpPr>
          <a:xfrm>
            <a:off x="6637658" y="1516208"/>
            <a:ext cx="2781012" cy="1204408"/>
            <a:chOff x="7715912" y="1509695"/>
            <a:chExt cx="2781012" cy="1204408"/>
          </a:xfrm>
        </p:grpSpPr>
        <p:sp>
          <p:nvSpPr>
            <p:cNvPr id="55" name="TextBox 54">
              <a:extLst>
                <a:ext uri="{FF2B5EF4-FFF2-40B4-BE49-F238E27FC236}">
                  <a16:creationId xmlns:a16="http://schemas.microsoft.com/office/drawing/2014/main" id="{F9CF6B9C-D76F-CF46-AC08-23CDFE351DDD}"/>
                </a:ext>
              </a:extLst>
            </p:cNvPr>
            <p:cNvSpPr txBox="1"/>
            <p:nvPr/>
          </p:nvSpPr>
          <p:spPr>
            <a:xfrm>
              <a:off x="7715912" y="1509695"/>
              <a:ext cx="333746" cy="400110"/>
            </a:xfrm>
            <a:prstGeom prst="rect">
              <a:avLst/>
            </a:prstGeom>
            <a:noFill/>
          </p:spPr>
          <p:txBody>
            <a:bodyPr wrap="none" rtlCol="0">
              <a:spAutoFit/>
            </a:bodyPr>
            <a:lstStyle/>
            <a:p>
              <a:r>
                <a:rPr lang="en-US" sz="2000" dirty="0">
                  <a:latin typeface="Avenir Next" panose="020B0503020202020204" pitchFamily="34" charset="0"/>
                </a:rPr>
                <a:t>1</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22ECE04-93DD-254B-BA61-03A5268049C4}"/>
                    </a:ext>
                  </a:extLst>
                </p:cNvPr>
                <p:cNvSpPr txBox="1"/>
                <p:nvPr/>
              </p:nvSpPr>
              <p:spPr>
                <a:xfrm>
                  <a:off x="7960780" y="1513774"/>
                  <a:ext cx="2536144" cy="1200329"/>
                </a:xfrm>
                <a:prstGeom prst="rect">
                  <a:avLst/>
                </a:prstGeom>
                <a:noFill/>
              </p:spPr>
              <p:txBody>
                <a:bodyPr wrap="none" rtlCol="0">
                  <a:spAutoFit/>
                </a:bodyPr>
                <a:lstStyle/>
                <a:p>
                  <a:r>
                    <a:rPr lang="en-US" sz="1200" dirty="0">
                      <a:solidFill>
                        <a:srgbClr val="0070C0"/>
                      </a:solidFill>
                      <a:latin typeface="Avenir Next" panose="020B0503020202020204" pitchFamily="34" charset="0"/>
                    </a:rPr>
                    <a:t>Raising Awareness </a:t>
                  </a:r>
                  <a:r>
                    <a:rPr lang="en-US" sz="1050" dirty="0">
                      <a:latin typeface="Avenir Next" panose="020B0503020202020204" pitchFamily="34" charset="0"/>
                    </a:rPr>
                    <a:t>(A </a:t>
                  </a:r>
                  <a14:m>
                    <m:oMath xmlns:m="http://schemas.openxmlformats.org/officeDocument/2006/math">
                      <m:r>
                        <a:rPr lang="en-US" sz="1050" i="1" dirty="0" smtClean="0">
                          <a:latin typeface="Cambria Math" panose="02040503050406030204" pitchFamily="18" charset="0"/>
                          <a:ea typeface="Cambria Math" panose="02040503050406030204" pitchFamily="18" charset="0"/>
                        </a:rPr>
                        <m:t>→</m:t>
                      </m:r>
                    </m:oMath>
                  </a14:m>
                  <a:r>
                    <a:rPr lang="en-US" sz="1050" dirty="0">
                      <a:latin typeface="Avenir Next" panose="020B0503020202020204" pitchFamily="34" charset="0"/>
                    </a:rPr>
                    <a:t> PM)</a:t>
                  </a:r>
                  <a:endParaRPr lang="en-US" sz="1200" dirty="0">
                    <a:latin typeface="Avenir Next" panose="020B0503020202020204" pitchFamily="34" charset="0"/>
                  </a:endParaRPr>
                </a:p>
                <a:p>
                  <a:r>
                    <a:rPr lang="en-US" sz="1200" dirty="0">
                      <a:solidFill>
                        <a:srgbClr val="059E48"/>
                      </a:solidFill>
                      <a:latin typeface="Avenir Next" panose="020B0503020202020204" pitchFamily="34" charset="0"/>
                    </a:rPr>
                    <a:t>Policy Recommendations </a:t>
                  </a:r>
                  <a:r>
                    <a:rPr lang="en-US" sz="1050" dirty="0">
                      <a:latin typeface="Avenir Next" panose="020B0503020202020204" pitchFamily="34" charset="0"/>
                    </a:rPr>
                    <a:t>(A </a:t>
                  </a:r>
                  <a14:m>
                    <m:oMath xmlns:m="http://schemas.openxmlformats.org/officeDocument/2006/math">
                      <m:r>
                        <a:rPr lang="en-US" sz="1050" i="1" dirty="0" smtClean="0">
                          <a:latin typeface="Cambria Math" panose="02040503050406030204" pitchFamily="18" charset="0"/>
                          <a:ea typeface="Cambria Math" panose="02040503050406030204" pitchFamily="18" charset="0"/>
                        </a:rPr>
                        <m:t>→</m:t>
                      </m:r>
                    </m:oMath>
                  </a14:m>
                  <a:r>
                    <a:rPr lang="en-US" sz="1050" dirty="0">
                      <a:latin typeface="Avenir Next" panose="020B0503020202020204" pitchFamily="34" charset="0"/>
                    </a:rPr>
                    <a:t> PM)</a:t>
                  </a:r>
                </a:p>
                <a:p>
                  <a:r>
                    <a:rPr lang="en-US" sz="1200" dirty="0">
                      <a:solidFill>
                        <a:srgbClr val="945200"/>
                      </a:solidFill>
                      <a:latin typeface="Avenir Next" panose="020B0503020202020204" pitchFamily="34" charset="0"/>
                    </a:rPr>
                    <a:t>Setting Priorities</a:t>
                  </a:r>
                  <a:r>
                    <a:rPr lang="en-US" sz="1200" dirty="0">
                      <a:latin typeface="Avenir Next" panose="020B0503020202020204" pitchFamily="34" charset="0"/>
                    </a:rPr>
                    <a:t> </a:t>
                  </a:r>
                  <a:r>
                    <a:rPr lang="en-US" sz="1050" dirty="0">
                      <a:latin typeface="Avenir Next" panose="020B0503020202020204" pitchFamily="34" charset="0"/>
                    </a:rPr>
                    <a:t>(A </a:t>
                  </a:r>
                  <a14:m>
                    <m:oMath xmlns:m="http://schemas.openxmlformats.org/officeDocument/2006/math">
                      <m:r>
                        <a:rPr lang="en-US" sz="1050" i="1" dirty="0" smtClean="0">
                          <a:latin typeface="Cambria Math" panose="02040503050406030204" pitchFamily="18" charset="0"/>
                          <a:ea typeface="Cambria Math" panose="02040503050406030204" pitchFamily="18" charset="0"/>
                        </a:rPr>
                        <m:t>↔</m:t>
                      </m:r>
                    </m:oMath>
                  </a14:m>
                  <a:r>
                    <a:rPr lang="en-US" sz="1050" dirty="0">
                      <a:latin typeface="Avenir Next" panose="020B0503020202020204" pitchFamily="34" charset="0"/>
                    </a:rPr>
                    <a:t> PM)</a:t>
                  </a:r>
                </a:p>
                <a:p>
                  <a:pPr lvl="0"/>
                  <a:r>
                    <a:rPr lang="en-US" sz="1200" dirty="0">
                      <a:solidFill>
                        <a:schemeClr val="accent4">
                          <a:lumMod val="75000"/>
                        </a:schemeClr>
                      </a:solidFill>
                      <a:latin typeface="Avenir Next" panose="020B0503020202020204" pitchFamily="34" charset="0"/>
                    </a:rPr>
                    <a:t>Community Input </a:t>
                  </a:r>
                  <a:r>
                    <a:rPr lang="en-US" sz="1050" dirty="0">
                      <a:solidFill>
                        <a:prstClr val="black"/>
                      </a:solidFill>
                      <a:latin typeface="Avenir Next" panose="020B0503020202020204" pitchFamily="34" charset="0"/>
                    </a:rPr>
                    <a:t>(A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PM)</a:t>
                  </a:r>
                  <a:endParaRPr lang="en-US" sz="1200" dirty="0">
                    <a:latin typeface="Avenir Next" panose="020B0503020202020204" pitchFamily="34" charset="0"/>
                  </a:endParaRPr>
                </a:p>
                <a:p>
                  <a:r>
                    <a:rPr lang="en-US" sz="1200" dirty="0">
                      <a:solidFill>
                        <a:srgbClr val="C00000"/>
                      </a:solidFill>
                      <a:latin typeface="Avenir Next" panose="020B0503020202020204" pitchFamily="34" charset="0"/>
                    </a:rPr>
                    <a:t>Issue Resolution </a:t>
                  </a:r>
                  <a:r>
                    <a:rPr lang="en-US" sz="1050" dirty="0">
                      <a:solidFill>
                        <a:prstClr val="black"/>
                      </a:solidFill>
                      <a:latin typeface="Avenir Next" panose="020B0503020202020204" pitchFamily="34" charset="0"/>
                    </a:rPr>
                    <a:t>(PM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A)</a:t>
                  </a:r>
                </a:p>
                <a:p>
                  <a:r>
                    <a:rPr lang="en-US" sz="1200" dirty="0">
                      <a:solidFill>
                        <a:schemeClr val="bg2">
                          <a:lumMod val="50000"/>
                        </a:schemeClr>
                      </a:solidFill>
                      <a:latin typeface="Avenir Next" panose="020B0503020202020204" pitchFamily="34" charset="0"/>
                    </a:rPr>
                    <a:t>Issue Data Generation</a:t>
                  </a:r>
                  <a:r>
                    <a:rPr lang="en-US" sz="1200" dirty="0">
                      <a:latin typeface="Avenir Next" panose="020B0503020202020204" pitchFamily="34" charset="0"/>
                    </a:rPr>
                    <a:t>* </a:t>
                  </a:r>
                  <a:r>
                    <a:rPr lang="en-US" sz="1050" dirty="0">
                      <a:solidFill>
                        <a:prstClr val="black"/>
                      </a:solidFill>
                      <a:latin typeface="Avenir Next" panose="020B0503020202020204" pitchFamily="34" charset="0"/>
                    </a:rPr>
                    <a:t>(A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PM)</a:t>
                  </a:r>
                </a:p>
              </p:txBody>
            </p:sp>
          </mc:Choice>
          <mc:Fallback xmlns="">
            <p:sp>
              <p:nvSpPr>
                <p:cNvPr id="56" name="TextBox 55">
                  <a:extLst>
                    <a:ext uri="{FF2B5EF4-FFF2-40B4-BE49-F238E27FC236}">
                      <a16:creationId xmlns:a16="http://schemas.microsoft.com/office/drawing/2014/main" id="{B22ECE04-93DD-254B-BA61-03A5268049C4}"/>
                    </a:ext>
                  </a:extLst>
                </p:cNvPr>
                <p:cNvSpPr txBox="1">
                  <a:spLocks noRot="1" noChangeAspect="1" noMove="1" noResize="1" noEditPoints="1" noAdjustHandles="1" noChangeArrowheads="1" noChangeShapeType="1" noTextEdit="1"/>
                </p:cNvSpPr>
                <p:nvPr/>
              </p:nvSpPr>
              <p:spPr>
                <a:xfrm>
                  <a:off x="7960780" y="1513774"/>
                  <a:ext cx="2536144" cy="1200329"/>
                </a:xfrm>
                <a:prstGeom prst="rect">
                  <a:avLst/>
                </a:prstGeom>
                <a:blipFill>
                  <a:blip r:embed="rId3"/>
                  <a:stretch>
                    <a:fillRect t="-1064" b="-3191"/>
                  </a:stretch>
                </a:blipFill>
              </p:spPr>
              <p:txBody>
                <a:bodyPr/>
                <a:lstStyle/>
                <a:p>
                  <a:r>
                    <a:rPr lang="en-US">
                      <a:noFill/>
                    </a:rPr>
                    <a:t> </a:t>
                  </a:r>
                </a:p>
              </p:txBody>
            </p:sp>
          </mc:Fallback>
        </mc:AlternateContent>
      </p:grpSp>
      <p:grpSp>
        <p:nvGrpSpPr>
          <p:cNvPr id="58" name="Group 57">
            <a:extLst>
              <a:ext uri="{FF2B5EF4-FFF2-40B4-BE49-F238E27FC236}">
                <a16:creationId xmlns:a16="http://schemas.microsoft.com/office/drawing/2014/main" id="{503EDA87-41B5-2046-90EE-20D5AF60FBD4}"/>
              </a:ext>
            </a:extLst>
          </p:cNvPr>
          <p:cNvGrpSpPr/>
          <p:nvPr/>
        </p:nvGrpSpPr>
        <p:grpSpPr>
          <a:xfrm>
            <a:off x="9380970" y="1516208"/>
            <a:ext cx="2760230" cy="820013"/>
            <a:chOff x="7729221" y="1501674"/>
            <a:chExt cx="2760230" cy="820013"/>
          </a:xfrm>
        </p:grpSpPr>
        <p:sp>
          <p:nvSpPr>
            <p:cNvPr id="59" name="TextBox 58">
              <a:extLst>
                <a:ext uri="{FF2B5EF4-FFF2-40B4-BE49-F238E27FC236}">
                  <a16:creationId xmlns:a16="http://schemas.microsoft.com/office/drawing/2014/main" id="{921A9D50-5ADA-E442-A88C-155501512A02}"/>
                </a:ext>
              </a:extLst>
            </p:cNvPr>
            <p:cNvSpPr txBox="1"/>
            <p:nvPr/>
          </p:nvSpPr>
          <p:spPr>
            <a:xfrm>
              <a:off x="7729221" y="1501674"/>
              <a:ext cx="333746" cy="400110"/>
            </a:xfrm>
            <a:prstGeom prst="rect">
              <a:avLst/>
            </a:prstGeom>
            <a:noFill/>
          </p:spPr>
          <p:txBody>
            <a:bodyPr wrap="none" rtlCol="0">
              <a:spAutoFit/>
            </a:bodyPr>
            <a:lstStyle/>
            <a:p>
              <a:r>
                <a:rPr lang="en-US" sz="2000" dirty="0">
                  <a:latin typeface="Avenir Next" panose="020B0503020202020204" pitchFamily="34" charset="0"/>
                </a:rPr>
                <a:t>4</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B9F3193-DF90-844A-91D3-3572D79FE3AC}"/>
                    </a:ext>
                  </a:extLst>
                </p:cNvPr>
                <p:cNvSpPr txBox="1"/>
                <p:nvPr/>
              </p:nvSpPr>
              <p:spPr>
                <a:xfrm>
                  <a:off x="7960780" y="1513774"/>
                  <a:ext cx="2528671" cy="807913"/>
                </a:xfrm>
                <a:prstGeom prst="rect">
                  <a:avLst/>
                </a:prstGeom>
                <a:noFill/>
              </p:spPr>
              <p:txBody>
                <a:bodyPr wrap="square" rtlCol="0">
                  <a:spAutoFit/>
                </a:bodyPr>
                <a:lstStyle/>
                <a:p>
                  <a:pPr lvl="0"/>
                  <a:r>
                    <a:rPr lang="en-US" sz="1200" dirty="0">
                      <a:solidFill>
                        <a:schemeClr val="accent4">
                          <a:lumMod val="75000"/>
                        </a:schemeClr>
                      </a:solidFill>
                      <a:latin typeface="Avenir Next" panose="020B0503020202020204" pitchFamily="34" charset="0"/>
                    </a:rPr>
                    <a:t>Community Input </a:t>
                  </a:r>
                  <a:r>
                    <a:rPr lang="en-US" sz="1050" dirty="0">
                      <a:solidFill>
                        <a:prstClr val="black"/>
                      </a:solidFill>
                      <a:latin typeface="Avenir Next" panose="020B0503020202020204" pitchFamily="34" charset="0"/>
                    </a:rPr>
                    <a:t>(CM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PM)</a:t>
                  </a:r>
                  <a:endParaRPr lang="en-US" sz="1200" dirty="0">
                    <a:latin typeface="Avenir Next" panose="020B0503020202020204" pitchFamily="34" charset="0"/>
                  </a:endParaRPr>
                </a:p>
                <a:p>
                  <a:r>
                    <a:rPr lang="en-US" sz="1200" dirty="0">
                      <a:solidFill>
                        <a:srgbClr val="C00000"/>
                      </a:solidFill>
                      <a:latin typeface="Avenir Next" panose="020B0503020202020204" pitchFamily="34" charset="0"/>
                    </a:rPr>
                    <a:t>Issue Resolution </a:t>
                  </a:r>
                  <a:r>
                    <a:rPr lang="en-US" sz="1050" dirty="0">
                      <a:solidFill>
                        <a:prstClr val="black"/>
                      </a:solidFill>
                      <a:latin typeface="Avenir Next" panose="020B0503020202020204" pitchFamily="34" charset="0"/>
                    </a:rPr>
                    <a:t>(PM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CM)</a:t>
                  </a:r>
                </a:p>
                <a:p>
                  <a:pPr lvl="0"/>
                  <a:r>
                    <a:rPr lang="en-US" sz="1200" dirty="0">
                      <a:solidFill>
                        <a:schemeClr val="bg2">
                          <a:lumMod val="50000"/>
                        </a:schemeClr>
                      </a:solidFill>
                      <a:latin typeface="Avenir Next" panose="020B0503020202020204" pitchFamily="34" charset="0"/>
                    </a:rPr>
                    <a:t>Issue Data Generation</a:t>
                  </a:r>
                  <a:r>
                    <a:rPr lang="en-US" sz="1200" dirty="0">
                      <a:solidFill>
                        <a:prstClr val="black"/>
                      </a:solidFill>
                      <a:latin typeface="Avenir Next" panose="020B0503020202020204" pitchFamily="34" charset="0"/>
                    </a:rPr>
                    <a:t>* </a:t>
                  </a:r>
                  <a:r>
                    <a:rPr lang="en-US" sz="1050" dirty="0">
                      <a:solidFill>
                        <a:prstClr val="black"/>
                      </a:solidFill>
                      <a:latin typeface="Avenir Next" panose="020B0503020202020204" pitchFamily="34" charset="0"/>
                    </a:rPr>
                    <a:t>(CM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PM)</a:t>
                  </a:r>
                  <a:endParaRPr lang="en-US" sz="1200" dirty="0">
                    <a:solidFill>
                      <a:prstClr val="black"/>
                    </a:solidFill>
                    <a:latin typeface="Avenir Next" panose="020B0503020202020204" pitchFamily="34" charset="0"/>
                  </a:endParaRPr>
                </a:p>
                <a:p>
                  <a:endParaRPr lang="en-US" sz="1050" dirty="0">
                    <a:solidFill>
                      <a:prstClr val="black"/>
                    </a:solidFill>
                    <a:latin typeface="Avenir Next" panose="020B0503020202020204" pitchFamily="34" charset="0"/>
                  </a:endParaRPr>
                </a:p>
              </p:txBody>
            </p:sp>
          </mc:Choice>
          <mc:Fallback xmlns="">
            <p:sp>
              <p:nvSpPr>
                <p:cNvPr id="60" name="TextBox 59">
                  <a:extLst>
                    <a:ext uri="{FF2B5EF4-FFF2-40B4-BE49-F238E27FC236}">
                      <a16:creationId xmlns:a16="http://schemas.microsoft.com/office/drawing/2014/main" id="{3B9F3193-DF90-844A-91D3-3572D79FE3AC}"/>
                    </a:ext>
                  </a:extLst>
                </p:cNvPr>
                <p:cNvSpPr txBox="1">
                  <a:spLocks noRot="1" noChangeAspect="1" noMove="1" noResize="1" noEditPoints="1" noAdjustHandles="1" noChangeArrowheads="1" noChangeShapeType="1" noTextEdit="1"/>
                </p:cNvSpPr>
                <p:nvPr/>
              </p:nvSpPr>
              <p:spPr>
                <a:xfrm>
                  <a:off x="7960780" y="1513774"/>
                  <a:ext cx="2528671" cy="807913"/>
                </a:xfrm>
                <a:prstGeom prst="rect">
                  <a:avLst/>
                </a:prstGeom>
                <a:blipFill>
                  <a:blip r:embed="rId4"/>
                  <a:stretch>
                    <a:fillRect/>
                  </a:stretch>
                </a:blipFill>
              </p:spPr>
              <p:txBody>
                <a:bodyPr/>
                <a:lstStyle/>
                <a:p>
                  <a:r>
                    <a:rPr lang="en-US">
                      <a:noFill/>
                    </a:rPr>
                    <a:t> </a:t>
                  </a:r>
                </a:p>
              </p:txBody>
            </p:sp>
          </mc:Fallback>
        </mc:AlternateContent>
      </p:grpSp>
      <p:grpSp>
        <p:nvGrpSpPr>
          <p:cNvPr id="67" name="Group 66">
            <a:extLst>
              <a:ext uri="{FF2B5EF4-FFF2-40B4-BE49-F238E27FC236}">
                <a16:creationId xmlns:a16="http://schemas.microsoft.com/office/drawing/2014/main" id="{3A1A528A-38F9-8647-8794-8C3121E1E534}"/>
              </a:ext>
            </a:extLst>
          </p:cNvPr>
          <p:cNvGrpSpPr/>
          <p:nvPr/>
        </p:nvGrpSpPr>
        <p:grpSpPr>
          <a:xfrm>
            <a:off x="6650188" y="3067585"/>
            <a:ext cx="2548087" cy="833180"/>
            <a:chOff x="7717876" y="1511591"/>
            <a:chExt cx="2548088" cy="833180"/>
          </a:xfrm>
        </p:grpSpPr>
        <p:sp>
          <p:nvSpPr>
            <p:cNvPr id="68" name="TextBox 67">
              <a:extLst>
                <a:ext uri="{FF2B5EF4-FFF2-40B4-BE49-F238E27FC236}">
                  <a16:creationId xmlns:a16="http://schemas.microsoft.com/office/drawing/2014/main" id="{C6585237-11DB-D243-AA0A-A2A9AABC90F1}"/>
                </a:ext>
              </a:extLst>
            </p:cNvPr>
            <p:cNvSpPr txBox="1"/>
            <p:nvPr/>
          </p:nvSpPr>
          <p:spPr>
            <a:xfrm>
              <a:off x="7717876" y="1511591"/>
              <a:ext cx="333746" cy="400110"/>
            </a:xfrm>
            <a:prstGeom prst="rect">
              <a:avLst/>
            </a:prstGeom>
            <a:noFill/>
          </p:spPr>
          <p:txBody>
            <a:bodyPr wrap="none" rtlCol="0">
              <a:spAutoFit/>
            </a:bodyPr>
            <a:lstStyle/>
            <a:p>
              <a:r>
                <a:rPr lang="en-US" sz="2000" dirty="0">
                  <a:latin typeface="Avenir Next" panose="020B0503020202020204" pitchFamily="34" charset="0"/>
                </a:rPr>
                <a:t>2</a:t>
              </a: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C572D2E0-B977-1E40-AB58-31756B8613DE}"/>
                    </a:ext>
                  </a:extLst>
                </p:cNvPr>
                <p:cNvSpPr txBox="1"/>
                <p:nvPr/>
              </p:nvSpPr>
              <p:spPr>
                <a:xfrm>
                  <a:off x="7960780" y="1513774"/>
                  <a:ext cx="2305184" cy="830997"/>
                </a:xfrm>
                <a:prstGeom prst="rect">
                  <a:avLst/>
                </a:prstGeom>
                <a:noFill/>
              </p:spPr>
              <p:txBody>
                <a:bodyPr wrap="none" rtlCol="0">
                  <a:spAutoFit/>
                </a:bodyPr>
                <a:lstStyle/>
                <a:p>
                  <a:pPr lvl="0"/>
                  <a:r>
                    <a:rPr lang="en-US" sz="1200" dirty="0">
                      <a:solidFill>
                        <a:srgbClr val="0070C0"/>
                      </a:solidFill>
                      <a:latin typeface="Avenir Next" panose="020B0503020202020204" pitchFamily="34" charset="0"/>
                    </a:rPr>
                    <a:t>Raising Awareness </a:t>
                  </a:r>
                  <a:r>
                    <a:rPr lang="en-US" sz="1050" dirty="0">
                      <a:solidFill>
                        <a:prstClr val="black"/>
                      </a:solidFill>
                      <a:latin typeface="Avenir Next" panose="020B0503020202020204" pitchFamily="34" charset="0"/>
                    </a:rPr>
                    <a:t>(A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D)</a:t>
                  </a:r>
                  <a:endParaRPr lang="en-US" sz="1200" dirty="0">
                    <a:latin typeface="Avenir Next" panose="020B0503020202020204" pitchFamily="34" charset="0"/>
                  </a:endParaRPr>
                </a:p>
                <a:p>
                  <a:r>
                    <a:rPr lang="en-US" sz="1200" dirty="0">
                      <a:solidFill>
                        <a:srgbClr val="945200"/>
                      </a:solidFill>
                      <a:latin typeface="Avenir Next" panose="020B0503020202020204" pitchFamily="34" charset="0"/>
                    </a:rPr>
                    <a:t>Setting Priorities </a:t>
                  </a:r>
                  <a:r>
                    <a:rPr lang="en-US" sz="1050" dirty="0">
                      <a:solidFill>
                        <a:prstClr val="black"/>
                      </a:solidFill>
                      <a:latin typeface="Avenir Next" panose="020B0503020202020204" pitchFamily="34" charset="0"/>
                    </a:rPr>
                    <a:t>(A </a:t>
                  </a:r>
                  <a14:m>
                    <m:oMath xmlns:m="http://schemas.openxmlformats.org/officeDocument/2006/math">
                      <m:r>
                        <a:rPr lang="en-US" sz="1050" i="1" dirty="0" smtClean="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D)</a:t>
                  </a:r>
                  <a:endParaRPr lang="en-US" sz="1200" dirty="0">
                    <a:latin typeface="Avenir Next" panose="020B0503020202020204" pitchFamily="34" charset="0"/>
                  </a:endParaRPr>
                </a:p>
                <a:p>
                  <a:r>
                    <a:rPr lang="en-US" sz="1200" dirty="0">
                      <a:solidFill>
                        <a:schemeClr val="accent4">
                          <a:lumMod val="75000"/>
                        </a:schemeClr>
                      </a:solidFill>
                      <a:latin typeface="Avenir Next" panose="020B0503020202020204" pitchFamily="34" charset="0"/>
                    </a:rPr>
                    <a:t>Community Input</a:t>
                  </a:r>
                  <a:r>
                    <a:rPr lang="en-US" sz="1050" dirty="0">
                      <a:solidFill>
                        <a:schemeClr val="accent4">
                          <a:lumMod val="75000"/>
                        </a:schemeClr>
                      </a:solidFill>
                      <a:latin typeface="Avenir Next" panose="020B0503020202020204" pitchFamily="34" charset="0"/>
                    </a:rPr>
                    <a:t> </a:t>
                  </a:r>
                  <a:r>
                    <a:rPr lang="en-US" sz="1050" dirty="0">
                      <a:solidFill>
                        <a:prstClr val="black"/>
                      </a:solidFill>
                      <a:latin typeface="Avenir Next" panose="020B0503020202020204" pitchFamily="34" charset="0"/>
                    </a:rPr>
                    <a:t>(A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D)</a:t>
                  </a:r>
                  <a:endParaRPr lang="en-US" sz="1200" dirty="0">
                    <a:latin typeface="Avenir Next" panose="020B0503020202020204" pitchFamily="34" charset="0"/>
                  </a:endParaRPr>
                </a:p>
                <a:p>
                  <a:r>
                    <a:rPr lang="en-US" sz="1200" dirty="0">
                      <a:solidFill>
                        <a:schemeClr val="bg2">
                          <a:lumMod val="50000"/>
                        </a:schemeClr>
                      </a:solidFill>
                      <a:latin typeface="Avenir Next" panose="020B0503020202020204" pitchFamily="34" charset="0"/>
                    </a:rPr>
                    <a:t>Issue Data Generation</a:t>
                  </a:r>
                  <a:r>
                    <a:rPr lang="en-US" sz="1200" dirty="0">
                      <a:latin typeface="Avenir Next" panose="020B0503020202020204" pitchFamily="34" charset="0"/>
                    </a:rPr>
                    <a:t>* </a:t>
                  </a:r>
                  <a:r>
                    <a:rPr lang="en-US" sz="1050" dirty="0">
                      <a:solidFill>
                        <a:prstClr val="black"/>
                      </a:solidFill>
                      <a:latin typeface="Avenir Next" panose="020B0503020202020204" pitchFamily="34" charset="0"/>
                    </a:rPr>
                    <a:t>(A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D)</a:t>
                  </a:r>
                  <a:endParaRPr lang="en-US" sz="1200" dirty="0">
                    <a:latin typeface="Avenir Next" panose="020B0503020202020204" pitchFamily="34" charset="0"/>
                  </a:endParaRPr>
                </a:p>
              </p:txBody>
            </p:sp>
          </mc:Choice>
          <mc:Fallback xmlns="">
            <p:sp>
              <p:nvSpPr>
                <p:cNvPr id="69" name="TextBox 68">
                  <a:extLst>
                    <a:ext uri="{FF2B5EF4-FFF2-40B4-BE49-F238E27FC236}">
                      <a16:creationId xmlns:a16="http://schemas.microsoft.com/office/drawing/2014/main" id="{C572D2E0-B977-1E40-AB58-31756B8613DE}"/>
                    </a:ext>
                  </a:extLst>
                </p:cNvPr>
                <p:cNvSpPr txBox="1">
                  <a:spLocks noRot="1" noChangeAspect="1" noMove="1" noResize="1" noEditPoints="1" noAdjustHandles="1" noChangeArrowheads="1" noChangeShapeType="1" noTextEdit="1"/>
                </p:cNvSpPr>
                <p:nvPr/>
              </p:nvSpPr>
              <p:spPr>
                <a:xfrm>
                  <a:off x="7960780" y="1513774"/>
                  <a:ext cx="2305184" cy="830997"/>
                </a:xfrm>
                <a:prstGeom prst="rect">
                  <a:avLst/>
                </a:prstGeom>
                <a:blipFill>
                  <a:blip r:embed="rId5"/>
                  <a:stretch>
                    <a:fillRect b="-4545"/>
                  </a:stretch>
                </a:blipFill>
              </p:spPr>
              <p:txBody>
                <a:bodyPr/>
                <a:lstStyle/>
                <a:p>
                  <a:r>
                    <a:rPr lang="en-US">
                      <a:noFill/>
                    </a:rPr>
                    <a:t> </a:t>
                  </a:r>
                </a:p>
              </p:txBody>
            </p:sp>
          </mc:Fallback>
        </mc:AlternateContent>
      </p:grpSp>
      <p:grpSp>
        <p:nvGrpSpPr>
          <p:cNvPr id="70" name="Group 69">
            <a:extLst>
              <a:ext uri="{FF2B5EF4-FFF2-40B4-BE49-F238E27FC236}">
                <a16:creationId xmlns:a16="http://schemas.microsoft.com/office/drawing/2014/main" id="{60BEADA7-656B-8D43-81A4-EB19A424BF1F}"/>
              </a:ext>
            </a:extLst>
          </p:cNvPr>
          <p:cNvGrpSpPr/>
          <p:nvPr/>
        </p:nvGrpSpPr>
        <p:grpSpPr>
          <a:xfrm>
            <a:off x="9380970" y="3067585"/>
            <a:ext cx="2699591" cy="830997"/>
            <a:chOff x="7718657" y="1513774"/>
            <a:chExt cx="2699591" cy="830997"/>
          </a:xfrm>
        </p:grpSpPr>
        <p:sp>
          <p:nvSpPr>
            <p:cNvPr id="71" name="TextBox 70">
              <a:extLst>
                <a:ext uri="{FF2B5EF4-FFF2-40B4-BE49-F238E27FC236}">
                  <a16:creationId xmlns:a16="http://schemas.microsoft.com/office/drawing/2014/main" id="{A422AD10-4C07-8442-BD7B-1167850AD0AF}"/>
                </a:ext>
              </a:extLst>
            </p:cNvPr>
            <p:cNvSpPr txBox="1"/>
            <p:nvPr/>
          </p:nvSpPr>
          <p:spPr>
            <a:xfrm>
              <a:off x="7718657" y="1513774"/>
              <a:ext cx="333746" cy="400110"/>
            </a:xfrm>
            <a:prstGeom prst="rect">
              <a:avLst/>
            </a:prstGeom>
            <a:noFill/>
          </p:spPr>
          <p:txBody>
            <a:bodyPr wrap="none" rtlCol="0">
              <a:spAutoFit/>
            </a:bodyPr>
            <a:lstStyle/>
            <a:p>
              <a:r>
                <a:rPr lang="en-US" sz="2000" dirty="0">
                  <a:latin typeface="Avenir Next" panose="020B0503020202020204" pitchFamily="34" charset="0"/>
                </a:rPr>
                <a:t>5</a:t>
              </a: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79CA4E67-1C45-AE4A-85A7-7F18840F09F3}"/>
                    </a:ext>
                  </a:extLst>
                </p:cNvPr>
                <p:cNvSpPr txBox="1"/>
                <p:nvPr/>
              </p:nvSpPr>
              <p:spPr>
                <a:xfrm>
                  <a:off x="7960780" y="1513774"/>
                  <a:ext cx="2457468" cy="830997"/>
                </a:xfrm>
                <a:prstGeom prst="rect">
                  <a:avLst/>
                </a:prstGeom>
                <a:noFill/>
              </p:spPr>
              <p:txBody>
                <a:bodyPr wrap="none" rtlCol="0">
                  <a:spAutoFit/>
                </a:bodyPr>
                <a:lstStyle/>
                <a:p>
                  <a:r>
                    <a:rPr lang="en-US" sz="1200" dirty="0">
                      <a:solidFill>
                        <a:srgbClr val="0070C0"/>
                      </a:solidFill>
                      <a:latin typeface="Avenir Next" panose="020B0503020202020204" pitchFamily="34" charset="0"/>
                    </a:rPr>
                    <a:t>Raising Awareness </a:t>
                  </a:r>
                  <a:r>
                    <a:rPr lang="en-US" sz="1050" dirty="0">
                      <a:solidFill>
                        <a:prstClr val="black"/>
                      </a:solidFill>
                      <a:latin typeface="Avenir Next" panose="020B0503020202020204" pitchFamily="34" charset="0"/>
                    </a:rPr>
                    <a:t>(D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CM)</a:t>
                  </a:r>
                  <a:endParaRPr lang="en-US" sz="1200" dirty="0">
                    <a:solidFill>
                      <a:srgbClr val="CEBB41"/>
                    </a:solidFill>
                    <a:latin typeface="Avenir Next" panose="020B0503020202020204" pitchFamily="34" charset="0"/>
                  </a:endParaRPr>
                </a:p>
                <a:p>
                  <a:r>
                    <a:rPr lang="en-US" sz="1200" dirty="0">
                      <a:solidFill>
                        <a:schemeClr val="accent4">
                          <a:lumMod val="75000"/>
                        </a:schemeClr>
                      </a:solidFill>
                      <a:latin typeface="Avenir Next" panose="020B0503020202020204" pitchFamily="34" charset="0"/>
                    </a:rPr>
                    <a:t>Community Input </a:t>
                  </a:r>
                  <a:r>
                    <a:rPr lang="en-US" sz="1050" dirty="0">
                      <a:solidFill>
                        <a:prstClr val="black"/>
                      </a:solidFill>
                      <a:latin typeface="Avenir Next" panose="020B0503020202020204" pitchFamily="34" charset="0"/>
                    </a:rPr>
                    <a:t>(CM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D)</a:t>
                  </a:r>
                  <a:endParaRPr lang="en-US" sz="1200" dirty="0">
                    <a:latin typeface="Avenir Next" panose="020B0503020202020204" pitchFamily="34" charset="0"/>
                  </a:endParaRPr>
                </a:p>
                <a:p>
                  <a:pPr lvl="0"/>
                  <a:r>
                    <a:rPr lang="en-US" sz="1200" dirty="0">
                      <a:solidFill>
                        <a:srgbClr val="C00000"/>
                      </a:solidFill>
                      <a:latin typeface="Avenir Next" panose="020B0503020202020204" pitchFamily="34" charset="0"/>
                    </a:rPr>
                    <a:t>Issue Resolution </a:t>
                  </a:r>
                  <a:r>
                    <a:rPr lang="en-US" sz="1050" dirty="0">
                      <a:solidFill>
                        <a:prstClr val="black"/>
                      </a:solidFill>
                      <a:latin typeface="Avenir Next" panose="020B0503020202020204" pitchFamily="34" charset="0"/>
                    </a:rPr>
                    <a:t>(D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CM)</a:t>
                  </a:r>
                </a:p>
                <a:p>
                  <a:r>
                    <a:rPr lang="en-US" sz="1200" dirty="0">
                      <a:solidFill>
                        <a:schemeClr val="bg2">
                          <a:lumMod val="50000"/>
                        </a:schemeClr>
                      </a:solidFill>
                      <a:latin typeface="Avenir Next" panose="020B0503020202020204" pitchFamily="34" charset="0"/>
                    </a:rPr>
                    <a:t>Issue Data Generation</a:t>
                  </a:r>
                  <a:r>
                    <a:rPr lang="en-US" sz="1200" dirty="0">
                      <a:latin typeface="Avenir Next" panose="020B0503020202020204" pitchFamily="34" charset="0"/>
                    </a:rPr>
                    <a:t>* </a:t>
                  </a:r>
                  <a:r>
                    <a:rPr lang="en-US" sz="1050" dirty="0">
                      <a:latin typeface="Avenir Next" panose="020B0503020202020204" pitchFamily="34" charset="0"/>
                    </a:rPr>
                    <a:t>(CM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latin typeface="Avenir Next" panose="020B0503020202020204" pitchFamily="34" charset="0"/>
                    </a:rPr>
                    <a:t> D) </a:t>
                  </a:r>
                </a:p>
              </p:txBody>
            </p:sp>
          </mc:Choice>
          <mc:Fallback xmlns="">
            <p:sp>
              <p:nvSpPr>
                <p:cNvPr id="72" name="TextBox 71">
                  <a:extLst>
                    <a:ext uri="{FF2B5EF4-FFF2-40B4-BE49-F238E27FC236}">
                      <a16:creationId xmlns:a16="http://schemas.microsoft.com/office/drawing/2014/main" id="{79CA4E67-1C45-AE4A-85A7-7F18840F09F3}"/>
                    </a:ext>
                  </a:extLst>
                </p:cNvPr>
                <p:cNvSpPr txBox="1">
                  <a:spLocks noRot="1" noChangeAspect="1" noMove="1" noResize="1" noEditPoints="1" noAdjustHandles="1" noChangeArrowheads="1" noChangeShapeType="1" noTextEdit="1"/>
                </p:cNvSpPr>
                <p:nvPr/>
              </p:nvSpPr>
              <p:spPr>
                <a:xfrm>
                  <a:off x="7960780" y="1513774"/>
                  <a:ext cx="2457468" cy="830997"/>
                </a:xfrm>
                <a:prstGeom prst="rect">
                  <a:avLst/>
                </a:prstGeom>
                <a:blipFill>
                  <a:blip r:embed="rId6"/>
                  <a:stretch>
                    <a:fillRect b="-4545"/>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EF041B06-8A03-9648-AF83-86E5E09A2AAE}"/>
              </a:ext>
            </a:extLst>
          </p:cNvPr>
          <p:cNvGrpSpPr/>
          <p:nvPr/>
        </p:nvGrpSpPr>
        <p:grpSpPr>
          <a:xfrm>
            <a:off x="6631905" y="4515109"/>
            <a:ext cx="2392761" cy="1015663"/>
            <a:chOff x="7732394" y="1513774"/>
            <a:chExt cx="2392761" cy="1015663"/>
          </a:xfrm>
        </p:grpSpPr>
        <p:sp>
          <p:nvSpPr>
            <p:cNvPr id="74" name="TextBox 73">
              <a:extLst>
                <a:ext uri="{FF2B5EF4-FFF2-40B4-BE49-F238E27FC236}">
                  <a16:creationId xmlns:a16="http://schemas.microsoft.com/office/drawing/2014/main" id="{6A857BBA-AB1A-BF41-8171-CAF8DDCECCD8}"/>
                </a:ext>
              </a:extLst>
            </p:cNvPr>
            <p:cNvSpPr txBox="1"/>
            <p:nvPr/>
          </p:nvSpPr>
          <p:spPr>
            <a:xfrm>
              <a:off x="7732394" y="1513774"/>
              <a:ext cx="333746" cy="400110"/>
            </a:xfrm>
            <a:prstGeom prst="rect">
              <a:avLst/>
            </a:prstGeom>
            <a:noFill/>
          </p:spPr>
          <p:txBody>
            <a:bodyPr wrap="none" rtlCol="0">
              <a:spAutoFit/>
            </a:bodyPr>
            <a:lstStyle/>
            <a:p>
              <a:r>
                <a:rPr lang="en-US" sz="2000" dirty="0">
                  <a:latin typeface="Avenir Next" panose="020B0503020202020204" pitchFamily="34" charset="0"/>
                </a:rPr>
                <a:t>3</a:t>
              </a: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0444B36A-DF38-8E49-A955-EE8AE922CEED}"/>
                    </a:ext>
                  </a:extLst>
                </p:cNvPr>
                <p:cNvSpPr txBox="1"/>
                <p:nvPr/>
              </p:nvSpPr>
              <p:spPr>
                <a:xfrm>
                  <a:off x="7960780" y="1513774"/>
                  <a:ext cx="2164375" cy="1015663"/>
                </a:xfrm>
                <a:prstGeom prst="rect">
                  <a:avLst/>
                </a:prstGeom>
                <a:noFill/>
              </p:spPr>
              <p:txBody>
                <a:bodyPr wrap="none" rtlCol="0">
                  <a:spAutoFit/>
                </a:bodyPr>
                <a:lstStyle/>
                <a:p>
                  <a:pPr lvl="0"/>
                  <a:r>
                    <a:rPr lang="en-US" sz="1200" dirty="0">
                      <a:solidFill>
                        <a:srgbClr val="0070C0"/>
                      </a:solidFill>
                      <a:latin typeface="Avenir Next" panose="020B0503020202020204" pitchFamily="34" charset="0"/>
                    </a:rPr>
                    <a:t>Raising Awareness </a:t>
                  </a:r>
                  <a:r>
                    <a:rPr lang="en-US" sz="1050" dirty="0">
                      <a:solidFill>
                        <a:prstClr val="black"/>
                      </a:solidFill>
                      <a:latin typeface="Avenir Next" panose="020B0503020202020204" pitchFamily="34" charset="0"/>
                    </a:rPr>
                    <a:t>(A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CM)</a:t>
                  </a:r>
                  <a:endParaRPr lang="en-US" sz="1200" dirty="0">
                    <a:latin typeface="Avenir Next" panose="020B0503020202020204" pitchFamily="34" charset="0"/>
                  </a:endParaRPr>
                </a:p>
                <a:p>
                  <a:pPr lvl="0"/>
                  <a:r>
                    <a:rPr lang="en-US" sz="1200" dirty="0">
                      <a:latin typeface="Avenir Next" panose="020B0503020202020204" pitchFamily="34" charset="0"/>
                    </a:rPr>
                    <a:t>Building Capacity </a:t>
                  </a:r>
                  <a:r>
                    <a:rPr lang="en-US" sz="1050" dirty="0">
                      <a:solidFill>
                        <a:prstClr val="black"/>
                      </a:solidFill>
                      <a:latin typeface="Avenir Next" panose="020B0503020202020204" pitchFamily="34" charset="0"/>
                    </a:rPr>
                    <a:t>(A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CM)</a:t>
                  </a:r>
                  <a:endParaRPr lang="en-US" sz="1200" dirty="0">
                    <a:latin typeface="Avenir Next" panose="020B0503020202020204" pitchFamily="34" charset="0"/>
                  </a:endParaRPr>
                </a:p>
                <a:p>
                  <a:r>
                    <a:rPr lang="en-US" sz="1200" dirty="0">
                      <a:solidFill>
                        <a:schemeClr val="accent4">
                          <a:lumMod val="75000"/>
                        </a:schemeClr>
                      </a:solidFill>
                      <a:latin typeface="Avenir Next" panose="020B0503020202020204" pitchFamily="34" charset="0"/>
                    </a:rPr>
                    <a:t>Community Input </a:t>
                  </a:r>
                  <a:r>
                    <a:rPr lang="en-US" sz="1050" dirty="0">
                      <a:solidFill>
                        <a:prstClr val="black"/>
                      </a:solidFill>
                      <a:latin typeface="Avenir Next" panose="020B0503020202020204" pitchFamily="34" charset="0"/>
                    </a:rPr>
                    <a:t>(CM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A)</a:t>
                  </a:r>
                  <a:endParaRPr lang="en-US" sz="1200" dirty="0">
                    <a:latin typeface="Avenir Next" panose="020B0503020202020204" pitchFamily="34" charset="0"/>
                  </a:endParaRPr>
                </a:p>
                <a:p>
                  <a:pPr lvl="0"/>
                  <a:r>
                    <a:rPr lang="en-US" sz="1200" dirty="0">
                      <a:solidFill>
                        <a:srgbClr val="7052BD"/>
                      </a:solidFill>
                      <a:latin typeface="Avenir Next" panose="020B0503020202020204" pitchFamily="34" charset="0"/>
                    </a:rPr>
                    <a:t>Investigating Issues </a:t>
                  </a:r>
                  <a:r>
                    <a:rPr lang="en-US" sz="1050" dirty="0">
                      <a:solidFill>
                        <a:prstClr val="black"/>
                      </a:solidFill>
                      <a:latin typeface="Avenir Next" panose="020B0503020202020204" pitchFamily="34" charset="0"/>
                    </a:rPr>
                    <a:t>(CM</a:t>
                  </a:r>
                  <a14:m>
                    <m:oMath xmlns:m="http://schemas.openxmlformats.org/officeDocument/2006/math">
                      <m:r>
                        <a:rPr lang="en-US" sz="1050" b="0" i="0" dirty="0" smtClean="0">
                          <a:solidFill>
                            <a:prstClr val="black"/>
                          </a:solidFill>
                          <a:latin typeface="Cambria Math" panose="02040503050406030204" pitchFamily="18" charset="0"/>
                          <a:ea typeface="Cambria Math" panose="02040503050406030204" pitchFamily="18" charset="0"/>
                        </a:rPr>
                        <m:t> </m:t>
                      </m:r>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A)</a:t>
                  </a:r>
                  <a:endParaRPr lang="en-US" sz="1200" dirty="0">
                    <a:latin typeface="Avenir Next" panose="020B0503020202020204" pitchFamily="34" charset="0"/>
                  </a:endParaRPr>
                </a:p>
                <a:p>
                  <a:r>
                    <a:rPr lang="en-US" sz="1200" dirty="0">
                      <a:solidFill>
                        <a:srgbClr val="C00000"/>
                      </a:solidFill>
                      <a:latin typeface="Avenir Next" panose="020B0503020202020204" pitchFamily="34" charset="0"/>
                    </a:rPr>
                    <a:t>Issue Resolution </a:t>
                  </a:r>
                  <a:r>
                    <a:rPr lang="en-US" sz="1050" dirty="0">
                      <a:solidFill>
                        <a:prstClr val="black"/>
                      </a:solidFill>
                      <a:latin typeface="Avenir Next" panose="020B0503020202020204" pitchFamily="34" charset="0"/>
                    </a:rPr>
                    <a:t>(A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CM)</a:t>
                  </a:r>
                </a:p>
              </p:txBody>
            </p:sp>
          </mc:Choice>
          <mc:Fallback xmlns="">
            <p:sp>
              <p:nvSpPr>
                <p:cNvPr id="75" name="TextBox 74">
                  <a:extLst>
                    <a:ext uri="{FF2B5EF4-FFF2-40B4-BE49-F238E27FC236}">
                      <a16:creationId xmlns:a16="http://schemas.microsoft.com/office/drawing/2014/main" id="{0444B36A-DF38-8E49-A955-EE8AE922CEED}"/>
                    </a:ext>
                  </a:extLst>
                </p:cNvPr>
                <p:cNvSpPr txBox="1">
                  <a:spLocks noRot="1" noChangeAspect="1" noMove="1" noResize="1" noEditPoints="1" noAdjustHandles="1" noChangeArrowheads="1" noChangeShapeType="1" noTextEdit="1"/>
                </p:cNvSpPr>
                <p:nvPr/>
              </p:nvSpPr>
              <p:spPr>
                <a:xfrm>
                  <a:off x="7960780" y="1513774"/>
                  <a:ext cx="2164375" cy="1015663"/>
                </a:xfrm>
                <a:prstGeom prst="rect">
                  <a:avLst/>
                </a:prstGeom>
                <a:blipFill>
                  <a:blip r:embed="rId7"/>
                  <a:stretch>
                    <a:fillRect b="-3750"/>
                  </a:stretch>
                </a:blipFill>
              </p:spPr>
              <p:txBody>
                <a:bodyPr/>
                <a:lstStyle/>
                <a:p>
                  <a:r>
                    <a:rPr lang="en-US">
                      <a:noFill/>
                    </a:rPr>
                    <a:t> </a:t>
                  </a:r>
                </a:p>
              </p:txBody>
            </p:sp>
          </mc:Fallback>
        </mc:AlternateContent>
      </p:grpSp>
      <p:grpSp>
        <p:nvGrpSpPr>
          <p:cNvPr id="76" name="Group 75">
            <a:extLst>
              <a:ext uri="{FF2B5EF4-FFF2-40B4-BE49-F238E27FC236}">
                <a16:creationId xmlns:a16="http://schemas.microsoft.com/office/drawing/2014/main" id="{C8628B6C-777F-1A4A-94D2-DE246ADBB001}"/>
              </a:ext>
            </a:extLst>
          </p:cNvPr>
          <p:cNvGrpSpPr/>
          <p:nvPr/>
        </p:nvGrpSpPr>
        <p:grpSpPr>
          <a:xfrm>
            <a:off x="9367661" y="4515109"/>
            <a:ext cx="2806867" cy="1015663"/>
            <a:chOff x="7738147" y="1513774"/>
            <a:chExt cx="2806867" cy="1015663"/>
          </a:xfrm>
        </p:grpSpPr>
        <p:sp>
          <p:nvSpPr>
            <p:cNvPr id="77" name="TextBox 76">
              <a:extLst>
                <a:ext uri="{FF2B5EF4-FFF2-40B4-BE49-F238E27FC236}">
                  <a16:creationId xmlns:a16="http://schemas.microsoft.com/office/drawing/2014/main" id="{BCD44330-486C-F041-8F59-78661F35BEC7}"/>
                </a:ext>
              </a:extLst>
            </p:cNvPr>
            <p:cNvSpPr txBox="1"/>
            <p:nvPr/>
          </p:nvSpPr>
          <p:spPr>
            <a:xfrm>
              <a:off x="7738147" y="1513774"/>
              <a:ext cx="333746" cy="400110"/>
            </a:xfrm>
            <a:prstGeom prst="rect">
              <a:avLst/>
            </a:prstGeom>
            <a:noFill/>
          </p:spPr>
          <p:txBody>
            <a:bodyPr wrap="none" rtlCol="0">
              <a:spAutoFit/>
            </a:bodyPr>
            <a:lstStyle/>
            <a:p>
              <a:r>
                <a:rPr lang="en-US" sz="2000" dirty="0">
                  <a:latin typeface="Avenir Next" panose="020B0503020202020204" pitchFamily="34" charset="0"/>
                </a:rPr>
                <a:t>6</a:t>
              </a:r>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3417F291-E0FD-4B4A-AAE7-4DBFDC381F45}"/>
                    </a:ext>
                  </a:extLst>
                </p:cNvPr>
                <p:cNvSpPr txBox="1"/>
                <p:nvPr/>
              </p:nvSpPr>
              <p:spPr>
                <a:xfrm>
                  <a:off x="7960780" y="1513774"/>
                  <a:ext cx="2584234" cy="1015663"/>
                </a:xfrm>
                <a:prstGeom prst="rect">
                  <a:avLst/>
                </a:prstGeom>
                <a:noFill/>
              </p:spPr>
              <p:txBody>
                <a:bodyPr wrap="none" rtlCol="0">
                  <a:spAutoFit/>
                </a:bodyPr>
                <a:lstStyle/>
                <a:p>
                  <a:r>
                    <a:rPr lang="en-US" sz="1200" dirty="0">
                      <a:solidFill>
                        <a:srgbClr val="945200"/>
                      </a:solidFill>
                      <a:latin typeface="Avenir Next" panose="020B0503020202020204" pitchFamily="34" charset="0"/>
                    </a:rPr>
                    <a:t>Setting Priorities </a:t>
                  </a:r>
                  <a:r>
                    <a:rPr lang="en-US" sz="1050" dirty="0">
                      <a:solidFill>
                        <a:prstClr val="black"/>
                      </a:solidFill>
                      <a:latin typeface="Avenir Next" panose="020B0503020202020204" pitchFamily="34" charset="0"/>
                    </a:rPr>
                    <a:t>(D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PM)</a:t>
                  </a:r>
                  <a:endParaRPr lang="en-US" sz="1200" dirty="0">
                    <a:latin typeface="Avenir Next" panose="020B0503020202020204" pitchFamily="34" charset="0"/>
                  </a:endParaRPr>
                </a:p>
                <a:p>
                  <a:r>
                    <a:rPr lang="en-US" sz="1200" dirty="0">
                      <a:solidFill>
                        <a:srgbClr val="00B050"/>
                      </a:solidFill>
                      <a:latin typeface="Avenir Next" panose="020B0503020202020204" pitchFamily="34" charset="0"/>
                    </a:rPr>
                    <a:t>Policy Recommendations </a:t>
                  </a:r>
                  <a:r>
                    <a:rPr lang="en-US" sz="1050" dirty="0">
                      <a:solidFill>
                        <a:prstClr val="black"/>
                      </a:solidFill>
                      <a:latin typeface="Avenir Next" panose="020B0503020202020204" pitchFamily="34" charset="0"/>
                    </a:rPr>
                    <a:t>(D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PM)</a:t>
                  </a:r>
                  <a:r>
                    <a:rPr lang="en-US" sz="1200" dirty="0">
                      <a:latin typeface="Avenir Next" panose="020B0503020202020204" pitchFamily="34" charset="0"/>
                    </a:rPr>
                    <a:t> </a:t>
                  </a:r>
                </a:p>
                <a:p>
                  <a:pPr lvl="0"/>
                  <a:r>
                    <a:rPr lang="en-US" sz="1200" dirty="0">
                      <a:solidFill>
                        <a:srgbClr val="7052BD"/>
                      </a:solidFill>
                      <a:latin typeface="Avenir Next" panose="020B0503020202020204" pitchFamily="34" charset="0"/>
                    </a:rPr>
                    <a:t>Investigating Issues </a:t>
                  </a:r>
                  <a:r>
                    <a:rPr lang="en-US" sz="1050" dirty="0">
                      <a:solidFill>
                        <a:prstClr val="black"/>
                      </a:solidFill>
                      <a:latin typeface="Avenir Next" panose="020B0503020202020204" pitchFamily="34" charset="0"/>
                    </a:rPr>
                    <a:t>(D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PM)</a:t>
                  </a:r>
                </a:p>
                <a:p>
                  <a:pPr lvl="0"/>
                  <a:r>
                    <a:rPr lang="en-US" sz="1200" dirty="0">
                      <a:solidFill>
                        <a:prstClr val="black"/>
                      </a:solidFill>
                      <a:latin typeface="Avenir Next" panose="020B0503020202020204" pitchFamily="34" charset="0"/>
                    </a:rPr>
                    <a:t>Legislative Oversight </a:t>
                  </a:r>
                  <a:r>
                    <a:rPr lang="en-US" sz="1050" dirty="0">
                      <a:solidFill>
                        <a:prstClr val="black"/>
                      </a:solidFill>
                      <a:latin typeface="Avenir Next" panose="020B0503020202020204" pitchFamily="34" charset="0"/>
                    </a:rPr>
                    <a:t>(PM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D)</a:t>
                  </a:r>
                </a:p>
                <a:p>
                  <a:r>
                    <a:rPr lang="en-US" sz="1200" dirty="0">
                      <a:solidFill>
                        <a:srgbClr val="C00000"/>
                      </a:solidFill>
                      <a:latin typeface="Avenir Next" panose="020B0503020202020204" pitchFamily="34" charset="0"/>
                    </a:rPr>
                    <a:t>Issue Resolution </a:t>
                  </a:r>
                  <a:r>
                    <a:rPr lang="en-US" sz="1050" dirty="0">
                      <a:solidFill>
                        <a:prstClr val="black"/>
                      </a:solidFill>
                      <a:latin typeface="Avenir Next" panose="020B0503020202020204" pitchFamily="34" charset="0"/>
                    </a:rPr>
                    <a:t>(D </a:t>
                  </a:r>
                  <a14:m>
                    <m:oMath xmlns:m="http://schemas.openxmlformats.org/officeDocument/2006/math">
                      <m:r>
                        <a:rPr lang="en-US" sz="1050" i="1" dirty="0">
                          <a:solidFill>
                            <a:prstClr val="black"/>
                          </a:solidFill>
                          <a:latin typeface="Cambria Math" panose="02040503050406030204" pitchFamily="18" charset="0"/>
                          <a:ea typeface="Cambria Math" panose="02040503050406030204" pitchFamily="18" charset="0"/>
                        </a:rPr>
                        <m:t>→</m:t>
                      </m:r>
                    </m:oMath>
                  </a14:m>
                  <a:r>
                    <a:rPr lang="en-US" sz="1050" dirty="0">
                      <a:solidFill>
                        <a:prstClr val="black"/>
                      </a:solidFill>
                      <a:latin typeface="Avenir Next" panose="020B0503020202020204" pitchFamily="34" charset="0"/>
                    </a:rPr>
                    <a:t> PM)</a:t>
                  </a:r>
                </a:p>
              </p:txBody>
            </p:sp>
          </mc:Choice>
          <mc:Fallback xmlns="">
            <p:sp>
              <p:nvSpPr>
                <p:cNvPr id="78" name="TextBox 77">
                  <a:extLst>
                    <a:ext uri="{FF2B5EF4-FFF2-40B4-BE49-F238E27FC236}">
                      <a16:creationId xmlns:a16="http://schemas.microsoft.com/office/drawing/2014/main" id="{3417F291-E0FD-4B4A-AAE7-4DBFDC381F45}"/>
                    </a:ext>
                  </a:extLst>
                </p:cNvPr>
                <p:cNvSpPr txBox="1">
                  <a:spLocks noRot="1" noChangeAspect="1" noMove="1" noResize="1" noEditPoints="1" noAdjustHandles="1" noChangeArrowheads="1" noChangeShapeType="1" noTextEdit="1"/>
                </p:cNvSpPr>
                <p:nvPr/>
              </p:nvSpPr>
              <p:spPr>
                <a:xfrm>
                  <a:off x="7960780" y="1513774"/>
                  <a:ext cx="2584234" cy="1015663"/>
                </a:xfrm>
                <a:prstGeom prst="rect">
                  <a:avLst/>
                </a:prstGeom>
                <a:blipFill>
                  <a:blip r:embed="rId8"/>
                  <a:stretch>
                    <a:fillRect b="-3750"/>
                  </a:stretch>
                </a:blipFill>
              </p:spPr>
              <p:txBody>
                <a:bodyPr/>
                <a:lstStyle/>
                <a:p>
                  <a:r>
                    <a:rPr lang="en-US">
                      <a:noFill/>
                    </a:rPr>
                    <a:t> </a:t>
                  </a:r>
                </a:p>
              </p:txBody>
            </p:sp>
          </mc:Fallback>
        </mc:AlternateContent>
      </p:grpSp>
      <p:cxnSp>
        <p:nvCxnSpPr>
          <p:cNvPr id="82" name="Straight Arrow Connector 81">
            <a:extLst>
              <a:ext uri="{FF2B5EF4-FFF2-40B4-BE49-F238E27FC236}">
                <a16:creationId xmlns:a16="http://schemas.microsoft.com/office/drawing/2014/main" id="{3FA8F59B-3E81-2241-9A80-26F968588FD4}"/>
              </a:ext>
            </a:extLst>
          </p:cNvPr>
          <p:cNvCxnSpPr>
            <a:cxnSpLocks/>
          </p:cNvCxnSpPr>
          <p:nvPr/>
        </p:nvCxnSpPr>
        <p:spPr>
          <a:xfrm flipH="1">
            <a:off x="1953271" y="1524472"/>
            <a:ext cx="392488" cy="3084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6671303-FBD4-9344-8969-7B86AC357BCD}"/>
              </a:ext>
            </a:extLst>
          </p:cNvPr>
          <p:cNvCxnSpPr>
            <a:cxnSpLocks/>
          </p:cNvCxnSpPr>
          <p:nvPr/>
        </p:nvCxnSpPr>
        <p:spPr>
          <a:xfrm flipV="1">
            <a:off x="962178" y="1994437"/>
            <a:ext cx="384696" cy="2953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F6E82B2C-5A7F-1A49-8401-5ED182CF02AB}"/>
              </a:ext>
            </a:extLst>
          </p:cNvPr>
          <p:cNvCxnSpPr>
            <a:cxnSpLocks/>
          </p:cNvCxnSpPr>
          <p:nvPr/>
        </p:nvCxnSpPr>
        <p:spPr>
          <a:xfrm flipH="1">
            <a:off x="5258366" y="3222589"/>
            <a:ext cx="405954" cy="2866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1E817750-11FE-9641-A08A-404F7DA7C579}"/>
              </a:ext>
            </a:extLst>
          </p:cNvPr>
          <p:cNvCxnSpPr>
            <a:cxnSpLocks/>
          </p:cNvCxnSpPr>
          <p:nvPr/>
        </p:nvCxnSpPr>
        <p:spPr>
          <a:xfrm flipV="1">
            <a:off x="4074109" y="3816853"/>
            <a:ext cx="384696" cy="2953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FD546029-A151-F944-BD8E-428401AE9016}"/>
              </a:ext>
            </a:extLst>
          </p:cNvPr>
          <p:cNvCxnSpPr>
            <a:cxnSpLocks/>
          </p:cNvCxnSpPr>
          <p:nvPr/>
        </p:nvCxnSpPr>
        <p:spPr>
          <a:xfrm>
            <a:off x="902014" y="3020035"/>
            <a:ext cx="305756" cy="2953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E352A1D-18DD-C84B-99ED-82B4D761650B}"/>
              </a:ext>
            </a:extLst>
          </p:cNvPr>
          <p:cNvCxnSpPr>
            <a:cxnSpLocks/>
          </p:cNvCxnSpPr>
          <p:nvPr/>
        </p:nvCxnSpPr>
        <p:spPr>
          <a:xfrm flipH="1" flipV="1">
            <a:off x="2149286" y="3798898"/>
            <a:ext cx="303494" cy="2869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46CD773-E15A-5F49-9ECD-5D1D2097BF41}"/>
              </a:ext>
            </a:extLst>
          </p:cNvPr>
          <p:cNvCxnSpPr>
            <a:cxnSpLocks/>
          </p:cNvCxnSpPr>
          <p:nvPr/>
        </p:nvCxnSpPr>
        <p:spPr>
          <a:xfrm>
            <a:off x="4129655" y="1479892"/>
            <a:ext cx="322941" cy="1988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55C1045D-9F23-8C47-A489-E846D1570058}"/>
              </a:ext>
            </a:extLst>
          </p:cNvPr>
          <p:cNvCxnSpPr>
            <a:cxnSpLocks/>
          </p:cNvCxnSpPr>
          <p:nvPr/>
        </p:nvCxnSpPr>
        <p:spPr>
          <a:xfrm flipH="1" flipV="1">
            <a:off x="5343488" y="1931394"/>
            <a:ext cx="320832" cy="2069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C7F5CC25-EEAE-724B-A061-B9ABC311C1CC}"/>
              </a:ext>
            </a:extLst>
          </p:cNvPr>
          <p:cNvSpPr/>
          <p:nvPr/>
        </p:nvSpPr>
        <p:spPr>
          <a:xfrm>
            <a:off x="7830681" y="5859910"/>
            <a:ext cx="4301562" cy="276999"/>
          </a:xfrm>
          <a:prstGeom prst="rect">
            <a:avLst/>
          </a:prstGeom>
        </p:spPr>
        <p:txBody>
          <a:bodyPr wrap="none">
            <a:spAutoFit/>
          </a:bodyPr>
          <a:lstStyle/>
          <a:p>
            <a:r>
              <a:rPr lang="en-US" sz="1200" dirty="0">
                <a:latin typeface="Avenir Next" panose="020B0503020202020204" pitchFamily="34" charset="0"/>
              </a:rPr>
              <a:t>* Indirect Interactions through civic participation apps/tools</a:t>
            </a:r>
            <a:endParaRPr lang="en-US" sz="1200" dirty="0"/>
          </a:p>
        </p:txBody>
      </p:sp>
      <p:cxnSp>
        <p:nvCxnSpPr>
          <p:cNvPr id="61" name="Straight Arrow Connector 60">
            <a:extLst>
              <a:ext uri="{FF2B5EF4-FFF2-40B4-BE49-F238E27FC236}">
                <a16:creationId xmlns:a16="http://schemas.microsoft.com/office/drawing/2014/main" id="{A31DA765-0F2F-D44A-AFB3-C952EB35A097}"/>
              </a:ext>
            </a:extLst>
          </p:cNvPr>
          <p:cNvCxnSpPr>
            <a:cxnSpLocks/>
          </p:cNvCxnSpPr>
          <p:nvPr/>
        </p:nvCxnSpPr>
        <p:spPr>
          <a:xfrm>
            <a:off x="1712524" y="2831131"/>
            <a:ext cx="6114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9EC02AE-10DE-DC4C-BEA4-AA791BD098CB}"/>
              </a:ext>
            </a:extLst>
          </p:cNvPr>
          <p:cNvCxnSpPr>
            <a:cxnSpLocks/>
          </p:cNvCxnSpPr>
          <p:nvPr/>
        </p:nvCxnSpPr>
        <p:spPr>
          <a:xfrm flipH="1" flipV="1">
            <a:off x="4196728" y="2535264"/>
            <a:ext cx="589270" cy="14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B337911-CDD7-CC43-A033-6F6A4BFFBCDF}"/>
              </a:ext>
            </a:extLst>
          </p:cNvPr>
          <p:cNvCxnSpPr>
            <a:stCxn id="6" idx="0"/>
            <a:endCxn id="5" idx="1"/>
          </p:cNvCxnSpPr>
          <p:nvPr/>
        </p:nvCxnSpPr>
        <p:spPr>
          <a:xfrm flipV="1">
            <a:off x="901921" y="1313719"/>
            <a:ext cx="1500163" cy="1160846"/>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1B35AC7A-D2A2-8246-B99C-E0A3DDE46CE9}"/>
              </a:ext>
            </a:extLst>
          </p:cNvPr>
          <p:cNvCxnSpPr>
            <a:cxnSpLocks/>
            <a:stCxn id="5" idx="3"/>
            <a:endCxn id="7" idx="0"/>
          </p:cNvCxnSpPr>
          <p:nvPr/>
        </p:nvCxnSpPr>
        <p:spPr>
          <a:xfrm>
            <a:off x="4099344" y="1313719"/>
            <a:ext cx="1647411" cy="1006958"/>
          </a:xfrm>
          <a:prstGeom prst="line">
            <a:avLst/>
          </a:prstGeom>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C3A5C4DD-4E47-7244-B0DF-3E4DA9AB2449}"/>
              </a:ext>
            </a:extLst>
          </p:cNvPr>
          <p:cNvCxnSpPr>
            <a:cxnSpLocks/>
            <a:stCxn id="8" idx="3"/>
            <a:endCxn id="7" idx="2"/>
          </p:cNvCxnSpPr>
          <p:nvPr/>
        </p:nvCxnSpPr>
        <p:spPr>
          <a:xfrm flipV="1">
            <a:off x="4024323" y="3028563"/>
            <a:ext cx="1722432" cy="1257329"/>
          </a:xfrm>
          <a:prstGeom prst="line">
            <a:avLst/>
          </a:prstGeom>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090419D4-8B58-8248-9225-24035E6FADD4}"/>
              </a:ext>
            </a:extLst>
          </p:cNvPr>
          <p:cNvCxnSpPr>
            <a:cxnSpLocks/>
            <a:stCxn id="6" idx="2"/>
            <a:endCxn id="8" idx="1"/>
          </p:cNvCxnSpPr>
          <p:nvPr/>
        </p:nvCxnSpPr>
        <p:spPr>
          <a:xfrm>
            <a:off x="901921" y="2874675"/>
            <a:ext cx="1575184" cy="1411217"/>
          </a:xfrm>
          <a:prstGeom prst="line">
            <a:avLst/>
          </a:prstGeom>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65682C1B-BB0A-5E4B-9EC3-E7AD296071DA}"/>
              </a:ext>
            </a:extLst>
          </p:cNvPr>
          <p:cNvCxnSpPr>
            <a:cxnSpLocks/>
            <a:stCxn id="5" idx="2"/>
            <a:endCxn id="8" idx="0"/>
          </p:cNvCxnSpPr>
          <p:nvPr/>
        </p:nvCxnSpPr>
        <p:spPr>
          <a:xfrm>
            <a:off x="3250714" y="1513774"/>
            <a:ext cx="0" cy="2572063"/>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89ED18DE-68DB-5045-B5F3-BD15419B25BA}"/>
              </a:ext>
            </a:extLst>
          </p:cNvPr>
          <p:cNvCxnSpPr>
            <a:cxnSpLocks/>
            <a:stCxn id="6" idx="3"/>
            <a:endCxn id="7" idx="1"/>
          </p:cNvCxnSpPr>
          <p:nvPr/>
        </p:nvCxnSpPr>
        <p:spPr>
          <a:xfrm>
            <a:off x="1610609" y="2674620"/>
            <a:ext cx="333522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5307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7BA2C6-7232-DE4F-8CE0-E18F16AD414C}"/>
              </a:ext>
            </a:extLst>
          </p:cNvPr>
          <p:cNvSpPr>
            <a:spLocks noGrp="1"/>
          </p:cNvSpPr>
          <p:nvPr>
            <p:ph type="title"/>
          </p:nvPr>
        </p:nvSpPr>
        <p:spPr/>
        <p:txBody>
          <a:bodyPr/>
          <a:lstStyle/>
          <a:p>
            <a:r>
              <a:rPr lang="en-US" dirty="0">
                <a:solidFill>
                  <a:srgbClr val="00BAAF"/>
                </a:solidFill>
              </a:rPr>
              <a:t>2</a:t>
            </a:r>
            <a:r>
              <a:rPr lang="en-US" dirty="0"/>
              <a:t> Focus areas</a:t>
            </a:r>
          </a:p>
        </p:txBody>
      </p:sp>
      <p:sp>
        <p:nvSpPr>
          <p:cNvPr id="7" name="Content Placeholder 6">
            <a:extLst>
              <a:ext uri="{FF2B5EF4-FFF2-40B4-BE49-F238E27FC236}">
                <a16:creationId xmlns:a16="http://schemas.microsoft.com/office/drawing/2014/main" id="{B44DE393-F4D2-4E41-ADC6-8E79AF169336}"/>
              </a:ext>
            </a:extLst>
          </p:cNvPr>
          <p:cNvSpPr>
            <a:spLocks noGrp="1"/>
          </p:cNvSpPr>
          <p:nvPr>
            <p:ph idx="1"/>
          </p:nvPr>
        </p:nvSpPr>
        <p:spPr>
          <a:xfrm>
            <a:off x="211821" y="1566350"/>
            <a:ext cx="11375342" cy="5063050"/>
          </a:xfrm>
        </p:spPr>
        <p:txBody>
          <a:bodyPr/>
          <a:lstStyle/>
          <a:p>
            <a:r>
              <a:rPr lang="en-US" dirty="0"/>
              <a:t>Improving </a:t>
            </a:r>
            <a:r>
              <a:rPr lang="en-US" b="1" dirty="0">
                <a:solidFill>
                  <a:srgbClr val="00BAAF"/>
                </a:solidFill>
              </a:rPr>
              <a:t>Community Input and Government Feedback</a:t>
            </a:r>
            <a:r>
              <a:rPr lang="en-US" dirty="0">
                <a:solidFill>
                  <a:srgbClr val="00BAAF"/>
                </a:solidFill>
              </a:rPr>
              <a:t> </a:t>
            </a:r>
            <a:br>
              <a:rPr lang="en-US" dirty="0">
                <a:solidFill>
                  <a:srgbClr val="00BAAF"/>
                </a:solidFill>
              </a:rPr>
            </a:br>
            <a:r>
              <a:rPr lang="en-US" sz="2000" dirty="0"/>
              <a:t>(increase government feedback – more transparency)</a:t>
            </a:r>
            <a:endParaRPr lang="en-US" dirty="0"/>
          </a:p>
          <a:p>
            <a:r>
              <a:rPr lang="en-US" dirty="0"/>
              <a:t>Supporting </a:t>
            </a:r>
            <a:r>
              <a:rPr lang="en-US" b="1" dirty="0">
                <a:solidFill>
                  <a:srgbClr val="00BAAF"/>
                </a:solidFill>
              </a:rPr>
              <a:t>Advocacy Efforts </a:t>
            </a:r>
            <a:br>
              <a:rPr lang="en-US" dirty="0"/>
            </a:br>
            <a:r>
              <a:rPr lang="en-US" sz="2000" dirty="0"/>
              <a:t>(providing tool support to organize efforts well – make data gathering easier)</a:t>
            </a:r>
          </a:p>
        </p:txBody>
      </p:sp>
      <p:sp>
        <p:nvSpPr>
          <p:cNvPr id="8" name="Content Placeholder 7">
            <a:extLst>
              <a:ext uri="{FF2B5EF4-FFF2-40B4-BE49-F238E27FC236}">
                <a16:creationId xmlns:a16="http://schemas.microsoft.com/office/drawing/2014/main" id="{CC177439-69D4-E344-B4C3-B27DB3DDB2C4}"/>
              </a:ext>
            </a:extLst>
          </p:cNvPr>
          <p:cNvSpPr>
            <a:spLocks noGrp="1"/>
          </p:cNvSpPr>
          <p:nvPr>
            <p:ph sz="quarter" idx="13"/>
          </p:nvPr>
        </p:nvSpPr>
        <p:spPr/>
        <p:txBody>
          <a:bodyPr/>
          <a:lstStyle/>
          <a:p>
            <a:r>
              <a:rPr lang="en-US" dirty="0"/>
              <a:t>Discussion: Facilitating civic interactions</a:t>
            </a:r>
          </a:p>
        </p:txBody>
      </p:sp>
    </p:spTree>
    <p:extLst>
      <p:ext uri="{BB962C8B-B14F-4D97-AF65-F5344CB8AC3E}">
        <p14:creationId xmlns:p14="http://schemas.microsoft.com/office/powerpoint/2010/main" val="312665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2F1D8536-DCBA-CD49-B8F1-4ACE0A9F9A64}"/>
              </a:ext>
            </a:extLst>
          </p:cNvPr>
          <p:cNvSpPr>
            <a:spLocks noGrp="1"/>
          </p:cNvSpPr>
          <p:nvPr>
            <p:ph type="title"/>
          </p:nvPr>
        </p:nvSpPr>
        <p:spPr/>
        <p:txBody>
          <a:bodyPr/>
          <a:lstStyle/>
          <a:p>
            <a:r>
              <a:rPr lang="en-US" dirty="0"/>
              <a:t>team</a:t>
            </a:r>
          </a:p>
        </p:txBody>
      </p:sp>
      <p:sp>
        <p:nvSpPr>
          <p:cNvPr id="28" name="Content Placeholder 27">
            <a:extLst>
              <a:ext uri="{FF2B5EF4-FFF2-40B4-BE49-F238E27FC236}">
                <a16:creationId xmlns:a16="http://schemas.microsoft.com/office/drawing/2014/main" id="{61D01D28-3099-FE4D-ADFE-67E890C8D87C}"/>
              </a:ext>
            </a:extLst>
          </p:cNvPr>
          <p:cNvSpPr>
            <a:spLocks noGrp="1"/>
          </p:cNvSpPr>
          <p:nvPr>
            <p:ph sz="quarter" idx="13"/>
          </p:nvPr>
        </p:nvSpPr>
        <p:spPr/>
        <p:txBody>
          <a:bodyPr/>
          <a:lstStyle/>
          <a:p>
            <a:r>
              <a:rPr lang="en-US" dirty="0"/>
              <a:t>acknowledgements</a:t>
            </a:r>
          </a:p>
        </p:txBody>
      </p:sp>
      <p:grpSp>
        <p:nvGrpSpPr>
          <p:cNvPr id="7" name="Group 6">
            <a:extLst>
              <a:ext uri="{FF2B5EF4-FFF2-40B4-BE49-F238E27FC236}">
                <a16:creationId xmlns:a16="http://schemas.microsoft.com/office/drawing/2014/main" id="{52C95081-DC41-8247-854E-365AC7E368B3}"/>
              </a:ext>
            </a:extLst>
          </p:cNvPr>
          <p:cNvGrpSpPr/>
          <p:nvPr/>
        </p:nvGrpSpPr>
        <p:grpSpPr>
          <a:xfrm>
            <a:off x="4920827" y="1804147"/>
            <a:ext cx="6337893" cy="2065285"/>
            <a:chOff x="4920827" y="1804147"/>
            <a:chExt cx="6337893" cy="2086355"/>
          </a:xfrm>
        </p:grpSpPr>
        <p:pic>
          <p:nvPicPr>
            <p:cNvPr id="4" name="Picture 3">
              <a:extLst>
                <a:ext uri="{FF2B5EF4-FFF2-40B4-BE49-F238E27FC236}">
                  <a16:creationId xmlns:a16="http://schemas.microsoft.com/office/drawing/2014/main" id="{5409794C-465B-804C-AFC3-D3E85DF776F1}"/>
                </a:ext>
              </a:extLst>
            </p:cNvPr>
            <p:cNvPicPr>
              <a:picLocks noChangeAspect="1"/>
            </p:cNvPicPr>
            <p:nvPr/>
          </p:nvPicPr>
          <p:blipFill>
            <a:blip r:embed="rId3"/>
            <a:stretch>
              <a:fillRect/>
            </a:stretch>
          </p:blipFill>
          <p:spPr>
            <a:xfrm>
              <a:off x="4920827" y="1804148"/>
              <a:ext cx="4182022" cy="2086354"/>
            </a:xfrm>
            <a:prstGeom prst="rect">
              <a:avLst/>
            </a:prstGeom>
          </p:spPr>
        </p:pic>
        <p:pic>
          <p:nvPicPr>
            <p:cNvPr id="5" name="Picture 4">
              <a:extLst>
                <a:ext uri="{FF2B5EF4-FFF2-40B4-BE49-F238E27FC236}">
                  <a16:creationId xmlns:a16="http://schemas.microsoft.com/office/drawing/2014/main" id="{41ACF68B-CC44-9B42-A895-0B30CCC8B24E}"/>
                </a:ext>
              </a:extLst>
            </p:cNvPr>
            <p:cNvPicPr>
              <a:picLocks noChangeAspect="1"/>
            </p:cNvPicPr>
            <p:nvPr/>
          </p:nvPicPr>
          <p:blipFill>
            <a:blip r:embed="rId4"/>
            <a:stretch>
              <a:fillRect/>
            </a:stretch>
          </p:blipFill>
          <p:spPr>
            <a:xfrm>
              <a:off x="9179049" y="1804147"/>
              <a:ext cx="2079671" cy="2070303"/>
            </a:xfrm>
            <a:prstGeom prst="rect">
              <a:avLst/>
            </a:prstGeom>
          </p:spPr>
        </p:pic>
      </p:grpSp>
      <p:sp>
        <p:nvSpPr>
          <p:cNvPr id="6" name="TextBox 5">
            <a:extLst>
              <a:ext uri="{FF2B5EF4-FFF2-40B4-BE49-F238E27FC236}">
                <a16:creationId xmlns:a16="http://schemas.microsoft.com/office/drawing/2014/main" id="{9565E77D-084E-F244-8BF4-F2D78127848C}"/>
              </a:ext>
            </a:extLst>
          </p:cNvPr>
          <p:cNvSpPr txBox="1"/>
          <p:nvPr/>
        </p:nvSpPr>
        <p:spPr>
          <a:xfrm>
            <a:off x="262156" y="1227436"/>
            <a:ext cx="1615122" cy="461665"/>
          </a:xfrm>
          <a:prstGeom prst="rect">
            <a:avLst/>
          </a:prstGeom>
          <a:noFill/>
        </p:spPr>
        <p:txBody>
          <a:bodyPr wrap="none" tIns="45720" bIns="45720" rtlCol="0">
            <a:spAutoFit/>
          </a:bodyPr>
          <a:lstStyle/>
          <a:p>
            <a:r>
              <a:rPr lang="en-US" sz="2400" dirty="0">
                <a:latin typeface="Avenir Next" panose="020B0503020202020204" pitchFamily="34" charset="0"/>
                <a:cs typeface="Segoe UI Light" panose="020B0502040204020203" pitchFamily="34" charset="0"/>
              </a:rPr>
              <a:t>Professors</a:t>
            </a:r>
          </a:p>
        </p:txBody>
      </p:sp>
      <p:pic>
        <p:nvPicPr>
          <p:cNvPr id="2" name="Picture 1">
            <a:extLst>
              <a:ext uri="{FF2B5EF4-FFF2-40B4-BE49-F238E27FC236}">
                <a16:creationId xmlns:a16="http://schemas.microsoft.com/office/drawing/2014/main" id="{9AC5CAC1-B814-1948-8582-0850846205F8}"/>
              </a:ext>
            </a:extLst>
          </p:cNvPr>
          <p:cNvPicPr>
            <a:picLocks noChangeAspect="1"/>
          </p:cNvPicPr>
          <p:nvPr/>
        </p:nvPicPr>
        <p:blipFill>
          <a:blip r:embed="rId5"/>
          <a:stretch>
            <a:fillRect/>
          </a:stretch>
        </p:blipFill>
        <p:spPr>
          <a:xfrm>
            <a:off x="208589" y="1820038"/>
            <a:ext cx="4403727" cy="2049394"/>
          </a:xfrm>
          <a:prstGeom prst="rect">
            <a:avLst/>
          </a:prstGeom>
        </p:spPr>
      </p:pic>
      <p:sp>
        <p:nvSpPr>
          <p:cNvPr id="8" name="Rectangle 7">
            <a:extLst>
              <a:ext uri="{FF2B5EF4-FFF2-40B4-BE49-F238E27FC236}">
                <a16:creationId xmlns:a16="http://schemas.microsoft.com/office/drawing/2014/main" id="{B31DBBAF-69AD-CC43-8EA2-34EE0B28E515}"/>
              </a:ext>
            </a:extLst>
          </p:cNvPr>
          <p:cNvSpPr/>
          <p:nvPr/>
        </p:nvSpPr>
        <p:spPr>
          <a:xfrm>
            <a:off x="208589" y="3821195"/>
            <a:ext cx="2193928" cy="400110"/>
          </a:xfrm>
          <a:prstGeom prst="rect">
            <a:avLst/>
          </a:prstGeom>
        </p:spPr>
        <p:txBody>
          <a:bodyPr wrap="square">
            <a:spAutoFit/>
          </a:bodyPr>
          <a:lstStyle/>
          <a:p>
            <a:pPr algn="ctr"/>
            <a:r>
              <a:rPr lang="en-US" sz="2000" dirty="0">
                <a:solidFill>
                  <a:schemeClr val="accent5">
                    <a:lumMod val="75000"/>
                  </a:schemeClr>
                </a:solidFill>
                <a:latin typeface="Avenir Next Medium" panose="020B0503020202020204" pitchFamily="34" charset="0"/>
                <a:ea typeface="Segoe UI Semibold" panose="020B0502040204020203" pitchFamily="34" charset="0"/>
                <a:cs typeface="Segoe UI Semibold" panose="020B0502040204020203" pitchFamily="34" charset="0"/>
              </a:rPr>
              <a:t> Jon Froehlich</a:t>
            </a:r>
          </a:p>
        </p:txBody>
      </p:sp>
      <p:sp>
        <p:nvSpPr>
          <p:cNvPr id="9" name="Rectangle 8">
            <a:extLst>
              <a:ext uri="{FF2B5EF4-FFF2-40B4-BE49-F238E27FC236}">
                <a16:creationId xmlns:a16="http://schemas.microsoft.com/office/drawing/2014/main" id="{A62D9D8F-ED33-9B4E-A8B5-CFDED360A275}"/>
              </a:ext>
            </a:extLst>
          </p:cNvPr>
          <p:cNvSpPr/>
          <p:nvPr/>
        </p:nvSpPr>
        <p:spPr>
          <a:xfrm>
            <a:off x="2482535" y="3821195"/>
            <a:ext cx="2129781" cy="400110"/>
          </a:xfrm>
          <a:prstGeom prst="rect">
            <a:avLst/>
          </a:prstGeom>
        </p:spPr>
        <p:txBody>
          <a:bodyPr wrap="square">
            <a:spAutoFit/>
          </a:bodyPr>
          <a:lstStyle/>
          <a:p>
            <a:pPr algn="ctr"/>
            <a:r>
              <a:rPr lang="en-US" sz="2000" dirty="0">
                <a:solidFill>
                  <a:schemeClr val="accent5">
                    <a:lumMod val="75000"/>
                  </a:schemeClr>
                </a:solidFill>
                <a:latin typeface="Avenir Next Medium" panose="020B0503020202020204" pitchFamily="34" charset="0"/>
                <a:ea typeface="Segoe UI Semibold" panose="020B0502040204020203" pitchFamily="34" charset="0"/>
                <a:cs typeface="Segoe UI Semibold" panose="020B0502040204020203" pitchFamily="34" charset="0"/>
              </a:rPr>
              <a:t>Jeffrey Heer</a:t>
            </a:r>
          </a:p>
        </p:txBody>
      </p:sp>
      <p:sp>
        <p:nvSpPr>
          <p:cNvPr id="15" name="Rectangle 14">
            <a:extLst>
              <a:ext uri="{FF2B5EF4-FFF2-40B4-BE49-F238E27FC236}">
                <a16:creationId xmlns:a16="http://schemas.microsoft.com/office/drawing/2014/main" id="{A685263D-A1F8-FA42-B5E0-28067F9F2E03}"/>
              </a:ext>
            </a:extLst>
          </p:cNvPr>
          <p:cNvSpPr/>
          <p:nvPr/>
        </p:nvSpPr>
        <p:spPr>
          <a:xfrm>
            <a:off x="4682375" y="3821195"/>
            <a:ext cx="2450127" cy="400110"/>
          </a:xfrm>
          <a:prstGeom prst="rect">
            <a:avLst/>
          </a:prstGeom>
        </p:spPr>
        <p:txBody>
          <a:bodyPr wrap="square">
            <a:spAutoFit/>
          </a:bodyPr>
          <a:lstStyle/>
          <a:p>
            <a:pPr algn="ctr"/>
            <a:r>
              <a:rPr lang="en-US" sz="2000" dirty="0">
                <a:solidFill>
                  <a:schemeClr val="accent5">
                    <a:lumMod val="75000"/>
                  </a:schemeClr>
                </a:solidFill>
                <a:latin typeface="Avenir Next Medium" panose="020B0503020202020204" pitchFamily="34" charset="0"/>
                <a:ea typeface="Segoe UI Semibold" panose="020B0502040204020203" pitchFamily="34" charset="0"/>
                <a:cs typeface="Segoe UI Semibold" panose="020B0502040204020203" pitchFamily="34" charset="0"/>
              </a:rPr>
              <a:t>Devanshi Chauhan</a:t>
            </a:r>
          </a:p>
        </p:txBody>
      </p:sp>
      <p:sp>
        <p:nvSpPr>
          <p:cNvPr id="16" name="Rectangle 15">
            <a:extLst>
              <a:ext uri="{FF2B5EF4-FFF2-40B4-BE49-F238E27FC236}">
                <a16:creationId xmlns:a16="http://schemas.microsoft.com/office/drawing/2014/main" id="{88CD4210-8970-E649-8019-6CB034588728}"/>
              </a:ext>
            </a:extLst>
          </p:cNvPr>
          <p:cNvSpPr/>
          <p:nvPr/>
        </p:nvSpPr>
        <p:spPr>
          <a:xfrm>
            <a:off x="7035764" y="3821195"/>
            <a:ext cx="2070156" cy="400110"/>
          </a:xfrm>
          <a:prstGeom prst="rect">
            <a:avLst/>
          </a:prstGeom>
        </p:spPr>
        <p:txBody>
          <a:bodyPr wrap="square">
            <a:spAutoFit/>
          </a:bodyPr>
          <a:lstStyle/>
          <a:p>
            <a:pPr algn="ctr"/>
            <a:r>
              <a:rPr lang="en-US" sz="2000" dirty="0">
                <a:solidFill>
                  <a:schemeClr val="accent5">
                    <a:lumMod val="75000"/>
                  </a:schemeClr>
                </a:solidFill>
                <a:latin typeface="Avenir Next Medium" panose="020B0503020202020204" pitchFamily="34" charset="0"/>
                <a:ea typeface="Segoe UI Semibold" panose="020B0502040204020203" pitchFamily="34" charset="0"/>
                <a:cs typeface="Segoe UI Semibold" panose="020B0502040204020203" pitchFamily="34" charset="0"/>
              </a:rPr>
              <a:t>Rachel Kangas</a:t>
            </a:r>
          </a:p>
        </p:txBody>
      </p:sp>
      <p:sp>
        <p:nvSpPr>
          <p:cNvPr id="18" name="Rectangle 17">
            <a:extLst>
              <a:ext uri="{FF2B5EF4-FFF2-40B4-BE49-F238E27FC236}">
                <a16:creationId xmlns:a16="http://schemas.microsoft.com/office/drawing/2014/main" id="{201BFC73-C2AB-BD4A-A92E-0E95BCA72D59}"/>
              </a:ext>
            </a:extLst>
          </p:cNvPr>
          <p:cNvSpPr/>
          <p:nvPr/>
        </p:nvSpPr>
        <p:spPr>
          <a:xfrm>
            <a:off x="9188562" y="3821195"/>
            <a:ext cx="2070157" cy="400110"/>
          </a:xfrm>
          <a:prstGeom prst="rect">
            <a:avLst/>
          </a:prstGeom>
        </p:spPr>
        <p:txBody>
          <a:bodyPr wrap="square">
            <a:spAutoFit/>
          </a:bodyPr>
          <a:lstStyle/>
          <a:p>
            <a:pPr algn="ctr"/>
            <a:r>
              <a:rPr lang="en-US" sz="2000" dirty="0">
                <a:solidFill>
                  <a:schemeClr val="accent5">
                    <a:lumMod val="75000"/>
                  </a:schemeClr>
                </a:solidFill>
                <a:latin typeface="Avenir Next Medium" panose="020B0503020202020204" pitchFamily="34" charset="0"/>
                <a:ea typeface="Segoe UI Semibold" panose="020B0502040204020203" pitchFamily="34" charset="0"/>
                <a:cs typeface="Segoe UI Semibold" panose="020B0502040204020203" pitchFamily="34" charset="0"/>
              </a:rPr>
              <a:t>Siddhant Patil</a:t>
            </a:r>
          </a:p>
        </p:txBody>
      </p:sp>
      <p:sp>
        <p:nvSpPr>
          <p:cNvPr id="19" name="TextBox 18">
            <a:extLst>
              <a:ext uri="{FF2B5EF4-FFF2-40B4-BE49-F238E27FC236}">
                <a16:creationId xmlns:a16="http://schemas.microsoft.com/office/drawing/2014/main" id="{E571E6A0-A3C4-8246-9508-6EB8E4391C8A}"/>
              </a:ext>
            </a:extLst>
          </p:cNvPr>
          <p:cNvSpPr txBox="1"/>
          <p:nvPr/>
        </p:nvSpPr>
        <p:spPr>
          <a:xfrm>
            <a:off x="4953858" y="1292333"/>
            <a:ext cx="2456122" cy="461665"/>
          </a:xfrm>
          <a:prstGeom prst="rect">
            <a:avLst/>
          </a:prstGeom>
          <a:noFill/>
        </p:spPr>
        <p:txBody>
          <a:bodyPr wrap="none" tIns="45720" bIns="45720" rtlCol="0">
            <a:spAutoFit/>
          </a:bodyPr>
          <a:lstStyle/>
          <a:p>
            <a:r>
              <a:rPr lang="en-US" sz="2400" dirty="0">
                <a:latin typeface="Avenir Next" panose="020B0503020202020204" pitchFamily="34" charset="0"/>
                <a:cs typeface="Segoe UI Light" panose="020B0502040204020203" pitchFamily="34" charset="0"/>
              </a:rPr>
              <a:t>Master Students</a:t>
            </a:r>
          </a:p>
        </p:txBody>
      </p:sp>
    </p:spTree>
    <p:extLst>
      <p:ext uri="{BB962C8B-B14F-4D97-AF65-F5344CB8AC3E}">
        <p14:creationId xmlns:p14="http://schemas.microsoft.com/office/powerpoint/2010/main" val="2808368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https://lh6.googleusercontent.com/ntTCadq-2oaxMPx7uN70RQmrZfm8rWXVC-Ka2QvJpCdRUuKsmDTAphr04EnC0YlpDgaWoE8RuSTuDHz5xGWQKKybP36FTA0gInsMITCNE-6HQIHey5qyDZLkz5J4dce_ZwgdWzksIYQ">
            <a:extLst>
              <a:ext uri="{FF2B5EF4-FFF2-40B4-BE49-F238E27FC236}">
                <a16:creationId xmlns:a16="http://schemas.microsoft.com/office/drawing/2014/main" id="{4EE6D0D6-CB01-FE4F-8F52-D204E1211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FAB5C848-2E61-EB44-ABAF-51570A0696EF}"/>
              </a:ext>
            </a:extLst>
          </p:cNvPr>
          <p:cNvSpPr/>
          <p:nvPr/>
        </p:nvSpPr>
        <p:spPr>
          <a:xfrm>
            <a:off x="-37653" y="-26678"/>
            <a:ext cx="12267306" cy="6899918"/>
          </a:xfrm>
          <a:prstGeom prst="rect">
            <a:avLst/>
          </a:prstGeom>
          <a:solidFill>
            <a:schemeClr val="tx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rtlCol="0" anchor="ctr"/>
          <a:lstStyle/>
          <a:p>
            <a:pPr algn="ctr"/>
            <a:endParaRPr lang="en-US" dirty="0">
              <a:solidFill>
                <a:srgbClr val="FFC000"/>
              </a:solidFill>
            </a:endParaRPr>
          </a:p>
        </p:txBody>
      </p:sp>
      <p:sp>
        <p:nvSpPr>
          <p:cNvPr id="9" name="TextBox 8">
            <a:extLst>
              <a:ext uri="{FF2B5EF4-FFF2-40B4-BE49-F238E27FC236}">
                <a16:creationId xmlns:a16="http://schemas.microsoft.com/office/drawing/2014/main" id="{07A4407C-01B9-5742-B4DC-C624C67ADAC9}"/>
              </a:ext>
            </a:extLst>
          </p:cNvPr>
          <p:cNvSpPr txBox="1"/>
          <p:nvPr/>
        </p:nvSpPr>
        <p:spPr>
          <a:xfrm>
            <a:off x="7802564" y="422287"/>
            <a:ext cx="4209876" cy="707886"/>
          </a:xfrm>
          <a:prstGeom prst="rect">
            <a:avLst/>
          </a:prstGeom>
          <a:noFill/>
          <a:ln>
            <a:noFill/>
          </a:ln>
        </p:spPr>
        <p:txBody>
          <a:bodyPr wrap="square" tIns="45720" bIns="45720" rtlCol="0">
            <a:spAutoFit/>
          </a:bodyPr>
          <a:lstStyle/>
          <a:p>
            <a:pPr algn="ctr"/>
            <a:r>
              <a:rPr lang="en-US" sz="4000" b="1" dirty="0">
                <a:solidFill>
                  <a:srgbClr val="FFC000"/>
                </a:solidFill>
                <a:latin typeface="Avenir Next Demi Bold" panose="020B0503020202020204" pitchFamily="34" charset="0"/>
                <a:cs typeface="Segoe UI Semibold" panose="020B0702040204020203" pitchFamily="34" charset="0"/>
              </a:rPr>
              <a:t>Any Questions?</a:t>
            </a:r>
          </a:p>
        </p:txBody>
      </p:sp>
      <p:sp>
        <p:nvSpPr>
          <p:cNvPr id="2" name="Title 1">
            <a:extLst>
              <a:ext uri="{FF2B5EF4-FFF2-40B4-BE49-F238E27FC236}">
                <a16:creationId xmlns:a16="http://schemas.microsoft.com/office/drawing/2014/main" id="{2416B900-0131-B349-AAD7-DFB61CB661A4}"/>
              </a:ext>
            </a:extLst>
          </p:cNvPr>
          <p:cNvSpPr>
            <a:spLocks noGrp="1"/>
          </p:cNvSpPr>
          <p:nvPr>
            <p:ph type="title"/>
          </p:nvPr>
        </p:nvSpPr>
        <p:spPr/>
        <p:txBody>
          <a:bodyPr/>
          <a:lstStyle/>
          <a:p>
            <a:r>
              <a:rPr lang="en-US" dirty="0">
                <a:solidFill>
                  <a:schemeClr val="bg1"/>
                </a:solidFill>
              </a:rPr>
              <a:t>takeaways</a:t>
            </a:r>
          </a:p>
        </p:txBody>
      </p:sp>
      <p:sp>
        <p:nvSpPr>
          <p:cNvPr id="8" name="Content Placeholder 7">
            <a:extLst>
              <a:ext uri="{FF2B5EF4-FFF2-40B4-BE49-F238E27FC236}">
                <a16:creationId xmlns:a16="http://schemas.microsoft.com/office/drawing/2014/main" id="{D6C07FD5-C501-5843-9501-015845270152}"/>
              </a:ext>
            </a:extLst>
          </p:cNvPr>
          <p:cNvSpPr>
            <a:spLocks noGrp="1"/>
          </p:cNvSpPr>
          <p:nvPr>
            <p:ph idx="1"/>
          </p:nvPr>
        </p:nvSpPr>
        <p:spPr>
          <a:xfrm>
            <a:off x="211821" y="1566351"/>
            <a:ext cx="8824230" cy="1757839"/>
          </a:xfrm>
        </p:spPr>
        <p:txBody>
          <a:bodyPr>
            <a:normAutofit/>
          </a:bodyPr>
          <a:lstStyle/>
          <a:p>
            <a:r>
              <a:rPr lang="en-US" dirty="0">
                <a:solidFill>
                  <a:srgbClr val="FFC000"/>
                </a:solidFill>
              </a:rPr>
              <a:t>Socio-political</a:t>
            </a:r>
            <a:r>
              <a:rPr lang="en-US" dirty="0">
                <a:solidFill>
                  <a:schemeClr val="bg1"/>
                </a:solidFill>
              </a:rPr>
              <a:t> factors complicates things!</a:t>
            </a:r>
          </a:p>
          <a:p>
            <a:r>
              <a:rPr lang="en-US" dirty="0">
                <a:solidFill>
                  <a:schemeClr val="bg1"/>
                </a:solidFill>
              </a:rPr>
              <a:t>Facilitating </a:t>
            </a:r>
            <a:r>
              <a:rPr lang="en-US" dirty="0">
                <a:solidFill>
                  <a:srgbClr val="FFC000"/>
                </a:solidFill>
              </a:rPr>
              <a:t>civic interactions</a:t>
            </a:r>
            <a:r>
              <a:rPr lang="en-US" dirty="0">
                <a:solidFill>
                  <a:schemeClr val="bg1"/>
                </a:solidFill>
              </a:rPr>
              <a:t> may hold the key!</a:t>
            </a:r>
          </a:p>
        </p:txBody>
      </p:sp>
      <p:sp>
        <p:nvSpPr>
          <p:cNvPr id="19" name="Content Placeholder 18">
            <a:extLst>
              <a:ext uri="{FF2B5EF4-FFF2-40B4-BE49-F238E27FC236}">
                <a16:creationId xmlns:a16="http://schemas.microsoft.com/office/drawing/2014/main" id="{8B19A4D0-927A-0244-8069-727132B91EB4}"/>
              </a:ext>
            </a:extLst>
          </p:cNvPr>
          <p:cNvSpPr>
            <a:spLocks noGrp="1"/>
          </p:cNvSpPr>
          <p:nvPr>
            <p:ph sz="quarter" idx="13"/>
          </p:nvPr>
        </p:nvSpPr>
        <p:spPr/>
        <p:txBody>
          <a:bodyPr/>
          <a:lstStyle/>
          <a:p>
            <a:r>
              <a:rPr lang="en-US" dirty="0">
                <a:solidFill>
                  <a:schemeClr val="bg1"/>
                </a:solidFill>
              </a:rPr>
              <a:t>conclusion</a:t>
            </a:r>
          </a:p>
        </p:txBody>
      </p:sp>
      <p:sp>
        <p:nvSpPr>
          <p:cNvPr id="31" name="Rectangle 30">
            <a:extLst>
              <a:ext uri="{FF2B5EF4-FFF2-40B4-BE49-F238E27FC236}">
                <a16:creationId xmlns:a16="http://schemas.microsoft.com/office/drawing/2014/main" id="{C912FBD8-E8FD-8E4F-BB51-0EA78E441AA1}"/>
              </a:ext>
            </a:extLst>
          </p:cNvPr>
          <p:cNvSpPr/>
          <p:nvPr/>
        </p:nvSpPr>
        <p:spPr>
          <a:xfrm>
            <a:off x="6826731" y="3950856"/>
            <a:ext cx="4959100" cy="1757839"/>
          </a:xfrm>
          <a:prstGeom prst="rect">
            <a:avLst/>
          </a:prstGeom>
          <a:solidFill>
            <a:schemeClr val="lt1">
              <a:alpha val="69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CFF006A4-1962-EB4B-9886-C874AE31C93E}"/>
              </a:ext>
            </a:extLst>
          </p:cNvPr>
          <p:cNvGrpSpPr/>
          <p:nvPr/>
        </p:nvGrpSpPr>
        <p:grpSpPr>
          <a:xfrm>
            <a:off x="8139934" y="4160496"/>
            <a:ext cx="3627997" cy="1338558"/>
            <a:chOff x="8463194" y="3367362"/>
            <a:chExt cx="3627997" cy="1338558"/>
          </a:xfrm>
        </p:grpSpPr>
        <p:pic>
          <p:nvPicPr>
            <p:cNvPr id="24" name="Picture 23">
              <a:extLst>
                <a:ext uri="{FF2B5EF4-FFF2-40B4-BE49-F238E27FC236}">
                  <a16:creationId xmlns:a16="http://schemas.microsoft.com/office/drawing/2014/main" id="{6DE02D5F-24D7-1D49-B384-E01B4DE2C6B1}"/>
                </a:ext>
              </a:extLst>
            </p:cNvPr>
            <p:cNvPicPr>
              <a:picLocks noChangeAspect="1"/>
            </p:cNvPicPr>
            <p:nvPr/>
          </p:nvPicPr>
          <p:blipFill>
            <a:blip r:embed="rId4"/>
            <a:stretch>
              <a:fillRect/>
            </a:stretch>
          </p:blipFill>
          <p:spPr>
            <a:xfrm>
              <a:off x="8555188" y="4300069"/>
              <a:ext cx="365760" cy="365760"/>
            </a:xfrm>
            <a:prstGeom prst="rect">
              <a:avLst/>
            </a:prstGeom>
          </p:spPr>
        </p:pic>
        <p:pic>
          <p:nvPicPr>
            <p:cNvPr id="25" name="Picture 24">
              <a:extLst>
                <a:ext uri="{FF2B5EF4-FFF2-40B4-BE49-F238E27FC236}">
                  <a16:creationId xmlns:a16="http://schemas.microsoft.com/office/drawing/2014/main" id="{F37557FB-6692-844B-8870-7714F7FFE072}"/>
                </a:ext>
              </a:extLst>
            </p:cNvPr>
            <p:cNvPicPr>
              <a:picLocks noChangeAspect="1"/>
            </p:cNvPicPr>
            <p:nvPr/>
          </p:nvPicPr>
          <p:blipFill>
            <a:blip r:embed="rId5"/>
            <a:stretch>
              <a:fillRect/>
            </a:stretch>
          </p:blipFill>
          <p:spPr>
            <a:xfrm>
              <a:off x="8552087" y="3845700"/>
              <a:ext cx="320040" cy="320040"/>
            </a:xfrm>
            <a:prstGeom prst="rect">
              <a:avLst/>
            </a:prstGeom>
          </p:spPr>
        </p:pic>
        <p:sp>
          <p:nvSpPr>
            <p:cNvPr id="26" name="Rectangle 25">
              <a:extLst>
                <a:ext uri="{FF2B5EF4-FFF2-40B4-BE49-F238E27FC236}">
                  <a16:creationId xmlns:a16="http://schemas.microsoft.com/office/drawing/2014/main" id="{F65D1C68-6935-CC4F-869C-41612D171711}"/>
                </a:ext>
              </a:extLst>
            </p:cNvPr>
            <p:cNvSpPr/>
            <p:nvPr/>
          </p:nvSpPr>
          <p:spPr>
            <a:xfrm>
              <a:off x="8958474" y="3797799"/>
              <a:ext cx="3132717" cy="461665"/>
            </a:xfrm>
            <a:prstGeom prst="rect">
              <a:avLst/>
            </a:prstGeom>
          </p:spPr>
          <p:txBody>
            <a:bodyPr wrap="none">
              <a:spAutoFit/>
            </a:bodyPr>
            <a:lstStyle/>
            <a:p>
              <a:r>
                <a:rPr lang="en-US" sz="2400" dirty="0">
                  <a:latin typeface="Avenir Next" panose="020B0503020202020204" pitchFamily="34" charset="0"/>
                  <a:cs typeface="Segoe UI Light" panose="020B0502040204020203" pitchFamily="34" charset="0"/>
                  <a:hlinkClick r:id="rId6"/>
                </a:rPr>
                <a:t>manaswi@cs.uw.edu</a:t>
              </a:r>
              <a:r>
                <a:rPr lang="en-US" sz="2400" dirty="0">
                  <a:latin typeface="Avenir Next" panose="020B0503020202020204" pitchFamily="34" charset="0"/>
                  <a:cs typeface="Segoe UI Light" panose="020B0502040204020203" pitchFamily="34" charset="0"/>
                </a:rPr>
                <a:t> </a:t>
              </a:r>
              <a:endParaRPr lang="en-US" sz="2400" dirty="0">
                <a:latin typeface="Avenir Next" panose="020B0503020202020204" pitchFamily="34" charset="0"/>
              </a:endParaRPr>
            </a:p>
          </p:txBody>
        </p:sp>
        <p:sp>
          <p:nvSpPr>
            <p:cNvPr id="27" name="Rectangle 26">
              <a:extLst>
                <a:ext uri="{FF2B5EF4-FFF2-40B4-BE49-F238E27FC236}">
                  <a16:creationId xmlns:a16="http://schemas.microsoft.com/office/drawing/2014/main" id="{F8AA0949-67A4-B343-A8B1-4DD328B86079}"/>
                </a:ext>
              </a:extLst>
            </p:cNvPr>
            <p:cNvSpPr/>
            <p:nvPr/>
          </p:nvSpPr>
          <p:spPr>
            <a:xfrm>
              <a:off x="8964121" y="4244255"/>
              <a:ext cx="2055371" cy="461665"/>
            </a:xfrm>
            <a:prstGeom prst="rect">
              <a:avLst/>
            </a:prstGeom>
          </p:spPr>
          <p:txBody>
            <a:bodyPr wrap="none">
              <a:spAutoFit/>
            </a:bodyPr>
            <a:lstStyle/>
            <a:p>
              <a:r>
                <a:rPr lang="en-US" sz="2400" dirty="0">
                  <a:latin typeface="Avenir Next" panose="020B0503020202020204" pitchFamily="34" charset="0"/>
                  <a:cs typeface="Segoe UI Light" panose="020B0502040204020203" pitchFamily="34" charset="0"/>
                  <a:hlinkClick r:id="rId7"/>
                </a:rPr>
                <a:t>manaswisaha</a:t>
              </a:r>
              <a:endParaRPr lang="en-US" sz="2400" dirty="0">
                <a:latin typeface="Avenir Next" panose="020B0503020202020204" pitchFamily="34" charset="0"/>
              </a:endParaRPr>
            </a:p>
          </p:txBody>
        </p:sp>
        <p:sp>
          <p:nvSpPr>
            <p:cNvPr id="28" name="Rectangle 27">
              <a:extLst>
                <a:ext uri="{FF2B5EF4-FFF2-40B4-BE49-F238E27FC236}">
                  <a16:creationId xmlns:a16="http://schemas.microsoft.com/office/drawing/2014/main" id="{AE27AB0B-0258-2140-BA21-9E64E90AA47D}"/>
                </a:ext>
              </a:extLst>
            </p:cNvPr>
            <p:cNvSpPr/>
            <p:nvPr/>
          </p:nvSpPr>
          <p:spPr>
            <a:xfrm>
              <a:off x="8463194" y="3367362"/>
              <a:ext cx="1380507" cy="461665"/>
            </a:xfrm>
            <a:prstGeom prst="rect">
              <a:avLst/>
            </a:prstGeom>
          </p:spPr>
          <p:txBody>
            <a:bodyPr wrap="none">
              <a:spAutoFit/>
            </a:bodyPr>
            <a:lstStyle/>
            <a:p>
              <a:pPr algn="ctr"/>
              <a:r>
                <a:rPr lang="en-US" sz="2400" b="1" dirty="0">
                  <a:latin typeface="Avenir Next Demi Bold" panose="020B0503020202020204" pitchFamily="34" charset="0"/>
                  <a:cs typeface="Segoe UI Light" panose="020B0502040204020203" pitchFamily="34" charset="0"/>
                </a:rPr>
                <a:t>Contact:</a:t>
              </a:r>
            </a:p>
          </p:txBody>
        </p:sp>
      </p:grpSp>
      <p:pic>
        <p:nvPicPr>
          <p:cNvPr id="32" name="Picture 31">
            <a:extLst>
              <a:ext uri="{FF2B5EF4-FFF2-40B4-BE49-F238E27FC236}">
                <a16:creationId xmlns:a16="http://schemas.microsoft.com/office/drawing/2014/main" id="{54F31C99-3501-4B4D-8475-7C6618ADD544}"/>
              </a:ext>
            </a:extLst>
          </p:cNvPr>
          <p:cNvPicPr>
            <a:picLocks noChangeAspect="1"/>
          </p:cNvPicPr>
          <p:nvPr/>
        </p:nvPicPr>
        <p:blipFill rotWithShape="1">
          <a:blip r:embed="rId8">
            <a:extLst>
              <a:ext uri="{28A0092B-C50C-407E-A947-70E740481C1C}">
                <a14:useLocalDpi xmlns:a14="http://schemas.microsoft.com/office/drawing/2010/main" val="0"/>
              </a:ext>
            </a:extLst>
          </a:blip>
          <a:srcRect l="1" r="75721"/>
          <a:stretch/>
        </p:blipFill>
        <p:spPr>
          <a:xfrm>
            <a:off x="6954131" y="4238874"/>
            <a:ext cx="1069124" cy="1510342"/>
          </a:xfrm>
          <a:prstGeom prst="rect">
            <a:avLst/>
          </a:prstGeom>
        </p:spPr>
      </p:pic>
      <p:grpSp>
        <p:nvGrpSpPr>
          <p:cNvPr id="33" name="Group 32">
            <a:extLst>
              <a:ext uri="{FF2B5EF4-FFF2-40B4-BE49-F238E27FC236}">
                <a16:creationId xmlns:a16="http://schemas.microsoft.com/office/drawing/2014/main" id="{2855C140-713C-9F4B-BC32-5D8D5E20C7DA}"/>
              </a:ext>
            </a:extLst>
          </p:cNvPr>
          <p:cNvGrpSpPr/>
          <p:nvPr/>
        </p:nvGrpSpPr>
        <p:grpSpPr>
          <a:xfrm>
            <a:off x="1127224" y="5975452"/>
            <a:ext cx="9937551" cy="684947"/>
            <a:chOff x="436481" y="5991892"/>
            <a:chExt cx="9937551" cy="684947"/>
          </a:xfrm>
        </p:grpSpPr>
        <p:pic>
          <p:nvPicPr>
            <p:cNvPr id="34" name="Picture 33">
              <a:extLst>
                <a:ext uri="{FF2B5EF4-FFF2-40B4-BE49-F238E27FC236}">
                  <a16:creationId xmlns:a16="http://schemas.microsoft.com/office/drawing/2014/main" id="{F83C99E0-FFB1-A448-B126-BF21D93D2B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481" y="5991892"/>
              <a:ext cx="772423" cy="684947"/>
            </a:xfrm>
            <a:prstGeom prst="rect">
              <a:avLst/>
            </a:prstGeom>
          </p:spPr>
        </p:pic>
        <p:pic>
          <p:nvPicPr>
            <p:cNvPr id="35" name="Picture 34">
              <a:extLst>
                <a:ext uri="{FF2B5EF4-FFF2-40B4-BE49-F238E27FC236}">
                  <a16:creationId xmlns:a16="http://schemas.microsoft.com/office/drawing/2014/main" id="{3ABBE432-A6C4-574F-BB39-F1C1AC1F52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7233" y="6014325"/>
              <a:ext cx="1187166" cy="640080"/>
            </a:xfrm>
            <a:prstGeom prst="rect">
              <a:avLst/>
            </a:prstGeom>
          </p:spPr>
        </p:pic>
        <p:pic>
          <p:nvPicPr>
            <p:cNvPr id="36" name="Picture 35">
              <a:extLst>
                <a:ext uri="{FF2B5EF4-FFF2-40B4-BE49-F238E27FC236}">
                  <a16:creationId xmlns:a16="http://schemas.microsoft.com/office/drawing/2014/main" id="{26A0303A-5EAB-7E47-9A47-1FCF76E9456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5028"/>
            <a:stretch/>
          </p:blipFill>
          <p:spPr>
            <a:xfrm>
              <a:off x="8345308" y="6060045"/>
              <a:ext cx="2028724" cy="548640"/>
            </a:xfrm>
            <a:prstGeom prst="rect">
              <a:avLst/>
            </a:prstGeom>
          </p:spPr>
        </p:pic>
        <p:pic>
          <p:nvPicPr>
            <p:cNvPr id="38" name="Picture 37" descr="A picture containing object&#10;&#10;Description generated with very high confidence">
              <a:extLst>
                <a:ext uri="{FF2B5EF4-FFF2-40B4-BE49-F238E27FC236}">
                  <a16:creationId xmlns:a16="http://schemas.microsoft.com/office/drawing/2014/main" id="{2F93C3C8-F389-A141-B260-3BFD1C63F655}"/>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514344" y="6105765"/>
              <a:ext cx="4300220" cy="457200"/>
            </a:xfrm>
            <a:prstGeom prst="rect">
              <a:avLst/>
            </a:prstGeom>
          </p:spPr>
        </p:pic>
      </p:grpSp>
    </p:spTree>
    <p:extLst>
      <p:ext uri="{BB962C8B-B14F-4D97-AF65-F5344CB8AC3E}">
        <p14:creationId xmlns:p14="http://schemas.microsoft.com/office/powerpoint/2010/main" val="1859729347"/>
      </p:ext>
    </p:extLst>
  </p:cSld>
  <p:clrMapOvr>
    <a:masterClrMapping/>
  </p:clrMapOvr>
  <mc:AlternateContent xmlns:mc="http://schemas.openxmlformats.org/markup-compatibility/2006" xmlns:p14="http://schemas.microsoft.com/office/powerpoint/2010/main">
    <mc:Choice Requires="p14">
      <p:transition spd="slow" p14:dur="2000" advTm="7361"/>
    </mc:Choice>
    <mc:Fallback xmlns="">
      <p:transition spd="slow" advTm="7361"/>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3B4C4-C19B-DF43-970C-2013BB4272D0}"/>
              </a:ext>
            </a:extLst>
          </p:cNvPr>
          <p:cNvSpPr>
            <a:spLocks noGrp="1"/>
          </p:cNvSpPr>
          <p:nvPr>
            <p:ph type="title"/>
          </p:nvPr>
        </p:nvSpPr>
        <p:spPr/>
        <p:txBody>
          <a:bodyPr/>
          <a:lstStyle/>
          <a:p>
            <a:r>
              <a:rPr lang="en-US" dirty="0"/>
              <a:t>Background: legislations</a:t>
            </a:r>
          </a:p>
        </p:txBody>
      </p:sp>
      <p:sp>
        <p:nvSpPr>
          <p:cNvPr id="3" name="Content Placeholder 2">
            <a:extLst>
              <a:ext uri="{FF2B5EF4-FFF2-40B4-BE49-F238E27FC236}">
                <a16:creationId xmlns:a16="http://schemas.microsoft.com/office/drawing/2014/main" id="{2A3BB9DA-1E2C-A344-84EA-0F2453723407}"/>
              </a:ext>
            </a:extLst>
          </p:cNvPr>
          <p:cNvSpPr>
            <a:spLocks noGrp="1"/>
          </p:cNvSpPr>
          <p:nvPr>
            <p:ph idx="1"/>
          </p:nvPr>
        </p:nvSpPr>
        <p:spPr>
          <a:xfrm>
            <a:off x="211821" y="1566350"/>
            <a:ext cx="10701343" cy="5063050"/>
          </a:xfrm>
        </p:spPr>
        <p:txBody>
          <a:bodyPr/>
          <a:lstStyle/>
          <a:p>
            <a:r>
              <a:rPr lang="en-US" dirty="0"/>
              <a:t>Disability Rights Movement of 1960s, 70s and beyond</a:t>
            </a:r>
          </a:p>
          <a:p>
            <a:r>
              <a:rPr lang="en-US" dirty="0"/>
              <a:t>1968’s Architecture Barriers Act (ABA)</a:t>
            </a:r>
          </a:p>
          <a:p>
            <a:r>
              <a:rPr lang="en-US" dirty="0"/>
              <a:t>1990’s Americans with Disabilities Act (ADA)</a:t>
            </a:r>
          </a:p>
          <a:p>
            <a:endParaRPr lang="en-US" dirty="0"/>
          </a:p>
        </p:txBody>
      </p:sp>
      <p:sp>
        <p:nvSpPr>
          <p:cNvPr id="4" name="Content Placeholder 3">
            <a:extLst>
              <a:ext uri="{FF2B5EF4-FFF2-40B4-BE49-F238E27FC236}">
                <a16:creationId xmlns:a16="http://schemas.microsoft.com/office/drawing/2014/main" id="{29F475D3-E42A-AC49-AAF5-C2C4F0BDD286}"/>
              </a:ext>
            </a:extLst>
          </p:cNvPr>
          <p:cNvSpPr>
            <a:spLocks noGrp="1"/>
          </p:cNvSpPr>
          <p:nvPr>
            <p:ph sz="quarter" idx="13"/>
          </p:nvPr>
        </p:nvSpPr>
        <p:spPr/>
        <p:txBody>
          <a:bodyPr/>
          <a:lstStyle/>
          <a:p>
            <a:r>
              <a:rPr lang="en-US" dirty="0"/>
              <a:t>motivation</a:t>
            </a:r>
          </a:p>
        </p:txBody>
      </p:sp>
    </p:spTree>
    <p:extLst>
      <p:ext uri="{BB962C8B-B14F-4D97-AF65-F5344CB8AC3E}">
        <p14:creationId xmlns:p14="http://schemas.microsoft.com/office/powerpoint/2010/main" val="3391130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A47D9-8203-DB42-861E-C07D7B60DDF2}"/>
              </a:ext>
            </a:extLst>
          </p:cNvPr>
          <p:cNvSpPr/>
          <p:nvPr/>
        </p:nvSpPr>
        <p:spPr>
          <a:xfrm>
            <a:off x="139085" y="1203729"/>
            <a:ext cx="4347665" cy="584775"/>
          </a:xfrm>
          <a:prstGeom prst="rect">
            <a:avLst/>
          </a:prstGeom>
        </p:spPr>
        <p:txBody>
          <a:bodyPr wrap="none">
            <a:spAutoFit/>
          </a:bodyPr>
          <a:lstStyle/>
          <a:p>
            <a:r>
              <a:rPr lang="en-US" sz="3200" b="1" dirty="0">
                <a:solidFill>
                  <a:srgbClr val="00B9AE"/>
                </a:solidFill>
                <a:latin typeface="Segoe UI Semibold" panose="020B0502040204020203" pitchFamily="34" charset="0"/>
                <a:ea typeface="Segoe UI Semibold" panose="020B0502040204020203" pitchFamily="34" charset="0"/>
                <a:cs typeface="Segoe UI Semibold" panose="020B0502040204020203" pitchFamily="34" charset="0"/>
              </a:rPr>
              <a:t>Prioritization Practices</a:t>
            </a:r>
          </a:p>
        </p:txBody>
      </p:sp>
      <p:sp>
        <p:nvSpPr>
          <p:cNvPr id="13" name="Title 1">
            <a:extLst>
              <a:ext uri="{FF2B5EF4-FFF2-40B4-BE49-F238E27FC236}">
                <a16:creationId xmlns:a16="http://schemas.microsoft.com/office/drawing/2014/main" id="{18885CF4-7B1E-C246-9C7B-CC3FE4578417}"/>
              </a:ext>
            </a:extLst>
          </p:cNvPr>
          <p:cNvSpPr>
            <a:spLocks noGrp="1"/>
          </p:cNvSpPr>
          <p:nvPr>
            <p:ph type="title"/>
          </p:nvPr>
        </p:nvSpPr>
        <p:spPr>
          <a:xfrm>
            <a:off x="211822" y="492641"/>
            <a:ext cx="11980178" cy="708436"/>
          </a:xfrm>
        </p:spPr>
        <p:txBody>
          <a:bodyPr/>
          <a:lstStyle/>
          <a:p>
            <a:r>
              <a:rPr lang="en-US" sz="4400" dirty="0"/>
              <a:t>Decision-Making Practices</a:t>
            </a:r>
          </a:p>
        </p:txBody>
      </p:sp>
      <p:sp>
        <p:nvSpPr>
          <p:cNvPr id="14" name="Content Placeholder 3">
            <a:extLst>
              <a:ext uri="{FF2B5EF4-FFF2-40B4-BE49-F238E27FC236}">
                <a16:creationId xmlns:a16="http://schemas.microsoft.com/office/drawing/2014/main" id="{3751423E-4E55-C240-BE39-EBCDD178E065}"/>
              </a:ext>
            </a:extLst>
          </p:cNvPr>
          <p:cNvSpPr txBox="1">
            <a:spLocks/>
          </p:cNvSpPr>
          <p:nvPr/>
        </p:nvSpPr>
        <p:spPr>
          <a:xfrm>
            <a:off x="228600" y="197601"/>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findings</a:t>
            </a:r>
          </a:p>
        </p:txBody>
      </p:sp>
      <p:sp>
        <p:nvSpPr>
          <p:cNvPr id="18" name="Content Placeholder 2">
            <a:extLst>
              <a:ext uri="{FF2B5EF4-FFF2-40B4-BE49-F238E27FC236}">
                <a16:creationId xmlns:a16="http://schemas.microsoft.com/office/drawing/2014/main" id="{812D0F1A-ED45-594B-9178-5BD764EFE1B4}"/>
              </a:ext>
            </a:extLst>
          </p:cNvPr>
          <p:cNvSpPr>
            <a:spLocks noGrp="1"/>
          </p:cNvSpPr>
          <p:nvPr>
            <p:ph idx="1"/>
          </p:nvPr>
        </p:nvSpPr>
        <p:spPr>
          <a:xfrm>
            <a:off x="211822" y="1940513"/>
            <a:ext cx="10627147" cy="4719886"/>
          </a:xfrm>
        </p:spPr>
        <p:txBody>
          <a:bodyPr>
            <a:normAutofit/>
          </a:bodyPr>
          <a:lstStyle/>
          <a:p>
            <a:r>
              <a:rPr lang="en-US" dirty="0"/>
              <a:t>Impact assessment is crucial: equity, gentrification</a:t>
            </a:r>
          </a:p>
          <a:p>
            <a:endParaRPr lang="en-US" dirty="0"/>
          </a:p>
        </p:txBody>
      </p:sp>
    </p:spTree>
    <p:custDataLst>
      <p:tags r:id="rId1"/>
    </p:custDataLst>
    <p:extLst>
      <p:ext uri="{BB962C8B-B14F-4D97-AF65-F5344CB8AC3E}">
        <p14:creationId xmlns:p14="http://schemas.microsoft.com/office/powerpoint/2010/main" val="3652089402"/>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2B8B-DFA3-C54F-A53C-195A18878DA5}"/>
              </a:ext>
            </a:extLst>
          </p:cNvPr>
          <p:cNvSpPr>
            <a:spLocks noGrp="1"/>
          </p:cNvSpPr>
          <p:nvPr>
            <p:ph type="title"/>
          </p:nvPr>
        </p:nvSpPr>
        <p:spPr>
          <a:xfrm>
            <a:off x="211822" y="492641"/>
            <a:ext cx="9997580" cy="708436"/>
          </a:xfrm>
        </p:spPr>
        <p:txBody>
          <a:bodyPr/>
          <a:lstStyle/>
          <a:p>
            <a:r>
              <a:rPr lang="en-US" dirty="0"/>
              <a:t>Socio-political model of disability </a:t>
            </a:r>
          </a:p>
        </p:txBody>
      </p:sp>
      <p:sp>
        <p:nvSpPr>
          <p:cNvPr id="3" name="Content Placeholder 2">
            <a:extLst>
              <a:ext uri="{FF2B5EF4-FFF2-40B4-BE49-F238E27FC236}">
                <a16:creationId xmlns:a16="http://schemas.microsoft.com/office/drawing/2014/main" id="{42BBB4AC-02CE-204A-A93E-4B27E509A239}"/>
              </a:ext>
            </a:extLst>
          </p:cNvPr>
          <p:cNvSpPr>
            <a:spLocks noGrp="1"/>
          </p:cNvSpPr>
          <p:nvPr>
            <p:ph idx="1"/>
          </p:nvPr>
        </p:nvSpPr>
        <p:spPr>
          <a:xfrm>
            <a:off x="211822" y="1566350"/>
            <a:ext cx="10741100" cy="5063050"/>
          </a:xfrm>
        </p:spPr>
        <p:txBody>
          <a:bodyPr/>
          <a:lstStyle/>
          <a:p>
            <a:r>
              <a:rPr lang="en-US" dirty="0"/>
              <a:t>Shifts the emphasis from “the individual” to “the broader social, cultural, economic, and political environment”</a:t>
            </a:r>
          </a:p>
        </p:txBody>
      </p:sp>
      <p:sp>
        <p:nvSpPr>
          <p:cNvPr id="4" name="Content Placeholder 3">
            <a:extLst>
              <a:ext uri="{FF2B5EF4-FFF2-40B4-BE49-F238E27FC236}">
                <a16:creationId xmlns:a16="http://schemas.microsoft.com/office/drawing/2014/main" id="{B4DDC1BC-3324-2544-AF8C-36296DD79BE5}"/>
              </a:ext>
            </a:extLst>
          </p:cNvPr>
          <p:cNvSpPr>
            <a:spLocks noGrp="1"/>
          </p:cNvSpPr>
          <p:nvPr>
            <p:ph sz="quarter" idx="13"/>
          </p:nvPr>
        </p:nvSpPr>
        <p:spPr/>
        <p:txBody>
          <a:bodyPr/>
          <a:lstStyle/>
          <a:p>
            <a:r>
              <a:rPr lang="en-US" dirty="0"/>
              <a:t>motivation</a:t>
            </a:r>
          </a:p>
        </p:txBody>
      </p:sp>
    </p:spTree>
    <p:extLst>
      <p:ext uri="{BB962C8B-B14F-4D97-AF65-F5344CB8AC3E}">
        <p14:creationId xmlns:p14="http://schemas.microsoft.com/office/powerpoint/2010/main" val="4247084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A47D9-8203-DB42-861E-C07D7B60DDF2}"/>
              </a:ext>
            </a:extLst>
          </p:cNvPr>
          <p:cNvSpPr/>
          <p:nvPr/>
        </p:nvSpPr>
        <p:spPr>
          <a:xfrm>
            <a:off x="139085" y="1203729"/>
            <a:ext cx="4347665" cy="584775"/>
          </a:xfrm>
          <a:prstGeom prst="rect">
            <a:avLst/>
          </a:prstGeom>
        </p:spPr>
        <p:txBody>
          <a:bodyPr wrap="none">
            <a:spAutoFit/>
          </a:bodyPr>
          <a:lstStyle/>
          <a:p>
            <a:r>
              <a:rPr lang="en-US" sz="3200" b="1" dirty="0">
                <a:solidFill>
                  <a:srgbClr val="00B9AE"/>
                </a:solidFill>
                <a:latin typeface="Segoe UI Semibold" panose="020B0502040204020203" pitchFamily="34" charset="0"/>
                <a:ea typeface="Segoe UI Semibold" panose="020B0502040204020203" pitchFamily="34" charset="0"/>
                <a:cs typeface="Segoe UI Semibold" panose="020B0502040204020203" pitchFamily="34" charset="0"/>
              </a:rPr>
              <a:t>Prioritization Practices</a:t>
            </a:r>
          </a:p>
        </p:txBody>
      </p:sp>
      <p:sp>
        <p:nvSpPr>
          <p:cNvPr id="13" name="Title 1">
            <a:extLst>
              <a:ext uri="{FF2B5EF4-FFF2-40B4-BE49-F238E27FC236}">
                <a16:creationId xmlns:a16="http://schemas.microsoft.com/office/drawing/2014/main" id="{18885CF4-7B1E-C246-9C7B-CC3FE4578417}"/>
              </a:ext>
            </a:extLst>
          </p:cNvPr>
          <p:cNvSpPr>
            <a:spLocks noGrp="1"/>
          </p:cNvSpPr>
          <p:nvPr>
            <p:ph type="title"/>
          </p:nvPr>
        </p:nvSpPr>
        <p:spPr>
          <a:xfrm>
            <a:off x="211822" y="492641"/>
            <a:ext cx="11980178" cy="708436"/>
          </a:xfrm>
        </p:spPr>
        <p:txBody>
          <a:bodyPr/>
          <a:lstStyle/>
          <a:p>
            <a:r>
              <a:rPr lang="en-US" sz="4400" dirty="0"/>
              <a:t>Decision-Making Practices</a:t>
            </a:r>
          </a:p>
        </p:txBody>
      </p:sp>
      <p:sp>
        <p:nvSpPr>
          <p:cNvPr id="14" name="Content Placeholder 3">
            <a:extLst>
              <a:ext uri="{FF2B5EF4-FFF2-40B4-BE49-F238E27FC236}">
                <a16:creationId xmlns:a16="http://schemas.microsoft.com/office/drawing/2014/main" id="{3751423E-4E55-C240-BE39-EBCDD178E065}"/>
              </a:ext>
            </a:extLst>
          </p:cNvPr>
          <p:cNvSpPr txBox="1">
            <a:spLocks/>
          </p:cNvSpPr>
          <p:nvPr/>
        </p:nvSpPr>
        <p:spPr>
          <a:xfrm>
            <a:off x="228600" y="197601"/>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findings</a:t>
            </a:r>
          </a:p>
        </p:txBody>
      </p:sp>
      <p:sp>
        <p:nvSpPr>
          <p:cNvPr id="18" name="Content Placeholder 2">
            <a:extLst>
              <a:ext uri="{FF2B5EF4-FFF2-40B4-BE49-F238E27FC236}">
                <a16:creationId xmlns:a16="http://schemas.microsoft.com/office/drawing/2014/main" id="{812D0F1A-ED45-594B-9178-5BD764EFE1B4}"/>
              </a:ext>
            </a:extLst>
          </p:cNvPr>
          <p:cNvSpPr>
            <a:spLocks noGrp="1"/>
          </p:cNvSpPr>
          <p:nvPr>
            <p:ph idx="1"/>
          </p:nvPr>
        </p:nvSpPr>
        <p:spPr>
          <a:xfrm>
            <a:off x="211822" y="1940513"/>
            <a:ext cx="10627147" cy="4719886"/>
          </a:xfrm>
        </p:spPr>
        <p:txBody>
          <a:bodyPr>
            <a:normAutofit/>
          </a:bodyPr>
          <a:lstStyle/>
          <a:p>
            <a:r>
              <a:rPr lang="en-US" dirty="0"/>
              <a:t>Impact assessment is crucial: equity, gentrification</a:t>
            </a:r>
          </a:p>
          <a:p>
            <a:endParaRPr lang="en-US" dirty="0"/>
          </a:p>
        </p:txBody>
      </p:sp>
      <p:sp>
        <p:nvSpPr>
          <p:cNvPr id="4" name="Rectangle 3">
            <a:extLst>
              <a:ext uri="{FF2B5EF4-FFF2-40B4-BE49-F238E27FC236}">
                <a16:creationId xmlns:a16="http://schemas.microsoft.com/office/drawing/2014/main" id="{941F2AED-80E3-4D4D-B1DB-135F44E82190}"/>
              </a:ext>
            </a:extLst>
          </p:cNvPr>
          <p:cNvSpPr/>
          <p:nvPr/>
        </p:nvSpPr>
        <p:spPr>
          <a:xfrm>
            <a:off x="1319280" y="2844224"/>
            <a:ext cx="8412229" cy="1169551"/>
          </a:xfrm>
          <a:prstGeom prst="rect">
            <a:avLst/>
          </a:prstGeom>
        </p:spPr>
        <p:txBody>
          <a:bodyPr wrap="square">
            <a:spAutoFit/>
          </a:bodyPr>
          <a:lstStyle/>
          <a:p>
            <a:pPr marL="228600" marR="203200" algn="just">
              <a:lnSpc>
                <a:spcPct val="110000"/>
              </a:lnSpc>
              <a:spcBef>
                <a:spcPts val="600"/>
              </a:spcBef>
              <a:spcAft>
                <a:spcPts val="600"/>
              </a:spcAft>
            </a:pPr>
            <a:r>
              <a:rPr lang="en-US" sz="1600" i="1" dirty="0">
                <a:latin typeface="Avenir Next" panose="020B0503020202020204" pitchFamily="34" charset="0"/>
                <a:ea typeface="Calibri" panose="020F0502020204030204" pitchFamily="34" charset="0"/>
                <a:cs typeface="Times New Roman" panose="02020603050405020304" pitchFamily="18" charset="0"/>
              </a:rPr>
              <a:t>“The city has a commitment, and I have a commitment personally, [...] to try to make our city more equitable. To the extent that inequities exist, and they exist massively in [City-name], we need to be making disproportionate investments to undo the disproportionate investments that were made by prior generations.” (P25PM</a:t>
            </a:r>
            <a:r>
              <a:rPr lang="en-US" sz="1400" dirty="0">
                <a:latin typeface="Avenir Next" panose="020B0503020202020204" pitchFamily="34" charset="0"/>
                <a:ea typeface="Calibri" panose="020F0502020204030204" pitchFamily="34" charset="0"/>
                <a:cs typeface="Times New Roman" panose="02020603050405020304" pitchFamily="18" charset="0"/>
              </a:rPr>
              <a:t> </a:t>
            </a:r>
            <a:r>
              <a:rPr lang="en-US" sz="1600" i="1" dirty="0">
                <a:latin typeface="Avenir Next" panose="020B0503020202020204" pitchFamily="34" charset="0"/>
                <a:ea typeface="Calibri" panose="020F0502020204030204" pitchFamily="34"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800744325"/>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A47D9-8203-DB42-861E-C07D7B60DDF2}"/>
              </a:ext>
            </a:extLst>
          </p:cNvPr>
          <p:cNvSpPr/>
          <p:nvPr/>
        </p:nvSpPr>
        <p:spPr>
          <a:xfrm>
            <a:off x="139085" y="1203729"/>
            <a:ext cx="4347665" cy="584775"/>
          </a:xfrm>
          <a:prstGeom prst="rect">
            <a:avLst/>
          </a:prstGeom>
        </p:spPr>
        <p:txBody>
          <a:bodyPr wrap="none">
            <a:spAutoFit/>
          </a:bodyPr>
          <a:lstStyle/>
          <a:p>
            <a:r>
              <a:rPr lang="en-US" sz="3200" b="1" dirty="0">
                <a:solidFill>
                  <a:srgbClr val="00B9AE"/>
                </a:solidFill>
                <a:latin typeface="Segoe UI Semibold" panose="020B0502040204020203" pitchFamily="34" charset="0"/>
                <a:ea typeface="Segoe UI Semibold" panose="020B0502040204020203" pitchFamily="34" charset="0"/>
                <a:cs typeface="Segoe UI Semibold" panose="020B0502040204020203" pitchFamily="34" charset="0"/>
              </a:rPr>
              <a:t>Prioritization Practices</a:t>
            </a:r>
          </a:p>
        </p:txBody>
      </p:sp>
      <p:sp>
        <p:nvSpPr>
          <p:cNvPr id="13" name="Title 1">
            <a:extLst>
              <a:ext uri="{FF2B5EF4-FFF2-40B4-BE49-F238E27FC236}">
                <a16:creationId xmlns:a16="http://schemas.microsoft.com/office/drawing/2014/main" id="{18885CF4-7B1E-C246-9C7B-CC3FE4578417}"/>
              </a:ext>
            </a:extLst>
          </p:cNvPr>
          <p:cNvSpPr>
            <a:spLocks noGrp="1"/>
          </p:cNvSpPr>
          <p:nvPr>
            <p:ph type="title"/>
          </p:nvPr>
        </p:nvSpPr>
        <p:spPr>
          <a:xfrm>
            <a:off x="211822" y="492641"/>
            <a:ext cx="11980178" cy="708436"/>
          </a:xfrm>
        </p:spPr>
        <p:txBody>
          <a:bodyPr/>
          <a:lstStyle/>
          <a:p>
            <a:r>
              <a:rPr lang="en-US" sz="4400" dirty="0"/>
              <a:t>Decision-Making Practices</a:t>
            </a:r>
          </a:p>
        </p:txBody>
      </p:sp>
      <p:sp>
        <p:nvSpPr>
          <p:cNvPr id="14" name="Content Placeholder 3">
            <a:extLst>
              <a:ext uri="{FF2B5EF4-FFF2-40B4-BE49-F238E27FC236}">
                <a16:creationId xmlns:a16="http://schemas.microsoft.com/office/drawing/2014/main" id="{3751423E-4E55-C240-BE39-EBCDD178E065}"/>
              </a:ext>
            </a:extLst>
          </p:cNvPr>
          <p:cNvSpPr txBox="1">
            <a:spLocks/>
          </p:cNvSpPr>
          <p:nvPr/>
        </p:nvSpPr>
        <p:spPr>
          <a:xfrm>
            <a:off x="228600" y="197601"/>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findings</a:t>
            </a:r>
          </a:p>
        </p:txBody>
      </p:sp>
      <p:sp>
        <p:nvSpPr>
          <p:cNvPr id="18" name="Content Placeholder 2">
            <a:extLst>
              <a:ext uri="{FF2B5EF4-FFF2-40B4-BE49-F238E27FC236}">
                <a16:creationId xmlns:a16="http://schemas.microsoft.com/office/drawing/2014/main" id="{812D0F1A-ED45-594B-9178-5BD764EFE1B4}"/>
              </a:ext>
            </a:extLst>
          </p:cNvPr>
          <p:cNvSpPr>
            <a:spLocks noGrp="1"/>
          </p:cNvSpPr>
          <p:nvPr>
            <p:ph idx="1"/>
          </p:nvPr>
        </p:nvSpPr>
        <p:spPr>
          <a:xfrm>
            <a:off x="211822" y="1940513"/>
            <a:ext cx="10627147" cy="4719886"/>
          </a:xfrm>
        </p:spPr>
        <p:txBody>
          <a:bodyPr>
            <a:normAutofit/>
          </a:bodyPr>
          <a:lstStyle/>
          <a:p>
            <a:r>
              <a:rPr lang="en-US" dirty="0"/>
              <a:t>Impact assessment is crucial: equity, gentrification</a:t>
            </a:r>
          </a:p>
          <a:p>
            <a:r>
              <a:rPr lang="en-US" dirty="0"/>
              <a:t>Several prioritization approaches used</a:t>
            </a:r>
          </a:p>
          <a:p>
            <a:r>
              <a:rPr lang="en-US" dirty="0"/>
              <a:t>	infrastructure utilization</a:t>
            </a:r>
          </a:p>
          <a:p>
            <a:r>
              <a:rPr lang="en-US" dirty="0"/>
              <a:t>	proximity to destinations</a:t>
            </a:r>
          </a:p>
          <a:p>
            <a:r>
              <a:rPr lang="en-US" dirty="0"/>
              <a:t>	area demographics</a:t>
            </a:r>
          </a:p>
          <a:p>
            <a:endParaRPr lang="en-US" dirty="0"/>
          </a:p>
        </p:txBody>
      </p:sp>
      <p:sp>
        <p:nvSpPr>
          <p:cNvPr id="7" name="Content Placeholder 2">
            <a:extLst>
              <a:ext uri="{FF2B5EF4-FFF2-40B4-BE49-F238E27FC236}">
                <a16:creationId xmlns:a16="http://schemas.microsoft.com/office/drawing/2014/main" id="{D6A33423-8493-4244-A703-080AE49D4F27}"/>
              </a:ext>
            </a:extLst>
          </p:cNvPr>
          <p:cNvSpPr txBox="1">
            <a:spLocks/>
          </p:cNvSpPr>
          <p:nvPr/>
        </p:nvSpPr>
        <p:spPr>
          <a:xfrm>
            <a:off x="5752206" y="3488960"/>
            <a:ext cx="5850181" cy="3383407"/>
          </a:xfrm>
          <a:prstGeom prst="rect">
            <a:avLst/>
          </a:prstGeom>
        </p:spPr>
        <p:txBody>
          <a:bodyPr vert="horz" lIns="0" tIns="45720" rIns="91440" bIns="45720" rtlCol="0">
            <a:norm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Avenir Next" panose="020B0503020202020204" pitchFamily="34" charset="0"/>
                <a:ea typeface="+mn-ea"/>
                <a:cs typeface="Avenir Next" panose="020B0503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citizen complaints</a:t>
            </a:r>
          </a:p>
          <a:p>
            <a:r>
              <a:rPr lang="en-US" dirty="0"/>
              <a:t>	population density</a:t>
            </a:r>
          </a:p>
          <a:p>
            <a:r>
              <a:rPr lang="en-US" dirty="0"/>
              <a:t>	accessibility comparison</a:t>
            </a:r>
          </a:p>
          <a:p>
            <a:r>
              <a:rPr lang="en-US" dirty="0"/>
              <a:t>	</a:t>
            </a:r>
          </a:p>
          <a:p>
            <a:endParaRPr lang="en-US" dirty="0"/>
          </a:p>
        </p:txBody>
      </p:sp>
    </p:spTree>
    <p:custDataLst>
      <p:tags r:id="rId1"/>
    </p:custDataLst>
    <p:extLst>
      <p:ext uri="{BB962C8B-B14F-4D97-AF65-F5344CB8AC3E}">
        <p14:creationId xmlns:p14="http://schemas.microsoft.com/office/powerpoint/2010/main" val="634065841"/>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1821" y="492641"/>
            <a:ext cx="12398710" cy="708436"/>
          </a:xfrm>
        </p:spPr>
        <p:txBody>
          <a:bodyPr/>
          <a:lstStyle/>
          <a:p>
            <a:r>
              <a:rPr lang="en-US" dirty="0"/>
              <a:t>City infrastructure changes slowly</a:t>
            </a:r>
          </a:p>
        </p:txBody>
      </p:sp>
      <p:sp>
        <p:nvSpPr>
          <p:cNvPr id="4" name="Content Placeholder 3"/>
          <p:cNvSpPr>
            <a:spLocks noGrp="1"/>
          </p:cNvSpPr>
          <p:nvPr>
            <p:ph sz="quarter" idx="13"/>
          </p:nvPr>
        </p:nvSpPr>
        <p:spPr>
          <a:xfrm>
            <a:off x="228600" y="197601"/>
            <a:ext cx="8223250" cy="411367"/>
          </a:xfrm>
        </p:spPr>
        <p:txBody>
          <a:bodyPr/>
          <a:lstStyle/>
          <a:p>
            <a:r>
              <a:rPr lang="en-US" dirty="0"/>
              <a:t>Is Google Street view a reasonable Dataset for accessibility audits?</a:t>
            </a:r>
          </a:p>
        </p:txBody>
      </p:sp>
      <p:sp>
        <p:nvSpPr>
          <p:cNvPr id="42" name="TextBox 41"/>
          <p:cNvSpPr txBox="1"/>
          <p:nvPr/>
        </p:nvSpPr>
        <p:spPr>
          <a:xfrm>
            <a:off x="-2395816" y="2704794"/>
            <a:ext cx="1856096" cy="461665"/>
          </a:xfrm>
          <a:prstGeom prst="rect">
            <a:avLst/>
          </a:prstGeom>
          <a:noFill/>
        </p:spPr>
        <p:txBody>
          <a:bodyPr wrap="square" tIns="45720" bIns="45720" rtlCol="0">
            <a:spAutoFit/>
          </a:bodyPr>
          <a:lstStyle/>
          <a:p>
            <a:r>
              <a:rPr lang="el-GR" sz="2400" dirty="0">
                <a:latin typeface="Museo Slab 1000" panose="02000000000000000000" pitchFamily="50" charset="0"/>
                <a:cs typeface="Segoe UI Light" panose="020B0502040204020203" pitchFamily="34" charset="0"/>
              </a:rPr>
              <a:t>ρ</a:t>
            </a:r>
            <a:r>
              <a:rPr lang="en-US" sz="2400" dirty="0">
                <a:latin typeface="Museo Slab 1000" panose="02000000000000000000" pitchFamily="50" charset="0"/>
                <a:cs typeface="Segoe UI Light" panose="020B0502040204020203" pitchFamily="34" charset="0"/>
              </a:rPr>
              <a:t> </a:t>
            </a:r>
          </a:p>
        </p:txBody>
      </p:sp>
      <p:pic>
        <p:nvPicPr>
          <p:cNvPr id="40" name="Picture 2" descr="http://188.226.165.177/panosur/wp-content/uploads/sites/2/2015/06/device-carousel1.jpg"/>
          <p:cNvPicPr>
            <a:picLocks noChangeAspect="1" noChangeArrowheads="1"/>
          </p:cNvPicPr>
          <p:nvPr/>
        </p:nvPicPr>
        <p:blipFill rotWithShape="1">
          <a:blip r:embed="rId3">
            <a:extLst>
              <a:ext uri="{28A0092B-C50C-407E-A947-70E740481C1C}">
                <a14:useLocalDpi xmlns:a14="http://schemas.microsoft.com/office/drawing/2010/main" val="0"/>
              </a:ext>
            </a:extLst>
          </a:blip>
          <a:srcRect l="23395" r="23433"/>
          <a:stretch/>
        </p:blipFill>
        <p:spPr bwMode="auto">
          <a:xfrm>
            <a:off x="0" y="1496117"/>
            <a:ext cx="5755212" cy="43661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85076" y="1910596"/>
            <a:ext cx="4551247" cy="523220"/>
          </a:xfrm>
          <a:prstGeom prst="rect">
            <a:avLst/>
          </a:prstGeom>
          <a:noFill/>
        </p:spPr>
        <p:txBody>
          <a:bodyPr wrap="square" tIns="45720" bIns="45720" rtlCol="0">
            <a:spAutoFit/>
          </a:bodyPr>
          <a:lstStyle/>
          <a:p>
            <a:r>
              <a:rPr lang="en-US" sz="2800" dirty="0" err="1">
                <a:latin typeface="Bebas Neue" panose="020B0606020202050201" pitchFamily="34" charset="0"/>
                <a:cs typeface="Segoe UI Light" panose="020B0502040204020203" pitchFamily="34" charset="0"/>
              </a:rPr>
              <a:t>Avg</a:t>
            </a:r>
            <a:r>
              <a:rPr lang="en-US" sz="2800" dirty="0">
                <a:latin typeface="Bebas Neue" panose="020B0606020202050201" pitchFamily="34" charset="0"/>
                <a:cs typeface="Segoe UI Light" panose="020B0502040204020203" pitchFamily="34" charset="0"/>
              </a:rPr>
              <a:t> image age in Bus Stop Dataset</a:t>
            </a:r>
          </a:p>
        </p:txBody>
      </p:sp>
      <p:sp>
        <p:nvSpPr>
          <p:cNvPr id="41" name="TextBox 40"/>
          <p:cNvSpPr txBox="1"/>
          <p:nvPr/>
        </p:nvSpPr>
        <p:spPr>
          <a:xfrm>
            <a:off x="5274223" y="2185854"/>
            <a:ext cx="7240770" cy="1323439"/>
          </a:xfrm>
          <a:prstGeom prst="rect">
            <a:avLst/>
          </a:prstGeom>
          <a:noFill/>
        </p:spPr>
        <p:txBody>
          <a:bodyPr wrap="square" rtlCol="0">
            <a:spAutoFit/>
          </a:bodyPr>
          <a:lstStyle/>
          <a:p>
            <a:pPr algn="ctr"/>
            <a:r>
              <a:rPr lang="en-US" sz="8000" dirty="0">
                <a:latin typeface="Museo Slab 1000" panose="02000000000000000000" pitchFamily="50" charset="0"/>
              </a:rPr>
              <a:t>1.7 </a:t>
            </a:r>
            <a:r>
              <a:rPr lang="en-US" sz="8000" dirty="0" err="1">
                <a:latin typeface="Museo Slab 1000" panose="02000000000000000000" pitchFamily="50" charset="0"/>
              </a:rPr>
              <a:t>yrs</a:t>
            </a:r>
            <a:r>
              <a:rPr lang="en-US" sz="8000" dirty="0">
                <a:latin typeface="Museo Slab 1000" panose="02000000000000000000" pitchFamily="50" charset="0"/>
              </a:rPr>
              <a:t> </a:t>
            </a:r>
            <a:r>
              <a:rPr lang="en-US" sz="2800" dirty="0">
                <a:latin typeface="Museo Slab 1000" panose="02000000000000000000" pitchFamily="50" charset="0"/>
              </a:rPr>
              <a:t>(SD=0.7)</a:t>
            </a:r>
            <a:endParaRPr lang="en-US" sz="4400" dirty="0">
              <a:latin typeface="Museo Slab 1000" panose="02000000000000000000" pitchFamily="50" charset="0"/>
            </a:endParaRPr>
          </a:p>
        </p:txBody>
      </p:sp>
      <p:sp>
        <p:nvSpPr>
          <p:cNvPr id="47" name="TextBox 46"/>
          <p:cNvSpPr txBox="1"/>
          <p:nvPr/>
        </p:nvSpPr>
        <p:spPr>
          <a:xfrm>
            <a:off x="6285076" y="3769711"/>
            <a:ext cx="5471834" cy="523220"/>
          </a:xfrm>
          <a:prstGeom prst="rect">
            <a:avLst/>
          </a:prstGeom>
          <a:noFill/>
        </p:spPr>
        <p:txBody>
          <a:bodyPr wrap="square" tIns="45720" bIns="45720" rtlCol="0">
            <a:spAutoFit/>
          </a:bodyPr>
          <a:lstStyle/>
          <a:p>
            <a:r>
              <a:rPr lang="en-US" sz="2800" dirty="0" err="1">
                <a:latin typeface="Bebas Neue" panose="020B0606020202050201" pitchFamily="34" charset="0"/>
                <a:cs typeface="Segoe UI Light" panose="020B0502040204020203" pitchFamily="34" charset="0"/>
              </a:rPr>
              <a:t>Avg</a:t>
            </a:r>
            <a:r>
              <a:rPr lang="en-US" sz="2800" dirty="0">
                <a:latin typeface="Bebas Neue" panose="020B0606020202050201" pitchFamily="34" charset="0"/>
                <a:cs typeface="Segoe UI Light" panose="020B0502040204020203" pitchFamily="34" charset="0"/>
              </a:rPr>
              <a:t> image age in Intersection Dataset</a:t>
            </a:r>
          </a:p>
        </p:txBody>
      </p:sp>
      <p:sp>
        <p:nvSpPr>
          <p:cNvPr id="48" name="TextBox 47"/>
          <p:cNvSpPr txBox="1"/>
          <p:nvPr/>
        </p:nvSpPr>
        <p:spPr>
          <a:xfrm>
            <a:off x="5274223" y="4044969"/>
            <a:ext cx="7240770" cy="1323439"/>
          </a:xfrm>
          <a:prstGeom prst="rect">
            <a:avLst/>
          </a:prstGeom>
          <a:noFill/>
        </p:spPr>
        <p:txBody>
          <a:bodyPr wrap="square" rtlCol="0">
            <a:spAutoFit/>
          </a:bodyPr>
          <a:lstStyle/>
          <a:p>
            <a:pPr algn="ctr"/>
            <a:r>
              <a:rPr lang="en-US" sz="8000" dirty="0">
                <a:latin typeface="Museo Slab 1000" panose="02000000000000000000" pitchFamily="50" charset="0"/>
              </a:rPr>
              <a:t>1.5 </a:t>
            </a:r>
            <a:r>
              <a:rPr lang="en-US" sz="8000" dirty="0" err="1">
                <a:latin typeface="Museo Slab 1000" panose="02000000000000000000" pitchFamily="50" charset="0"/>
              </a:rPr>
              <a:t>yrs</a:t>
            </a:r>
            <a:r>
              <a:rPr lang="en-US" sz="8000" dirty="0">
                <a:latin typeface="Museo Slab 1000" panose="02000000000000000000" pitchFamily="50" charset="0"/>
              </a:rPr>
              <a:t> </a:t>
            </a:r>
            <a:r>
              <a:rPr lang="en-US" sz="2800" dirty="0">
                <a:latin typeface="Museo Slab 1000" panose="02000000000000000000" pitchFamily="50" charset="0"/>
              </a:rPr>
              <a:t>(SD=0.7)</a:t>
            </a:r>
            <a:endParaRPr lang="en-US" sz="4400" dirty="0">
              <a:latin typeface="Museo Slab 1000" panose="02000000000000000000" pitchFamily="50" charset="0"/>
            </a:endParaRPr>
          </a:p>
        </p:txBody>
      </p:sp>
    </p:spTree>
    <p:extLst>
      <p:ext uri="{BB962C8B-B14F-4D97-AF65-F5344CB8AC3E}">
        <p14:creationId xmlns:p14="http://schemas.microsoft.com/office/powerpoint/2010/main" val="3304537969"/>
      </p:ext>
    </p:extLst>
  </p:cSld>
  <p:clrMapOvr>
    <a:masterClrMapping/>
  </p:clrMapOvr>
  <mc:AlternateContent xmlns:mc="http://schemas.openxmlformats.org/markup-compatibility/2006" xmlns:p14="http://schemas.microsoft.com/office/powerpoint/2010/main">
    <mc:Choice Requires="p14">
      <p:transition spd="slow" p14:dur="2000" advTm="12391"/>
    </mc:Choice>
    <mc:Fallback xmlns="">
      <p:transition spd="slow" advTm="12391"/>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210218" y="1137921"/>
            <a:ext cx="11793233" cy="4824736"/>
            <a:chOff x="157655" y="853441"/>
            <a:chExt cx="8844925" cy="3618552"/>
          </a:xfrm>
        </p:grpSpPr>
        <p:pic>
          <p:nvPicPr>
            <p:cNvPr id="4" name="Picture 2" descr="D:\Dropbox\Talks\CMU2014_HCII-\Images\WalkngAudits\auditors-discussing-intersection.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3814" t="5760" r="4937"/>
            <a:stretch/>
          </p:blipFill>
          <p:spPr bwMode="auto">
            <a:xfrm>
              <a:off x="157655" y="853441"/>
              <a:ext cx="3474720" cy="3618206"/>
            </a:xfrm>
            <a:prstGeom prst="rect">
              <a:avLst/>
            </a:prstGeom>
            <a:noFill/>
            <a:ln>
              <a:solidFill>
                <a:schemeClr val="bg1">
                  <a:lumMod val="85000"/>
                </a:schemeClr>
              </a:solidFill>
            </a:ln>
            <a:extLst>
              <a:ext uri="{909E8E84-426E-40dd-AFC4-6F175D3DCCD1}">
                <a14:hiddenFill xmlns="" xmlns:a14="http://schemas.microsoft.com/office/drawing/2010/main">
                  <a:solidFill>
                    <a:srgbClr val="FFFFFF"/>
                  </a:solidFill>
                </a14:hiddenFill>
              </a:ext>
            </a:extLst>
          </p:spPr>
        </p:pic>
        <p:pic>
          <p:nvPicPr>
            <p:cNvPr id="5" name="Picture 3" descr="D:\Dropbox\Talks\CMU2014_HCII-\Images\WalkngAudits\walkability-audit-pics-getting-ready-to-cross.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9137" t="5760" r="44104"/>
            <a:stretch/>
          </p:blipFill>
          <p:spPr bwMode="auto">
            <a:xfrm>
              <a:off x="3799128" y="853441"/>
              <a:ext cx="2571093" cy="3618206"/>
            </a:xfrm>
            <a:prstGeom prst="rect">
              <a:avLst/>
            </a:prstGeom>
            <a:noFill/>
            <a:ln>
              <a:solidFill>
                <a:schemeClr val="bg1">
                  <a:lumMod val="85000"/>
                </a:schemeClr>
              </a:solidFill>
            </a:ln>
            <a:extLst>
              <a:ext uri="{909E8E84-426E-40dd-AFC4-6F175D3DCCD1}">
                <a14:hiddenFill xmlns="" xmlns:a14="http://schemas.microsoft.com/office/drawing/2010/main">
                  <a:solidFill>
                    <a:srgbClr val="FFFFFF"/>
                  </a:solidFill>
                </a14:hiddenFill>
              </a:ext>
            </a:extLst>
          </p:spPr>
        </p:pic>
        <p:pic>
          <p:nvPicPr>
            <p:cNvPr id="6" name="Picture 4" descr="D:\Dropbox\Talks\CMU2014_HCII-\Images\WalkngAudits\285.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4943" t="5756"/>
            <a:stretch/>
          </p:blipFill>
          <p:spPr bwMode="auto">
            <a:xfrm>
              <a:off x="6553201" y="853441"/>
              <a:ext cx="2449379" cy="3618552"/>
            </a:xfrm>
            <a:prstGeom prst="rect">
              <a:avLst/>
            </a:prstGeom>
            <a:noFill/>
            <a:ln>
              <a:solidFill>
                <a:schemeClr val="bg1">
                  <a:lumMod val="85000"/>
                </a:schemeClr>
              </a:solidFill>
            </a:ln>
            <a:extLst>
              <a:ext uri="{909E8E84-426E-40dd-AFC4-6F175D3DCCD1}">
                <a14:hiddenFill xmlns="" xmlns:a14="http://schemas.microsoft.com/office/drawing/2010/main">
                  <a:solidFill>
                    <a:srgbClr val="FFFFFF"/>
                  </a:solidFill>
                </a14:hiddenFill>
              </a:ext>
            </a:extLst>
          </p:spPr>
        </p:pic>
      </p:grpSp>
      <p:sp>
        <p:nvSpPr>
          <p:cNvPr id="7" name="TextBox 6"/>
          <p:cNvSpPr txBox="1"/>
          <p:nvPr/>
        </p:nvSpPr>
        <p:spPr>
          <a:xfrm>
            <a:off x="8737600" y="5953375"/>
            <a:ext cx="3352800" cy="697749"/>
          </a:xfrm>
          <a:prstGeom prst="rect">
            <a:avLst/>
          </a:prstGeom>
          <a:noFill/>
        </p:spPr>
        <p:txBody>
          <a:bodyPr wrap="square" lIns="0" tIns="60957" rIns="0" bIns="60957" rtlCol="0">
            <a:spAutoFit/>
          </a:bodyPr>
          <a:lstStyle/>
          <a:p>
            <a:r>
              <a:rPr lang="en-US" sz="1867" dirty="0">
                <a:solidFill>
                  <a:prstClr val="white">
                    <a:lumMod val="85000"/>
                  </a:prstClr>
                </a:solidFill>
                <a:latin typeface="Segoe Condensed" panose="020B0606040200020203" pitchFamily="34" charset="0"/>
              </a:rPr>
              <a:t>Safe Routes to School Walkability Audit</a:t>
            </a:r>
          </a:p>
          <a:p>
            <a:r>
              <a:rPr lang="en-US" sz="1867" dirty="0">
                <a:solidFill>
                  <a:prstClr val="white">
                    <a:lumMod val="85000"/>
                  </a:prstClr>
                </a:solidFill>
                <a:latin typeface="Segoe Condensed" panose="020B0606040200020203" pitchFamily="34" charset="0"/>
              </a:rPr>
              <a:t>Rock Hill, South Carolina</a:t>
            </a:r>
          </a:p>
        </p:txBody>
      </p:sp>
      <p:sp>
        <p:nvSpPr>
          <p:cNvPr id="8" name="TextBox 7"/>
          <p:cNvSpPr txBox="1"/>
          <p:nvPr/>
        </p:nvSpPr>
        <p:spPr>
          <a:xfrm>
            <a:off x="203200" y="5953372"/>
            <a:ext cx="4368800" cy="697749"/>
          </a:xfrm>
          <a:prstGeom prst="rect">
            <a:avLst/>
          </a:prstGeom>
          <a:noFill/>
        </p:spPr>
        <p:txBody>
          <a:bodyPr wrap="square" lIns="0" tIns="60957" rIns="0" bIns="60957" rtlCol="0">
            <a:spAutoFit/>
          </a:bodyPr>
          <a:lstStyle/>
          <a:p>
            <a:r>
              <a:rPr lang="en-US" sz="1867" dirty="0">
                <a:solidFill>
                  <a:prstClr val="white">
                    <a:lumMod val="85000"/>
                  </a:prstClr>
                </a:solidFill>
                <a:latin typeface="Segoe Condensed" panose="020B0606040200020203" pitchFamily="34" charset="0"/>
              </a:rPr>
              <a:t>Walkability Audit</a:t>
            </a:r>
          </a:p>
          <a:p>
            <a:r>
              <a:rPr lang="en-US" sz="1867" dirty="0">
                <a:solidFill>
                  <a:prstClr val="white">
                    <a:lumMod val="85000"/>
                  </a:prstClr>
                </a:solidFill>
                <a:latin typeface="Segoe Condensed" panose="020B0606040200020203" pitchFamily="34" charset="0"/>
              </a:rPr>
              <a:t>Wake County, North Carolina</a:t>
            </a:r>
          </a:p>
        </p:txBody>
      </p:sp>
      <p:sp>
        <p:nvSpPr>
          <p:cNvPr id="9" name="TextBox 8"/>
          <p:cNvSpPr txBox="1"/>
          <p:nvPr/>
        </p:nvSpPr>
        <p:spPr>
          <a:xfrm>
            <a:off x="5065500" y="5953372"/>
            <a:ext cx="4368800" cy="697749"/>
          </a:xfrm>
          <a:prstGeom prst="rect">
            <a:avLst/>
          </a:prstGeom>
          <a:noFill/>
        </p:spPr>
        <p:txBody>
          <a:bodyPr wrap="square" lIns="0" tIns="60957" rIns="0" bIns="60957" rtlCol="0">
            <a:spAutoFit/>
          </a:bodyPr>
          <a:lstStyle/>
          <a:p>
            <a:r>
              <a:rPr lang="en-US" sz="1867" dirty="0">
                <a:solidFill>
                  <a:prstClr val="white">
                    <a:lumMod val="85000"/>
                  </a:prstClr>
                </a:solidFill>
                <a:latin typeface="Segoe Condensed" panose="020B0606040200020203" pitchFamily="34" charset="0"/>
              </a:rPr>
              <a:t>Walkability Audit</a:t>
            </a:r>
          </a:p>
          <a:p>
            <a:r>
              <a:rPr lang="en-US" sz="1867" dirty="0">
                <a:solidFill>
                  <a:prstClr val="white">
                    <a:lumMod val="85000"/>
                  </a:prstClr>
                </a:solidFill>
                <a:latin typeface="Segoe Condensed" panose="020B0606040200020203" pitchFamily="34" charset="0"/>
              </a:rPr>
              <a:t>Wake County, North Carolina</a:t>
            </a:r>
          </a:p>
        </p:txBody>
      </p:sp>
      <p:sp>
        <p:nvSpPr>
          <p:cNvPr id="10" name="Title 11"/>
          <p:cNvSpPr txBox="1">
            <a:spLocks/>
          </p:cNvSpPr>
          <p:nvPr/>
        </p:nvSpPr>
        <p:spPr>
          <a:xfrm>
            <a:off x="182180" y="297156"/>
            <a:ext cx="11582400" cy="64981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Segoe UI Light"/>
                <a:ea typeface="+mj-ea"/>
                <a:cs typeface="Segoe UI Light"/>
              </a:defRPr>
            </a:lvl1pPr>
          </a:lstStyle>
          <a:p>
            <a:pPr algn="l"/>
            <a:r>
              <a:rPr lang="en-US" sz="3733" dirty="0">
                <a:solidFill>
                  <a:srgbClr val="FFC000"/>
                </a:solidFill>
                <a:latin typeface="Avenir Next" panose="020B0503020202020204" pitchFamily="34" charset="0"/>
                <a:cs typeface="Segoe UI Semibold"/>
              </a:rPr>
              <a:t>Traditional Physical Audits</a:t>
            </a:r>
          </a:p>
        </p:txBody>
      </p:sp>
    </p:spTree>
    <p:extLst>
      <p:ext uri="{BB962C8B-B14F-4D97-AF65-F5344CB8AC3E}">
        <p14:creationId xmlns:p14="http://schemas.microsoft.com/office/powerpoint/2010/main" val="326810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28" y="765628"/>
            <a:ext cx="12184744" cy="12184744"/>
          </a:xfrm>
          <a:prstGeom prst="rect">
            <a:avLst/>
          </a:prstGeom>
        </p:spPr>
      </p:pic>
      <p:sp>
        <p:nvSpPr>
          <p:cNvPr id="11" name="Rectangle 10"/>
          <p:cNvSpPr/>
          <p:nvPr/>
        </p:nvSpPr>
        <p:spPr>
          <a:xfrm>
            <a:off x="8452792" y="6418530"/>
            <a:ext cx="3690552" cy="389781"/>
          </a:xfrm>
          <a:prstGeom prst="rect">
            <a:avLst/>
          </a:prstGeom>
        </p:spPr>
        <p:txBody>
          <a:bodyPr wrap="none" lIns="121661" tIns="60957" rIns="121661" bIns="60957">
            <a:spAutoFit/>
          </a:bodyPr>
          <a:lstStyle/>
          <a:p>
            <a:r>
              <a:rPr lang="en-US" sz="1733" dirty="0">
                <a:solidFill>
                  <a:prstClr val="white">
                    <a:lumMod val="65000"/>
                  </a:prstClr>
                </a:solidFill>
                <a:latin typeface="Segoe UI Light" panose="020B0502040204020203" pitchFamily="34" charset="0"/>
              </a:rPr>
              <a:t>http://www1.nyc.gov/311/index.page</a:t>
            </a:r>
          </a:p>
        </p:txBody>
      </p:sp>
      <p:sp>
        <p:nvSpPr>
          <p:cNvPr id="12" name="Title 11"/>
          <p:cNvSpPr txBox="1">
            <a:spLocks/>
          </p:cNvSpPr>
          <p:nvPr/>
        </p:nvSpPr>
        <p:spPr>
          <a:xfrm>
            <a:off x="304800" y="451111"/>
            <a:ext cx="11582400" cy="64981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Segoe UI Light"/>
                <a:ea typeface="+mj-ea"/>
                <a:cs typeface="Segoe UI Light"/>
              </a:defRPr>
            </a:lvl1pPr>
          </a:lstStyle>
          <a:p>
            <a:pPr algn="l"/>
            <a:r>
              <a:rPr lang="en-US" sz="3733" dirty="0">
                <a:solidFill>
                  <a:srgbClr val="FFC000"/>
                </a:solidFill>
                <a:latin typeface="Avenir Next" panose="020B0503020202020204" pitchFamily="34" charset="0"/>
                <a:cs typeface="Segoe UI Semibold" panose="020B0702040204020203" pitchFamily="34" charset="0"/>
              </a:rPr>
              <a:t>Mobile Reporting Solutions</a:t>
            </a:r>
          </a:p>
        </p:txBody>
      </p:sp>
      <p:pic>
        <p:nvPicPr>
          <p:cNvPr id="14" name="Picture 4" descr="D:\Dropbox\Talks\CMU2014_HCII-\Images\NYC311\screen322x572 (2).jpeg"/>
          <p:cNvPicPr>
            <a:picLocks noChangeAspect="1" noChangeArrowheads="1"/>
          </p:cNvPicPr>
          <p:nvPr/>
        </p:nvPicPr>
        <p:blipFill rotWithShape="1">
          <a:blip r:embed="rId4">
            <a:extLst>
              <a:ext uri="{28A0092B-C50C-407E-A947-70E740481C1C}">
                <a14:useLocalDpi xmlns:a14="http://schemas.microsoft.com/office/drawing/2010/main"/>
              </a:ext>
            </a:extLst>
          </a:blip>
          <a:srcRect b="34523"/>
          <a:stretch/>
        </p:blipFill>
        <p:spPr bwMode="auto">
          <a:xfrm>
            <a:off x="3854021" y="2991105"/>
            <a:ext cx="4197963" cy="4703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45569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10392-F7CB-4E41-A462-58A028F6F6BC}"/>
              </a:ext>
            </a:extLst>
          </p:cNvPr>
          <p:cNvSpPr>
            <a:spLocks noGrp="1"/>
          </p:cNvSpPr>
          <p:nvPr>
            <p:ph type="title"/>
          </p:nvPr>
        </p:nvSpPr>
        <p:spPr>
          <a:xfrm>
            <a:off x="211821" y="492641"/>
            <a:ext cx="11751579" cy="708436"/>
          </a:xfrm>
        </p:spPr>
        <p:txBody>
          <a:bodyPr/>
          <a:lstStyle/>
          <a:p>
            <a:r>
              <a:rPr lang="en-US" sz="4400" dirty="0"/>
              <a:t>traditional data collection approaches</a:t>
            </a:r>
          </a:p>
        </p:txBody>
      </p:sp>
      <p:sp>
        <p:nvSpPr>
          <p:cNvPr id="4" name="Content Placeholder 3">
            <a:extLst>
              <a:ext uri="{FF2B5EF4-FFF2-40B4-BE49-F238E27FC236}">
                <a16:creationId xmlns:a16="http://schemas.microsoft.com/office/drawing/2014/main" id="{1D603035-C457-1246-8CEA-3F59EFD7BE28}"/>
              </a:ext>
            </a:extLst>
          </p:cNvPr>
          <p:cNvSpPr>
            <a:spLocks noGrp="1"/>
          </p:cNvSpPr>
          <p:nvPr>
            <p:ph sz="quarter" idx="13"/>
          </p:nvPr>
        </p:nvSpPr>
        <p:spPr/>
        <p:txBody>
          <a:bodyPr/>
          <a:lstStyle/>
          <a:p>
            <a:r>
              <a:rPr lang="en-US" dirty="0"/>
              <a:t>challenges</a:t>
            </a:r>
          </a:p>
        </p:txBody>
      </p:sp>
      <p:grpSp>
        <p:nvGrpSpPr>
          <p:cNvPr id="17" name="Group 16">
            <a:extLst>
              <a:ext uri="{FF2B5EF4-FFF2-40B4-BE49-F238E27FC236}">
                <a16:creationId xmlns:a16="http://schemas.microsoft.com/office/drawing/2014/main" id="{AE26A242-7B7D-E04F-9D87-0A282377862F}"/>
              </a:ext>
            </a:extLst>
          </p:cNvPr>
          <p:cNvGrpSpPr/>
          <p:nvPr/>
        </p:nvGrpSpPr>
        <p:grpSpPr>
          <a:xfrm>
            <a:off x="211822" y="1188472"/>
            <a:ext cx="3175873" cy="5346362"/>
            <a:chOff x="211822" y="1188472"/>
            <a:chExt cx="3175873" cy="5346362"/>
          </a:xfrm>
        </p:grpSpPr>
        <p:sp>
          <p:nvSpPr>
            <p:cNvPr id="8" name="Rectangle 7">
              <a:extLst>
                <a:ext uri="{FF2B5EF4-FFF2-40B4-BE49-F238E27FC236}">
                  <a16:creationId xmlns:a16="http://schemas.microsoft.com/office/drawing/2014/main" id="{FA5D3775-5529-8247-953F-3AF51B3B7115}"/>
                </a:ext>
              </a:extLst>
            </p:cNvPr>
            <p:cNvSpPr/>
            <p:nvPr/>
          </p:nvSpPr>
          <p:spPr>
            <a:xfrm>
              <a:off x="211822" y="5703837"/>
              <a:ext cx="3159095" cy="830997"/>
            </a:xfrm>
            <a:prstGeom prst="rect">
              <a:avLst/>
            </a:prstGeom>
          </p:spPr>
          <p:txBody>
            <a:bodyPr wrap="square">
              <a:spAutoFit/>
            </a:bodyPr>
            <a:lstStyle/>
            <a:p>
              <a:pPr algn="ctr"/>
              <a:r>
                <a:rPr lang="en-US" sz="2400" b="1" dirty="0">
                  <a:solidFill>
                    <a:schemeClr val="tx1">
                      <a:lumMod val="75000"/>
                      <a:lumOff val="25000"/>
                    </a:schemeClr>
                  </a:solidFill>
                  <a:latin typeface="Segoe UI Semibold" panose="020B0502040204020203" pitchFamily="34" charset="0"/>
                  <a:ea typeface="Segoe UI Semibold" panose="020B0502040204020203" pitchFamily="34" charset="0"/>
                  <a:cs typeface="Segoe UI Semibold" panose="020B0502040204020203" pitchFamily="34" charset="0"/>
                </a:rPr>
                <a:t>Slow, Manual, and Laborious</a:t>
              </a:r>
            </a:p>
          </p:txBody>
        </p:sp>
        <p:pic>
          <p:nvPicPr>
            <p:cNvPr id="11" name="Picture 10">
              <a:extLst>
                <a:ext uri="{FF2B5EF4-FFF2-40B4-BE49-F238E27FC236}">
                  <a16:creationId xmlns:a16="http://schemas.microsoft.com/office/drawing/2014/main" id="{BA03AFF4-2EAC-984F-8690-000870113120}"/>
                </a:ext>
              </a:extLst>
            </p:cNvPr>
            <p:cNvPicPr>
              <a:picLocks noChangeAspect="1"/>
            </p:cNvPicPr>
            <p:nvPr/>
          </p:nvPicPr>
          <p:blipFill>
            <a:blip r:embed="rId3"/>
            <a:stretch>
              <a:fillRect/>
            </a:stretch>
          </p:blipFill>
          <p:spPr>
            <a:xfrm>
              <a:off x="228600" y="1188472"/>
              <a:ext cx="3159095" cy="4481055"/>
            </a:xfrm>
            <a:prstGeom prst="rect">
              <a:avLst/>
            </a:prstGeom>
          </p:spPr>
        </p:pic>
      </p:grpSp>
      <p:grpSp>
        <p:nvGrpSpPr>
          <p:cNvPr id="18" name="Group 17">
            <a:extLst>
              <a:ext uri="{FF2B5EF4-FFF2-40B4-BE49-F238E27FC236}">
                <a16:creationId xmlns:a16="http://schemas.microsoft.com/office/drawing/2014/main" id="{258BAC0E-438D-BB49-BBF7-B56CFD4EFC1B}"/>
              </a:ext>
            </a:extLst>
          </p:cNvPr>
          <p:cNvGrpSpPr/>
          <p:nvPr/>
        </p:nvGrpSpPr>
        <p:grpSpPr>
          <a:xfrm>
            <a:off x="3567763" y="1188472"/>
            <a:ext cx="3979713" cy="4930115"/>
            <a:chOff x="3404473" y="1188472"/>
            <a:chExt cx="3979713" cy="4930115"/>
          </a:xfrm>
        </p:grpSpPr>
        <p:sp>
          <p:nvSpPr>
            <p:cNvPr id="7" name="Rectangle 6">
              <a:extLst>
                <a:ext uri="{FF2B5EF4-FFF2-40B4-BE49-F238E27FC236}">
                  <a16:creationId xmlns:a16="http://schemas.microsoft.com/office/drawing/2014/main" id="{6DD930B8-FCF5-484B-95AF-520A73FC4931}"/>
                </a:ext>
              </a:extLst>
            </p:cNvPr>
            <p:cNvSpPr/>
            <p:nvPr/>
          </p:nvSpPr>
          <p:spPr>
            <a:xfrm>
              <a:off x="4572631" y="5656922"/>
              <a:ext cx="1643399" cy="461665"/>
            </a:xfrm>
            <a:prstGeom prst="rect">
              <a:avLst/>
            </a:prstGeom>
          </p:spPr>
          <p:txBody>
            <a:bodyPr wrap="none">
              <a:spAutoFit/>
            </a:bodyPr>
            <a:lstStyle/>
            <a:p>
              <a:pPr algn="ctr"/>
              <a:r>
                <a:rPr lang="en-US" sz="2400" b="1" dirty="0">
                  <a:solidFill>
                    <a:schemeClr val="tx1">
                      <a:lumMod val="75000"/>
                      <a:lumOff val="25000"/>
                    </a:schemeClr>
                  </a:solidFill>
                  <a:latin typeface="Segoe UI Semibold" panose="020B0502040204020203" pitchFamily="34" charset="0"/>
                  <a:ea typeface="Segoe UI Semibold" panose="020B0502040204020203" pitchFamily="34" charset="0"/>
                  <a:cs typeface="Segoe UI Semibold" panose="020B0502040204020203" pitchFamily="34" charset="0"/>
                </a:rPr>
                <a:t>Huge Cost</a:t>
              </a:r>
            </a:p>
          </p:txBody>
        </p:sp>
        <p:pic>
          <p:nvPicPr>
            <p:cNvPr id="13" name="Picture 12">
              <a:extLst>
                <a:ext uri="{FF2B5EF4-FFF2-40B4-BE49-F238E27FC236}">
                  <a16:creationId xmlns:a16="http://schemas.microsoft.com/office/drawing/2014/main" id="{357DE533-5BC4-324C-A288-06575F9DE678}"/>
                </a:ext>
              </a:extLst>
            </p:cNvPr>
            <p:cNvPicPr>
              <a:picLocks noChangeAspect="1"/>
            </p:cNvPicPr>
            <p:nvPr/>
          </p:nvPicPr>
          <p:blipFill>
            <a:blip r:embed="rId4"/>
            <a:stretch>
              <a:fillRect/>
            </a:stretch>
          </p:blipFill>
          <p:spPr>
            <a:xfrm>
              <a:off x="3404473" y="1188472"/>
              <a:ext cx="3979713" cy="4468450"/>
            </a:xfrm>
            <a:prstGeom prst="rect">
              <a:avLst/>
            </a:prstGeom>
          </p:spPr>
        </p:pic>
      </p:grpSp>
      <p:grpSp>
        <p:nvGrpSpPr>
          <p:cNvPr id="19" name="Group 18">
            <a:extLst>
              <a:ext uri="{FF2B5EF4-FFF2-40B4-BE49-F238E27FC236}">
                <a16:creationId xmlns:a16="http://schemas.microsoft.com/office/drawing/2014/main" id="{4D6CFE3A-F064-C943-BD82-25BC5EFD409C}"/>
              </a:ext>
            </a:extLst>
          </p:cNvPr>
          <p:cNvGrpSpPr/>
          <p:nvPr/>
        </p:nvGrpSpPr>
        <p:grpSpPr>
          <a:xfrm>
            <a:off x="7400964" y="1948674"/>
            <a:ext cx="4691863" cy="4182518"/>
            <a:chOff x="7400964" y="1948674"/>
            <a:chExt cx="4691863" cy="4182518"/>
          </a:xfrm>
        </p:grpSpPr>
        <p:sp>
          <p:nvSpPr>
            <p:cNvPr id="6" name="Content Placeholder 2">
              <a:extLst>
                <a:ext uri="{FF2B5EF4-FFF2-40B4-BE49-F238E27FC236}">
                  <a16:creationId xmlns:a16="http://schemas.microsoft.com/office/drawing/2014/main" id="{B13CDD87-E319-124A-8A79-509ACA8AA110}"/>
                </a:ext>
              </a:extLst>
            </p:cNvPr>
            <p:cNvSpPr txBox="1">
              <a:spLocks/>
            </p:cNvSpPr>
            <p:nvPr/>
          </p:nvSpPr>
          <p:spPr>
            <a:xfrm>
              <a:off x="8202839" y="5669527"/>
              <a:ext cx="3416240" cy="461665"/>
            </a:xfrm>
            <a:prstGeom prst="rect">
              <a:avLst/>
            </a:prstGeom>
          </p:spPr>
          <p:txBody>
            <a:bodyPr vert="horz" lIns="0" tIns="45720" rIns="91440" bIns="45720" rtlCol="0">
              <a:norm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tx1">
                      <a:lumMod val="75000"/>
                      <a:lumOff val="25000"/>
                    </a:schemeClr>
                  </a:solidFill>
                  <a:latin typeface="Segoe UI Semibold" panose="020B0502040204020203" pitchFamily="34" charset="0"/>
                  <a:ea typeface="Segoe UI Semibold" panose="020B0502040204020203" pitchFamily="34" charset="0"/>
                  <a:cs typeface="Segoe UI Semibold" panose="020B0502040204020203" pitchFamily="34" charset="0"/>
                </a:rPr>
                <a:t>Localized</a:t>
              </a:r>
            </a:p>
          </p:txBody>
        </p:sp>
        <p:pic>
          <p:nvPicPr>
            <p:cNvPr id="14" name="Picture 13">
              <a:extLst>
                <a:ext uri="{FF2B5EF4-FFF2-40B4-BE49-F238E27FC236}">
                  <a16:creationId xmlns:a16="http://schemas.microsoft.com/office/drawing/2014/main" id="{3C6FCDB4-9900-BB44-ADAC-6169E7E5445F}"/>
                </a:ext>
              </a:extLst>
            </p:cNvPr>
            <p:cNvPicPr>
              <a:picLocks noChangeAspect="1"/>
            </p:cNvPicPr>
            <p:nvPr/>
          </p:nvPicPr>
          <p:blipFill rotWithShape="1">
            <a:blip r:embed="rId5"/>
            <a:srcRect t="6461"/>
            <a:stretch/>
          </p:blipFill>
          <p:spPr>
            <a:xfrm>
              <a:off x="7400964" y="1948674"/>
              <a:ext cx="4691863" cy="2960651"/>
            </a:xfrm>
            <a:prstGeom prst="rect">
              <a:avLst/>
            </a:prstGeom>
          </p:spPr>
        </p:pic>
      </p:grpSp>
      <p:sp>
        <p:nvSpPr>
          <p:cNvPr id="15" name="Rectangle 14">
            <a:extLst>
              <a:ext uri="{FF2B5EF4-FFF2-40B4-BE49-F238E27FC236}">
                <a16:creationId xmlns:a16="http://schemas.microsoft.com/office/drawing/2014/main" id="{675AAB1C-AD09-B140-B94D-3270A329ADEB}"/>
              </a:ext>
            </a:extLst>
          </p:cNvPr>
          <p:cNvSpPr/>
          <p:nvPr/>
        </p:nvSpPr>
        <p:spPr>
          <a:xfrm>
            <a:off x="8257735" y="1765263"/>
            <a:ext cx="1892105" cy="302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6D523B-182C-CB48-828E-948760069748}"/>
              </a:ext>
            </a:extLst>
          </p:cNvPr>
          <p:cNvSpPr/>
          <p:nvPr/>
        </p:nvSpPr>
        <p:spPr>
          <a:xfrm>
            <a:off x="10166618" y="1765263"/>
            <a:ext cx="1523261" cy="3659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74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rb ramps with a wheelchair user.psd"/>
          <p:cNvPicPr>
            <a:picLocks noChangeAspect="1"/>
          </p:cNvPicPr>
          <p:nvPr/>
        </p:nvPicPr>
        <p:blipFill rotWithShape="1">
          <a:blip r:embed="rId3">
            <a:extLst>
              <a:ext uri="{28A0092B-C50C-407E-A947-70E740481C1C}">
                <a14:useLocalDpi xmlns:a14="http://schemas.microsoft.com/office/drawing/2010/main"/>
              </a:ext>
            </a:extLst>
          </a:blip>
          <a:srcRect t="12482" r="25773" b="12278"/>
          <a:stretch/>
        </p:blipFill>
        <p:spPr>
          <a:xfrm>
            <a:off x="-139240" y="-1301578"/>
            <a:ext cx="12643384" cy="9572367"/>
          </a:xfrm>
          <a:prstGeom prst="rect">
            <a:avLst/>
          </a:prstGeom>
        </p:spPr>
      </p:pic>
      <p:grpSp>
        <p:nvGrpSpPr>
          <p:cNvPr id="6" name="Group 5"/>
          <p:cNvGrpSpPr/>
          <p:nvPr/>
        </p:nvGrpSpPr>
        <p:grpSpPr>
          <a:xfrm>
            <a:off x="7152026" y="2718486"/>
            <a:ext cx="3820774" cy="2245575"/>
            <a:chOff x="4221010" y="1705230"/>
            <a:chExt cx="2865580" cy="1684181"/>
          </a:xfrm>
        </p:grpSpPr>
        <p:sp>
          <p:nvSpPr>
            <p:cNvPr id="3" name="Rectangle 2"/>
            <p:cNvSpPr/>
            <p:nvPr/>
          </p:nvSpPr>
          <p:spPr>
            <a:xfrm>
              <a:off x="4221010" y="1705230"/>
              <a:ext cx="2865580" cy="1382697"/>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r>
                <a:rPr lang="en-US" sz="3200" dirty="0">
                  <a:solidFill>
                    <a:prstClr val="white"/>
                  </a:solidFill>
                  <a:latin typeface="Segoe UI Light"/>
                  <a:cs typeface="Segoe UI Light"/>
                </a:rPr>
                <a:t>Computer vision can automatically find </a:t>
              </a:r>
              <a:br>
                <a:rPr lang="en-US" sz="3200" dirty="0">
                  <a:solidFill>
                    <a:prstClr val="white"/>
                  </a:solidFill>
                  <a:latin typeface="Segoe UI Light"/>
                  <a:cs typeface="Segoe UI Light"/>
                </a:rPr>
              </a:br>
              <a:r>
                <a:rPr lang="en-US" sz="3200" dirty="0">
                  <a:solidFill>
                    <a:srgbClr val="F79646"/>
                  </a:solidFill>
                  <a:latin typeface="Segoe UI Semibold"/>
                  <a:cs typeface="Segoe UI Semibold"/>
                </a:rPr>
                <a:t>curb ramps</a:t>
              </a:r>
            </a:p>
          </p:txBody>
        </p:sp>
        <p:cxnSp>
          <p:nvCxnSpPr>
            <p:cNvPr id="5" name="Straight Connector 4"/>
            <p:cNvCxnSpPr/>
            <p:nvPr/>
          </p:nvCxnSpPr>
          <p:spPr>
            <a:xfrm flipH="1">
              <a:off x="4221011" y="3087927"/>
              <a:ext cx="301500" cy="301484"/>
            </a:xfrm>
            <a:prstGeom prst="line">
              <a:avLst/>
            </a:prstGeom>
            <a:ln w="25400">
              <a:solidFill>
                <a:schemeClr val="tx1"/>
              </a:solidFill>
              <a:tailEnd type="oval"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7266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A47D9-8203-DB42-861E-C07D7B60DDF2}"/>
              </a:ext>
            </a:extLst>
          </p:cNvPr>
          <p:cNvSpPr/>
          <p:nvPr/>
        </p:nvSpPr>
        <p:spPr>
          <a:xfrm>
            <a:off x="211822" y="1201077"/>
            <a:ext cx="2694969" cy="584775"/>
          </a:xfrm>
          <a:prstGeom prst="rect">
            <a:avLst/>
          </a:prstGeom>
        </p:spPr>
        <p:txBody>
          <a:bodyPr wrap="none">
            <a:spAutoFit/>
          </a:bodyPr>
          <a:lstStyle/>
          <a:p>
            <a:r>
              <a:rPr lang="en-US" sz="3200" b="1" dirty="0">
                <a:solidFill>
                  <a:srgbClr val="00B9AE"/>
                </a:solidFill>
                <a:latin typeface="Segoe UI Semibold" panose="020B0502040204020203" pitchFamily="34" charset="0"/>
                <a:ea typeface="Segoe UI Semibold" panose="020B0502040204020203" pitchFamily="34" charset="0"/>
                <a:cs typeface="Segoe UI Semibold" panose="020B0502040204020203" pitchFamily="34" charset="0"/>
              </a:rPr>
              <a:t>Two methods</a:t>
            </a:r>
          </a:p>
        </p:txBody>
      </p:sp>
      <p:sp>
        <p:nvSpPr>
          <p:cNvPr id="13" name="Title 1">
            <a:extLst>
              <a:ext uri="{FF2B5EF4-FFF2-40B4-BE49-F238E27FC236}">
                <a16:creationId xmlns:a16="http://schemas.microsoft.com/office/drawing/2014/main" id="{18885CF4-7B1E-C246-9C7B-CC3FE4578417}"/>
              </a:ext>
            </a:extLst>
          </p:cNvPr>
          <p:cNvSpPr>
            <a:spLocks noGrp="1"/>
          </p:cNvSpPr>
          <p:nvPr>
            <p:ph type="title"/>
          </p:nvPr>
        </p:nvSpPr>
        <p:spPr>
          <a:xfrm>
            <a:off x="211822" y="492641"/>
            <a:ext cx="11980178" cy="708436"/>
          </a:xfrm>
        </p:spPr>
        <p:txBody>
          <a:bodyPr/>
          <a:lstStyle/>
          <a:p>
            <a:r>
              <a:rPr lang="en-US" sz="4400" dirty="0"/>
              <a:t>Data and Technology Practices</a:t>
            </a:r>
          </a:p>
        </p:txBody>
      </p:sp>
      <p:sp>
        <p:nvSpPr>
          <p:cNvPr id="14" name="Content Placeholder 3">
            <a:extLst>
              <a:ext uri="{FF2B5EF4-FFF2-40B4-BE49-F238E27FC236}">
                <a16:creationId xmlns:a16="http://schemas.microsoft.com/office/drawing/2014/main" id="{3751423E-4E55-C240-BE39-EBCDD178E065}"/>
              </a:ext>
            </a:extLst>
          </p:cNvPr>
          <p:cNvSpPr txBox="1">
            <a:spLocks/>
          </p:cNvSpPr>
          <p:nvPr/>
        </p:nvSpPr>
        <p:spPr>
          <a:xfrm>
            <a:off x="228600" y="197601"/>
            <a:ext cx="4724401" cy="41136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none" baseline="0" dirty="0">
                <a:solidFill>
                  <a:schemeClr val="tx1">
                    <a:lumMod val="65000"/>
                    <a:lumOff val="35000"/>
                  </a:schemeClr>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findings</a:t>
            </a:r>
          </a:p>
        </p:txBody>
      </p:sp>
      <p:sp>
        <p:nvSpPr>
          <p:cNvPr id="18" name="Content Placeholder 2">
            <a:extLst>
              <a:ext uri="{FF2B5EF4-FFF2-40B4-BE49-F238E27FC236}">
                <a16:creationId xmlns:a16="http://schemas.microsoft.com/office/drawing/2014/main" id="{812D0F1A-ED45-594B-9178-5BD764EFE1B4}"/>
              </a:ext>
            </a:extLst>
          </p:cNvPr>
          <p:cNvSpPr>
            <a:spLocks noGrp="1"/>
          </p:cNvSpPr>
          <p:nvPr>
            <p:ph idx="1"/>
          </p:nvPr>
        </p:nvSpPr>
        <p:spPr>
          <a:xfrm>
            <a:off x="309793" y="1940513"/>
            <a:ext cx="10627147" cy="4719886"/>
          </a:xfrm>
        </p:spPr>
        <p:txBody>
          <a:bodyPr>
            <a:normAutofit/>
          </a:bodyPr>
          <a:lstStyle/>
          <a:p>
            <a:r>
              <a:rPr lang="en-US" dirty="0"/>
              <a:t>In-person methods</a:t>
            </a:r>
          </a:p>
          <a:p>
            <a:r>
              <a:rPr lang="en-US" dirty="0"/>
              <a:t>Technology-based methods</a:t>
            </a:r>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3218834922"/>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9DB0-9872-B04C-B57A-0DB8AA32A86E}"/>
              </a:ext>
            </a:extLst>
          </p:cNvPr>
          <p:cNvSpPr>
            <a:spLocks noGrp="1"/>
          </p:cNvSpPr>
          <p:nvPr>
            <p:ph type="title"/>
          </p:nvPr>
        </p:nvSpPr>
        <p:spPr/>
        <p:txBody>
          <a:bodyPr/>
          <a:lstStyle/>
          <a:p>
            <a:r>
              <a:rPr lang="en-US" dirty="0"/>
              <a:t>In-person methods</a:t>
            </a:r>
          </a:p>
        </p:txBody>
      </p:sp>
      <p:sp>
        <p:nvSpPr>
          <p:cNvPr id="3" name="Content Placeholder 2">
            <a:extLst>
              <a:ext uri="{FF2B5EF4-FFF2-40B4-BE49-F238E27FC236}">
                <a16:creationId xmlns:a16="http://schemas.microsoft.com/office/drawing/2014/main" id="{05A4B109-3D7F-9E43-8435-286260F7DB02}"/>
              </a:ext>
            </a:extLst>
          </p:cNvPr>
          <p:cNvSpPr>
            <a:spLocks noGrp="1"/>
          </p:cNvSpPr>
          <p:nvPr>
            <p:ph idx="1"/>
          </p:nvPr>
        </p:nvSpPr>
        <p:spPr>
          <a:xfrm>
            <a:off x="211821" y="1201077"/>
            <a:ext cx="5465079" cy="5428323"/>
          </a:xfrm>
        </p:spPr>
        <p:txBody>
          <a:bodyPr/>
          <a:lstStyle/>
          <a:p>
            <a:r>
              <a:rPr lang="en-US" dirty="0"/>
              <a:t>Physical Inspections</a:t>
            </a:r>
          </a:p>
        </p:txBody>
      </p:sp>
      <p:sp>
        <p:nvSpPr>
          <p:cNvPr id="4" name="Content Placeholder 3">
            <a:extLst>
              <a:ext uri="{FF2B5EF4-FFF2-40B4-BE49-F238E27FC236}">
                <a16:creationId xmlns:a16="http://schemas.microsoft.com/office/drawing/2014/main" id="{C5E7A677-713B-AC4C-AEC8-948C8C618649}"/>
              </a:ext>
            </a:extLst>
          </p:cNvPr>
          <p:cNvSpPr>
            <a:spLocks noGrp="1"/>
          </p:cNvSpPr>
          <p:nvPr>
            <p:ph sz="quarter" idx="13"/>
          </p:nvPr>
        </p:nvSpPr>
        <p:spPr/>
        <p:txBody>
          <a:bodyPr/>
          <a:lstStyle/>
          <a:p>
            <a:r>
              <a:rPr lang="en-US" dirty="0"/>
              <a:t>Findings: data and technology practices</a:t>
            </a:r>
          </a:p>
        </p:txBody>
      </p:sp>
      <p:pic>
        <p:nvPicPr>
          <p:cNvPr id="7" name="Picture 4" descr="D:\Dropbox\Talks\CMU2014_HCII-\Images\WalkngAudits\285.jpg">
            <a:extLst>
              <a:ext uri="{FF2B5EF4-FFF2-40B4-BE49-F238E27FC236}">
                <a16:creationId xmlns:a16="http://schemas.microsoft.com/office/drawing/2014/main" id="{A633DA06-6321-2944-8ACE-CE767DB9CEF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4943" t="5756"/>
          <a:stretch/>
        </p:blipFill>
        <p:spPr bwMode="auto">
          <a:xfrm>
            <a:off x="690411" y="2131837"/>
            <a:ext cx="2954490" cy="4364769"/>
          </a:xfrm>
          <a:prstGeom prst="rect">
            <a:avLst/>
          </a:prstGeom>
          <a:noFill/>
          <a:ln>
            <a:solidFill>
              <a:schemeClr val="bg1">
                <a:lumMod val="85000"/>
              </a:schemeClr>
            </a:solidFill>
          </a:ln>
          <a:extLst>
            <a:ext uri="{909E8E84-426E-40dd-AFC4-6F175D3DCCD1}">
              <a14:hiddenFill xmlns=""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3A498C93-8342-C04D-8B2A-95F95CCF9A6B}"/>
              </a:ext>
            </a:extLst>
          </p:cNvPr>
          <p:cNvSpPr txBox="1">
            <a:spLocks/>
          </p:cNvSpPr>
          <p:nvPr/>
        </p:nvSpPr>
        <p:spPr>
          <a:xfrm>
            <a:off x="4123491" y="2113715"/>
            <a:ext cx="7856688" cy="1658186"/>
          </a:xfrm>
          <a:prstGeom prst="rect">
            <a:avLst/>
          </a:prstGeom>
        </p:spPr>
        <p:txBody>
          <a:bodyPr vert="horz" lIns="0" tIns="45720" rIns="91440" bIns="45720" rtlCol="0">
            <a:norm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Avenir Next" panose="020B0503020202020204" pitchFamily="34" charset="0"/>
                <a:ea typeface="+mn-ea"/>
                <a:cs typeface="Avenir Next" panose="020B0503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Physically go out to assess conditions</a:t>
            </a:r>
          </a:p>
          <a:p>
            <a:r>
              <a:rPr lang="en-US" dirty="0"/>
              <a:t>Extensively used for all groups</a:t>
            </a:r>
          </a:p>
        </p:txBody>
      </p:sp>
      <p:sp>
        <p:nvSpPr>
          <p:cNvPr id="9" name="Rectangle 8">
            <a:extLst>
              <a:ext uri="{FF2B5EF4-FFF2-40B4-BE49-F238E27FC236}">
                <a16:creationId xmlns:a16="http://schemas.microsoft.com/office/drawing/2014/main" id="{3D70C400-D0FA-C742-8636-6730654BF5D2}"/>
              </a:ext>
            </a:extLst>
          </p:cNvPr>
          <p:cNvSpPr/>
          <p:nvPr/>
        </p:nvSpPr>
        <p:spPr>
          <a:xfrm>
            <a:off x="4123490" y="4446597"/>
            <a:ext cx="6922046" cy="707886"/>
          </a:xfrm>
          <a:prstGeom prst="rect">
            <a:avLst/>
          </a:prstGeom>
        </p:spPr>
        <p:txBody>
          <a:bodyPr wrap="square">
            <a:spAutoFit/>
          </a:bodyPr>
          <a:lstStyle/>
          <a:p>
            <a:r>
              <a:rPr lang="en-US" sz="2000" i="1" dirty="0">
                <a:latin typeface="Avenir Next" panose="020B0503020202020204" pitchFamily="34" charset="0"/>
                <a:ea typeface="Calibri" panose="020F0502020204030204" pitchFamily="34" charset="0"/>
                <a:cs typeface="Times New Roman" panose="02020603050405020304" pitchFamily="18" charset="0"/>
              </a:rPr>
              <a:t>“If it's </a:t>
            </a:r>
            <a:r>
              <a:rPr lang="en-US" sz="2000" b="1" i="1" dirty="0">
                <a:latin typeface="Avenir Next" panose="020B0503020202020204" pitchFamily="34" charset="0"/>
                <a:ea typeface="Calibri" panose="020F0502020204030204" pitchFamily="34" charset="0"/>
                <a:cs typeface="Times New Roman" panose="02020603050405020304" pitchFamily="18" charset="0"/>
              </a:rPr>
              <a:t>too steep </a:t>
            </a:r>
            <a:r>
              <a:rPr lang="en-US" sz="2000" i="1" dirty="0">
                <a:latin typeface="Avenir Next" panose="020B0503020202020204" pitchFamily="34" charset="0"/>
                <a:ea typeface="Calibri" panose="020F0502020204030204" pitchFamily="34" charset="0"/>
                <a:cs typeface="Times New Roman" panose="02020603050405020304" pitchFamily="18" charset="0"/>
              </a:rPr>
              <a:t>of an angle, I </a:t>
            </a:r>
            <a:r>
              <a:rPr lang="en-US" sz="2000" b="1" i="1" dirty="0">
                <a:latin typeface="Avenir Next" panose="020B0503020202020204" pitchFamily="34" charset="0"/>
                <a:ea typeface="Calibri" panose="020F0502020204030204" pitchFamily="34" charset="0"/>
                <a:cs typeface="Times New Roman" panose="02020603050405020304" pitchFamily="18" charset="0"/>
              </a:rPr>
              <a:t>have to tip my chair back</a:t>
            </a:r>
            <a:r>
              <a:rPr lang="en-US" sz="2000" i="1" dirty="0">
                <a:latin typeface="Avenir Next" panose="020B0503020202020204" pitchFamily="34" charset="0"/>
                <a:ea typeface="Calibri" panose="020F0502020204030204" pitchFamily="34" charset="0"/>
                <a:cs typeface="Times New Roman" panose="02020603050405020304" pitchFamily="18" charset="0"/>
              </a:rPr>
              <a:t>. Or if there's a big bump, I'd have to go extra slow” (P5M)</a:t>
            </a:r>
            <a:endParaRPr lang="en-US" sz="2000" dirty="0">
              <a:latin typeface="Avenir Next" panose="020B0503020202020204" pitchFamily="34" charset="0"/>
            </a:endParaRPr>
          </a:p>
        </p:txBody>
      </p:sp>
    </p:spTree>
    <p:extLst>
      <p:ext uri="{BB962C8B-B14F-4D97-AF65-F5344CB8AC3E}">
        <p14:creationId xmlns:p14="http://schemas.microsoft.com/office/powerpoint/2010/main" val="959595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9DB0-9872-B04C-B57A-0DB8AA32A86E}"/>
              </a:ext>
            </a:extLst>
          </p:cNvPr>
          <p:cNvSpPr>
            <a:spLocks noGrp="1"/>
          </p:cNvSpPr>
          <p:nvPr>
            <p:ph type="title"/>
          </p:nvPr>
        </p:nvSpPr>
        <p:spPr/>
        <p:txBody>
          <a:bodyPr/>
          <a:lstStyle/>
          <a:p>
            <a:r>
              <a:rPr lang="en-US" dirty="0"/>
              <a:t>In-person methods</a:t>
            </a:r>
          </a:p>
        </p:txBody>
      </p:sp>
      <p:sp>
        <p:nvSpPr>
          <p:cNvPr id="3" name="Content Placeholder 2">
            <a:extLst>
              <a:ext uri="{FF2B5EF4-FFF2-40B4-BE49-F238E27FC236}">
                <a16:creationId xmlns:a16="http://schemas.microsoft.com/office/drawing/2014/main" id="{05A4B109-3D7F-9E43-8435-286260F7DB02}"/>
              </a:ext>
            </a:extLst>
          </p:cNvPr>
          <p:cNvSpPr>
            <a:spLocks noGrp="1"/>
          </p:cNvSpPr>
          <p:nvPr>
            <p:ph idx="1"/>
          </p:nvPr>
        </p:nvSpPr>
        <p:spPr>
          <a:xfrm>
            <a:off x="211821" y="2131837"/>
            <a:ext cx="5465079" cy="4364769"/>
          </a:xfrm>
        </p:spPr>
        <p:txBody>
          <a:bodyPr/>
          <a:lstStyle/>
          <a:p>
            <a:r>
              <a:rPr lang="en-US" i="1" dirty="0"/>
              <a:t>Lived</a:t>
            </a:r>
            <a:r>
              <a:rPr lang="en-US" dirty="0"/>
              <a:t> experiences</a:t>
            </a:r>
          </a:p>
          <a:p>
            <a:r>
              <a:rPr lang="en-US" dirty="0"/>
              <a:t>Rich qualitative experiences</a:t>
            </a:r>
          </a:p>
          <a:p>
            <a:r>
              <a:rPr lang="en-US" dirty="0"/>
              <a:t>Impact on quality of life</a:t>
            </a:r>
          </a:p>
        </p:txBody>
      </p:sp>
      <p:sp>
        <p:nvSpPr>
          <p:cNvPr id="4" name="Content Placeholder 3">
            <a:extLst>
              <a:ext uri="{FF2B5EF4-FFF2-40B4-BE49-F238E27FC236}">
                <a16:creationId xmlns:a16="http://schemas.microsoft.com/office/drawing/2014/main" id="{C5E7A677-713B-AC4C-AEC8-948C8C618649}"/>
              </a:ext>
            </a:extLst>
          </p:cNvPr>
          <p:cNvSpPr>
            <a:spLocks noGrp="1"/>
          </p:cNvSpPr>
          <p:nvPr>
            <p:ph sz="quarter" idx="13"/>
          </p:nvPr>
        </p:nvSpPr>
        <p:spPr/>
        <p:txBody>
          <a:bodyPr/>
          <a:lstStyle/>
          <a:p>
            <a:r>
              <a:rPr lang="en-US" dirty="0"/>
              <a:t>Findings: data and technology practices</a:t>
            </a:r>
          </a:p>
        </p:txBody>
      </p:sp>
      <p:sp>
        <p:nvSpPr>
          <p:cNvPr id="5" name="Content Placeholder 2">
            <a:extLst>
              <a:ext uri="{FF2B5EF4-FFF2-40B4-BE49-F238E27FC236}">
                <a16:creationId xmlns:a16="http://schemas.microsoft.com/office/drawing/2014/main" id="{74B59C24-95CB-F34C-9F9C-C5562681E3A2}"/>
              </a:ext>
            </a:extLst>
          </p:cNvPr>
          <p:cNvSpPr txBox="1">
            <a:spLocks/>
          </p:cNvSpPr>
          <p:nvPr/>
        </p:nvSpPr>
        <p:spPr>
          <a:xfrm>
            <a:off x="6155490" y="1221054"/>
            <a:ext cx="5465079" cy="5428323"/>
          </a:xfrm>
          <a:prstGeom prst="rect">
            <a:avLst/>
          </a:prstGeom>
        </p:spPr>
        <p:txBody>
          <a:bodyPr vert="horz" lIns="0" tIns="45720" rIns="91440" bIns="45720" rtlCol="0">
            <a:norm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Avenir Next" panose="020B0503020202020204" pitchFamily="34" charset="0"/>
                <a:ea typeface="+mn-ea"/>
                <a:cs typeface="Avenir Next" panose="020B0503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Engaging with People</a:t>
            </a:r>
          </a:p>
        </p:txBody>
      </p:sp>
      <p:pic>
        <p:nvPicPr>
          <p:cNvPr id="6" name="Picture 2" descr="D:\Dropbox\Talks\CMU2014_HCII-\Images\WalkngAudits\auditors-discussing-intersection.jpg">
            <a:extLst>
              <a:ext uri="{FF2B5EF4-FFF2-40B4-BE49-F238E27FC236}">
                <a16:creationId xmlns:a16="http://schemas.microsoft.com/office/drawing/2014/main" id="{1FB4C009-9D67-C443-96C8-1EFE341EFE0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3814" t="5760" r="4937"/>
          <a:stretch/>
        </p:blipFill>
        <p:spPr bwMode="auto">
          <a:xfrm>
            <a:off x="6088773" y="2131837"/>
            <a:ext cx="4191677" cy="4364769"/>
          </a:xfrm>
          <a:prstGeom prst="rect">
            <a:avLst/>
          </a:prstGeom>
          <a:noFill/>
          <a:ln>
            <a:solidFill>
              <a:schemeClr val="bg1">
                <a:lumMod val="85000"/>
              </a:schemeClr>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85537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2B8B-DFA3-C54F-A53C-195A18878DA5}"/>
              </a:ext>
            </a:extLst>
          </p:cNvPr>
          <p:cNvSpPr>
            <a:spLocks noGrp="1"/>
          </p:cNvSpPr>
          <p:nvPr>
            <p:ph type="title"/>
          </p:nvPr>
        </p:nvSpPr>
        <p:spPr>
          <a:xfrm>
            <a:off x="211822" y="492641"/>
            <a:ext cx="9997580" cy="708436"/>
          </a:xfrm>
        </p:spPr>
        <p:txBody>
          <a:bodyPr/>
          <a:lstStyle/>
          <a:p>
            <a:r>
              <a:rPr lang="en-US" dirty="0"/>
              <a:t>Our focus</a:t>
            </a:r>
          </a:p>
        </p:txBody>
      </p:sp>
      <p:sp>
        <p:nvSpPr>
          <p:cNvPr id="4" name="Content Placeholder 3">
            <a:extLst>
              <a:ext uri="{FF2B5EF4-FFF2-40B4-BE49-F238E27FC236}">
                <a16:creationId xmlns:a16="http://schemas.microsoft.com/office/drawing/2014/main" id="{B4DDC1BC-3324-2544-AF8C-36296DD79BE5}"/>
              </a:ext>
            </a:extLst>
          </p:cNvPr>
          <p:cNvSpPr>
            <a:spLocks noGrp="1"/>
          </p:cNvSpPr>
          <p:nvPr>
            <p:ph sz="quarter" idx="13"/>
          </p:nvPr>
        </p:nvSpPr>
        <p:spPr/>
        <p:txBody>
          <a:bodyPr/>
          <a:lstStyle/>
          <a:p>
            <a:r>
              <a:rPr lang="en-US" dirty="0"/>
              <a:t>motivation</a:t>
            </a:r>
          </a:p>
        </p:txBody>
      </p:sp>
      <p:grpSp>
        <p:nvGrpSpPr>
          <p:cNvPr id="7" name="Group 6">
            <a:extLst>
              <a:ext uri="{FF2B5EF4-FFF2-40B4-BE49-F238E27FC236}">
                <a16:creationId xmlns:a16="http://schemas.microsoft.com/office/drawing/2014/main" id="{767CA7DE-62FB-9045-AF3F-7AD08D407A52}"/>
              </a:ext>
            </a:extLst>
          </p:cNvPr>
          <p:cNvGrpSpPr/>
          <p:nvPr/>
        </p:nvGrpSpPr>
        <p:grpSpPr>
          <a:xfrm>
            <a:off x="109245" y="2112524"/>
            <a:ext cx="5986755" cy="3734787"/>
            <a:chOff x="211822" y="1699495"/>
            <a:chExt cx="5986755" cy="3734787"/>
          </a:xfrm>
        </p:grpSpPr>
        <p:sp>
          <p:nvSpPr>
            <p:cNvPr id="8" name="Rectangle 7">
              <a:extLst>
                <a:ext uri="{FF2B5EF4-FFF2-40B4-BE49-F238E27FC236}">
                  <a16:creationId xmlns:a16="http://schemas.microsoft.com/office/drawing/2014/main" id="{54656B45-3B41-8C42-82FB-0A524463EDFC}"/>
                </a:ext>
              </a:extLst>
            </p:cNvPr>
            <p:cNvSpPr/>
            <p:nvPr/>
          </p:nvSpPr>
          <p:spPr>
            <a:xfrm>
              <a:off x="211822" y="4911062"/>
              <a:ext cx="5986755" cy="523220"/>
            </a:xfrm>
            <a:prstGeom prst="rect">
              <a:avLst/>
            </a:prstGeom>
          </p:spPr>
          <p:txBody>
            <a:bodyPr wrap="square">
              <a:spAutoFit/>
            </a:bodyPr>
            <a:lstStyle/>
            <a:p>
              <a:pPr algn="ctr"/>
              <a:r>
                <a:rPr lang="en-US" sz="2800" b="1" dirty="0">
                  <a:latin typeface="Avenir Next Demi Bold" panose="020B0503020202020204" pitchFamily="34" charset="0"/>
                  <a:ea typeface="Segoe UI Semibold" panose="020B0502040204020203" pitchFamily="34" charset="0"/>
                  <a:cs typeface="Segoe UI Semibold" panose="020B0502040204020203" pitchFamily="34" charset="0"/>
                </a:rPr>
                <a:t>People using Mobility Aids</a:t>
              </a:r>
            </a:p>
          </p:txBody>
        </p:sp>
        <p:grpSp>
          <p:nvGrpSpPr>
            <p:cNvPr id="9" name="Group 8">
              <a:extLst>
                <a:ext uri="{FF2B5EF4-FFF2-40B4-BE49-F238E27FC236}">
                  <a16:creationId xmlns:a16="http://schemas.microsoft.com/office/drawing/2014/main" id="{E5713A0E-A028-EE46-BBE7-1C9BE1EC0013}"/>
                </a:ext>
              </a:extLst>
            </p:cNvPr>
            <p:cNvGrpSpPr/>
            <p:nvPr/>
          </p:nvGrpSpPr>
          <p:grpSpPr>
            <a:xfrm>
              <a:off x="1365380" y="1699495"/>
              <a:ext cx="3454940" cy="2698397"/>
              <a:chOff x="1100685" y="1631797"/>
              <a:chExt cx="3454940" cy="2698397"/>
            </a:xfrm>
          </p:grpSpPr>
          <p:pic>
            <p:nvPicPr>
              <p:cNvPr id="10" name="Graphic 9" descr="New wheelchair">
                <a:extLst>
                  <a:ext uri="{FF2B5EF4-FFF2-40B4-BE49-F238E27FC236}">
                    <a16:creationId xmlns:a16="http://schemas.microsoft.com/office/drawing/2014/main" id="{5FBB347E-F21C-C149-94E8-067F87462C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0685" y="1631797"/>
                <a:ext cx="1164321" cy="1164321"/>
              </a:xfrm>
              <a:prstGeom prst="rect">
                <a:avLst/>
              </a:prstGeom>
            </p:spPr>
          </p:pic>
          <p:pic>
            <p:nvPicPr>
              <p:cNvPr id="11" name="Graphic 10" descr="Woman with cane">
                <a:extLst>
                  <a:ext uri="{FF2B5EF4-FFF2-40B4-BE49-F238E27FC236}">
                    <a16:creationId xmlns:a16="http://schemas.microsoft.com/office/drawing/2014/main" id="{F5CFB492-979B-7A42-B273-5E612DB95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73864" y="1679078"/>
                <a:ext cx="1164321" cy="1164321"/>
              </a:xfrm>
              <a:prstGeom prst="rect">
                <a:avLst/>
              </a:prstGeom>
            </p:spPr>
          </p:pic>
          <p:pic>
            <p:nvPicPr>
              <p:cNvPr id="12" name="Picture 11">
                <a:extLst>
                  <a:ext uri="{FF2B5EF4-FFF2-40B4-BE49-F238E27FC236}">
                    <a16:creationId xmlns:a16="http://schemas.microsoft.com/office/drawing/2014/main" id="{D05AD3B0-9E25-094A-AD15-24DB42AD8896}"/>
                  </a:ext>
                </a:extLst>
              </p:cNvPr>
              <p:cNvPicPr>
                <a:picLocks noChangeAspect="1"/>
              </p:cNvPicPr>
              <p:nvPr/>
            </p:nvPicPr>
            <p:blipFill>
              <a:blip r:embed="rId7"/>
              <a:stretch>
                <a:fillRect/>
              </a:stretch>
            </p:blipFill>
            <p:spPr>
              <a:xfrm>
                <a:off x="1100685" y="2983457"/>
                <a:ext cx="1356041" cy="1311891"/>
              </a:xfrm>
              <a:prstGeom prst="rect">
                <a:avLst/>
              </a:prstGeom>
            </p:spPr>
          </p:pic>
          <p:pic>
            <p:nvPicPr>
              <p:cNvPr id="13" name="Picture 12">
                <a:extLst>
                  <a:ext uri="{FF2B5EF4-FFF2-40B4-BE49-F238E27FC236}">
                    <a16:creationId xmlns:a16="http://schemas.microsoft.com/office/drawing/2014/main" id="{CD5795AB-168B-1C4D-9585-FB6E9819D1B0}"/>
                  </a:ext>
                </a:extLst>
              </p:cNvPr>
              <p:cNvPicPr>
                <a:picLocks noChangeAspect="1"/>
              </p:cNvPicPr>
              <p:nvPr/>
            </p:nvPicPr>
            <p:blipFill>
              <a:blip r:embed="rId8"/>
              <a:stretch>
                <a:fillRect/>
              </a:stretch>
            </p:blipFill>
            <p:spPr>
              <a:xfrm>
                <a:off x="3035596" y="2968983"/>
                <a:ext cx="1520029" cy="1361211"/>
              </a:xfrm>
              <a:prstGeom prst="rect">
                <a:avLst/>
              </a:prstGeom>
            </p:spPr>
          </p:pic>
        </p:grpSp>
      </p:grpSp>
      <p:sp>
        <p:nvSpPr>
          <p:cNvPr id="14" name="TextBox 13">
            <a:extLst>
              <a:ext uri="{FF2B5EF4-FFF2-40B4-BE49-F238E27FC236}">
                <a16:creationId xmlns:a16="http://schemas.microsoft.com/office/drawing/2014/main" id="{DBF42AB0-9B6D-8547-8BB2-D1860A283DC2}"/>
              </a:ext>
            </a:extLst>
          </p:cNvPr>
          <p:cNvSpPr txBox="1"/>
          <p:nvPr/>
        </p:nvSpPr>
        <p:spPr>
          <a:xfrm>
            <a:off x="1545878" y="5837264"/>
            <a:ext cx="2854425" cy="523216"/>
          </a:xfrm>
          <a:prstGeom prst="rect">
            <a:avLst/>
          </a:prstGeom>
          <a:noFill/>
        </p:spPr>
        <p:txBody>
          <a:bodyPr wrap="square" lIns="91246" tIns="45718" rIns="91246" bIns="45718" rtlCol="0">
            <a:spAutoFit/>
          </a:bodyPr>
          <a:lstStyle/>
          <a:p>
            <a:pPr algn="ctr"/>
            <a:r>
              <a:rPr lang="en-US" sz="2800" dirty="0">
                <a:solidFill>
                  <a:schemeClr val="bg2">
                    <a:lumMod val="50000"/>
                  </a:schemeClr>
                </a:solidFill>
                <a:latin typeface="Avenir Next" panose="020B0503020202020204" pitchFamily="34" charset="0"/>
                <a:ea typeface="Segoe UI" panose="020B0502040204020203" pitchFamily="34" charset="0"/>
                <a:cs typeface="Segoe UI" panose="020B0502040204020203" pitchFamily="34" charset="0"/>
              </a:rPr>
              <a:t>MI individuals</a:t>
            </a:r>
          </a:p>
        </p:txBody>
      </p:sp>
      <p:sp>
        <p:nvSpPr>
          <p:cNvPr id="3" name="Rectangle 2">
            <a:extLst>
              <a:ext uri="{FF2B5EF4-FFF2-40B4-BE49-F238E27FC236}">
                <a16:creationId xmlns:a16="http://schemas.microsoft.com/office/drawing/2014/main" id="{6579A924-272A-7A47-8ADE-68299AD1518F}"/>
              </a:ext>
            </a:extLst>
          </p:cNvPr>
          <p:cNvSpPr/>
          <p:nvPr/>
        </p:nvSpPr>
        <p:spPr>
          <a:xfrm>
            <a:off x="1201653" y="1356209"/>
            <a:ext cx="3751348" cy="584775"/>
          </a:xfrm>
          <a:prstGeom prst="rect">
            <a:avLst/>
          </a:prstGeom>
        </p:spPr>
        <p:txBody>
          <a:bodyPr wrap="none">
            <a:spAutoFit/>
          </a:bodyPr>
          <a:lstStyle/>
          <a:p>
            <a:r>
              <a:rPr lang="en-US" sz="3200" b="1" dirty="0">
                <a:latin typeface="Avenir Next" panose="020B0503020202020204" pitchFamily="34" charset="0"/>
              </a:rPr>
              <a:t>Physical disability</a:t>
            </a:r>
          </a:p>
        </p:txBody>
      </p:sp>
      <p:grpSp>
        <p:nvGrpSpPr>
          <p:cNvPr id="5" name="Group 4">
            <a:extLst>
              <a:ext uri="{FF2B5EF4-FFF2-40B4-BE49-F238E27FC236}">
                <a16:creationId xmlns:a16="http://schemas.microsoft.com/office/drawing/2014/main" id="{19C9A9D7-888C-A149-BAD4-7BE21CFAB087}"/>
              </a:ext>
            </a:extLst>
          </p:cNvPr>
          <p:cNvGrpSpPr/>
          <p:nvPr/>
        </p:nvGrpSpPr>
        <p:grpSpPr>
          <a:xfrm>
            <a:off x="6888351" y="1970531"/>
            <a:ext cx="2221011" cy="1392210"/>
            <a:chOff x="6957363" y="2357289"/>
            <a:chExt cx="2221011" cy="1392210"/>
          </a:xfrm>
        </p:grpSpPr>
        <p:pic>
          <p:nvPicPr>
            <p:cNvPr id="19" name="Picture 2">
              <a:extLst>
                <a:ext uri="{FF2B5EF4-FFF2-40B4-BE49-F238E27FC236}">
                  <a16:creationId xmlns:a16="http://schemas.microsoft.com/office/drawing/2014/main" id="{17C50D09-338A-104B-896A-2F79004ABA3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563" t="16071" r="20970" b="32015"/>
            <a:stretch/>
          </p:blipFill>
          <p:spPr bwMode="auto">
            <a:xfrm>
              <a:off x="6957363" y="2357289"/>
              <a:ext cx="2221011" cy="1392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2149A58C-3D43-334F-BF1B-6E627EF164A7}"/>
                </a:ext>
              </a:extLst>
            </p:cNvPr>
            <p:cNvSpPr txBox="1"/>
            <p:nvPr/>
          </p:nvSpPr>
          <p:spPr>
            <a:xfrm>
              <a:off x="6957363" y="3440150"/>
              <a:ext cx="2221011" cy="307778"/>
            </a:xfrm>
            <a:prstGeom prst="rect">
              <a:avLst/>
            </a:prstGeom>
            <a:solidFill>
              <a:schemeClr val="bg1">
                <a:lumMod val="85000"/>
                <a:alpha val="73000"/>
              </a:schemeClr>
            </a:solidFill>
          </p:spPr>
          <p:txBody>
            <a:bodyPr wrap="square" rtlCol="0">
              <a:spAutoFit/>
            </a:bodyPr>
            <a:lstStyle/>
            <a:p>
              <a:pPr algn="ctr"/>
              <a:r>
                <a:rPr lang="en-US" sz="1400" dirty="0">
                  <a:latin typeface="Avenir Light" panose="020B0402020203020204" pitchFamily="34" charset="77"/>
                </a:rPr>
                <a:t>Missing Curb Ramps</a:t>
              </a:r>
            </a:p>
          </p:txBody>
        </p:sp>
      </p:grpSp>
      <p:grpSp>
        <p:nvGrpSpPr>
          <p:cNvPr id="6" name="Group 5">
            <a:extLst>
              <a:ext uri="{FF2B5EF4-FFF2-40B4-BE49-F238E27FC236}">
                <a16:creationId xmlns:a16="http://schemas.microsoft.com/office/drawing/2014/main" id="{596A8E5D-9BCF-E647-8340-E2D209CFFB81}"/>
              </a:ext>
            </a:extLst>
          </p:cNvPr>
          <p:cNvGrpSpPr/>
          <p:nvPr/>
        </p:nvGrpSpPr>
        <p:grpSpPr>
          <a:xfrm>
            <a:off x="9227554" y="1970531"/>
            <a:ext cx="2299731" cy="1392210"/>
            <a:chOff x="9081892" y="2357288"/>
            <a:chExt cx="2299731" cy="1392210"/>
          </a:xfrm>
        </p:grpSpPr>
        <p:pic>
          <p:nvPicPr>
            <p:cNvPr id="17" name="Picture 2" descr="https://cdn0.vox-cdn.com/thumbor/M83612e3TfRBFb-KHtzOETs1Jv0=/0x0:800x600/1200x800/filters:focal(0x0:800x600)/cdn0.vox-cdn.com/uploads/chorus_image/image/48004761/3751846301_8969f60248_o.0.jpg">
              <a:extLst>
                <a:ext uri="{FF2B5EF4-FFF2-40B4-BE49-F238E27FC236}">
                  <a16:creationId xmlns:a16="http://schemas.microsoft.com/office/drawing/2014/main" id="{943DFCE9-3632-6543-B844-868C3FF683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344" b="24943"/>
            <a:stretch/>
          </p:blipFill>
          <p:spPr bwMode="auto">
            <a:xfrm>
              <a:off x="9081892" y="2357288"/>
              <a:ext cx="2299731" cy="139221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DEDDB99-B8CD-B24A-9DFE-27F1157179D7}"/>
                </a:ext>
              </a:extLst>
            </p:cNvPr>
            <p:cNvSpPr txBox="1"/>
            <p:nvPr/>
          </p:nvSpPr>
          <p:spPr>
            <a:xfrm>
              <a:off x="9081892" y="3440150"/>
              <a:ext cx="2299731" cy="307777"/>
            </a:xfrm>
            <a:prstGeom prst="rect">
              <a:avLst/>
            </a:prstGeom>
            <a:solidFill>
              <a:schemeClr val="bg1">
                <a:lumMod val="85000"/>
                <a:alpha val="73000"/>
              </a:schemeClr>
            </a:solidFill>
          </p:spPr>
          <p:txBody>
            <a:bodyPr wrap="square" rtlCol="0">
              <a:spAutoFit/>
            </a:bodyPr>
            <a:lstStyle>
              <a:defPPr>
                <a:defRPr lang="en-US"/>
              </a:defPPr>
              <a:lvl1pPr algn="ctr">
                <a:defRPr sz="2400">
                  <a:latin typeface="Avenir Light" panose="020B0402020203020204" pitchFamily="34" charset="77"/>
                </a:defRPr>
              </a:lvl1pPr>
            </a:lstStyle>
            <a:p>
              <a:r>
                <a:rPr lang="en-US" sz="1400" dirty="0"/>
                <a:t>Surface Issues</a:t>
              </a:r>
            </a:p>
          </p:txBody>
        </p:sp>
      </p:grpSp>
      <p:grpSp>
        <p:nvGrpSpPr>
          <p:cNvPr id="39" name="Group 38">
            <a:extLst>
              <a:ext uri="{FF2B5EF4-FFF2-40B4-BE49-F238E27FC236}">
                <a16:creationId xmlns:a16="http://schemas.microsoft.com/office/drawing/2014/main" id="{E97624AB-EFB4-DB4D-944E-986AD55125B0}"/>
              </a:ext>
            </a:extLst>
          </p:cNvPr>
          <p:cNvGrpSpPr/>
          <p:nvPr/>
        </p:nvGrpSpPr>
        <p:grpSpPr>
          <a:xfrm>
            <a:off x="6888352" y="3659920"/>
            <a:ext cx="2221012" cy="1390639"/>
            <a:chOff x="6957363" y="4059900"/>
            <a:chExt cx="2221012" cy="1390639"/>
          </a:xfrm>
        </p:grpSpPr>
        <p:pic>
          <p:nvPicPr>
            <p:cNvPr id="18" name="Picture 2" descr="http://seeclickfix.com/files/issue_images/0000/6975/img_0048.jpg">
              <a:extLst>
                <a:ext uri="{FF2B5EF4-FFF2-40B4-BE49-F238E27FC236}">
                  <a16:creationId xmlns:a16="http://schemas.microsoft.com/office/drawing/2014/main" id="{F4820434-C8DC-D748-ADAC-E39E2EC13F4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595" t="10863" b="17085"/>
            <a:stretch/>
          </p:blipFill>
          <p:spPr bwMode="auto">
            <a:xfrm>
              <a:off x="6957364" y="4059900"/>
              <a:ext cx="2221011" cy="138906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96E4923-D97C-154A-BA7B-708798891859}"/>
                </a:ext>
              </a:extLst>
            </p:cNvPr>
            <p:cNvSpPr txBox="1"/>
            <p:nvPr/>
          </p:nvSpPr>
          <p:spPr>
            <a:xfrm>
              <a:off x="6957363" y="5142762"/>
              <a:ext cx="2221011" cy="307777"/>
            </a:xfrm>
            <a:prstGeom prst="rect">
              <a:avLst/>
            </a:prstGeom>
            <a:solidFill>
              <a:schemeClr val="bg1">
                <a:lumMod val="85000"/>
                <a:alpha val="73000"/>
              </a:schemeClr>
            </a:solidFill>
          </p:spPr>
          <p:txBody>
            <a:bodyPr wrap="square" rtlCol="0">
              <a:spAutoFit/>
            </a:bodyPr>
            <a:lstStyle>
              <a:defPPr>
                <a:defRPr lang="en-US"/>
              </a:defPPr>
              <a:lvl1pPr algn="ctr">
                <a:defRPr sz="2400">
                  <a:latin typeface="Avenir Light" panose="020B0402020203020204" pitchFamily="34" charset="77"/>
                </a:defRPr>
              </a:lvl1pPr>
            </a:lstStyle>
            <a:p>
              <a:r>
                <a:rPr lang="en-US" sz="1400" dirty="0"/>
                <a:t>Obstacles</a:t>
              </a:r>
            </a:p>
          </p:txBody>
        </p:sp>
      </p:grpSp>
      <p:grpSp>
        <p:nvGrpSpPr>
          <p:cNvPr id="38" name="Group 37">
            <a:extLst>
              <a:ext uri="{FF2B5EF4-FFF2-40B4-BE49-F238E27FC236}">
                <a16:creationId xmlns:a16="http://schemas.microsoft.com/office/drawing/2014/main" id="{64240E6F-BFBF-2D4A-A5F3-DE3C6AB2A4C3}"/>
              </a:ext>
            </a:extLst>
          </p:cNvPr>
          <p:cNvGrpSpPr/>
          <p:nvPr/>
        </p:nvGrpSpPr>
        <p:grpSpPr>
          <a:xfrm>
            <a:off x="9183854" y="3659920"/>
            <a:ext cx="2343432" cy="1390639"/>
            <a:chOff x="9252865" y="4059900"/>
            <a:chExt cx="2343432" cy="1390639"/>
          </a:xfrm>
        </p:grpSpPr>
        <p:pic>
          <p:nvPicPr>
            <p:cNvPr id="16" name="Picture 15">
              <a:extLst>
                <a:ext uri="{FF2B5EF4-FFF2-40B4-BE49-F238E27FC236}">
                  <a16:creationId xmlns:a16="http://schemas.microsoft.com/office/drawing/2014/main" id="{C0960155-7DE3-4941-8FCA-7B31DD2D4072}"/>
                </a:ext>
              </a:extLst>
            </p:cNvPr>
            <p:cNvPicPr>
              <a:picLocks noChangeAspect="1"/>
            </p:cNvPicPr>
            <p:nvPr/>
          </p:nvPicPr>
          <p:blipFill rotWithShape="1">
            <a:blip r:embed="rId12"/>
            <a:srcRect r="6119" b="925"/>
            <a:stretch/>
          </p:blipFill>
          <p:spPr>
            <a:xfrm>
              <a:off x="9252866" y="4059900"/>
              <a:ext cx="2343431" cy="1389036"/>
            </a:xfrm>
            <a:prstGeom prst="rect">
              <a:avLst/>
            </a:prstGeom>
          </p:spPr>
        </p:pic>
        <p:sp>
          <p:nvSpPr>
            <p:cNvPr id="23" name="TextBox 22">
              <a:extLst>
                <a:ext uri="{FF2B5EF4-FFF2-40B4-BE49-F238E27FC236}">
                  <a16:creationId xmlns:a16="http://schemas.microsoft.com/office/drawing/2014/main" id="{5E45F648-055C-844B-83A3-8270C5DE90D3}"/>
                </a:ext>
              </a:extLst>
            </p:cNvPr>
            <p:cNvSpPr txBox="1"/>
            <p:nvPr/>
          </p:nvSpPr>
          <p:spPr>
            <a:xfrm>
              <a:off x="9252865" y="5142762"/>
              <a:ext cx="2343431" cy="307777"/>
            </a:xfrm>
            <a:prstGeom prst="rect">
              <a:avLst/>
            </a:prstGeom>
            <a:solidFill>
              <a:schemeClr val="bg1">
                <a:lumMod val="85000"/>
                <a:alpha val="73000"/>
              </a:schemeClr>
            </a:solidFill>
          </p:spPr>
          <p:txBody>
            <a:bodyPr wrap="square" rtlCol="0">
              <a:spAutoFit/>
            </a:bodyPr>
            <a:lstStyle>
              <a:defPPr>
                <a:defRPr lang="en-US"/>
              </a:defPPr>
              <a:lvl1pPr algn="ctr">
                <a:defRPr sz="2400">
                  <a:latin typeface="Avenir Light" panose="020B0402020203020204" pitchFamily="34" charset="77"/>
                </a:defRPr>
              </a:lvl1pPr>
            </a:lstStyle>
            <a:p>
              <a:r>
                <a:rPr lang="en-US" sz="1400" dirty="0"/>
                <a:t>No Sidewalks</a:t>
              </a:r>
            </a:p>
          </p:txBody>
        </p:sp>
      </p:grpSp>
      <p:sp>
        <p:nvSpPr>
          <p:cNvPr id="26" name="TextBox 25">
            <a:extLst>
              <a:ext uri="{FF2B5EF4-FFF2-40B4-BE49-F238E27FC236}">
                <a16:creationId xmlns:a16="http://schemas.microsoft.com/office/drawing/2014/main" id="{C778D779-6FCF-6440-8A6E-2F1879E454D2}"/>
              </a:ext>
            </a:extLst>
          </p:cNvPr>
          <p:cNvSpPr txBox="1"/>
          <p:nvPr/>
        </p:nvSpPr>
        <p:spPr>
          <a:xfrm>
            <a:off x="6349043" y="1356211"/>
            <a:ext cx="5767094" cy="584771"/>
          </a:xfrm>
          <a:prstGeom prst="rect">
            <a:avLst/>
          </a:prstGeom>
          <a:noFill/>
        </p:spPr>
        <p:txBody>
          <a:bodyPr wrap="square" lIns="91246" tIns="45718" rIns="91246" bIns="45718" rtlCol="0">
            <a:spAutoFit/>
          </a:bodyPr>
          <a:lstStyle/>
          <a:p>
            <a:pPr algn="ctr"/>
            <a:r>
              <a:rPr lang="en-US" sz="3200" b="1" dirty="0">
                <a:latin typeface="Avenir Next" panose="020B0503020202020204" pitchFamily="34" charset="0"/>
              </a:rPr>
              <a:t>Pedestrian infrastructure</a:t>
            </a:r>
          </a:p>
        </p:txBody>
      </p:sp>
      <p:sp>
        <p:nvSpPr>
          <p:cNvPr id="40" name="Rectangle 39">
            <a:extLst>
              <a:ext uri="{FF2B5EF4-FFF2-40B4-BE49-F238E27FC236}">
                <a16:creationId xmlns:a16="http://schemas.microsoft.com/office/drawing/2014/main" id="{F320185A-D75E-CE4B-BB51-75F058604F46}"/>
              </a:ext>
            </a:extLst>
          </p:cNvPr>
          <p:cNvSpPr/>
          <p:nvPr/>
        </p:nvSpPr>
        <p:spPr>
          <a:xfrm>
            <a:off x="6096000" y="5324091"/>
            <a:ext cx="5986755" cy="523220"/>
          </a:xfrm>
          <a:prstGeom prst="rect">
            <a:avLst/>
          </a:prstGeom>
        </p:spPr>
        <p:txBody>
          <a:bodyPr wrap="square">
            <a:spAutoFit/>
          </a:bodyPr>
          <a:lstStyle/>
          <a:p>
            <a:pPr algn="ctr"/>
            <a:r>
              <a:rPr lang="en-US" sz="2800" b="1" dirty="0">
                <a:latin typeface="Avenir Next Demi Bold" panose="020B0503020202020204" pitchFamily="34" charset="0"/>
                <a:ea typeface="Segoe UI Semibold" panose="020B0502040204020203" pitchFamily="34" charset="0"/>
                <a:cs typeface="Segoe UI Semibold" panose="020B0502040204020203" pitchFamily="34" charset="0"/>
              </a:rPr>
              <a:t>Sidewalks</a:t>
            </a:r>
          </a:p>
        </p:txBody>
      </p:sp>
      <p:cxnSp>
        <p:nvCxnSpPr>
          <p:cNvPr id="42" name="Straight Connector 41">
            <a:extLst>
              <a:ext uri="{FF2B5EF4-FFF2-40B4-BE49-F238E27FC236}">
                <a16:creationId xmlns:a16="http://schemas.microsoft.com/office/drawing/2014/main" id="{58FB8E00-7C71-2840-8B19-3A98B959026F}"/>
              </a:ext>
            </a:extLst>
          </p:cNvPr>
          <p:cNvCxnSpPr/>
          <p:nvPr/>
        </p:nvCxnSpPr>
        <p:spPr>
          <a:xfrm>
            <a:off x="5917721" y="1201076"/>
            <a:ext cx="0" cy="52120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636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9DB0-9872-B04C-B57A-0DB8AA32A86E}"/>
              </a:ext>
            </a:extLst>
          </p:cNvPr>
          <p:cNvSpPr>
            <a:spLocks noGrp="1"/>
          </p:cNvSpPr>
          <p:nvPr>
            <p:ph type="title"/>
          </p:nvPr>
        </p:nvSpPr>
        <p:spPr/>
        <p:txBody>
          <a:bodyPr/>
          <a:lstStyle/>
          <a:p>
            <a:r>
              <a:rPr lang="en-US" dirty="0"/>
              <a:t>In-person methods</a:t>
            </a:r>
          </a:p>
        </p:txBody>
      </p:sp>
      <p:sp>
        <p:nvSpPr>
          <p:cNvPr id="3" name="Content Placeholder 2">
            <a:extLst>
              <a:ext uri="{FF2B5EF4-FFF2-40B4-BE49-F238E27FC236}">
                <a16:creationId xmlns:a16="http://schemas.microsoft.com/office/drawing/2014/main" id="{05A4B109-3D7F-9E43-8435-286260F7DB02}"/>
              </a:ext>
            </a:extLst>
          </p:cNvPr>
          <p:cNvSpPr>
            <a:spLocks noGrp="1"/>
          </p:cNvSpPr>
          <p:nvPr>
            <p:ph idx="1"/>
          </p:nvPr>
        </p:nvSpPr>
        <p:spPr>
          <a:xfrm>
            <a:off x="211821" y="1275578"/>
            <a:ext cx="4036329" cy="708437"/>
          </a:xfrm>
        </p:spPr>
        <p:txBody>
          <a:bodyPr/>
          <a:lstStyle/>
          <a:p>
            <a:r>
              <a:rPr lang="en-US" dirty="0"/>
              <a:t>Physical Inspections</a:t>
            </a:r>
          </a:p>
        </p:txBody>
      </p:sp>
      <p:sp>
        <p:nvSpPr>
          <p:cNvPr id="4" name="Content Placeholder 3">
            <a:extLst>
              <a:ext uri="{FF2B5EF4-FFF2-40B4-BE49-F238E27FC236}">
                <a16:creationId xmlns:a16="http://schemas.microsoft.com/office/drawing/2014/main" id="{C5E7A677-713B-AC4C-AEC8-948C8C618649}"/>
              </a:ext>
            </a:extLst>
          </p:cNvPr>
          <p:cNvSpPr>
            <a:spLocks noGrp="1"/>
          </p:cNvSpPr>
          <p:nvPr>
            <p:ph sz="quarter" idx="13"/>
          </p:nvPr>
        </p:nvSpPr>
        <p:spPr/>
        <p:txBody>
          <a:bodyPr/>
          <a:lstStyle/>
          <a:p>
            <a:r>
              <a:rPr lang="en-US" dirty="0"/>
              <a:t>Findings: data and technology practices</a:t>
            </a:r>
          </a:p>
        </p:txBody>
      </p:sp>
      <p:sp>
        <p:nvSpPr>
          <p:cNvPr id="5" name="Content Placeholder 2">
            <a:extLst>
              <a:ext uri="{FF2B5EF4-FFF2-40B4-BE49-F238E27FC236}">
                <a16:creationId xmlns:a16="http://schemas.microsoft.com/office/drawing/2014/main" id="{74B59C24-95CB-F34C-9F9C-C5562681E3A2}"/>
              </a:ext>
            </a:extLst>
          </p:cNvPr>
          <p:cNvSpPr txBox="1">
            <a:spLocks/>
          </p:cNvSpPr>
          <p:nvPr/>
        </p:nvSpPr>
        <p:spPr>
          <a:xfrm>
            <a:off x="6936540" y="1182954"/>
            <a:ext cx="4341060" cy="893685"/>
          </a:xfrm>
          <a:prstGeom prst="rect">
            <a:avLst/>
          </a:prstGeom>
        </p:spPr>
        <p:txBody>
          <a:bodyPr vert="horz" lIns="0" tIns="45720" rIns="91440" bIns="45720" rtlCol="0">
            <a:norm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b="0" i="0" kern="1200" dirty="0" smtClean="0">
                <a:solidFill>
                  <a:prstClr val="black">
                    <a:lumMod val="75000"/>
                    <a:lumOff val="25000"/>
                  </a:prstClr>
                </a:solidFill>
                <a:latin typeface="Avenir Next" panose="020B0503020202020204" pitchFamily="34" charset="0"/>
                <a:ea typeface="+mn-ea"/>
                <a:cs typeface="Avenir Next" panose="020B0503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Engaging with People</a:t>
            </a:r>
          </a:p>
        </p:txBody>
      </p:sp>
      <p:sp>
        <p:nvSpPr>
          <p:cNvPr id="8" name="Rectangle 7">
            <a:extLst>
              <a:ext uri="{FF2B5EF4-FFF2-40B4-BE49-F238E27FC236}">
                <a16:creationId xmlns:a16="http://schemas.microsoft.com/office/drawing/2014/main" id="{5789AECE-1695-2B4B-96DC-8E90C036A1E8}"/>
              </a:ext>
            </a:extLst>
          </p:cNvPr>
          <p:cNvSpPr/>
          <p:nvPr/>
        </p:nvSpPr>
        <p:spPr>
          <a:xfrm>
            <a:off x="0" y="2151203"/>
            <a:ext cx="8229600" cy="1913601"/>
          </a:xfrm>
          <a:prstGeom prst="rect">
            <a:avLst/>
          </a:prstGeom>
        </p:spPr>
        <p:txBody>
          <a:bodyPr wrap="square">
            <a:spAutoFit/>
          </a:bodyPr>
          <a:lstStyle/>
          <a:p>
            <a:pPr marL="228600" marR="203200" algn="just">
              <a:lnSpc>
                <a:spcPct val="110000"/>
              </a:lnSpc>
              <a:spcBef>
                <a:spcPts val="600"/>
              </a:spcBef>
              <a:spcAft>
                <a:spcPts val="600"/>
              </a:spcAft>
            </a:pPr>
            <a:r>
              <a:rPr lang="en-US" i="1" dirty="0">
                <a:latin typeface="Avenir Next" panose="020B0503020202020204" pitchFamily="34" charset="0"/>
                <a:ea typeface="Calibri" panose="020F0502020204030204" pitchFamily="34" charset="0"/>
                <a:cs typeface="Times New Roman" panose="02020603050405020304" pitchFamily="18" charset="0"/>
              </a:rPr>
              <a:t>“We'll do </a:t>
            </a:r>
            <a:r>
              <a:rPr lang="en-US" b="1" i="1" dirty="0">
                <a:latin typeface="Avenir Next" panose="020B0503020202020204" pitchFamily="34" charset="0"/>
                <a:ea typeface="Calibri" panose="020F0502020204030204" pitchFamily="34" charset="0"/>
                <a:cs typeface="Times New Roman" panose="02020603050405020304" pitchFamily="18" charset="0"/>
              </a:rPr>
              <a:t>mayor's walk through </a:t>
            </a:r>
            <a:r>
              <a:rPr lang="en-US" i="1" dirty="0">
                <a:latin typeface="Avenir Next" panose="020B0503020202020204" pitchFamily="34" charset="0"/>
                <a:ea typeface="Calibri" panose="020F0502020204030204" pitchFamily="34" charset="0"/>
                <a:cs typeface="Times New Roman" panose="02020603050405020304" pitchFamily="18" charset="0"/>
              </a:rPr>
              <a:t>[…] that'll be a walk with the mayor and the community and all the agencies. Last year I went on a couple that were like two miles long. We walk for two miles and look at everything from signs to sidewalks to ramps to abandoned cars, vacant buildings. So, it's usually </a:t>
            </a:r>
            <a:r>
              <a:rPr lang="en-US" b="1" i="1" dirty="0">
                <a:latin typeface="Avenir Next" panose="020B0503020202020204" pitchFamily="34" charset="0"/>
                <a:ea typeface="Calibri" panose="020F0502020204030204" pitchFamily="34" charset="0"/>
                <a:cs typeface="Times New Roman" panose="02020603050405020304" pitchFamily="18" charset="0"/>
              </a:rPr>
              <a:t>30 or 40 government employees and anywhere from 30 to 100 citizens.</a:t>
            </a:r>
            <a:r>
              <a:rPr lang="en-US" i="1" dirty="0">
                <a:latin typeface="Avenir Next" panose="020B0503020202020204" pitchFamily="34" charset="0"/>
                <a:ea typeface="Calibri" panose="020F0502020204030204" pitchFamily="34" charset="0"/>
                <a:cs typeface="Times New Roman" panose="02020603050405020304" pitchFamily="18" charset="0"/>
              </a:rPr>
              <a:t>” (P21G)</a:t>
            </a:r>
          </a:p>
        </p:txBody>
      </p:sp>
      <p:sp>
        <p:nvSpPr>
          <p:cNvPr id="9" name="Rectangle 8">
            <a:extLst>
              <a:ext uri="{FF2B5EF4-FFF2-40B4-BE49-F238E27FC236}">
                <a16:creationId xmlns:a16="http://schemas.microsoft.com/office/drawing/2014/main" id="{7924EF47-9BF0-8E45-9790-0F94DBADFE8D}"/>
              </a:ext>
            </a:extLst>
          </p:cNvPr>
          <p:cNvSpPr/>
          <p:nvPr/>
        </p:nvSpPr>
        <p:spPr>
          <a:xfrm>
            <a:off x="5181600" y="4685172"/>
            <a:ext cx="6096000" cy="1304203"/>
          </a:xfrm>
          <a:prstGeom prst="rect">
            <a:avLst/>
          </a:prstGeom>
        </p:spPr>
        <p:txBody>
          <a:bodyPr>
            <a:spAutoFit/>
          </a:bodyPr>
          <a:lstStyle/>
          <a:p>
            <a:pPr algn="just">
              <a:lnSpc>
                <a:spcPct val="110000"/>
              </a:lnSpc>
            </a:pPr>
            <a:r>
              <a:rPr lang="en-US" dirty="0">
                <a:latin typeface="Avenir Next" panose="020B0503020202020204" pitchFamily="34" charset="0"/>
                <a:ea typeface="Calibri" panose="020F0502020204030204" pitchFamily="34" charset="0"/>
                <a:cs typeface="Times New Roman" panose="02020603050405020304" pitchFamily="18" charset="0"/>
              </a:rPr>
              <a:t>“</a:t>
            </a:r>
            <a:r>
              <a:rPr lang="en-US" i="1" dirty="0">
                <a:latin typeface="Avenir Next" panose="020B0503020202020204" pitchFamily="34" charset="0"/>
                <a:ea typeface="Calibri" panose="020F0502020204030204" pitchFamily="34" charset="0"/>
                <a:cs typeface="Times New Roman" panose="02020603050405020304" pitchFamily="18" charset="0"/>
              </a:rPr>
              <a:t>We will do </a:t>
            </a:r>
            <a:r>
              <a:rPr lang="en-US" b="1" i="1" dirty="0">
                <a:latin typeface="Avenir Next" panose="020B0503020202020204" pitchFamily="34" charset="0"/>
                <a:ea typeface="Calibri" panose="020F0502020204030204" pitchFamily="34" charset="0"/>
                <a:cs typeface="Times New Roman" panose="02020603050405020304" pitchFamily="18" charset="0"/>
              </a:rPr>
              <a:t>constituent service walks </a:t>
            </a:r>
            <a:r>
              <a:rPr lang="en-US" i="1" dirty="0">
                <a:latin typeface="Avenir Next" panose="020B0503020202020204" pitchFamily="34" charset="0"/>
                <a:ea typeface="Calibri" panose="020F0502020204030204" pitchFamily="34" charset="0"/>
                <a:cs typeface="Times New Roman" panose="02020603050405020304" pitchFamily="18" charset="0"/>
              </a:rPr>
              <a:t>through certain neighborhoods. We'll pick a very concentrated section of the ward and say like there are potholes here, there's obstacles here and be reporting this</a:t>
            </a:r>
            <a:r>
              <a:rPr lang="en-US" dirty="0">
                <a:latin typeface="Avenir Next" panose="020B0503020202020204" pitchFamily="34" charset="0"/>
                <a:ea typeface="Calibri" panose="020F0502020204030204" pitchFamily="34" charset="0"/>
                <a:cs typeface="Times New Roman" panose="02020603050405020304" pitchFamily="18" charset="0"/>
              </a:rPr>
              <a:t>.” (P23PM)</a:t>
            </a:r>
          </a:p>
        </p:txBody>
      </p:sp>
      <p:sp>
        <p:nvSpPr>
          <p:cNvPr id="10" name="TextBox 9">
            <a:extLst>
              <a:ext uri="{FF2B5EF4-FFF2-40B4-BE49-F238E27FC236}">
                <a16:creationId xmlns:a16="http://schemas.microsoft.com/office/drawing/2014/main" id="{CF5A1E2C-8FE4-5249-8730-EE6515F50E66}"/>
              </a:ext>
            </a:extLst>
          </p:cNvPr>
          <p:cNvSpPr txBox="1"/>
          <p:nvPr/>
        </p:nvSpPr>
        <p:spPr>
          <a:xfrm>
            <a:off x="1071846" y="5806853"/>
            <a:ext cx="1998817"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Policymakers</a:t>
            </a:r>
          </a:p>
        </p:txBody>
      </p:sp>
      <p:grpSp>
        <p:nvGrpSpPr>
          <p:cNvPr id="11" name="Group 10">
            <a:extLst>
              <a:ext uri="{FF2B5EF4-FFF2-40B4-BE49-F238E27FC236}">
                <a16:creationId xmlns:a16="http://schemas.microsoft.com/office/drawing/2014/main" id="{EDD96E34-DE45-B24D-AB94-B7CB15140ABB}"/>
              </a:ext>
            </a:extLst>
          </p:cNvPr>
          <p:cNvGrpSpPr/>
          <p:nvPr/>
        </p:nvGrpSpPr>
        <p:grpSpPr>
          <a:xfrm>
            <a:off x="992640" y="4449940"/>
            <a:ext cx="2157229" cy="1356913"/>
            <a:chOff x="7677743" y="2149958"/>
            <a:chExt cx="3354726" cy="1820013"/>
          </a:xfrm>
        </p:grpSpPr>
        <p:pic>
          <p:nvPicPr>
            <p:cNvPr id="12" name="Picture 11">
              <a:extLst>
                <a:ext uri="{FF2B5EF4-FFF2-40B4-BE49-F238E27FC236}">
                  <a16:creationId xmlns:a16="http://schemas.microsoft.com/office/drawing/2014/main" id="{F3315C34-C08E-F34C-A93E-147C4E962AAA}"/>
                </a:ext>
              </a:extLst>
            </p:cNvPr>
            <p:cNvPicPr>
              <a:picLocks noChangeAspect="1"/>
            </p:cNvPicPr>
            <p:nvPr/>
          </p:nvPicPr>
          <p:blipFill rotWithShape="1">
            <a:blip r:embed="rId3"/>
            <a:srcRect l="27635" t="29632" r="30124" b="31049"/>
            <a:stretch/>
          </p:blipFill>
          <p:spPr>
            <a:xfrm>
              <a:off x="7677743" y="2149958"/>
              <a:ext cx="1955238" cy="1820013"/>
            </a:xfrm>
            <a:prstGeom prst="rect">
              <a:avLst/>
            </a:prstGeom>
          </p:spPr>
        </p:pic>
        <p:sp>
          <p:nvSpPr>
            <p:cNvPr id="13" name="TextBox 12">
              <a:extLst>
                <a:ext uri="{FF2B5EF4-FFF2-40B4-BE49-F238E27FC236}">
                  <a16:creationId xmlns:a16="http://schemas.microsoft.com/office/drawing/2014/main" id="{43BC18B7-D986-0344-A523-CF433F4A0468}"/>
                </a:ext>
              </a:extLst>
            </p:cNvPr>
            <p:cNvSpPr txBox="1"/>
            <p:nvPr/>
          </p:nvSpPr>
          <p:spPr>
            <a:xfrm>
              <a:off x="9499169" y="3103055"/>
              <a:ext cx="1533300" cy="784352"/>
            </a:xfrm>
            <a:prstGeom prst="rect">
              <a:avLst/>
            </a:prstGeom>
            <a:noFill/>
          </p:spPr>
          <p:txBody>
            <a:bodyPr wrap="none" tIns="45720" bIns="45720" rtlCol="0">
              <a:spAutoFit/>
            </a:bodyPr>
            <a:lstStyle/>
            <a:p>
              <a:r>
                <a:rPr lang="en-US" sz="3200" b="1" i="1" dirty="0">
                  <a:solidFill>
                    <a:srgbClr val="0080AE"/>
                  </a:solidFill>
                  <a:latin typeface="Segoe UI" panose="020B0502040204020203" pitchFamily="34" charset="0"/>
                  <a:ea typeface="Segoe UI" panose="020B0502040204020203" pitchFamily="34" charset="0"/>
                  <a:cs typeface="Segoe UI" panose="020B0502040204020203" pitchFamily="34" charset="0"/>
                </a:rPr>
                <a:t>.gov</a:t>
              </a:r>
            </a:p>
          </p:txBody>
        </p:sp>
      </p:grpSp>
      <p:pic>
        <p:nvPicPr>
          <p:cNvPr id="14" name="Picture 13">
            <a:extLst>
              <a:ext uri="{FF2B5EF4-FFF2-40B4-BE49-F238E27FC236}">
                <a16:creationId xmlns:a16="http://schemas.microsoft.com/office/drawing/2014/main" id="{6A3751AA-17DE-1B46-B58A-AB4AB3147EF3}"/>
              </a:ext>
            </a:extLst>
          </p:cNvPr>
          <p:cNvPicPr>
            <a:picLocks noChangeAspect="1"/>
          </p:cNvPicPr>
          <p:nvPr/>
        </p:nvPicPr>
        <p:blipFill>
          <a:blip r:embed="rId4"/>
          <a:stretch>
            <a:fillRect/>
          </a:stretch>
        </p:blipFill>
        <p:spPr>
          <a:xfrm>
            <a:off x="2249940" y="4685172"/>
            <a:ext cx="736906" cy="736906"/>
          </a:xfrm>
          <a:prstGeom prst="rect">
            <a:avLst/>
          </a:prstGeom>
        </p:spPr>
      </p:pic>
    </p:spTree>
    <p:extLst>
      <p:ext uri="{BB962C8B-B14F-4D97-AF65-F5344CB8AC3E}">
        <p14:creationId xmlns:p14="http://schemas.microsoft.com/office/powerpoint/2010/main" val="272765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9DB0-9872-B04C-B57A-0DB8AA32A86E}"/>
              </a:ext>
            </a:extLst>
          </p:cNvPr>
          <p:cNvSpPr>
            <a:spLocks noGrp="1"/>
          </p:cNvSpPr>
          <p:nvPr>
            <p:ph type="title"/>
          </p:nvPr>
        </p:nvSpPr>
        <p:spPr/>
        <p:txBody>
          <a:bodyPr/>
          <a:lstStyle/>
          <a:p>
            <a:r>
              <a:rPr lang="en-US" dirty="0"/>
              <a:t>Technology-based methods</a:t>
            </a:r>
          </a:p>
        </p:txBody>
      </p:sp>
      <p:sp>
        <p:nvSpPr>
          <p:cNvPr id="3" name="Content Placeholder 2">
            <a:extLst>
              <a:ext uri="{FF2B5EF4-FFF2-40B4-BE49-F238E27FC236}">
                <a16:creationId xmlns:a16="http://schemas.microsoft.com/office/drawing/2014/main" id="{05A4B109-3D7F-9E43-8435-286260F7DB02}"/>
              </a:ext>
            </a:extLst>
          </p:cNvPr>
          <p:cNvSpPr>
            <a:spLocks noGrp="1"/>
          </p:cNvSpPr>
          <p:nvPr>
            <p:ph idx="1"/>
          </p:nvPr>
        </p:nvSpPr>
        <p:spPr>
          <a:xfrm>
            <a:off x="211821" y="1201077"/>
            <a:ext cx="5465079" cy="5428323"/>
          </a:xfrm>
        </p:spPr>
        <p:txBody>
          <a:bodyPr/>
          <a:lstStyle/>
          <a:p>
            <a:r>
              <a:rPr lang="en-US" dirty="0"/>
              <a:t>Remote Assessments</a:t>
            </a:r>
          </a:p>
        </p:txBody>
      </p:sp>
      <p:sp>
        <p:nvSpPr>
          <p:cNvPr id="4" name="Content Placeholder 3">
            <a:extLst>
              <a:ext uri="{FF2B5EF4-FFF2-40B4-BE49-F238E27FC236}">
                <a16:creationId xmlns:a16="http://schemas.microsoft.com/office/drawing/2014/main" id="{C5E7A677-713B-AC4C-AEC8-948C8C618649}"/>
              </a:ext>
            </a:extLst>
          </p:cNvPr>
          <p:cNvSpPr>
            <a:spLocks noGrp="1"/>
          </p:cNvSpPr>
          <p:nvPr>
            <p:ph sz="quarter" idx="13"/>
          </p:nvPr>
        </p:nvSpPr>
        <p:spPr/>
        <p:txBody>
          <a:bodyPr/>
          <a:lstStyle/>
          <a:p>
            <a:r>
              <a:rPr lang="en-US" dirty="0"/>
              <a:t>Findings: data and technology practices</a:t>
            </a:r>
          </a:p>
        </p:txBody>
      </p:sp>
      <p:pic>
        <p:nvPicPr>
          <p:cNvPr id="5" name="Picture 4">
            <a:extLst>
              <a:ext uri="{FF2B5EF4-FFF2-40B4-BE49-F238E27FC236}">
                <a16:creationId xmlns:a16="http://schemas.microsoft.com/office/drawing/2014/main" id="{E2ACD507-4151-8B40-9838-BADE339F049A}"/>
              </a:ext>
            </a:extLst>
          </p:cNvPr>
          <p:cNvPicPr>
            <a:picLocks noChangeAspect="1"/>
          </p:cNvPicPr>
          <p:nvPr/>
        </p:nvPicPr>
        <p:blipFill>
          <a:blip r:embed="rId3"/>
          <a:stretch>
            <a:fillRect/>
          </a:stretch>
        </p:blipFill>
        <p:spPr>
          <a:xfrm>
            <a:off x="3714326" y="2361220"/>
            <a:ext cx="1554018" cy="1554018"/>
          </a:xfrm>
          <a:prstGeom prst="rect">
            <a:avLst/>
          </a:prstGeom>
        </p:spPr>
      </p:pic>
      <p:pic>
        <p:nvPicPr>
          <p:cNvPr id="10" name="Picture 9">
            <a:extLst>
              <a:ext uri="{FF2B5EF4-FFF2-40B4-BE49-F238E27FC236}">
                <a16:creationId xmlns:a16="http://schemas.microsoft.com/office/drawing/2014/main" id="{210ED313-469C-6847-8091-3E673C7B187C}"/>
              </a:ext>
            </a:extLst>
          </p:cNvPr>
          <p:cNvPicPr>
            <a:picLocks noChangeAspect="1"/>
          </p:cNvPicPr>
          <p:nvPr/>
        </p:nvPicPr>
        <p:blipFill rotWithShape="1">
          <a:blip r:embed="rId4"/>
          <a:srcRect l="19789" t="19654" r="19356" b="28680"/>
          <a:stretch/>
        </p:blipFill>
        <p:spPr>
          <a:xfrm>
            <a:off x="886691" y="2361220"/>
            <a:ext cx="1704109" cy="1554018"/>
          </a:xfrm>
          <a:prstGeom prst="rect">
            <a:avLst/>
          </a:prstGeom>
        </p:spPr>
      </p:pic>
      <p:sp>
        <p:nvSpPr>
          <p:cNvPr id="11" name="Rectangle 10">
            <a:extLst>
              <a:ext uri="{FF2B5EF4-FFF2-40B4-BE49-F238E27FC236}">
                <a16:creationId xmlns:a16="http://schemas.microsoft.com/office/drawing/2014/main" id="{A340DD85-E47C-4541-8E31-7801EB82D438}"/>
              </a:ext>
            </a:extLst>
          </p:cNvPr>
          <p:cNvSpPr/>
          <p:nvPr/>
        </p:nvSpPr>
        <p:spPr>
          <a:xfrm>
            <a:off x="5884179" y="2736502"/>
            <a:ext cx="6096000" cy="923330"/>
          </a:xfrm>
          <a:prstGeom prst="rect">
            <a:avLst/>
          </a:prstGeom>
        </p:spPr>
        <p:txBody>
          <a:bodyPr>
            <a:spAutoFit/>
          </a:bodyPr>
          <a:lstStyle/>
          <a:p>
            <a:r>
              <a:rPr lang="en-US" dirty="0">
                <a:latin typeface="Avenir Next" panose="020B0503020202020204" pitchFamily="34" charset="0"/>
                <a:ea typeface="Calibri" panose="020F0502020204030204" pitchFamily="34" charset="0"/>
                <a:cs typeface="Times New Roman" panose="02020603050405020304" pitchFamily="18" charset="0"/>
              </a:rPr>
              <a:t>“</a:t>
            </a:r>
            <a:r>
              <a:rPr lang="en-US" b="1" i="1" dirty="0">
                <a:latin typeface="Avenir Next" panose="020B0503020202020204" pitchFamily="34" charset="0"/>
                <a:ea typeface="Calibri" panose="020F0502020204030204" pitchFamily="34" charset="0"/>
                <a:cs typeface="Times New Roman" panose="02020603050405020304" pitchFamily="18" charset="0"/>
              </a:rPr>
              <a:t>Nothing super sophisticated </a:t>
            </a:r>
            <a:r>
              <a:rPr lang="en-US" i="1" dirty="0">
                <a:latin typeface="Avenir Next" panose="020B0503020202020204" pitchFamily="34" charset="0"/>
                <a:ea typeface="Calibri" panose="020F0502020204030204" pitchFamily="34" charset="0"/>
                <a:cs typeface="Times New Roman" panose="02020603050405020304" pitchFamily="18" charset="0"/>
              </a:rPr>
              <a:t>but city maps with dots saying, ‘There is a broken sidewalk here. There is a curb cut here.’</a:t>
            </a:r>
            <a:r>
              <a:rPr lang="en-US" dirty="0">
                <a:latin typeface="Avenir Next" panose="020B0503020202020204" pitchFamily="34" charset="0"/>
                <a:ea typeface="Calibri" panose="020F0502020204030204" pitchFamily="34" charset="0"/>
                <a:cs typeface="Times New Roman" panose="02020603050405020304" pitchFamily="18" charset="0"/>
              </a:rPr>
              <a:t>” (P18PM)</a:t>
            </a:r>
            <a:r>
              <a:rPr lang="en-US" dirty="0">
                <a:latin typeface="Avenir Next" panose="020B0503020202020204" pitchFamily="34" charset="0"/>
              </a:rPr>
              <a:t> </a:t>
            </a:r>
          </a:p>
        </p:txBody>
      </p:sp>
      <p:grpSp>
        <p:nvGrpSpPr>
          <p:cNvPr id="19" name="Group 18">
            <a:extLst>
              <a:ext uri="{FF2B5EF4-FFF2-40B4-BE49-F238E27FC236}">
                <a16:creationId xmlns:a16="http://schemas.microsoft.com/office/drawing/2014/main" id="{52EC9415-ACE3-C144-9331-978B75C4B70C}"/>
              </a:ext>
            </a:extLst>
          </p:cNvPr>
          <p:cNvGrpSpPr/>
          <p:nvPr/>
        </p:nvGrpSpPr>
        <p:grpSpPr>
          <a:xfrm>
            <a:off x="3346870" y="4071928"/>
            <a:ext cx="2565188" cy="711236"/>
            <a:chOff x="3724315" y="4420587"/>
            <a:chExt cx="2565188" cy="711236"/>
          </a:xfrm>
        </p:grpSpPr>
        <p:pic>
          <p:nvPicPr>
            <p:cNvPr id="12" name="Graphic 11" descr="New wheelchair">
              <a:extLst>
                <a:ext uri="{FF2B5EF4-FFF2-40B4-BE49-F238E27FC236}">
                  <a16:creationId xmlns:a16="http://schemas.microsoft.com/office/drawing/2014/main" id="{B8BE2994-81ED-0246-B2A5-90551484AB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4315" y="4420587"/>
              <a:ext cx="711236" cy="711236"/>
            </a:xfrm>
            <a:prstGeom prst="rect">
              <a:avLst/>
            </a:prstGeom>
          </p:spPr>
        </p:pic>
        <p:sp>
          <p:nvSpPr>
            <p:cNvPr id="13" name="TextBox 12">
              <a:extLst>
                <a:ext uri="{FF2B5EF4-FFF2-40B4-BE49-F238E27FC236}">
                  <a16:creationId xmlns:a16="http://schemas.microsoft.com/office/drawing/2014/main" id="{FAE16C94-8133-FA4C-BF40-F8E57CD57F70}"/>
                </a:ext>
              </a:extLst>
            </p:cNvPr>
            <p:cNvSpPr txBox="1"/>
            <p:nvPr/>
          </p:nvSpPr>
          <p:spPr>
            <a:xfrm>
              <a:off x="4315693" y="4582678"/>
              <a:ext cx="1973810"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 Caregivers</a:t>
              </a:r>
            </a:p>
          </p:txBody>
        </p:sp>
      </p:grpSp>
      <p:sp>
        <p:nvSpPr>
          <p:cNvPr id="14" name="TextBox 13">
            <a:extLst>
              <a:ext uri="{FF2B5EF4-FFF2-40B4-BE49-F238E27FC236}">
                <a16:creationId xmlns:a16="http://schemas.microsoft.com/office/drawing/2014/main" id="{0FE57877-5053-E547-8D26-6349F29A08F8}"/>
              </a:ext>
            </a:extLst>
          </p:cNvPr>
          <p:cNvSpPr txBox="1"/>
          <p:nvPr/>
        </p:nvSpPr>
        <p:spPr>
          <a:xfrm>
            <a:off x="9779427" y="4934017"/>
            <a:ext cx="1998817" cy="461665"/>
          </a:xfrm>
          <a:prstGeom prst="rect">
            <a:avLst/>
          </a:prstGeom>
          <a:noFill/>
        </p:spPr>
        <p:txBody>
          <a:bodyPr wrap="none" tIns="45720" bIns="45720" rtlCol="0">
            <a:spAutoFit/>
          </a:bodyPr>
          <a:lstStyle/>
          <a:p>
            <a:pPr algn="ctr"/>
            <a:r>
              <a:rPr lang="en-US" sz="2400" dirty="0">
                <a:latin typeface="Avenir Next" panose="020B0503020202020204" pitchFamily="34" charset="0"/>
                <a:cs typeface="Segoe UI Light" panose="020B0502040204020203" pitchFamily="34" charset="0"/>
              </a:rPr>
              <a:t>Policymakers</a:t>
            </a:r>
          </a:p>
        </p:txBody>
      </p:sp>
      <p:grpSp>
        <p:nvGrpSpPr>
          <p:cNvPr id="15" name="Group 14">
            <a:extLst>
              <a:ext uri="{FF2B5EF4-FFF2-40B4-BE49-F238E27FC236}">
                <a16:creationId xmlns:a16="http://schemas.microsoft.com/office/drawing/2014/main" id="{6B4A8C8E-F677-8C42-B4C2-B094CCF49C26}"/>
              </a:ext>
            </a:extLst>
          </p:cNvPr>
          <p:cNvGrpSpPr/>
          <p:nvPr/>
        </p:nvGrpSpPr>
        <p:grpSpPr>
          <a:xfrm>
            <a:off x="9700221" y="3577104"/>
            <a:ext cx="2157229" cy="1356913"/>
            <a:chOff x="7677743" y="2149958"/>
            <a:chExt cx="3354726" cy="1820013"/>
          </a:xfrm>
        </p:grpSpPr>
        <p:pic>
          <p:nvPicPr>
            <p:cNvPr id="16" name="Picture 15">
              <a:extLst>
                <a:ext uri="{FF2B5EF4-FFF2-40B4-BE49-F238E27FC236}">
                  <a16:creationId xmlns:a16="http://schemas.microsoft.com/office/drawing/2014/main" id="{4755B57A-58C7-8342-B735-4687659CBD83}"/>
                </a:ext>
              </a:extLst>
            </p:cNvPr>
            <p:cNvPicPr>
              <a:picLocks noChangeAspect="1"/>
            </p:cNvPicPr>
            <p:nvPr/>
          </p:nvPicPr>
          <p:blipFill rotWithShape="1">
            <a:blip r:embed="rId7"/>
            <a:srcRect l="27635" t="29632" r="30124" b="31049"/>
            <a:stretch/>
          </p:blipFill>
          <p:spPr>
            <a:xfrm>
              <a:off x="7677743" y="2149958"/>
              <a:ext cx="1955238" cy="1820013"/>
            </a:xfrm>
            <a:prstGeom prst="rect">
              <a:avLst/>
            </a:prstGeom>
          </p:spPr>
        </p:pic>
        <p:sp>
          <p:nvSpPr>
            <p:cNvPr id="17" name="TextBox 16">
              <a:extLst>
                <a:ext uri="{FF2B5EF4-FFF2-40B4-BE49-F238E27FC236}">
                  <a16:creationId xmlns:a16="http://schemas.microsoft.com/office/drawing/2014/main" id="{9E46AAB1-1F7A-8741-995F-EAB7DC1044F8}"/>
                </a:ext>
              </a:extLst>
            </p:cNvPr>
            <p:cNvSpPr txBox="1"/>
            <p:nvPr/>
          </p:nvSpPr>
          <p:spPr>
            <a:xfrm>
              <a:off x="9499169" y="3103055"/>
              <a:ext cx="1533300" cy="784352"/>
            </a:xfrm>
            <a:prstGeom prst="rect">
              <a:avLst/>
            </a:prstGeom>
            <a:noFill/>
          </p:spPr>
          <p:txBody>
            <a:bodyPr wrap="none" tIns="45720" bIns="45720" rtlCol="0">
              <a:spAutoFit/>
            </a:bodyPr>
            <a:lstStyle/>
            <a:p>
              <a:r>
                <a:rPr lang="en-US" sz="3200" b="1" i="1" dirty="0">
                  <a:solidFill>
                    <a:srgbClr val="0080AE"/>
                  </a:solidFill>
                  <a:latin typeface="Segoe UI" panose="020B0502040204020203" pitchFamily="34" charset="0"/>
                  <a:ea typeface="Segoe UI" panose="020B0502040204020203" pitchFamily="34" charset="0"/>
                  <a:cs typeface="Segoe UI" panose="020B0502040204020203" pitchFamily="34" charset="0"/>
                </a:rPr>
                <a:t>.gov</a:t>
              </a:r>
            </a:p>
          </p:txBody>
        </p:sp>
      </p:grpSp>
      <p:pic>
        <p:nvPicPr>
          <p:cNvPr id="18" name="Picture 17">
            <a:extLst>
              <a:ext uri="{FF2B5EF4-FFF2-40B4-BE49-F238E27FC236}">
                <a16:creationId xmlns:a16="http://schemas.microsoft.com/office/drawing/2014/main" id="{ABD0CA2A-E654-7F45-B8F3-F714C914E27A}"/>
              </a:ext>
            </a:extLst>
          </p:cNvPr>
          <p:cNvPicPr>
            <a:picLocks noChangeAspect="1"/>
          </p:cNvPicPr>
          <p:nvPr/>
        </p:nvPicPr>
        <p:blipFill>
          <a:blip r:embed="rId8"/>
          <a:stretch>
            <a:fillRect/>
          </a:stretch>
        </p:blipFill>
        <p:spPr>
          <a:xfrm>
            <a:off x="10957521" y="3812336"/>
            <a:ext cx="736906" cy="736906"/>
          </a:xfrm>
          <a:prstGeom prst="rect">
            <a:avLst/>
          </a:prstGeom>
        </p:spPr>
      </p:pic>
      <p:sp>
        <p:nvSpPr>
          <p:cNvPr id="20" name="TextBox 19">
            <a:extLst>
              <a:ext uri="{FF2B5EF4-FFF2-40B4-BE49-F238E27FC236}">
                <a16:creationId xmlns:a16="http://schemas.microsoft.com/office/drawing/2014/main" id="{5F8CB6CC-F873-C941-9303-8B4804E8EA95}"/>
              </a:ext>
            </a:extLst>
          </p:cNvPr>
          <p:cNvSpPr txBox="1"/>
          <p:nvPr/>
        </p:nvSpPr>
        <p:spPr>
          <a:xfrm>
            <a:off x="893784" y="4025823"/>
            <a:ext cx="2050576" cy="830997"/>
          </a:xfrm>
          <a:prstGeom prst="rect">
            <a:avLst/>
          </a:prstGeom>
          <a:noFill/>
        </p:spPr>
        <p:txBody>
          <a:bodyPr wrap="square" tIns="45720" bIns="45720" rtlCol="0">
            <a:spAutoFit/>
          </a:bodyPr>
          <a:lstStyle/>
          <a:p>
            <a:r>
              <a:rPr lang="en-US" sz="2400" dirty="0">
                <a:latin typeface="Avenir Next" panose="020B0503020202020204" pitchFamily="34" charset="0"/>
                <a:cs typeface="Segoe UI Light" panose="020B0502040204020203" pitchFamily="34" charset="0"/>
              </a:rPr>
              <a:t>Department </a:t>
            </a:r>
          </a:p>
          <a:p>
            <a:r>
              <a:rPr lang="en-US" sz="2400" dirty="0">
                <a:latin typeface="Avenir Next" panose="020B0503020202020204" pitchFamily="34" charset="0"/>
                <a:cs typeface="Segoe UI Light" panose="020B0502040204020203" pitchFamily="34" charset="0"/>
              </a:rPr>
              <a:t>Officials</a:t>
            </a:r>
          </a:p>
        </p:txBody>
      </p:sp>
      <p:pic>
        <p:nvPicPr>
          <p:cNvPr id="24" name="Picture 23">
            <a:extLst>
              <a:ext uri="{FF2B5EF4-FFF2-40B4-BE49-F238E27FC236}">
                <a16:creationId xmlns:a16="http://schemas.microsoft.com/office/drawing/2014/main" id="{792F839D-05CA-D342-B0DC-309D1F3AE5DA}"/>
              </a:ext>
            </a:extLst>
          </p:cNvPr>
          <p:cNvPicPr>
            <a:picLocks noChangeAspect="1"/>
          </p:cNvPicPr>
          <p:nvPr/>
        </p:nvPicPr>
        <p:blipFill rotWithShape="1">
          <a:blip r:embed="rId9"/>
          <a:srcRect l="5262" t="2031" r="5296" b="11807"/>
          <a:stretch/>
        </p:blipFill>
        <p:spPr>
          <a:xfrm>
            <a:off x="228600" y="4151729"/>
            <a:ext cx="596707" cy="602315"/>
          </a:xfrm>
          <a:prstGeom prst="rect">
            <a:avLst/>
          </a:prstGeom>
        </p:spPr>
      </p:pic>
      <p:sp>
        <p:nvSpPr>
          <p:cNvPr id="25" name="Rectangle 24">
            <a:extLst>
              <a:ext uri="{FF2B5EF4-FFF2-40B4-BE49-F238E27FC236}">
                <a16:creationId xmlns:a16="http://schemas.microsoft.com/office/drawing/2014/main" id="{4FD3EBFE-9BF7-264A-8096-9964EAFDE2C7}"/>
              </a:ext>
            </a:extLst>
          </p:cNvPr>
          <p:cNvSpPr/>
          <p:nvPr/>
        </p:nvSpPr>
        <p:spPr>
          <a:xfrm>
            <a:off x="6096000" y="5623090"/>
            <a:ext cx="6096000" cy="646331"/>
          </a:xfrm>
          <a:prstGeom prst="rect">
            <a:avLst/>
          </a:prstGeom>
        </p:spPr>
        <p:txBody>
          <a:bodyPr>
            <a:spAutoFit/>
          </a:bodyPr>
          <a:lstStyle/>
          <a:p>
            <a:r>
              <a:rPr lang="en-US" dirty="0">
                <a:latin typeface="Avenir Next" panose="020B0503020202020204" pitchFamily="34" charset="0"/>
                <a:ea typeface="Calibri" panose="020F0502020204030204" pitchFamily="34" charset="0"/>
                <a:cs typeface="Times New Roman" panose="02020603050405020304" pitchFamily="18" charset="0"/>
              </a:rPr>
              <a:t>“</a:t>
            </a:r>
            <a:r>
              <a:rPr lang="en-US" i="1" dirty="0">
                <a:latin typeface="Avenir Next" panose="020B0503020202020204" pitchFamily="34" charset="0"/>
                <a:ea typeface="Calibri" panose="020F0502020204030204" pitchFamily="34" charset="0"/>
                <a:cs typeface="Times New Roman" panose="02020603050405020304" pitchFamily="18" charset="0"/>
              </a:rPr>
              <a:t>As a legislator, we very </a:t>
            </a:r>
            <a:r>
              <a:rPr lang="en-US" b="1" i="1" dirty="0">
                <a:latin typeface="Avenir Next" panose="020B0503020202020204" pitchFamily="34" charset="0"/>
                <a:ea typeface="Calibri" panose="020F0502020204030204" pitchFamily="34" charset="0"/>
                <a:cs typeface="Times New Roman" panose="02020603050405020304" pitchFamily="18" charset="0"/>
              </a:rPr>
              <a:t>rarely got briefed with visual tools</a:t>
            </a:r>
            <a:r>
              <a:rPr lang="en-US" i="1" dirty="0">
                <a:latin typeface="Avenir Next" panose="020B0503020202020204" pitchFamily="34" charset="0"/>
                <a:ea typeface="Calibri" panose="020F0502020204030204" pitchFamily="34" charset="0"/>
                <a:cs typeface="Times New Roman" panose="02020603050405020304" pitchFamily="18" charset="0"/>
              </a:rPr>
              <a:t>. It was very sad.</a:t>
            </a:r>
            <a:r>
              <a:rPr lang="en-US" dirty="0">
                <a:latin typeface="Avenir Next" panose="020B0503020202020204" pitchFamily="34" charset="0"/>
                <a:ea typeface="Calibri" panose="020F0502020204030204" pitchFamily="34" charset="0"/>
                <a:cs typeface="Times New Roman" panose="02020603050405020304" pitchFamily="18" charset="0"/>
              </a:rPr>
              <a:t>” (P18PM)</a:t>
            </a:r>
            <a:r>
              <a:rPr lang="en-US" dirty="0">
                <a:latin typeface="Avenir Next" panose="020B0503020202020204" pitchFamily="34" charset="0"/>
              </a:rPr>
              <a:t> </a:t>
            </a:r>
          </a:p>
        </p:txBody>
      </p:sp>
    </p:spTree>
    <p:extLst>
      <p:ext uri="{BB962C8B-B14F-4D97-AF65-F5344CB8AC3E}">
        <p14:creationId xmlns:p14="http://schemas.microsoft.com/office/powerpoint/2010/main" val="412299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BDAF82-0B74-D44E-B7D7-D534798F6DD1}"/>
              </a:ext>
            </a:extLst>
          </p:cNvPr>
          <p:cNvSpPr>
            <a:spLocks noGrp="1"/>
          </p:cNvSpPr>
          <p:nvPr>
            <p:ph idx="1"/>
          </p:nvPr>
        </p:nvSpPr>
        <p:spPr>
          <a:xfrm>
            <a:off x="0" y="0"/>
            <a:ext cx="12192000" cy="6858000"/>
          </a:xfrm>
        </p:spPr>
        <p:txBody>
          <a:bodyPr anchor="ctr">
            <a:normAutofit/>
          </a:bodyPr>
          <a:lstStyle/>
          <a:p>
            <a:pPr algn="ctr"/>
            <a:r>
              <a:rPr lang="en-US" dirty="0"/>
              <a:t>What is the </a:t>
            </a:r>
            <a:r>
              <a:rPr lang="en-US" b="1" dirty="0">
                <a:solidFill>
                  <a:srgbClr val="00B9AE"/>
                </a:solidFill>
                <a:ea typeface="Segoe UI Semibold" panose="020B0502040204020203" pitchFamily="34" charset="0"/>
                <a:cs typeface="Segoe UI Semibold" panose="020B0502040204020203" pitchFamily="34" charset="0"/>
              </a:rPr>
              <a:t>socio-political context </a:t>
            </a:r>
            <a:r>
              <a:rPr lang="en-US" dirty="0">
                <a:ea typeface="Segoe UI Semibold" panose="020B0502040204020203" pitchFamily="34" charset="0"/>
                <a:cs typeface="Segoe UI Semibold" panose="020B0502040204020203" pitchFamily="34" charset="0"/>
              </a:rPr>
              <a:t>of </a:t>
            </a:r>
            <a:r>
              <a:rPr lang="en-US" dirty="0"/>
              <a:t>urban accessibility?</a:t>
            </a:r>
          </a:p>
        </p:txBody>
      </p:sp>
      <p:sp>
        <p:nvSpPr>
          <p:cNvPr id="2" name="TextBox 1">
            <a:extLst>
              <a:ext uri="{FF2B5EF4-FFF2-40B4-BE49-F238E27FC236}">
                <a16:creationId xmlns:a16="http://schemas.microsoft.com/office/drawing/2014/main" id="{E7AB5023-556F-C245-80F1-24413FB5B860}"/>
              </a:ext>
            </a:extLst>
          </p:cNvPr>
          <p:cNvSpPr txBox="1"/>
          <p:nvPr/>
        </p:nvSpPr>
        <p:spPr>
          <a:xfrm>
            <a:off x="5432196" y="828135"/>
            <a:ext cx="1327608" cy="2215991"/>
          </a:xfrm>
          <a:prstGeom prst="rect">
            <a:avLst/>
          </a:prstGeom>
          <a:noFill/>
        </p:spPr>
        <p:txBody>
          <a:bodyPr wrap="none" tIns="45720" bIns="45720" rtlCol="0">
            <a:spAutoFit/>
          </a:bodyPr>
          <a:lstStyle/>
          <a:p>
            <a:r>
              <a:rPr lang="en-US" sz="13800" b="1" dirty="0">
                <a:latin typeface="Avenir Next" panose="020B0503020202020204" pitchFamily="34" charset="0"/>
                <a:cs typeface="Segoe UI Light" panose="020B0502040204020203" pitchFamily="34" charset="0"/>
              </a:rPr>
              <a:t>1</a:t>
            </a:r>
          </a:p>
        </p:txBody>
      </p:sp>
    </p:spTree>
    <p:extLst>
      <p:ext uri="{BB962C8B-B14F-4D97-AF65-F5344CB8AC3E}">
        <p14:creationId xmlns:p14="http://schemas.microsoft.com/office/powerpoint/2010/main" val="4070002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BDAF82-0B74-D44E-B7D7-D534798F6DD1}"/>
              </a:ext>
            </a:extLst>
          </p:cNvPr>
          <p:cNvSpPr>
            <a:spLocks noGrp="1"/>
          </p:cNvSpPr>
          <p:nvPr>
            <p:ph idx="1"/>
          </p:nvPr>
        </p:nvSpPr>
        <p:spPr>
          <a:xfrm>
            <a:off x="0" y="0"/>
            <a:ext cx="12192000" cy="6858000"/>
          </a:xfrm>
        </p:spPr>
        <p:txBody>
          <a:bodyPr anchor="ctr">
            <a:normAutofit/>
          </a:bodyPr>
          <a:lstStyle/>
          <a:p>
            <a:pPr algn="ctr"/>
            <a:r>
              <a:rPr lang="en-US" dirty="0"/>
              <a:t>How do we enable </a:t>
            </a:r>
            <a:r>
              <a:rPr lang="en-US" b="1" dirty="0">
                <a:solidFill>
                  <a:srgbClr val="00B9AE"/>
                </a:solidFill>
                <a:ea typeface="Segoe UI Semibold" panose="020B0502040204020203" pitchFamily="34" charset="0"/>
                <a:cs typeface="Segoe UI Semibold" panose="020B0502040204020203" pitchFamily="34" charset="0"/>
              </a:rPr>
              <a:t>change</a:t>
            </a:r>
            <a:r>
              <a:rPr lang="en-US" b="1" dirty="0">
                <a:ea typeface="Segoe UI Semibold" panose="020B0502040204020203" pitchFamily="34" charset="0"/>
                <a:cs typeface="Segoe UI Semibold" panose="020B0502040204020203" pitchFamily="34" charset="0"/>
              </a:rPr>
              <a:t> </a:t>
            </a:r>
            <a:r>
              <a:rPr lang="en-US" dirty="0">
                <a:ea typeface="Segoe UI Semibold" panose="020B0502040204020203" pitchFamily="34" charset="0"/>
                <a:cs typeface="Segoe UI Semibold" panose="020B0502040204020203" pitchFamily="34" charset="0"/>
              </a:rPr>
              <a:t>in the </a:t>
            </a:r>
            <a:r>
              <a:rPr lang="en-US" b="1" dirty="0">
                <a:solidFill>
                  <a:srgbClr val="00B9AE"/>
                </a:solidFill>
                <a:ea typeface="Segoe UI Semibold" panose="020B0502040204020203" pitchFamily="34" charset="0"/>
                <a:cs typeface="Segoe UI Semibold" panose="020B0502040204020203" pitchFamily="34" charset="0"/>
              </a:rPr>
              <a:t>socio-political context </a:t>
            </a:r>
            <a:r>
              <a:rPr lang="en-US" dirty="0">
                <a:ea typeface="Segoe UI Semibold" panose="020B0502040204020203" pitchFamily="34" charset="0"/>
                <a:cs typeface="Segoe UI Semibold" panose="020B0502040204020203" pitchFamily="34" charset="0"/>
              </a:rPr>
              <a:t>of </a:t>
            </a:r>
            <a:r>
              <a:rPr lang="en-US" dirty="0"/>
              <a:t>urban accessibility?</a:t>
            </a:r>
          </a:p>
        </p:txBody>
      </p:sp>
      <p:sp>
        <p:nvSpPr>
          <p:cNvPr id="4" name="TextBox 3">
            <a:extLst>
              <a:ext uri="{FF2B5EF4-FFF2-40B4-BE49-F238E27FC236}">
                <a16:creationId xmlns:a16="http://schemas.microsoft.com/office/drawing/2014/main" id="{7EF75D64-4A78-0947-9E61-FD424564EE07}"/>
              </a:ext>
            </a:extLst>
          </p:cNvPr>
          <p:cNvSpPr txBox="1"/>
          <p:nvPr/>
        </p:nvSpPr>
        <p:spPr>
          <a:xfrm>
            <a:off x="5432196" y="828135"/>
            <a:ext cx="1327608" cy="2215991"/>
          </a:xfrm>
          <a:prstGeom prst="rect">
            <a:avLst/>
          </a:prstGeom>
          <a:noFill/>
        </p:spPr>
        <p:txBody>
          <a:bodyPr wrap="none" tIns="45720" bIns="45720" rtlCol="0">
            <a:spAutoFit/>
          </a:bodyPr>
          <a:lstStyle/>
          <a:p>
            <a:r>
              <a:rPr lang="en-US" sz="13800" b="1" dirty="0">
                <a:latin typeface="Avenir Next" panose="020B0503020202020204" pitchFamily="34" charset="0"/>
                <a:cs typeface="Segoe UI Light" panose="020B0502040204020203" pitchFamily="34" charset="0"/>
              </a:rPr>
              <a:t>2</a:t>
            </a:r>
          </a:p>
        </p:txBody>
      </p:sp>
    </p:spTree>
    <p:extLst>
      <p:ext uri="{BB962C8B-B14F-4D97-AF65-F5344CB8AC3E}">
        <p14:creationId xmlns:p14="http://schemas.microsoft.com/office/powerpoint/2010/main" val="278412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11822" y="492641"/>
            <a:ext cx="9450793" cy="708436"/>
          </a:xfrm>
        </p:spPr>
        <p:txBody>
          <a:bodyPr/>
          <a:lstStyle/>
          <a:p>
            <a:r>
              <a:rPr lang="en-US" dirty="0"/>
              <a:t>Key Research Questions</a:t>
            </a:r>
          </a:p>
        </p:txBody>
      </p:sp>
      <p:sp>
        <p:nvSpPr>
          <p:cNvPr id="15" name="Content Placeholder 4">
            <a:extLst>
              <a:ext uri="{FF2B5EF4-FFF2-40B4-BE49-F238E27FC236}">
                <a16:creationId xmlns:a16="http://schemas.microsoft.com/office/drawing/2014/main" id="{68B83E0F-3C9D-5A43-AC97-5E71789B6320}"/>
              </a:ext>
            </a:extLst>
          </p:cNvPr>
          <p:cNvSpPr>
            <a:spLocks noGrp="1"/>
          </p:cNvSpPr>
          <p:nvPr>
            <p:ph sz="quarter" idx="13"/>
          </p:nvPr>
        </p:nvSpPr>
        <p:spPr/>
        <p:txBody>
          <a:bodyPr/>
          <a:lstStyle/>
          <a:p>
            <a:r>
              <a:rPr lang="en-US" dirty="0"/>
              <a:t>Interview study</a:t>
            </a:r>
          </a:p>
        </p:txBody>
      </p:sp>
    </p:spTree>
    <p:custDataLst>
      <p:tags r:id="rId1"/>
    </p:custDataLst>
    <p:extLst>
      <p:ext uri="{BB962C8B-B14F-4D97-AF65-F5344CB8AC3E}">
        <p14:creationId xmlns:p14="http://schemas.microsoft.com/office/powerpoint/2010/main" val="4179410246"/>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11822" y="492641"/>
            <a:ext cx="9450793" cy="708436"/>
          </a:xfrm>
        </p:spPr>
        <p:txBody>
          <a:bodyPr/>
          <a:lstStyle/>
          <a:p>
            <a:r>
              <a:rPr lang="en-US" dirty="0"/>
              <a:t>Key Research Questions</a:t>
            </a:r>
          </a:p>
        </p:txBody>
      </p:sp>
      <p:sp>
        <p:nvSpPr>
          <p:cNvPr id="15" name="Content Placeholder 4">
            <a:extLst>
              <a:ext uri="{FF2B5EF4-FFF2-40B4-BE49-F238E27FC236}">
                <a16:creationId xmlns:a16="http://schemas.microsoft.com/office/drawing/2014/main" id="{68B83E0F-3C9D-5A43-AC97-5E71789B6320}"/>
              </a:ext>
            </a:extLst>
          </p:cNvPr>
          <p:cNvSpPr>
            <a:spLocks noGrp="1"/>
          </p:cNvSpPr>
          <p:nvPr>
            <p:ph sz="quarter" idx="13"/>
          </p:nvPr>
        </p:nvSpPr>
        <p:spPr/>
        <p:txBody>
          <a:bodyPr/>
          <a:lstStyle/>
          <a:p>
            <a:r>
              <a:rPr lang="en-US" dirty="0"/>
              <a:t>Interview study</a:t>
            </a:r>
          </a:p>
        </p:txBody>
      </p:sp>
      <p:grpSp>
        <p:nvGrpSpPr>
          <p:cNvPr id="13" name="Group 12">
            <a:extLst>
              <a:ext uri="{FF2B5EF4-FFF2-40B4-BE49-F238E27FC236}">
                <a16:creationId xmlns:a16="http://schemas.microsoft.com/office/drawing/2014/main" id="{3C86E622-1636-4F43-9B38-175B7EA132E1}"/>
              </a:ext>
            </a:extLst>
          </p:cNvPr>
          <p:cNvGrpSpPr/>
          <p:nvPr/>
        </p:nvGrpSpPr>
        <p:grpSpPr>
          <a:xfrm>
            <a:off x="555235" y="1689477"/>
            <a:ext cx="11140254" cy="1384995"/>
            <a:chOff x="555235" y="1689477"/>
            <a:chExt cx="11267790" cy="1384995"/>
          </a:xfrm>
        </p:grpSpPr>
        <p:sp>
          <p:nvSpPr>
            <p:cNvPr id="16" name="Oval 15">
              <a:extLst>
                <a:ext uri="{FF2B5EF4-FFF2-40B4-BE49-F238E27FC236}">
                  <a16:creationId xmlns:a16="http://schemas.microsoft.com/office/drawing/2014/main" id="{770F4FBD-5FF9-4B45-A230-CCE9C3F84F6A}"/>
                </a:ext>
              </a:extLst>
            </p:cNvPr>
            <p:cNvSpPr/>
            <p:nvPr/>
          </p:nvSpPr>
          <p:spPr>
            <a:xfrm>
              <a:off x="555235" y="1854348"/>
              <a:ext cx="938858" cy="938858"/>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300" dirty="0">
                  <a:solidFill>
                    <a:schemeClr val="tx1">
                      <a:lumMod val="65000"/>
                      <a:lumOff val="35000"/>
                    </a:schemeClr>
                  </a:solidFill>
                  <a:latin typeface="Museo Slab 1000" panose="02000000000000000000" pitchFamily="50" charset="0"/>
                </a:rPr>
                <a:t>RQ1</a:t>
              </a:r>
            </a:p>
          </p:txBody>
        </p:sp>
        <p:sp>
          <p:nvSpPr>
            <p:cNvPr id="17" name="Content Placeholder 4">
              <a:extLst>
                <a:ext uri="{FF2B5EF4-FFF2-40B4-BE49-F238E27FC236}">
                  <a16:creationId xmlns:a16="http://schemas.microsoft.com/office/drawing/2014/main" id="{EE727992-160D-DB46-88A5-F605B041E6D6}"/>
                </a:ext>
              </a:extLst>
            </p:cNvPr>
            <p:cNvSpPr txBox="1">
              <a:spLocks/>
            </p:cNvSpPr>
            <p:nvPr/>
          </p:nvSpPr>
          <p:spPr>
            <a:xfrm>
              <a:off x="1759608" y="1689477"/>
              <a:ext cx="10063417" cy="1384995"/>
            </a:xfrm>
            <a:prstGeom prst="rect">
              <a:avLst/>
            </a:prstGeom>
          </p:spPr>
          <p:txBody>
            <a:bodyPr vert="horz" lIns="0" tIns="45720" rIns="0" bIns="0" rtlCol="0">
              <a:no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kern="1200" dirty="0" smtClean="0">
                  <a:solidFill>
                    <a:prstClr val="black">
                      <a:lumMod val="75000"/>
                      <a:lumOff val="25000"/>
                    </a:prstClr>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3300"/>
                </a:spcAft>
              </a:pPr>
              <a:r>
                <a:rPr lang="en-US" sz="2800" dirty="0">
                  <a:solidFill>
                    <a:schemeClr val="tx1">
                      <a:lumMod val="65000"/>
                      <a:lumOff val="35000"/>
                    </a:schemeClr>
                  </a:solidFill>
                  <a:latin typeface="Avenir Next" panose="020B0503020202020204" pitchFamily="34" charset="0"/>
                </a:rPr>
                <a:t>Across stakeholder groups, what are the </a:t>
              </a:r>
              <a:r>
                <a:rPr lang="en-US" sz="2800" dirty="0">
                  <a:solidFill>
                    <a:srgbClr val="00BAAF"/>
                  </a:solidFill>
                  <a:latin typeface="Avenir Next Medium" panose="020B0503020202020204" pitchFamily="34" charset="0"/>
                </a:rPr>
                <a:t>information needs and challenges</a:t>
              </a:r>
              <a:r>
                <a:rPr lang="en-US" sz="2800" dirty="0">
                  <a:solidFill>
                    <a:schemeClr val="tx1">
                      <a:lumMod val="65000"/>
                      <a:lumOff val="35000"/>
                    </a:schemeClr>
                  </a:solidFill>
                  <a:latin typeface="Avenir Next" panose="020B0503020202020204" pitchFamily="34" charset="0"/>
                </a:rPr>
                <a:t> for assessing and making decisions around urban accessibility and the </a:t>
              </a:r>
              <a:r>
                <a:rPr lang="en-US" sz="2800" dirty="0">
                  <a:solidFill>
                    <a:schemeClr val="tx1">
                      <a:lumMod val="65000"/>
                      <a:lumOff val="35000"/>
                    </a:schemeClr>
                  </a:solidFill>
                  <a:latin typeface="Avenir Next" panose="020B0503020202020204" pitchFamily="34" charset="0"/>
                  <a:ea typeface="Segoe UI" panose="020B0502040204020203" pitchFamily="34" charset="0"/>
                  <a:cs typeface="Segoe UI" panose="020B0502040204020203" pitchFamily="34" charset="0"/>
                </a:rPr>
                <a:t>role of </a:t>
              </a:r>
              <a:r>
                <a:rPr lang="en-US" sz="2800" dirty="0">
                  <a:solidFill>
                    <a:srgbClr val="00BAAF"/>
                  </a:solidFill>
                  <a:latin typeface="Avenir Next Medium" panose="020B0503020202020204" pitchFamily="34" charset="0"/>
                  <a:ea typeface="Segoe UI" panose="020B0502040204020203" pitchFamily="34" charset="0"/>
                  <a:cs typeface="Segoe UI" panose="020B0502040204020203" pitchFamily="34" charset="0"/>
                </a:rPr>
                <a:t>data and technology</a:t>
              </a:r>
              <a:r>
                <a:rPr lang="en-US" sz="2800" dirty="0">
                  <a:solidFill>
                    <a:schemeClr val="tx1">
                      <a:lumMod val="65000"/>
                      <a:lumOff val="35000"/>
                    </a:schemeClr>
                  </a:solidFill>
                  <a:latin typeface="Avenir Next" panose="020B0503020202020204" pitchFamily="34" charset="0"/>
                </a:rPr>
                <a:t>?</a:t>
              </a:r>
            </a:p>
          </p:txBody>
        </p:sp>
      </p:grpSp>
    </p:spTree>
    <p:custDataLst>
      <p:tags r:id="rId1"/>
    </p:custDataLst>
    <p:extLst>
      <p:ext uri="{BB962C8B-B14F-4D97-AF65-F5344CB8AC3E}">
        <p14:creationId xmlns:p14="http://schemas.microsoft.com/office/powerpoint/2010/main" val="907747586"/>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11822" y="492641"/>
            <a:ext cx="9450793" cy="708436"/>
          </a:xfrm>
        </p:spPr>
        <p:txBody>
          <a:bodyPr/>
          <a:lstStyle/>
          <a:p>
            <a:r>
              <a:rPr lang="en-US" dirty="0"/>
              <a:t>Key Research Questions</a:t>
            </a:r>
          </a:p>
        </p:txBody>
      </p:sp>
      <p:sp>
        <p:nvSpPr>
          <p:cNvPr id="15" name="Content Placeholder 4">
            <a:extLst>
              <a:ext uri="{FF2B5EF4-FFF2-40B4-BE49-F238E27FC236}">
                <a16:creationId xmlns:a16="http://schemas.microsoft.com/office/drawing/2014/main" id="{68B83E0F-3C9D-5A43-AC97-5E71789B6320}"/>
              </a:ext>
            </a:extLst>
          </p:cNvPr>
          <p:cNvSpPr>
            <a:spLocks noGrp="1"/>
          </p:cNvSpPr>
          <p:nvPr>
            <p:ph sz="quarter" idx="13"/>
          </p:nvPr>
        </p:nvSpPr>
        <p:spPr/>
        <p:txBody>
          <a:bodyPr/>
          <a:lstStyle/>
          <a:p>
            <a:r>
              <a:rPr lang="en-US" dirty="0"/>
              <a:t>Interview study</a:t>
            </a:r>
          </a:p>
        </p:txBody>
      </p:sp>
      <p:grpSp>
        <p:nvGrpSpPr>
          <p:cNvPr id="3" name="Group 2">
            <a:extLst>
              <a:ext uri="{FF2B5EF4-FFF2-40B4-BE49-F238E27FC236}">
                <a16:creationId xmlns:a16="http://schemas.microsoft.com/office/drawing/2014/main" id="{80669B68-60DC-9747-9A14-780CD871B1C2}"/>
              </a:ext>
            </a:extLst>
          </p:cNvPr>
          <p:cNvGrpSpPr/>
          <p:nvPr/>
        </p:nvGrpSpPr>
        <p:grpSpPr>
          <a:xfrm>
            <a:off x="555235" y="3420395"/>
            <a:ext cx="10912515" cy="954107"/>
            <a:chOff x="555235" y="3059668"/>
            <a:chExt cx="10912515" cy="954107"/>
          </a:xfrm>
        </p:grpSpPr>
        <p:sp>
          <p:nvSpPr>
            <p:cNvPr id="10" name="Oval 9">
              <a:extLst>
                <a:ext uri="{FF2B5EF4-FFF2-40B4-BE49-F238E27FC236}">
                  <a16:creationId xmlns:a16="http://schemas.microsoft.com/office/drawing/2014/main" id="{61932FEE-F692-5644-9691-F027A34F8C3E}"/>
                </a:ext>
              </a:extLst>
            </p:cNvPr>
            <p:cNvSpPr/>
            <p:nvPr/>
          </p:nvSpPr>
          <p:spPr>
            <a:xfrm>
              <a:off x="555235" y="3059668"/>
              <a:ext cx="938858" cy="938858"/>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300" dirty="0">
                  <a:solidFill>
                    <a:schemeClr val="tx1">
                      <a:lumMod val="65000"/>
                      <a:lumOff val="35000"/>
                    </a:schemeClr>
                  </a:solidFill>
                  <a:latin typeface="Museo Slab 1000" panose="02000000000000000000" pitchFamily="50" charset="0"/>
                </a:rPr>
                <a:t>RQ2</a:t>
              </a:r>
            </a:p>
          </p:txBody>
        </p:sp>
        <p:sp>
          <p:nvSpPr>
            <p:cNvPr id="2" name="Rectangle 1">
              <a:extLst>
                <a:ext uri="{FF2B5EF4-FFF2-40B4-BE49-F238E27FC236}">
                  <a16:creationId xmlns:a16="http://schemas.microsoft.com/office/drawing/2014/main" id="{7C463DB8-AB34-A94B-B40B-3237982FA184}"/>
                </a:ext>
              </a:extLst>
            </p:cNvPr>
            <p:cNvSpPr/>
            <p:nvPr/>
          </p:nvSpPr>
          <p:spPr>
            <a:xfrm>
              <a:off x="1700214" y="3059668"/>
              <a:ext cx="9767536" cy="954107"/>
            </a:xfrm>
            <a:prstGeom prst="rect">
              <a:avLst/>
            </a:prstGeom>
          </p:spPr>
          <p:txBody>
            <a:bodyPr wrap="square">
              <a:spAutoFit/>
            </a:bodyPr>
            <a:lstStyle/>
            <a:p>
              <a:pPr>
                <a:spcAft>
                  <a:spcPts val="3300"/>
                </a:spcAft>
              </a:pPr>
              <a:r>
                <a:rPr lang="en-US" sz="2800" dirty="0">
                  <a:solidFill>
                    <a:schemeClr val="tx1">
                      <a:lumMod val="65000"/>
                      <a:lumOff val="35000"/>
                    </a:schemeClr>
                  </a:solidFill>
                  <a:latin typeface="Avenir Next" panose="020B0503020202020204" pitchFamily="34" charset="0"/>
                  <a:ea typeface="Segoe UI" panose="020B0502040204020203" pitchFamily="34" charset="0"/>
                  <a:cs typeface="Segoe UI" panose="020B0502040204020203" pitchFamily="34" charset="0"/>
                </a:rPr>
                <a:t>How do stakeholder groups </a:t>
              </a:r>
              <a:r>
                <a:rPr lang="en-US" sz="2800" dirty="0">
                  <a:solidFill>
                    <a:srgbClr val="00BAAF"/>
                  </a:solidFill>
                  <a:latin typeface="Avenir Next Medium" panose="020B0503020202020204" pitchFamily="34" charset="0"/>
                  <a:ea typeface="Segoe UI" panose="020B0502040204020203" pitchFamily="34" charset="0"/>
                  <a:cs typeface="Segoe UI" panose="020B0502040204020203" pitchFamily="34" charset="0"/>
                </a:rPr>
                <a:t>communicate and interact</a:t>
              </a:r>
              <a:r>
                <a:rPr lang="en-US" sz="2800" dirty="0">
                  <a:solidFill>
                    <a:schemeClr val="tx1">
                      <a:lumMod val="65000"/>
                      <a:lumOff val="35000"/>
                    </a:schemeClr>
                  </a:solidFill>
                  <a:latin typeface="Avenir Next Medium" panose="020B0503020202020204" pitchFamily="34" charset="0"/>
                  <a:ea typeface="Segoe UI" panose="020B0502040204020203" pitchFamily="34" charset="0"/>
                  <a:cs typeface="Segoe UI" panose="020B0502040204020203" pitchFamily="34" charset="0"/>
                </a:rPr>
                <a:t> </a:t>
              </a:r>
              <a:r>
                <a:rPr lang="en-US" sz="2800" dirty="0">
                  <a:solidFill>
                    <a:schemeClr val="tx1">
                      <a:lumMod val="65000"/>
                      <a:lumOff val="35000"/>
                    </a:schemeClr>
                  </a:solidFill>
                  <a:latin typeface="Avenir Next" panose="020B0503020202020204" pitchFamily="34" charset="0"/>
                  <a:ea typeface="Segoe UI" panose="020B0502040204020203" pitchFamily="34" charset="0"/>
                  <a:cs typeface="Segoe UI" panose="020B0502040204020203" pitchFamily="34" charset="0"/>
                </a:rPr>
                <a:t>together to assess priorities and make decisions?</a:t>
              </a:r>
            </a:p>
          </p:txBody>
        </p:sp>
      </p:grpSp>
      <p:grpSp>
        <p:nvGrpSpPr>
          <p:cNvPr id="13" name="Group 12">
            <a:extLst>
              <a:ext uri="{FF2B5EF4-FFF2-40B4-BE49-F238E27FC236}">
                <a16:creationId xmlns:a16="http://schemas.microsoft.com/office/drawing/2014/main" id="{3C86E622-1636-4F43-9B38-175B7EA132E1}"/>
              </a:ext>
            </a:extLst>
          </p:cNvPr>
          <p:cNvGrpSpPr/>
          <p:nvPr/>
        </p:nvGrpSpPr>
        <p:grpSpPr>
          <a:xfrm>
            <a:off x="555235" y="1689477"/>
            <a:ext cx="11140254" cy="1384995"/>
            <a:chOff x="555235" y="1689477"/>
            <a:chExt cx="11267790" cy="1384995"/>
          </a:xfrm>
        </p:grpSpPr>
        <p:sp>
          <p:nvSpPr>
            <p:cNvPr id="16" name="Oval 15">
              <a:extLst>
                <a:ext uri="{FF2B5EF4-FFF2-40B4-BE49-F238E27FC236}">
                  <a16:creationId xmlns:a16="http://schemas.microsoft.com/office/drawing/2014/main" id="{770F4FBD-5FF9-4B45-A230-CCE9C3F84F6A}"/>
                </a:ext>
              </a:extLst>
            </p:cNvPr>
            <p:cNvSpPr/>
            <p:nvPr/>
          </p:nvSpPr>
          <p:spPr>
            <a:xfrm>
              <a:off x="555235" y="1854348"/>
              <a:ext cx="938858" cy="938858"/>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300" dirty="0">
                  <a:solidFill>
                    <a:schemeClr val="tx1">
                      <a:lumMod val="65000"/>
                      <a:lumOff val="35000"/>
                    </a:schemeClr>
                  </a:solidFill>
                  <a:latin typeface="Museo Slab 1000" panose="02000000000000000000" pitchFamily="50" charset="0"/>
                </a:rPr>
                <a:t>RQ1</a:t>
              </a:r>
            </a:p>
          </p:txBody>
        </p:sp>
        <p:sp>
          <p:nvSpPr>
            <p:cNvPr id="17" name="Content Placeholder 4">
              <a:extLst>
                <a:ext uri="{FF2B5EF4-FFF2-40B4-BE49-F238E27FC236}">
                  <a16:creationId xmlns:a16="http://schemas.microsoft.com/office/drawing/2014/main" id="{EE727992-160D-DB46-88A5-F605B041E6D6}"/>
                </a:ext>
              </a:extLst>
            </p:cNvPr>
            <p:cNvSpPr txBox="1">
              <a:spLocks/>
            </p:cNvSpPr>
            <p:nvPr/>
          </p:nvSpPr>
          <p:spPr>
            <a:xfrm>
              <a:off x="1759608" y="1689477"/>
              <a:ext cx="10063417" cy="1384995"/>
            </a:xfrm>
            <a:prstGeom prst="rect">
              <a:avLst/>
            </a:prstGeom>
          </p:spPr>
          <p:txBody>
            <a:bodyPr vert="horz" lIns="0" tIns="45720" rIns="0" bIns="0" rtlCol="0">
              <a:noAutofit/>
            </a:bodyPr>
            <a:lstStyle>
              <a:lvl1pPr marL="0" indent="0" algn="l" defTabSz="914400" rtl="0" eaLnBrk="1" latinLnBrk="0" hangingPunct="1">
                <a:lnSpc>
                  <a:spcPct val="108000"/>
                </a:lnSpc>
                <a:spcBef>
                  <a:spcPts val="0"/>
                </a:spcBef>
                <a:spcAft>
                  <a:spcPts val="2100"/>
                </a:spcAft>
                <a:buFont typeface="Arial" panose="020B0604020202020204" pitchFamily="34" charset="0"/>
                <a:buNone/>
                <a:defRPr lang="en-US" sz="3200" kern="1200" dirty="0" smtClean="0">
                  <a:solidFill>
                    <a:prstClr val="black">
                      <a:lumMod val="75000"/>
                      <a:lumOff val="25000"/>
                    </a:prstClr>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800" kern="1200" dirty="0" smtClean="0">
                  <a:solidFill>
                    <a:prstClr val="black">
                      <a:lumMod val="75000"/>
                      <a:lumOff val="25000"/>
                    </a:prstClr>
                  </a:solidFill>
                  <a:latin typeface="Museo Sans 1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lumMod val="75000"/>
                      <a:lumOff val="25000"/>
                    </a:prstClr>
                  </a:solidFill>
                  <a:latin typeface="Museo Sans 1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3300"/>
                </a:spcAft>
              </a:pPr>
              <a:r>
                <a:rPr lang="en-US" sz="2800" dirty="0">
                  <a:solidFill>
                    <a:schemeClr val="tx1">
                      <a:lumMod val="65000"/>
                      <a:lumOff val="35000"/>
                    </a:schemeClr>
                  </a:solidFill>
                  <a:latin typeface="Avenir Next" panose="020B0503020202020204" pitchFamily="34" charset="0"/>
                </a:rPr>
                <a:t>Across stakeholder groups, what are the </a:t>
              </a:r>
              <a:r>
                <a:rPr lang="en-US" sz="2800" dirty="0">
                  <a:solidFill>
                    <a:srgbClr val="00BAAF"/>
                  </a:solidFill>
                  <a:latin typeface="Avenir Next Medium" panose="020B0503020202020204" pitchFamily="34" charset="0"/>
                </a:rPr>
                <a:t>information needs and challenges</a:t>
              </a:r>
              <a:r>
                <a:rPr lang="en-US" sz="2800" dirty="0">
                  <a:solidFill>
                    <a:schemeClr val="tx1">
                      <a:lumMod val="65000"/>
                      <a:lumOff val="35000"/>
                    </a:schemeClr>
                  </a:solidFill>
                  <a:latin typeface="Avenir Next" panose="020B0503020202020204" pitchFamily="34" charset="0"/>
                </a:rPr>
                <a:t> for assessing and making decisions around urban accessibility and the </a:t>
              </a:r>
              <a:r>
                <a:rPr lang="en-US" sz="2800" dirty="0">
                  <a:solidFill>
                    <a:schemeClr val="tx1">
                      <a:lumMod val="65000"/>
                      <a:lumOff val="35000"/>
                    </a:schemeClr>
                  </a:solidFill>
                  <a:latin typeface="Avenir Next" panose="020B0503020202020204" pitchFamily="34" charset="0"/>
                  <a:ea typeface="Segoe UI" panose="020B0502040204020203" pitchFamily="34" charset="0"/>
                  <a:cs typeface="Segoe UI" panose="020B0502040204020203" pitchFamily="34" charset="0"/>
                </a:rPr>
                <a:t>role of </a:t>
              </a:r>
              <a:r>
                <a:rPr lang="en-US" sz="2800" dirty="0">
                  <a:solidFill>
                    <a:srgbClr val="00BAAF"/>
                  </a:solidFill>
                  <a:latin typeface="Avenir Next Medium" panose="020B0503020202020204" pitchFamily="34" charset="0"/>
                  <a:ea typeface="Segoe UI" panose="020B0502040204020203" pitchFamily="34" charset="0"/>
                  <a:cs typeface="Segoe UI" panose="020B0502040204020203" pitchFamily="34" charset="0"/>
                </a:rPr>
                <a:t>data and technology</a:t>
              </a:r>
              <a:r>
                <a:rPr lang="en-US" sz="2800" dirty="0">
                  <a:solidFill>
                    <a:schemeClr val="tx1">
                      <a:lumMod val="65000"/>
                      <a:lumOff val="35000"/>
                    </a:schemeClr>
                  </a:solidFill>
                  <a:latin typeface="Avenir Next" panose="020B0503020202020204" pitchFamily="34" charset="0"/>
                </a:rPr>
                <a:t>?</a:t>
              </a:r>
            </a:p>
          </p:txBody>
        </p:sp>
      </p:grpSp>
    </p:spTree>
    <p:custDataLst>
      <p:tags r:id="rId1"/>
    </p:custDataLst>
    <p:extLst>
      <p:ext uri="{BB962C8B-B14F-4D97-AF65-F5344CB8AC3E}">
        <p14:creationId xmlns:p14="http://schemas.microsoft.com/office/powerpoint/2010/main" val="604047296"/>
      </p:ext>
    </p:extLst>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3|5.6"/>
</p:tagLst>
</file>

<file path=ppt/tags/tag10.xml><?xml version="1.0" encoding="utf-8"?>
<p:tagLst xmlns:a="http://schemas.openxmlformats.org/drawingml/2006/main" xmlns:r="http://schemas.openxmlformats.org/officeDocument/2006/relationships" xmlns:p="http://schemas.openxmlformats.org/presentationml/2006/main">
  <p:tag name="TIMING" val="|6.3|5.6"/>
</p:tagLst>
</file>

<file path=ppt/tags/tag11.xml><?xml version="1.0" encoding="utf-8"?>
<p:tagLst xmlns:a="http://schemas.openxmlformats.org/drawingml/2006/main" xmlns:r="http://schemas.openxmlformats.org/officeDocument/2006/relationships" xmlns:p="http://schemas.openxmlformats.org/presentationml/2006/main">
  <p:tag name="TIMING" val="|6.3|5.6"/>
</p:tagLst>
</file>

<file path=ppt/tags/tag12.xml><?xml version="1.0" encoding="utf-8"?>
<p:tagLst xmlns:a="http://schemas.openxmlformats.org/drawingml/2006/main" xmlns:r="http://schemas.openxmlformats.org/officeDocument/2006/relationships" xmlns:p="http://schemas.openxmlformats.org/presentationml/2006/main">
  <p:tag name="TIMING" val="|6.3|5.6"/>
</p:tagLst>
</file>

<file path=ppt/tags/tag13.xml><?xml version="1.0" encoding="utf-8"?>
<p:tagLst xmlns:a="http://schemas.openxmlformats.org/drawingml/2006/main" xmlns:r="http://schemas.openxmlformats.org/officeDocument/2006/relationships" xmlns:p="http://schemas.openxmlformats.org/presentationml/2006/main">
  <p:tag name="TIMING" val="|6.3|5.6"/>
</p:tagLst>
</file>

<file path=ppt/tags/tag14.xml><?xml version="1.0" encoding="utf-8"?>
<p:tagLst xmlns:a="http://schemas.openxmlformats.org/drawingml/2006/main" xmlns:r="http://schemas.openxmlformats.org/officeDocument/2006/relationships" xmlns:p="http://schemas.openxmlformats.org/presentationml/2006/main">
  <p:tag name="TIMING" val="|6.3|5.6"/>
</p:tagLst>
</file>

<file path=ppt/tags/tag2.xml><?xml version="1.0" encoding="utf-8"?>
<p:tagLst xmlns:a="http://schemas.openxmlformats.org/drawingml/2006/main" xmlns:r="http://schemas.openxmlformats.org/officeDocument/2006/relationships" xmlns:p="http://schemas.openxmlformats.org/presentationml/2006/main">
  <p:tag name="TIMING" val="|6.3|5.6"/>
</p:tagLst>
</file>

<file path=ppt/tags/tag3.xml><?xml version="1.0" encoding="utf-8"?>
<p:tagLst xmlns:a="http://schemas.openxmlformats.org/drawingml/2006/main" xmlns:r="http://schemas.openxmlformats.org/officeDocument/2006/relationships" xmlns:p="http://schemas.openxmlformats.org/presentationml/2006/main">
  <p:tag name="TIMING" val="|6.3|5.6"/>
</p:tagLst>
</file>

<file path=ppt/tags/tag4.xml><?xml version="1.0" encoding="utf-8"?>
<p:tagLst xmlns:a="http://schemas.openxmlformats.org/drawingml/2006/main" xmlns:r="http://schemas.openxmlformats.org/officeDocument/2006/relationships" xmlns:p="http://schemas.openxmlformats.org/presentationml/2006/main">
  <p:tag name="TIMING" val="|6.3|5.6"/>
</p:tagLst>
</file>

<file path=ppt/tags/tag5.xml><?xml version="1.0" encoding="utf-8"?>
<p:tagLst xmlns:a="http://schemas.openxmlformats.org/drawingml/2006/main" xmlns:r="http://schemas.openxmlformats.org/officeDocument/2006/relationships" xmlns:p="http://schemas.openxmlformats.org/presentationml/2006/main">
  <p:tag name="TIMING" val="|6.3|5.6"/>
</p:tagLst>
</file>

<file path=ppt/tags/tag6.xml><?xml version="1.0" encoding="utf-8"?>
<p:tagLst xmlns:a="http://schemas.openxmlformats.org/drawingml/2006/main" xmlns:r="http://schemas.openxmlformats.org/officeDocument/2006/relationships" xmlns:p="http://schemas.openxmlformats.org/presentationml/2006/main">
  <p:tag name="TIMING" val="|6.3|5.6"/>
</p:tagLst>
</file>

<file path=ppt/tags/tag7.xml><?xml version="1.0" encoding="utf-8"?>
<p:tagLst xmlns:a="http://schemas.openxmlformats.org/drawingml/2006/main" xmlns:r="http://schemas.openxmlformats.org/officeDocument/2006/relationships" xmlns:p="http://schemas.openxmlformats.org/presentationml/2006/main">
  <p:tag name="TIMING" val="|6.3|5.6"/>
</p:tagLst>
</file>

<file path=ppt/tags/tag8.xml><?xml version="1.0" encoding="utf-8"?>
<p:tagLst xmlns:a="http://schemas.openxmlformats.org/drawingml/2006/main" xmlns:r="http://schemas.openxmlformats.org/officeDocument/2006/relationships" xmlns:p="http://schemas.openxmlformats.org/presentationml/2006/main">
  <p:tag name="TIMING" val="|6.3|5.6"/>
</p:tagLst>
</file>

<file path=ppt/tags/tag9.xml><?xml version="1.0" encoding="utf-8"?>
<p:tagLst xmlns:a="http://schemas.openxmlformats.org/drawingml/2006/main" xmlns:r="http://schemas.openxmlformats.org/officeDocument/2006/relationships" xmlns:p="http://schemas.openxmlformats.org/presentationml/2006/main">
  <p:tag name="TIMING" val="|6.3|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tIns="45720" bIns="45720" rtlCol="0">
        <a:spAutoFit/>
      </a:bodyPr>
      <a:lstStyle>
        <a:defPPr>
          <a:defRPr sz="2400" dirty="0" smtClean="0">
            <a:latin typeface="Segoe UI Light" panose="020B0502040204020203" pitchFamily="34" charset="0"/>
            <a:cs typeface="Segoe UI Light"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67408</TotalTime>
  <Words>4053</Words>
  <Application>Microsoft Macintosh PowerPoint</Application>
  <PresentationFormat>Widescreen</PresentationFormat>
  <Paragraphs>541</Paragraphs>
  <Slides>41</Slides>
  <Notes>41</Notes>
  <HiddenSlides>15</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41</vt:i4>
      </vt:variant>
    </vt:vector>
  </HeadingPairs>
  <TitlesOfParts>
    <vt:vector size="58" baseType="lpstr">
      <vt:lpstr>Museo Sans 100</vt:lpstr>
      <vt:lpstr>Arial</vt:lpstr>
      <vt:lpstr>Avenir Light</vt:lpstr>
      <vt:lpstr>Avenir Next</vt:lpstr>
      <vt:lpstr>Avenir Next Demi Bold</vt:lpstr>
      <vt:lpstr>Avenir Next Medium</vt:lpstr>
      <vt:lpstr>Bebas Neue</vt:lpstr>
      <vt:lpstr>Calibri</vt:lpstr>
      <vt:lpstr>Cambria Math</vt:lpstr>
      <vt:lpstr>Helvetica Neue LT Std 45 Light</vt:lpstr>
      <vt:lpstr>Museo Slab 100</vt:lpstr>
      <vt:lpstr>Museo Slab 1000</vt:lpstr>
      <vt:lpstr>Segoe Condensed</vt:lpstr>
      <vt:lpstr>Segoe UI</vt:lpstr>
      <vt:lpstr>Segoe UI Light</vt:lpstr>
      <vt:lpstr>Segoe UI Semibold</vt:lpstr>
      <vt:lpstr>Office Theme</vt:lpstr>
      <vt:lpstr>PowerPoint Presentation</vt:lpstr>
      <vt:lpstr>Definitions!</vt:lpstr>
      <vt:lpstr>Socio-political model of disability </vt:lpstr>
      <vt:lpstr>Our focus</vt:lpstr>
      <vt:lpstr>PowerPoint Presentation</vt:lpstr>
      <vt:lpstr>PowerPoint Presentation</vt:lpstr>
      <vt:lpstr>Key Research Questions</vt:lpstr>
      <vt:lpstr>Key Research Questions</vt:lpstr>
      <vt:lpstr>Key Research Questions</vt:lpstr>
      <vt:lpstr>Key Research Questions</vt:lpstr>
      <vt:lpstr>Interview study</vt:lpstr>
      <vt:lpstr>Key stakeholders</vt:lpstr>
      <vt:lpstr>Stakeholder perspective overview</vt:lpstr>
      <vt:lpstr>Stakeholder perspective overview</vt:lpstr>
      <vt:lpstr>Findings overview</vt:lpstr>
      <vt:lpstr>Findings overview</vt:lpstr>
      <vt:lpstr>Interactions between Stakeholders</vt:lpstr>
      <vt:lpstr>Interactions between Stakeholders</vt:lpstr>
      <vt:lpstr>Challenges in Accessible Infrastructure Development </vt:lpstr>
      <vt:lpstr>Challenges in Accessible Infrastructure Development </vt:lpstr>
      <vt:lpstr>PowerPoint Presentation</vt:lpstr>
      <vt:lpstr>Key Observations</vt:lpstr>
      <vt:lpstr>Key Observations</vt:lpstr>
      <vt:lpstr>PowerPoint Presentation</vt:lpstr>
      <vt:lpstr>2 Focus areas</vt:lpstr>
      <vt:lpstr>team</vt:lpstr>
      <vt:lpstr>takeaways</vt:lpstr>
      <vt:lpstr>Background: legislations</vt:lpstr>
      <vt:lpstr>Decision-Making Practices</vt:lpstr>
      <vt:lpstr>Decision-Making Practices</vt:lpstr>
      <vt:lpstr>Decision-Making Practices</vt:lpstr>
      <vt:lpstr>City infrastructure changes slowly</vt:lpstr>
      <vt:lpstr>PowerPoint Presentation</vt:lpstr>
      <vt:lpstr>PowerPoint Presentation</vt:lpstr>
      <vt:lpstr>traditional data collection approaches</vt:lpstr>
      <vt:lpstr>PowerPoint Presentation</vt:lpstr>
      <vt:lpstr>Data and Technology Practices</vt:lpstr>
      <vt:lpstr>In-person methods</vt:lpstr>
      <vt:lpstr>In-person methods</vt:lpstr>
      <vt:lpstr>In-person methods</vt:lpstr>
      <vt:lpstr>Technology-based methods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Manaswi Saha</dc:creator>
  <cp:keywords/>
  <dc:description/>
  <cp:lastModifiedBy>Manaswi Saha</cp:lastModifiedBy>
  <cp:revision>2808</cp:revision>
  <cp:lastPrinted>2018-11-27T22:13:23Z</cp:lastPrinted>
  <dcterms:created xsi:type="dcterms:W3CDTF">2017-02-09T17:28:00Z</dcterms:created>
  <dcterms:modified xsi:type="dcterms:W3CDTF">2020-10-01T00:06:31Z</dcterms:modified>
  <cp:category/>
</cp:coreProperties>
</file>