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6437" r:id="rId2"/>
    <p:sldMasterId id="2147486628" r:id="rId3"/>
    <p:sldMasterId id="2147486652" r:id="rId4"/>
    <p:sldMasterId id="2147486665" r:id="rId5"/>
  </p:sldMasterIdLst>
  <p:notesMasterIdLst>
    <p:notesMasterId r:id="rId33"/>
  </p:notesMasterIdLst>
  <p:sldIdLst>
    <p:sldId id="1981" r:id="rId6"/>
    <p:sldId id="1998" r:id="rId7"/>
    <p:sldId id="1997" r:id="rId8"/>
    <p:sldId id="1995" r:id="rId9"/>
    <p:sldId id="824" r:id="rId10"/>
    <p:sldId id="2001" r:id="rId11"/>
    <p:sldId id="1999" r:id="rId12"/>
    <p:sldId id="2002" r:id="rId13"/>
    <p:sldId id="1126" r:id="rId14"/>
    <p:sldId id="2005" r:id="rId15"/>
    <p:sldId id="2006" r:id="rId16"/>
    <p:sldId id="2008" r:id="rId17"/>
    <p:sldId id="1991" r:id="rId18"/>
    <p:sldId id="1132" r:id="rId19"/>
    <p:sldId id="1133" r:id="rId20"/>
    <p:sldId id="1135" r:id="rId21"/>
    <p:sldId id="1974" r:id="rId22"/>
    <p:sldId id="1975" r:id="rId23"/>
    <p:sldId id="1987" r:id="rId24"/>
    <p:sldId id="1988" r:id="rId25"/>
    <p:sldId id="1989" r:id="rId26"/>
    <p:sldId id="1990" r:id="rId27"/>
    <p:sldId id="1992" r:id="rId28"/>
    <p:sldId id="1983" r:id="rId29"/>
    <p:sldId id="1190" r:id="rId30"/>
    <p:sldId id="1986" r:id="rId31"/>
    <p:sldId id="200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hruv Jain" initials="DJ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9496"/>
    <a:srgbClr val="101721"/>
    <a:srgbClr val="171E28"/>
    <a:srgbClr val="10171F"/>
    <a:srgbClr val="131925"/>
    <a:srgbClr val="111822"/>
    <a:srgbClr val="2362AE"/>
    <a:srgbClr val="141416"/>
    <a:srgbClr val="D39601"/>
    <a:srgbClr val="FFB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3" autoAdjust="0"/>
    <p:restoredTop sz="79882" autoAdjust="0"/>
  </p:normalViewPr>
  <p:slideViewPr>
    <p:cSldViewPr snapToGrid="0">
      <p:cViewPr varScale="1">
        <p:scale>
          <a:sx n="74" d="100"/>
          <a:sy n="74" d="100"/>
        </p:scale>
        <p:origin x="891" y="4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01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7BA9B-A2F4-4944-9302-679DACECA15C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7E861-5212-4223-B011-5E7036FA5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59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Hi. I am DJ, presenting my work that we submitted to the ASSETS conference this year. It’s on Smartwatch-based Deep Learning Approaches for Sound Awareness. Let me start with a brief motivation.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12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Courier New" pitchFamily="49" charset="0"/>
              <a:buNone/>
              <a:defRPr/>
            </a:pPr>
            <a:r>
              <a:rPr lang="en-US" dirty="0">
                <a:solidFill>
                  <a:prstClr val="white"/>
                </a:solidFill>
                <a:latin typeface="Segoe UI Light" pitchFamily="34" charset="0"/>
              </a:rPr>
              <a:t>Let’s quickly discuss what we found.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586D1-A4BA-44C1-983C-3F22538F76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308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direct comparison to prior work is challenging, we found that the best classification model performed similarly to the state of the art for non-portable devices while requiring substantially less memory. </a:t>
            </a: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specifically, the accuracy of our best model was 81.2% for all 20 sound classes and 97.6% for the three highest priority classes when evaluated on our dataset of sound recordings from the field.</a:t>
            </a:r>
            <a:endParaRPr lang="en-US" b="0" dirty="0">
              <a:effectLst/>
            </a:endParaRP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 our four models, we observed a strict accuracy-latency trade-off, that is, the most accurate model was also the slowest.</a:t>
            </a:r>
            <a:endParaRPr lang="en-US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586D1-A4BA-44C1-983C-3F22538F76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369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terms of the architectures,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found that the two phone-based architectures outperformed the watch-centric designs in terms of CPU, memory, battery usage, and the end-to-end latency.</a:t>
            </a:r>
            <a:endParaRPr lang="en-US" b="0" dirty="0">
              <a:effectLst/>
            </a:endParaRPr>
          </a:p>
          <a:p>
            <a:pPr marL="0" lvl="0" indent="0">
              <a:buFont typeface="Courier New" pitchFamily="49" charset="0"/>
              <a:buNone/>
              <a:defRPr/>
            </a:pPr>
            <a:endParaRPr lang="en-US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586D1-A4BA-44C1-983C-3F22538F76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729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complement these quantitative experiments, we built and conducted a qualitative lab evaluation of a smartwatch-based sound awareness app, called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SoundWatch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with eight DHH participants.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a brief description of SoundWatch.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20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SoundWatch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an Android-based app designed for commercially available smartwatches that informs the users about three key sound properties: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 identity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loudness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of occurrence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through customizable sound alerts using visual and vibrational feedback. 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01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SoundWatch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an Android-based app designed for commercially available smartwatches that informs the users about three key sound properties: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 identity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loudness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of occurrence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through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customizable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 alerts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using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vibrational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feedback. 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62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SoundWatch offers support for four device architectures with the deep learning-based model running on either the watch, the phone, or the cloud. 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58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designed our sensing pipeline to protect user privacy. [Slide] SoundWatch processes the sound locally on the watch or phone and, in the case of the cloud-based architectures, only uploads non-reconstructable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-spectrogram features.</a:t>
            </a: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let me describe its evaluation, that is, Study 2.</a:t>
            </a:r>
            <a:endParaRPr lang="en-US" sz="1200" b="0" i="0" u="none" strike="noStrike" kern="1200" dirty="0">
              <a:solidFill>
                <a:prstClr val="white"/>
              </a:solidFill>
              <a:effectLst/>
              <a:latin typeface="Segoe UI Light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50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goal of Study 2 was to gather user feedback on our system results and the SoundWatch app.</a:t>
            </a:r>
            <a:endParaRPr lang="en-US" b="0" dirty="0">
              <a:effectLst/>
            </a:endParaRP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recruited eight DHH participants: 3 women, 3 men, and 2 non-binary. </a:t>
            </a:r>
            <a:endParaRPr lang="en-US" b="0" dirty="0">
              <a:effectLst/>
            </a:endParaRP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procedure included a campus walkthrough with the SoundWatch app in three contexts: a lounge, a lab, and a bus stop. </a:t>
            </a:r>
            <a:endParaRPr lang="en-US" b="0" dirty="0">
              <a:effectLst/>
            </a:endParaRP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the walk, we performed an interview on the experience and other technical considerations such as the desired accuracy-latency tradeoff for deep-learning models, and thoughts related to privacy and resource consumption for the four possible architectures: watch-only,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watch+phone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watch+cloud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watch+phone+cloud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586D1-A4BA-44C1-983C-3F22538F76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309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found that all participants generally appreciated SoundWatch across all three contexts, reaffirming past sound awareness work.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Sound recognition is at the heart of many modern AI systems used for home surveillance, appliance repairs, and accessibility.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770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we also observed several misclassifications, especially outdoors due to background noise.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69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accuracy-latency tradeoffs, participants wanted minimum delay for urgent sounds such as a car honk in order for them to take any required action, and they wanted maximum accuracy for non-urgent sounds (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e.g.,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speech) to not be unnecessarily disturbed.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412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participants selected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watch+phone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the most preferred architecture because compared to the cloud-based architectures, it was more private and versatile (no internet connection required), and compared to the watch-only, it was faster.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10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[Pause]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759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reflection, we come back to our research question: “how well does a smartwatch-based sound classification tool need to perform to provide value?”</a:t>
            </a:r>
            <a:endParaRPr lang="en-US" b="0" dirty="0">
              <a:effectLst/>
            </a:endParaRPr>
          </a:p>
          <a:p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findings show that this is a complex question that needs further study.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E861-5212-4223-B011-5E7036FA5D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1146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way to explore is to release SoundWatch to the public, much like what Apple did with the iOS 14, and study the actual usage.</a:t>
            </a:r>
          </a:p>
          <a:p>
            <a:pPr rtl="0"/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this approach also introduces ethical concerns (if the user’s private data is recorded) and also safety concerns, for example, if the app fails to recognize a critical sound such as a fire alarm. </a:t>
            </a: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But, increasing transparency by allowing the user to view their collected sound data and by letting them know that the app could fail at any point may help.  </a:t>
            </a:r>
            <a:endParaRPr lang="en-US" b="0" dirty="0">
              <a:effectLst/>
            </a:endParaRP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idea to increase the “perceived” accuracy is to explore showing multiple “possible” sounds. For example, if the system fails to differentiate between a microwave or a dishwasher, why not show the possibility of both instead of showing the most probable sound, as in our design. </a:t>
            </a:r>
            <a:endParaRPr lang="en-US" b="0" dirty="0">
              <a:effectLst/>
            </a:endParaRP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also explore end-user customization. While installing the app, each user could select the desired sounds, and the app could dynamically fine-tune the model.</a:t>
            </a:r>
            <a:endParaRPr lang="en-US" b="0" dirty="0">
              <a:effectLst/>
            </a:endParaRP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future work could give the option for the participants to train their own sounds, much like what Jason Wu and the team at CMU did for one-shot interactions.</a:t>
            </a:r>
            <a:endParaRPr lang="en-US" b="0" dirty="0">
              <a:effectLst/>
            </a:endParaRP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course, this training may be tedious and difficult if the sound itself is inaccessible to DHH people. 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200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conclusion, I’d like to say that, Smartwatch offers a myriad of possibilities for DHH users and beyond. 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E861-5212-4223-B011-5E7036FA5D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903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refer to the paper for more interesting ideas to explore on smartwatch and sound feedback.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E861-5212-4223-B011-5E7036FA5D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540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our own past work,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HomeSound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investigated sound classification for accessibility, that is, to support DHH users in the home.</a:t>
            </a: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while the watch was used as a feedback device, as with most prior work, the sensing and classification was done on non-portable devices.</a:t>
            </a: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recent shift in AI towards mobile-optimized models, it makes sense to explore sound classification for mobile and wearable devices.</a:t>
            </a:r>
            <a:br>
              <a:rPr lang="en-US" dirty="0"/>
            </a:br>
            <a:endParaRPr lang="en-US" sz="1200" b="0" cap="small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101C5-9EBF-4472-8C81-B4CEFD1901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449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Indeed, the recently release iOS 14 has incorporated sound recognition into consumer smartphones. 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this release is closed source and the implementation and evaluation details are unknown.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42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work, we performed two studies: </a:t>
            </a: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 rtl="0">
              <a:buAutoNum type="arabicParenBoth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quantitative examination of four lightweight deep learning models to classify sounds on low-resource devices, and </a:t>
            </a:r>
          </a:p>
          <a:p>
            <a:pPr marL="228600" indent="-228600" rtl="0">
              <a:buAutoNum type="arabicParenBoth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 rtl="0">
              <a:buAutoNum type="arabicParenBoth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qualitative evaluation of a smartwatch-based sound awareness app, called SoundWatch, with eight DHH participants.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101C5-9EBF-4472-8C81-B4CEFD1901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496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recent study with 201 DHH users showed that smartwatch was the most preferred device—even more than smartphones—for sound feedback.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88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go through each study in turn.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101C5-9EBF-4472-8C81-B4CEFD1901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931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Study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101C5-9EBF-4472-8C81-B4CEFD1901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852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goal of our first study was to conduct a performance evaluation of four-deep learning sound classification models across four device architectures.</a:t>
            </a: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downloaded three lightweight image-classification models for small devices. These models were recently released in January 2020, and include: MobileNet, Inception, and ResNet-Lite. We also used a quantized version of the model from our HomeSound work which we call VGG-Lite.</a:t>
            </a: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compare with prior approaches in sound classification, we compared our models with the full-VGG model for non-portable devices.</a:t>
            </a: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 device architectures were examined: watch-only,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watch+phone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watch+cloud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watch+phone+cloud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 all our experiments, we used a commercially available smartwatch and smartphone.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586D1-A4BA-44C1-983C-3F22538F76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071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5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16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446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665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893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788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683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29F7-8816-4441-9FF3-42B722AC60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D8B3A-DF0D-8C41-B31C-07A5A78BF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64122" y="1422403"/>
            <a:ext cx="4133849" cy="48609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9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4592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76555-6751-274A-80D1-345499821B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D0F5-5C9F-914B-814F-B4F4EA25D3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628451"/>
            <a:ext cx="10972800" cy="549784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Courier New"/>
                <a:cs typeface="Courier New"/>
              </a:defRPr>
            </a:lvl1pPr>
            <a:lvl2pPr marL="456039" indent="0">
              <a:buNone/>
              <a:defRPr sz="2400">
                <a:latin typeface="Courier New"/>
                <a:cs typeface="Courier New"/>
              </a:defRPr>
            </a:lvl2pPr>
            <a:lvl3pPr marL="912201" indent="0">
              <a:buNone/>
              <a:defRPr sz="2400">
                <a:latin typeface="Courier New"/>
                <a:cs typeface="Courier New"/>
              </a:defRPr>
            </a:lvl3pPr>
            <a:lvl4pPr marL="1368302" indent="0">
              <a:buNone/>
              <a:defRPr sz="2400">
                <a:latin typeface="Courier New"/>
                <a:cs typeface="Courier New"/>
              </a:defRPr>
            </a:lvl4pPr>
            <a:lvl5pPr marL="1824402" indent="0">
              <a:buNone/>
              <a:defRPr sz="2400">
                <a:latin typeface="Courier New"/>
                <a:cs typeface="Courier Ne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842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76555-6751-274A-80D1-345499821B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D0F5-5C9F-914B-814F-B4F4EA25D3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628451"/>
            <a:ext cx="10972800" cy="5497847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Helvetica Neue Light"/>
                <a:cs typeface="Helvetica Neue Light"/>
              </a:defRPr>
            </a:lvl1pPr>
            <a:lvl2pPr marL="456039" indent="0">
              <a:buNone/>
              <a:defRPr sz="2400" b="0" i="0">
                <a:latin typeface="Helvetica Neue Light"/>
                <a:cs typeface="Helvetica Neue Light"/>
              </a:defRPr>
            </a:lvl2pPr>
            <a:lvl3pPr marL="912201" indent="0">
              <a:buNone/>
              <a:defRPr sz="2400" b="0" i="0">
                <a:latin typeface="Helvetica Neue Light"/>
                <a:cs typeface="Helvetica Neue Light"/>
              </a:defRPr>
            </a:lvl3pPr>
            <a:lvl4pPr marL="1368302" indent="0">
              <a:buNone/>
              <a:defRPr sz="2400" b="0" i="0">
                <a:latin typeface="Helvetica Neue Light"/>
                <a:cs typeface="Helvetica Neue Light"/>
              </a:defRPr>
            </a:lvl4pPr>
            <a:lvl5pPr marL="1824402" indent="0">
              <a:buNone/>
              <a:defRPr sz="2400" b="0" i="0"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595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54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344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6"/>
            <a:ext cx="10972800" cy="493931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 Light" panose="020B0502040204020203" pitchFamily="34" charset="0"/>
              </a:defRPr>
            </a:lvl1pPr>
            <a:lvl2pPr>
              <a:defRPr>
                <a:latin typeface="Segoe UI Light" panose="020B0502040204020203" pitchFamily="34" charset="0"/>
              </a:defRPr>
            </a:lvl2pPr>
            <a:lvl3pPr>
              <a:defRPr>
                <a:latin typeface="Segoe UI Light" panose="020B0502040204020203" pitchFamily="34" charset="0"/>
              </a:defRPr>
            </a:lvl3pPr>
            <a:lvl4pPr>
              <a:defRPr>
                <a:latin typeface="Segoe UI Light" panose="020B0502040204020203" pitchFamily="34" charset="0"/>
              </a:defRPr>
            </a:lvl4pPr>
            <a:lvl5pPr>
              <a:defRPr>
                <a:latin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26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797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40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716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64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681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356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2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873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1" indent="0" algn="ctr">
              <a:buNone/>
              <a:defRPr sz="2000"/>
            </a:lvl2pPr>
            <a:lvl3pPr marL="914323" indent="0" algn="ctr">
              <a:buNone/>
              <a:defRPr sz="1800"/>
            </a:lvl3pPr>
            <a:lvl4pPr marL="1371483" indent="0" algn="ctr">
              <a:buNone/>
              <a:defRPr sz="1600"/>
            </a:lvl4pPr>
            <a:lvl5pPr marL="1828645" indent="0" algn="ctr">
              <a:buNone/>
              <a:defRPr sz="1600"/>
            </a:lvl5pPr>
            <a:lvl6pPr marL="2285806" indent="0" algn="ctr">
              <a:buNone/>
              <a:defRPr sz="1600"/>
            </a:lvl6pPr>
            <a:lvl7pPr marL="2742967" indent="0" algn="ctr">
              <a:buNone/>
              <a:defRPr sz="1600"/>
            </a:lvl7pPr>
            <a:lvl8pPr marL="3200129" indent="0" algn="ctr">
              <a:buNone/>
              <a:defRPr sz="1600"/>
            </a:lvl8pPr>
            <a:lvl9pPr marL="365728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BE74-874D-4706-8566-275A4FFFDEC7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7448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0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2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3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44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0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66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26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486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6810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BE74-874D-4706-8566-275A4FFFDEC7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5960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BE74-874D-4706-8566-275A4FFFDEC7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3232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BE74-874D-4706-8566-275A4FFFDEC7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1970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1" indent="0">
              <a:buNone/>
              <a:defRPr sz="2000" b="1"/>
            </a:lvl2pPr>
            <a:lvl3pPr marL="914323" indent="0">
              <a:buNone/>
              <a:defRPr sz="1800" b="1"/>
            </a:lvl3pPr>
            <a:lvl4pPr marL="1371483" indent="0">
              <a:buNone/>
              <a:defRPr sz="1600" b="1"/>
            </a:lvl4pPr>
            <a:lvl5pPr marL="1828645" indent="0">
              <a:buNone/>
              <a:defRPr sz="1600" b="1"/>
            </a:lvl5pPr>
            <a:lvl6pPr marL="2285806" indent="0">
              <a:buNone/>
              <a:defRPr sz="1600" b="1"/>
            </a:lvl6pPr>
            <a:lvl7pPr marL="2742967" indent="0">
              <a:buNone/>
              <a:defRPr sz="1600" b="1"/>
            </a:lvl7pPr>
            <a:lvl8pPr marL="3200129" indent="0">
              <a:buNone/>
              <a:defRPr sz="1600" b="1"/>
            </a:lvl8pPr>
            <a:lvl9pPr marL="365728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1" indent="0">
              <a:buNone/>
              <a:defRPr sz="2000" b="1"/>
            </a:lvl2pPr>
            <a:lvl3pPr marL="914323" indent="0">
              <a:buNone/>
              <a:defRPr sz="1800" b="1"/>
            </a:lvl3pPr>
            <a:lvl4pPr marL="1371483" indent="0">
              <a:buNone/>
              <a:defRPr sz="1600" b="1"/>
            </a:lvl4pPr>
            <a:lvl5pPr marL="1828645" indent="0">
              <a:buNone/>
              <a:defRPr sz="1600" b="1"/>
            </a:lvl5pPr>
            <a:lvl6pPr marL="2285806" indent="0">
              <a:buNone/>
              <a:defRPr sz="1600" b="1"/>
            </a:lvl6pPr>
            <a:lvl7pPr marL="2742967" indent="0">
              <a:buNone/>
              <a:defRPr sz="1600" b="1"/>
            </a:lvl7pPr>
            <a:lvl8pPr marL="3200129" indent="0">
              <a:buNone/>
              <a:defRPr sz="1600" b="1"/>
            </a:lvl8pPr>
            <a:lvl9pPr marL="365728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BE74-874D-4706-8566-275A4FFFDEC7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100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BE74-874D-4706-8566-275A4FFFDEC7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7754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BE74-874D-4706-8566-275A4FFFDEC7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2832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1" indent="0">
              <a:buNone/>
              <a:defRPr sz="1400"/>
            </a:lvl2pPr>
            <a:lvl3pPr marL="914323" indent="0">
              <a:buNone/>
              <a:defRPr sz="1199"/>
            </a:lvl3pPr>
            <a:lvl4pPr marL="1371483" indent="0">
              <a:buNone/>
              <a:defRPr sz="1000"/>
            </a:lvl4pPr>
            <a:lvl5pPr marL="1828645" indent="0">
              <a:buNone/>
              <a:defRPr sz="1000"/>
            </a:lvl5pPr>
            <a:lvl6pPr marL="2285806" indent="0">
              <a:buNone/>
              <a:defRPr sz="1000"/>
            </a:lvl6pPr>
            <a:lvl7pPr marL="2742967" indent="0">
              <a:buNone/>
              <a:defRPr sz="1000"/>
            </a:lvl7pPr>
            <a:lvl8pPr marL="3200129" indent="0">
              <a:buNone/>
              <a:defRPr sz="1000"/>
            </a:lvl8pPr>
            <a:lvl9pPr marL="365728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BE74-874D-4706-8566-275A4FFFDEC7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1356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61" indent="0">
              <a:buNone/>
              <a:defRPr sz="2800"/>
            </a:lvl2pPr>
            <a:lvl3pPr marL="914323" indent="0">
              <a:buNone/>
              <a:defRPr sz="2400"/>
            </a:lvl3pPr>
            <a:lvl4pPr marL="1371483" indent="0">
              <a:buNone/>
              <a:defRPr sz="2000"/>
            </a:lvl4pPr>
            <a:lvl5pPr marL="1828645" indent="0">
              <a:buNone/>
              <a:defRPr sz="2000"/>
            </a:lvl5pPr>
            <a:lvl6pPr marL="2285806" indent="0">
              <a:buNone/>
              <a:defRPr sz="2000"/>
            </a:lvl6pPr>
            <a:lvl7pPr marL="2742967" indent="0">
              <a:buNone/>
              <a:defRPr sz="2000"/>
            </a:lvl7pPr>
            <a:lvl8pPr marL="3200129" indent="0">
              <a:buNone/>
              <a:defRPr sz="2000"/>
            </a:lvl8pPr>
            <a:lvl9pPr marL="365728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1" indent="0">
              <a:buNone/>
              <a:defRPr sz="1400"/>
            </a:lvl2pPr>
            <a:lvl3pPr marL="914323" indent="0">
              <a:buNone/>
              <a:defRPr sz="1199"/>
            </a:lvl3pPr>
            <a:lvl4pPr marL="1371483" indent="0">
              <a:buNone/>
              <a:defRPr sz="1000"/>
            </a:lvl4pPr>
            <a:lvl5pPr marL="1828645" indent="0">
              <a:buNone/>
              <a:defRPr sz="1000"/>
            </a:lvl5pPr>
            <a:lvl6pPr marL="2285806" indent="0">
              <a:buNone/>
              <a:defRPr sz="1000"/>
            </a:lvl6pPr>
            <a:lvl7pPr marL="2742967" indent="0">
              <a:buNone/>
              <a:defRPr sz="1000"/>
            </a:lvl7pPr>
            <a:lvl8pPr marL="3200129" indent="0">
              <a:buNone/>
              <a:defRPr sz="1000"/>
            </a:lvl8pPr>
            <a:lvl9pPr marL="365728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BE74-874D-4706-8566-275A4FFFDEC7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47681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BE74-874D-4706-8566-275A4FFFDEC7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2718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BE74-874D-4706-8566-275A4FFFDEC7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38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67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7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144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227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854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1903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539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6009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9411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3516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2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39" indent="0">
              <a:buNone/>
              <a:defRPr sz="2000" b="1"/>
            </a:lvl2pPr>
            <a:lvl3pPr marL="912201" indent="0">
              <a:buNone/>
              <a:defRPr sz="1900" b="1"/>
            </a:lvl3pPr>
            <a:lvl4pPr marL="1368302" indent="0">
              <a:buNone/>
              <a:defRPr sz="1600" b="1"/>
            </a:lvl4pPr>
            <a:lvl5pPr marL="1824402" indent="0">
              <a:buNone/>
              <a:defRPr sz="1600" b="1"/>
            </a:lvl5pPr>
            <a:lvl6pPr marL="2280566" indent="0">
              <a:buNone/>
              <a:defRPr sz="1600" b="1"/>
            </a:lvl6pPr>
            <a:lvl7pPr marL="2736602" indent="0">
              <a:buNone/>
              <a:defRPr sz="1600" b="1"/>
            </a:lvl7pPr>
            <a:lvl8pPr marL="3192640" indent="0">
              <a:buNone/>
              <a:defRPr sz="1600" b="1"/>
            </a:lvl8pPr>
            <a:lvl9pPr marL="36486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4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39" indent="0">
              <a:buNone/>
              <a:defRPr sz="2000" b="1"/>
            </a:lvl2pPr>
            <a:lvl3pPr marL="912201" indent="0">
              <a:buNone/>
              <a:defRPr sz="1900" b="1"/>
            </a:lvl3pPr>
            <a:lvl4pPr marL="1368302" indent="0">
              <a:buNone/>
              <a:defRPr sz="1600" b="1"/>
            </a:lvl4pPr>
            <a:lvl5pPr marL="1824402" indent="0">
              <a:buNone/>
              <a:defRPr sz="1600" b="1"/>
            </a:lvl5pPr>
            <a:lvl6pPr marL="2280566" indent="0">
              <a:buNone/>
              <a:defRPr sz="1600" b="1"/>
            </a:lvl6pPr>
            <a:lvl7pPr marL="2736602" indent="0">
              <a:buNone/>
              <a:defRPr sz="1600" b="1"/>
            </a:lvl7pPr>
            <a:lvl8pPr marL="3192640" indent="0">
              <a:buNone/>
              <a:defRPr sz="1600" b="1"/>
            </a:lvl8pPr>
            <a:lvl9pPr marL="36486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4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031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016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239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8788D-2CB8-409B-9D87-A604E08CA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3825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6330-F11B-4465-9D49-CD8B51BA0B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38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E39C-10B3-4652-8D42-1E10C0222A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319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A3B91-3772-4B9F-87F3-7994ECDBFC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981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B1F5-A8F7-4640-8C49-321F58516A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48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FC9B-2AD5-4C74-B613-31F00DAD8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214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0386-AEB0-450D-A9E0-FF2C2DB2F5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49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AD201-3923-4C4D-86F5-5C7A4F463E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936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41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593A-E822-4E78-82F3-B81D795897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68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C57DC-5275-4653-B71A-207828F0F4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934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A8E09-3AB7-4DC3-B015-8513082D2E8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093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75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07" y="273185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75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039" indent="0">
              <a:buNone/>
              <a:defRPr sz="1200"/>
            </a:lvl2pPr>
            <a:lvl3pPr marL="912201" indent="0">
              <a:buNone/>
              <a:defRPr sz="1100"/>
            </a:lvl3pPr>
            <a:lvl4pPr marL="1368302" indent="0">
              <a:buNone/>
              <a:defRPr sz="900"/>
            </a:lvl4pPr>
            <a:lvl5pPr marL="1824402" indent="0">
              <a:buNone/>
              <a:defRPr sz="900"/>
            </a:lvl5pPr>
            <a:lvl6pPr marL="2280566" indent="0">
              <a:buNone/>
              <a:defRPr sz="900"/>
            </a:lvl6pPr>
            <a:lvl7pPr marL="2736602" indent="0">
              <a:buNone/>
              <a:defRPr sz="900"/>
            </a:lvl7pPr>
            <a:lvl8pPr marL="3192640" indent="0">
              <a:buNone/>
              <a:defRPr sz="900"/>
            </a:lvl8pPr>
            <a:lvl9pPr marL="36486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2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039" indent="0">
              <a:buNone/>
              <a:defRPr sz="2800"/>
            </a:lvl2pPr>
            <a:lvl3pPr marL="912201" indent="0">
              <a:buNone/>
              <a:defRPr sz="2400"/>
            </a:lvl3pPr>
            <a:lvl4pPr marL="1368302" indent="0">
              <a:buNone/>
              <a:defRPr sz="2000"/>
            </a:lvl4pPr>
            <a:lvl5pPr marL="1824402" indent="0">
              <a:buNone/>
              <a:defRPr sz="2000"/>
            </a:lvl5pPr>
            <a:lvl6pPr marL="2280566" indent="0">
              <a:buNone/>
              <a:defRPr sz="2000"/>
            </a:lvl6pPr>
            <a:lvl7pPr marL="2736602" indent="0">
              <a:buNone/>
              <a:defRPr sz="2000"/>
            </a:lvl7pPr>
            <a:lvl8pPr marL="3192640" indent="0">
              <a:buNone/>
              <a:defRPr sz="2000"/>
            </a:lvl8pPr>
            <a:lvl9pPr marL="36486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7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039" indent="0">
              <a:buNone/>
              <a:defRPr sz="1200"/>
            </a:lvl2pPr>
            <a:lvl3pPr marL="912201" indent="0">
              <a:buNone/>
              <a:defRPr sz="1100"/>
            </a:lvl3pPr>
            <a:lvl4pPr marL="1368302" indent="0">
              <a:buNone/>
              <a:defRPr sz="900"/>
            </a:lvl4pPr>
            <a:lvl5pPr marL="1824402" indent="0">
              <a:buNone/>
              <a:defRPr sz="900"/>
            </a:lvl5pPr>
            <a:lvl6pPr marL="2280566" indent="0">
              <a:buNone/>
              <a:defRPr sz="900"/>
            </a:lvl6pPr>
            <a:lvl7pPr marL="2736602" indent="0">
              <a:buNone/>
              <a:defRPr sz="900"/>
            </a:lvl7pPr>
            <a:lvl8pPr marL="3192640" indent="0">
              <a:buNone/>
              <a:defRPr sz="900"/>
            </a:lvl8pPr>
            <a:lvl9pPr marL="36486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86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76206"/>
            <a:ext cx="10972800" cy="49393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246" tIns="45718" rIns="9124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246" tIns="45718" rIns="9124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0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201"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246" tIns="45718" rIns="9124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246" tIns="45718" rIns="9124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01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2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1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1" r:id="rId14"/>
    <p:sldLayoutId id="2147483821" r:id="rId15"/>
    <p:sldLayoutId id="2147483959" r:id="rId16"/>
    <p:sldLayoutId id="2147483960" r:id="rId17"/>
  </p:sldLayoutIdLst>
  <p:txStyles>
    <p:titleStyle>
      <a:lvl1pPr algn="l" defTabSz="912201" rtl="0" eaLnBrk="1" latinLnBrk="0" hangingPunct="1">
        <a:spcBef>
          <a:spcPct val="0"/>
        </a:spcBef>
        <a:buNone/>
        <a:defRPr sz="3200" kern="1200" cap="small" baseline="0">
          <a:solidFill>
            <a:schemeClr val="tx1"/>
          </a:solidFill>
          <a:latin typeface="Segoe UI Semibold" panose="020B0702040204020203" pitchFamily="34" charset="0"/>
          <a:ea typeface="+mj-ea"/>
          <a:cs typeface="+mj-cs"/>
        </a:defRPr>
      </a:lvl1pPr>
    </p:titleStyle>
    <p:bodyStyle>
      <a:lvl1pPr marL="342122" indent="-342122" algn="l" defTabSz="91220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140" indent="-285104" algn="l" defTabSz="91220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282" indent="-228082" algn="l" defTabSz="9122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320" indent="-228082" algn="l" defTabSz="91220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359" indent="-228082" algn="l" defTabSz="91220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521" indent="-228082" algn="l" defTabSz="9122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623" indent="-228082" algn="l" defTabSz="9122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722" indent="-228082" algn="l" defTabSz="9122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886" indent="-228082" algn="l" defTabSz="9122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39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01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302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402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566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602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640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679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45038"/>
            <a:ext cx="11582400" cy="921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1"/>
            <a:ext cx="109728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40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38" r:id="rId1"/>
    <p:sldLayoutId id="2147486439" r:id="rId2"/>
    <p:sldLayoutId id="2147486440" r:id="rId3"/>
    <p:sldLayoutId id="2147486441" r:id="rId4"/>
    <p:sldLayoutId id="2147486442" r:id="rId5"/>
    <p:sldLayoutId id="2147486443" r:id="rId6"/>
    <p:sldLayoutId id="2147486444" r:id="rId7"/>
    <p:sldLayoutId id="2147486445" r:id="rId8"/>
    <p:sldLayoutId id="2147486446" r:id="rId9"/>
    <p:sldLayoutId id="2147486447" r:id="rId10"/>
    <p:sldLayoutId id="21474864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Segoe UI Semibold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6BE74-874D-4706-8566-275A4FFFDEC7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7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29" r:id="rId1"/>
    <p:sldLayoutId id="2147486630" r:id="rId2"/>
    <p:sldLayoutId id="2147486631" r:id="rId3"/>
    <p:sldLayoutId id="2147486632" r:id="rId4"/>
    <p:sldLayoutId id="2147486633" r:id="rId5"/>
    <p:sldLayoutId id="2147486634" r:id="rId6"/>
    <p:sldLayoutId id="2147486635" r:id="rId7"/>
    <p:sldLayoutId id="2147486636" r:id="rId8"/>
    <p:sldLayoutId id="2147486637" r:id="rId9"/>
    <p:sldLayoutId id="2147486638" r:id="rId10"/>
    <p:sldLayoutId id="2147486639" r:id="rId11"/>
  </p:sldLayoutIdLst>
  <p:transition>
    <p:fade/>
  </p:transition>
  <p:txStyles>
    <p:titleStyle>
      <a:lvl1pPr algn="l" defTabSz="9143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0" indent="-228580" algn="l" defTabSz="9143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2" indent="-228580" algn="l" defTabSz="9143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3" indent="-228580" algn="l" defTabSz="9143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4" indent="-228580" algn="l" defTabSz="9143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6" indent="-228580" algn="l" defTabSz="9143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6" indent="-228580" algn="l" defTabSz="9143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48" indent="-228580" algn="l" defTabSz="9143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09" indent="-228580" algn="l" defTabSz="9143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0" indent="-228580" algn="l" defTabSz="9143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1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3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5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6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7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29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89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45038"/>
            <a:ext cx="11582400" cy="921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1"/>
            <a:ext cx="109728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7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53" r:id="rId1"/>
    <p:sldLayoutId id="2147486654" r:id="rId2"/>
    <p:sldLayoutId id="2147486655" r:id="rId3"/>
    <p:sldLayoutId id="2147486656" r:id="rId4"/>
    <p:sldLayoutId id="2147486657" r:id="rId5"/>
    <p:sldLayoutId id="2147486658" r:id="rId6"/>
    <p:sldLayoutId id="2147486659" r:id="rId7"/>
    <p:sldLayoutId id="2147486660" r:id="rId8"/>
    <p:sldLayoutId id="2147486661" r:id="rId9"/>
    <p:sldLayoutId id="2147486662" r:id="rId10"/>
    <p:sldLayoutId id="2147486663" r:id="rId11"/>
    <p:sldLayoutId id="214748666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Segoe UI Semibold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176BA-207F-4CE8-B772-ACA91F9933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3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66" r:id="rId1"/>
    <p:sldLayoutId id="2147486667" r:id="rId2"/>
    <p:sldLayoutId id="2147486668" r:id="rId3"/>
    <p:sldLayoutId id="2147486669" r:id="rId4"/>
    <p:sldLayoutId id="2147486670" r:id="rId5"/>
    <p:sldLayoutId id="2147486671" r:id="rId6"/>
    <p:sldLayoutId id="2147486672" r:id="rId7"/>
    <p:sldLayoutId id="2147486673" r:id="rId8"/>
    <p:sldLayoutId id="2147486674" r:id="rId9"/>
    <p:sldLayoutId id="2147486675" r:id="rId10"/>
    <p:sldLayoutId id="2147486676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bg1">
              <a:lumMod val="95000"/>
            </a:schemeClr>
          </a:solidFill>
          <a:latin typeface="Segoe UI 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jpeg"/><Relationship Id="rId5" Type="http://schemas.openxmlformats.org/officeDocument/2006/relationships/image" Target="../media/image14.jpe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A0E9845-6B94-44C9-83AD-D28135C517BB}"/>
              </a:ext>
            </a:extLst>
          </p:cNvPr>
          <p:cNvGrpSpPr>
            <a:grpSpLocks noChangeAspect="1"/>
          </p:cNvGrpSpPr>
          <p:nvPr/>
        </p:nvGrpSpPr>
        <p:grpSpPr>
          <a:xfrm>
            <a:off x="3833" y="1685604"/>
            <a:ext cx="12188167" cy="4166049"/>
            <a:chOff x="1328116" y="816403"/>
            <a:chExt cx="5364261" cy="1833563"/>
          </a:xfrm>
        </p:grpSpPr>
        <p:pic>
          <p:nvPicPr>
            <p:cNvPr id="5" name="Picture 95" descr="A user wearing a watch showing &quot;water running, 83%&quot; with water faucet in the background.">
              <a:extLst>
                <a:ext uri="{FF2B5EF4-FFF2-40B4-BE49-F238E27FC236}">
                  <a16:creationId xmlns:a16="http://schemas.microsoft.com/office/drawing/2014/main" id="{97726A5C-6557-438B-B425-EFC8A3FD49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79673" y="1064847"/>
              <a:ext cx="1828800" cy="133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93" descr="A user in a car, and the wrist-worn watch shows &quot;Vehicle, 81%&quot;.">
              <a:extLst>
                <a:ext uri="{FF2B5EF4-FFF2-40B4-BE49-F238E27FC236}">
                  <a16:creationId xmlns:a16="http://schemas.microsoft.com/office/drawing/2014/main" id="{1F39DCDC-54AC-4E61-B0BB-71063C8C27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428287" y="1067228"/>
              <a:ext cx="1833563" cy="133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A user standing in a front of a car, and the wrist-worn watch shows &quot;Car Honk, 98%&quot;.">
              <a:extLst>
                <a:ext uri="{FF2B5EF4-FFF2-40B4-BE49-F238E27FC236}">
                  <a16:creationId xmlns:a16="http://schemas.microsoft.com/office/drawing/2014/main" id="{F0BC288D-2ACA-47A7-B965-E2E863CFF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"/>
            <a:stretch>
              <a:fillRect/>
            </a:stretch>
          </p:blipFill>
          <p:spPr bwMode="auto">
            <a:xfrm>
              <a:off x="4030107" y="816403"/>
              <a:ext cx="1327150" cy="1833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1" descr="A user standing outdoors and looking at a watch worn on the left wrist while holding a phone in the right hand.">
              <a:extLst>
                <a:ext uri="{FF2B5EF4-FFF2-40B4-BE49-F238E27FC236}">
                  <a16:creationId xmlns:a16="http://schemas.microsoft.com/office/drawing/2014/main" id="{FA7E2E02-7921-4550-AE02-8EF5B87294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22339" y="1070403"/>
              <a:ext cx="1824038" cy="1316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itle">
            <a:extLst>
              <a:ext uri="{FF2B5EF4-FFF2-40B4-BE49-F238E27FC236}">
                <a16:creationId xmlns:a16="http://schemas.microsoft.com/office/drawing/2014/main" id="{19CC332E-1011-45E3-B5B0-41638C9C12A1}"/>
              </a:ext>
            </a:extLst>
          </p:cNvPr>
          <p:cNvSpPr txBox="1">
            <a:spLocks/>
          </p:cNvSpPr>
          <p:nvPr/>
        </p:nvSpPr>
        <p:spPr>
          <a:xfrm>
            <a:off x="150222" y="154362"/>
            <a:ext cx="10313127" cy="9127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2201" rtl="0" eaLnBrk="1" latinLnBrk="0" hangingPunct="1">
              <a:spcBef>
                <a:spcPct val="0"/>
              </a:spcBef>
              <a:buNone/>
              <a:defRPr sz="3200" kern="1200" cap="small" baseline="0">
                <a:solidFill>
                  <a:schemeClr val="tx1"/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  <a:cs typeface="Segoe UI Semibold" panose="020B0702040204020203" pitchFamily="34" charset="0"/>
              </a:rPr>
              <a:t>Exploring Smartwatch-based Deep Learning Approaches To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  <a:cs typeface="Segoe UI Semibold" panose="020B0702040204020203" pitchFamily="34" charset="0"/>
              </a:rPr>
              <a:t>Support Sound Awareness for Deaf and Hard of Hearing Users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2520D8-ADB7-4CAB-902D-9C4402E589CC}"/>
              </a:ext>
            </a:extLst>
          </p:cNvPr>
          <p:cNvSpPr/>
          <p:nvPr/>
        </p:nvSpPr>
        <p:spPr>
          <a:xfrm>
            <a:off x="156753" y="1099725"/>
            <a:ext cx="8804367" cy="400105"/>
          </a:xfrm>
          <a:prstGeom prst="rect">
            <a:avLst/>
          </a:prstGeom>
        </p:spPr>
        <p:txBody>
          <a:bodyPr wrap="square" lIns="0" tIns="45718" rIns="91246" bIns="45718">
            <a:spAutoFit/>
          </a:bodyPr>
          <a:lstStyle/>
          <a:p>
            <a:pPr defTabSz="912201">
              <a:spcAft>
                <a:spcPts val="600"/>
              </a:spcAft>
            </a:pPr>
            <a:r>
              <a:rPr lang="en-US" sz="2000" b="1" dirty="0">
                <a:solidFill>
                  <a:srgbClr val="00B0F0"/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Dhruv Jain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, Hung Ngo, </a:t>
            </a:r>
            <a:r>
              <a:rPr lang="en-US" sz="2000" b="1" dirty="0" err="1">
                <a:solidFill>
                  <a:schemeClr val="bg1">
                    <a:lumMod val="65000"/>
                  </a:schemeClr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Pratyush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 Patel, Steven Goodman, Leah Findlater, Jon Froehlich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B5D46-D5CC-49CB-AA95-4DDBF0614C6E}"/>
              </a:ext>
            </a:extLst>
          </p:cNvPr>
          <p:cNvSpPr/>
          <p:nvPr/>
        </p:nvSpPr>
        <p:spPr>
          <a:xfrm>
            <a:off x="156753" y="6148589"/>
            <a:ext cx="8804367" cy="400105"/>
          </a:xfrm>
          <a:prstGeom prst="rect">
            <a:avLst/>
          </a:prstGeom>
        </p:spPr>
        <p:txBody>
          <a:bodyPr wrap="square" lIns="0" tIns="45718" rIns="91246" bIns="45718">
            <a:spAutoFit/>
          </a:bodyPr>
          <a:lstStyle/>
          <a:p>
            <a:pPr defTabSz="912201">
              <a:spcAft>
                <a:spcPts val="600"/>
              </a:spcAft>
            </a:pPr>
            <a:r>
              <a:rPr lang="en-US" sz="2000" b="1" dirty="0">
                <a:solidFill>
                  <a:srgbClr val="00B0F0"/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ASSETS 2020 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3764088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992" y="95665"/>
            <a:ext cx="6508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cap="small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Study 1 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0758" y="1042991"/>
            <a:ext cx="7067130" cy="382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latin typeface="Segoe UI Semibold" pitchFamily="34" charset="0"/>
              </a:rPr>
              <a:t>Goal</a:t>
            </a:r>
            <a:endParaRPr lang="en-US" sz="2400" dirty="0">
              <a:solidFill>
                <a:schemeClr val="bg1"/>
              </a:solidFill>
              <a:latin typeface="Segoe UI Semibold" pitchFamily="34" charset="0"/>
            </a:endParaRPr>
          </a:p>
          <a:p>
            <a:pPr lvl="0">
              <a:defRPr/>
            </a:pPr>
            <a:endParaRPr lang="en-US" sz="2800" dirty="0">
              <a:solidFill>
                <a:schemeClr val="bg1"/>
              </a:solidFill>
              <a:latin typeface="Segoe UI Semibold" pitchFamily="34" charset="0"/>
            </a:endParaRPr>
          </a:p>
          <a:p>
            <a:pPr lvl="0">
              <a:defRPr/>
            </a:pPr>
            <a:endParaRPr lang="en-US" sz="1600" dirty="0">
              <a:solidFill>
                <a:schemeClr val="bg1"/>
              </a:solidFill>
              <a:latin typeface="Segoe UI Semibold" pitchFamily="34" charset="0"/>
            </a:endParaRPr>
          </a:p>
          <a:p>
            <a:pPr lvl="0">
              <a:defRPr/>
            </a:pPr>
            <a:endParaRPr lang="en-US" sz="1600" dirty="0">
              <a:solidFill>
                <a:schemeClr val="bg1"/>
              </a:solidFill>
              <a:latin typeface="Segoe UI Semibold" pitchFamily="34" charset="0"/>
            </a:endParaRPr>
          </a:p>
          <a:p>
            <a:pPr lvl="0">
              <a:defRPr/>
            </a:pPr>
            <a:r>
              <a:rPr lang="en-US" sz="2400" dirty="0">
                <a:solidFill>
                  <a:schemeClr val="bg1"/>
                </a:solidFill>
                <a:latin typeface="Segoe UI Semibold" pitchFamily="34" charset="0"/>
              </a:rPr>
              <a:t>Models</a:t>
            </a:r>
          </a:p>
          <a:p>
            <a:pPr lvl="0">
              <a:defRPr/>
            </a:pPr>
            <a:endParaRPr lang="en-US" sz="2400" dirty="0">
              <a:solidFill>
                <a:schemeClr val="bg1"/>
              </a:solidFill>
              <a:latin typeface="Segoe UI Semibold" pitchFamily="34" charset="0"/>
            </a:endParaRPr>
          </a:p>
          <a:p>
            <a:pPr lvl="0">
              <a:defRPr/>
            </a:pPr>
            <a:endParaRPr lang="en-US" sz="2400" dirty="0">
              <a:solidFill>
                <a:schemeClr val="bg1"/>
              </a:solidFill>
              <a:latin typeface="Segoe UI Semibold" pitchFamily="34" charset="0"/>
            </a:endParaRPr>
          </a:p>
          <a:p>
            <a:pPr lvl="0">
              <a:defRPr/>
            </a:pPr>
            <a:endParaRPr lang="en-US" sz="2400" dirty="0">
              <a:solidFill>
                <a:schemeClr val="bg1"/>
              </a:solidFill>
              <a:latin typeface="Segoe UI Semibold" pitchFamily="34" charset="0"/>
            </a:endParaRPr>
          </a:p>
          <a:p>
            <a:pPr lvl="0">
              <a:defRPr/>
            </a:pPr>
            <a:r>
              <a:rPr lang="en-US" sz="2800" dirty="0">
                <a:solidFill>
                  <a:schemeClr val="bg1"/>
                </a:solidFill>
                <a:latin typeface="Segoe UI Light" pitchFamily="34" charset="0"/>
              </a:rPr>
              <a:t> </a:t>
            </a:r>
            <a:endParaRPr lang="en-US" sz="2000" dirty="0">
              <a:solidFill>
                <a:schemeClr val="bg1"/>
              </a:solidFill>
              <a:latin typeface="Segoe UI Light" pitchFamily="34" charset="0"/>
            </a:endParaRPr>
          </a:p>
          <a:p>
            <a:pPr lvl="0"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Architectures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4338460-AB77-40EB-ABC8-01DCD2444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270" y="1125675"/>
            <a:ext cx="4633608" cy="484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546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992" y="95665"/>
            <a:ext cx="6508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cap="small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Study 1 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0758" y="1042991"/>
            <a:ext cx="7067130" cy="4729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chemeClr val="bg1"/>
              </a:solidFill>
              <a:latin typeface="Segoe UI Semibol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chemeClr val="bg1"/>
              </a:solidFill>
              <a:latin typeface="Segoe UI Semibol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Segoe UI Semibold" pitchFamily="34" charset="0"/>
              </a:rPr>
              <a:t>Models</a:t>
            </a:r>
          </a:p>
          <a:p>
            <a:pPr marL="342900" lvl="0" indent="-342900">
              <a:spcAft>
                <a:spcPts val="800"/>
              </a:spcAft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The best classification model (VGG-lite) </a:t>
            </a:r>
            <a:r>
              <a:rPr lang="en-US" sz="20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had similar accuracy as the state-of-the-art 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for non-portable (VGG) but required substantially </a:t>
            </a:r>
            <a:r>
              <a:rPr lang="en-US" sz="20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less memory (~1/3rd). </a:t>
            </a:r>
          </a:p>
          <a:p>
            <a:pPr marL="342900" lvl="0" indent="-342900">
              <a:spcAft>
                <a:spcPts val="800"/>
              </a:spcAft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Accuracy of best model was </a:t>
            </a:r>
            <a:r>
              <a:rPr lang="en-US" sz="20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81.2% 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(</a:t>
            </a:r>
            <a:r>
              <a:rPr lang="en-US" sz="2000" i="1" dirty="0">
                <a:solidFill>
                  <a:prstClr val="white"/>
                </a:solidFill>
                <a:latin typeface="Segoe UI Light" pitchFamily="34" charset="0"/>
              </a:rPr>
              <a:t>SD=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5.8%) for 20 sound classes and </a:t>
            </a:r>
            <a:r>
              <a:rPr lang="en-US" sz="20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97.6% 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(</a:t>
            </a:r>
            <a:r>
              <a:rPr lang="en-US" sz="2000" i="1" dirty="0">
                <a:solidFill>
                  <a:prstClr val="white"/>
                </a:solidFill>
                <a:latin typeface="Segoe UI Light" pitchFamily="34" charset="0"/>
              </a:rPr>
              <a:t>SD=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1.7%) for three high-priority sounds, when evaluated on our dataset of field sound recordings.</a:t>
            </a:r>
            <a:r>
              <a:rPr lang="en-US" sz="2000" dirty="0">
                <a:latin typeface="Segoe UI Light" pitchFamily="34" charset="0"/>
              </a:rPr>
              <a:t>.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Among our four models, we also observed a </a:t>
            </a:r>
            <a:r>
              <a:rPr lang="en-US" sz="20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strict accuracy-latency trade-off: 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the most accurate model was also the slowest (avg. acc=81.2%, avg. latency=3.4s).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4338460-AB77-40EB-ABC8-01DCD2444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270" y="1125675"/>
            <a:ext cx="4633608" cy="484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43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992" y="95665"/>
            <a:ext cx="6508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Study 1 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0758" y="1042991"/>
            <a:ext cx="7067130" cy="579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Architectures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The two phone-based architectures (</a:t>
            </a:r>
            <a:r>
              <a:rPr lang="en-US" sz="2000" i="1" dirty="0" err="1">
                <a:solidFill>
                  <a:prstClr val="white"/>
                </a:solidFill>
                <a:latin typeface="Segoe UI Light" pitchFamily="34" charset="0"/>
              </a:rPr>
              <a:t>watch+phone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, </a:t>
            </a:r>
            <a:r>
              <a:rPr lang="en-US" sz="2000" i="1" dirty="0" err="1">
                <a:solidFill>
                  <a:prstClr val="white"/>
                </a:solidFill>
                <a:latin typeface="Segoe UI Light" pitchFamily="34" charset="0"/>
              </a:rPr>
              <a:t>watch+phone+cloud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) </a:t>
            </a:r>
            <a:r>
              <a:rPr lang="en-US" sz="20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outperformed the watch-centric designs 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(</a:t>
            </a:r>
            <a:r>
              <a:rPr lang="en-US" sz="2000" i="1" dirty="0">
                <a:solidFill>
                  <a:prstClr val="white"/>
                </a:solidFill>
                <a:latin typeface="Segoe UI Light" pitchFamily="34" charset="0"/>
              </a:rPr>
              <a:t>watch-only, </a:t>
            </a:r>
            <a:r>
              <a:rPr lang="en-US" sz="2000" i="1" dirty="0" err="1">
                <a:solidFill>
                  <a:prstClr val="white"/>
                </a:solidFill>
                <a:latin typeface="Segoe UI Light" pitchFamily="34" charset="0"/>
              </a:rPr>
              <a:t>watch+cloud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) in terms of CPU, memory, battery usage, and end-to-end latency.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4338460-AB77-40EB-ABC8-01DCD2444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270" y="1125675"/>
            <a:ext cx="4633608" cy="484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28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8375A2-B54C-4983-B0E1-1CEF6394C92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430038"/>
            <a:ext cx="10905066" cy="3107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789ACE-7533-46B6-B80A-E04B977277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407178"/>
            <a:ext cx="10905066" cy="3107942"/>
          </a:xfrm>
          <a:prstGeom prst="rect">
            <a:avLst/>
          </a:prstGeom>
        </p:spPr>
      </p:pic>
      <p:sp>
        <p:nvSpPr>
          <p:cNvPr id="11" name="BlackOverlay">
            <a:extLst>
              <a:ext uri="{FF2B5EF4-FFF2-40B4-BE49-F238E27FC236}">
                <a16:creationId xmlns:a16="http://schemas.microsoft.com/office/drawing/2014/main" id="{2E6C8AD0-7B6F-4656-B232-D10888D4B05B}"/>
              </a:ext>
            </a:extLst>
          </p:cNvPr>
          <p:cNvSpPr/>
          <p:nvPr/>
        </p:nvSpPr>
        <p:spPr>
          <a:xfrm>
            <a:off x="0" y="0"/>
            <a:ext cx="12203898" cy="6858000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456039"/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To complement these quantitative findings, we built and conducted a </a:t>
            </a:r>
            <a:r>
              <a:rPr lang="en-US" sz="24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qualitative lab-evaluation</a:t>
            </a:r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 of a smartwatch-based sound awareness app, called </a:t>
            </a:r>
            <a:r>
              <a:rPr lang="en-US" sz="24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SoundWatch.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426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8375A2-B54C-4983-B0E1-1CEF6394C92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430038"/>
            <a:ext cx="10905066" cy="3107942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7F15DE29-270F-4AA6-9EC5-8E1A4709F057}"/>
              </a:ext>
            </a:extLst>
          </p:cNvPr>
          <p:cNvSpPr txBox="1">
            <a:spLocks/>
          </p:cNvSpPr>
          <p:nvPr/>
        </p:nvSpPr>
        <p:spPr>
          <a:xfrm>
            <a:off x="575326" y="511176"/>
            <a:ext cx="8229600" cy="4939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2201" rtl="0" eaLnBrk="1" latinLnBrk="0" hangingPunct="1">
              <a:spcBef>
                <a:spcPct val="0"/>
              </a:spcBef>
              <a:buNone/>
              <a:defRPr sz="3200" kern="1200" cap="small" baseline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22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SoundWatch</a:t>
            </a:r>
            <a:endParaRPr kumimoji="0" lang="en-US" sz="4400" b="0" i="0" u="none" strike="noStrike" kern="1200" cap="small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Segoe UI Semibold" panose="020B0702040204020203" pitchFamily="34" charset="0"/>
              <a:ea typeface="+mj-ea"/>
              <a:cs typeface="+mj-cs"/>
            </a:endParaRPr>
          </a:p>
        </p:txBody>
      </p:sp>
      <p:pic>
        <p:nvPicPr>
          <p:cNvPr id="9" name="Picture 8" descr="Our SoundWatch app: a watch face showing &quot;Speech, 75%&quot;. Below it, &quot;Loud (71 dB). The paired phone app is also shown with checklist for selecting or selecting among a list of sounds such as Hazard Alarm, Alarm Clock, Doorbell, etc.">
            <a:extLst>
              <a:ext uri="{FF2B5EF4-FFF2-40B4-BE49-F238E27FC236}">
                <a16:creationId xmlns:a16="http://schemas.microsoft.com/office/drawing/2014/main" id="{5D789ACE-7533-46B6-B80A-E04B977277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407178"/>
            <a:ext cx="10905066" cy="31079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4A09BD-9DFF-4B36-8C5F-0110BB368A1D}"/>
              </a:ext>
            </a:extLst>
          </p:cNvPr>
          <p:cNvSpPr/>
          <p:nvPr/>
        </p:nvSpPr>
        <p:spPr>
          <a:xfrm>
            <a:off x="2317849" y="5354919"/>
            <a:ext cx="2053125" cy="405796"/>
          </a:xfrm>
          <a:prstGeom prst="rect">
            <a:avLst/>
          </a:prstGeom>
          <a:solidFill>
            <a:srgbClr val="2362AE"/>
          </a:solidFill>
          <a:ln>
            <a:solidFill>
              <a:srgbClr val="23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Sound identity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D21598-64AA-4555-8EE5-EB75B78F986E}"/>
              </a:ext>
            </a:extLst>
          </p:cNvPr>
          <p:cNvSpPr/>
          <p:nvPr/>
        </p:nvSpPr>
        <p:spPr>
          <a:xfrm>
            <a:off x="4690126" y="5362136"/>
            <a:ext cx="2053125" cy="405796"/>
          </a:xfrm>
          <a:prstGeom prst="rect">
            <a:avLst/>
          </a:prstGeom>
          <a:solidFill>
            <a:srgbClr val="2362AE"/>
          </a:solidFill>
          <a:ln>
            <a:solidFill>
              <a:srgbClr val="23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Loudness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136728-448B-469D-AA77-51D237F02FAB}"/>
              </a:ext>
            </a:extLst>
          </p:cNvPr>
          <p:cNvSpPr/>
          <p:nvPr/>
        </p:nvSpPr>
        <p:spPr>
          <a:xfrm>
            <a:off x="3219953" y="2134122"/>
            <a:ext cx="2510183" cy="405796"/>
          </a:xfrm>
          <a:prstGeom prst="rect">
            <a:avLst/>
          </a:prstGeom>
          <a:solidFill>
            <a:srgbClr val="2362AE"/>
          </a:solidFill>
          <a:ln>
            <a:solidFill>
              <a:srgbClr val="23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Time of occurrence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1736A1-0745-4030-B046-C1680427669B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4370974" y="2539918"/>
            <a:ext cx="104071" cy="4100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729D8B0-99C7-48EA-B5C2-7FA7E5D4BDF7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3344412" y="3979147"/>
            <a:ext cx="403623" cy="13757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8B48A3-B7E1-435A-AE54-FB30078E5A79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4874559" y="4234206"/>
            <a:ext cx="842130" cy="11279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01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8375A2-B54C-4983-B0E1-1CEF6394C92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431005"/>
            <a:ext cx="10905066" cy="3107942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7F15DE29-270F-4AA6-9EC5-8E1A4709F057}"/>
              </a:ext>
            </a:extLst>
          </p:cNvPr>
          <p:cNvSpPr txBox="1">
            <a:spLocks/>
          </p:cNvSpPr>
          <p:nvPr/>
        </p:nvSpPr>
        <p:spPr>
          <a:xfrm>
            <a:off x="575326" y="511176"/>
            <a:ext cx="8229600" cy="4939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2201" rtl="0" eaLnBrk="1" latinLnBrk="0" hangingPunct="1">
              <a:spcBef>
                <a:spcPct val="0"/>
              </a:spcBef>
              <a:buNone/>
              <a:defRPr sz="3200" kern="1200" cap="small" baseline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22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SoundWatch</a:t>
            </a:r>
            <a:endParaRPr kumimoji="0" lang="en-US" sz="4400" b="0" i="0" u="none" strike="noStrike" kern="1200" cap="small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Segoe UI Semibold" panose="020B0702040204020203" pitchFamily="34" charset="0"/>
              <a:ea typeface="+mj-ea"/>
              <a:cs typeface="+mj-cs"/>
            </a:endParaRPr>
          </a:p>
        </p:txBody>
      </p:sp>
      <p:pic>
        <p:nvPicPr>
          <p:cNvPr id="9" name="Picture 8" descr="Our SoundWatch app: a watch face showing &quot;Speech, 75%&quot;. Below it, &quot;Loud (71 dB). The paired phone app is also shown with checklist for selecting or selecting among a list of sounds such as Hazard Alarm, Alarm Clock, Doorbell, etc.">
            <a:extLst>
              <a:ext uri="{FF2B5EF4-FFF2-40B4-BE49-F238E27FC236}">
                <a16:creationId xmlns:a16="http://schemas.microsoft.com/office/drawing/2014/main" id="{5D789ACE-7533-46B6-B80A-E04B977277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408145"/>
            <a:ext cx="10905066" cy="31079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4A09BD-9DFF-4B36-8C5F-0110BB368A1D}"/>
              </a:ext>
            </a:extLst>
          </p:cNvPr>
          <p:cNvSpPr/>
          <p:nvPr/>
        </p:nvSpPr>
        <p:spPr>
          <a:xfrm>
            <a:off x="2790265" y="5355886"/>
            <a:ext cx="1580709" cy="405796"/>
          </a:xfrm>
          <a:prstGeom prst="rect">
            <a:avLst/>
          </a:prstGeom>
          <a:solidFill>
            <a:srgbClr val="2362AE"/>
          </a:solidFill>
          <a:ln>
            <a:solidFill>
              <a:srgbClr val="23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Visual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D21598-64AA-4555-8EE5-EB75B78F986E}"/>
              </a:ext>
            </a:extLst>
          </p:cNvPr>
          <p:cNvSpPr/>
          <p:nvPr/>
        </p:nvSpPr>
        <p:spPr>
          <a:xfrm>
            <a:off x="4690126" y="5363103"/>
            <a:ext cx="1709661" cy="405796"/>
          </a:xfrm>
          <a:prstGeom prst="rect">
            <a:avLst/>
          </a:prstGeom>
          <a:solidFill>
            <a:srgbClr val="2362AE"/>
          </a:solidFill>
          <a:ln>
            <a:solidFill>
              <a:srgbClr val="23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Vibration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136728-448B-469D-AA77-51D237F02FAB}"/>
              </a:ext>
            </a:extLst>
          </p:cNvPr>
          <p:cNvSpPr/>
          <p:nvPr/>
        </p:nvSpPr>
        <p:spPr>
          <a:xfrm>
            <a:off x="8209645" y="1779614"/>
            <a:ext cx="3338888" cy="405796"/>
          </a:xfrm>
          <a:prstGeom prst="rect">
            <a:avLst/>
          </a:prstGeom>
          <a:solidFill>
            <a:srgbClr val="2362AE"/>
          </a:solidFill>
          <a:ln>
            <a:solidFill>
              <a:srgbClr val="23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Customizable sound alerts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1736A1-0745-4030-B046-C1680427669B}"/>
              </a:ext>
            </a:extLst>
          </p:cNvPr>
          <p:cNvCxnSpPr>
            <a:cxnSpLocks/>
          </p:cNvCxnSpPr>
          <p:nvPr/>
        </p:nvCxnSpPr>
        <p:spPr>
          <a:xfrm flipV="1">
            <a:off x="8561386" y="2185410"/>
            <a:ext cx="317368" cy="12435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729D8B0-99C7-48EA-B5C2-7FA7E5D4BDF7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3580620" y="4367912"/>
            <a:ext cx="192986" cy="9879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8B48A3-B7E1-435A-AE54-FB30078E5A79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5346979" y="4952122"/>
            <a:ext cx="197978" cy="4109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22C9AE2-F423-40A6-BB82-FDAF8B2E1BF6}"/>
              </a:ext>
            </a:extLst>
          </p:cNvPr>
          <p:cNvSpPr txBox="1"/>
          <p:nvPr/>
        </p:nvSpPr>
        <p:spPr>
          <a:xfrm>
            <a:off x="4320417" y="529717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362A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+</a:t>
            </a:r>
            <a:endParaRPr lang="en-US" dirty="0">
              <a:solidFill>
                <a:srgbClr val="2362AE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8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7F15DE29-270F-4AA6-9EC5-8E1A4709F057}"/>
              </a:ext>
            </a:extLst>
          </p:cNvPr>
          <p:cNvSpPr txBox="1">
            <a:spLocks/>
          </p:cNvSpPr>
          <p:nvPr/>
        </p:nvSpPr>
        <p:spPr>
          <a:xfrm>
            <a:off x="575326" y="511176"/>
            <a:ext cx="8229600" cy="4939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2201" rtl="0" eaLnBrk="1" latinLnBrk="0" hangingPunct="1">
              <a:spcBef>
                <a:spcPct val="0"/>
              </a:spcBef>
              <a:buNone/>
              <a:defRPr sz="3200" kern="1200" cap="small" baseline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22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SoundWatch</a:t>
            </a:r>
            <a:endParaRPr kumimoji="0" lang="en-US" sz="4400" b="0" i="0" u="none" strike="noStrike" kern="1200" cap="small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Segoe UI Semibold" panose="020B0702040204020203" pitchFamily="34" charset="0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B027EB-415E-4CDF-84BA-7008E728EDF0}"/>
              </a:ext>
            </a:extLst>
          </p:cNvPr>
          <p:cNvSpPr/>
          <p:nvPr/>
        </p:nvSpPr>
        <p:spPr>
          <a:xfrm>
            <a:off x="642929" y="1331072"/>
            <a:ext cx="7261689" cy="998496"/>
          </a:xfrm>
          <a:prstGeom prst="rect">
            <a:avLst/>
          </a:prstGeom>
          <a:solidFill>
            <a:srgbClr val="2362AE"/>
          </a:solidFill>
          <a:ln>
            <a:solidFill>
              <a:srgbClr val="23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Support for four architectures with deep-learning model running on either watch (watch-only), phone (</a:t>
            </a:r>
            <a:r>
              <a:rPr lang="en-US" sz="20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watch+phone</a:t>
            </a:r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), or cloud (</a:t>
            </a:r>
            <a:r>
              <a:rPr lang="en-US" sz="20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watch+cloud</a:t>
            </a:r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</a:t>
            </a:r>
            <a:r>
              <a:rPr lang="en-US" sz="20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watch+phone+cloud</a:t>
            </a:r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).</a:t>
            </a:r>
          </a:p>
        </p:txBody>
      </p:sp>
      <p:pic>
        <p:nvPicPr>
          <p:cNvPr id="15" name="Picture 14" descr="Our SoundWatch app: a watch face showing &quot;Speech, 75%&quot;. Below it, &quot;Loud (71 dB). The paired phone app is also shown with checklist for selecting or selecting among a list of sounds such as Hazard Alarm, Alarm Clock, Doorbell, etc.">
            <a:extLst>
              <a:ext uri="{FF2B5EF4-FFF2-40B4-BE49-F238E27FC236}">
                <a16:creationId xmlns:a16="http://schemas.microsoft.com/office/drawing/2014/main" id="{782ECA7A-7C4B-476E-9ECD-E290DBD42ED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408145"/>
            <a:ext cx="10905066" cy="310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9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7F15DE29-270F-4AA6-9EC5-8E1A4709F057}"/>
              </a:ext>
            </a:extLst>
          </p:cNvPr>
          <p:cNvSpPr txBox="1">
            <a:spLocks/>
          </p:cNvSpPr>
          <p:nvPr/>
        </p:nvSpPr>
        <p:spPr>
          <a:xfrm>
            <a:off x="575326" y="511176"/>
            <a:ext cx="8229600" cy="4939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2201" rtl="0" eaLnBrk="1" latinLnBrk="0" hangingPunct="1">
              <a:spcBef>
                <a:spcPct val="0"/>
              </a:spcBef>
              <a:buNone/>
              <a:defRPr sz="3200" kern="1200" cap="small" baseline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22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SoundWatch</a:t>
            </a:r>
            <a:endParaRPr kumimoji="0" lang="en-US" sz="4400" b="0" i="0" u="none" strike="noStrike" kern="1200" cap="small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Segoe UI Semibold" panose="020B0702040204020203" pitchFamily="34" charset="0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B027EB-415E-4CDF-84BA-7008E728EDF0}"/>
              </a:ext>
            </a:extLst>
          </p:cNvPr>
          <p:cNvSpPr/>
          <p:nvPr/>
        </p:nvSpPr>
        <p:spPr>
          <a:xfrm>
            <a:off x="642929" y="1331072"/>
            <a:ext cx="7261689" cy="998496"/>
          </a:xfrm>
          <a:prstGeom prst="rect">
            <a:avLst/>
          </a:prstGeom>
          <a:solidFill>
            <a:srgbClr val="2362AE"/>
          </a:solidFill>
          <a:ln>
            <a:solidFill>
              <a:srgbClr val="23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SoundWatch processes the sound locally on the watch or phone and, in the case of the cloud-based architectures, only uploads non-reconstructable </a:t>
            </a:r>
            <a:r>
              <a:rPr lang="en-US" sz="20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mel</a:t>
            </a:r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-spectrogram features.</a:t>
            </a:r>
          </a:p>
        </p:txBody>
      </p:sp>
      <p:pic>
        <p:nvPicPr>
          <p:cNvPr id="15" name="Picture 14" descr="Our SoundWatch app: a watch face showing &quot;Speech, 75%&quot;. Below it, &quot;Loud (71 dB). The paired phone app is also shown with checklist for selecting or selecting among a list of sounds such as Hazard Alarm, Alarm Clock, Doorbell, etc.">
            <a:extLst>
              <a:ext uri="{FF2B5EF4-FFF2-40B4-BE49-F238E27FC236}">
                <a16:creationId xmlns:a16="http://schemas.microsoft.com/office/drawing/2014/main" id="{782ECA7A-7C4B-476E-9ECD-E290DBD42ED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408145"/>
            <a:ext cx="10905066" cy="310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8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9692" y="1351790"/>
            <a:ext cx="58881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Goal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Gather user feedback on our system results and the SoundWatch app.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Participants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Eight DHH participants (3 women, 3 men, 2 non-binary).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Method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Campus walkthrough with the SoundWatch app in three contexts: a lounge, a lab, and a bus stop. 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Post-trial interview on the experience and other technical considerations—</a:t>
            </a:r>
            <a:r>
              <a:rPr lang="en-US" sz="2000" i="1" dirty="0">
                <a:solidFill>
                  <a:prstClr val="white"/>
                </a:solidFill>
                <a:latin typeface="Segoe UI Light" pitchFamily="34" charset="0"/>
              </a:rPr>
              <a:t>e.g.,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 desired accuracy-latency tradeoff, thoughts on the four SoundWatch architectures.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B36EA5-4B85-47F7-83B6-5E757802FB1D}"/>
              </a:ext>
            </a:extLst>
          </p:cNvPr>
          <p:cNvSpPr txBox="1"/>
          <p:nvPr/>
        </p:nvSpPr>
        <p:spPr>
          <a:xfrm>
            <a:off x="319392" y="171865"/>
            <a:ext cx="2609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cap="small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Study 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4F27B02-3AB3-42B4-B669-95B3C3947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273" y="1456972"/>
            <a:ext cx="5014127" cy="447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0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5F1AF0D-13C2-4CA8-BBDB-09161220FC07}"/>
              </a:ext>
            </a:extLst>
          </p:cNvPr>
          <p:cNvGrpSpPr>
            <a:grpSpLocks noChangeAspect="1"/>
          </p:cNvGrpSpPr>
          <p:nvPr/>
        </p:nvGrpSpPr>
        <p:grpSpPr>
          <a:xfrm>
            <a:off x="-6139246" y="-1658167"/>
            <a:ext cx="24388568" cy="8500927"/>
            <a:chOff x="1328116" y="780189"/>
            <a:chExt cx="5364261" cy="1869777"/>
          </a:xfrm>
        </p:grpSpPr>
        <p:pic>
          <p:nvPicPr>
            <p:cNvPr id="5" name="Picture 95" descr="A user wearing a watch showing &quot;water running, 83%&quot; with water faucet in the background.">
              <a:extLst>
                <a:ext uri="{FF2B5EF4-FFF2-40B4-BE49-F238E27FC236}">
                  <a16:creationId xmlns:a16="http://schemas.microsoft.com/office/drawing/2014/main" id="{742CC6CE-7E3F-4879-8650-2D6E484E3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79673" y="1064847"/>
              <a:ext cx="1828800" cy="133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93" descr="A user in a car, and the wrist-worn watch shows &quot;Vehicle, 81%&quot;.">
              <a:extLst>
                <a:ext uri="{FF2B5EF4-FFF2-40B4-BE49-F238E27FC236}">
                  <a16:creationId xmlns:a16="http://schemas.microsoft.com/office/drawing/2014/main" id="{4D9B3DA3-7F7C-45D9-A207-E239E3544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434991" y="1067228"/>
              <a:ext cx="1833563" cy="133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A user standing in a front of a car, and the wrist-worn watch shows &quot;Car Honk, 98%&quot;.">
              <a:extLst>
                <a:ext uri="{FF2B5EF4-FFF2-40B4-BE49-F238E27FC236}">
                  <a16:creationId xmlns:a16="http://schemas.microsoft.com/office/drawing/2014/main" id="{58EE977E-A02B-4560-A0D1-1905E8F08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"/>
            <a:stretch>
              <a:fillRect/>
            </a:stretch>
          </p:blipFill>
          <p:spPr bwMode="auto">
            <a:xfrm>
              <a:off x="4016699" y="780189"/>
              <a:ext cx="1353362" cy="1869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1" descr="A user standing outdoors and looking at a watch worn on the left wrist while holding a phone in the right hand.">
              <a:extLst>
                <a:ext uri="{FF2B5EF4-FFF2-40B4-BE49-F238E27FC236}">
                  <a16:creationId xmlns:a16="http://schemas.microsoft.com/office/drawing/2014/main" id="{7D4445D5-19BB-4D2A-83AC-A25078A0A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22339" y="1070403"/>
              <a:ext cx="1824038" cy="1316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BlackOverlay">
            <a:extLst>
              <a:ext uri="{FF2B5EF4-FFF2-40B4-BE49-F238E27FC236}">
                <a16:creationId xmlns:a16="http://schemas.microsoft.com/office/drawing/2014/main" id="{6438CCC5-2498-42F2-8EB2-353D445F2429}"/>
              </a:ext>
            </a:extLst>
          </p:cNvPr>
          <p:cNvSpPr/>
          <p:nvPr/>
        </p:nvSpPr>
        <p:spPr>
          <a:xfrm>
            <a:off x="0" y="0"/>
            <a:ext cx="12203898" cy="6858000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456039"/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All participants generally </a:t>
            </a:r>
            <a:r>
              <a:rPr lang="en-US" sz="24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appreciated SoundWatch across </a:t>
            </a:r>
          </a:p>
          <a:p>
            <a:pPr lvl="0" algn="ctr" defTabSz="456039"/>
            <a:r>
              <a:rPr lang="en-US" sz="24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all three contexts, </a:t>
            </a:r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reaffirming past sound awareness work.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Segoe UI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C7333A-38A3-4575-B4A9-DD3DA750274F}"/>
              </a:ext>
            </a:extLst>
          </p:cNvPr>
          <p:cNvSpPr txBox="1"/>
          <p:nvPr/>
        </p:nvSpPr>
        <p:spPr>
          <a:xfrm>
            <a:off x="319391" y="171865"/>
            <a:ext cx="558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small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Study 2 Findings</a:t>
            </a:r>
          </a:p>
        </p:txBody>
      </p:sp>
    </p:spTree>
    <p:extLst>
      <p:ext uri="{BB962C8B-B14F-4D97-AF65-F5344CB8AC3E}">
        <p14:creationId xmlns:p14="http://schemas.microsoft.com/office/powerpoint/2010/main" val="449095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34335E4A-4038-4EE7-9DF0-DFA7F25F0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1622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A1EF37-07B7-48F7-9CCE-933A7C9F104F}"/>
              </a:ext>
            </a:extLst>
          </p:cNvPr>
          <p:cNvSpPr/>
          <p:nvPr/>
        </p:nvSpPr>
        <p:spPr>
          <a:xfrm>
            <a:off x="2206590" y="498355"/>
            <a:ext cx="71692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Sound recognition is at the heart of many modern AI systems.</a:t>
            </a:r>
            <a:endParaRPr lang="en-US" sz="40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07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5F1AF0D-13C2-4CA8-BBDB-09161220FC07}"/>
              </a:ext>
            </a:extLst>
          </p:cNvPr>
          <p:cNvGrpSpPr>
            <a:grpSpLocks noChangeAspect="1"/>
          </p:cNvGrpSpPr>
          <p:nvPr/>
        </p:nvGrpSpPr>
        <p:grpSpPr>
          <a:xfrm>
            <a:off x="-12641870" y="-1280160"/>
            <a:ext cx="24879584" cy="8545790"/>
            <a:chOff x="1328116" y="816403"/>
            <a:chExt cx="5338101" cy="1833563"/>
          </a:xfrm>
        </p:grpSpPr>
        <p:pic>
          <p:nvPicPr>
            <p:cNvPr id="5" name="Picture 95" descr="A user wearing a watch showing &quot;water running, 83%&quot; with water faucet in the background.">
              <a:extLst>
                <a:ext uri="{FF2B5EF4-FFF2-40B4-BE49-F238E27FC236}">
                  <a16:creationId xmlns:a16="http://schemas.microsoft.com/office/drawing/2014/main" id="{742CC6CE-7E3F-4879-8650-2D6E484E3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79673" y="1064847"/>
              <a:ext cx="1828800" cy="133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93" descr="A user in a car, and the wrist-worn watch shows &quot;Vehicle, 81%&quot;.">
              <a:extLst>
                <a:ext uri="{FF2B5EF4-FFF2-40B4-BE49-F238E27FC236}">
                  <a16:creationId xmlns:a16="http://schemas.microsoft.com/office/drawing/2014/main" id="{4D9B3DA3-7F7C-45D9-A207-E239E3544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428287" y="1067228"/>
              <a:ext cx="1833563" cy="133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A user standing in a front of a car, and the wrist-worn watch shows &quot;Car Honk, 98%&quot;.">
              <a:extLst>
                <a:ext uri="{FF2B5EF4-FFF2-40B4-BE49-F238E27FC236}">
                  <a16:creationId xmlns:a16="http://schemas.microsoft.com/office/drawing/2014/main" id="{58EE977E-A02B-4560-A0D1-1905E8F08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"/>
            <a:stretch>
              <a:fillRect/>
            </a:stretch>
          </p:blipFill>
          <p:spPr bwMode="auto">
            <a:xfrm>
              <a:off x="4030107" y="816403"/>
              <a:ext cx="1327150" cy="1833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1" descr="A user standing outdoors and looking at a watch worn on the left wrist while holding a phone in the right hand.">
              <a:extLst>
                <a:ext uri="{FF2B5EF4-FFF2-40B4-BE49-F238E27FC236}">
                  <a16:creationId xmlns:a16="http://schemas.microsoft.com/office/drawing/2014/main" id="{7D4445D5-19BB-4D2A-83AC-A25078A0A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6179" y="1070403"/>
              <a:ext cx="1824038" cy="1316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BlackOverlay">
            <a:extLst>
              <a:ext uri="{FF2B5EF4-FFF2-40B4-BE49-F238E27FC236}">
                <a16:creationId xmlns:a16="http://schemas.microsoft.com/office/drawing/2014/main" id="{CFC30DA7-1EF1-4683-B844-14DA28F81A8D}"/>
              </a:ext>
            </a:extLst>
          </p:cNvPr>
          <p:cNvSpPr/>
          <p:nvPr/>
        </p:nvSpPr>
        <p:spPr>
          <a:xfrm>
            <a:off x="-10697" y="0"/>
            <a:ext cx="12203898" cy="6858000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456039"/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However, </a:t>
            </a:r>
            <a:r>
              <a:rPr lang="en-US" sz="24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misclassifications were concerning</a:t>
            </a:r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, </a:t>
            </a:r>
          </a:p>
          <a:p>
            <a:pPr lvl="0" algn="ctr" defTabSz="456039"/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especially outdoors due to background noise.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Segoe UI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0B7F29-E7B3-46F4-8C05-FBA9B12B07B8}"/>
              </a:ext>
            </a:extLst>
          </p:cNvPr>
          <p:cNvSpPr txBox="1"/>
          <p:nvPr/>
        </p:nvSpPr>
        <p:spPr>
          <a:xfrm>
            <a:off x="319391" y="171865"/>
            <a:ext cx="558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small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Study 2 Findings</a:t>
            </a:r>
          </a:p>
        </p:txBody>
      </p:sp>
    </p:spTree>
    <p:extLst>
      <p:ext uri="{BB962C8B-B14F-4D97-AF65-F5344CB8AC3E}">
        <p14:creationId xmlns:p14="http://schemas.microsoft.com/office/powerpoint/2010/main" val="78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5F1AF0D-13C2-4CA8-BBDB-09161220FC07}"/>
              </a:ext>
            </a:extLst>
          </p:cNvPr>
          <p:cNvGrpSpPr>
            <a:grpSpLocks noChangeAspect="1"/>
          </p:cNvGrpSpPr>
          <p:nvPr/>
        </p:nvGrpSpPr>
        <p:grpSpPr>
          <a:xfrm>
            <a:off x="-189350" y="-1417320"/>
            <a:ext cx="12393248" cy="8545790"/>
            <a:chOff x="2698193" y="816403"/>
            <a:chExt cx="2659064" cy="1833563"/>
          </a:xfrm>
        </p:grpSpPr>
        <p:pic>
          <p:nvPicPr>
            <p:cNvPr id="5" name="Picture 95" descr="A user wearing a watch showing &quot;water running, 83%&quot; with water faucet in the background.">
              <a:extLst>
                <a:ext uri="{FF2B5EF4-FFF2-40B4-BE49-F238E27FC236}">
                  <a16:creationId xmlns:a16="http://schemas.microsoft.com/office/drawing/2014/main" id="{742CC6CE-7E3F-4879-8650-2D6E484E3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449750" y="1067228"/>
              <a:ext cx="1828800" cy="133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A user standing in a front of a car, and the wrist-worn watch shows &quot;Car Honk, 98%&quot;.">
              <a:extLst>
                <a:ext uri="{FF2B5EF4-FFF2-40B4-BE49-F238E27FC236}">
                  <a16:creationId xmlns:a16="http://schemas.microsoft.com/office/drawing/2014/main" id="{58EE977E-A02B-4560-A0D1-1905E8F08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"/>
            <a:stretch>
              <a:fillRect/>
            </a:stretch>
          </p:blipFill>
          <p:spPr bwMode="auto">
            <a:xfrm>
              <a:off x="4030107" y="816403"/>
              <a:ext cx="1327150" cy="1833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BlackOverlay">
            <a:extLst>
              <a:ext uri="{FF2B5EF4-FFF2-40B4-BE49-F238E27FC236}">
                <a16:creationId xmlns:a16="http://schemas.microsoft.com/office/drawing/2014/main" id="{22715086-465A-4585-B1B5-E195AC8E0E3C}"/>
              </a:ext>
            </a:extLst>
          </p:cNvPr>
          <p:cNvSpPr/>
          <p:nvPr/>
        </p:nvSpPr>
        <p:spPr>
          <a:xfrm>
            <a:off x="0" y="0"/>
            <a:ext cx="12203898" cy="6858000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456039"/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Participants wanted </a:t>
            </a:r>
            <a:r>
              <a:rPr lang="en-US" sz="24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minimum delay </a:t>
            </a:r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for urgent sounds (</a:t>
            </a:r>
            <a:r>
              <a:rPr lang="en-US" sz="2400" i="1" dirty="0">
                <a:solidFill>
                  <a:prstClr val="white"/>
                </a:solidFill>
                <a:latin typeface="Segoe UI Light"/>
                <a:cs typeface="Segoe UI Light"/>
              </a:rPr>
              <a:t>e.g.,</a:t>
            </a:r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 car honk, water running) </a:t>
            </a:r>
          </a:p>
          <a:p>
            <a:pPr lvl="0" algn="ctr" defTabSz="456039"/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and </a:t>
            </a:r>
            <a:r>
              <a:rPr lang="en-US" sz="24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maximum accuracy </a:t>
            </a:r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for non-urgent sounds (</a:t>
            </a:r>
            <a:r>
              <a:rPr lang="en-US" sz="2400" i="1" dirty="0">
                <a:solidFill>
                  <a:prstClr val="white"/>
                </a:solidFill>
                <a:latin typeface="Segoe UI Light"/>
                <a:cs typeface="Segoe UI Light"/>
              </a:rPr>
              <a:t>e.g., </a:t>
            </a:r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speech, background noise).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16AE59-EA73-40A4-A26F-92AB9B99FCE5}"/>
              </a:ext>
            </a:extLst>
          </p:cNvPr>
          <p:cNvSpPr txBox="1"/>
          <p:nvPr/>
        </p:nvSpPr>
        <p:spPr>
          <a:xfrm>
            <a:off x="319391" y="171865"/>
            <a:ext cx="558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small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Study 2 Findings</a:t>
            </a:r>
          </a:p>
        </p:txBody>
      </p:sp>
    </p:spTree>
    <p:extLst>
      <p:ext uri="{BB962C8B-B14F-4D97-AF65-F5344CB8AC3E}">
        <p14:creationId xmlns:p14="http://schemas.microsoft.com/office/powerpoint/2010/main" val="2484276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3" descr="A user in a car, and the wrist-worn watch shows &quot;Vehicle, 81%&quot;.">
            <a:extLst>
              <a:ext uri="{FF2B5EF4-FFF2-40B4-BE49-F238E27FC236}">
                <a16:creationId xmlns:a16="http://schemas.microsoft.com/office/drawing/2014/main" id="{91907055-F7D3-4B9E-980D-B44AB2516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34129" y="215684"/>
            <a:ext cx="8436480" cy="612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A user standing outdoors and looking at a watch worn on the left wrist while holding a phone in the right hand.">
            <a:extLst>
              <a:ext uri="{FF2B5EF4-FFF2-40B4-BE49-F238E27FC236}">
                <a16:creationId xmlns:a16="http://schemas.microsoft.com/office/drawing/2014/main" id="{E40DE3BE-D0F3-4945-992F-2EB2BA59C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73049" y="222460"/>
            <a:ext cx="8436482" cy="608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ackOverlay">
            <a:extLst>
              <a:ext uri="{FF2B5EF4-FFF2-40B4-BE49-F238E27FC236}">
                <a16:creationId xmlns:a16="http://schemas.microsoft.com/office/drawing/2014/main" id="{26EAEDAE-738A-4BFF-BDCE-B1F779E794D2}"/>
              </a:ext>
            </a:extLst>
          </p:cNvPr>
          <p:cNvSpPr/>
          <p:nvPr/>
        </p:nvSpPr>
        <p:spPr>
          <a:xfrm>
            <a:off x="-5949" y="0"/>
            <a:ext cx="12203898" cy="6858000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456039"/>
            <a:r>
              <a:rPr lang="en-US" sz="2400" dirty="0" err="1">
                <a:solidFill>
                  <a:prstClr val="white"/>
                </a:solidFill>
                <a:latin typeface="Segoe UI Light"/>
                <a:cs typeface="Segoe UI Light"/>
              </a:rPr>
              <a:t>Watch+phone</a:t>
            </a:r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 was the preferred architecture because compared to the cloud-based design,</a:t>
            </a:r>
          </a:p>
          <a:p>
            <a:pPr lvl="0" algn="ctr" defTabSz="456039"/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it was </a:t>
            </a:r>
            <a:r>
              <a:rPr lang="en-US" sz="24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more private and versatile</a:t>
            </a:r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 and compared to the watch-only, it was </a:t>
            </a:r>
            <a:r>
              <a:rPr lang="en-US" sz="24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faster.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4BF1D5-4333-4D35-8D7F-B9020CD457A6}"/>
              </a:ext>
            </a:extLst>
          </p:cNvPr>
          <p:cNvSpPr txBox="1"/>
          <p:nvPr/>
        </p:nvSpPr>
        <p:spPr>
          <a:xfrm>
            <a:off x="319391" y="171865"/>
            <a:ext cx="558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small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Study 2 Findings</a:t>
            </a:r>
          </a:p>
        </p:txBody>
      </p:sp>
    </p:spTree>
    <p:extLst>
      <p:ext uri="{BB962C8B-B14F-4D97-AF65-F5344CB8AC3E}">
        <p14:creationId xmlns:p14="http://schemas.microsoft.com/office/powerpoint/2010/main" val="361268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9F001F4-4A5D-4E55-923E-A686B464E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99046"/>
            <a:ext cx="12216585" cy="814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466D0-DFF3-42AF-8627-5260ED09A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9C419-ABA7-47B2-A43E-834CEB20D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B5EE38-2151-4EAA-890C-DD4BDF8A3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67EAAD-4234-4222-9EFE-909E96458AB8}"/>
              </a:ext>
            </a:extLst>
          </p:cNvPr>
          <p:cNvSpPr/>
          <p:nvPr/>
        </p:nvSpPr>
        <p:spPr>
          <a:xfrm>
            <a:off x="-13646" y="0"/>
            <a:ext cx="121539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indent="0">
              <a:lnSpc>
                <a:spcPct val="110000"/>
              </a:lnSpc>
              <a:buNone/>
            </a:pP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AD4D3-A45D-48C0-98C9-91452CBAC4A7}"/>
              </a:ext>
            </a:extLst>
          </p:cNvPr>
          <p:cNvSpPr txBox="1"/>
          <p:nvPr/>
        </p:nvSpPr>
        <p:spPr>
          <a:xfrm>
            <a:off x="172242" y="154209"/>
            <a:ext cx="54513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cap="small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301037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lackOverlay">
            <a:extLst>
              <a:ext uri="{FF2B5EF4-FFF2-40B4-BE49-F238E27FC236}">
                <a16:creationId xmlns:a16="http://schemas.microsoft.com/office/drawing/2014/main" id="{445ADE26-A6B5-4671-964E-78071FBEDB86}"/>
              </a:ext>
            </a:extLst>
          </p:cNvPr>
          <p:cNvSpPr/>
          <p:nvPr/>
        </p:nvSpPr>
        <p:spPr>
          <a:xfrm>
            <a:off x="0" y="0"/>
            <a:ext cx="12203898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456039"/>
            <a:endParaRPr lang="en-US" sz="4800" dirty="0">
              <a:solidFill>
                <a:prstClr val="white"/>
              </a:solidFill>
              <a:latin typeface="Segoe UI Light"/>
              <a:cs typeface="Segoe UI Light"/>
            </a:endParaRPr>
          </a:p>
          <a:p>
            <a:pPr lvl="0" algn="ctr" defTabSz="456039"/>
            <a:endParaRPr lang="en-US" sz="4800" dirty="0">
              <a:solidFill>
                <a:prstClr val="white"/>
              </a:solidFill>
              <a:latin typeface="Segoe UI Light"/>
              <a:cs typeface="Segoe UI Light"/>
            </a:endParaRPr>
          </a:p>
          <a:p>
            <a:pPr lvl="0" algn="ctr" defTabSz="456039"/>
            <a:r>
              <a:rPr lang="en-US" sz="4800" dirty="0">
                <a:solidFill>
                  <a:prstClr val="white"/>
                </a:solidFill>
                <a:latin typeface="Segoe UI Light"/>
                <a:cs typeface="Segoe UI Light"/>
              </a:rPr>
              <a:t>How well does a </a:t>
            </a:r>
            <a:r>
              <a:rPr lang="en-US" sz="48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smartwatch-based </a:t>
            </a:r>
          </a:p>
          <a:p>
            <a:pPr lvl="0" algn="ctr" defTabSz="456039"/>
            <a:r>
              <a:rPr lang="en-US" sz="48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sound classification</a:t>
            </a:r>
            <a:r>
              <a:rPr lang="en-US" sz="4800" dirty="0">
                <a:solidFill>
                  <a:prstClr val="white"/>
                </a:solidFill>
                <a:latin typeface="Segoe UI Light"/>
                <a:cs typeface="Segoe UI Light"/>
              </a:rPr>
              <a:t> tool need to perform</a:t>
            </a:r>
            <a:r>
              <a:rPr lang="en-US" sz="4400" dirty="0">
                <a:solidFill>
                  <a:prstClr val="white"/>
                </a:solidFill>
                <a:latin typeface="Segoe UI Light"/>
                <a:cs typeface="Segoe UI Light"/>
              </a:rPr>
              <a:t>?</a:t>
            </a:r>
          </a:p>
          <a:p>
            <a:pPr lvl="0" algn="ctr" defTabSz="456039"/>
            <a:endParaRPr lang="en-US" sz="4400" dirty="0">
              <a:solidFill>
                <a:prstClr val="white"/>
              </a:solidFill>
              <a:latin typeface="Segoe UI Light"/>
              <a:cs typeface="Segoe UI Light"/>
            </a:endParaRPr>
          </a:p>
          <a:p>
            <a:pPr algn="ctr" defTabSz="456039"/>
            <a:r>
              <a:rPr lang="en-US" sz="2800" dirty="0">
                <a:solidFill>
                  <a:prstClr val="white"/>
                </a:solidFill>
                <a:latin typeface="Segoe UI Light"/>
                <a:cs typeface="Segoe UI Light"/>
              </a:rPr>
              <a:t>Needs further study…</a:t>
            </a:r>
            <a:endParaRPr lang="en-US" sz="2800" dirty="0">
              <a:solidFill>
                <a:srgbClr val="00B0F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lvl="0" algn="ctr" defTabSz="456039"/>
            <a:endParaRPr lang="en-US" sz="4400" dirty="0">
              <a:solidFill>
                <a:prstClr val="white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264324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E1D2C168-4C5C-42F4-83E1-3B40AB3D5EE3}"/>
              </a:ext>
            </a:extLst>
          </p:cNvPr>
          <p:cNvSpPr txBox="1"/>
          <p:nvPr/>
        </p:nvSpPr>
        <p:spPr>
          <a:xfrm>
            <a:off x="1331706" y="1468538"/>
            <a:ext cx="10288729" cy="4847477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marR="0" lvl="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Explore </a:t>
            </a:r>
            <a:r>
              <a:rPr lang="en-US" sz="28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usage in the field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marR="0" lvl="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But this introduces ethical and safety concerns.</a:t>
            </a:r>
          </a:p>
          <a:p>
            <a:pPr marR="0" lvl="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Increasing transparency may help.</a:t>
            </a:r>
          </a:p>
          <a:p>
            <a:pPr marL="457200" marR="0" lvl="0" indent="-45720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R="0" lvl="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Explore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 showing multiple “possible” sounds.</a:t>
            </a:r>
          </a:p>
          <a:p>
            <a:pPr marL="457200" marR="0" lvl="0" indent="-45720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R="0" lvl="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Explore end-user customization.</a:t>
            </a:r>
          </a:p>
          <a:p>
            <a:pPr marL="457200" marR="0" lvl="0" indent="-45720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R="0" lvl="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Explore end-user interactive training of the model—</a:t>
            </a:r>
            <a:r>
              <a:rPr lang="en-US" sz="2800" i="1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e.g.,</a:t>
            </a:r>
            <a:r>
              <a:rPr lang="en-US" sz="28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Wu, CHI ’20. </a:t>
            </a:r>
          </a:p>
          <a:p>
            <a:pPr marR="0" lvl="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en-US" sz="2800" noProof="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But </a:t>
            </a:r>
            <a:r>
              <a:rPr lang="en-US" sz="28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this may be tedious if the sound is inaccessible to DHH users.</a:t>
            </a:r>
            <a:endParaRPr lang="en-US" sz="2800" noProof="0" dirty="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Title 1" descr=" 5">
            <a:extLst>
              <a:ext uri="{FF2B5EF4-FFF2-40B4-BE49-F238E27FC236}">
                <a16:creationId xmlns:a16="http://schemas.microsoft.com/office/drawing/2014/main" id="{EC7080A7-26E5-4D53-9B5A-C1640246C04E}"/>
              </a:ext>
            </a:extLst>
          </p:cNvPr>
          <p:cNvSpPr txBox="1">
            <a:spLocks/>
          </p:cNvSpPr>
          <p:nvPr/>
        </p:nvSpPr>
        <p:spPr>
          <a:xfrm>
            <a:off x="291768" y="0"/>
            <a:ext cx="8949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12834D-D62E-41D6-8C82-6EC9AED06BFF}"/>
              </a:ext>
            </a:extLst>
          </p:cNvPr>
          <p:cNvSpPr txBox="1"/>
          <p:nvPr/>
        </p:nvSpPr>
        <p:spPr>
          <a:xfrm>
            <a:off x="618828" y="3236719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prstClr val="white">
                    <a:lumMod val="85000"/>
                  </a:prstClr>
                </a:solidFill>
                <a:latin typeface="Segoe UI Semibold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3510CD-51BF-4796-80A4-F8A8676E3D7F}"/>
              </a:ext>
            </a:extLst>
          </p:cNvPr>
          <p:cNvSpPr txBox="1"/>
          <p:nvPr/>
        </p:nvSpPr>
        <p:spPr>
          <a:xfrm>
            <a:off x="652969" y="1377334"/>
            <a:ext cx="463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prstClr val="white">
                    <a:lumMod val="85000"/>
                  </a:prstClr>
                </a:solidFill>
                <a:latin typeface="Segoe UI Semibold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E0F008-F625-4784-BA8D-9E39B95A2CE4}"/>
              </a:ext>
            </a:extLst>
          </p:cNvPr>
          <p:cNvSpPr txBox="1"/>
          <p:nvPr/>
        </p:nvSpPr>
        <p:spPr>
          <a:xfrm>
            <a:off x="618828" y="4136008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prstClr val="white">
                    <a:lumMod val="85000"/>
                  </a:prstClr>
                </a:solidFill>
                <a:latin typeface="Segoe UI Semibold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8A456A-8553-482D-B9CA-E79902E14B1F}"/>
              </a:ext>
            </a:extLst>
          </p:cNvPr>
          <p:cNvSpPr txBox="1"/>
          <p:nvPr/>
        </p:nvSpPr>
        <p:spPr>
          <a:xfrm>
            <a:off x="618828" y="5029469"/>
            <a:ext cx="583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prstClr val="white">
                    <a:lumMod val="85000"/>
                  </a:prstClr>
                </a:solidFill>
                <a:latin typeface="Segoe UI Semibold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79FAAD-542A-45C2-AC46-F5B6FA8EDCDD}"/>
              </a:ext>
            </a:extLst>
          </p:cNvPr>
          <p:cNvSpPr txBox="1"/>
          <p:nvPr/>
        </p:nvSpPr>
        <p:spPr>
          <a:xfrm>
            <a:off x="589117" y="243985"/>
            <a:ext cx="7385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cap="small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58559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lackOverlay">
            <a:extLst>
              <a:ext uri="{FF2B5EF4-FFF2-40B4-BE49-F238E27FC236}">
                <a16:creationId xmlns:a16="http://schemas.microsoft.com/office/drawing/2014/main" id="{445ADE26-A6B5-4671-964E-78071FBEDB86}"/>
              </a:ext>
            </a:extLst>
          </p:cNvPr>
          <p:cNvSpPr/>
          <p:nvPr/>
        </p:nvSpPr>
        <p:spPr>
          <a:xfrm>
            <a:off x="0" y="0"/>
            <a:ext cx="12203898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456039"/>
            <a:r>
              <a:rPr lang="en-US" sz="2800" dirty="0">
                <a:solidFill>
                  <a:prstClr val="white"/>
                </a:solidFill>
                <a:latin typeface="Segoe UI Light"/>
                <a:cs typeface="Segoe UI Light"/>
              </a:rPr>
              <a:t>Smartwatch offers a myriad of possibilities for DHH users and beyond.</a:t>
            </a:r>
          </a:p>
        </p:txBody>
      </p:sp>
    </p:spTree>
    <p:extLst>
      <p:ext uri="{BB962C8B-B14F-4D97-AF65-F5344CB8AC3E}">
        <p14:creationId xmlns:p14="http://schemas.microsoft.com/office/powerpoint/2010/main" val="279952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lackOverlay">
            <a:extLst>
              <a:ext uri="{FF2B5EF4-FFF2-40B4-BE49-F238E27FC236}">
                <a16:creationId xmlns:a16="http://schemas.microsoft.com/office/drawing/2014/main" id="{445ADE26-A6B5-4671-964E-78071FBEDB86}"/>
              </a:ext>
            </a:extLst>
          </p:cNvPr>
          <p:cNvSpPr/>
          <p:nvPr/>
        </p:nvSpPr>
        <p:spPr>
          <a:xfrm>
            <a:off x="0" y="0"/>
            <a:ext cx="12203898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456039"/>
            <a:r>
              <a:rPr lang="en-US" sz="2800" dirty="0">
                <a:solidFill>
                  <a:prstClr val="white"/>
                </a:solidFill>
                <a:latin typeface="Segoe UI Light"/>
                <a:cs typeface="Segoe UI Light"/>
              </a:rPr>
              <a:t>Please refer to the paper for more interesting</a:t>
            </a:r>
          </a:p>
          <a:p>
            <a:pPr lvl="0" algn="ctr" defTabSz="456039"/>
            <a:r>
              <a:rPr lang="en-US" sz="2800" dirty="0">
                <a:solidFill>
                  <a:prstClr val="white"/>
                </a:solidFill>
                <a:latin typeface="Segoe UI Light"/>
                <a:cs typeface="Segoe UI Light"/>
              </a:rPr>
              <a:t>ideas on </a:t>
            </a:r>
            <a:r>
              <a:rPr lang="en-US" sz="28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smartwatch + sound </a:t>
            </a:r>
            <a:r>
              <a:rPr lang="en-US" sz="2800" dirty="0">
                <a:solidFill>
                  <a:prstClr val="white"/>
                </a:solidFill>
                <a:latin typeface="Segoe UI Light"/>
                <a:cs typeface="Segoe UI Light"/>
              </a:rPr>
              <a:t>feedback.</a:t>
            </a:r>
          </a:p>
        </p:txBody>
      </p:sp>
    </p:spTree>
    <p:extLst>
      <p:ext uri="{BB962C8B-B14F-4D97-AF65-F5344CB8AC3E}">
        <p14:creationId xmlns:p14="http://schemas.microsoft.com/office/powerpoint/2010/main" val="221868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decorative image from our HomeSound CHI 2020 work showing a person clapping in front of a tablet, and the tablet shows the &quot;clap&quot; sound.">
            <a:extLst>
              <a:ext uri="{FF2B5EF4-FFF2-40B4-BE49-F238E27FC236}">
                <a16:creationId xmlns:a16="http://schemas.microsoft.com/office/drawing/2014/main" id="{E210870D-0500-46A1-89ED-36F8FE554C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1" y="-374335"/>
            <a:ext cx="12204463" cy="81146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99072" y="6241758"/>
            <a:ext cx="9168931" cy="621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1960" y="221824"/>
            <a:ext cx="815037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Our past work</a:t>
            </a:r>
            <a:r>
              <a:rPr lang="en-US" sz="2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examined sound recognition to support d/Deaf and hard of hearing (DHH) users in the home.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1ED5CC-14A0-4B3B-B00C-AD830EE5AE2A}"/>
              </a:ext>
            </a:extLst>
          </p:cNvPr>
          <p:cNvSpPr/>
          <p:nvPr/>
        </p:nvSpPr>
        <p:spPr>
          <a:xfrm>
            <a:off x="441960" y="1066743"/>
            <a:ext cx="6662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However, the sensing and classification was done on non-portable devices.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269FE-5134-473B-AFFA-B4887E1F82CA}"/>
              </a:ext>
            </a:extLst>
          </p:cNvPr>
          <p:cNvSpPr txBox="1"/>
          <p:nvPr/>
        </p:nvSpPr>
        <p:spPr>
          <a:xfrm>
            <a:off x="7774745" y="6429959"/>
            <a:ext cx="47068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Jain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et al.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, HomeSound, CHI 2020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877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101721"/>
            </a:gs>
            <a:gs pos="36000">
              <a:srgbClr val="171E28"/>
            </a:gs>
            <a:gs pos="65000">
              <a:srgbClr val="131925"/>
            </a:gs>
            <a:gs pos="0">
              <a:srgbClr val="111822"/>
            </a:gs>
            <a:gs pos="100000">
              <a:srgbClr val="10171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ound recognition demo for Apple's new iOS 14. A notification on the lock screen shows &quot;Siren&quot;.">
            <a:extLst>
              <a:ext uri="{FF2B5EF4-FFF2-40B4-BE49-F238E27FC236}">
                <a16:creationId xmlns:a16="http://schemas.microsoft.com/office/drawing/2014/main" id="{812BB41D-197E-4228-B646-7F5AC5ADC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268" y="-58579"/>
            <a:ext cx="12414649" cy="697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B706EC-1E2B-4A0E-A4DB-D92A2B0A20EF}"/>
              </a:ext>
            </a:extLst>
          </p:cNvPr>
          <p:cNvSpPr/>
          <p:nvPr/>
        </p:nvSpPr>
        <p:spPr>
          <a:xfrm>
            <a:off x="482319" y="1193412"/>
            <a:ext cx="507441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6039"/>
            <a:r>
              <a:rPr lang="en-US" sz="2800" dirty="0">
                <a:solidFill>
                  <a:prstClr val="white"/>
                </a:solidFill>
                <a:latin typeface="Segoe UI Light"/>
                <a:cs typeface="Segoe UI Light"/>
              </a:rPr>
              <a:t>Recent iOS 14 update introduced sound recognition in consumer smartphones.</a:t>
            </a:r>
          </a:p>
          <a:p>
            <a:pPr lvl="0" defTabSz="456039"/>
            <a:endParaRPr lang="en-US" sz="2800" dirty="0">
              <a:solidFill>
                <a:prstClr val="white"/>
              </a:solidFill>
              <a:latin typeface="Segoe UI Light"/>
              <a:cs typeface="Segoe UI Light"/>
            </a:endParaRPr>
          </a:p>
          <a:p>
            <a:pPr lvl="0" defTabSz="456039"/>
            <a:r>
              <a:rPr lang="en-US" sz="2800" dirty="0">
                <a:solidFill>
                  <a:prstClr val="white"/>
                </a:solidFill>
                <a:latin typeface="Segoe UI Light"/>
                <a:cs typeface="Segoe UI Light"/>
              </a:rPr>
              <a:t>But this release is closed-source and the implementation details are unknown. </a:t>
            </a:r>
          </a:p>
        </p:txBody>
      </p:sp>
    </p:spTree>
    <p:extLst>
      <p:ext uri="{BB962C8B-B14F-4D97-AF65-F5344CB8AC3E}">
        <p14:creationId xmlns:p14="http://schemas.microsoft.com/office/powerpoint/2010/main" val="371740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ackOverlay"/>
          <p:cNvSpPr/>
          <p:nvPr/>
        </p:nvSpPr>
        <p:spPr>
          <a:xfrm>
            <a:off x="0" y="0"/>
            <a:ext cx="12204463" cy="6858000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232580" y="1778822"/>
            <a:ext cx="8229600" cy="493931"/>
          </a:xfrm>
        </p:spPr>
        <p:txBody>
          <a:bodyPr>
            <a:noAutofit/>
          </a:bodyPr>
          <a:lstStyle/>
          <a:p>
            <a:r>
              <a:rPr lang="en-US" cap="small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Two Studies</a:t>
            </a:r>
          </a:p>
        </p:txBody>
      </p:sp>
      <p:cxnSp>
        <p:nvCxnSpPr>
          <p:cNvPr id="6" name="HorizontalRule"/>
          <p:cNvCxnSpPr>
            <a:cxnSpLocks/>
          </p:cNvCxnSpPr>
          <p:nvPr/>
        </p:nvCxnSpPr>
        <p:spPr>
          <a:xfrm>
            <a:off x="1186774" y="2371162"/>
            <a:ext cx="10123253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6371E7F-BD4F-4510-824B-76E6F2FA8027}"/>
              </a:ext>
            </a:extLst>
          </p:cNvPr>
          <p:cNvSpPr txBox="1"/>
          <p:nvPr/>
        </p:nvSpPr>
        <p:spPr>
          <a:xfrm>
            <a:off x="3459889" y="2570888"/>
            <a:ext cx="7772315" cy="2616058"/>
          </a:xfrm>
          <a:prstGeom prst="rect">
            <a:avLst/>
          </a:prstGeom>
          <a:noFill/>
        </p:spPr>
        <p:txBody>
          <a:bodyPr wrap="square" lIns="91395" tIns="45699" rIns="91395" bIns="45699" rtlCol="0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prstClr val="white">
                    <a:lumMod val="85000"/>
                  </a:prstClr>
                </a:solidFill>
                <a:latin typeface="Segoe UI Light" pitchFamily="34" charset="0"/>
              </a:rPr>
              <a:t>A </a:t>
            </a:r>
            <a:r>
              <a:rPr lang="en-US" sz="28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quantitative</a:t>
            </a:r>
            <a:r>
              <a:rPr lang="en-US" sz="2800" dirty="0">
                <a:solidFill>
                  <a:prstClr val="white">
                    <a:lumMod val="85000"/>
                  </a:prstClr>
                </a:solidFill>
                <a:latin typeface="Segoe UI Light" pitchFamily="34" charset="0"/>
              </a:rPr>
              <a:t> examination of four lightweight deep-learning models to classify sounds.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white">
                  <a:lumMod val="85000"/>
                </a:prstClr>
              </a:solidFill>
              <a:latin typeface="Segoe UI Light" pitchFamily="34" charset="0"/>
            </a:endParaRPr>
          </a:p>
          <a:p>
            <a:pPr lvl="0">
              <a:defRPr/>
            </a:pPr>
            <a:endParaRPr lang="en-US" sz="2800" dirty="0">
              <a:solidFill>
                <a:prstClr val="white">
                  <a:lumMod val="85000"/>
                </a:prstClr>
              </a:solidFill>
              <a:latin typeface="Segoe UI Light" pitchFamily="34" charset="0"/>
            </a:endParaRPr>
          </a:p>
          <a:p>
            <a:pPr lvl="0">
              <a:defRPr/>
            </a:pPr>
            <a:r>
              <a:rPr lang="en-US" sz="2800" dirty="0">
                <a:solidFill>
                  <a:prstClr val="white">
                    <a:lumMod val="85000"/>
                  </a:prstClr>
                </a:solidFill>
                <a:latin typeface="Segoe UI Light" pitchFamily="34" charset="0"/>
              </a:rPr>
              <a:t>A </a:t>
            </a:r>
            <a:r>
              <a:rPr lang="en-US" sz="28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qualitative</a:t>
            </a:r>
            <a:r>
              <a:rPr lang="en-US" sz="2800" dirty="0">
                <a:solidFill>
                  <a:prstClr val="white">
                    <a:lumMod val="85000"/>
                  </a:prstClr>
                </a:solidFill>
                <a:latin typeface="Segoe UI Light" pitchFamily="34" charset="0"/>
              </a:rPr>
              <a:t> evaluation of a smartwatch-based sound awareness app with 8 DHH participants.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B3A54B-71DB-4181-8CB5-6A79DDD11B9B}"/>
              </a:ext>
            </a:extLst>
          </p:cNvPr>
          <p:cNvSpPr txBox="1"/>
          <p:nvPr/>
        </p:nvSpPr>
        <p:spPr>
          <a:xfrm>
            <a:off x="1363822" y="2668164"/>
            <a:ext cx="1853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Study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D7DECF-98D7-4886-8263-2A619038DD59}"/>
              </a:ext>
            </a:extLst>
          </p:cNvPr>
          <p:cNvSpPr txBox="1"/>
          <p:nvPr/>
        </p:nvSpPr>
        <p:spPr>
          <a:xfrm>
            <a:off x="1311288" y="4273982"/>
            <a:ext cx="1931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Study 2</a:t>
            </a:r>
          </a:p>
        </p:txBody>
      </p:sp>
    </p:spTree>
    <p:extLst>
      <p:ext uri="{BB962C8B-B14F-4D97-AF65-F5344CB8AC3E}">
        <p14:creationId xmlns:p14="http://schemas.microsoft.com/office/powerpoint/2010/main" val="40460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ECEEFCCF-55B1-4317-A7D8-D2FFC495D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9" y="0"/>
            <a:ext cx="1372672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ackOverlay">
            <a:extLst>
              <a:ext uri="{FF2B5EF4-FFF2-40B4-BE49-F238E27FC236}">
                <a16:creationId xmlns:a16="http://schemas.microsoft.com/office/drawing/2014/main" id="{05D8F8B0-41D2-4AFF-9FC6-494A0E62844F}"/>
              </a:ext>
            </a:extLst>
          </p:cNvPr>
          <p:cNvSpPr/>
          <p:nvPr/>
        </p:nvSpPr>
        <p:spPr>
          <a:xfrm>
            <a:off x="0" y="0"/>
            <a:ext cx="12203898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456039"/>
            <a:r>
              <a:rPr lang="en-US" sz="2800" dirty="0">
                <a:solidFill>
                  <a:prstClr val="white"/>
                </a:solidFill>
                <a:latin typeface="Segoe UI Light"/>
                <a:cs typeface="Segoe UI Light"/>
              </a:rPr>
              <a:t> </a:t>
            </a:r>
          </a:p>
          <a:p>
            <a:pPr lvl="0" algn="ctr" defTabSz="456039"/>
            <a:endParaRPr lang="en-US" sz="2800" dirty="0">
              <a:solidFill>
                <a:prstClr val="white"/>
              </a:solidFill>
              <a:latin typeface="Segoe UI Light"/>
              <a:cs typeface="Segoe UI Light"/>
            </a:endParaRPr>
          </a:p>
          <a:p>
            <a:pPr lvl="0" algn="ctr" defTabSz="456039"/>
            <a:endParaRPr lang="en-US" sz="2800" dirty="0">
              <a:solidFill>
                <a:prstClr val="white"/>
              </a:solidFill>
              <a:latin typeface="Segoe UI Light"/>
              <a:cs typeface="Segoe UI Light"/>
            </a:endParaRPr>
          </a:p>
          <a:p>
            <a:pPr lvl="0" algn="ctr" defTabSz="456039"/>
            <a:r>
              <a:rPr lang="en-US" sz="2800" dirty="0">
                <a:solidFill>
                  <a:prstClr val="white"/>
                </a:solidFill>
                <a:latin typeface="Segoe UI Light"/>
                <a:cs typeface="Segoe UI Light"/>
              </a:rPr>
              <a:t>`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250896-256E-4011-A98E-4EC5B5531F06}"/>
              </a:ext>
            </a:extLst>
          </p:cNvPr>
          <p:cNvSpPr/>
          <p:nvPr/>
        </p:nvSpPr>
        <p:spPr>
          <a:xfrm>
            <a:off x="343392" y="1739670"/>
            <a:ext cx="50224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6039"/>
            <a:r>
              <a:rPr lang="en-US" sz="2800" dirty="0">
                <a:solidFill>
                  <a:prstClr val="white"/>
                </a:solidFill>
                <a:latin typeface="Segoe UI Light"/>
                <a:cs typeface="Segoe UI Light"/>
              </a:rPr>
              <a:t>A recent study with 201 DHH users showed that smartwatch was the most preferred device for sound feedback.</a:t>
            </a:r>
          </a:p>
        </p:txBody>
      </p:sp>
    </p:spTree>
    <p:extLst>
      <p:ext uri="{BB962C8B-B14F-4D97-AF65-F5344CB8AC3E}">
        <p14:creationId xmlns:p14="http://schemas.microsoft.com/office/powerpoint/2010/main" val="172385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ackOverlay"/>
          <p:cNvSpPr/>
          <p:nvPr/>
        </p:nvSpPr>
        <p:spPr>
          <a:xfrm>
            <a:off x="0" y="0"/>
            <a:ext cx="12204463" cy="6858000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232580" y="1778822"/>
            <a:ext cx="8229600" cy="493931"/>
          </a:xfrm>
        </p:spPr>
        <p:txBody>
          <a:bodyPr>
            <a:noAutofit/>
          </a:bodyPr>
          <a:lstStyle/>
          <a:p>
            <a:r>
              <a:rPr lang="en-US" cap="small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Two Studies</a:t>
            </a:r>
          </a:p>
        </p:txBody>
      </p:sp>
      <p:cxnSp>
        <p:nvCxnSpPr>
          <p:cNvPr id="6" name="HorizontalRule"/>
          <p:cNvCxnSpPr>
            <a:cxnSpLocks/>
          </p:cNvCxnSpPr>
          <p:nvPr/>
        </p:nvCxnSpPr>
        <p:spPr>
          <a:xfrm>
            <a:off x="1186774" y="2371162"/>
            <a:ext cx="10123253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6371E7F-BD4F-4510-824B-76E6F2FA8027}"/>
              </a:ext>
            </a:extLst>
          </p:cNvPr>
          <p:cNvSpPr txBox="1"/>
          <p:nvPr/>
        </p:nvSpPr>
        <p:spPr>
          <a:xfrm>
            <a:off x="3459889" y="2570888"/>
            <a:ext cx="7772315" cy="2616058"/>
          </a:xfrm>
          <a:prstGeom prst="rect">
            <a:avLst/>
          </a:prstGeom>
          <a:noFill/>
        </p:spPr>
        <p:txBody>
          <a:bodyPr wrap="square" lIns="91395" tIns="45699" rIns="91395" bIns="4569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quantitative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examination of four lightweight deep-learning models to classify sounds.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qualitative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evaluation of a smartwatch-based sound awareness app with 8 DHH participants.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B3A54B-71DB-4181-8CB5-6A79DDD11B9B}"/>
              </a:ext>
            </a:extLst>
          </p:cNvPr>
          <p:cNvSpPr txBox="1"/>
          <p:nvPr/>
        </p:nvSpPr>
        <p:spPr>
          <a:xfrm>
            <a:off x="1363822" y="2668164"/>
            <a:ext cx="1853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Study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D7DECF-98D7-4886-8263-2A619038DD59}"/>
              </a:ext>
            </a:extLst>
          </p:cNvPr>
          <p:cNvSpPr txBox="1"/>
          <p:nvPr/>
        </p:nvSpPr>
        <p:spPr>
          <a:xfrm>
            <a:off x="1311288" y="4273982"/>
            <a:ext cx="1931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Study 2</a:t>
            </a:r>
          </a:p>
        </p:txBody>
      </p:sp>
    </p:spTree>
    <p:extLst>
      <p:ext uri="{BB962C8B-B14F-4D97-AF65-F5344CB8AC3E}">
        <p14:creationId xmlns:p14="http://schemas.microsoft.com/office/powerpoint/2010/main" val="32632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ackOverlay"/>
          <p:cNvSpPr/>
          <p:nvPr/>
        </p:nvSpPr>
        <p:spPr>
          <a:xfrm>
            <a:off x="0" y="0"/>
            <a:ext cx="12204463" cy="6858000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232580" y="1778822"/>
            <a:ext cx="8229600" cy="493931"/>
          </a:xfrm>
        </p:spPr>
        <p:txBody>
          <a:bodyPr>
            <a:noAutofit/>
          </a:bodyPr>
          <a:lstStyle/>
          <a:p>
            <a:r>
              <a:rPr lang="en-US" cap="small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Two Studies</a:t>
            </a:r>
          </a:p>
        </p:txBody>
      </p:sp>
      <p:cxnSp>
        <p:nvCxnSpPr>
          <p:cNvPr id="6" name="HorizontalRule"/>
          <p:cNvCxnSpPr>
            <a:cxnSpLocks/>
          </p:cNvCxnSpPr>
          <p:nvPr/>
        </p:nvCxnSpPr>
        <p:spPr>
          <a:xfrm>
            <a:off x="1186774" y="2371162"/>
            <a:ext cx="10123253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6371E7F-BD4F-4510-824B-76E6F2FA8027}"/>
              </a:ext>
            </a:extLst>
          </p:cNvPr>
          <p:cNvSpPr txBox="1"/>
          <p:nvPr/>
        </p:nvSpPr>
        <p:spPr>
          <a:xfrm>
            <a:off x="3459889" y="2570888"/>
            <a:ext cx="7772315" cy="954065"/>
          </a:xfrm>
          <a:prstGeom prst="rect">
            <a:avLst/>
          </a:prstGeom>
          <a:noFill/>
        </p:spPr>
        <p:txBody>
          <a:bodyPr wrap="square" lIns="91395" tIns="45699" rIns="91395" bIns="4569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quantitative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examination of four lightweight deep-learning models to classify sounds.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B3A54B-71DB-4181-8CB5-6A79DDD11B9B}"/>
              </a:ext>
            </a:extLst>
          </p:cNvPr>
          <p:cNvSpPr txBox="1"/>
          <p:nvPr/>
        </p:nvSpPr>
        <p:spPr>
          <a:xfrm>
            <a:off x="1363822" y="2668164"/>
            <a:ext cx="1853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Study 1</a:t>
            </a:r>
          </a:p>
        </p:txBody>
      </p:sp>
    </p:spTree>
    <p:extLst>
      <p:ext uri="{BB962C8B-B14F-4D97-AF65-F5344CB8AC3E}">
        <p14:creationId xmlns:p14="http://schemas.microsoft.com/office/powerpoint/2010/main" val="375284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992" y="95665"/>
            <a:ext cx="2609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cap="small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Study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0758" y="1042991"/>
            <a:ext cx="7067130" cy="505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Goal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Performance evaluation of four deep learning </a:t>
            </a:r>
          </a:p>
          <a:p>
            <a:pPr lvl="0"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     sound classification models across four architectures.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Segoe UI Semibold" pitchFamily="34" charset="0"/>
              </a:rPr>
              <a:t>Models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Three recently released TensorFlow-Lite models: MobileNet (3.4MB), Inception (41MB), ResNet-Lite (178.3MB) and a quantized version of our model: VGG-Lite (281.8MB). 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Also, a comparison with state-of-the-art full-VGG model (845.5MB) running on a laptop.</a:t>
            </a:r>
          </a:p>
          <a:p>
            <a:pPr lvl="0"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Architectures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Watch-only, </a:t>
            </a:r>
            <a:r>
              <a:rPr lang="en-US" sz="2000" dirty="0" err="1">
                <a:solidFill>
                  <a:prstClr val="white"/>
                </a:solidFill>
                <a:latin typeface="Segoe UI Light" pitchFamily="34" charset="0"/>
              </a:rPr>
              <a:t>watch+phone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Segoe UI Light" pitchFamily="34" charset="0"/>
              </a:rPr>
              <a:t>watch+cloud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, and </a:t>
            </a:r>
            <a:r>
              <a:rPr lang="en-US" sz="2000" dirty="0" err="1">
                <a:solidFill>
                  <a:prstClr val="white"/>
                </a:solidFill>
                <a:latin typeface="Segoe UI Light" pitchFamily="34" charset="0"/>
              </a:rPr>
              <a:t>watch+phone+cloud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. 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A commercially available smartwatch (</a:t>
            </a:r>
            <a:r>
              <a:rPr lang="en-US" sz="2000" dirty="0" err="1">
                <a:solidFill>
                  <a:prstClr val="white"/>
                </a:solidFill>
                <a:latin typeface="Segoe UI Light" pitchFamily="34" charset="0"/>
              </a:rPr>
              <a:t>Tickwatch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 Pro) and smartphone (Honor 7x) were used.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4338460-AB77-40EB-ABC8-01DCD2444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270" y="1125675"/>
            <a:ext cx="4633608" cy="484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06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Segoe Condensed" panose="020B0606040200020203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bg1">
              <a:lumMod val="95000"/>
            </a:schemeClr>
          </a:solidFill>
        </a:ln>
      </a:spPr>
      <a:bodyPr wrap="none" rtlCol="0" anchor="ctr">
        <a:spAutoFit/>
      </a:bodyPr>
      <a:lstStyle>
        <a:defPPr algn="ctr">
          <a:defRPr sz="2800" dirty="0">
            <a:solidFill>
              <a:schemeClr val="bg1"/>
            </a:solidFill>
            <a:latin typeface="Segoe UI Light" pitchFamily="34" charset="0"/>
          </a:defRPr>
        </a:defPPr>
      </a:lstStyle>
    </a:spDef>
    <a:lnDef>
      <a:spPr>
        <a:ln>
          <a:solidFill>
            <a:schemeClr val="tx1">
              <a:lumMod val="75000"/>
              <a:lumOff val="2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2800" dirty="0" smtClean="0">
            <a:solidFill>
              <a:schemeClr val="bg1"/>
            </a:solidFill>
            <a:latin typeface="Segoe UI Light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bg1">
              <a:lumMod val="95000"/>
            </a:schemeClr>
          </a:solidFill>
        </a:ln>
      </a:spPr>
      <a:bodyPr wrap="none" rtlCol="0" anchor="ctr">
        <a:spAutoFit/>
      </a:bodyPr>
      <a:lstStyle>
        <a:defPPr algn="ctr">
          <a:defRPr sz="2800" dirty="0">
            <a:solidFill>
              <a:schemeClr val="bg1"/>
            </a:solidFill>
            <a:latin typeface="Segoe UI Light" pitchFamily="34" charset="0"/>
          </a:defRPr>
        </a:defPPr>
      </a:lstStyle>
    </a:spDef>
    <a:lnDef>
      <a:spPr>
        <a:ln>
          <a:solidFill>
            <a:schemeClr val="tx1">
              <a:lumMod val="75000"/>
              <a:lumOff val="2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2800" dirty="0" smtClean="0">
            <a:solidFill>
              <a:schemeClr val="bg1"/>
            </a:solidFill>
            <a:latin typeface="Segoe UI Light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>
                <a:lumMod val="95000"/>
              </a:schemeClr>
            </a:solidFill>
            <a:latin typeface="Segoe UI Light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32259</TotalTime>
  <Words>2145</Words>
  <Application>Microsoft Office PowerPoint</Application>
  <PresentationFormat>Widescreen</PresentationFormat>
  <Paragraphs>239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Helvetica Neue Light</vt:lpstr>
      <vt:lpstr>Segoe Condensed</vt:lpstr>
      <vt:lpstr>Segoe UI Light</vt:lpstr>
      <vt:lpstr>Segoe UI Semibold</vt:lpstr>
      <vt:lpstr>4_Office Theme</vt:lpstr>
      <vt:lpstr>17_Office Theme</vt:lpstr>
      <vt:lpstr>1_Office Theme</vt:lpstr>
      <vt:lpstr>18_Office Theme</vt:lpstr>
      <vt:lpstr>15_Office Theme</vt:lpstr>
      <vt:lpstr>PowerPoint Presentation</vt:lpstr>
      <vt:lpstr>PowerPoint Presentation</vt:lpstr>
      <vt:lpstr>PowerPoint Presentation</vt:lpstr>
      <vt:lpstr>PowerPoint Presentation</vt:lpstr>
      <vt:lpstr>Two Studies</vt:lpstr>
      <vt:lpstr>PowerPoint Presentation</vt:lpstr>
      <vt:lpstr>Two Studies</vt:lpstr>
      <vt:lpstr>Two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Dhruv Jain</dc:creator>
  <cp:lastModifiedBy>Dhruv Jain</cp:lastModifiedBy>
  <cp:revision>1058</cp:revision>
  <dcterms:created xsi:type="dcterms:W3CDTF">2015-03-24T13:31:12Z</dcterms:created>
  <dcterms:modified xsi:type="dcterms:W3CDTF">2020-10-08T22:26:02Z</dcterms:modified>
</cp:coreProperties>
</file>